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71" r:id="rId5"/>
    <p:sldId id="270" r:id="rId6"/>
    <p:sldId id="273" r:id="rId7"/>
    <p:sldId id="274" r:id="rId8"/>
    <p:sldId id="261" r:id="rId9"/>
    <p:sldId id="264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3366"/>
    <a:srgbClr val="9C3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1" autoAdjust="0"/>
    <p:restoredTop sz="84087" autoAdjust="0"/>
  </p:normalViewPr>
  <p:slideViewPr>
    <p:cSldViewPr snapToGrid="0">
      <p:cViewPr varScale="1">
        <p:scale>
          <a:sx n="67" d="100"/>
          <a:sy n="67" d="100"/>
        </p:scale>
        <p:origin x="594" y="4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670589-0614-4F0C-B09A-588E9A013F4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D1650473-DCDC-405F-9792-8ACE3840702C}">
      <dgm:prSet phldrT="[نص]" custT="1"/>
      <dgm:spPr/>
      <dgm:t>
        <a:bodyPr/>
        <a:lstStyle/>
        <a:p>
          <a:r>
            <a:rPr lang="en-US" sz="1400" dirty="0" smtClean="0"/>
            <a:t>Data sources </a:t>
          </a:r>
          <a:endParaRPr lang="en-US" sz="1400" dirty="0"/>
        </a:p>
      </dgm:t>
    </dgm:pt>
    <dgm:pt modelId="{015A94DF-BC22-4663-8277-10D1ADCC0F65}" type="parTrans" cxnId="{E0B1ABE1-BC7B-42B4-93A1-8C5A7572F4FB}">
      <dgm:prSet/>
      <dgm:spPr/>
      <dgm:t>
        <a:bodyPr/>
        <a:lstStyle/>
        <a:p>
          <a:endParaRPr lang="en-US" sz="1100"/>
        </a:p>
      </dgm:t>
    </dgm:pt>
    <dgm:pt modelId="{9A1EE82A-C208-462C-A3F2-96C0CE11D3ED}" type="sibTrans" cxnId="{E0B1ABE1-BC7B-42B4-93A1-8C5A7572F4FB}">
      <dgm:prSet/>
      <dgm:spPr/>
      <dgm:t>
        <a:bodyPr/>
        <a:lstStyle/>
        <a:p>
          <a:endParaRPr lang="en-US" sz="1100"/>
        </a:p>
      </dgm:t>
    </dgm:pt>
    <dgm:pt modelId="{FE12A065-72C3-47AF-AD55-A288BFEFD3D9}">
      <dgm:prSet phldrT="[نص]" custT="1"/>
      <dgm:spPr/>
      <dgm:t>
        <a:bodyPr/>
        <a:lstStyle/>
        <a:p>
          <a:r>
            <a:rPr lang="en-US" sz="1400" dirty="0" smtClean="0"/>
            <a:t>Collection and processing </a:t>
          </a:r>
          <a:endParaRPr lang="en-US" sz="1400" dirty="0"/>
        </a:p>
      </dgm:t>
    </dgm:pt>
    <dgm:pt modelId="{3322589C-C656-4653-B2B6-001A6424B7F7}" type="parTrans" cxnId="{C76FF24D-2197-4B40-AE92-C50F7E476BCF}">
      <dgm:prSet/>
      <dgm:spPr/>
      <dgm:t>
        <a:bodyPr/>
        <a:lstStyle/>
        <a:p>
          <a:endParaRPr lang="en-US" sz="1100"/>
        </a:p>
      </dgm:t>
    </dgm:pt>
    <dgm:pt modelId="{072DAFEB-6222-4A76-BED7-4C68F94FAAD0}" type="sibTrans" cxnId="{C76FF24D-2197-4B40-AE92-C50F7E476BCF}">
      <dgm:prSet/>
      <dgm:spPr/>
      <dgm:t>
        <a:bodyPr/>
        <a:lstStyle/>
        <a:p>
          <a:endParaRPr lang="en-US" sz="1100"/>
        </a:p>
      </dgm:t>
    </dgm:pt>
    <dgm:pt modelId="{F2E790A8-5817-4A3F-9BEF-E55BDA977E05}">
      <dgm:prSet phldrT="[نص]" custT="1"/>
      <dgm:spPr/>
      <dgm:t>
        <a:bodyPr/>
        <a:lstStyle/>
        <a:p>
          <a:r>
            <a:rPr lang="en-US" sz="1400" dirty="0" smtClean="0"/>
            <a:t>Reports and dissemination </a:t>
          </a:r>
          <a:endParaRPr lang="en-US" sz="1400" dirty="0"/>
        </a:p>
      </dgm:t>
    </dgm:pt>
    <dgm:pt modelId="{60C3EE29-60AB-4AA4-AEAE-8FA3FDD5B4C0}" type="parTrans" cxnId="{1300B03D-92AF-40A5-BB5C-52C6132C6EC2}">
      <dgm:prSet/>
      <dgm:spPr/>
      <dgm:t>
        <a:bodyPr/>
        <a:lstStyle/>
        <a:p>
          <a:endParaRPr lang="en-US" sz="1100"/>
        </a:p>
      </dgm:t>
    </dgm:pt>
    <dgm:pt modelId="{2C7FA7A8-4EBA-4953-B1B7-9EA6706E38D8}" type="sibTrans" cxnId="{1300B03D-92AF-40A5-BB5C-52C6132C6EC2}">
      <dgm:prSet/>
      <dgm:spPr/>
      <dgm:t>
        <a:bodyPr/>
        <a:lstStyle/>
        <a:p>
          <a:endParaRPr lang="en-US" sz="1100"/>
        </a:p>
      </dgm:t>
    </dgm:pt>
    <dgm:pt modelId="{2DDC6A42-59C4-4E22-9933-7E301B9EDA97}" type="pres">
      <dgm:prSet presAssocID="{60670589-0614-4F0C-B09A-588E9A013F44}" presName="Name0" presStyleCnt="0">
        <dgm:presLayoutVars>
          <dgm:dir/>
          <dgm:resizeHandles val="exact"/>
        </dgm:presLayoutVars>
      </dgm:prSet>
      <dgm:spPr/>
    </dgm:pt>
    <dgm:pt modelId="{0B7E79FD-F50A-4A02-9FAA-8137EF4F682D}" type="pres">
      <dgm:prSet presAssocID="{D1650473-DCDC-405F-9792-8ACE3840702C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30FC44-69F8-4A4D-B8BD-E416C75C341D}" type="pres">
      <dgm:prSet presAssocID="{9A1EE82A-C208-462C-A3F2-96C0CE11D3ED}" presName="parSpace" presStyleCnt="0"/>
      <dgm:spPr/>
    </dgm:pt>
    <dgm:pt modelId="{7B32DFB1-8F8C-4710-A4E5-CB8F4B7917F5}" type="pres">
      <dgm:prSet presAssocID="{FE12A065-72C3-47AF-AD55-A288BFEFD3D9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D41C8-A514-4113-B7BF-06FA7B51DDB7}" type="pres">
      <dgm:prSet presAssocID="{072DAFEB-6222-4A76-BED7-4C68F94FAAD0}" presName="parSpace" presStyleCnt="0"/>
      <dgm:spPr/>
    </dgm:pt>
    <dgm:pt modelId="{9F2627F4-EC6E-4C2D-9D85-28C911BEE0C4}" type="pres">
      <dgm:prSet presAssocID="{F2E790A8-5817-4A3F-9BEF-E55BDA977E05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5EBC71-5B95-470B-8181-92E06FC06807}" type="presOf" srcId="{D1650473-DCDC-405F-9792-8ACE3840702C}" destId="{0B7E79FD-F50A-4A02-9FAA-8137EF4F682D}" srcOrd="0" destOrd="0" presId="urn:microsoft.com/office/officeart/2005/8/layout/hChevron3"/>
    <dgm:cxn modelId="{E0B1ABE1-BC7B-42B4-93A1-8C5A7572F4FB}" srcId="{60670589-0614-4F0C-B09A-588E9A013F44}" destId="{D1650473-DCDC-405F-9792-8ACE3840702C}" srcOrd="0" destOrd="0" parTransId="{015A94DF-BC22-4663-8277-10D1ADCC0F65}" sibTransId="{9A1EE82A-C208-462C-A3F2-96C0CE11D3ED}"/>
    <dgm:cxn modelId="{4A69C600-1BCD-4F78-B577-5066712E7A40}" type="presOf" srcId="{FE12A065-72C3-47AF-AD55-A288BFEFD3D9}" destId="{7B32DFB1-8F8C-4710-A4E5-CB8F4B7917F5}" srcOrd="0" destOrd="0" presId="urn:microsoft.com/office/officeart/2005/8/layout/hChevron3"/>
    <dgm:cxn modelId="{A72B0045-8CCB-4293-A27A-50E076A3F891}" type="presOf" srcId="{F2E790A8-5817-4A3F-9BEF-E55BDA977E05}" destId="{9F2627F4-EC6E-4C2D-9D85-28C911BEE0C4}" srcOrd="0" destOrd="0" presId="urn:microsoft.com/office/officeart/2005/8/layout/hChevron3"/>
    <dgm:cxn modelId="{AB2156F0-F479-4442-BA78-BF86A14FD17F}" type="presOf" srcId="{60670589-0614-4F0C-B09A-588E9A013F44}" destId="{2DDC6A42-59C4-4E22-9933-7E301B9EDA97}" srcOrd="0" destOrd="0" presId="urn:microsoft.com/office/officeart/2005/8/layout/hChevron3"/>
    <dgm:cxn modelId="{1300B03D-92AF-40A5-BB5C-52C6132C6EC2}" srcId="{60670589-0614-4F0C-B09A-588E9A013F44}" destId="{F2E790A8-5817-4A3F-9BEF-E55BDA977E05}" srcOrd="2" destOrd="0" parTransId="{60C3EE29-60AB-4AA4-AEAE-8FA3FDD5B4C0}" sibTransId="{2C7FA7A8-4EBA-4953-B1B7-9EA6706E38D8}"/>
    <dgm:cxn modelId="{C76FF24D-2197-4B40-AE92-C50F7E476BCF}" srcId="{60670589-0614-4F0C-B09A-588E9A013F44}" destId="{FE12A065-72C3-47AF-AD55-A288BFEFD3D9}" srcOrd="1" destOrd="0" parTransId="{3322589C-C656-4653-B2B6-001A6424B7F7}" sibTransId="{072DAFEB-6222-4A76-BED7-4C68F94FAAD0}"/>
    <dgm:cxn modelId="{DE82C604-4A78-40E1-857A-B49C0CB8BED5}" type="presParOf" srcId="{2DDC6A42-59C4-4E22-9933-7E301B9EDA97}" destId="{0B7E79FD-F50A-4A02-9FAA-8137EF4F682D}" srcOrd="0" destOrd="0" presId="urn:microsoft.com/office/officeart/2005/8/layout/hChevron3"/>
    <dgm:cxn modelId="{6B925727-0D3C-4567-9F13-0B775CC7A950}" type="presParOf" srcId="{2DDC6A42-59C4-4E22-9933-7E301B9EDA97}" destId="{FF30FC44-69F8-4A4D-B8BD-E416C75C341D}" srcOrd="1" destOrd="0" presId="urn:microsoft.com/office/officeart/2005/8/layout/hChevron3"/>
    <dgm:cxn modelId="{5BDAAE0F-9B8E-4FE5-B01B-9C8AA930EEE8}" type="presParOf" srcId="{2DDC6A42-59C4-4E22-9933-7E301B9EDA97}" destId="{7B32DFB1-8F8C-4710-A4E5-CB8F4B7917F5}" srcOrd="2" destOrd="0" presId="urn:microsoft.com/office/officeart/2005/8/layout/hChevron3"/>
    <dgm:cxn modelId="{B94CE488-AA5A-4E4E-83E3-4F77242F6AEF}" type="presParOf" srcId="{2DDC6A42-59C4-4E22-9933-7E301B9EDA97}" destId="{F21D41C8-A514-4113-B7BF-06FA7B51DDB7}" srcOrd="3" destOrd="0" presId="urn:microsoft.com/office/officeart/2005/8/layout/hChevron3"/>
    <dgm:cxn modelId="{74A4CF3F-F786-4964-AC13-6A7C7590268B}" type="presParOf" srcId="{2DDC6A42-59C4-4E22-9933-7E301B9EDA97}" destId="{9F2627F4-EC6E-4C2D-9D85-28C911BEE0C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E79FD-F50A-4A02-9FAA-8137EF4F682D}">
      <dsp:nvSpPr>
        <dsp:cNvPr id="0" name=""/>
        <dsp:cNvSpPr/>
      </dsp:nvSpPr>
      <dsp:spPr>
        <a:xfrm>
          <a:off x="4817" y="0"/>
          <a:ext cx="4212887" cy="638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 sources </a:t>
          </a:r>
          <a:endParaRPr lang="en-US" sz="1400" kern="1200" dirty="0"/>
        </a:p>
      </dsp:txBody>
      <dsp:txXfrm>
        <a:off x="4817" y="0"/>
        <a:ext cx="4053200" cy="638750"/>
      </dsp:txXfrm>
    </dsp:sp>
    <dsp:sp modelId="{7B32DFB1-8F8C-4710-A4E5-CB8F4B7917F5}">
      <dsp:nvSpPr>
        <dsp:cNvPr id="0" name=""/>
        <dsp:cNvSpPr/>
      </dsp:nvSpPr>
      <dsp:spPr>
        <a:xfrm>
          <a:off x="3375127" y="0"/>
          <a:ext cx="4212887" cy="6387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Collection and processing </a:t>
          </a:r>
          <a:endParaRPr lang="en-US" sz="1400" kern="1200" dirty="0"/>
        </a:p>
      </dsp:txBody>
      <dsp:txXfrm>
        <a:off x="3694502" y="0"/>
        <a:ext cx="3574137" cy="638750"/>
      </dsp:txXfrm>
    </dsp:sp>
    <dsp:sp modelId="{9F2627F4-EC6E-4C2D-9D85-28C911BEE0C4}">
      <dsp:nvSpPr>
        <dsp:cNvPr id="0" name=""/>
        <dsp:cNvSpPr/>
      </dsp:nvSpPr>
      <dsp:spPr>
        <a:xfrm>
          <a:off x="6745437" y="0"/>
          <a:ext cx="4212887" cy="6387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Reports and dissemination </a:t>
          </a:r>
          <a:endParaRPr lang="en-US" sz="1400" kern="1200" dirty="0"/>
        </a:p>
      </dsp:txBody>
      <dsp:txXfrm>
        <a:off x="7064812" y="0"/>
        <a:ext cx="3574137" cy="63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06FA9-C861-492A-A497-C79C4F514B0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B0D39-774C-4311-8418-655B1D91C1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01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2013, 18 OIC Member Countries, namely Afghanistan, Azerbaijan, Bangladesh, Comoros, Egypt, Gambia, Iran, Jordan, Kazakhstan, Malaysia, Maldives, Mali, Palestine, Sudan, Qatar, Togo, Tajikistan and Turkey, had declared their intention to be a part of the TCE on IBFStat.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?</a:t>
            </a:r>
          </a:p>
          <a:p>
            <a:r>
              <a:rPr lang="en-US" dirty="0" smtClean="0"/>
              <a:t>IBF Statistics is not incorporated into the National Statistical Systems (NSS) of most of the OIC Member Countries, which prevents official collection and dissemination of related data. </a:t>
            </a:r>
          </a:p>
          <a:p>
            <a:r>
              <a:rPr lang="en-US" dirty="0" smtClean="0"/>
              <a:t>Secondly, for the member countries where the IBF Statistics are covered in NSS, there is not adequate level of coordination and communication mechanism among the agencies of NSS on this matter.</a:t>
            </a:r>
          </a:p>
          <a:p>
            <a:r>
              <a:rPr lang="en-US" dirty="0" smtClean="0"/>
              <a:t>Thirdly, there is lack of harmonization and convergence in terms of definitions of Islamic Banking and Finance instruments and transactions. This prevents the adoption of a generally accepted standardized methodology for the collection, processing, and dissemination of relevant statistical data in the member countries.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B0D39-774C-4311-8418-655B1D91C16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833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whole, while capital adequacy and profitability have trended favorably despite weathering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crisis and the ensuing economic downturn, asset quality has deteriorated from the pre-crisis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levels. Having said this, some jurisdictions in GCC are still contending with the effects of high provision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financing while managing the restructuring of financing portfolios on their balance sheets. Going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forward, enhancing the overall external and internal aspects related to the financial stability of Islamic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banks will require concerted efforts by both the banking community and the regulators in terms of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 below (listed in no particular order):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Regulatory environment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Further enhancement of the regulatory environment, which includes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regulatory framework and related legislation.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Development of ancillary areas – such as the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Sharī`ah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Advisory Board, arbitrative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 and rating agency catering to Islamic finance.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Products and services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Gauging the extent and evolution of the extensiveness of products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offered, which is also a proxy for the level of demand from customers.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Ease of doing Islamic finance business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Facilitating and providing initiatives by governments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accommodate the development of and to encourage Islamic finance business opportunities.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Statistics, marketing and education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Driving initiatives and efforts to promote Islamic finance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marketing, education and reliability of collected data for study.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 of Islamic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37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Cooperation (OIC) member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states (2011)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B0D39-774C-4311-8418-655B1D91C16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B0D39-774C-4311-8418-655B1D91C16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24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B0D39-774C-4311-8418-655B1D91C16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3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7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7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4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7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2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7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4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8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8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3468">
            <a:alpha val="4313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777D-796F-4C60-A0A0-3DDD9F3D3DE3}" type="datetimeFigureOut">
              <a:rPr lang="en-US" smtClean="0"/>
              <a:t>3/25/2014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636AC-B38B-42DC-9B1E-088CE9540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2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dps.gov.q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442507" y="2363372"/>
            <a:ext cx="7576793" cy="1294510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Qatar’s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on Islamic Finance </a:t>
            </a:r>
            <a:b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Islamic Finance Statistics</a:t>
            </a:r>
            <a:endParaRPr lang="en-US" sz="4000" b="1" dirty="0">
              <a:solidFill>
                <a:srgbClr val="99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88905" y="4946809"/>
            <a:ext cx="10283999" cy="101090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25- 26 March 2014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Ankara, Turkey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07" y="319937"/>
            <a:ext cx="1463395" cy="144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660033"/>
                </a:solidFill>
              </a:rPr>
              <a:t>Proposed Indicators for Islamic Banking and Finance Statistics, by OIC </a:t>
            </a:r>
            <a:r>
              <a:rPr lang="en-US" b="1" dirty="0" smtClean="0">
                <a:solidFill>
                  <a:srgbClr val="660033"/>
                </a:solidFill>
              </a:rPr>
              <a:t>– Stat </a:t>
            </a:r>
            <a:r>
              <a:rPr lang="en-US" b="1" dirty="0" smtClean="0">
                <a:solidFill>
                  <a:srgbClr val="660033"/>
                </a:solidFill>
              </a:rPr>
              <a:t>Com</a:t>
            </a:r>
            <a:endParaRPr lang="en-US" b="1" dirty="0">
              <a:solidFill>
                <a:srgbClr val="660033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3"/>
          <a:srcRect l="1474" t="31298" r="31594" b="6598"/>
          <a:stretch/>
        </p:blipFill>
        <p:spPr>
          <a:xfrm>
            <a:off x="1436914" y="1567543"/>
            <a:ext cx="8708571" cy="4542971"/>
          </a:xfrm>
          <a:prstGeom prst="rect">
            <a:avLst/>
          </a:prstGeom>
        </p:spPr>
      </p:pic>
      <p:sp>
        <p:nvSpPr>
          <p:cNvPr id="6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13808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63389" y="1586394"/>
            <a:ext cx="8126193" cy="924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QA" sz="6600" dirty="0" smtClean="0"/>
              <a:t>..</a:t>
            </a:r>
            <a:r>
              <a:rPr lang="en-US" sz="6600" dirty="0" smtClean="0"/>
              <a:t>Thank you …</a:t>
            </a:r>
            <a:endParaRPr lang="ar-QA" sz="6600" dirty="0"/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3779693" y="5496873"/>
            <a:ext cx="4836056" cy="9797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hlinkClick r:id="rId2"/>
              </a:rPr>
              <a:t>www.mdps.gov.qa</a:t>
            </a:r>
            <a:endParaRPr lang="en-US" sz="2000" dirty="0"/>
          </a:p>
          <a:p>
            <a:pPr marL="0" indent="0" algn="ctr">
              <a:buNone/>
            </a:pPr>
            <a:r>
              <a:rPr lang="ar-QA" sz="6600" dirty="0"/>
              <a:t> </a:t>
            </a:r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486" y="4075431"/>
            <a:ext cx="1142469" cy="1131157"/>
          </a:xfrm>
          <a:prstGeom prst="rect">
            <a:avLst/>
          </a:prstGeom>
        </p:spPr>
      </p:pic>
      <p:sp>
        <p:nvSpPr>
          <p:cNvPr id="11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10165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660033"/>
                </a:solidFill>
              </a:rPr>
              <a:t>Outline</a:t>
            </a:r>
            <a:endParaRPr lang="en-US" dirty="0">
              <a:solidFill>
                <a:srgbClr val="66003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1252" y="1220713"/>
            <a:ext cx="10515600" cy="4786191"/>
          </a:xfrm>
        </p:spPr>
        <p:txBody>
          <a:bodyPr>
            <a:noAutofit/>
          </a:bodyPr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Regional mandate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Current practice on Islamic Financial </a:t>
            </a:r>
            <a:r>
              <a:rPr lang="en-US" b="1" dirty="0">
                <a:solidFill>
                  <a:schemeClr val="bg1"/>
                </a:solidFill>
              </a:rPr>
              <a:t>S</a:t>
            </a:r>
            <a:r>
              <a:rPr lang="en-US" b="1" dirty="0" smtClean="0">
                <a:solidFill>
                  <a:schemeClr val="bg1"/>
                </a:solidFill>
              </a:rPr>
              <a:t>ervice </a:t>
            </a:r>
            <a:r>
              <a:rPr lang="en-US" b="1" dirty="0">
                <a:solidFill>
                  <a:schemeClr val="bg1"/>
                </a:solidFill>
              </a:rPr>
              <a:t>I</a:t>
            </a:r>
            <a:r>
              <a:rPr lang="en-US" b="1" dirty="0" smtClean="0">
                <a:solidFill>
                  <a:schemeClr val="bg1"/>
                </a:solidFill>
              </a:rPr>
              <a:t>ndustry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Current practice on Islamic Finance Statistics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Data sources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Data collection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Data Dissemination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Outstanding Issues and Challenges 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10377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660033"/>
                </a:solidFill>
              </a:rPr>
              <a:t>OIC-</a:t>
            </a:r>
            <a:r>
              <a:rPr lang="en-US" b="1" dirty="0">
                <a:solidFill>
                  <a:srgbClr val="660033"/>
                </a:solidFill>
              </a:rPr>
              <a:t>StatCom</a:t>
            </a:r>
            <a:r>
              <a:rPr lang="en-US" b="1" dirty="0">
                <a:solidFill>
                  <a:srgbClr val="660033"/>
                </a:solidFill>
              </a:rPr>
              <a:t> Strategic Vision for 2020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</a:t>
            </a:r>
            <a:r>
              <a:rPr lang="en-US" b="1" dirty="0" smtClean="0">
                <a:solidFill>
                  <a:schemeClr val="bg1"/>
                </a:solidFill>
              </a:rPr>
              <a:t>evelopment </a:t>
            </a:r>
            <a:r>
              <a:rPr lang="en-US" b="1" dirty="0">
                <a:solidFill>
                  <a:schemeClr val="bg1"/>
                </a:solidFill>
              </a:rPr>
              <a:t>of common methodologies for indicators specific to the OIC </a:t>
            </a:r>
            <a:r>
              <a:rPr lang="en-US" b="1" dirty="0" smtClean="0">
                <a:solidFill>
                  <a:schemeClr val="bg1"/>
                </a:solidFill>
              </a:rPr>
              <a:t>Member Countries</a:t>
            </a:r>
          </a:p>
          <a:p>
            <a:r>
              <a:rPr lang="en-US" b="1" dirty="0">
                <a:solidFill>
                  <a:schemeClr val="bg1"/>
                </a:solidFill>
              </a:rPr>
              <a:t>IBF Statistics is not incorporated into the National Statistical Systems (NSS) of most of the OIC Member Countries, which prevents official collection and dissemination of related data.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Secondly</a:t>
            </a:r>
            <a:r>
              <a:rPr lang="en-US" b="1" dirty="0">
                <a:solidFill>
                  <a:schemeClr val="bg1"/>
                </a:solidFill>
              </a:rPr>
              <a:t>, for the member countries where the IBF Statistics are covered in NSS, there is not adequate level of coordination and communication mechanism among the agencies of NSS on this matter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Thirdly</a:t>
            </a:r>
            <a:r>
              <a:rPr lang="en-US" b="1" dirty="0">
                <a:solidFill>
                  <a:schemeClr val="bg1"/>
                </a:solidFill>
              </a:rPr>
              <a:t>, there is lack of harmonization and convergence in terms of definitions of Islamic Banking and Finance instruments and transactions. This prevents the adoption of a generally accepted standardized methodology for the collection, processing, and dissemination of relevant statistical data in the member countries. 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25918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432212" y="498461"/>
            <a:ext cx="2888251" cy="2331826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The IFSB also collaborates with multilateral </a:t>
            </a:r>
            <a:r>
              <a:rPr lang="en-US" sz="2000" b="1" dirty="0" smtClean="0"/>
              <a:t>organizations </a:t>
            </a:r>
            <a:r>
              <a:rPr lang="en-US" sz="2000" b="1" dirty="0"/>
              <a:t>such as the IDB, the World Bank, the IMF</a:t>
            </a:r>
            <a:br>
              <a:rPr lang="en-US" sz="2000" b="1" dirty="0"/>
            </a:br>
            <a:r>
              <a:rPr lang="en-US" sz="2000" b="1" dirty="0"/>
              <a:t>and the Asian Development Bank (ADB</a:t>
            </a:r>
            <a:r>
              <a:rPr lang="en-US" sz="2000" b="1" dirty="0" smtClean="0"/>
              <a:t>) </a:t>
            </a:r>
            <a:endParaRPr lang="en-US" sz="2000" b="1" dirty="0">
              <a:solidFill>
                <a:srgbClr val="660033"/>
              </a:solidFill>
            </a:endParaRPr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6083" t="13426" r="17104" b="6676"/>
          <a:stretch/>
        </p:blipFill>
        <p:spPr>
          <a:xfrm>
            <a:off x="508365" y="1584839"/>
            <a:ext cx="7655803" cy="4049809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</p:pic>
      <p:sp>
        <p:nvSpPr>
          <p:cNvPr id="6" name="مربع نص 5"/>
          <p:cNvSpPr txBox="1"/>
          <p:nvPr/>
        </p:nvSpPr>
        <p:spPr>
          <a:xfrm>
            <a:off x="339551" y="794045"/>
            <a:ext cx="799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60033"/>
                </a:solidFill>
              </a:rPr>
              <a:t>The IFSB’s Strategic Performance plan 2012 - 2015</a:t>
            </a:r>
            <a:endParaRPr lang="en-US" sz="2800" dirty="0">
              <a:solidFill>
                <a:srgbClr val="660033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9552" y="270825"/>
            <a:ext cx="4696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60033"/>
                </a:solidFill>
              </a:rPr>
              <a:t>OIC </a:t>
            </a:r>
            <a:r>
              <a:rPr lang="en-US" sz="2800" dirty="0" smtClean="0">
                <a:solidFill>
                  <a:srgbClr val="660033"/>
                </a:solidFill>
              </a:rPr>
              <a:t>Mandate     </a:t>
            </a:r>
            <a:endParaRPr lang="en-US" sz="2800" dirty="0">
              <a:solidFill>
                <a:srgbClr val="660033"/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904343" y="4630056"/>
            <a:ext cx="4129197" cy="333829"/>
          </a:xfrm>
          <a:prstGeom prst="roundRect">
            <a:avLst/>
          </a:prstGeom>
          <a:solidFill>
            <a:srgbClr val="00B05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8442035" y="3060395"/>
            <a:ext cx="298748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660033"/>
                </a:solidFill>
              </a:rPr>
              <a:t>These institutions have not only recognized the importance</a:t>
            </a:r>
            <a:br>
              <a:rPr lang="en-US" sz="2000" b="1" dirty="0">
                <a:solidFill>
                  <a:srgbClr val="660033"/>
                </a:solidFill>
              </a:rPr>
            </a:br>
            <a:r>
              <a:rPr lang="en-US" sz="2000" b="1" dirty="0">
                <a:solidFill>
                  <a:srgbClr val="660033"/>
                </a:solidFill>
              </a:rPr>
              <a:t>of the role which Islamic finance can play in the global financial system, but have also offered their</a:t>
            </a:r>
            <a:br>
              <a:rPr lang="en-US" sz="2000" b="1" dirty="0">
                <a:solidFill>
                  <a:srgbClr val="660033"/>
                </a:solidFill>
              </a:rPr>
            </a:br>
            <a:r>
              <a:rPr lang="en-US" sz="2000" b="1" dirty="0">
                <a:solidFill>
                  <a:srgbClr val="660033"/>
                </a:solidFill>
              </a:rPr>
              <a:t>support for its promotion and for capacity building of supervisory authorities and industry players</a:t>
            </a:r>
          </a:p>
        </p:txBody>
      </p:sp>
      <p:sp>
        <p:nvSpPr>
          <p:cNvPr id="10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44941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660033"/>
                </a:solidFill>
              </a:rPr>
              <a:t>Qatar’s practice on </a:t>
            </a:r>
            <a:r>
              <a:rPr lang="en-US" b="1" dirty="0" smtClean="0">
                <a:solidFill>
                  <a:srgbClr val="660033"/>
                </a:solidFill>
              </a:rPr>
              <a:t>Islamic Finance services</a:t>
            </a:r>
            <a:endParaRPr lang="en-US" b="1" dirty="0">
              <a:solidFill>
                <a:srgbClr val="66003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99543" y="2056487"/>
            <a:ext cx="7227693" cy="3465708"/>
          </a:xfrm>
        </p:spPr>
        <p:txBody>
          <a:bodyPr>
            <a:normAutofit fontScale="92500"/>
          </a:bodyPr>
          <a:lstStyle/>
          <a:p>
            <a:pPr marL="0" indent="0" algn="justLow">
              <a:buNone/>
            </a:pP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justLow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“ Qatar </a:t>
            </a:r>
            <a:r>
              <a:rPr lang="en-US" sz="4000" b="1" dirty="0">
                <a:solidFill>
                  <a:schemeClr val="bg1"/>
                </a:solidFill>
              </a:rPr>
              <a:t>outperformed the GCC market average In recent years, Islamic banks have been prolific in terms of introducing new products with increasing </a:t>
            </a:r>
            <a:r>
              <a:rPr lang="en-US" sz="4000" b="1" dirty="0" smtClean="0">
                <a:solidFill>
                  <a:schemeClr val="bg1"/>
                </a:solidFill>
              </a:rPr>
              <a:t>sophistication”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sz="4000" dirty="0">
              <a:solidFill>
                <a:srgbClr val="993366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>
            <a:off x="608037" y="1311495"/>
            <a:ext cx="11268221" cy="14068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شكل بيضاوي 5"/>
          <p:cNvSpPr/>
          <p:nvPr/>
        </p:nvSpPr>
        <p:spPr>
          <a:xfrm>
            <a:off x="324603" y="1607593"/>
            <a:ext cx="2828539" cy="1817777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Islamic Financial Services Industry, STABILITYREPORT </a:t>
            </a:r>
            <a:r>
              <a:rPr lang="en-US" dirty="0" smtClean="0"/>
              <a:t>2013;</a:t>
            </a:r>
            <a:endParaRPr lang="en-US" dirty="0"/>
          </a:p>
        </p:txBody>
      </p:sp>
      <p:sp>
        <p:nvSpPr>
          <p:cNvPr id="11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30891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rgbClr val="660033"/>
                </a:solidFill>
              </a:rPr>
              <a:t>Qatar’s practice on </a:t>
            </a:r>
            <a:r>
              <a:rPr lang="en-US" b="1" dirty="0" smtClean="0">
                <a:solidFill>
                  <a:srgbClr val="660033"/>
                </a:solidFill>
              </a:rPr>
              <a:t>Islamic Finance services statistics </a:t>
            </a:r>
            <a:endParaRPr lang="en-US" b="1" dirty="0">
              <a:solidFill>
                <a:srgbClr val="660033"/>
              </a:solidFill>
            </a:endParaRPr>
          </a:p>
        </p:txBody>
      </p:sp>
      <p:cxnSp>
        <p:nvCxnSpPr>
          <p:cNvPr id="5" name="رابط مستقيم 4"/>
          <p:cNvCxnSpPr/>
          <p:nvPr/>
        </p:nvCxnSpPr>
        <p:spPr>
          <a:xfrm>
            <a:off x="461889" y="1087008"/>
            <a:ext cx="11268221" cy="14068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شكل بيضاوي 8"/>
          <p:cNvSpPr/>
          <p:nvPr/>
        </p:nvSpPr>
        <p:spPr>
          <a:xfrm>
            <a:off x="967600" y="1894242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Ministry of development planning and statistics </a:t>
            </a:r>
            <a:endParaRPr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967600" y="5019945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Qatar Exchange</a:t>
            </a:r>
            <a:endParaRPr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967600" y="3398588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Qatar Central bank </a:t>
            </a:r>
            <a:endParaRPr lang="en-US" dirty="0"/>
          </a:p>
        </p:txBody>
      </p:sp>
      <p:graphicFrame>
        <p:nvGraphicFramePr>
          <p:cNvPr id="13" name="رسم تخطيطي 12"/>
          <p:cNvGraphicFramePr/>
          <p:nvPr>
            <p:extLst>
              <p:ext uri="{D42A27DB-BD31-4B8C-83A1-F6EECF244321}">
                <p14:modId xmlns:p14="http://schemas.microsoft.com/office/powerpoint/2010/main" val="3990071486"/>
              </p:ext>
            </p:extLst>
          </p:nvPr>
        </p:nvGraphicFramePr>
        <p:xfrm>
          <a:off x="766967" y="1170902"/>
          <a:ext cx="10963143" cy="6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شكل بيضاوي 13"/>
          <p:cNvSpPr/>
          <p:nvPr/>
        </p:nvSpPr>
        <p:spPr>
          <a:xfrm>
            <a:off x="5140457" y="1894242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Economic  statistics department </a:t>
            </a:r>
            <a:endParaRPr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5140457" y="5019945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 reports from source</a:t>
            </a:r>
            <a:endParaRPr lang="en-US" dirty="0"/>
          </a:p>
        </p:txBody>
      </p:sp>
      <p:sp>
        <p:nvSpPr>
          <p:cNvPr id="16" name="شكل بيضاوي 15"/>
          <p:cNvSpPr/>
          <p:nvPr/>
        </p:nvSpPr>
        <p:spPr>
          <a:xfrm>
            <a:off x="5140457" y="3398588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  </a:t>
            </a:r>
            <a:endParaRPr lang="en-US" dirty="0"/>
          </a:p>
        </p:txBody>
      </p:sp>
      <p:sp>
        <p:nvSpPr>
          <p:cNvPr id="20" name="شكل بيضاوي 19"/>
          <p:cNvSpPr/>
          <p:nvPr/>
        </p:nvSpPr>
        <p:spPr>
          <a:xfrm>
            <a:off x="8769028" y="1894242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Annual bulletin and website </a:t>
            </a:r>
            <a:endParaRPr lang="en-US" dirty="0"/>
          </a:p>
        </p:txBody>
      </p:sp>
      <p:sp>
        <p:nvSpPr>
          <p:cNvPr id="21" name="شكل بيضاوي 20"/>
          <p:cNvSpPr/>
          <p:nvPr/>
        </p:nvSpPr>
        <p:spPr>
          <a:xfrm>
            <a:off x="8769028" y="5019945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Financial reports published on their website</a:t>
            </a:r>
            <a:endParaRPr lang="en-US" dirty="0"/>
          </a:p>
        </p:txBody>
      </p:sp>
      <p:sp>
        <p:nvSpPr>
          <p:cNvPr id="22" name="شكل بيضاوي 21"/>
          <p:cNvSpPr/>
          <p:nvPr/>
        </p:nvSpPr>
        <p:spPr>
          <a:xfrm>
            <a:off x="8769028" y="3398588"/>
            <a:ext cx="2211030" cy="1232156"/>
          </a:xfrm>
          <a:prstGeom prst="ellipse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Annual </a:t>
            </a:r>
            <a:r>
              <a:rPr lang="en-US" dirty="0" smtClean="0"/>
              <a:t>report , quarterly bulletin </a:t>
            </a:r>
            <a:r>
              <a:rPr lang="en-US" dirty="0"/>
              <a:t>and website </a:t>
            </a:r>
          </a:p>
        </p:txBody>
      </p:sp>
      <p:sp>
        <p:nvSpPr>
          <p:cNvPr id="23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9131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/>
          <a:srcRect l="1698" t="32092" r="11290" b="7988"/>
          <a:stretch/>
        </p:blipFill>
        <p:spPr>
          <a:xfrm>
            <a:off x="464457" y="566060"/>
            <a:ext cx="5735542" cy="222068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/>
          <a:srcRect l="1808" t="31696" r="13746" b="6200"/>
          <a:stretch/>
        </p:blipFill>
        <p:spPr>
          <a:xfrm>
            <a:off x="464457" y="2924632"/>
            <a:ext cx="5735542" cy="258235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5"/>
          <a:srcRect l="5715" t="18006" r="20772" b="4217"/>
          <a:stretch/>
        </p:blipFill>
        <p:spPr>
          <a:xfrm>
            <a:off x="4310745" y="2139407"/>
            <a:ext cx="6981370" cy="4152803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6749144" y="566060"/>
            <a:ext cx="4542971" cy="1290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rgbClr val="66003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Presentation of information on Islamic Banking and Finance Statistics 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636AC-B38B-42DC-9B1E-088CE9540254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52833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33"/>
                </a:solidFill>
              </a:rPr>
              <a:t>Key Statistics and </a:t>
            </a:r>
            <a:r>
              <a:rPr lang="en-US" sz="4000" dirty="0">
                <a:solidFill>
                  <a:srgbClr val="660033"/>
                </a:solidFill>
              </a:rPr>
              <a:t>B</a:t>
            </a:r>
            <a:r>
              <a:rPr lang="en-US" sz="4000" dirty="0" smtClean="0">
                <a:solidFill>
                  <a:srgbClr val="660033"/>
                </a:solidFill>
              </a:rPr>
              <a:t>enchmarking</a:t>
            </a:r>
            <a:endParaRPr lang="en-US" sz="4000" dirty="0">
              <a:solidFill>
                <a:srgbClr val="66003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Largest Islamic institutions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Sukūk</a:t>
            </a:r>
            <a:r>
              <a:rPr lang="en-US" b="1" dirty="0">
                <a:solidFill>
                  <a:schemeClr val="bg1"/>
                </a:solidFill>
              </a:rPr>
              <a:t> Issuance</a:t>
            </a: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Takāful</a:t>
            </a:r>
            <a:r>
              <a:rPr lang="en-US" b="1" dirty="0">
                <a:solidFill>
                  <a:schemeClr val="bg1"/>
                </a:solidFill>
              </a:rPr>
              <a:t> Operators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Market derivers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Average growth trend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Assets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Financing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Deposits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Equity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Net Profit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Investment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Contribution</a:t>
            </a:r>
            <a:r>
              <a:rPr lang="ar-QA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into financial sector and total economy</a:t>
            </a:r>
          </a:p>
          <a:p>
            <a:pPr lvl="1"/>
            <a:endParaRPr lang="en-US" b="1" dirty="0" smtClean="0">
              <a:solidFill>
                <a:schemeClr val="bg1"/>
              </a:solidFill>
            </a:endParaRPr>
          </a:p>
          <a:p>
            <a:pPr lvl="1"/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0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 smtClean="0">
                <a:solidFill>
                  <a:srgbClr val="660033"/>
                </a:solidFill>
              </a:rPr>
              <a:t>National Coordination</a:t>
            </a:r>
            <a:endParaRPr lang="en-US" sz="4000" dirty="0">
              <a:solidFill>
                <a:srgbClr val="660033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96785" y="1071790"/>
            <a:ext cx="9198429" cy="4477884"/>
          </a:xfrm>
        </p:spPr>
        <p:txBody>
          <a:bodyPr>
            <a:noAutofit/>
          </a:bodyPr>
          <a:lstStyle/>
          <a:p>
            <a:pPr marL="0" indent="0" algn="just">
              <a:lnSpc>
                <a:spcPct val="22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Currently, coordination is </a:t>
            </a:r>
            <a:r>
              <a:rPr lang="en-US" b="1" dirty="0">
                <a:solidFill>
                  <a:schemeClr val="bg1"/>
                </a:solidFill>
              </a:rPr>
              <a:t>driven </a:t>
            </a:r>
            <a:r>
              <a:rPr lang="en-US" b="1" dirty="0" smtClean="0">
                <a:solidFill>
                  <a:schemeClr val="bg1"/>
                </a:solidFill>
              </a:rPr>
              <a:t>by national projects </a:t>
            </a:r>
            <a:r>
              <a:rPr lang="en-US" b="1" dirty="0" smtClean="0">
                <a:solidFill>
                  <a:schemeClr val="bg1"/>
                </a:solidFill>
              </a:rPr>
              <a:t>relates </a:t>
            </a:r>
            <a:r>
              <a:rPr lang="en-US" b="1" dirty="0" smtClean="0">
                <a:solidFill>
                  <a:schemeClr val="bg1"/>
                </a:solidFill>
              </a:rPr>
              <a:t>responsible agencies responsible for finance statistics </a:t>
            </a:r>
            <a:r>
              <a:rPr lang="en-US" b="1" dirty="0" smtClean="0">
                <a:solidFill>
                  <a:schemeClr val="bg1"/>
                </a:solidFill>
              </a:rPr>
              <a:t>falling under </a:t>
            </a:r>
            <a:r>
              <a:rPr lang="en-US" b="1" dirty="0" smtClean="0">
                <a:solidFill>
                  <a:schemeClr val="bg1"/>
                </a:solidFill>
              </a:rPr>
              <a:t>the National </a:t>
            </a:r>
            <a:r>
              <a:rPr lang="en-US" b="1" dirty="0">
                <a:solidFill>
                  <a:schemeClr val="bg1"/>
                </a:solidFill>
              </a:rPr>
              <a:t>Statistical Systems </a:t>
            </a:r>
            <a:r>
              <a:rPr lang="en-US" b="1" dirty="0" smtClean="0">
                <a:solidFill>
                  <a:schemeClr val="bg1"/>
                </a:solidFill>
              </a:rPr>
              <a:t>(ministry of development planning and statistics, </a:t>
            </a:r>
            <a:r>
              <a:rPr lang="en-US" b="1" dirty="0">
                <a:solidFill>
                  <a:schemeClr val="bg1"/>
                </a:solidFill>
              </a:rPr>
              <a:t>Central </a:t>
            </a:r>
            <a:r>
              <a:rPr lang="en-US" b="1" dirty="0" smtClean="0">
                <a:solidFill>
                  <a:schemeClr val="bg1"/>
                </a:solidFill>
              </a:rPr>
              <a:t>Bank, Qatar Exchange 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" y="6476588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Expert Group Meeting on Islamic Banking and Finance Statistics </a:t>
            </a:r>
          </a:p>
        </p:txBody>
      </p:sp>
    </p:spTree>
    <p:extLst>
      <p:ext uri="{BB962C8B-B14F-4D97-AF65-F5344CB8AC3E}">
        <p14:creationId xmlns:p14="http://schemas.microsoft.com/office/powerpoint/2010/main" val="2807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6754</TotalTime>
  <Words>903</Words>
  <Application>Microsoft Office PowerPoint</Application>
  <PresentationFormat>ملء الشاشة</PresentationFormat>
  <Paragraphs>101</Paragraphs>
  <Slides>11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نسق Office</vt:lpstr>
      <vt:lpstr>Qatar’s Practice on Islamic Finance  and Islamic Finance Statistics</vt:lpstr>
      <vt:lpstr>Outline</vt:lpstr>
      <vt:lpstr>OIC-StatCom Strategic Vision for 2020</vt:lpstr>
      <vt:lpstr>The IFSB also collaborates with multilateral organizations such as the IDB, the World Bank, the IMF and the Asian Development Bank (ADB) </vt:lpstr>
      <vt:lpstr>Qatar’s practice on Islamic Finance services</vt:lpstr>
      <vt:lpstr>Qatar’s practice on Islamic Finance services statistics </vt:lpstr>
      <vt:lpstr>عرض تقديمي في PowerPoint</vt:lpstr>
      <vt:lpstr>Key Statistics and Benchmarking</vt:lpstr>
      <vt:lpstr>National Coordination</vt:lpstr>
      <vt:lpstr>Proposed Indicators for Islamic Banking and Finance Statistics, by OIC – Stat Com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on Islamic Banking and Finance Statistics</dc:title>
  <dc:creator>Wadha Al Jabor</dc:creator>
  <cp:lastModifiedBy>Wadha Al Jabor</cp:lastModifiedBy>
  <cp:revision>60</cp:revision>
  <dcterms:created xsi:type="dcterms:W3CDTF">2014-02-14T22:02:24Z</dcterms:created>
  <dcterms:modified xsi:type="dcterms:W3CDTF">2014-03-25T13:23:22Z</dcterms:modified>
</cp:coreProperties>
</file>