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76" r:id="rId2"/>
    <p:sldId id="341" r:id="rId3"/>
    <p:sldId id="322" r:id="rId4"/>
    <p:sldId id="327" r:id="rId5"/>
    <p:sldId id="345" r:id="rId6"/>
    <p:sldId id="332" r:id="rId7"/>
    <p:sldId id="328" r:id="rId8"/>
    <p:sldId id="342" r:id="rId9"/>
    <p:sldId id="258" r:id="rId10"/>
    <p:sldId id="344" r:id="rId11"/>
    <p:sldId id="339" r:id="rId12"/>
    <p:sldId id="343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CC"/>
    <a:srgbClr val="CCCCFF"/>
    <a:srgbClr val="666699"/>
    <a:srgbClr val="FFFF66"/>
    <a:srgbClr val="9999FF"/>
    <a:srgbClr val="FFFFCC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3516" autoAdjust="0"/>
    <p:restoredTop sz="94660" autoAdjust="0"/>
  </p:normalViewPr>
  <p:slideViewPr>
    <p:cSldViewPr>
      <p:cViewPr>
        <p:scale>
          <a:sx n="75" d="100"/>
          <a:sy n="75" d="100"/>
        </p:scale>
        <p:origin x="-243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EFC61-752B-4449-A2D2-6AD229FFAC6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SA"/>
        </a:p>
      </dgm:t>
    </dgm:pt>
    <dgm:pt modelId="{EA44B00E-3F84-465D-9E49-5991D8747AEF}">
      <dgm:prSet custT="1"/>
      <dgm:spPr/>
      <dgm:t>
        <a:bodyPr/>
        <a:lstStyle/>
        <a:p>
          <a:pPr rtl="1"/>
          <a:r>
            <a:rPr lang="ar-SA" sz="2400" b="1" dirty="0" smtClean="0"/>
            <a:t>محاور العرض</a:t>
          </a:r>
          <a:endParaRPr lang="ar-SA" sz="2400" dirty="0"/>
        </a:p>
      </dgm:t>
    </dgm:pt>
    <dgm:pt modelId="{C9F3C9EF-35A9-496A-8865-0D6A5F14BC60}" type="parTrans" cxnId="{6427BA47-9893-47B9-9F6A-DC641CFC6691}">
      <dgm:prSet/>
      <dgm:spPr/>
      <dgm:t>
        <a:bodyPr/>
        <a:lstStyle/>
        <a:p>
          <a:pPr rtl="1"/>
          <a:endParaRPr lang="ar-SA" sz="2400"/>
        </a:p>
      </dgm:t>
    </dgm:pt>
    <dgm:pt modelId="{340B02E5-A630-45FA-BCE2-E8D82230022B}" type="sibTrans" cxnId="{6427BA47-9893-47B9-9F6A-DC641CFC6691}">
      <dgm:prSet/>
      <dgm:spPr/>
      <dgm:t>
        <a:bodyPr/>
        <a:lstStyle/>
        <a:p>
          <a:pPr rtl="1"/>
          <a:endParaRPr lang="ar-SA" sz="2400"/>
        </a:p>
      </dgm:t>
    </dgm:pt>
    <dgm:pt modelId="{9EF2D48D-BAFB-4FDD-829E-607C801B9479}" type="pres">
      <dgm:prSet presAssocID="{0F7EFC61-752B-4449-A2D2-6AD229FFAC6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E6B19CF-C081-4CF6-94B2-51A212F4AF49}" type="pres">
      <dgm:prSet presAssocID="{EA44B00E-3F84-465D-9E49-5991D8747AEF}" presName="circle1" presStyleLbl="node1" presStyleIdx="0" presStyleCnt="1"/>
      <dgm:spPr/>
    </dgm:pt>
    <dgm:pt modelId="{FF1E7ACF-7B00-4BF7-A20B-1D12ECCD296A}" type="pres">
      <dgm:prSet presAssocID="{EA44B00E-3F84-465D-9E49-5991D8747AEF}" presName="space" presStyleCnt="0"/>
      <dgm:spPr/>
    </dgm:pt>
    <dgm:pt modelId="{8EC04950-B536-4BB3-800F-6D971BDA23DF}" type="pres">
      <dgm:prSet presAssocID="{EA44B00E-3F84-465D-9E49-5991D8747AEF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C15EE42E-056D-4CE9-AA8B-500D5FEF64E7}" type="pres">
      <dgm:prSet presAssocID="{EA44B00E-3F84-465D-9E49-5991D8747A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AB95CB7-102A-4BAE-AFCA-73DA5503B51F}" type="presOf" srcId="{0F7EFC61-752B-4449-A2D2-6AD229FFAC6D}" destId="{9EF2D48D-BAFB-4FDD-829E-607C801B9479}" srcOrd="0" destOrd="0" presId="urn:microsoft.com/office/officeart/2005/8/layout/target3"/>
    <dgm:cxn modelId="{C19F9ABD-6855-4FDA-903E-D94594AF7FCF}" type="presOf" srcId="{EA44B00E-3F84-465D-9E49-5991D8747AEF}" destId="{8EC04950-B536-4BB3-800F-6D971BDA23DF}" srcOrd="0" destOrd="0" presId="urn:microsoft.com/office/officeart/2005/8/layout/target3"/>
    <dgm:cxn modelId="{A57C108C-F5E9-4A78-895C-A6FB581610D1}" type="presOf" srcId="{EA44B00E-3F84-465D-9E49-5991D8747AEF}" destId="{C15EE42E-056D-4CE9-AA8B-500D5FEF64E7}" srcOrd="1" destOrd="0" presId="urn:microsoft.com/office/officeart/2005/8/layout/target3"/>
    <dgm:cxn modelId="{6427BA47-9893-47B9-9F6A-DC641CFC6691}" srcId="{0F7EFC61-752B-4449-A2D2-6AD229FFAC6D}" destId="{EA44B00E-3F84-465D-9E49-5991D8747AEF}" srcOrd="0" destOrd="0" parTransId="{C9F3C9EF-35A9-496A-8865-0D6A5F14BC60}" sibTransId="{340B02E5-A630-45FA-BCE2-E8D82230022B}"/>
    <dgm:cxn modelId="{0D49E09E-1024-4154-A27D-3CC4494DEE0F}" type="presParOf" srcId="{9EF2D48D-BAFB-4FDD-829E-607C801B9479}" destId="{5E6B19CF-C081-4CF6-94B2-51A212F4AF49}" srcOrd="0" destOrd="0" presId="urn:microsoft.com/office/officeart/2005/8/layout/target3"/>
    <dgm:cxn modelId="{4E0AC0C6-4BF9-4DE7-A661-3D78CF0017C2}" type="presParOf" srcId="{9EF2D48D-BAFB-4FDD-829E-607C801B9479}" destId="{FF1E7ACF-7B00-4BF7-A20B-1D12ECCD296A}" srcOrd="1" destOrd="0" presId="urn:microsoft.com/office/officeart/2005/8/layout/target3"/>
    <dgm:cxn modelId="{F94F3B90-727E-4A84-B8DE-DCE0825CD955}" type="presParOf" srcId="{9EF2D48D-BAFB-4FDD-829E-607C801B9479}" destId="{8EC04950-B536-4BB3-800F-6D971BDA23DF}" srcOrd="2" destOrd="0" presId="urn:microsoft.com/office/officeart/2005/8/layout/target3"/>
    <dgm:cxn modelId="{0E9AE1CB-DB66-435C-BAF4-049E82D612E5}" type="presParOf" srcId="{9EF2D48D-BAFB-4FDD-829E-607C801B9479}" destId="{C15EE42E-056D-4CE9-AA8B-500D5FEF64E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7EFC61-752B-4449-A2D2-6AD229FFAC6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A44B00E-3F84-465D-9E49-5991D8747AEF}">
      <dgm:prSet custT="1"/>
      <dgm:spPr/>
      <dgm:t>
        <a:bodyPr/>
        <a:lstStyle/>
        <a:p>
          <a:pPr rtl="1"/>
          <a:r>
            <a:rPr lang="ar-SA" sz="2400" b="1" dirty="0" smtClean="0">
              <a:ea typeface="Times New Roman (Arabic)" pitchFamily="18" charset="0"/>
            </a:rPr>
            <a:t>أهداف المسح </a:t>
          </a:r>
          <a:endParaRPr lang="ar-SA" sz="2400" dirty="0"/>
        </a:p>
      </dgm:t>
    </dgm:pt>
    <dgm:pt modelId="{C9F3C9EF-35A9-496A-8865-0D6A5F14BC60}" type="parTrans" cxnId="{6427BA47-9893-47B9-9F6A-DC641CFC6691}">
      <dgm:prSet/>
      <dgm:spPr/>
      <dgm:t>
        <a:bodyPr/>
        <a:lstStyle/>
        <a:p>
          <a:pPr rtl="1"/>
          <a:endParaRPr lang="ar-SA" sz="2400"/>
        </a:p>
      </dgm:t>
    </dgm:pt>
    <dgm:pt modelId="{340B02E5-A630-45FA-BCE2-E8D82230022B}" type="sibTrans" cxnId="{6427BA47-9893-47B9-9F6A-DC641CFC6691}">
      <dgm:prSet/>
      <dgm:spPr/>
      <dgm:t>
        <a:bodyPr/>
        <a:lstStyle/>
        <a:p>
          <a:pPr rtl="1"/>
          <a:endParaRPr lang="ar-SA" sz="2400"/>
        </a:p>
      </dgm:t>
    </dgm:pt>
    <dgm:pt modelId="{9EF2D48D-BAFB-4FDD-829E-607C801B9479}" type="pres">
      <dgm:prSet presAssocID="{0F7EFC61-752B-4449-A2D2-6AD229FFAC6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E6B19CF-C081-4CF6-94B2-51A212F4AF49}" type="pres">
      <dgm:prSet presAssocID="{EA44B00E-3F84-465D-9E49-5991D8747AEF}" presName="circle1" presStyleLbl="node1" presStyleIdx="0" presStyleCnt="1"/>
      <dgm:spPr/>
    </dgm:pt>
    <dgm:pt modelId="{FF1E7ACF-7B00-4BF7-A20B-1D12ECCD296A}" type="pres">
      <dgm:prSet presAssocID="{EA44B00E-3F84-465D-9E49-5991D8747AEF}" presName="space" presStyleCnt="0"/>
      <dgm:spPr/>
    </dgm:pt>
    <dgm:pt modelId="{8EC04950-B536-4BB3-800F-6D971BDA23DF}" type="pres">
      <dgm:prSet presAssocID="{EA44B00E-3F84-465D-9E49-5991D8747AEF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C15EE42E-056D-4CE9-AA8B-500D5FEF64E7}" type="pres">
      <dgm:prSet presAssocID="{EA44B00E-3F84-465D-9E49-5991D8747AE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427BA47-9893-47B9-9F6A-DC641CFC6691}" srcId="{0F7EFC61-752B-4449-A2D2-6AD229FFAC6D}" destId="{EA44B00E-3F84-465D-9E49-5991D8747AEF}" srcOrd="0" destOrd="0" parTransId="{C9F3C9EF-35A9-496A-8865-0D6A5F14BC60}" sibTransId="{340B02E5-A630-45FA-BCE2-E8D82230022B}"/>
    <dgm:cxn modelId="{D7CE34F4-8034-413B-933A-FDD2F32FEFB2}" type="presOf" srcId="{0F7EFC61-752B-4449-A2D2-6AD229FFAC6D}" destId="{9EF2D48D-BAFB-4FDD-829E-607C801B9479}" srcOrd="0" destOrd="0" presId="urn:microsoft.com/office/officeart/2005/8/layout/target3"/>
    <dgm:cxn modelId="{F7823B5E-DB54-40FB-A597-8ADC6AD0A09E}" type="presOf" srcId="{EA44B00E-3F84-465D-9E49-5991D8747AEF}" destId="{C15EE42E-056D-4CE9-AA8B-500D5FEF64E7}" srcOrd="1" destOrd="0" presId="urn:microsoft.com/office/officeart/2005/8/layout/target3"/>
    <dgm:cxn modelId="{5032906A-AD2F-4508-A198-968525B776D3}" type="presOf" srcId="{EA44B00E-3F84-465D-9E49-5991D8747AEF}" destId="{8EC04950-B536-4BB3-800F-6D971BDA23DF}" srcOrd="0" destOrd="0" presId="urn:microsoft.com/office/officeart/2005/8/layout/target3"/>
    <dgm:cxn modelId="{9D4410AE-1543-4997-AF5E-D7DFA0C05F2F}" type="presParOf" srcId="{9EF2D48D-BAFB-4FDD-829E-607C801B9479}" destId="{5E6B19CF-C081-4CF6-94B2-51A212F4AF49}" srcOrd="0" destOrd="0" presId="urn:microsoft.com/office/officeart/2005/8/layout/target3"/>
    <dgm:cxn modelId="{6CFEB8FC-82EA-446D-A435-492E4185ED9E}" type="presParOf" srcId="{9EF2D48D-BAFB-4FDD-829E-607C801B9479}" destId="{FF1E7ACF-7B00-4BF7-A20B-1D12ECCD296A}" srcOrd="1" destOrd="0" presId="urn:microsoft.com/office/officeart/2005/8/layout/target3"/>
    <dgm:cxn modelId="{F304AC54-9878-45BE-B225-CE805EDA51E3}" type="presParOf" srcId="{9EF2D48D-BAFB-4FDD-829E-607C801B9479}" destId="{8EC04950-B536-4BB3-800F-6D971BDA23DF}" srcOrd="2" destOrd="0" presId="urn:microsoft.com/office/officeart/2005/8/layout/target3"/>
    <dgm:cxn modelId="{3D5CAF4B-65F1-4782-9F65-131CAA08A4E4}" type="presParOf" srcId="{9EF2D48D-BAFB-4FDD-829E-607C801B9479}" destId="{C15EE42E-056D-4CE9-AA8B-500D5FEF64E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CEDA91-B86C-41A9-8E3E-2AA13B8BCA5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BA813A3-3698-49D6-ABFD-E4D39B746501}">
      <dgm:prSet custT="1"/>
      <dgm:spPr/>
      <dgm:t>
        <a:bodyPr/>
        <a:lstStyle/>
        <a:p>
          <a:pPr rtl="1"/>
          <a:r>
            <a:rPr lang="ar-SA" sz="2400" b="1" dirty="0" smtClean="0"/>
            <a:t>منهجية تنفيذ المسح </a:t>
          </a:r>
          <a:endParaRPr lang="ar-SA" sz="2400" dirty="0"/>
        </a:p>
      </dgm:t>
    </dgm:pt>
    <dgm:pt modelId="{13462679-A55A-4C81-AA28-42E01FA1B51E}" type="parTrans" cxnId="{70A6D6CF-8528-4848-B017-03018231685A}">
      <dgm:prSet/>
      <dgm:spPr/>
      <dgm:t>
        <a:bodyPr/>
        <a:lstStyle/>
        <a:p>
          <a:pPr rtl="1"/>
          <a:endParaRPr lang="ar-SA" sz="2400"/>
        </a:p>
      </dgm:t>
    </dgm:pt>
    <dgm:pt modelId="{BE175BBB-5FCE-43AB-B750-1E13B76BF22F}" type="sibTrans" cxnId="{70A6D6CF-8528-4848-B017-03018231685A}">
      <dgm:prSet/>
      <dgm:spPr/>
      <dgm:t>
        <a:bodyPr/>
        <a:lstStyle/>
        <a:p>
          <a:pPr rtl="1"/>
          <a:endParaRPr lang="ar-SA" sz="2400"/>
        </a:p>
      </dgm:t>
    </dgm:pt>
    <dgm:pt modelId="{A15FC236-4D34-400D-92D2-CC03B668E19B}" type="pres">
      <dgm:prSet presAssocID="{51CEDA91-B86C-41A9-8E3E-2AA13B8BCA5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6064A20-10A3-4095-91B8-301BF23383CE}" type="pres">
      <dgm:prSet presAssocID="{4BA813A3-3698-49D6-ABFD-E4D39B746501}" presName="circle1" presStyleLbl="node1" presStyleIdx="0" presStyleCnt="1"/>
      <dgm:spPr/>
    </dgm:pt>
    <dgm:pt modelId="{E3495167-F962-4702-972E-64DB4460FE8F}" type="pres">
      <dgm:prSet presAssocID="{4BA813A3-3698-49D6-ABFD-E4D39B746501}" presName="space" presStyleCnt="0"/>
      <dgm:spPr/>
    </dgm:pt>
    <dgm:pt modelId="{566AC3BB-257C-447A-A50E-8A1718DF0337}" type="pres">
      <dgm:prSet presAssocID="{4BA813A3-3698-49D6-ABFD-E4D39B746501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940F7A14-B671-48A8-A502-4A3830501B10}" type="pres">
      <dgm:prSet presAssocID="{4BA813A3-3698-49D6-ABFD-E4D39B746501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0A6D6CF-8528-4848-B017-03018231685A}" srcId="{51CEDA91-B86C-41A9-8E3E-2AA13B8BCA5B}" destId="{4BA813A3-3698-49D6-ABFD-E4D39B746501}" srcOrd="0" destOrd="0" parTransId="{13462679-A55A-4C81-AA28-42E01FA1B51E}" sibTransId="{BE175BBB-5FCE-43AB-B750-1E13B76BF22F}"/>
    <dgm:cxn modelId="{B7DF5FE8-C3FF-4175-8DDD-CEDD0BEEBF62}" type="presOf" srcId="{4BA813A3-3698-49D6-ABFD-E4D39B746501}" destId="{940F7A14-B671-48A8-A502-4A3830501B10}" srcOrd="1" destOrd="0" presId="urn:microsoft.com/office/officeart/2005/8/layout/target3"/>
    <dgm:cxn modelId="{872C76DA-76B8-4102-99BD-9AED2EA3B204}" type="presOf" srcId="{4BA813A3-3698-49D6-ABFD-E4D39B746501}" destId="{566AC3BB-257C-447A-A50E-8A1718DF0337}" srcOrd="0" destOrd="0" presId="urn:microsoft.com/office/officeart/2005/8/layout/target3"/>
    <dgm:cxn modelId="{6D11DB01-9764-4824-AEEA-0E1DEA3F2385}" type="presOf" srcId="{51CEDA91-B86C-41A9-8E3E-2AA13B8BCA5B}" destId="{A15FC236-4D34-400D-92D2-CC03B668E19B}" srcOrd="0" destOrd="0" presId="urn:microsoft.com/office/officeart/2005/8/layout/target3"/>
    <dgm:cxn modelId="{0D179514-16A0-4D79-B043-335352588B53}" type="presParOf" srcId="{A15FC236-4D34-400D-92D2-CC03B668E19B}" destId="{E6064A20-10A3-4095-91B8-301BF23383CE}" srcOrd="0" destOrd="0" presId="urn:microsoft.com/office/officeart/2005/8/layout/target3"/>
    <dgm:cxn modelId="{F99BB367-3346-406B-B2D8-3280873718CE}" type="presParOf" srcId="{A15FC236-4D34-400D-92D2-CC03B668E19B}" destId="{E3495167-F962-4702-972E-64DB4460FE8F}" srcOrd="1" destOrd="0" presId="urn:microsoft.com/office/officeart/2005/8/layout/target3"/>
    <dgm:cxn modelId="{A80E7D08-49E9-4405-B78D-2DBF14349049}" type="presParOf" srcId="{A15FC236-4D34-400D-92D2-CC03B668E19B}" destId="{566AC3BB-257C-447A-A50E-8A1718DF0337}" srcOrd="2" destOrd="0" presId="urn:microsoft.com/office/officeart/2005/8/layout/target3"/>
    <dgm:cxn modelId="{DBCDEEA0-F706-4DB2-A7E3-4CB2BFBB5668}" type="presParOf" srcId="{A15FC236-4D34-400D-92D2-CC03B668E19B}" destId="{940F7A14-B671-48A8-A502-4A3830501B1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A40381-D5FE-4032-AAB4-D4F123D940D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FEA058D-C78D-4E25-8345-8B12C62F7013}">
      <dgm:prSet custT="1"/>
      <dgm:spPr/>
      <dgm:t>
        <a:bodyPr/>
        <a:lstStyle/>
        <a:p>
          <a:pPr rtl="1"/>
          <a:r>
            <a:rPr lang="ar-SA" sz="2400" b="1" dirty="0" smtClean="0"/>
            <a:t>مرحلة جمع </a:t>
          </a:r>
          <a:r>
            <a:rPr lang="ar-SA" sz="2400" b="1" dirty="0" smtClean="0"/>
            <a:t>البيانات </a:t>
          </a:r>
          <a:endParaRPr lang="ar-SA" sz="2400" dirty="0"/>
        </a:p>
      </dgm:t>
    </dgm:pt>
    <dgm:pt modelId="{67076C25-9530-421D-BD95-B6521A2AF051}" type="parTrans" cxnId="{497371DF-FF47-4E87-ADDF-86A7EE577BBE}">
      <dgm:prSet/>
      <dgm:spPr/>
      <dgm:t>
        <a:bodyPr/>
        <a:lstStyle/>
        <a:p>
          <a:pPr rtl="1"/>
          <a:endParaRPr lang="ar-SA" sz="2400"/>
        </a:p>
      </dgm:t>
    </dgm:pt>
    <dgm:pt modelId="{F8670D12-946C-4D68-8D8F-F60BAB4A45D8}" type="sibTrans" cxnId="{497371DF-FF47-4E87-ADDF-86A7EE577BBE}">
      <dgm:prSet/>
      <dgm:spPr/>
      <dgm:t>
        <a:bodyPr/>
        <a:lstStyle/>
        <a:p>
          <a:pPr rtl="1"/>
          <a:endParaRPr lang="ar-SA" sz="2400"/>
        </a:p>
      </dgm:t>
    </dgm:pt>
    <dgm:pt modelId="{F3975070-2AF0-4C3B-8AE1-47BFFB8BD2E0}" type="pres">
      <dgm:prSet presAssocID="{FDA40381-D5FE-4032-AAB4-D4F123D940D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9E0DE57-C417-4057-855D-F192F6790E34}" type="pres">
      <dgm:prSet presAssocID="{EFEA058D-C78D-4E25-8345-8B12C62F7013}" presName="circle1" presStyleLbl="node1" presStyleIdx="0" presStyleCnt="1"/>
      <dgm:spPr/>
    </dgm:pt>
    <dgm:pt modelId="{652A90D2-6260-440D-B00A-460B0BE77DB4}" type="pres">
      <dgm:prSet presAssocID="{EFEA058D-C78D-4E25-8345-8B12C62F7013}" presName="space" presStyleCnt="0"/>
      <dgm:spPr/>
    </dgm:pt>
    <dgm:pt modelId="{D93A33AD-B67C-4D7F-B44B-F2A8C69C53AA}" type="pres">
      <dgm:prSet presAssocID="{EFEA058D-C78D-4E25-8345-8B12C62F7013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1D9F78E8-0A61-4108-A705-421A417BFC13}" type="pres">
      <dgm:prSet presAssocID="{EFEA058D-C78D-4E25-8345-8B12C62F701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97371DF-FF47-4E87-ADDF-86A7EE577BBE}" srcId="{FDA40381-D5FE-4032-AAB4-D4F123D940DD}" destId="{EFEA058D-C78D-4E25-8345-8B12C62F7013}" srcOrd="0" destOrd="0" parTransId="{67076C25-9530-421D-BD95-B6521A2AF051}" sibTransId="{F8670D12-946C-4D68-8D8F-F60BAB4A45D8}"/>
    <dgm:cxn modelId="{742F1E43-424E-4621-8C18-81FACE97C625}" type="presOf" srcId="{EFEA058D-C78D-4E25-8345-8B12C62F7013}" destId="{D93A33AD-B67C-4D7F-B44B-F2A8C69C53AA}" srcOrd="0" destOrd="0" presId="urn:microsoft.com/office/officeart/2005/8/layout/target3"/>
    <dgm:cxn modelId="{20BC4593-DBFA-4F7D-A763-868CF382129E}" type="presOf" srcId="{FDA40381-D5FE-4032-AAB4-D4F123D940DD}" destId="{F3975070-2AF0-4C3B-8AE1-47BFFB8BD2E0}" srcOrd="0" destOrd="0" presId="urn:microsoft.com/office/officeart/2005/8/layout/target3"/>
    <dgm:cxn modelId="{CA5FE958-909F-45D2-8777-D4AE7BF77362}" type="presOf" srcId="{EFEA058D-C78D-4E25-8345-8B12C62F7013}" destId="{1D9F78E8-0A61-4108-A705-421A417BFC13}" srcOrd="1" destOrd="0" presId="urn:microsoft.com/office/officeart/2005/8/layout/target3"/>
    <dgm:cxn modelId="{76A2C723-8D28-4CC1-9BF9-CBBA152356D1}" type="presParOf" srcId="{F3975070-2AF0-4C3B-8AE1-47BFFB8BD2E0}" destId="{09E0DE57-C417-4057-855D-F192F6790E34}" srcOrd="0" destOrd="0" presId="urn:microsoft.com/office/officeart/2005/8/layout/target3"/>
    <dgm:cxn modelId="{142CAD7F-D999-48B5-8969-FB7E45376319}" type="presParOf" srcId="{F3975070-2AF0-4C3B-8AE1-47BFFB8BD2E0}" destId="{652A90D2-6260-440D-B00A-460B0BE77DB4}" srcOrd="1" destOrd="0" presId="urn:microsoft.com/office/officeart/2005/8/layout/target3"/>
    <dgm:cxn modelId="{DA3103C0-4A57-410A-91D1-757CA5F53B89}" type="presParOf" srcId="{F3975070-2AF0-4C3B-8AE1-47BFFB8BD2E0}" destId="{D93A33AD-B67C-4D7F-B44B-F2A8C69C53AA}" srcOrd="2" destOrd="0" presId="urn:microsoft.com/office/officeart/2005/8/layout/target3"/>
    <dgm:cxn modelId="{10057F8A-979B-44A2-A15A-D307489E1ED0}" type="presParOf" srcId="{F3975070-2AF0-4C3B-8AE1-47BFFB8BD2E0}" destId="{1D9F78E8-0A61-4108-A705-421A417BFC1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1E3535-65D0-4FC9-B8AB-F2EE52BDEDD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803F03D-2DE9-4E49-9AC0-283410CACE68}">
      <dgm:prSet custT="1"/>
      <dgm:spPr/>
      <dgm:t>
        <a:bodyPr/>
        <a:lstStyle/>
        <a:p>
          <a:pPr rtl="1"/>
          <a:r>
            <a:rPr lang="ar-SA" sz="2400" b="1" dirty="0" smtClean="0"/>
            <a:t>مرحلة إدخال معالجة </a:t>
          </a:r>
          <a:r>
            <a:rPr lang="ar-SA" sz="2400" b="1" dirty="0" smtClean="0"/>
            <a:t>البيانات </a:t>
          </a:r>
          <a:endParaRPr lang="ar-SA" sz="2400" dirty="0"/>
        </a:p>
      </dgm:t>
    </dgm:pt>
    <dgm:pt modelId="{AD0D3F76-56C4-441B-8EF7-BCB630565899}" type="parTrans" cxnId="{689F0AEE-29F2-413D-AD81-32BBD3F7D175}">
      <dgm:prSet/>
      <dgm:spPr/>
      <dgm:t>
        <a:bodyPr/>
        <a:lstStyle/>
        <a:p>
          <a:pPr rtl="1"/>
          <a:endParaRPr lang="ar-SA" sz="2400"/>
        </a:p>
      </dgm:t>
    </dgm:pt>
    <dgm:pt modelId="{ED9BC41D-D4AD-4877-858B-4862241841DF}" type="sibTrans" cxnId="{689F0AEE-29F2-413D-AD81-32BBD3F7D175}">
      <dgm:prSet/>
      <dgm:spPr/>
      <dgm:t>
        <a:bodyPr/>
        <a:lstStyle/>
        <a:p>
          <a:pPr rtl="1"/>
          <a:endParaRPr lang="ar-SA" sz="2400"/>
        </a:p>
      </dgm:t>
    </dgm:pt>
    <dgm:pt modelId="{2D91D72C-321F-4422-822F-5C6D244546AA}" type="pres">
      <dgm:prSet presAssocID="{6C1E3535-65D0-4FC9-B8AB-F2EE52BDEDD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A36CF24-6A0F-4ADC-8A0A-0D9FF028DDFC}" type="pres">
      <dgm:prSet presAssocID="{9803F03D-2DE9-4E49-9AC0-283410CACE68}" presName="circle1" presStyleLbl="node1" presStyleIdx="0" presStyleCnt="1"/>
      <dgm:spPr/>
    </dgm:pt>
    <dgm:pt modelId="{8DD7771D-8ABD-418D-A329-C61F299E2C01}" type="pres">
      <dgm:prSet presAssocID="{9803F03D-2DE9-4E49-9AC0-283410CACE68}" presName="space" presStyleCnt="0"/>
      <dgm:spPr/>
    </dgm:pt>
    <dgm:pt modelId="{F381AC7B-A8A7-4050-8565-0CE47C31C34B}" type="pres">
      <dgm:prSet presAssocID="{9803F03D-2DE9-4E49-9AC0-283410CACE68}" presName="rect1" presStyleLbl="alignAcc1" presStyleIdx="0" presStyleCnt="1" custLinFactNeighborX="17242" custLinFactNeighborY="-4777"/>
      <dgm:spPr/>
      <dgm:t>
        <a:bodyPr/>
        <a:lstStyle/>
        <a:p>
          <a:pPr rtl="1"/>
          <a:endParaRPr lang="ar-SA"/>
        </a:p>
      </dgm:t>
    </dgm:pt>
    <dgm:pt modelId="{6A70C1AF-7602-45A9-9361-B8B52CC33385}" type="pres">
      <dgm:prSet presAssocID="{9803F03D-2DE9-4E49-9AC0-283410CACE68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89F0AEE-29F2-413D-AD81-32BBD3F7D175}" srcId="{6C1E3535-65D0-4FC9-B8AB-F2EE52BDEDDF}" destId="{9803F03D-2DE9-4E49-9AC0-283410CACE68}" srcOrd="0" destOrd="0" parTransId="{AD0D3F76-56C4-441B-8EF7-BCB630565899}" sibTransId="{ED9BC41D-D4AD-4877-858B-4862241841DF}"/>
    <dgm:cxn modelId="{18510A4C-8A8A-484B-943F-A1FB9DDE254F}" type="presOf" srcId="{6C1E3535-65D0-4FC9-B8AB-F2EE52BDEDDF}" destId="{2D91D72C-321F-4422-822F-5C6D244546AA}" srcOrd="0" destOrd="0" presId="urn:microsoft.com/office/officeart/2005/8/layout/target3"/>
    <dgm:cxn modelId="{C4737743-CE5D-49B4-817D-2E3DE9D150BF}" type="presOf" srcId="{9803F03D-2DE9-4E49-9AC0-283410CACE68}" destId="{6A70C1AF-7602-45A9-9361-B8B52CC33385}" srcOrd="1" destOrd="0" presId="urn:microsoft.com/office/officeart/2005/8/layout/target3"/>
    <dgm:cxn modelId="{304CA6E8-8F96-4534-A847-80BFACBD933D}" type="presOf" srcId="{9803F03D-2DE9-4E49-9AC0-283410CACE68}" destId="{F381AC7B-A8A7-4050-8565-0CE47C31C34B}" srcOrd="0" destOrd="0" presId="urn:microsoft.com/office/officeart/2005/8/layout/target3"/>
    <dgm:cxn modelId="{6F47BFCE-D068-41DF-95EB-AB394078D7E2}" type="presParOf" srcId="{2D91D72C-321F-4422-822F-5C6D244546AA}" destId="{5A36CF24-6A0F-4ADC-8A0A-0D9FF028DDFC}" srcOrd="0" destOrd="0" presId="urn:microsoft.com/office/officeart/2005/8/layout/target3"/>
    <dgm:cxn modelId="{55C379FC-DFA2-4C06-8570-5A08E2988C80}" type="presParOf" srcId="{2D91D72C-321F-4422-822F-5C6D244546AA}" destId="{8DD7771D-8ABD-418D-A329-C61F299E2C01}" srcOrd="1" destOrd="0" presId="urn:microsoft.com/office/officeart/2005/8/layout/target3"/>
    <dgm:cxn modelId="{E1640845-4B53-4BAC-9225-77619B2AFE47}" type="presParOf" srcId="{2D91D72C-321F-4422-822F-5C6D244546AA}" destId="{F381AC7B-A8A7-4050-8565-0CE47C31C34B}" srcOrd="2" destOrd="0" presId="urn:microsoft.com/office/officeart/2005/8/layout/target3"/>
    <dgm:cxn modelId="{E73E1F48-8A5C-4C77-BB21-F3335B1983FC}" type="presParOf" srcId="{2D91D72C-321F-4422-822F-5C6D244546AA}" destId="{6A70C1AF-7602-45A9-9361-B8B52CC3338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6F5AFB-FABC-41F8-8F4C-D8607F8367E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3EB8BC52-DC78-4438-B646-26233F21A89C}">
      <dgm:prSet custT="1"/>
      <dgm:spPr/>
      <dgm:t>
        <a:bodyPr/>
        <a:lstStyle/>
        <a:p>
          <a:pPr rtl="1"/>
          <a:r>
            <a:rPr lang="ar-SA" sz="2400" b="1" dirty="0" smtClean="0"/>
            <a:t>المؤشرات الرئيسية </a:t>
          </a:r>
          <a:r>
            <a:rPr lang="ar-SA" sz="2400" b="1" dirty="0" smtClean="0"/>
            <a:t>للمسح خلال عام 2012 </a:t>
          </a:r>
          <a:endParaRPr lang="ar-JO" sz="2400" b="1" dirty="0"/>
        </a:p>
      </dgm:t>
    </dgm:pt>
    <dgm:pt modelId="{DF9BFE60-6A8D-4B09-9E7C-B2E4EF44B95B}" type="parTrans" cxnId="{5C9BAEE9-1D52-4AA6-822C-C0DA0039E984}">
      <dgm:prSet/>
      <dgm:spPr/>
      <dgm:t>
        <a:bodyPr/>
        <a:lstStyle/>
        <a:p>
          <a:pPr rtl="1"/>
          <a:endParaRPr lang="ar-SA" sz="2400"/>
        </a:p>
      </dgm:t>
    </dgm:pt>
    <dgm:pt modelId="{CBAA39F8-608D-44C4-9EC7-15CC501A46BC}" type="sibTrans" cxnId="{5C9BAEE9-1D52-4AA6-822C-C0DA0039E984}">
      <dgm:prSet/>
      <dgm:spPr/>
      <dgm:t>
        <a:bodyPr/>
        <a:lstStyle/>
        <a:p>
          <a:pPr rtl="1"/>
          <a:endParaRPr lang="ar-SA" sz="2400"/>
        </a:p>
      </dgm:t>
    </dgm:pt>
    <dgm:pt modelId="{76D9B60A-EA9D-4E79-A805-2A3D7F7A8B0B}" type="pres">
      <dgm:prSet presAssocID="{F46F5AFB-FABC-41F8-8F4C-D8607F8367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6E42238-84D0-4EAF-A4FC-C61220A77535}" type="pres">
      <dgm:prSet presAssocID="{3EB8BC52-DC78-4438-B646-26233F21A89C}" presName="circle1" presStyleLbl="node1" presStyleIdx="0" presStyleCnt="1"/>
      <dgm:spPr/>
    </dgm:pt>
    <dgm:pt modelId="{EDE643E4-B635-4828-8101-7110BDDB59F3}" type="pres">
      <dgm:prSet presAssocID="{3EB8BC52-DC78-4438-B646-26233F21A89C}" presName="space" presStyleCnt="0"/>
      <dgm:spPr/>
    </dgm:pt>
    <dgm:pt modelId="{12A256CA-C607-47BB-820E-7484C8AE4F53}" type="pres">
      <dgm:prSet presAssocID="{3EB8BC52-DC78-4438-B646-26233F21A89C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40F54709-C19F-4979-9E9F-40F2A8D1E42D}" type="pres">
      <dgm:prSet presAssocID="{3EB8BC52-DC78-4438-B646-26233F21A89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51C653C-1B2B-4A02-BE09-BD8AE69DB2A2}" type="presOf" srcId="{3EB8BC52-DC78-4438-B646-26233F21A89C}" destId="{12A256CA-C607-47BB-820E-7484C8AE4F53}" srcOrd="0" destOrd="0" presId="urn:microsoft.com/office/officeart/2005/8/layout/target3"/>
    <dgm:cxn modelId="{5C9BAEE9-1D52-4AA6-822C-C0DA0039E984}" srcId="{F46F5AFB-FABC-41F8-8F4C-D8607F8367EF}" destId="{3EB8BC52-DC78-4438-B646-26233F21A89C}" srcOrd="0" destOrd="0" parTransId="{DF9BFE60-6A8D-4B09-9E7C-B2E4EF44B95B}" sibTransId="{CBAA39F8-608D-44C4-9EC7-15CC501A46BC}"/>
    <dgm:cxn modelId="{964B2830-B017-47A4-9AC6-EBE921C0C64E}" type="presOf" srcId="{3EB8BC52-DC78-4438-B646-26233F21A89C}" destId="{40F54709-C19F-4979-9E9F-40F2A8D1E42D}" srcOrd="1" destOrd="0" presId="urn:microsoft.com/office/officeart/2005/8/layout/target3"/>
    <dgm:cxn modelId="{72C3DF3D-49EB-4AE5-98CA-56544DF5F153}" type="presOf" srcId="{F46F5AFB-FABC-41F8-8F4C-D8607F8367EF}" destId="{76D9B60A-EA9D-4E79-A805-2A3D7F7A8B0B}" srcOrd="0" destOrd="0" presId="urn:microsoft.com/office/officeart/2005/8/layout/target3"/>
    <dgm:cxn modelId="{5EF887D4-9E5B-4483-B291-EF0E1749EB88}" type="presParOf" srcId="{76D9B60A-EA9D-4E79-A805-2A3D7F7A8B0B}" destId="{96E42238-84D0-4EAF-A4FC-C61220A77535}" srcOrd="0" destOrd="0" presId="urn:microsoft.com/office/officeart/2005/8/layout/target3"/>
    <dgm:cxn modelId="{4176B73B-CB06-462A-8F95-02DE2DC38B0C}" type="presParOf" srcId="{76D9B60A-EA9D-4E79-A805-2A3D7F7A8B0B}" destId="{EDE643E4-B635-4828-8101-7110BDDB59F3}" srcOrd="1" destOrd="0" presId="urn:microsoft.com/office/officeart/2005/8/layout/target3"/>
    <dgm:cxn modelId="{83E0E6D8-B16B-4FC1-8D87-398741354E9C}" type="presParOf" srcId="{76D9B60A-EA9D-4E79-A805-2A3D7F7A8B0B}" destId="{12A256CA-C607-47BB-820E-7484C8AE4F53}" srcOrd="2" destOrd="0" presId="urn:microsoft.com/office/officeart/2005/8/layout/target3"/>
    <dgm:cxn modelId="{CBEB4CFC-FB02-4089-8369-BD36AD2D43A0}" type="presParOf" srcId="{76D9B60A-EA9D-4E79-A805-2A3D7F7A8B0B}" destId="{40F54709-C19F-4979-9E9F-40F2A8D1E42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6F5AFB-FABC-41F8-8F4C-D8607F8367E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3EB8BC52-DC78-4438-B646-26233F21A89C}">
      <dgm:prSet custT="1"/>
      <dgm:spPr/>
      <dgm:t>
        <a:bodyPr/>
        <a:lstStyle/>
        <a:p>
          <a:pPr rtl="1"/>
          <a:r>
            <a:rPr lang="ar-SA" sz="2400" b="1" dirty="0" smtClean="0"/>
            <a:t>تابع المؤشرات</a:t>
          </a:r>
          <a:endParaRPr lang="ar-JO" sz="2400" dirty="0"/>
        </a:p>
      </dgm:t>
    </dgm:pt>
    <dgm:pt modelId="{DF9BFE60-6A8D-4B09-9E7C-B2E4EF44B95B}" type="parTrans" cxnId="{5C9BAEE9-1D52-4AA6-822C-C0DA0039E984}">
      <dgm:prSet/>
      <dgm:spPr/>
      <dgm:t>
        <a:bodyPr/>
        <a:lstStyle/>
        <a:p>
          <a:pPr rtl="1"/>
          <a:endParaRPr lang="ar-SA" sz="2400"/>
        </a:p>
      </dgm:t>
    </dgm:pt>
    <dgm:pt modelId="{CBAA39F8-608D-44C4-9EC7-15CC501A46BC}" type="sibTrans" cxnId="{5C9BAEE9-1D52-4AA6-822C-C0DA0039E984}">
      <dgm:prSet/>
      <dgm:spPr/>
      <dgm:t>
        <a:bodyPr/>
        <a:lstStyle/>
        <a:p>
          <a:pPr rtl="1"/>
          <a:endParaRPr lang="ar-SA" sz="2400"/>
        </a:p>
      </dgm:t>
    </dgm:pt>
    <dgm:pt modelId="{76D9B60A-EA9D-4E79-A805-2A3D7F7A8B0B}" type="pres">
      <dgm:prSet presAssocID="{F46F5AFB-FABC-41F8-8F4C-D8607F8367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6E42238-84D0-4EAF-A4FC-C61220A77535}" type="pres">
      <dgm:prSet presAssocID="{3EB8BC52-DC78-4438-B646-26233F21A89C}" presName="circle1" presStyleLbl="node1" presStyleIdx="0" presStyleCnt="1"/>
      <dgm:spPr/>
    </dgm:pt>
    <dgm:pt modelId="{EDE643E4-B635-4828-8101-7110BDDB59F3}" type="pres">
      <dgm:prSet presAssocID="{3EB8BC52-DC78-4438-B646-26233F21A89C}" presName="space" presStyleCnt="0"/>
      <dgm:spPr/>
    </dgm:pt>
    <dgm:pt modelId="{12A256CA-C607-47BB-820E-7484C8AE4F53}" type="pres">
      <dgm:prSet presAssocID="{3EB8BC52-DC78-4438-B646-26233F21A89C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40F54709-C19F-4979-9E9F-40F2A8D1E42D}" type="pres">
      <dgm:prSet presAssocID="{3EB8BC52-DC78-4438-B646-26233F21A89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BC6840B-93AD-46CE-9E48-80E999AA1161}" type="presOf" srcId="{F46F5AFB-FABC-41F8-8F4C-D8607F8367EF}" destId="{76D9B60A-EA9D-4E79-A805-2A3D7F7A8B0B}" srcOrd="0" destOrd="0" presId="urn:microsoft.com/office/officeart/2005/8/layout/target3"/>
    <dgm:cxn modelId="{B232A887-1EB0-4369-85DE-E2CDF93FADBE}" type="presOf" srcId="{3EB8BC52-DC78-4438-B646-26233F21A89C}" destId="{12A256CA-C607-47BB-820E-7484C8AE4F53}" srcOrd="0" destOrd="0" presId="urn:microsoft.com/office/officeart/2005/8/layout/target3"/>
    <dgm:cxn modelId="{5C9BAEE9-1D52-4AA6-822C-C0DA0039E984}" srcId="{F46F5AFB-FABC-41F8-8F4C-D8607F8367EF}" destId="{3EB8BC52-DC78-4438-B646-26233F21A89C}" srcOrd="0" destOrd="0" parTransId="{DF9BFE60-6A8D-4B09-9E7C-B2E4EF44B95B}" sibTransId="{CBAA39F8-608D-44C4-9EC7-15CC501A46BC}"/>
    <dgm:cxn modelId="{8A874B30-5DAC-4E06-9FAA-3A1558DA568C}" type="presOf" srcId="{3EB8BC52-DC78-4438-B646-26233F21A89C}" destId="{40F54709-C19F-4979-9E9F-40F2A8D1E42D}" srcOrd="1" destOrd="0" presId="urn:microsoft.com/office/officeart/2005/8/layout/target3"/>
    <dgm:cxn modelId="{F1C1BBCB-82BD-4900-A428-DB43405528B3}" type="presParOf" srcId="{76D9B60A-EA9D-4E79-A805-2A3D7F7A8B0B}" destId="{96E42238-84D0-4EAF-A4FC-C61220A77535}" srcOrd="0" destOrd="0" presId="urn:microsoft.com/office/officeart/2005/8/layout/target3"/>
    <dgm:cxn modelId="{5CF22281-9337-4DA2-AF55-3D5716E7D826}" type="presParOf" srcId="{76D9B60A-EA9D-4E79-A805-2A3D7F7A8B0B}" destId="{EDE643E4-B635-4828-8101-7110BDDB59F3}" srcOrd="1" destOrd="0" presId="urn:microsoft.com/office/officeart/2005/8/layout/target3"/>
    <dgm:cxn modelId="{6A39B9D2-A851-4BBB-91E2-B59C3F6560B5}" type="presParOf" srcId="{76D9B60A-EA9D-4E79-A805-2A3D7F7A8B0B}" destId="{12A256CA-C607-47BB-820E-7484C8AE4F53}" srcOrd="2" destOrd="0" presId="urn:microsoft.com/office/officeart/2005/8/layout/target3"/>
    <dgm:cxn modelId="{185993C3-AEBF-4AED-8ABF-71E7C65F423E}" type="presParOf" srcId="{76D9B60A-EA9D-4E79-A805-2A3D7F7A8B0B}" destId="{40F54709-C19F-4979-9E9F-40F2A8D1E42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0B16D1-E32C-4C81-90E9-6C6F869E1ECD}" type="doc">
      <dgm:prSet loTypeId="urn:microsoft.com/office/officeart/2005/8/layout/target3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1787E5F-C27B-41AB-BAA9-EBB196B9F20E}">
      <dgm:prSet custT="1"/>
      <dgm:spPr/>
      <dgm:t>
        <a:bodyPr/>
        <a:lstStyle/>
        <a:p>
          <a:pPr rtl="1"/>
          <a:r>
            <a:rPr lang="ar-SA" sz="2400" b="1" dirty="0" smtClean="0"/>
            <a:t>المؤشرات الرئيسية للبنوك الإسلامية العاملة في فلسطين خلال عام 2012 </a:t>
          </a:r>
          <a:endParaRPr lang="ar-SA" sz="2400" dirty="0"/>
        </a:p>
      </dgm:t>
    </dgm:pt>
    <dgm:pt modelId="{8B062261-C88E-48DF-A6EA-5E4B5CBDE554}" type="parTrans" cxnId="{C49D28A1-67E4-4A7B-9DA2-CD53C3EB75AE}">
      <dgm:prSet/>
      <dgm:spPr/>
      <dgm:t>
        <a:bodyPr/>
        <a:lstStyle/>
        <a:p>
          <a:pPr rtl="1"/>
          <a:endParaRPr lang="ar-SA" sz="2400"/>
        </a:p>
      </dgm:t>
    </dgm:pt>
    <dgm:pt modelId="{FA91D051-3983-448F-A426-41B892DD406E}" type="sibTrans" cxnId="{C49D28A1-67E4-4A7B-9DA2-CD53C3EB75AE}">
      <dgm:prSet/>
      <dgm:spPr/>
      <dgm:t>
        <a:bodyPr/>
        <a:lstStyle/>
        <a:p>
          <a:pPr rtl="1"/>
          <a:endParaRPr lang="ar-SA" sz="2400"/>
        </a:p>
      </dgm:t>
    </dgm:pt>
    <dgm:pt modelId="{E497A1DA-E12B-487A-BF97-AFF037606534}" type="pres">
      <dgm:prSet presAssocID="{BB0B16D1-E32C-4C81-90E9-6C6F869E1EC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0303614-A753-4D66-A4D5-3EA0E2B74747}" type="pres">
      <dgm:prSet presAssocID="{71787E5F-C27B-41AB-BAA9-EBB196B9F20E}" presName="circle1" presStyleLbl="node1" presStyleIdx="0" presStyleCnt="1"/>
      <dgm:spPr/>
      <dgm:t>
        <a:bodyPr/>
        <a:lstStyle/>
        <a:p>
          <a:pPr rtl="1"/>
          <a:endParaRPr lang="ar-SA"/>
        </a:p>
      </dgm:t>
    </dgm:pt>
    <dgm:pt modelId="{6CAE9C2C-811B-4FE6-96EA-A9140375E723}" type="pres">
      <dgm:prSet presAssocID="{71787E5F-C27B-41AB-BAA9-EBB196B9F20E}" presName="space" presStyleCnt="0"/>
      <dgm:spPr/>
      <dgm:t>
        <a:bodyPr/>
        <a:lstStyle/>
        <a:p>
          <a:pPr rtl="1"/>
          <a:endParaRPr lang="ar-SA"/>
        </a:p>
      </dgm:t>
    </dgm:pt>
    <dgm:pt modelId="{F1FB4F93-7CC6-48E8-A161-A5A0CD7F894D}" type="pres">
      <dgm:prSet presAssocID="{71787E5F-C27B-41AB-BAA9-EBB196B9F20E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0EAF560D-3747-457A-9698-27D7925CF58F}" type="pres">
      <dgm:prSet presAssocID="{71787E5F-C27B-41AB-BAA9-EBB196B9F20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DD1B7BF-0F30-46E4-B765-47F0760E27CF}" type="presOf" srcId="{BB0B16D1-E32C-4C81-90E9-6C6F869E1ECD}" destId="{E497A1DA-E12B-487A-BF97-AFF037606534}" srcOrd="0" destOrd="0" presId="urn:microsoft.com/office/officeart/2005/8/layout/target3"/>
    <dgm:cxn modelId="{1CA1DA8A-1A62-4C18-876A-6E47D53F4EDF}" type="presOf" srcId="{71787E5F-C27B-41AB-BAA9-EBB196B9F20E}" destId="{0EAF560D-3747-457A-9698-27D7925CF58F}" srcOrd="1" destOrd="0" presId="urn:microsoft.com/office/officeart/2005/8/layout/target3"/>
    <dgm:cxn modelId="{C49D28A1-67E4-4A7B-9DA2-CD53C3EB75AE}" srcId="{BB0B16D1-E32C-4C81-90E9-6C6F869E1ECD}" destId="{71787E5F-C27B-41AB-BAA9-EBB196B9F20E}" srcOrd="0" destOrd="0" parTransId="{8B062261-C88E-48DF-A6EA-5E4B5CBDE554}" sibTransId="{FA91D051-3983-448F-A426-41B892DD406E}"/>
    <dgm:cxn modelId="{228DCC39-8554-4DED-BBF0-915E044849D8}" type="presOf" srcId="{71787E5F-C27B-41AB-BAA9-EBB196B9F20E}" destId="{F1FB4F93-7CC6-48E8-A161-A5A0CD7F894D}" srcOrd="0" destOrd="0" presId="urn:microsoft.com/office/officeart/2005/8/layout/target3"/>
    <dgm:cxn modelId="{8CD7FC85-D13A-433A-88F0-1FA5E295E9E3}" type="presParOf" srcId="{E497A1DA-E12B-487A-BF97-AFF037606534}" destId="{10303614-A753-4D66-A4D5-3EA0E2B74747}" srcOrd="0" destOrd="0" presId="urn:microsoft.com/office/officeart/2005/8/layout/target3"/>
    <dgm:cxn modelId="{8256BC6B-9E83-49DB-8875-A4DBA61BCA15}" type="presParOf" srcId="{E497A1DA-E12B-487A-BF97-AFF037606534}" destId="{6CAE9C2C-811B-4FE6-96EA-A9140375E723}" srcOrd="1" destOrd="0" presId="urn:microsoft.com/office/officeart/2005/8/layout/target3"/>
    <dgm:cxn modelId="{1F9C7D78-B3F7-4886-A5E4-D2C39B93BF86}" type="presParOf" srcId="{E497A1DA-E12B-487A-BF97-AFF037606534}" destId="{F1FB4F93-7CC6-48E8-A161-A5A0CD7F894D}" srcOrd="2" destOrd="0" presId="urn:microsoft.com/office/officeart/2005/8/layout/target3"/>
    <dgm:cxn modelId="{39A10751-F7CB-4671-8E68-8DB7F949BB89}" type="presParOf" srcId="{E497A1DA-E12B-487A-BF97-AFF037606534}" destId="{0EAF560D-3747-457A-9698-27D7925CF5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1DF415-B462-4F77-8A2E-A03B08DC239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2A0BAA0-AAE8-4D30-B255-A2F600F2AB19}">
      <dgm:prSet custT="1"/>
      <dgm:spPr/>
      <dgm:t>
        <a:bodyPr/>
        <a:lstStyle/>
        <a:p>
          <a:pPr rtl="1"/>
          <a:r>
            <a:rPr lang="ar-SA" sz="3000" b="1" i="0" baseline="0" dirty="0" smtClean="0">
              <a:solidFill>
                <a:srgbClr val="0000CC"/>
              </a:solidFill>
            </a:rPr>
            <a:t>شكرا لحسن استماعكم</a:t>
          </a:r>
        </a:p>
        <a:p>
          <a:pPr rtl="1"/>
          <a:r>
            <a:rPr lang="en-US" sz="3000" b="1" dirty="0" smtClean="0">
              <a:solidFill>
                <a:srgbClr val="0000CC"/>
              </a:solidFill>
            </a:rPr>
            <a:t>www.pcbs.gov.ps</a:t>
          </a:r>
          <a:endParaRPr lang="ar-SA" sz="3000" dirty="0">
            <a:solidFill>
              <a:srgbClr val="0000CC"/>
            </a:solidFill>
          </a:endParaRPr>
        </a:p>
      </dgm:t>
    </dgm:pt>
    <dgm:pt modelId="{11989444-D34A-41DD-9F7D-78D321006A29}" type="parTrans" cxnId="{8A1EE2B6-E6F2-42A3-90C1-036C469B96E7}">
      <dgm:prSet/>
      <dgm:spPr/>
      <dgm:t>
        <a:bodyPr/>
        <a:lstStyle/>
        <a:p>
          <a:pPr rtl="1"/>
          <a:endParaRPr lang="ar-SA" sz="3000">
            <a:solidFill>
              <a:srgbClr val="0000CC"/>
            </a:solidFill>
          </a:endParaRPr>
        </a:p>
      </dgm:t>
    </dgm:pt>
    <dgm:pt modelId="{38E8EB02-67B2-4463-8591-D629B7F2B35F}" type="sibTrans" cxnId="{8A1EE2B6-E6F2-42A3-90C1-036C469B96E7}">
      <dgm:prSet/>
      <dgm:spPr/>
      <dgm:t>
        <a:bodyPr/>
        <a:lstStyle/>
        <a:p>
          <a:pPr rtl="1"/>
          <a:endParaRPr lang="ar-SA" sz="3000">
            <a:solidFill>
              <a:srgbClr val="0000CC"/>
            </a:solidFill>
          </a:endParaRPr>
        </a:p>
      </dgm:t>
    </dgm:pt>
    <dgm:pt modelId="{05FBB7C6-1F2F-424F-897D-6C7F65DE700E}" type="pres">
      <dgm:prSet presAssocID="{711DF415-B462-4F77-8A2E-A03B08DC239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E6AD271-DB3F-464A-870E-AC32753FE3C9}" type="pres">
      <dgm:prSet presAssocID="{82A0BAA0-AAE8-4D30-B255-A2F600F2AB19}" presName="circle1" presStyleLbl="node1" presStyleIdx="0" presStyleCnt="1"/>
      <dgm:spPr/>
    </dgm:pt>
    <dgm:pt modelId="{8626DBA7-AC1C-46B4-8F45-CBE1C0696D2C}" type="pres">
      <dgm:prSet presAssocID="{82A0BAA0-AAE8-4D30-B255-A2F600F2AB19}" presName="space" presStyleCnt="0"/>
      <dgm:spPr/>
    </dgm:pt>
    <dgm:pt modelId="{75C9AC59-BB70-4203-B8C3-B0F3C3258D9F}" type="pres">
      <dgm:prSet presAssocID="{82A0BAA0-AAE8-4D30-B255-A2F600F2AB19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609345CA-B08C-4DFB-B612-BBC1251146B5}" type="pres">
      <dgm:prSet presAssocID="{82A0BAA0-AAE8-4D30-B255-A2F600F2AB1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173DB00-CA63-4E87-B0AA-811B6E84958D}" type="presOf" srcId="{82A0BAA0-AAE8-4D30-B255-A2F600F2AB19}" destId="{75C9AC59-BB70-4203-B8C3-B0F3C3258D9F}" srcOrd="0" destOrd="0" presId="urn:microsoft.com/office/officeart/2005/8/layout/target3"/>
    <dgm:cxn modelId="{8A1EE2B6-E6F2-42A3-90C1-036C469B96E7}" srcId="{711DF415-B462-4F77-8A2E-A03B08DC2397}" destId="{82A0BAA0-AAE8-4D30-B255-A2F600F2AB19}" srcOrd="0" destOrd="0" parTransId="{11989444-D34A-41DD-9F7D-78D321006A29}" sibTransId="{38E8EB02-67B2-4463-8591-D629B7F2B35F}"/>
    <dgm:cxn modelId="{EBEB502D-0ECD-428B-A3A2-996E0E58A4CE}" type="presOf" srcId="{711DF415-B462-4F77-8A2E-A03B08DC2397}" destId="{05FBB7C6-1F2F-424F-897D-6C7F65DE700E}" srcOrd="0" destOrd="0" presId="urn:microsoft.com/office/officeart/2005/8/layout/target3"/>
    <dgm:cxn modelId="{62DB763A-76ED-408E-AFF9-33EF95D0B598}" type="presOf" srcId="{82A0BAA0-AAE8-4D30-B255-A2F600F2AB19}" destId="{609345CA-B08C-4DFB-B612-BBC1251146B5}" srcOrd="1" destOrd="0" presId="urn:microsoft.com/office/officeart/2005/8/layout/target3"/>
    <dgm:cxn modelId="{810B7D34-7861-4902-982C-E713FCA3BC10}" type="presParOf" srcId="{05FBB7C6-1F2F-424F-897D-6C7F65DE700E}" destId="{CE6AD271-DB3F-464A-870E-AC32753FE3C9}" srcOrd="0" destOrd="0" presId="urn:microsoft.com/office/officeart/2005/8/layout/target3"/>
    <dgm:cxn modelId="{DB197313-FCED-4AC4-9747-CB5C458BFAEE}" type="presParOf" srcId="{05FBB7C6-1F2F-424F-897D-6C7F65DE700E}" destId="{8626DBA7-AC1C-46B4-8F45-CBE1C0696D2C}" srcOrd="1" destOrd="0" presId="urn:microsoft.com/office/officeart/2005/8/layout/target3"/>
    <dgm:cxn modelId="{81541111-768A-4125-9C4B-CD1554AE0FB9}" type="presParOf" srcId="{05FBB7C6-1F2F-424F-897D-6C7F65DE700E}" destId="{75C9AC59-BB70-4203-B8C3-B0F3C3258D9F}" srcOrd="2" destOrd="0" presId="urn:microsoft.com/office/officeart/2005/8/layout/target3"/>
    <dgm:cxn modelId="{5B97DCA4-9B0F-48DE-954B-91DB56A0460E}" type="presParOf" srcId="{05FBB7C6-1F2F-424F-897D-6C7F65DE700E}" destId="{609345CA-B08C-4DFB-B612-BBC1251146B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6B19CF-C081-4CF6-94B2-51A212F4AF49}">
      <dsp:nvSpPr>
        <dsp:cNvPr id="0" name=""/>
        <dsp:cNvSpPr/>
      </dsp:nvSpPr>
      <dsp:spPr>
        <a:xfrm>
          <a:off x="0" y="0"/>
          <a:ext cx="469900" cy="4699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04950-B536-4BB3-800F-6D971BDA23DF}">
      <dsp:nvSpPr>
        <dsp:cNvPr id="0" name=""/>
        <dsp:cNvSpPr/>
      </dsp:nvSpPr>
      <dsp:spPr>
        <a:xfrm>
          <a:off x="234950" y="0"/>
          <a:ext cx="8375650" cy="46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محاور العرض</a:t>
          </a:r>
          <a:endParaRPr lang="ar-SA" sz="2400" kern="1200" dirty="0"/>
        </a:p>
      </dsp:txBody>
      <dsp:txXfrm>
        <a:off x="234950" y="0"/>
        <a:ext cx="8375650" cy="4699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6B19CF-C081-4CF6-94B2-51A212F4AF49}">
      <dsp:nvSpPr>
        <dsp:cNvPr id="0" name=""/>
        <dsp:cNvSpPr/>
      </dsp:nvSpPr>
      <dsp:spPr>
        <a:xfrm>
          <a:off x="0" y="0"/>
          <a:ext cx="469900" cy="4699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04950-B536-4BB3-800F-6D971BDA23DF}">
      <dsp:nvSpPr>
        <dsp:cNvPr id="0" name=""/>
        <dsp:cNvSpPr/>
      </dsp:nvSpPr>
      <dsp:spPr>
        <a:xfrm>
          <a:off x="234950" y="0"/>
          <a:ext cx="8375650" cy="46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ea typeface="Times New Roman (Arabic)" pitchFamily="18" charset="0"/>
            </a:rPr>
            <a:t>أهداف المسح </a:t>
          </a:r>
          <a:endParaRPr lang="ar-SA" sz="2400" kern="1200" dirty="0"/>
        </a:p>
      </dsp:txBody>
      <dsp:txXfrm>
        <a:off x="234950" y="0"/>
        <a:ext cx="8375650" cy="4699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064A20-10A3-4095-91B8-301BF23383CE}">
      <dsp:nvSpPr>
        <dsp:cNvPr id="0" name=""/>
        <dsp:cNvSpPr/>
      </dsp:nvSpPr>
      <dsp:spPr>
        <a:xfrm>
          <a:off x="0" y="0"/>
          <a:ext cx="409575" cy="40957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AC3BB-257C-447A-A50E-8A1718DF0337}">
      <dsp:nvSpPr>
        <dsp:cNvPr id="0" name=""/>
        <dsp:cNvSpPr/>
      </dsp:nvSpPr>
      <dsp:spPr>
        <a:xfrm>
          <a:off x="204787" y="0"/>
          <a:ext cx="8405812" cy="409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منهجية تنفيذ المسح </a:t>
          </a:r>
          <a:endParaRPr lang="ar-SA" sz="2400" kern="1200" dirty="0"/>
        </a:p>
      </dsp:txBody>
      <dsp:txXfrm>
        <a:off x="204787" y="0"/>
        <a:ext cx="8405812" cy="4095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E0DE57-C417-4057-855D-F192F6790E34}">
      <dsp:nvSpPr>
        <dsp:cNvPr id="0" name=""/>
        <dsp:cNvSpPr/>
      </dsp:nvSpPr>
      <dsp:spPr>
        <a:xfrm>
          <a:off x="0" y="0"/>
          <a:ext cx="469900" cy="4699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A33AD-B67C-4D7F-B44B-F2A8C69C53AA}">
      <dsp:nvSpPr>
        <dsp:cNvPr id="0" name=""/>
        <dsp:cNvSpPr/>
      </dsp:nvSpPr>
      <dsp:spPr>
        <a:xfrm>
          <a:off x="234950" y="0"/>
          <a:ext cx="8375650" cy="46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مرحلة جمع </a:t>
          </a:r>
          <a:r>
            <a:rPr lang="ar-SA" sz="2400" b="1" kern="1200" dirty="0" smtClean="0"/>
            <a:t>البيانات </a:t>
          </a:r>
          <a:endParaRPr lang="ar-SA" sz="2400" kern="1200" dirty="0"/>
        </a:p>
      </dsp:txBody>
      <dsp:txXfrm>
        <a:off x="234950" y="0"/>
        <a:ext cx="8375650" cy="4699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6CF24-6A0F-4ADC-8A0A-0D9FF028DDFC}">
      <dsp:nvSpPr>
        <dsp:cNvPr id="0" name=""/>
        <dsp:cNvSpPr/>
      </dsp:nvSpPr>
      <dsp:spPr>
        <a:xfrm>
          <a:off x="0" y="0"/>
          <a:ext cx="469900" cy="4699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1AC7B-A8A7-4050-8565-0CE47C31C34B}">
      <dsp:nvSpPr>
        <dsp:cNvPr id="0" name=""/>
        <dsp:cNvSpPr/>
      </dsp:nvSpPr>
      <dsp:spPr>
        <a:xfrm>
          <a:off x="234950" y="0"/>
          <a:ext cx="8375650" cy="46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مرحلة إدخال معالجة </a:t>
          </a:r>
          <a:r>
            <a:rPr lang="ar-SA" sz="2400" b="1" kern="1200" dirty="0" smtClean="0"/>
            <a:t>البيانات </a:t>
          </a:r>
          <a:endParaRPr lang="ar-SA" sz="2400" kern="1200" dirty="0"/>
        </a:p>
      </dsp:txBody>
      <dsp:txXfrm>
        <a:off x="234950" y="0"/>
        <a:ext cx="8375650" cy="4699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E42238-84D0-4EAF-A4FC-C61220A77535}">
      <dsp:nvSpPr>
        <dsp:cNvPr id="0" name=""/>
        <dsp:cNvSpPr/>
      </dsp:nvSpPr>
      <dsp:spPr>
        <a:xfrm>
          <a:off x="0" y="0"/>
          <a:ext cx="469899" cy="4698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56CA-C607-47BB-820E-7484C8AE4F53}">
      <dsp:nvSpPr>
        <dsp:cNvPr id="0" name=""/>
        <dsp:cNvSpPr/>
      </dsp:nvSpPr>
      <dsp:spPr>
        <a:xfrm>
          <a:off x="234950" y="0"/>
          <a:ext cx="8284914" cy="469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المؤشرات الرئيسية </a:t>
          </a:r>
          <a:r>
            <a:rPr lang="ar-SA" sz="2400" b="1" kern="1200" dirty="0" smtClean="0"/>
            <a:t>للمسح خلال عام 2012 </a:t>
          </a:r>
          <a:endParaRPr lang="ar-JO" sz="2400" b="1" kern="1200" dirty="0"/>
        </a:p>
      </dsp:txBody>
      <dsp:txXfrm>
        <a:off x="234950" y="0"/>
        <a:ext cx="8284914" cy="46989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E42238-84D0-4EAF-A4FC-C61220A77535}">
      <dsp:nvSpPr>
        <dsp:cNvPr id="0" name=""/>
        <dsp:cNvSpPr/>
      </dsp:nvSpPr>
      <dsp:spPr>
        <a:xfrm>
          <a:off x="0" y="0"/>
          <a:ext cx="469899" cy="4698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56CA-C607-47BB-820E-7484C8AE4F53}">
      <dsp:nvSpPr>
        <dsp:cNvPr id="0" name=""/>
        <dsp:cNvSpPr/>
      </dsp:nvSpPr>
      <dsp:spPr>
        <a:xfrm>
          <a:off x="234950" y="0"/>
          <a:ext cx="8284914" cy="469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تابع المؤشرات</a:t>
          </a:r>
          <a:endParaRPr lang="ar-JO" sz="2400" kern="1200" dirty="0"/>
        </a:p>
      </dsp:txBody>
      <dsp:txXfrm>
        <a:off x="234950" y="0"/>
        <a:ext cx="8284914" cy="46989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303614-A753-4D66-A4D5-3EA0E2B74747}">
      <dsp:nvSpPr>
        <dsp:cNvPr id="0" name=""/>
        <dsp:cNvSpPr/>
      </dsp:nvSpPr>
      <dsp:spPr>
        <a:xfrm>
          <a:off x="0" y="0"/>
          <a:ext cx="439737" cy="4397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FB4F93-7CC6-48E8-A161-A5A0CD7F894D}">
      <dsp:nvSpPr>
        <dsp:cNvPr id="0" name=""/>
        <dsp:cNvSpPr/>
      </dsp:nvSpPr>
      <dsp:spPr>
        <a:xfrm>
          <a:off x="219868" y="0"/>
          <a:ext cx="8390731" cy="4397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المؤشرات الرئيسية للبنوك الإسلامية العاملة في فلسطين خلال عام 2012 </a:t>
          </a:r>
          <a:endParaRPr lang="ar-SA" sz="2400" kern="1200" dirty="0"/>
        </a:p>
      </dsp:txBody>
      <dsp:txXfrm>
        <a:off x="219868" y="0"/>
        <a:ext cx="8390731" cy="4397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6AD271-DB3F-464A-870E-AC32753FE3C9}">
      <dsp:nvSpPr>
        <dsp:cNvPr id="0" name=""/>
        <dsp:cNvSpPr/>
      </dsp:nvSpPr>
      <dsp:spPr>
        <a:xfrm>
          <a:off x="0" y="0"/>
          <a:ext cx="1195590" cy="119559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9AC59-BB70-4203-B8C3-B0F3C3258D9F}">
      <dsp:nvSpPr>
        <dsp:cNvPr id="0" name=""/>
        <dsp:cNvSpPr/>
      </dsp:nvSpPr>
      <dsp:spPr>
        <a:xfrm>
          <a:off x="597795" y="0"/>
          <a:ext cx="4946821" cy="1195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b="1" i="0" kern="1200" baseline="0" dirty="0" smtClean="0">
              <a:solidFill>
                <a:srgbClr val="0000CC"/>
              </a:solidFill>
            </a:rPr>
            <a:t>شكرا لحسن استماعكم</a:t>
          </a:r>
        </a:p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rgbClr val="0000CC"/>
              </a:solidFill>
            </a:rPr>
            <a:t>www.pcbs.gov.ps</a:t>
          </a:r>
          <a:endParaRPr lang="ar-SA" sz="3000" kern="1200" dirty="0">
            <a:solidFill>
              <a:srgbClr val="0000CC"/>
            </a:solidFill>
          </a:endParaRPr>
        </a:p>
      </dsp:txBody>
      <dsp:txXfrm>
        <a:off x="597795" y="0"/>
        <a:ext cx="4946821" cy="1195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56D22B92-D583-432E-9073-BDD219C8E21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2736" y="827584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69B0FB4-D146-4718-8419-CEE873D829F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2513" y="82708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9B0FB4-D146-4718-8419-CEE873D829F4}" type="slidenum">
              <a:rPr lang="ar-SA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7D696-34BB-406D-8352-90FAC59D72E2}" type="slidenum">
              <a:rPr lang="ar-SA" smtClean="0"/>
              <a:pPr/>
              <a:t>8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2513" y="827088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7D696-34BB-406D-8352-90FAC59D72E2}" type="slidenum">
              <a:rPr lang="ar-SA" smtClean="0"/>
              <a:pPr/>
              <a:t>9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2513" y="827088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1773238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pic>
        <p:nvPicPr>
          <p:cNvPr id="5" name="Picture 7" descr="eagle_yello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141288"/>
            <a:ext cx="6921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5"/>
          <p:cNvSpPr>
            <a:spLocks noChangeShapeType="1"/>
          </p:cNvSpPr>
          <p:nvPr userDrawn="1"/>
        </p:nvSpPr>
        <p:spPr bwMode="auto">
          <a:xfrm>
            <a:off x="90488" y="1196975"/>
            <a:ext cx="8964612" cy="0"/>
          </a:xfrm>
          <a:prstGeom prst="line">
            <a:avLst/>
          </a:prstGeom>
          <a:noFill/>
          <a:ln w="50800" cmpd="dbl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 dirty="0"/>
          </a:p>
        </p:txBody>
      </p:sp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3657600" y="228600"/>
            <a:ext cx="412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الجهاز المركزي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للإحصاء </a:t>
            </a: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الفلسطيني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flipV="1">
            <a:off x="457200" y="1417638"/>
            <a:ext cx="8229600" cy="643210"/>
          </a:xfrm>
        </p:spPr>
        <p:txBody>
          <a:bodyPr/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>
              <a:defRPr/>
            </a:pPr>
            <a:r>
              <a:rPr lang="en-US" dirty="0" smtClean="0"/>
              <a:t>Click to edit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الجهاز المركزي للإحصاء الفلسطيني</a:t>
            </a:r>
            <a:b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</a:br>
            <a:endParaRPr lang="ar-S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BD9A-C345-40CA-A926-29B45D7C91E3}" type="datetimeFigureOut">
              <a:rPr lang="ar-SA" smtClean="0"/>
              <a:pPr/>
              <a:t>5/22/1435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9341-0CFD-4F42-8163-4076967CD1F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BD9A-C345-40CA-A926-29B45D7C91E3}" type="datetimeFigureOut">
              <a:rPr lang="ar-SA" smtClean="0"/>
              <a:pPr/>
              <a:t>5/22/1435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9341-0CFD-4F42-8163-4076967CD1FE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7" name="Rectangle 24"/>
          <p:cNvSpPr>
            <a:spLocks noChangeArrowheads="1"/>
          </p:cNvSpPr>
          <p:nvPr userDrawn="1"/>
        </p:nvSpPr>
        <p:spPr bwMode="auto">
          <a:xfrm>
            <a:off x="0" y="0"/>
            <a:ext cx="9144000" cy="1773238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dirty="0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dirty="0"/>
          </a:p>
        </p:txBody>
      </p:sp>
      <p:pic>
        <p:nvPicPr>
          <p:cNvPr id="9" name="Picture 27" descr="eagle_yel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72450" y="141288"/>
            <a:ext cx="6921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 userDrawn="1"/>
        </p:nvSpPr>
        <p:spPr bwMode="auto">
          <a:xfrm>
            <a:off x="152400" y="409575"/>
            <a:ext cx="3671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ورشة عمل حول مسح </a:t>
            </a:r>
            <a:r>
              <a:rPr lang="ar-SA" sz="16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للإستثمار الأجنبي، 2011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Simplified Arabic" pitchFamily="2" charset="-78"/>
            </a:endParaRPr>
          </a:p>
        </p:txBody>
      </p:sp>
      <p:sp>
        <p:nvSpPr>
          <p:cNvPr id="11" name="Line 31"/>
          <p:cNvSpPr>
            <a:spLocks noChangeShapeType="1"/>
          </p:cNvSpPr>
          <p:nvPr userDrawn="1"/>
        </p:nvSpPr>
        <p:spPr bwMode="auto">
          <a:xfrm>
            <a:off x="90488" y="1196975"/>
            <a:ext cx="8964612" cy="0"/>
          </a:xfrm>
          <a:prstGeom prst="line">
            <a:avLst/>
          </a:prstGeom>
          <a:noFill/>
          <a:ln w="50800" cmpd="dbl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 dirty="0"/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4038600" y="333375"/>
            <a:ext cx="382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الجهاز المركزي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للإحصاء </a:t>
            </a: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Simplified Arabic" pitchFamily="2" charset="-78"/>
              </a:rPr>
              <a:t>الفلسطيني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Simplified Arabic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cbs.gov.ps/Portals/_PCBS/Downloads/book2019.pdf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83568" y="1916832"/>
            <a:ext cx="7920880" cy="44319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ar-SA" sz="3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r>
              <a:rPr lang="ar-SA" sz="2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إحصاءات المالية والتأمين</a:t>
            </a:r>
          </a:p>
          <a:p>
            <a:pPr algn="ctr"/>
            <a:endParaRPr lang="en-US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endParaRPr lang="ar-SA" sz="1000" b="1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r>
              <a:rPr lang="ar-SA" sz="28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إجتماع</a:t>
            </a:r>
            <a:r>
              <a:rPr lang="ar-SA" sz="2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 حول: إحصاءات مالية البنوك الإسلامية</a:t>
            </a:r>
          </a:p>
          <a:p>
            <a:pPr algn="ctr"/>
            <a:endParaRPr lang="en-US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r>
              <a:rPr lang="ar-SA" sz="3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مركز تدريب منظمة المؤتمر الإسلامي</a:t>
            </a:r>
          </a:p>
          <a:p>
            <a:pPr algn="ctr"/>
            <a:r>
              <a:rPr lang="ar-SA" sz="30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أنقرة </a:t>
            </a:r>
            <a:r>
              <a:rPr lang="ar-SA" sz="3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– تركيا</a:t>
            </a:r>
          </a:p>
          <a:p>
            <a:pPr algn="ctr"/>
            <a:endParaRPr lang="ar-SA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r>
              <a:rPr lang="ar-SA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إعداد: عادل قرارية</a:t>
            </a:r>
          </a:p>
          <a:p>
            <a:pPr algn="ctr"/>
            <a:endParaRPr lang="ar-SA" sz="18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  <a:p>
            <a:pPr algn="ctr"/>
            <a:r>
              <a:rPr lang="ar-SA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25-26/ </a:t>
            </a:r>
            <a:r>
              <a:rPr lang="ar-SA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3 </a:t>
            </a:r>
            <a:r>
              <a:rPr lang="ar-SA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Simplified Arabic" pitchFamily="2" charset="-78"/>
              </a:rPr>
              <a:t>/2014</a:t>
            </a:r>
            <a:endParaRPr lang="ar-SA" sz="2400" b="1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50825" y="1268413"/>
          <a:ext cx="8610600" cy="439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625" y="2253993"/>
          <a:ext cx="7272807" cy="3765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30"/>
                <a:gridCol w="2168130"/>
                <a:gridCol w="2936547"/>
              </a:tblGrid>
              <a:tr h="544355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النسبة من مجموع الوساطة المالية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قيمة المؤشر  عام 2012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المؤشر </a:t>
                      </a:r>
                      <a:endParaRPr lang="en-GB" dirty="0"/>
                    </a:p>
                  </a:txBody>
                  <a:tcPr/>
                </a:tc>
              </a:tr>
              <a:tr h="336982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8.4%</a:t>
                      </a:r>
                      <a:endParaRPr lang="en-GB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r>
                        <a:rPr lang="ar-S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عامل</a:t>
                      </a:r>
                      <a:endParaRPr lang="en-GB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عدد العاملين </a:t>
                      </a:r>
                      <a:endParaRPr lang="en-GB" dirty="0"/>
                    </a:p>
                  </a:txBody>
                  <a:tcPr/>
                </a:tc>
              </a:tr>
              <a:tr h="596199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6.5%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10,384</a:t>
                      </a: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مليون دولار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تعويضات العاملين </a:t>
                      </a:r>
                      <a:endParaRPr lang="en-GB" dirty="0"/>
                    </a:p>
                  </a:txBody>
                  <a:tcPr/>
                </a:tc>
              </a:tr>
              <a:tr h="59619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5.1%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26,316</a:t>
                      </a: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مليون دولار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الإنتاج</a:t>
                      </a:r>
                      <a:r>
                        <a:rPr lang="ar-SA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3698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5.7%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5,574</a:t>
                      </a: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مليون دولار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الاستهلاك الوسيط</a:t>
                      </a:r>
                      <a:endParaRPr lang="en-GB" dirty="0"/>
                    </a:p>
                  </a:txBody>
                  <a:tcPr/>
                </a:tc>
              </a:tr>
              <a:tr h="59619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5.0%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20,742</a:t>
                      </a: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مليون دولار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إجمالي القيمة</a:t>
                      </a:r>
                      <a:r>
                        <a:rPr lang="ar-SA" baseline="0" dirty="0" smtClean="0"/>
                        <a:t> المضافة </a:t>
                      </a:r>
                      <a:endParaRPr lang="en-GB" dirty="0"/>
                    </a:p>
                  </a:txBody>
                  <a:tcPr/>
                </a:tc>
              </a:tr>
              <a:tr h="54435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14.2%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3,330</a:t>
                      </a:r>
                      <a:r>
                        <a:rPr lang="ar-S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مليون دولار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التكوين الرأسمالي الثابت الإجمالي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6634" y="1340768"/>
            <a:ext cx="8390731" cy="439737"/>
            <a:chOff x="219868" y="0"/>
            <a:chExt cx="8390731" cy="439737"/>
          </a:xfrm>
        </p:grpSpPr>
        <p:sp>
          <p:nvSpPr>
            <p:cNvPr id="5" name="Rectangle 4"/>
            <p:cNvSpPr/>
            <p:nvPr/>
          </p:nvSpPr>
          <p:spPr>
            <a:xfrm>
              <a:off x="219868" y="0"/>
              <a:ext cx="8390731" cy="439737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19868" y="0"/>
              <a:ext cx="8390731" cy="4397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/>
                <a:t>مرحلة نشر </a:t>
              </a:r>
              <a:r>
                <a:rPr lang="ar-SA" sz="2400" b="1" kern="1200" dirty="0" smtClean="0"/>
                <a:t>البيانات </a:t>
              </a:r>
              <a:endParaRPr lang="ar-SA" sz="2400" kern="1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611560" y="202077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b="1" dirty="0" smtClean="0"/>
              <a:t>  </a:t>
            </a:r>
            <a:endParaRPr lang="en-GB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11560" y="1948770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ar-SA" dirty="0" smtClean="0"/>
              <a:t>  يتم نشر بيان صحفي يتضمن النتائج الرئيسية للمسح من خلال الصحف المحلية والوكالات الإخبارية </a:t>
            </a:r>
          </a:p>
          <a:p>
            <a:pPr algn="just"/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 يتم نشر البيان الصحفي والتقرير على الموقع الإلكتروني للجهاز المركزي للإحصاء الفلسطيني في شهر تشرين ثاني من كل عام  على الرابط </a:t>
            </a:r>
            <a:r>
              <a:rPr lang="ar-SA" dirty="0" err="1" smtClean="0"/>
              <a:t>التالي:</a:t>
            </a:r>
            <a:r>
              <a:rPr lang="ar-SA" dirty="0" smtClean="0"/>
              <a:t> 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en-GB" dirty="0" smtClean="0">
                <a:hlinkClick r:id="rId2"/>
              </a:rPr>
              <a:t>http://www.pcbs.gov.ps/Portals/_PCBS/Downloads/book2019.pdf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619672" y="2881482"/>
          <a:ext cx="5544616" cy="1195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228600" y="1219200"/>
          <a:ext cx="8610600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23528" y="1988841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772816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أهداف مسح المالية والتأمين</a:t>
            </a:r>
          </a:p>
          <a:p>
            <a:r>
              <a:rPr lang="ar-SA" sz="2400" b="1" dirty="0" smtClean="0"/>
              <a:t> </a:t>
            </a:r>
            <a:endParaRPr lang="ar-SA" sz="2400" b="1" dirty="0" smtClean="0"/>
          </a:p>
          <a:p>
            <a:r>
              <a:rPr lang="ar-SA" sz="2400" b="1" dirty="0" smtClean="0"/>
              <a:t>منهجية </a:t>
            </a:r>
            <a:r>
              <a:rPr lang="ar-SA" sz="2400" b="1" dirty="0" smtClean="0"/>
              <a:t>تنفيذ المسح </a:t>
            </a:r>
            <a:endParaRPr lang="ar-SA" sz="2400" b="1" dirty="0" smtClean="0"/>
          </a:p>
          <a:p>
            <a:r>
              <a:rPr lang="ar-SA" sz="2400" b="1" dirty="0" smtClean="0"/>
              <a:t> </a:t>
            </a:r>
            <a:r>
              <a:rPr lang="ar-SA" sz="2400" b="1" dirty="0" smtClean="0"/>
              <a:t>- جمع البيانات </a:t>
            </a:r>
          </a:p>
          <a:p>
            <a:r>
              <a:rPr lang="ar-SA" sz="2400" b="1" dirty="0" smtClean="0"/>
              <a:t> </a:t>
            </a:r>
            <a:r>
              <a:rPr lang="ar-SA" sz="2400" b="1" dirty="0" smtClean="0"/>
              <a:t>- معالجة البيانات</a:t>
            </a:r>
          </a:p>
          <a:p>
            <a:r>
              <a:rPr lang="ar-SA" sz="2400" b="1" dirty="0" smtClean="0"/>
              <a:t>- إجراءات ضبط </a:t>
            </a:r>
            <a:r>
              <a:rPr lang="ar-SA" sz="2400" b="1" dirty="0" err="1" smtClean="0"/>
              <a:t>الجودة.</a:t>
            </a:r>
            <a:r>
              <a:rPr lang="ar-SA" sz="2400" b="1" dirty="0" smtClean="0"/>
              <a:t> </a:t>
            </a:r>
            <a:endParaRPr lang="ar-SA" sz="2400" b="1" dirty="0" smtClean="0"/>
          </a:p>
          <a:p>
            <a:endParaRPr lang="ar-SA" sz="2400" b="1" dirty="0" smtClean="0"/>
          </a:p>
          <a:p>
            <a:r>
              <a:rPr lang="ar-SA" sz="2400" b="1" dirty="0" smtClean="0"/>
              <a:t>المؤشرات الرئيسية </a:t>
            </a:r>
            <a:r>
              <a:rPr lang="ar-SA" sz="2400" b="1" dirty="0" smtClean="0"/>
              <a:t>ل</a:t>
            </a:r>
            <a:r>
              <a:rPr lang="ar-SA" sz="2400" b="1" dirty="0" smtClean="0"/>
              <a:t>لمسح </a:t>
            </a:r>
            <a:endParaRPr lang="ar-SA" sz="2400" b="1" dirty="0" smtClean="0"/>
          </a:p>
          <a:p>
            <a:endParaRPr lang="ar-SA" sz="2400" b="1" dirty="0" smtClean="0"/>
          </a:p>
          <a:p>
            <a:r>
              <a:rPr lang="ar-SA" sz="2400" b="1" dirty="0" smtClean="0"/>
              <a:t>نشر البيانات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228600" y="1219200"/>
          <a:ext cx="8610600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1988841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23528" y="1988841"/>
            <a:ext cx="84249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/>
              <a:t>أهداف المسح</a:t>
            </a:r>
            <a:endParaRPr lang="en-GB" b="1" dirty="0" smtClean="0"/>
          </a:p>
          <a:p>
            <a:pPr algn="just"/>
            <a:r>
              <a:rPr lang="ar-SA" dirty="0" smtClean="0"/>
              <a:t>يهدف مسح المالية والتأمين بصفة عامة إلى توفير </a:t>
            </a:r>
            <a:r>
              <a:rPr lang="ar-SA" dirty="0" smtClean="0"/>
              <a:t>البيانات المطلوبة </a:t>
            </a:r>
            <a:r>
              <a:rPr lang="ar-SA" dirty="0" smtClean="0"/>
              <a:t>لاحتساب مؤشرات </a:t>
            </a:r>
            <a:r>
              <a:rPr lang="ar-SA" dirty="0" smtClean="0"/>
              <a:t>الحسابات القومية من خلال توفير المؤشرات </a:t>
            </a:r>
            <a:r>
              <a:rPr lang="ar-SA" dirty="0" smtClean="0"/>
              <a:t>التالية: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عدد المؤسسات العاملة في الأنشطة الاقتصادية المشمولة حسب النشاط ألاقتصادي 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عدد العاملين بتصنيفاتهم المختلفة وتعويضاتهم.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قيمة الإنتاج من الأنشطة الرئيسية والثانوية حسب الأنشطة المختلفة.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الاستهلاك </a:t>
            </a:r>
            <a:r>
              <a:rPr lang="ar-SA" dirty="0" err="1" smtClean="0"/>
              <a:t>الوسيط </a:t>
            </a:r>
            <a:r>
              <a:rPr lang="ar-SA" dirty="0" smtClean="0"/>
              <a:t>(مستلزمات الإنتاج) من السلع والخدمات المستخدمة في الأنشطة الإنتاجية المختلفة.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القيمة المضافة ومكوناتها المختلفة</a:t>
            </a:r>
            <a:r>
              <a:rPr lang="ar-SA" dirty="0" smtClean="0"/>
              <a:t>.</a:t>
            </a: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حركة الموجودات والتكوين الرأسمالي الثابت لكافة الأنشطة الاقتصادية.</a:t>
            </a:r>
            <a:endParaRPr lang="en-GB" dirty="0" smtClean="0"/>
          </a:p>
          <a:p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28600" y="1219200"/>
          <a:ext cx="8610600" cy="409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23528" y="1988841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> </a:t>
            </a:r>
            <a:endParaRPr lang="ar-SA" dirty="0" smtClean="0"/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988841"/>
            <a:ext cx="84249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ar-SA" dirty="0" smtClean="0"/>
              <a:t> المرحلة التحضيرية</a:t>
            </a:r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م</a:t>
            </a:r>
            <a:r>
              <a:rPr lang="ar-SA" dirty="0" smtClean="0"/>
              <a:t>رحلة جمع البيانات من مصادرها </a:t>
            </a:r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مرحلة إدخال ومعالجة البيانات وإستخراج النتائج</a:t>
            </a:r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عرض النتائج الرئيسية للمسح للعام 2012 </a:t>
            </a:r>
          </a:p>
          <a:p>
            <a:r>
              <a:rPr lang="ar-SA" dirty="0" smtClean="0"/>
              <a:t> </a:t>
            </a:r>
          </a:p>
          <a:p>
            <a:pPr>
              <a:buFontTx/>
              <a:buChar char="-"/>
            </a:pPr>
            <a:r>
              <a:rPr lang="ar-SA" dirty="0" smtClean="0"/>
              <a:t> </a:t>
            </a:r>
            <a:r>
              <a:rPr lang="ar-SA" dirty="0" smtClean="0"/>
              <a:t>مرحلة نشر البيانات </a:t>
            </a:r>
            <a:endParaRPr lang="ar-SA" dirty="0" smtClean="0"/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967349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ar-SA" dirty="0" smtClean="0"/>
              <a:t>عمل ملف تحضيري كامل يتضمن 29 بند تتعلق بالمسح والاستمارة وكتيب </a:t>
            </a:r>
            <a:r>
              <a:rPr lang="ar-SA" dirty="0" err="1" smtClean="0"/>
              <a:t>التدريب.</a:t>
            </a:r>
            <a:r>
              <a:rPr lang="ar-SA" dirty="0" smtClean="0"/>
              <a:t> </a:t>
            </a:r>
          </a:p>
          <a:p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</a:t>
            </a:r>
            <a:r>
              <a:rPr lang="ar-SA" dirty="0" smtClean="0"/>
              <a:t>يتم عقد ورشة عمل للحوار مع مستخدمي البيانات خصوصاً سلطة النقد والمؤسسات المصرفية والباحثين والدارسين وصانعي القرار من وزارة المالية ووزارة التخطيط والجامعات والكليات المتخصصة </a:t>
            </a:r>
            <a:endParaRPr lang="ar-SA" dirty="0" smtClean="0"/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</a:t>
            </a:r>
            <a:r>
              <a:rPr lang="ar-SA" dirty="0" smtClean="0"/>
              <a:t>يتم تجهيز قواعد التدقيق المكتبي للاستمارات للتقليل من الأخطاء الميدانية </a:t>
            </a:r>
          </a:p>
          <a:p>
            <a:r>
              <a:rPr lang="ar-SA" dirty="0" smtClean="0"/>
              <a:t> </a:t>
            </a:r>
          </a:p>
          <a:p>
            <a:pPr>
              <a:buFontTx/>
              <a:buChar char="-"/>
            </a:pPr>
            <a:r>
              <a:rPr lang="ar-SA" dirty="0" smtClean="0"/>
              <a:t> </a:t>
            </a:r>
            <a:r>
              <a:rPr lang="ar-SA" dirty="0" smtClean="0"/>
              <a:t>يتم تجهيز قواعد التدقيق الآلي للتقليل من أخطاء الإدخال </a:t>
            </a:r>
          </a:p>
          <a:p>
            <a:pPr>
              <a:buFontTx/>
              <a:buChar char="-"/>
            </a:pP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 يتم ع</a:t>
            </a:r>
            <a:r>
              <a:rPr lang="ar-SA" dirty="0" smtClean="0"/>
              <a:t>مل جدول زيارات ميدانية لإدارة المسح للإطلاع على عملية جمع البيانات</a:t>
            </a:r>
            <a:r>
              <a:rPr lang="ar-SA" dirty="0" smtClean="0"/>
              <a:t> 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23528" y="1268760"/>
            <a:ext cx="8405812" cy="409575"/>
            <a:chOff x="204787" y="0"/>
            <a:chExt cx="8405812" cy="409575"/>
          </a:xfrm>
        </p:grpSpPr>
        <p:sp>
          <p:nvSpPr>
            <p:cNvPr id="4" name="Rectangle 3"/>
            <p:cNvSpPr/>
            <p:nvPr/>
          </p:nvSpPr>
          <p:spPr>
            <a:xfrm>
              <a:off x="204787" y="0"/>
              <a:ext cx="8405812" cy="40957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204787" y="0"/>
              <a:ext cx="8405812" cy="4095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/>
                <a:t>المرحلة التحضيرية </a:t>
              </a:r>
              <a:endParaRPr lang="ar-SA" sz="2400" kern="12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1219200"/>
          <a:ext cx="8610600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23528" y="1918568"/>
            <a:ext cx="84249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ar-SA" dirty="0" smtClean="0"/>
              <a:t> </a:t>
            </a:r>
            <a:r>
              <a:rPr lang="ar-SA" dirty="0" smtClean="0"/>
              <a:t>يتم جمع بيانات </a:t>
            </a:r>
            <a:r>
              <a:rPr lang="ar-SA" dirty="0" smtClean="0"/>
              <a:t>المسح بأسلوب المقابلة الشخصية لمدراء المؤسسات المقصودة، وقد تم الاعتماد بشكل أساسي على الحسابات الختامية لهذه المؤسسات لتحليلها واستيفاء البيانات المطلوبة في الاستمارة الخاصة بالمسح </a:t>
            </a:r>
            <a:r>
              <a:rPr lang="ar-SA" dirty="0" smtClean="0"/>
              <a:t>ويتم </a:t>
            </a:r>
            <a:r>
              <a:rPr lang="ar-SA" dirty="0" smtClean="0"/>
              <a:t>مراجعة هذه المؤسسات لأية تفصيلات أو توضيحات </a:t>
            </a:r>
            <a:r>
              <a:rPr lang="ar-SA" dirty="0" err="1" smtClean="0"/>
              <a:t>إضافية.</a:t>
            </a:r>
            <a:r>
              <a:rPr lang="ar-SA" dirty="0" smtClean="0"/>
              <a:t> </a:t>
            </a:r>
            <a:endParaRPr lang="ar-SA" dirty="0" smtClean="0"/>
          </a:p>
          <a:p>
            <a:pPr algn="just"/>
            <a:r>
              <a:rPr lang="ar-SA" dirty="0" smtClean="0"/>
              <a:t> 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يتم تدقيق الاستمارات تدقيقاً شكلياً وفنياً </a:t>
            </a:r>
            <a:r>
              <a:rPr lang="ar-SA" dirty="0" smtClean="0"/>
              <a:t>أولاً </a:t>
            </a:r>
            <a:r>
              <a:rPr lang="ar-SA" dirty="0" smtClean="0"/>
              <a:t>حسب قواعد التدقيق المعدة قبل أن تخضع للعمليات </a:t>
            </a:r>
            <a:r>
              <a:rPr lang="ar-SA" dirty="0" err="1" smtClean="0"/>
              <a:t>المكتبية.</a:t>
            </a:r>
            <a:r>
              <a:rPr lang="ar-SA" dirty="0" smtClean="0"/>
              <a:t>  وتم اتباع أسلوب الحصر الشامل لكافة المؤسسات العاملة في أنشطة المالية والتأمين، وقد بلغ عدد المؤسسات المشمولة </a:t>
            </a:r>
            <a:r>
              <a:rPr lang="ar-SA" dirty="0" err="1" smtClean="0"/>
              <a:t>بالمسح </a:t>
            </a:r>
            <a:r>
              <a:rPr lang="ar-SA" dirty="0" smtClean="0"/>
              <a:t>(46) مؤسسة</a:t>
            </a:r>
            <a:r>
              <a:rPr lang="ar-SA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يتم تنفيذ زيارات ميدانية من إدارة المسح بشكل مستمر للإطلاع على عملية جمع البيانات لضمان الدقة </a:t>
            </a:r>
            <a:r>
              <a:rPr lang="ar-SA" dirty="0" err="1" smtClean="0"/>
              <a:t>المطلوبة.</a:t>
            </a:r>
            <a:r>
              <a:rPr lang="ar-SA" dirty="0" smtClean="0"/>
              <a:t> </a:t>
            </a:r>
            <a:endParaRPr lang="en-GB" dirty="0" smtClean="0"/>
          </a:p>
          <a:p>
            <a:r>
              <a:rPr lang="ar-SA" dirty="0" smtClean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1219200"/>
          <a:ext cx="8610600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1988841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ar-SA" dirty="0" smtClean="0"/>
              <a:t> تم إعداد كافة البرامج اللازمة لمعالجة بيانات مسح المالية </a:t>
            </a:r>
            <a:r>
              <a:rPr lang="ar-SA" dirty="0" smtClean="0"/>
              <a:t>والتأمين، </a:t>
            </a:r>
            <a:r>
              <a:rPr lang="ar-SA" dirty="0" smtClean="0"/>
              <a:t>حيث تم إعداد قائمة مؤسسات مجتمع المسح وصفحة البيانات </a:t>
            </a:r>
            <a:r>
              <a:rPr lang="ar-SA" dirty="0" err="1" smtClean="0"/>
              <a:t>التعريفية </a:t>
            </a:r>
            <a:r>
              <a:rPr lang="ar-SA" dirty="0" smtClean="0"/>
              <a:t>(صفحة الغلاف) لجميع هذه المؤسسات ومن ثم إدخال وتدقيق البيانات بعد الإدخال، وبعد ذلك جرت عملية جدولة بيانات المسح واستخراج الجداول </a:t>
            </a:r>
            <a:r>
              <a:rPr lang="ar-SA" dirty="0" err="1" smtClean="0"/>
              <a:t>النهائية.</a:t>
            </a:r>
            <a:r>
              <a:rPr lang="ar-SA" dirty="0" smtClean="0"/>
              <a:t> 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يتم تطبيق قواعد التدقيق الآلي على برنامج الإدخال للتقليل قدر الإمكان من أخطاء الإدخال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بعد الانتهاء من إدخال البيانات وتدقيقها وتنظيفها من أية أخطاء، تم استخراج جداول أولية لنتائج المسح وذلك وفق نماذج الجداول الصماء المعدة مسبقاً لهذا </a:t>
            </a:r>
            <a:r>
              <a:rPr lang="ar-SA" dirty="0" err="1" smtClean="0"/>
              <a:t>المسح.</a:t>
            </a:r>
            <a:r>
              <a:rPr lang="ar-SA" dirty="0" smtClean="0"/>
              <a:t>  </a:t>
            </a:r>
            <a:endParaRPr lang="ar-SA" dirty="0" smtClean="0"/>
          </a:p>
          <a:p>
            <a:pPr algn="just">
              <a:buFont typeface="Arial" pitchFamily="34" charset="0"/>
              <a:buChar char="•"/>
            </a:pPr>
            <a:endParaRPr lang="ar-SA" dirty="0" smtClean="0"/>
          </a:p>
          <a:p>
            <a:pPr algn="just">
              <a:buFont typeface="Arial" pitchFamily="34" charset="0"/>
              <a:buChar char="•"/>
            </a:pPr>
            <a:r>
              <a:rPr lang="ar-SA" dirty="0" smtClean="0"/>
              <a:t> يتم تدقيق هذه </a:t>
            </a:r>
            <a:r>
              <a:rPr lang="ar-SA" dirty="0" smtClean="0"/>
              <a:t>الجداول وفق قواعد الاتساق والمعادلات الخاصة </a:t>
            </a:r>
            <a:r>
              <a:rPr lang="ar-SA" dirty="0" err="1" smtClean="0"/>
              <a:t>بها</a:t>
            </a:r>
            <a:r>
              <a:rPr lang="ar-SA" dirty="0" smtClean="0"/>
              <a:t> للوصول إلى الجداول بصورتها النهائية لأغراض النشر</a:t>
            </a:r>
            <a:r>
              <a:rPr lang="ar-SA" b="1" dirty="0" smtClean="0"/>
              <a:t>.</a:t>
            </a:r>
            <a:endParaRPr lang="en-GB" dirty="0" smtClean="0"/>
          </a:p>
          <a:p>
            <a:r>
              <a:rPr lang="ar-SA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/>
        </p:nvGraphicFramePr>
        <p:xfrm>
          <a:off x="228600" y="1295400"/>
          <a:ext cx="8519864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1988841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11560" y="2091620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/>
              <a:t>عدد المؤسسات</a:t>
            </a:r>
            <a:endParaRPr lang="en-GB" dirty="0" smtClean="0"/>
          </a:p>
          <a:p>
            <a:r>
              <a:rPr lang="ar-SA" dirty="0" smtClean="0"/>
              <a:t>بلغ عدد المؤسسات العاملة في مجال الوساطة المالية 46 </a:t>
            </a:r>
            <a:r>
              <a:rPr lang="ar-SA" dirty="0" err="1" smtClean="0"/>
              <a:t>مؤسسة </a:t>
            </a:r>
            <a:r>
              <a:rPr lang="ar-SA" dirty="0" smtClean="0"/>
              <a:t>(</a:t>
            </a:r>
            <a:r>
              <a:rPr lang="ar-SA" dirty="0" smtClean="0"/>
              <a:t>منها 37 بنكاً ومؤسسة </a:t>
            </a:r>
            <a:r>
              <a:rPr lang="ar-SA" dirty="0" err="1" smtClean="0"/>
              <a:t>مالية.</a:t>
            </a:r>
            <a:r>
              <a:rPr lang="ar-SA" dirty="0" smtClean="0"/>
              <a:t> </a:t>
            </a:r>
          </a:p>
          <a:p>
            <a:endParaRPr lang="en-GB" dirty="0" smtClean="0"/>
          </a:p>
          <a:p>
            <a:r>
              <a:rPr lang="ar-SA" dirty="0" smtClean="0"/>
              <a:t> </a:t>
            </a:r>
            <a:r>
              <a:rPr lang="ar-SA" b="1" dirty="0" smtClean="0"/>
              <a:t>عدد العاملين</a:t>
            </a:r>
            <a:endParaRPr lang="en-GB" dirty="0" smtClean="0"/>
          </a:p>
          <a:p>
            <a:r>
              <a:rPr lang="ar-SA" dirty="0" smtClean="0"/>
              <a:t>بلغ عدد العاملين في مؤسسات الوساطة المالية 7,101 عاملاً، منهم 6,051 عاملاً في البنوك والمؤسسات </a:t>
            </a:r>
            <a:r>
              <a:rPr lang="ar-SA" dirty="0" err="1" smtClean="0"/>
              <a:t>المالية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  <a:endParaRPr lang="ar-SA" dirty="0" smtClean="0"/>
          </a:p>
          <a:p>
            <a:endParaRPr lang="ar-SA" dirty="0" smtClean="0"/>
          </a:p>
          <a:p>
            <a:r>
              <a:rPr lang="ar-SA" b="1" dirty="0" smtClean="0"/>
              <a:t>تعويضات العاملين</a:t>
            </a:r>
            <a:endParaRPr lang="en-GB" dirty="0" smtClean="0"/>
          </a:p>
          <a:p>
            <a:r>
              <a:rPr lang="ar-SA" dirty="0" smtClean="0"/>
              <a:t>بلغت تعويضات العاملين في مؤسسات الوساطة المالية ما قيمته 159.1 مليون دولار أمريكي عام </a:t>
            </a:r>
            <a:r>
              <a:rPr lang="ar-SA" dirty="0" err="1" smtClean="0"/>
              <a:t>2012 </a:t>
            </a:r>
            <a:r>
              <a:rPr lang="ar-SA" dirty="0" smtClean="0"/>
              <a:t>(منها 139.3 مليون دولار أمريكي في البنوك والمؤسسات </a:t>
            </a:r>
            <a:r>
              <a:rPr lang="ar-SA" dirty="0" err="1" smtClean="0"/>
              <a:t>المالية.</a:t>
            </a:r>
            <a:r>
              <a:rPr lang="ar-SA" dirty="0" smtClean="0"/>
              <a:t> 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/>
        </p:nvGraphicFramePr>
        <p:xfrm>
          <a:off x="228600" y="1295400"/>
          <a:ext cx="8519864" cy="46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1960379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b="1" dirty="0" smtClean="0"/>
              <a:t>الانتاج</a:t>
            </a:r>
            <a:endParaRPr lang="en-GB" dirty="0" smtClean="0"/>
          </a:p>
          <a:p>
            <a:pPr algn="just"/>
            <a:r>
              <a:rPr lang="ar-SA" dirty="0" smtClean="0"/>
              <a:t>بلغت قيمة الانتاج في مؤسسات الوساطة المالية 514.4 مليون دولار </a:t>
            </a:r>
            <a:r>
              <a:rPr lang="ar-SA" dirty="0" smtClean="0"/>
              <a:t>أمريكي، </a:t>
            </a:r>
            <a:r>
              <a:rPr lang="ar-SA" dirty="0" smtClean="0"/>
              <a:t>حيث بلغ إنتاج البنوك والمؤسسات المالية 441.2 مليون دولار </a:t>
            </a:r>
            <a:r>
              <a:rPr lang="ar-SA" dirty="0" err="1" smtClean="0"/>
              <a:t>أمريكي.</a:t>
            </a:r>
            <a:r>
              <a:rPr lang="ar-SA" dirty="0" smtClean="0"/>
              <a:t> </a:t>
            </a:r>
          </a:p>
          <a:p>
            <a:pPr algn="just"/>
            <a:endParaRPr lang="en-GB" dirty="0" smtClean="0"/>
          </a:p>
          <a:p>
            <a:pPr algn="just"/>
            <a:r>
              <a:rPr lang="ar-SA" b="1" dirty="0" smtClean="0"/>
              <a:t>الاستهلاك الوسيط</a:t>
            </a:r>
            <a:endParaRPr lang="en-GB" dirty="0" smtClean="0"/>
          </a:p>
          <a:p>
            <a:pPr algn="just"/>
            <a:r>
              <a:rPr lang="ar-SA" dirty="0" smtClean="0"/>
              <a:t>بلغ الاستهلاك الوسيط 97.5 مليون دولار </a:t>
            </a:r>
            <a:r>
              <a:rPr lang="ar-SA" dirty="0" err="1" smtClean="0"/>
              <a:t>أمريكي </a:t>
            </a:r>
            <a:r>
              <a:rPr lang="ar-SA" dirty="0" smtClean="0"/>
              <a:t>(منها 63.3 مليون دولار أمريكي في البنوك والمؤسسات </a:t>
            </a:r>
            <a:r>
              <a:rPr lang="ar-SA" dirty="0" err="1" smtClean="0"/>
              <a:t>المالية.</a:t>
            </a:r>
            <a:r>
              <a:rPr lang="ar-SA" dirty="0" smtClean="0"/>
              <a:t> </a:t>
            </a:r>
          </a:p>
          <a:p>
            <a:pPr algn="just"/>
            <a:endParaRPr lang="ar-SA" dirty="0" smtClean="0"/>
          </a:p>
          <a:p>
            <a:pPr algn="just"/>
            <a:r>
              <a:rPr lang="ar-SA" b="1" dirty="0" smtClean="0"/>
              <a:t>القيمة المضافة</a:t>
            </a:r>
            <a:endParaRPr lang="en-GB" dirty="0" smtClean="0"/>
          </a:p>
          <a:p>
            <a:pPr algn="just"/>
            <a:r>
              <a:rPr lang="ar-SA" dirty="0" smtClean="0"/>
              <a:t>بلغت القيمة المضافة 416.9 مليون دولار أمريكي في مؤسسات الوساطة </a:t>
            </a:r>
            <a:r>
              <a:rPr lang="ar-SA" dirty="0" err="1" smtClean="0"/>
              <a:t>المالية </a:t>
            </a:r>
            <a:r>
              <a:rPr lang="ar-SA" dirty="0" smtClean="0"/>
              <a:t>(منها 377.9 مليون دولار أمريكي في البنوك والمؤسسات </a:t>
            </a:r>
            <a:r>
              <a:rPr lang="ar-SA" dirty="0" err="1" smtClean="0"/>
              <a:t>المالية.</a:t>
            </a:r>
            <a:r>
              <a:rPr lang="ar-SA" dirty="0" smtClean="0"/>
              <a:t> </a:t>
            </a:r>
          </a:p>
          <a:p>
            <a:pPr algn="just"/>
            <a:endParaRPr lang="ar-SA" dirty="0" smtClean="0"/>
          </a:p>
          <a:p>
            <a:pPr algn="just"/>
            <a:r>
              <a:rPr lang="ar-SA" b="1" dirty="0" smtClean="0"/>
              <a:t>التكوين الرأسمالي </a:t>
            </a:r>
            <a:r>
              <a:rPr lang="ar-SA" b="1" dirty="0" err="1" smtClean="0"/>
              <a:t>الثابت</a:t>
            </a:r>
            <a:r>
              <a:rPr lang="ar-SA" dirty="0" err="1" smtClean="0"/>
              <a:t>:</a:t>
            </a:r>
            <a:r>
              <a:rPr lang="ar-SA" dirty="0" smtClean="0"/>
              <a:t> </a:t>
            </a:r>
          </a:p>
          <a:p>
            <a:pPr algn="just"/>
            <a:r>
              <a:rPr lang="ar-SA" dirty="0" smtClean="0"/>
              <a:t>بلغت قيمة التكوين الرأسمالي الثابت لمؤسسات الوساطة المالية 21.5 مليون دولار أمريكي.</a:t>
            </a:r>
          </a:p>
          <a:p>
            <a:pPr algn="just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4171</TotalTime>
  <Words>700</Words>
  <Application>Microsoft Office PowerPoint</Application>
  <PresentationFormat>On-screen Show (4:3)</PresentationFormat>
  <Paragraphs>126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PCBS</dc:creator>
  <cp:lastModifiedBy>adel</cp:lastModifiedBy>
  <cp:revision>720</cp:revision>
  <dcterms:created xsi:type="dcterms:W3CDTF">2006-12-07T08:58:38Z</dcterms:created>
  <dcterms:modified xsi:type="dcterms:W3CDTF">2014-03-23T09:15:47Z</dcterms:modified>
</cp:coreProperties>
</file>