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972" r:id="rId1"/>
  </p:sldMasterIdLst>
  <p:notesMasterIdLst>
    <p:notesMasterId r:id="rId42"/>
  </p:notesMasterIdLst>
  <p:sldIdLst>
    <p:sldId id="285" r:id="rId2"/>
    <p:sldId id="315" r:id="rId3"/>
    <p:sldId id="286" r:id="rId4"/>
    <p:sldId id="287" r:id="rId5"/>
    <p:sldId id="288" r:id="rId6"/>
    <p:sldId id="289" r:id="rId7"/>
    <p:sldId id="260" r:id="rId8"/>
    <p:sldId id="319" r:id="rId9"/>
    <p:sldId id="290" r:id="rId10"/>
    <p:sldId id="261" r:id="rId11"/>
    <p:sldId id="263" r:id="rId12"/>
    <p:sldId id="292" r:id="rId13"/>
    <p:sldId id="267" r:id="rId14"/>
    <p:sldId id="293" r:id="rId15"/>
    <p:sldId id="269" r:id="rId16"/>
    <p:sldId id="270" r:id="rId17"/>
    <p:sldId id="294" r:id="rId18"/>
    <p:sldId id="271" r:id="rId19"/>
    <p:sldId id="295" r:id="rId20"/>
    <p:sldId id="273" r:id="rId21"/>
    <p:sldId id="296" r:id="rId22"/>
    <p:sldId id="274" r:id="rId23"/>
    <p:sldId id="320" r:id="rId24"/>
    <p:sldId id="281" r:id="rId25"/>
    <p:sldId id="316" r:id="rId26"/>
    <p:sldId id="298" r:id="rId27"/>
    <p:sldId id="313" r:id="rId28"/>
    <p:sldId id="301" r:id="rId29"/>
    <p:sldId id="302" r:id="rId30"/>
    <p:sldId id="303" r:id="rId31"/>
    <p:sldId id="304" r:id="rId32"/>
    <p:sldId id="321" r:id="rId33"/>
    <p:sldId id="322" r:id="rId34"/>
    <p:sldId id="305" r:id="rId35"/>
    <p:sldId id="306" r:id="rId36"/>
    <p:sldId id="314" r:id="rId37"/>
    <p:sldId id="307" r:id="rId38"/>
    <p:sldId id="310" r:id="rId39"/>
    <p:sldId id="323" r:id="rId40"/>
    <p:sldId id="311"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3243" autoAdjust="0"/>
  </p:normalViewPr>
  <p:slideViewPr>
    <p:cSldViewPr>
      <p:cViewPr>
        <p:scale>
          <a:sx n="50" d="100"/>
          <a:sy n="50" d="100"/>
        </p:scale>
        <p:origin x="2358" y="600"/>
      </p:cViewPr>
      <p:guideLst>
        <p:guide orient="horz" pos="2160"/>
        <p:guide pos="2880"/>
      </p:guideLst>
    </p:cSldViewPr>
  </p:slideViewPr>
  <p:outlineViewPr>
    <p:cViewPr>
      <p:scale>
        <a:sx n="33" d="100"/>
        <a:sy n="33" d="100"/>
      </p:scale>
      <p:origin x="24" y="0"/>
    </p:cViewPr>
  </p:outlineViewPr>
  <p:notesTextViewPr>
    <p:cViewPr>
      <p:scale>
        <a:sx n="1" d="1"/>
        <a:sy n="1" d="1"/>
      </p:scale>
      <p:origin x="0" y="0"/>
    </p:cViewPr>
  </p:notesTextViewPr>
  <p:sorterViewPr>
    <p:cViewPr>
      <p:scale>
        <a:sx n="100" d="100"/>
        <a:sy n="100" d="100"/>
      </p:scale>
      <p:origin x="0" y="-96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0AEDA68-3270-4EA8-940D-6168A1157117}"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pPr rtl="1"/>
          <a:endParaRPr lang="ar-OM"/>
        </a:p>
      </dgm:t>
    </dgm:pt>
    <dgm:pt modelId="{7BB80E4D-7B1E-4744-8116-70D18CAA779A}">
      <dgm:prSet phldrT="[نص]" custT="1"/>
      <dgm:spPr/>
      <dgm:t>
        <a:bodyPr/>
        <a:lstStyle/>
        <a:p>
          <a:pPr rtl="0"/>
          <a:r>
            <a:rPr lang="en-US" sz="2400" b="1" dirty="0" smtClean="0"/>
            <a:t>Its origin goes back to 1941 when the Imperial Bank of Iran was established by a group of British investors</a:t>
          </a:r>
          <a:endParaRPr lang="ar-OM" sz="2400" b="1" dirty="0"/>
        </a:p>
      </dgm:t>
    </dgm:pt>
    <dgm:pt modelId="{AC72010D-75C2-41E2-915E-F7E15B3C6040}" type="parTrans" cxnId="{9DC564C3-9975-4584-B1EE-5383C2604C99}">
      <dgm:prSet/>
      <dgm:spPr/>
      <dgm:t>
        <a:bodyPr/>
        <a:lstStyle/>
        <a:p>
          <a:pPr rtl="1"/>
          <a:endParaRPr lang="ar-OM" sz="3200" b="1"/>
        </a:p>
      </dgm:t>
    </dgm:pt>
    <dgm:pt modelId="{B0A36DC3-04D1-42B0-B6DE-F89E6CA85A4B}" type="sibTrans" cxnId="{9DC564C3-9975-4584-B1EE-5383C2604C99}">
      <dgm:prSet custT="1"/>
      <dgm:spPr/>
      <dgm:t>
        <a:bodyPr/>
        <a:lstStyle/>
        <a:p>
          <a:pPr rtl="1"/>
          <a:endParaRPr lang="ar-OM" sz="4000" b="1"/>
        </a:p>
      </dgm:t>
    </dgm:pt>
    <dgm:pt modelId="{FC7F6AFF-58D1-4706-A81C-142E8C5BE406}">
      <dgm:prSet phldrT="[نص]" custT="1"/>
      <dgm:spPr/>
      <dgm:t>
        <a:bodyPr/>
        <a:lstStyle/>
        <a:p>
          <a:pPr rtl="0"/>
          <a:r>
            <a:rPr lang="en-US" sz="2400" b="1" dirty="0" smtClean="0"/>
            <a:t>in April 2010 the bank was renamed as “ </a:t>
          </a:r>
          <a:r>
            <a:rPr lang="en-US" sz="2400" b="1" dirty="0" err="1" smtClean="0"/>
            <a:t>Ahli</a:t>
          </a:r>
          <a:r>
            <a:rPr lang="en-US" sz="2400" b="1" dirty="0" smtClean="0"/>
            <a:t> United “ and started to operate in accordance with the provisions of Islamic Sharia. </a:t>
          </a:r>
          <a:endParaRPr lang="ar-OM" sz="2400" b="1" dirty="0"/>
        </a:p>
      </dgm:t>
    </dgm:pt>
    <dgm:pt modelId="{746BE75C-58CA-4C49-BF40-8DAE57220B48}" type="parTrans" cxnId="{967F8918-520A-406A-AA32-0C4CA5CE35D6}">
      <dgm:prSet/>
      <dgm:spPr/>
      <dgm:t>
        <a:bodyPr/>
        <a:lstStyle/>
        <a:p>
          <a:pPr rtl="1"/>
          <a:endParaRPr lang="ar-OM" sz="3200" b="1"/>
        </a:p>
      </dgm:t>
    </dgm:pt>
    <dgm:pt modelId="{14EF54D8-8AC4-449A-88DB-7A7D6FC4FF69}" type="sibTrans" cxnId="{967F8918-520A-406A-AA32-0C4CA5CE35D6}">
      <dgm:prSet/>
      <dgm:spPr/>
      <dgm:t>
        <a:bodyPr/>
        <a:lstStyle/>
        <a:p>
          <a:pPr rtl="1"/>
          <a:endParaRPr lang="ar-OM" sz="3200" b="1"/>
        </a:p>
      </dgm:t>
    </dgm:pt>
    <dgm:pt modelId="{94F0048A-B6C3-4BD9-B962-E24FE6F51ACB}">
      <dgm:prSet phldrT="[نص]" custT="1"/>
      <dgm:spPr/>
      <dgm:t>
        <a:bodyPr/>
        <a:lstStyle/>
        <a:p>
          <a:pPr marL="0" marR="0" indent="0" defTabSz="914400" rtl="0" eaLnBrk="1" fontAlgn="auto" latinLnBrk="0" hangingPunct="1">
            <a:lnSpc>
              <a:spcPct val="100000"/>
            </a:lnSpc>
            <a:spcBef>
              <a:spcPts val="0"/>
            </a:spcBef>
            <a:spcAft>
              <a:spcPts val="0"/>
            </a:spcAft>
            <a:buClrTx/>
            <a:buSzTx/>
            <a:buFontTx/>
            <a:buNone/>
            <a:tabLst/>
            <a:defRPr/>
          </a:pPr>
          <a:r>
            <a:rPr lang="en-US" sz="2400" b="1" dirty="0" smtClean="0"/>
            <a:t>In 1950’s it became British Bank For Middle East</a:t>
          </a:r>
          <a:endParaRPr lang="ar-OM" sz="2400" b="1" dirty="0"/>
        </a:p>
      </dgm:t>
    </dgm:pt>
    <dgm:pt modelId="{F47BB8D6-3144-427D-8803-AF8435D60B66}" type="parTrans" cxnId="{ECEFA48E-4230-4AF0-8361-BB3CB8EE7265}">
      <dgm:prSet/>
      <dgm:spPr/>
      <dgm:t>
        <a:bodyPr/>
        <a:lstStyle/>
        <a:p>
          <a:pPr rtl="1"/>
          <a:endParaRPr lang="ar-OM" sz="3200" b="1"/>
        </a:p>
      </dgm:t>
    </dgm:pt>
    <dgm:pt modelId="{D596898F-AF80-4167-9901-0385BE9D8C88}" type="sibTrans" cxnId="{ECEFA48E-4230-4AF0-8361-BB3CB8EE7265}">
      <dgm:prSet custT="1"/>
      <dgm:spPr/>
      <dgm:t>
        <a:bodyPr/>
        <a:lstStyle/>
        <a:p>
          <a:pPr rtl="1"/>
          <a:endParaRPr lang="ar-OM" sz="4000" b="1"/>
        </a:p>
      </dgm:t>
    </dgm:pt>
    <dgm:pt modelId="{77A72BEF-51F8-4EFE-841A-8253DEDF2E8D}">
      <dgm:prSet phldrT="[نص]" custT="1"/>
      <dgm:spPr/>
      <dgm:t>
        <a:bodyPr/>
        <a:lstStyle/>
        <a:p>
          <a:pPr marL="0" marR="0" indent="0" defTabSz="914400" rtl="0" eaLnBrk="1" fontAlgn="auto" latinLnBrk="0" hangingPunct="1">
            <a:lnSpc>
              <a:spcPct val="100000"/>
            </a:lnSpc>
            <a:spcBef>
              <a:spcPts val="0"/>
            </a:spcBef>
            <a:spcAft>
              <a:spcPts val="0"/>
            </a:spcAft>
            <a:buClrTx/>
            <a:buSzTx/>
            <a:buFontTx/>
            <a:buNone/>
            <a:tabLst/>
            <a:defRPr/>
          </a:pPr>
          <a:r>
            <a:rPr lang="en-US" sz="2400" b="1" dirty="0" smtClean="0"/>
            <a:t>In 1971 it became one of the national banks in Kuwait</a:t>
          </a:r>
          <a:endParaRPr lang="ar-OM" sz="2400" b="1" dirty="0"/>
        </a:p>
      </dgm:t>
    </dgm:pt>
    <dgm:pt modelId="{89BA0CA9-2A05-4EAC-AEEE-D666F3D8D4B5}" type="sibTrans" cxnId="{9DABF828-92E7-40C6-A83A-B2FBF81A516B}">
      <dgm:prSet custT="1"/>
      <dgm:spPr/>
      <dgm:t>
        <a:bodyPr/>
        <a:lstStyle/>
        <a:p>
          <a:pPr rtl="1"/>
          <a:endParaRPr lang="ar-OM" sz="4000" b="1"/>
        </a:p>
      </dgm:t>
    </dgm:pt>
    <dgm:pt modelId="{ABF02E75-394F-4FEE-AF16-316AFFC89CBD}" type="parTrans" cxnId="{9DABF828-92E7-40C6-A83A-B2FBF81A516B}">
      <dgm:prSet/>
      <dgm:spPr/>
      <dgm:t>
        <a:bodyPr/>
        <a:lstStyle/>
        <a:p>
          <a:pPr rtl="1"/>
          <a:endParaRPr lang="ar-OM" sz="3200" b="1"/>
        </a:p>
      </dgm:t>
    </dgm:pt>
    <dgm:pt modelId="{61901118-74DF-49A3-94CA-23E80AB0D196}" type="pres">
      <dgm:prSet presAssocID="{C0AEDA68-3270-4EA8-940D-6168A1157117}" presName="outerComposite" presStyleCnt="0">
        <dgm:presLayoutVars>
          <dgm:chMax val="5"/>
          <dgm:dir/>
          <dgm:resizeHandles val="exact"/>
        </dgm:presLayoutVars>
      </dgm:prSet>
      <dgm:spPr/>
      <dgm:t>
        <a:bodyPr/>
        <a:lstStyle/>
        <a:p>
          <a:pPr rtl="1"/>
          <a:endParaRPr lang="ar-OM"/>
        </a:p>
      </dgm:t>
    </dgm:pt>
    <dgm:pt modelId="{33520787-2593-4AB4-8606-7056B09A7A47}" type="pres">
      <dgm:prSet presAssocID="{C0AEDA68-3270-4EA8-940D-6168A1157117}" presName="dummyMaxCanvas" presStyleCnt="0">
        <dgm:presLayoutVars/>
      </dgm:prSet>
      <dgm:spPr/>
    </dgm:pt>
    <dgm:pt modelId="{25D3CFCE-1BC4-4CBA-9D7A-C95111FC5E12}" type="pres">
      <dgm:prSet presAssocID="{C0AEDA68-3270-4EA8-940D-6168A1157117}" presName="FourNodes_1" presStyleLbl="node1" presStyleIdx="0" presStyleCnt="4">
        <dgm:presLayoutVars>
          <dgm:bulletEnabled val="1"/>
        </dgm:presLayoutVars>
      </dgm:prSet>
      <dgm:spPr/>
      <dgm:t>
        <a:bodyPr/>
        <a:lstStyle/>
        <a:p>
          <a:pPr rtl="1"/>
          <a:endParaRPr lang="ar-OM"/>
        </a:p>
      </dgm:t>
    </dgm:pt>
    <dgm:pt modelId="{2F622BFB-5995-49AB-A046-E0E2296A17DD}" type="pres">
      <dgm:prSet presAssocID="{C0AEDA68-3270-4EA8-940D-6168A1157117}" presName="FourNodes_2" presStyleLbl="node1" presStyleIdx="1" presStyleCnt="4">
        <dgm:presLayoutVars>
          <dgm:bulletEnabled val="1"/>
        </dgm:presLayoutVars>
      </dgm:prSet>
      <dgm:spPr/>
      <dgm:t>
        <a:bodyPr/>
        <a:lstStyle/>
        <a:p>
          <a:pPr rtl="1"/>
          <a:endParaRPr lang="ar-OM"/>
        </a:p>
      </dgm:t>
    </dgm:pt>
    <dgm:pt modelId="{7B95DE95-FB73-4DDA-AC30-D9F1EFB8A9D8}" type="pres">
      <dgm:prSet presAssocID="{C0AEDA68-3270-4EA8-940D-6168A1157117}" presName="FourNodes_3" presStyleLbl="node1" presStyleIdx="2" presStyleCnt="4">
        <dgm:presLayoutVars>
          <dgm:bulletEnabled val="1"/>
        </dgm:presLayoutVars>
      </dgm:prSet>
      <dgm:spPr/>
      <dgm:t>
        <a:bodyPr/>
        <a:lstStyle/>
        <a:p>
          <a:pPr rtl="1"/>
          <a:endParaRPr lang="ar-OM"/>
        </a:p>
      </dgm:t>
    </dgm:pt>
    <dgm:pt modelId="{FE26F1CC-2BD4-4F5A-B5BB-A1F26945C15D}" type="pres">
      <dgm:prSet presAssocID="{C0AEDA68-3270-4EA8-940D-6168A1157117}" presName="FourNodes_4" presStyleLbl="node1" presStyleIdx="3" presStyleCnt="4">
        <dgm:presLayoutVars>
          <dgm:bulletEnabled val="1"/>
        </dgm:presLayoutVars>
      </dgm:prSet>
      <dgm:spPr/>
      <dgm:t>
        <a:bodyPr/>
        <a:lstStyle/>
        <a:p>
          <a:pPr rtl="1"/>
          <a:endParaRPr lang="ar-OM"/>
        </a:p>
      </dgm:t>
    </dgm:pt>
    <dgm:pt modelId="{2738F0DC-D32F-46B0-83C3-569F49DA117D}" type="pres">
      <dgm:prSet presAssocID="{C0AEDA68-3270-4EA8-940D-6168A1157117}" presName="FourConn_1-2" presStyleLbl="fgAccFollowNode1" presStyleIdx="0" presStyleCnt="3">
        <dgm:presLayoutVars>
          <dgm:bulletEnabled val="1"/>
        </dgm:presLayoutVars>
      </dgm:prSet>
      <dgm:spPr/>
      <dgm:t>
        <a:bodyPr/>
        <a:lstStyle/>
        <a:p>
          <a:pPr rtl="1"/>
          <a:endParaRPr lang="ar-OM"/>
        </a:p>
      </dgm:t>
    </dgm:pt>
    <dgm:pt modelId="{D03BB2EB-B654-4B3A-86C4-127D58CAB217}" type="pres">
      <dgm:prSet presAssocID="{C0AEDA68-3270-4EA8-940D-6168A1157117}" presName="FourConn_2-3" presStyleLbl="fgAccFollowNode1" presStyleIdx="1" presStyleCnt="3">
        <dgm:presLayoutVars>
          <dgm:bulletEnabled val="1"/>
        </dgm:presLayoutVars>
      </dgm:prSet>
      <dgm:spPr/>
      <dgm:t>
        <a:bodyPr/>
        <a:lstStyle/>
        <a:p>
          <a:pPr rtl="1"/>
          <a:endParaRPr lang="ar-OM"/>
        </a:p>
      </dgm:t>
    </dgm:pt>
    <dgm:pt modelId="{E73030CC-C039-4AF6-AE29-C68580FAA991}" type="pres">
      <dgm:prSet presAssocID="{C0AEDA68-3270-4EA8-940D-6168A1157117}" presName="FourConn_3-4" presStyleLbl="fgAccFollowNode1" presStyleIdx="2" presStyleCnt="3">
        <dgm:presLayoutVars>
          <dgm:bulletEnabled val="1"/>
        </dgm:presLayoutVars>
      </dgm:prSet>
      <dgm:spPr/>
      <dgm:t>
        <a:bodyPr/>
        <a:lstStyle/>
        <a:p>
          <a:pPr rtl="1"/>
          <a:endParaRPr lang="ar-OM"/>
        </a:p>
      </dgm:t>
    </dgm:pt>
    <dgm:pt modelId="{681B1C4C-78DF-4BD2-9A3F-BA0BACBE81AD}" type="pres">
      <dgm:prSet presAssocID="{C0AEDA68-3270-4EA8-940D-6168A1157117}" presName="FourNodes_1_text" presStyleLbl="node1" presStyleIdx="3" presStyleCnt="4">
        <dgm:presLayoutVars>
          <dgm:bulletEnabled val="1"/>
        </dgm:presLayoutVars>
      </dgm:prSet>
      <dgm:spPr/>
      <dgm:t>
        <a:bodyPr/>
        <a:lstStyle/>
        <a:p>
          <a:pPr rtl="1"/>
          <a:endParaRPr lang="ar-OM"/>
        </a:p>
      </dgm:t>
    </dgm:pt>
    <dgm:pt modelId="{DDAFC188-423C-4D4A-8651-E34F04DC757C}" type="pres">
      <dgm:prSet presAssocID="{C0AEDA68-3270-4EA8-940D-6168A1157117}" presName="FourNodes_2_text" presStyleLbl="node1" presStyleIdx="3" presStyleCnt="4">
        <dgm:presLayoutVars>
          <dgm:bulletEnabled val="1"/>
        </dgm:presLayoutVars>
      </dgm:prSet>
      <dgm:spPr/>
      <dgm:t>
        <a:bodyPr/>
        <a:lstStyle/>
        <a:p>
          <a:pPr rtl="1"/>
          <a:endParaRPr lang="ar-OM"/>
        </a:p>
      </dgm:t>
    </dgm:pt>
    <dgm:pt modelId="{D8202900-B975-46BE-B097-D472300C6CAD}" type="pres">
      <dgm:prSet presAssocID="{C0AEDA68-3270-4EA8-940D-6168A1157117}" presName="FourNodes_3_text" presStyleLbl="node1" presStyleIdx="3" presStyleCnt="4">
        <dgm:presLayoutVars>
          <dgm:bulletEnabled val="1"/>
        </dgm:presLayoutVars>
      </dgm:prSet>
      <dgm:spPr/>
      <dgm:t>
        <a:bodyPr/>
        <a:lstStyle/>
        <a:p>
          <a:pPr rtl="1"/>
          <a:endParaRPr lang="ar-OM"/>
        </a:p>
      </dgm:t>
    </dgm:pt>
    <dgm:pt modelId="{EB0AF042-A6FB-4971-B12B-308CF5F768DA}" type="pres">
      <dgm:prSet presAssocID="{C0AEDA68-3270-4EA8-940D-6168A1157117}" presName="FourNodes_4_text" presStyleLbl="node1" presStyleIdx="3" presStyleCnt="4">
        <dgm:presLayoutVars>
          <dgm:bulletEnabled val="1"/>
        </dgm:presLayoutVars>
      </dgm:prSet>
      <dgm:spPr/>
      <dgm:t>
        <a:bodyPr/>
        <a:lstStyle/>
        <a:p>
          <a:pPr rtl="1"/>
          <a:endParaRPr lang="ar-OM"/>
        </a:p>
      </dgm:t>
    </dgm:pt>
  </dgm:ptLst>
  <dgm:cxnLst>
    <dgm:cxn modelId="{ECEFA48E-4230-4AF0-8361-BB3CB8EE7265}" srcId="{C0AEDA68-3270-4EA8-940D-6168A1157117}" destId="{94F0048A-B6C3-4BD9-B962-E24FE6F51ACB}" srcOrd="1" destOrd="0" parTransId="{F47BB8D6-3144-427D-8803-AF8435D60B66}" sibTransId="{D596898F-AF80-4167-9901-0385BE9D8C88}"/>
    <dgm:cxn modelId="{9DC564C3-9975-4584-B1EE-5383C2604C99}" srcId="{C0AEDA68-3270-4EA8-940D-6168A1157117}" destId="{7BB80E4D-7B1E-4744-8116-70D18CAA779A}" srcOrd="0" destOrd="0" parTransId="{AC72010D-75C2-41E2-915E-F7E15B3C6040}" sibTransId="{B0A36DC3-04D1-42B0-B6DE-F89E6CA85A4B}"/>
    <dgm:cxn modelId="{0DCC0C58-20C8-4048-BC9F-3A8CFF6325FF}" type="presOf" srcId="{94F0048A-B6C3-4BD9-B962-E24FE6F51ACB}" destId="{DDAFC188-423C-4D4A-8651-E34F04DC757C}" srcOrd="1" destOrd="0" presId="urn:microsoft.com/office/officeart/2005/8/layout/vProcess5"/>
    <dgm:cxn modelId="{7B00E84B-63A7-4BF1-807F-9B13DEBBF40E}" type="presOf" srcId="{C0AEDA68-3270-4EA8-940D-6168A1157117}" destId="{61901118-74DF-49A3-94CA-23E80AB0D196}" srcOrd="0" destOrd="0" presId="urn:microsoft.com/office/officeart/2005/8/layout/vProcess5"/>
    <dgm:cxn modelId="{967F8918-520A-406A-AA32-0C4CA5CE35D6}" srcId="{C0AEDA68-3270-4EA8-940D-6168A1157117}" destId="{FC7F6AFF-58D1-4706-A81C-142E8C5BE406}" srcOrd="3" destOrd="0" parTransId="{746BE75C-58CA-4C49-BF40-8DAE57220B48}" sibTransId="{14EF54D8-8AC4-449A-88DB-7A7D6FC4FF69}"/>
    <dgm:cxn modelId="{9DABF828-92E7-40C6-A83A-B2FBF81A516B}" srcId="{C0AEDA68-3270-4EA8-940D-6168A1157117}" destId="{77A72BEF-51F8-4EFE-841A-8253DEDF2E8D}" srcOrd="2" destOrd="0" parTransId="{ABF02E75-394F-4FEE-AF16-316AFFC89CBD}" sibTransId="{89BA0CA9-2A05-4EAC-AEEE-D666F3D8D4B5}"/>
    <dgm:cxn modelId="{20442B22-DE09-4DA4-A157-1DD0207870A6}" type="presOf" srcId="{94F0048A-B6C3-4BD9-B962-E24FE6F51ACB}" destId="{2F622BFB-5995-49AB-A046-E0E2296A17DD}" srcOrd="0" destOrd="0" presId="urn:microsoft.com/office/officeart/2005/8/layout/vProcess5"/>
    <dgm:cxn modelId="{C265AD2F-F50A-4D8E-AAEB-9EC1527CAB1B}" type="presOf" srcId="{7BB80E4D-7B1E-4744-8116-70D18CAA779A}" destId="{681B1C4C-78DF-4BD2-9A3F-BA0BACBE81AD}" srcOrd="1" destOrd="0" presId="urn:microsoft.com/office/officeart/2005/8/layout/vProcess5"/>
    <dgm:cxn modelId="{851DAF1B-8698-4A43-8FF7-CDEC0AC0EE15}" type="presOf" srcId="{D596898F-AF80-4167-9901-0385BE9D8C88}" destId="{D03BB2EB-B654-4B3A-86C4-127D58CAB217}" srcOrd="0" destOrd="0" presId="urn:microsoft.com/office/officeart/2005/8/layout/vProcess5"/>
    <dgm:cxn modelId="{C2CC238B-91D7-48C2-92B3-F23D297BAECB}" type="presOf" srcId="{B0A36DC3-04D1-42B0-B6DE-F89E6CA85A4B}" destId="{2738F0DC-D32F-46B0-83C3-569F49DA117D}" srcOrd="0" destOrd="0" presId="urn:microsoft.com/office/officeart/2005/8/layout/vProcess5"/>
    <dgm:cxn modelId="{4A92755C-623B-4BA6-9E3E-D3EF6761F451}" type="presOf" srcId="{77A72BEF-51F8-4EFE-841A-8253DEDF2E8D}" destId="{7B95DE95-FB73-4DDA-AC30-D9F1EFB8A9D8}" srcOrd="0" destOrd="0" presId="urn:microsoft.com/office/officeart/2005/8/layout/vProcess5"/>
    <dgm:cxn modelId="{0F4F2C2D-3FA6-4067-BC4F-D8C45BD8EA57}" type="presOf" srcId="{FC7F6AFF-58D1-4706-A81C-142E8C5BE406}" destId="{FE26F1CC-2BD4-4F5A-B5BB-A1F26945C15D}" srcOrd="0" destOrd="0" presId="urn:microsoft.com/office/officeart/2005/8/layout/vProcess5"/>
    <dgm:cxn modelId="{83ABA1F1-3879-4B8B-8027-7380A57886FD}" type="presOf" srcId="{7BB80E4D-7B1E-4744-8116-70D18CAA779A}" destId="{25D3CFCE-1BC4-4CBA-9D7A-C95111FC5E12}" srcOrd="0" destOrd="0" presId="urn:microsoft.com/office/officeart/2005/8/layout/vProcess5"/>
    <dgm:cxn modelId="{AFB6C1BD-4468-4B46-8D47-49D361C9D483}" type="presOf" srcId="{89BA0CA9-2A05-4EAC-AEEE-D666F3D8D4B5}" destId="{E73030CC-C039-4AF6-AE29-C68580FAA991}" srcOrd="0" destOrd="0" presId="urn:microsoft.com/office/officeart/2005/8/layout/vProcess5"/>
    <dgm:cxn modelId="{EB324E43-074A-4433-9587-8AA6E8CDC0B0}" type="presOf" srcId="{77A72BEF-51F8-4EFE-841A-8253DEDF2E8D}" destId="{D8202900-B975-46BE-B097-D472300C6CAD}" srcOrd="1" destOrd="0" presId="urn:microsoft.com/office/officeart/2005/8/layout/vProcess5"/>
    <dgm:cxn modelId="{7EBD0A0B-91E7-4847-908D-621C09D43438}" type="presOf" srcId="{FC7F6AFF-58D1-4706-A81C-142E8C5BE406}" destId="{EB0AF042-A6FB-4971-B12B-308CF5F768DA}" srcOrd="1" destOrd="0" presId="urn:microsoft.com/office/officeart/2005/8/layout/vProcess5"/>
    <dgm:cxn modelId="{0511EB83-EF88-47F0-BF99-D7DD453F1228}" type="presParOf" srcId="{61901118-74DF-49A3-94CA-23E80AB0D196}" destId="{33520787-2593-4AB4-8606-7056B09A7A47}" srcOrd="0" destOrd="0" presId="urn:microsoft.com/office/officeart/2005/8/layout/vProcess5"/>
    <dgm:cxn modelId="{4172320E-1F45-45CC-8C31-C4B6584603CB}" type="presParOf" srcId="{61901118-74DF-49A3-94CA-23E80AB0D196}" destId="{25D3CFCE-1BC4-4CBA-9D7A-C95111FC5E12}" srcOrd="1" destOrd="0" presId="urn:microsoft.com/office/officeart/2005/8/layout/vProcess5"/>
    <dgm:cxn modelId="{BB22E4C5-DCAA-4397-9B93-A828342EACF7}" type="presParOf" srcId="{61901118-74DF-49A3-94CA-23E80AB0D196}" destId="{2F622BFB-5995-49AB-A046-E0E2296A17DD}" srcOrd="2" destOrd="0" presId="urn:microsoft.com/office/officeart/2005/8/layout/vProcess5"/>
    <dgm:cxn modelId="{4EA6A2E6-3590-4C1F-B7E6-3C9307470202}" type="presParOf" srcId="{61901118-74DF-49A3-94CA-23E80AB0D196}" destId="{7B95DE95-FB73-4DDA-AC30-D9F1EFB8A9D8}" srcOrd="3" destOrd="0" presId="urn:microsoft.com/office/officeart/2005/8/layout/vProcess5"/>
    <dgm:cxn modelId="{A32556E8-08A5-4B03-B61B-145DFBD60946}" type="presParOf" srcId="{61901118-74DF-49A3-94CA-23E80AB0D196}" destId="{FE26F1CC-2BD4-4F5A-B5BB-A1F26945C15D}" srcOrd="4" destOrd="0" presId="urn:microsoft.com/office/officeart/2005/8/layout/vProcess5"/>
    <dgm:cxn modelId="{B27E2982-287B-43F4-BC3C-36EE20C93259}" type="presParOf" srcId="{61901118-74DF-49A3-94CA-23E80AB0D196}" destId="{2738F0DC-D32F-46B0-83C3-569F49DA117D}" srcOrd="5" destOrd="0" presId="urn:microsoft.com/office/officeart/2005/8/layout/vProcess5"/>
    <dgm:cxn modelId="{D0A4FB82-92E7-47F6-84FB-37718933E7AD}" type="presParOf" srcId="{61901118-74DF-49A3-94CA-23E80AB0D196}" destId="{D03BB2EB-B654-4B3A-86C4-127D58CAB217}" srcOrd="6" destOrd="0" presId="urn:microsoft.com/office/officeart/2005/8/layout/vProcess5"/>
    <dgm:cxn modelId="{672FA4F9-0542-435A-84CF-2F2FD1E6E7FD}" type="presParOf" srcId="{61901118-74DF-49A3-94CA-23E80AB0D196}" destId="{E73030CC-C039-4AF6-AE29-C68580FAA991}" srcOrd="7" destOrd="0" presId="urn:microsoft.com/office/officeart/2005/8/layout/vProcess5"/>
    <dgm:cxn modelId="{E08B8AA9-E215-42D0-B564-F8E5476E84AF}" type="presParOf" srcId="{61901118-74DF-49A3-94CA-23E80AB0D196}" destId="{681B1C4C-78DF-4BD2-9A3F-BA0BACBE81AD}" srcOrd="8" destOrd="0" presId="urn:microsoft.com/office/officeart/2005/8/layout/vProcess5"/>
    <dgm:cxn modelId="{8A1A300A-EE70-45EB-8158-E3EA7615EABC}" type="presParOf" srcId="{61901118-74DF-49A3-94CA-23E80AB0D196}" destId="{DDAFC188-423C-4D4A-8651-E34F04DC757C}" srcOrd="9" destOrd="0" presId="urn:microsoft.com/office/officeart/2005/8/layout/vProcess5"/>
    <dgm:cxn modelId="{8978486D-4587-426C-9E46-B9E958198761}" type="presParOf" srcId="{61901118-74DF-49A3-94CA-23E80AB0D196}" destId="{D8202900-B975-46BE-B097-D472300C6CAD}" srcOrd="10" destOrd="0" presId="urn:microsoft.com/office/officeart/2005/8/layout/vProcess5"/>
    <dgm:cxn modelId="{0910B6DC-ABA9-46E1-B16A-B241C01AEBDC}" type="presParOf" srcId="{61901118-74DF-49A3-94CA-23E80AB0D196}" destId="{EB0AF042-A6FB-4971-B12B-308CF5F768DA}"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D3CFCE-1BC4-4CBA-9D7A-C95111FC5E12}">
      <dsp:nvSpPr>
        <dsp:cNvPr id="0" name=""/>
        <dsp:cNvSpPr/>
      </dsp:nvSpPr>
      <dsp:spPr>
        <a:xfrm>
          <a:off x="0" y="0"/>
          <a:ext cx="7027110" cy="138528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1" kern="1200" dirty="0" smtClean="0"/>
            <a:t>Its origin goes back to 1941 when the Imperial Bank of Iran was established by a group of British investors</a:t>
          </a:r>
          <a:endParaRPr lang="ar-OM" sz="2400" b="1" kern="1200" dirty="0"/>
        </a:p>
      </dsp:txBody>
      <dsp:txXfrm>
        <a:off x="40574" y="40574"/>
        <a:ext cx="5415223" cy="1304135"/>
      </dsp:txXfrm>
    </dsp:sp>
    <dsp:sp modelId="{2F622BFB-5995-49AB-A046-E0E2296A17DD}">
      <dsp:nvSpPr>
        <dsp:cNvPr id="0" name=""/>
        <dsp:cNvSpPr/>
      </dsp:nvSpPr>
      <dsp:spPr>
        <a:xfrm>
          <a:off x="588520" y="1637153"/>
          <a:ext cx="7027110" cy="138528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z="2400" b="1" kern="1200" dirty="0" smtClean="0"/>
            <a:t>In 1950’s it became British Bank For Middle East</a:t>
          </a:r>
          <a:endParaRPr lang="ar-OM" sz="2400" b="1" kern="1200" dirty="0"/>
        </a:p>
      </dsp:txBody>
      <dsp:txXfrm>
        <a:off x="629094" y="1677727"/>
        <a:ext cx="5457007" cy="1304135"/>
      </dsp:txXfrm>
    </dsp:sp>
    <dsp:sp modelId="{7B95DE95-FB73-4DDA-AC30-D9F1EFB8A9D8}">
      <dsp:nvSpPr>
        <dsp:cNvPr id="0" name=""/>
        <dsp:cNvSpPr/>
      </dsp:nvSpPr>
      <dsp:spPr>
        <a:xfrm>
          <a:off x="1168257" y="3274306"/>
          <a:ext cx="7027110" cy="138528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z="2400" b="1" kern="1200" dirty="0" smtClean="0"/>
            <a:t>In 1971 it became one of the national banks in Kuwait</a:t>
          </a:r>
          <a:endParaRPr lang="ar-OM" sz="2400" b="1" kern="1200" dirty="0"/>
        </a:p>
      </dsp:txBody>
      <dsp:txXfrm>
        <a:off x="1208831" y="3314880"/>
        <a:ext cx="5465791" cy="1304135"/>
      </dsp:txXfrm>
    </dsp:sp>
    <dsp:sp modelId="{FE26F1CC-2BD4-4F5A-B5BB-A1F26945C15D}">
      <dsp:nvSpPr>
        <dsp:cNvPr id="0" name=""/>
        <dsp:cNvSpPr/>
      </dsp:nvSpPr>
      <dsp:spPr>
        <a:xfrm>
          <a:off x="1756777" y="4911460"/>
          <a:ext cx="7027110" cy="138528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1" kern="1200" dirty="0" smtClean="0"/>
            <a:t>in April 2010 the bank was renamed as “ </a:t>
          </a:r>
          <a:r>
            <a:rPr lang="en-US" sz="2400" b="1" kern="1200" dirty="0" err="1" smtClean="0"/>
            <a:t>Ahli</a:t>
          </a:r>
          <a:r>
            <a:rPr lang="en-US" sz="2400" b="1" kern="1200" dirty="0" smtClean="0"/>
            <a:t> United “ and started to operate in accordance with the provisions of Islamic Sharia. </a:t>
          </a:r>
          <a:endParaRPr lang="ar-OM" sz="2400" b="1" kern="1200" dirty="0"/>
        </a:p>
      </dsp:txBody>
      <dsp:txXfrm>
        <a:off x="1797351" y="4952034"/>
        <a:ext cx="5457007" cy="1304135"/>
      </dsp:txXfrm>
    </dsp:sp>
    <dsp:sp modelId="{2738F0DC-D32F-46B0-83C3-569F49DA117D}">
      <dsp:nvSpPr>
        <dsp:cNvPr id="0" name=""/>
        <dsp:cNvSpPr/>
      </dsp:nvSpPr>
      <dsp:spPr>
        <a:xfrm>
          <a:off x="6126676" y="1061001"/>
          <a:ext cx="900434" cy="900434"/>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0800" tIns="50800" rIns="50800" bIns="50800" numCol="1" spcCol="1270" anchor="ctr" anchorCtr="0">
          <a:noAutofit/>
        </a:bodyPr>
        <a:lstStyle/>
        <a:p>
          <a:pPr lvl="0" algn="ctr" defTabSz="1778000" rtl="1">
            <a:lnSpc>
              <a:spcPct val="90000"/>
            </a:lnSpc>
            <a:spcBef>
              <a:spcPct val="0"/>
            </a:spcBef>
            <a:spcAft>
              <a:spcPct val="35000"/>
            </a:spcAft>
          </a:pPr>
          <a:endParaRPr lang="ar-OM" sz="4000" b="1" kern="1200"/>
        </a:p>
      </dsp:txBody>
      <dsp:txXfrm>
        <a:off x="6329274" y="1061001"/>
        <a:ext cx="495238" cy="677577"/>
      </dsp:txXfrm>
    </dsp:sp>
    <dsp:sp modelId="{D03BB2EB-B654-4B3A-86C4-127D58CAB217}">
      <dsp:nvSpPr>
        <dsp:cNvPr id="0" name=""/>
        <dsp:cNvSpPr/>
      </dsp:nvSpPr>
      <dsp:spPr>
        <a:xfrm>
          <a:off x="6715196" y="2698154"/>
          <a:ext cx="900434" cy="900434"/>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0800" tIns="50800" rIns="50800" bIns="50800" numCol="1" spcCol="1270" anchor="ctr" anchorCtr="0">
          <a:noAutofit/>
        </a:bodyPr>
        <a:lstStyle/>
        <a:p>
          <a:pPr lvl="0" algn="ctr" defTabSz="1778000" rtl="1">
            <a:lnSpc>
              <a:spcPct val="90000"/>
            </a:lnSpc>
            <a:spcBef>
              <a:spcPct val="0"/>
            </a:spcBef>
            <a:spcAft>
              <a:spcPct val="35000"/>
            </a:spcAft>
          </a:pPr>
          <a:endParaRPr lang="ar-OM" sz="4000" b="1" kern="1200"/>
        </a:p>
      </dsp:txBody>
      <dsp:txXfrm>
        <a:off x="6917794" y="2698154"/>
        <a:ext cx="495238" cy="677577"/>
      </dsp:txXfrm>
    </dsp:sp>
    <dsp:sp modelId="{E73030CC-C039-4AF6-AE29-C68580FAA991}">
      <dsp:nvSpPr>
        <dsp:cNvPr id="0" name=""/>
        <dsp:cNvSpPr/>
      </dsp:nvSpPr>
      <dsp:spPr>
        <a:xfrm>
          <a:off x="7294933" y="4335308"/>
          <a:ext cx="900434" cy="900434"/>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0800" tIns="50800" rIns="50800" bIns="50800" numCol="1" spcCol="1270" anchor="ctr" anchorCtr="0">
          <a:noAutofit/>
        </a:bodyPr>
        <a:lstStyle/>
        <a:p>
          <a:pPr lvl="0" algn="ctr" defTabSz="1778000" rtl="1">
            <a:lnSpc>
              <a:spcPct val="90000"/>
            </a:lnSpc>
            <a:spcBef>
              <a:spcPct val="0"/>
            </a:spcBef>
            <a:spcAft>
              <a:spcPct val="35000"/>
            </a:spcAft>
          </a:pPr>
          <a:endParaRPr lang="ar-OM" sz="4000" b="1" kern="1200"/>
        </a:p>
      </dsp:txBody>
      <dsp:txXfrm>
        <a:off x="7497531" y="4335308"/>
        <a:ext cx="495238" cy="677577"/>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OM"/>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CECC9D62-B2D5-49C1-8B6F-2E28D627D4AB}" type="datetimeFigureOut">
              <a:rPr lang="ar-OM" smtClean="0"/>
              <a:t>25/05/1435</a:t>
            </a:fld>
            <a:endParaRPr lang="ar-OM"/>
          </a:p>
        </p:txBody>
      </p:sp>
      <p:sp>
        <p:nvSpPr>
          <p:cNvPr id="4" name="عنصر نائب لصورة الشريحة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1" anchor="ctr"/>
          <a:lstStyle/>
          <a:p>
            <a:endParaRPr lang="ar-OM"/>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OM"/>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OM"/>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13FDAB69-1ECE-4EE4-8572-5CA38A86A951}" type="slidenum">
              <a:rPr lang="ar-OM" smtClean="0"/>
              <a:t>‹#›</a:t>
            </a:fld>
            <a:endParaRPr lang="ar-OM"/>
          </a:p>
        </p:txBody>
      </p:sp>
    </p:spTree>
    <p:extLst>
      <p:ext uri="{BB962C8B-B14F-4D97-AF65-F5344CB8AC3E}">
        <p14:creationId xmlns:p14="http://schemas.microsoft.com/office/powerpoint/2010/main" val="236977054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OM"/>
          </a:p>
        </p:txBody>
      </p:sp>
      <p:sp>
        <p:nvSpPr>
          <p:cNvPr id="4" name="عنصر نائب لرقم الشريحة 3"/>
          <p:cNvSpPr>
            <a:spLocks noGrp="1"/>
          </p:cNvSpPr>
          <p:nvPr>
            <p:ph type="sldNum" sz="quarter" idx="10"/>
          </p:nvPr>
        </p:nvSpPr>
        <p:spPr/>
        <p:txBody>
          <a:bodyPr/>
          <a:lstStyle/>
          <a:p>
            <a:fld id="{13FDAB69-1ECE-4EE4-8572-5CA38A86A951}" type="slidenum">
              <a:rPr lang="ar-OM" smtClean="0"/>
              <a:t>1</a:t>
            </a:fld>
            <a:endParaRPr lang="ar-OM"/>
          </a:p>
        </p:txBody>
      </p:sp>
    </p:spTree>
    <p:extLst>
      <p:ext uri="{BB962C8B-B14F-4D97-AF65-F5344CB8AC3E}">
        <p14:creationId xmlns:p14="http://schemas.microsoft.com/office/powerpoint/2010/main" val="1618531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0D3C1C2C-3752-4A15-8175-3E542E745029}" type="datetimeFigureOut">
              <a:rPr lang="en-US" smtClean="0"/>
              <a:pPr/>
              <a:t>3/26/2014</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3AD2A00A-27E2-40D4-92F7-B756A6FDDB3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D3C1C2C-3752-4A15-8175-3E542E745029}" type="datetimeFigureOut">
              <a:rPr lang="en-US" smtClean="0"/>
              <a:pPr/>
              <a:t>3/26/2014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D2A00A-27E2-40D4-92F7-B756A6FDDB3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0D3C1C2C-3752-4A15-8175-3E542E745029}" type="datetimeFigureOut">
              <a:rPr lang="en-US" smtClean="0"/>
              <a:pPr/>
              <a:t>3/26/2014</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3AD2A00A-27E2-40D4-92F7-B756A6FDDB3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D3C1C2C-3752-4A15-8175-3E542E745029}" type="datetimeFigureOut">
              <a:rPr lang="en-US" smtClean="0"/>
              <a:pPr/>
              <a:t>3/26/2014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3AD2A00A-27E2-40D4-92F7-B756A6FDDB37}"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0D3C1C2C-3752-4A15-8175-3E542E745029}" type="datetimeFigureOut">
              <a:rPr lang="en-US" smtClean="0"/>
              <a:pPr/>
              <a:t>3/26/2014</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3AD2A00A-27E2-40D4-92F7-B756A6FDDB37}"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0D3C1C2C-3752-4A15-8175-3E542E745029}" type="datetimeFigureOut">
              <a:rPr lang="en-US" smtClean="0"/>
              <a:pPr/>
              <a:t>3/26/2014</a:t>
            </a:fld>
            <a:endParaRPr lang="en-US"/>
          </a:p>
        </p:txBody>
      </p:sp>
      <p:sp>
        <p:nvSpPr>
          <p:cNvPr id="10" name="Slide Number Placeholder 9"/>
          <p:cNvSpPr>
            <a:spLocks noGrp="1"/>
          </p:cNvSpPr>
          <p:nvPr>
            <p:ph type="sldNum" sz="quarter" idx="16"/>
          </p:nvPr>
        </p:nvSpPr>
        <p:spPr/>
        <p:txBody>
          <a:bodyPr rtlCol="0"/>
          <a:lstStyle/>
          <a:p>
            <a:fld id="{3AD2A00A-27E2-40D4-92F7-B756A6FDDB37}"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0D3C1C2C-3752-4A15-8175-3E542E745029}" type="datetimeFigureOut">
              <a:rPr lang="en-US" smtClean="0"/>
              <a:pPr/>
              <a:t>3/26/2014</a:t>
            </a:fld>
            <a:endParaRPr lang="en-US"/>
          </a:p>
        </p:txBody>
      </p:sp>
      <p:sp>
        <p:nvSpPr>
          <p:cNvPr id="12" name="Slide Number Placeholder 11"/>
          <p:cNvSpPr>
            <a:spLocks noGrp="1"/>
          </p:cNvSpPr>
          <p:nvPr>
            <p:ph type="sldNum" sz="quarter" idx="16"/>
          </p:nvPr>
        </p:nvSpPr>
        <p:spPr/>
        <p:txBody>
          <a:bodyPr rtlCol="0"/>
          <a:lstStyle/>
          <a:p>
            <a:fld id="{3AD2A00A-27E2-40D4-92F7-B756A6FDDB37}"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D3C1C2C-3752-4A15-8175-3E542E745029}" type="datetimeFigureOut">
              <a:rPr lang="en-US" smtClean="0"/>
              <a:pPr/>
              <a:t>3/26/2014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3AD2A00A-27E2-40D4-92F7-B756A6FDDB3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3C1C2C-3752-4A15-8175-3E542E745029}" type="datetimeFigureOut">
              <a:rPr lang="en-US" smtClean="0"/>
              <a:pPr/>
              <a:t>3/26/2014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3AD2A00A-27E2-40D4-92F7-B756A6FDDB3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D3C1C2C-3752-4A15-8175-3E542E745029}" type="datetimeFigureOut">
              <a:rPr lang="en-US" smtClean="0"/>
              <a:pPr/>
              <a:t>3/26/2014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3AD2A00A-27E2-40D4-92F7-B756A6FDDB37}"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0D3C1C2C-3752-4A15-8175-3E542E745029}" type="datetimeFigureOut">
              <a:rPr lang="en-US" smtClean="0"/>
              <a:pPr/>
              <a:t>3/26/2014</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3AD2A00A-27E2-40D4-92F7-B756A6FDDB37}"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0D3C1C2C-3752-4A15-8175-3E542E745029}" type="datetimeFigureOut">
              <a:rPr lang="en-US" smtClean="0"/>
              <a:pPr/>
              <a:t>3/26/2014</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3AD2A00A-27E2-40D4-92F7-B756A6FDDB3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aljarida.com/files/news/2012592/images/original/04404.jpg"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csb.gov.kw/Rule_EN.asp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http://assawsana.com/portal/image/imgid37606.jpg" TargetMode="Externa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alaan.cc/newsimages/original/4_23_201233353PM_6935698961.gif"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2976" y="2143116"/>
            <a:ext cx="6477000" cy="1828800"/>
          </a:xfrm>
        </p:spPr>
        <p:txBody>
          <a:bodyPr>
            <a:normAutofit fontScale="90000"/>
          </a:bodyPr>
          <a:lstStyle/>
          <a:p>
            <a:r>
              <a:rPr lang="en-US" b="1" cap="none" dirty="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Expert Group Meeting statistics finance and Islamic banks</a:t>
            </a:r>
            <a:r>
              <a:rPr lang="en-US" b="1" cap="none"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
            </a:r>
            <a:br>
              <a:rPr lang="en-US" b="1" cap="none"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br>
            <a:endParaRPr lang="ar-KW" b="1" cap="none" dirty="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endParaRPr>
          </a:p>
        </p:txBody>
      </p:sp>
      <p:sp>
        <p:nvSpPr>
          <p:cNvPr id="3" name="Subtitle 2"/>
          <p:cNvSpPr>
            <a:spLocks noGrp="1"/>
          </p:cNvSpPr>
          <p:nvPr>
            <p:ph type="subTitle" idx="1"/>
          </p:nvPr>
        </p:nvSpPr>
        <p:spPr>
          <a:xfrm>
            <a:off x="571472" y="3286124"/>
            <a:ext cx="7848608" cy="3143272"/>
          </a:xfrm>
        </p:spPr>
        <p:txBody>
          <a:bodyPr>
            <a:normAutofit/>
          </a:bodyPr>
          <a:lstStyle/>
          <a:p>
            <a:r>
              <a:rPr lang="en-US" sz="3200" dirty="0" smtClean="0"/>
              <a:t>Central Statistical Bureau</a:t>
            </a:r>
            <a:endParaRPr lang="en-US" dirty="0" smtClean="0"/>
          </a:p>
          <a:p>
            <a:r>
              <a:rPr lang="en-US" dirty="0" smtClean="0"/>
              <a:t>A series of economic research </a:t>
            </a:r>
          </a:p>
          <a:p>
            <a:r>
              <a:rPr lang="en-US" dirty="0" smtClean="0"/>
              <a:t>Preparation, head of financial services, banks </a:t>
            </a:r>
          </a:p>
          <a:p>
            <a:r>
              <a:rPr lang="en-US" dirty="0" smtClean="0"/>
              <a:t>Mona Bin </a:t>
            </a:r>
            <a:r>
              <a:rPr lang="en-US" dirty="0" err="1" smtClean="0"/>
              <a:t>Ghaith</a:t>
            </a:r>
            <a:endParaRPr lang="ar-KW" dirty="0"/>
          </a:p>
        </p:txBody>
      </p:sp>
      <p:pic>
        <p:nvPicPr>
          <p:cNvPr id="31746" name="Picture 2" descr="http://media.q80.tt/resources/media/images/2011/4/106896_e.png"/>
          <p:cNvPicPr>
            <a:picLocks noChangeAspect="1" noChangeArrowheads="1"/>
          </p:cNvPicPr>
          <p:nvPr/>
        </p:nvPicPr>
        <p:blipFill>
          <a:blip r:embed="rId3"/>
          <a:srcRect/>
          <a:stretch>
            <a:fillRect/>
          </a:stretch>
        </p:blipFill>
        <p:spPr bwMode="auto">
          <a:xfrm>
            <a:off x="6143636" y="142852"/>
            <a:ext cx="2786050" cy="1857388"/>
          </a:xfrm>
          <a:prstGeom prst="rect">
            <a:avLst/>
          </a:prstGeom>
          <a:noFill/>
        </p:spPr>
      </p:pic>
      <p:sp>
        <p:nvSpPr>
          <p:cNvPr id="4" name="مستطيل 3"/>
          <p:cNvSpPr/>
          <p:nvPr/>
        </p:nvSpPr>
        <p:spPr>
          <a:xfrm>
            <a:off x="5945300" y="6167786"/>
            <a:ext cx="2474780" cy="523220"/>
          </a:xfrm>
          <a:prstGeom prst="rect">
            <a:avLst/>
          </a:prstGeom>
        </p:spPr>
        <p:txBody>
          <a:bodyPr wrap="none">
            <a:spAutoFit/>
          </a:bodyPr>
          <a:lstStyle/>
          <a:p>
            <a:r>
              <a:rPr lang="ar-OM" sz="2800" dirty="0" smtClean="0"/>
              <a:t>www.csb.gov.kw</a:t>
            </a:r>
            <a:endParaRPr lang="ar-OM"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lgn="l" rtl="0">
              <a:buFont typeface="Wingdings" panose="05000000000000000000" pitchFamily="2" charset="2"/>
              <a:buChar char="v"/>
            </a:pPr>
            <a:r>
              <a:rPr lang="en-US" b="1" dirty="0" smtClean="0"/>
              <a:t>It is</a:t>
            </a:r>
            <a:r>
              <a:rPr lang="en-US" b="1" dirty="0"/>
              <a:t> </a:t>
            </a:r>
            <a:r>
              <a:rPr lang="en-US" b="1" dirty="0" smtClean="0"/>
              <a:t>the </a:t>
            </a:r>
            <a:r>
              <a:rPr lang="en-US" b="1" dirty="0"/>
              <a:t>first bank in Kuwait to operate in accordance with the provisions of Islamic Sharia. </a:t>
            </a:r>
          </a:p>
          <a:p>
            <a:pPr algn="l" rtl="0">
              <a:buFont typeface="Wingdings" panose="05000000000000000000" pitchFamily="2" charset="2"/>
              <a:buChar char="v"/>
            </a:pPr>
            <a:endParaRPr lang="en-US" b="1" dirty="0"/>
          </a:p>
          <a:p>
            <a:pPr algn="l" rtl="0">
              <a:buFont typeface="Wingdings" panose="05000000000000000000" pitchFamily="2" charset="2"/>
              <a:buChar char="v"/>
            </a:pPr>
            <a:r>
              <a:rPr lang="en-US" b="1" dirty="0" smtClean="0"/>
              <a:t>It was </a:t>
            </a:r>
            <a:r>
              <a:rPr lang="en-US" b="1" dirty="0"/>
              <a:t>Established “</a:t>
            </a:r>
            <a:r>
              <a:rPr lang="en-US" b="1" dirty="0" err="1"/>
              <a:t>Baitok</a:t>
            </a:r>
            <a:r>
              <a:rPr lang="en-US" b="1" dirty="0"/>
              <a:t> " in 1977, </a:t>
            </a:r>
            <a:r>
              <a:rPr lang="en-US" b="1" dirty="0" smtClean="0"/>
              <a:t>and its banking operations depends on the concept of  </a:t>
            </a:r>
            <a:r>
              <a:rPr lang="en-US" b="1" dirty="0" err="1" smtClean="0"/>
              <a:t>Murabaha</a:t>
            </a:r>
            <a:r>
              <a:rPr lang="en-US" b="1" dirty="0" smtClean="0"/>
              <a:t>. </a:t>
            </a:r>
          </a:p>
          <a:p>
            <a:pPr algn="l" rtl="0">
              <a:buFont typeface="Wingdings" panose="05000000000000000000" pitchFamily="2" charset="2"/>
              <a:buChar char="v"/>
            </a:pPr>
            <a:r>
              <a:rPr lang="en-US" b="1" dirty="0" smtClean="0"/>
              <a:t>Also the bank has companies for building, construction, </a:t>
            </a:r>
            <a:r>
              <a:rPr lang="en-US" b="1" dirty="0"/>
              <a:t>and </a:t>
            </a:r>
            <a:r>
              <a:rPr lang="en-US" b="1" dirty="0" smtClean="0"/>
              <a:t>real-estate </a:t>
            </a:r>
            <a:r>
              <a:rPr lang="en-US" b="1" dirty="0"/>
              <a:t>management.</a:t>
            </a:r>
            <a:endParaRPr lang="en-US" dirty="0"/>
          </a:p>
        </p:txBody>
      </p:sp>
      <p:sp>
        <p:nvSpPr>
          <p:cNvPr id="2" name="مستطيل 1"/>
          <p:cNvSpPr/>
          <p:nvPr/>
        </p:nvSpPr>
        <p:spPr>
          <a:xfrm>
            <a:off x="1043608" y="332656"/>
            <a:ext cx="1457450" cy="707886"/>
          </a:xfrm>
          <a:prstGeom prst="rect">
            <a:avLst/>
          </a:prstGeom>
        </p:spPr>
        <p:txBody>
          <a:bodyPr wrap="none">
            <a:spAutoFit/>
          </a:bodyPr>
          <a:lstStyle/>
          <a:p>
            <a:r>
              <a:rPr lang="en-US" sz="4000" dirty="0" err="1" smtClean="0"/>
              <a:t>Baitok</a:t>
            </a:r>
            <a:endParaRPr lang="ar-OM" sz="4000" dirty="0"/>
          </a:p>
        </p:txBody>
      </p:sp>
    </p:spTree>
    <p:extLst>
      <p:ext uri="{BB962C8B-B14F-4D97-AF65-F5344CB8AC3E}">
        <p14:creationId xmlns:p14="http://schemas.microsoft.com/office/powerpoint/2010/main" val="2353587082"/>
      </p:ext>
    </p:extLst>
  </p:cSld>
  <p:clrMapOvr>
    <a:masterClrMapping/>
  </p:clrMapOvr>
  <p:transition>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060848"/>
            <a:ext cx="8229600" cy="4065315"/>
          </a:xfrm>
        </p:spPr>
        <p:txBody>
          <a:bodyPr>
            <a:normAutofit/>
          </a:bodyPr>
          <a:lstStyle/>
          <a:p>
            <a:pPr algn="l" rtl="0">
              <a:buFont typeface="Wingdings" panose="05000000000000000000" pitchFamily="2" charset="2"/>
              <a:buChar char="v"/>
            </a:pPr>
            <a:r>
              <a:rPr lang="en-US" sz="3600" dirty="0" err="1"/>
              <a:t>Baitok</a:t>
            </a:r>
            <a:r>
              <a:rPr lang="en-US" sz="3600" dirty="0"/>
              <a:t> </a:t>
            </a:r>
            <a:r>
              <a:rPr lang="en-US" sz="3600" dirty="0" smtClean="0"/>
              <a:t>expanded its local network to reach 62 branch until 2011</a:t>
            </a:r>
          </a:p>
          <a:p>
            <a:pPr algn="l" rtl="0">
              <a:buFont typeface="Wingdings" panose="05000000000000000000" pitchFamily="2" charset="2"/>
              <a:buChar char="v"/>
            </a:pPr>
            <a:r>
              <a:rPr lang="en-US" sz="3600" dirty="0" smtClean="0"/>
              <a:t>While its international network combines </a:t>
            </a:r>
          </a:p>
          <a:p>
            <a:pPr lvl="1" algn="l" rtl="0">
              <a:buFont typeface="Wingdings" panose="05000000000000000000" pitchFamily="2" charset="2"/>
              <a:buChar char="v"/>
            </a:pPr>
            <a:r>
              <a:rPr lang="en-US" sz="3200" dirty="0" smtClean="0"/>
              <a:t>external branches in </a:t>
            </a:r>
          </a:p>
          <a:p>
            <a:pPr marL="982980" lvl="2" indent="-342900" algn="l" rtl="0">
              <a:buFont typeface="Wingdings" panose="05000000000000000000" pitchFamily="2" charset="2"/>
              <a:buChar char="v"/>
            </a:pPr>
            <a:r>
              <a:rPr lang="en-US" sz="2800" dirty="0" smtClean="0"/>
              <a:t>Turkey Bahrain </a:t>
            </a:r>
            <a:r>
              <a:rPr lang="en-US" sz="2800" dirty="0" err="1" smtClean="0"/>
              <a:t>Malysia</a:t>
            </a:r>
            <a:r>
              <a:rPr lang="en-US" sz="2800" dirty="0"/>
              <a:t> </a:t>
            </a:r>
            <a:endParaRPr lang="en-US" sz="2800" dirty="0" smtClean="0"/>
          </a:p>
          <a:p>
            <a:pPr lvl="1" algn="l" rtl="0">
              <a:buFont typeface="Wingdings" panose="05000000000000000000" pitchFamily="2" charset="2"/>
              <a:buChar char="v"/>
            </a:pPr>
            <a:r>
              <a:rPr lang="en-US" sz="3200" dirty="0" smtClean="0"/>
              <a:t>Subsidies and Investment </a:t>
            </a:r>
            <a:r>
              <a:rPr lang="en-US" sz="3200" dirty="0"/>
              <a:t>companies </a:t>
            </a:r>
            <a:endParaRPr lang="en-US" sz="3200" dirty="0" smtClean="0"/>
          </a:p>
          <a:p>
            <a:pPr marL="982980" lvl="2" indent="-342900" algn="l" rtl="0">
              <a:buFont typeface="Wingdings" panose="05000000000000000000" pitchFamily="2" charset="2"/>
              <a:buChar char="v"/>
            </a:pPr>
            <a:r>
              <a:rPr lang="en-US" sz="2800" dirty="0" smtClean="0"/>
              <a:t>USA Europe east Asia Middle east</a:t>
            </a:r>
            <a:endParaRPr lang="en-US" sz="2800" dirty="0"/>
          </a:p>
        </p:txBody>
      </p:sp>
      <p:sp>
        <p:nvSpPr>
          <p:cNvPr id="4" name="عنوان 3"/>
          <p:cNvSpPr>
            <a:spLocks noGrp="1"/>
          </p:cNvSpPr>
          <p:nvPr>
            <p:ph type="title"/>
          </p:nvPr>
        </p:nvSpPr>
        <p:spPr>
          <a:xfrm>
            <a:off x="612648" y="228600"/>
            <a:ext cx="6335616" cy="990600"/>
          </a:xfrm>
        </p:spPr>
        <p:txBody>
          <a:bodyPr>
            <a:normAutofit/>
          </a:bodyPr>
          <a:lstStyle/>
          <a:p>
            <a:r>
              <a:rPr lang="en-US" dirty="0" smtClean="0">
                <a:solidFill>
                  <a:schemeClr val="tx1"/>
                </a:solidFill>
              </a:rPr>
              <a:t>Facts and Figures “</a:t>
            </a:r>
            <a:r>
              <a:rPr lang="en-US" dirty="0" err="1" smtClean="0">
                <a:solidFill>
                  <a:schemeClr val="tx1"/>
                </a:solidFill>
              </a:rPr>
              <a:t>Baitok</a:t>
            </a:r>
            <a:r>
              <a:rPr lang="en-US" dirty="0" smtClean="0">
                <a:solidFill>
                  <a:schemeClr val="tx1"/>
                </a:solidFill>
              </a:rPr>
              <a:t>” </a:t>
            </a:r>
            <a:endParaRPr lang="ar-OM" dirty="0">
              <a:solidFill>
                <a:schemeClr val="tx1"/>
              </a:solidFill>
            </a:endParaRPr>
          </a:p>
        </p:txBody>
      </p:sp>
    </p:spTree>
    <p:extLst>
      <p:ext uri="{BB962C8B-B14F-4D97-AF65-F5344CB8AC3E}">
        <p14:creationId xmlns:p14="http://schemas.microsoft.com/office/powerpoint/2010/main" val="3113319862"/>
      </p:ext>
    </p:extLst>
  </p:cSld>
  <p:clrMapOvr>
    <a:masterClrMapping/>
  </p:clrMapOvr>
  <p:transition>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2117" y="1772816"/>
            <a:ext cx="7076434" cy="3786214"/>
          </a:xfrm>
        </p:spPr>
        <p:txBody>
          <a:bodyPr>
            <a:noAutofit/>
          </a:bodyPr>
          <a:lstStyle/>
          <a:p>
            <a:pPr algn="ctr"/>
            <a:r>
              <a:rPr lang="en-US" sz="8800" dirty="0" err="1" smtClean="0"/>
              <a:t>Ahli</a:t>
            </a:r>
            <a:r>
              <a:rPr lang="en-US" sz="8800" dirty="0" smtClean="0"/>
              <a:t> </a:t>
            </a:r>
            <a:r>
              <a:rPr lang="en-US" sz="8800" dirty="0"/>
              <a:t>United Bank</a:t>
            </a:r>
            <a:endParaRPr lang="ar-KW" sz="8800" dirty="0"/>
          </a:p>
        </p:txBody>
      </p:sp>
      <p:sp>
        <p:nvSpPr>
          <p:cNvPr id="3" name="Subtitle 2"/>
          <p:cNvSpPr>
            <a:spLocks noGrp="1"/>
          </p:cNvSpPr>
          <p:nvPr>
            <p:ph type="subTitle" idx="1"/>
          </p:nvPr>
        </p:nvSpPr>
        <p:spPr/>
        <p:txBody>
          <a:bodyPr/>
          <a:lstStyle/>
          <a:p>
            <a:endParaRPr lang="ar-KW"/>
          </a:p>
        </p:txBody>
      </p:sp>
      <p:pic>
        <p:nvPicPr>
          <p:cNvPr id="5" name="صورة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1720" y="548680"/>
            <a:ext cx="4752528" cy="2036798"/>
          </a:xfrm>
          <a:prstGeom prst="rect">
            <a:avLst/>
          </a:prstGeom>
        </p:spPr>
      </p:pic>
    </p:spTree>
  </p:cSld>
  <p:clrMapOvr>
    <a:masterClrMapping/>
  </p:clrMapOvr>
  <p:transition>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رسم تخطيطي 3"/>
          <p:cNvGraphicFramePr/>
          <p:nvPr>
            <p:extLst>
              <p:ext uri="{D42A27DB-BD31-4B8C-83A1-F6EECF244321}">
                <p14:modId xmlns:p14="http://schemas.microsoft.com/office/powerpoint/2010/main" val="315419473"/>
              </p:ext>
            </p:extLst>
          </p:nvPr>
        </p:nvGraphicFramePr>
        <p:xfrm>
          <a:off x="179512" y="188640"/>
          <a:ext cx="8783888" cy="62967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75977868"/>
      </p:ext>
    </p:extLst>
  </p:cSld>
  <p:clrMapOvr>
    <a:masterClrMapping/>
  </p:clrMapOvr>
  <p:transition>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71604" y="3786190"/>
            <a:ext cx="6477000" cy="1828800"/>
          </a:xfrm>
        </p:spPr>
        <p:txBody>
          <a:bodyPr>
            <a:noAutofit/>
          </a:bodyPr>
          <a:lstStyle/>
          <a:p>
            <a:pPr algn="ctr" rtl="0"/>
            <a:r>
              <a:rPr lang="en-US" sz="11500" b="1" dirty="0" smtClean="0"/>
              <a:t> </a:t>
            </a:r>
            <a:r>
              <a:rPr lang="en-US" sz="6600" b="1" dirty="0"/>
              <a:t>Kuwait</a:t>
            </a:r>
            <a:r>
              <a:rPr lang="en-US" sz="11500" b="1" dirty="0"/>
              <a:t> </a:t>
            </a:r>
            <a:r>
              <a:rPr lang="en-US" sz="6600" b="1" dirty="0"/>
              <a:t>International Bank</a:t>
            </a:r>
            <a:endParaRPr lang="ar-KW" sz="6600" dirty="0"/>
          </a:p>
        </p:txBody>
      </p:sp>
      <p:pic>
        <p:nvPicPr>
          <p:cNvPr id="13318" name="Picture 6" descr="بنك الكويت الدولي"/>
          <p:cNvPicPr>
            <a:picLocks noChangeAspect="1" noChangeArrowheads="1"/>
          </p:cNvPicPr>
          <p:nvPr/>
        </p:nvPicPr>
        <p:blipFill>
          <a:blip r:embed="rId2"/>
          <a:srcRect l="8468" t="25781" r="8064" b="29687"/>
          <a:stretch>
            <a:fillRect/>
          </a:stretch>
        </p:blipFill>
        <p:spPr bwMode="auto">
          <a:xfrm>
            <a:off x="2000232" y="571480"/>
            <a:ext cx="4929222" cy="1357322"/>
          </a:xfrm>
          <a:prstGeom prst="rect">
            <a:avLst/>
          </a:prstGeom>
          <a:noFill/>
        </p:spPr>
      </p:pic>
    </p:spTree>
  </p:cSld>
  <p:clrMapOvr>
    <a:masterClrMapping/>
  </p:clrMapOvr>
  <p:transition>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ctr"/>
            <a:r>
              <a:rPr lang="en-US" dirty="0"/>
              <a:t/>
            </a:r>
            <a:br>
              <a:rPr lang="en-US" dirty="0"/>
            </a:br>
            <a:endParaRPr lang="en-US" dirty="0"/>
          </a:p>
        </p:txBody>
      </p:sp>
      <p:sp>
        <p:nvSpPr>
          <p:cNvPr id="3" name="Content Placeholder 2"/>
          <p:cNvSpPr>
            <a:spLocks noGrp="1"/>
          </p:cNvSpPr>
          <p:nvPr>
            <p:ph sz="quarter" idx="1"/>
          </p:nvPr>
        </p:nvSpPr>
        <p:spPr>
          <a:xfrm>
            <a:off x="395536" y="1844824"/>
            <a:ext cx="8153400" cy="4495800"/>
          </a:xfrm>
        </p:spPr>
        <p:txBody>
          <a:bodyPr>
            <a:normAutofit/>
          </a:bodyPr>
          <a:lstStyle/>
          <a:p>
            <a:pPr lvl="0" algn="l" rtl="0">
              <a:buFont typeface="Wingdings" panose="05000000000000000000" pitchFamily="2" charset="2"/>
              <a:buChar char="v"/>
            </a:pPr>
            <a:r>
              <a:rPr lang="en-US" dirty="0"/>
              <a:t>Is a Kuwait-based </a:t>
            </a:r>
            <a:r>
              <a:rPr lang="en-US" dirty="0" smtClean="0"/>
              <a:t>bank, was </a:t>
            </a:r>
            <a:r>
              <a:rPr lang="en-US" dirty="0"/>
              <a:t>founded in 1973, is all business </a:t>
            </a:r>
            <a:r>
              <a:rPr lang="en-US" dirty="0" smtClean="0"/>
              <a:t>Banking </a:t>
            </a:r>
            <a:r>
              <a:rPr lang="en-US" dirty="0"/>
              <a:t>and investment compatible with the provisions of Islamic Sharia. </a:t>
            </a:r>
            <a:endParaRPr lang="en-US" dirty="0" smtClean="0"/>
          </a:p>
          <a:p>
            <a:pPr marL="0" lvl="0" indent="0" algn="l" rtl="0">
              <a:buNone/>
            </a:pPr>
            <a:endParaRPr lang="en-US" dirty="0"/>
          </a:p>
          <a:p>
            <a:pPr lvl="0" algn="l" rtl="0">
              <a:buFont typeface="Wingdings" panose="05000000000000000000" pitchFamily="2" charset="2"/>
              <a:buChar char="v"/>
            </a:pPr>
            <a:r>
              <a:rPr lang="en-US" dirty="0"/>
              <a:t>The bank was established in May 13, 1973 under the name of Real Estate Bank </a:t>
            </a:r>
            <a:r>
              <a:rPr lang="en-US" dirty="0" smtClean="0"/>
              <a:t>to </a:t>
            </a:r>
            <a:r>
              <a:rPr lang="en-US" dirty="0"/>
              <a:t>meet the growing need for specialized bank </a:t>
            </a:r>
            <a:r>
              <a:rPr lang="en-US" dirty="0" smtClean="0"/>
              <a:t>In </a:t>
            </a:r>
            <a:r>
              <a:rPr lang="en-US" dirty="0"/>
              <a:t>the Mortgage. </a:t>
            </a:r>
            <a:endParaRPr lang="en-US" dirty="0" smtClean="0"/>
          </a:p>
        </p:txBody>
      </p:sp>
    </p:spTree>
    <p:extLst>
      <p:ext uri="{BB962C8B-B14F-4D97-AF65-F5344CB8AC3E}">
        <p14:creationId xmlns:p14="http://schemas.microsoft.com/office/powerpoint/2010/main" val="3574785892"/>
      </p:ext>
    </p:extLst>
  </p:cSld>
  <p:clrMapOvr>
    <a:masterClrMapping/>
  </p:clrMapOvr>
  <p:transition>
    <p:zo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46050"/>
          </a:xfrm>
        </p:spPr>
        <p:txBody>
          <a:bodyPr>
            <a:normAutofit/>
          </a:bodyPr>
          <a:lstStyle/>
          <a:p>
            <a:r>
              <a:rPr lang="ar-KW" sz="800" dirty="0" smtClean="0"/>
              <a:t>.</a:t>
            </a:r>
            <a:endParaRPr lang="en-US" sz="800" dirty="0"/>
          </a:p>
        </p:txBody>
      </p:sp>
      <p:sp>
        <p:nvSpPr>
          <p:cNvPr id="3" name="Content Placeholder 2"/>
          <p:cNvSpPr>
            <a:spLocks noGrp="1"/>
          </p:cNvSpPr>
          <p:nvPr>
            <p:ph sz="quarter" idx="1"/>
          </p:nvPr>
        </p:nvSpPr>
        <p:spPr>
          <a:xfrm>
            <a:off x="242902" y="1700808"/>
            <a:ext cx="8658196" cy="5857916"/>
          </a:xfrm>
        </p:spPr>
        <p:txBody>
          <a:bodyPr>
            <a:normAutofit/>
          </a:bodyPr>
          <a:lstStyle/>
          <a:p>
            <a:pPr lvl="0" algn="l" rtl="0">
              <a:buFont typeface="Wingdings" panose="05000000000000000000" pitchFamily="2" charset="2"/>
              <a:buChar char="v"/>
            </a:pPr>
            <a:r>
              <a:rPr lang="en-US" sz="3200" dirty="0" smtClean="0"/>
              <a:t>In July first 2007, the bank was </a:t>
            </a:r>
            <a:r>
              <a:rPr lang="en-US" sz="3200" dirty="0"/>
              <a:t>converted from real estate </a:t>
            </a:r>
            <a:r>
              <a:rPr lang="en-US" sz="3200" dirty="0" smtClean="0"/>
              <a:t>to Kuwait International Bank.</a:t>
            </a:r>
            <a:endParaRPr lang="en-US" sz="3200" dirty="0"/>
          </a:p>
          <a:p>
            <a:pPr lvl="0" algn="l" rtl="0">
              <a:buFont typeface="Wingdings" panose="05000000000000000000" pitchFamily="2" charset="2"/>
              <a:buChar char="v"/>
            </a:pPr>
            <a:r>
              <a:rPr lang="en-US" sz="3200" dirty="0" smtClean="0"/>
              <a:t>It was based </a:t>
            </a:r>
            <a:r>
              <a:rPr lang="en-US" sz="3200" dirty="0"/>
              <a:t>on Islamic banking system </a:t>
            </a:r>
            <a:endParaRPr lang="en-US" sz="3200" dirty="0" smtClean="0"/>
          </a:p>
          <a:p>
            <a:pPr lvl="0" algn="l" rtl="0">
              <a:buFont typeface="Wingdings" panose="05000000000000000000" pitchFamily="2" charset="2"/>
              <a:buChar char="v"/>
            </a:pPr>
            <a:r>
              <a:rPr lang="en-US" sz="3200" dirty="0" smtClean="0"/>
              <a:t>Currently it has </a:t>
            </a:r>
            <a:r>
              <a:rPr lang="en-US" sz="3200" dirty="0"/>
              <a:t>19 branch </a:t>
            </a:r>
            <a:r>
              <a:rPr lang="en-US" sz="3200" dirty="0" smtClean="0"/>
              <a:t>around Kuwait</a:t>
            </a:r>
            <a:endParaRPr lang="en-US" sz="3200" dirty="0"/>
          </a:p>
        </p:txBody>
      </p:sp>
    </p:spTree>
    <p:extLst>
      <p:ext uri="{BB962C8B-B14F-4D97-AF65-F5344CB8AC3E}">
        <p14:creationId xmlns:p14="http://schemas.microsoft.com/office/powerpoint/2010/main" val="3069499194"/>
      </p:ext>
    </p:extLst>
  </p:cSld>
  <p:clrMapOvr>
    <a:masterClrMapping/>
  </p:clrMapOvr>
  <p:transition>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47664" y="3146451"/>
            <a:ext cx="6477000" cy="1828800"/>
          </a:xfrm>
        </p:spPr>
        <p:txBody>
          <a:bodyPr>
            <a:noAutofit/>
          </a:bodyPr>
          <a:lstStyle/>
          <a:p>
            <a:pPr algn="ctr"/>
            <a:r>
              <a:rPr lang="ar-KW" sz="13800" b="1" dirty="0" smtClean="0"/>
              <a:t> </a:t>
            </a:r>
            <a:r>
              <a:rPr lang="en-US" sz="6600" b="1" dirty="0" err="1"/>
              <a:t>Boubyan</a:t>
            </a:r>
            <a:r>
              <a:rPr lang="en-US" sz="13800" b="1" dirty="0"/>
              <a:t> </a:t>
            </a:r>
            <a:r>
              <a:rPr lang="en-US" sz="7200" b="1" dirty="0"/>
              <a:t>Bank</a:t>
            </a:r>
            <a:endParaRPr lang="ar-KW" sz="7200" dirty="0"/>
          </a:p>
        </p:txBody>
      </p:sp>
      <p:sp>
        <p:nvSpPr>
          <p:cNvPr id="3" name="Subtitle 2"/>
          <p:cNvSpPr>
            <a:spLocks noGrp="1"/>
          </p:cNvSpPr>
          <p:nvPr>
            <p:ph type="subTitle" idx="1"/>
          </p:nvPr>
        </p:nvSpPr>
        <p:spPr/>
        <p:txBody>
          <a:bodyPr/>
          <a:lstStyle/>
          <a:p>
            <a:endParaRPr lang="ar-KW"/>
          </a:p>
        </p:txBody>
      </p:sp>
      <p:pic>
        <p:nvPicPr>
          <p:cNvPr id="10244" name="Picture 4" descr="بنك بوبيان"/>
          <p:cNvPicPr>
            <a:picLocks noChangeAspect="1" noChangeArrowheads="1"/>
          </p:cNvPicPr>
          <p:nvPr/>
        </p:nvPicPr>
        <p:blipFill>
          <a:blip r:embed="rId2"/>
          <a:srcRect/>
          <a:stretch>
            <a:fillRect/>
          </a:stretch>
        </p:blipFill>
        <p:spPr bwMode="auto">
          <a:xfrm>
            <a:off x="2123728" y="404664"/>
            <a:ext cx="4000528" cy="1857376"/>
          </a:xfrm>
          <a:prstGeom prst="rect">
            <a:avLst/>
          </a:prstGeom>
          <a:noFill/>
        </p:spPr>
      </p:pic>
    </p:spTree>
  </p:cSld>
  <p:clrMapOvr>
    <a:masterClrMapping/>
  </p:clrMapOvr>
  <p:transition>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2648" y="1844824"/>
            <a:ext cx="7931196" cy="4536504"/>
          </a:xfrm>
        </p:spPr>
        <p:txBody>
          <a:bodyPr>
            <a:normAutofit/>
          </a:bodyPr>
          <a:lstStyle/>
          <a:p>
            <a:pPr algn="l" rtl="0">
              <a:buFont typeface="Wingdings" panose="05000000000000000000" pitchFamily="2" charset="2"/>
              <a:buChar char="v"/>
            </a:pPr>
            <a:r>
              <a:rPr lang="en-US" sz="2800" dirty="0"/>
              <a:t>I</a:t>
            </a:r>
            <a:r>
              <a:rPr lang="en-US" sz="2800" dirty="0" smtClean="0"/>
              <a:t>s the latest bank in Kuwait was established In 2004 </a:t>
            </a:r>
          </a:p>
          <a:p>
            <a:pPr algn="l" rtl="0">
              <a:buFont typeface="Wingdings" panose="05000000000000000000" pitchFamily="2" charset="2"/>
              <a:buChar char="v"/>
            </a:pPr>
            <a:r>
              <a:rPr lang="en-US" sz="2800" dirty="0" smtClean="0"/>
              <a:t>It operates in </a:t>
            </a:r>
            <a:r>
              <a:rPr lang="en-US" sz="2800" dirty="0"/>
              <a:t>accordance with the provisions of </a:t>
            </a:r>
            <a:r>
              <a:rPr lang="en-US" sz="2800" dirty="0" smtClean="0"/>
              <a:t>Islam</a:t>
            </a:r>
          </a:p>
          <a:p>
            <a:pPr algn="l" rtl="0">
              <a:buFont typeface="Wingdings" panose="05000000000000000000" pitchFamily="2" charset="2"/>
              <a:buChar char="v"/>
            </a:pPr>
            <a:r>
              <a:rPr lang="en-US" sz="2800" dirty="0" smtClean="0"/>
              <a:t>Activity is concentrated in the bank to accept deposits and creation of investment funds and trading in real-estate </a:t>
            </a:r>
          </a:p>
          <a:p>
            <a:pPr algn="l" rtl="0">
              <a:buFont typeface="Wingdings" panose="05000000000000000000" pitchFamily="2" charset="2"/>
              <a:buChar char="v"/>
            </a:pPr>
            <a:r>
              <a:rPr lang="en-US" sz="2800" dirty="0" smtClean="0"/>
              <a:t>Also it deals </a:t>
            </a:r>
            <a:r>
              <a:rPr lang="en-US" sz="2800" dirty="0"/>
              <a:t>with the Islamic financial transactions in all its forms</a:t>
            </a:r>
            <a:endParaRPr lang="en-US" sz="2800" dirty="0" smtClean="0"/>
          </a:p>
          <a:p>
            <a:pPr algn="l" rtl="0">
              <a:buFont typeface="Wingdings" panose="05000000000000000000" pitchFamily="2" charset="2"/>
              <a:buChar char="v"/>
            </a:pPr>
            <a:endParaRPr lang="en-US" sz="2800" dirty="0"/>
          </a:p>
        </p:txBody>
      </p:sp>
    </p:spTree>
    <p:extLst>
      <p:ext uri="{BB962C8B-B14F-4D97-AF65-F5344CB8AC3E}">
        <p14:creationId xmlns:p14="http://schemas.microsoft.com/office/powerpoint/2010/main" val="3421526332"/>
      </p:ext>
    </p:extLst>
  </p:cSld>
  <p:clrMapOvr>
    <a:masterClrMapping/>
  </p:clrMapOvr>
  <p:transition>
    <p:zo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3108" y="2786058"/>
            <a:ext cx="5357850" cy="1828800"/>
          </a:xfrm>
        </p:spPr>
        <p:txBody>
          <a:bodyPr>
            <a:noAutofit/>
          </a:bodyPr>
          <a:lstStyle/>
          <a:p>
            <a:r>
              <a:rPr lang="en-US" sz="6600" b="1" dirty="0" smtClean="0"/>
              <a:t>WARBA BANK</a:t>
            </a:r>
            <a:endParaRPr lang="ar-KW" sz="6600" dirty="0"/>
          </a:p>
        </p:txBody>
      </p:sp>
      <p:sp>
        <p:nvSpPr>
          <p:cNvPr id="3" name="Subtitle 2"/>
          <p:cNvSpPr>
            <a:spLocks noGrp="1"/>
          </p:cNvSpPr>
          <p:nvPr>
            <p:ph type="subTitle" idx="1"/>
          </p:nvPr>
        </p:nvSpPr>
        <p:spPr/>
        <p:txBody>
          <a:bodyPr/>
          <a:lstStyle/>
          <a:p>
            <a:endParaRPr lang="ar-KW"/>
          </a:p>
        </p:txBody>
      </p:sp>
      <p:pic>
        <p:nvPicPr>
          <p:cNvPr id="7170" name="Picture 2" descr="http://aljarida.com/files/news/2012592/images/435x245/04404.jpg">
            <a:hlinkClick r:id="rId2"/>
          </p:cNvPr>
          <p:cNvPicPr>
            <a:picLocks noChangeAspect="1" noChangeArrowheads="1"/>
          </p:cNvPicPr>
          <p:nvPr/>
        </p:nvPicPr>
        <p:blipFill>
          <a:blip r:embed="rId3"/>
          <a:srcRect/>
          <a:stretch>
            <a:fillRect/>
          </a:stretch>
        </p:blipFill>
        <p:spPr bwMode="auto">
          <a:xfrm>
            <a:off x="3131840" y="452432"/>
            <a:ext cx="2962275" cy="2333626"/>
          </a:xfrm>
          <a:prstGeom prst="rect">
            <a:avLst/>
          </a:prstGeom>
          <a:noFill/>
        </p:spPr>
      </p:pic>
    </p:spTree>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About the </a:t>
            </a:r>
            <a:r>
              <a:rPr lang="en-US" dirty="0" smtClean="0"/>
              <a:t>Central Statistical Bureau</a:t>
            </a:r>
            <a:endParaRPr lang="fr-FR" dirty="0"/>
          </a:p>
        </p:txBody>
      </p:sp>
      <p:sp>
        <p:nvSpPr>
          <p:cNvPr id="3" name="Content Placeholder 2"/>
          <p:cNvSpPr>
            <a:spLocks noGrp="1"/>
          </p:cNvSpPr>
          <p:nvPr>
            <p:ph sz="quarter" idx="1"/>
          </p:nvPr>
        </p:nvSpPr>
        <p:spPr>
          <a:xfrm>
            <a:off x="525385" y="1628800"/>
            <a:ext cx="8153400" cy="1296144"/>
          </a:xfrm>
        </p:spPr>
        <p:txBody>
          <a:bodyPr>
            <a:noAutofit/>
          </a:bodyPr>
          <a:lstStyle/>
          <a:p>
            <a:pPr marL="0" indent="0" algn="l">
              <a:buNone/>
            </a:pPr>
            <a:r>
              <a:rPr lang="en-US" sz="1800" dirty="0" smtClean="0"/>
              <a:t>The Central Statistical Bureau is one of the first institution that accompanied the creation of the State of Kuwait on the eve of independence in the early sixties. The Law No. 27 on the fifth of December 1963 was issued for the establishment of the Central Statistical Bureau and its appended to the Planning Council, to be the only reference of statistics in the state, later on several of Ministerial decisions came to govern the work of Central Statistical Bureau</a:t>
            </a:r>
            <a:endParaRPr lang="en-US" sz="3200" dirty="0"/>
          </a:p>
        </p:txBody>
      </p:sp>
      <p:sp>
        <p:nvSpPr>
          <p:cNvPr id="5" name="TextBox 4"/>
          <p:cNvSpPr txBox="1"/>
          <p:nvPr/>
        </p:nvSpPr>
        <p:spPr>
          <a:xfrm>
            <a:off x="599722" y="3571811"/>
            <a:ext cx="7776864" cy="646331"/>
          </a:xfrm>
          <a:prstGeom prst="rect">
            <a:avLst/>
          </a:prstGeom>
          <a:noFill/>
        </p:spPr>
        <p:txBody>
          <a:bodyPr wrap="square" rtlCol="0">
            <a:spAutoFit/>
          </a:bodyPr>
          <a:lstStyle/>
          <a:p>
            <a:r>
              <a:rPr lang="fr-FR" dirty="0" smtClean="0"/>
              <a:t>On 6 </a:t>
            </a:r>
            <a:r>
              <a:rPr lang="en-US" dirty="0" smtClean="0"/>
              <a:t>September 1976, a Decree from the Prince has been issued to establish a Ministry of Planning instead </a:t>
            </a:r>
            <a:r>
              <a:rPr lang="fr-FR" dirty="0" smtClean="0"/>
              <a:t>of Planning Council and </a:t>
            </a:r>
            <a:r>
              <a:rPr lang="tr-TR" dirty="0"/>
              <a:t>exercise </a:t>
            </a:r>
            <a:r>
              <a:rPr lang="en-US" dirty="0" smtClean="0"/>
              <a:t>its activities</a:t>
            </a:r>
            <a:endParaRPr lang="en-US" dirty="0"/>
          </a:p>
        </p:txBody>
      </p:sp>
      <p:sp>
        <p:nvSpPr>
          <p:cNvPr id="6" name="TextBox 5"/>
          <p:cNvSpPr txBox="1"/>
          <p:nvPr/>
        </p:nvSpPr>
        <p:spPr>
          <a:xfrm>
            <a:off x="599722" y="4581128"/>
            <a:ext cx="8004726" cy="923330"/>
          </a:xfrm>
          <a:prstGeom prst="rect">
            <a:avLst/>
          </a:prstGeom>
          <a:noFill/>
        </p:spPr>
        <p:txBody>
          <a:bodyPr wrap="square" rtlCol="0">
            <a:spAutoFit/>
          </a:bodyPr>
          <a:lstStyle/>
          <a:p>
            <a:r>
              <a:rPr lang="fr-FR" dirty="0" smtClean="0"/>
              <a:t>And on 6 </a:t>
            </a:r>
            <a:r>
              <a:rPr lang="fr-FR" dirty="0" err="1" smtClean="0"/>
              <a:t>October</a:t>
            </a:r>
            <a:r>
              <a:rPr lang="fr-FR" dirty="0" smtClean="0"/>
              <a:t> 2008, the </a:t>
            </a:r>
            <a:r>
              <a:rPr lang="en-US" dirty="0" smtClean="0"/>
              <a:t>decree</a:t>
            </a:r>
            <a:r>
              <a:rPr lang="fr-FR" dirty="0" smtClean="0"/>
              <a:t> of the Prince </a:t>
            </a:r>
            <a:r>
              <a:rPr lang="en-US" dirty="0" smtClean="0"/>
              <a:t>was issued with </a:t>
            </a:r>
            <a:r>
              <a:rPr lang="fr-FR" dirty="0" smtClean="0"/>
              <a:t>the </a:t>
            </a:r>
            <a:r>
              <a:rPr lang="fr-FR" dirty="0" err="1" smtClean="0"/>
              <a:t>ref</a:t>
            </a:r>
            <a:r>
              <a:rPr lang="en-US" dirty="0" err="1" smtClean="0"/>
              <a:t>erence</a:t>
            </a:r>
            <a:r>
              <a:rPr lang="fr-FR" dirty="0" smtClean="0"/>
              <a:t> 308 </a:t>
            </a:r>
            <a:r>
              <a:rPr lang="en-US" dirty="0" smtClean="0"/>
              <a:t>under </a:t>
            </a:r>
            <a:r>
              <a:rPr lang="en-US" dirty="0"/>
              <a:t>the supervision of </a:t>
            </a:r>
            <a:r>
              <a:rPr lang="en-US" dirty="0" smtClean="0"/>
              <a:t>the Minister in charge of </a:t>
            </a:r>
            <a:r>
              <a:rPr lang="tr-TR" dirty="0"/>
              <a:t>General Secretariat </a:t>
            </a:r>
            <a:r>
              <a:rPr lang="en-US" dirty="0" smtClean="0"/>
              <a:t>of </a:t>
            </a:r>
            <a:r>
              <a:rPr lang="en-US" dirty="0"/>
              <a:t>Supreme Council for Planning and </a:t>
            </a:r>
            <a:r>
              <a:rPr lang="en-US" dirty="0" smtClean="0"/>
              <a:t>Development on the Central Statistical Bureau </a:t>
            </a:r>
            <a:endParaRPr lang="en-US" dirty="0"/>
          </a:p>
        </p:txBody>
      </p:sp>
      <p:sp>
        <p:nvSpPr>
          <p:cNvPr id="7" name="TextBox 6"/>
          <p:cNvSpPr txBox="1"/>
          <p:nvPr/>
        </p:nvSpPr>
        <p:spPr>
          <a:xfrm>
            <a:off x="584927" y="5805264"/>
            <a:ext cx="7932718" cy="646331"/>
          </a:xfrm>
          <a:prstGeom prst="rect">
            <a:avLst/>
          </a:prstGeom>
          <a:noFill/>
        </p:spPr>
        <p:txBody>
          <a:bodyPr wrap="square" rtlCol="0">
            <a:spAutoFit/>
          </a:bodyPr>
          <a:lstStyle/>
          <a:p>
            <a:r>
              <a:rPr lang="en-US" dirty="0" smtClean="0"/>
              <a:t>An </a:t>
            </a:r>
            <a:r>
              <a:rPr lang="en-US" dirty="0"/>
              <a:t>independent</a:t>
            </a:r>
            <a:r>
              <a:rPr lang="en-US" dirty="0" smtClean="0"/>
              <a:t> </a:t>
            </a:r>
            <a:r>
              <a:rPr lang="en-US" dirty="0"/>
              <a:t>and integrated </a:t>
            </a:r>
            <a:r>
              <a:rPr lang="en-US" dirty="0" smtClean="0"/>
              <a:t>organizational </a:t>
            </a:r>
            <a:r>
              <a:rPr lang="en-US" dirty="0"/>
              <a:t>structure was approved </a:t>
            </a:r>
            <a:r>
              <a:rPr lang="en-US" dirty="0" smtClean="0"/>
              <a:t>for the </a:t>
            </a:r>
            <a:r>
              <a:rPr lang="en-US" dirty="0"/>
              <a:t>Central Statistical Bureau </a:t>
            </a:r>
            <a:r>
              <a:rPr lang="en-US" dirty="0" smtClean="0"/>
              <a:t> on 5/5/2010</a:t>
            </a:r>
            <a:endParaRPr lang="fr-FR" dirty="0"/>
          </a:p>
        </p:txBody>
      </p:sp>
    </p:spTree>
    <p:extLst>
      <p:ext uri="{BB962C8B-B14F-4D97-AF65-F5344CB8AC3E}">
        <p14:creationId xmlns:p14="http://schemas.microsoft.com/office/powerpoint/2010/main" val="8190755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6632"/>
            <a:ext cx="2591200" cy="990600"/>
          </a:xfrm>
        </p:spPr>
        <p:txBody>
          <a:bodyPr/>
          <a:lstStyle/>
          <a:p>
            <a:pPr algn="ctr"/>
            <a:r>
              <a:rPr lang="en-US" dirty="0" err="1" smtClean="0">
                <a:solidFill>
                  <a:schemeClr val="tx1"/>
                </a:solidFill>
              </a:rPr>
              <a:t>Warba</a:t>
            </a:r>
            <a:endParaRPr lang="en-US" dirty="0">
              <a:solidFill>
                <a:schemeClr val="tx1"/>
              </a:solidFill>
            </a:endParaRPr>
          </a:p>
        </p:txBody>
      </p:sp>
      <p:sp>
        <p:nvSpPr>
          <p:cNvPr id="3" name="Content Placeholder 2"/>
          <p:cNvSpPr>
            <a:spLocks noGrp="1"/>
          </p:cNvSpPr>
          <p:nvPr>
            <p:ph sz="quarter" idx="1"/>
          </p:nvPr>
        </p:nvSpPr>
        <p:spPr>
          <a:xfrm>
            <a:off x="467544" y="1916832"/>
            <a:ext cx="8153400" cy="4495800"/>
          </a:xfrm>
        </p:spPr>
        <p:txBody>
          <a:bodyPr>
            <a:normAutofit/>
          </a:bodyPr>
          <a:lstStyle/>
          <a:p>
            <a:pPr algn="l" rtl="0">
              <a:buFont typeface="Wingdings" panose="05000000000000000000" pitchFamily="2" charset="2"/>
              <a:buChar char="v"/>
            </a:pPr>
            <a:r>
              <a:rPr lang="en-US" b="1" dirty="0" smtClean="0"/>
              <a:t>established </a:t>
            </a:r>
            <a:r>
              <a:rPr lang="en-US" b="1" dirty="0"/>
              <a:t>in 2010 </a:t>
            </a:r>
            <a:endParaRPr lang="en-US" b="1" dirty="0" smtClean="0"/>
          </a:p>
          <a:p>
            <a:pPr algn="l" rtl="0">
              <a:buFont typeface="Wingdings" panose="05000000000000000000" pitchFamily="2" charset="2"/>
              <a:buChar char="v"/>
            </a:pPr>
            <a:r>
              <a:rPr lang="en-US" b="1" dirty="0"/>
              <a:t>O</a:t>
            </a:r>
            <a:r>
              <a:rPr lang="en-US" b="1" dirty="0" smtClean="0"/>
              <a:t>ffers </a:t>
            </a:r>
            <a:r>
              <a:rPr lang="en-US" b="1" dirty="0"/>
              <a:t>a comprehensive and integrated set of banking services </a:t>
            </a:r>
            <a:r>
              <a:rPr lang="en-US" b="1" dirty="0" smtClean="0"/>
              <a:t>and </a:t>
            </a:r>
            <a:r>
              <a:rPr lang="en-US" b="1" dirty="0"/>
              <a:t>investment </a:t>
            </a:r>
            <a:r>
              <a:rPr lang="en-US" b="1" dirty="0" smtClean="0"/>
              <a:t>in compliance with </a:t>
            </a:r>
            <a:r>
              <a:rPr lang="en-US" b="1" dirty="0"/>
              <a:t>the provisions of Islamic </a:t>
            </a:r>
            <a:r>
              <a:rPr lang="en-US" b="1" dirty="0" err="1"/>
              <a:t>Shari'a</a:t>
            </a:r>
            <a:r>
              <a:rPr lang="en-US" b="1" dirty="0"/>
              <a:t> law. </a:t>
            </a:r>
            <a:endParaRPr lang="en-US" b="1" dirty="0" smtClean="0"/>
          </a:p>
          <a:p>
            <a:pPr algn="l" rtl="0">
              <a:buFont typeface="Wingdings" panose="05000000000000000000" pitchFamily="2" charset="2"/>
              <a:buChar char="v"/>
            </a:pPr>
            <a:r>
              <a:rPr lang="en-US" b="1" dirty="0" smtClean="0"/>
              <a:t>The </a:t>
            </a:r>
            <a:r>
              <a:rPr lang="en-US" b="1" dirty="0"/>
              <a:t>Bank is looking forward to </a:t>
            </a:r>
            <a:r>
              <a:rPr lang="en-US" b="1" dirty="0" smtClean="0"/>
              <a:t>achieve </a:t>
            </a:r>
            <a:r>
              <a:rPr lang="en-US" b="1" dirty="0"/>
              <a:t>growth and expansion through the provision of </a:t>
            </a:r>
            <a:r>
              <a:rPr lang="en-US" b="1" dirty="0" smtClean="0"/>
              <a:t>Innovative </a:t>
            </a:r>
            <a:r>
              <a:rPr lang="en-US" b="1" dirty="0"/>
              <a:t>banking products to ensure creative solutions and services </a:t>
            </a:r>
            <a:r>
              <a:rPr lang="en-US" b="1" dirty="0" smtClean="0"/>
              <a:t>have </a:t>
            </a:r>
            <a:r>
              <a:rPr lang="en-US" b="1" dirty="0"/>
              <a:t>trust of its </a:t>
            </a:r>
            <a:r>
              <a:rPr lang="en-US" b="1" dirty="0" smtClean="0"/>
              <a:t>customers</a:t>
            </a:r>
            <a:endParaRPr lang="en-US" dirty="0"/>
          </a:p>
        </p:txBody>
      </p:sp>
    </p:spTree>
    <p:extLst>
      <p:ext uri="{BB962C8B-B14F-4D97-AF65-F5344CB8AC3E}">
        <p14:creationId xmlns:p14="http://schemas.microsoft.com/office/powerpoint/2010/main" val="1890437911"/>
      </p:ext>
    </p:extLst>
  </p:cSld>
  <p:clrMapOvr>
    <a:masterClrMapping/>
  </p:clrMapOvr>
  <p:transition>
    <p:zo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2492896"/>
            <a:ext cx="7701136" cy="1828800"/>
          </a:xfrm>
        </p:spPr>
        <p:txBody>
          <a:bodyPr>
            <a:noAutofit/>
          </a:bodyPr>
          <a:lstStyle/>
          <a:p>
            <a:pPr algn="ctr"/>
            <a:r>
              <a:rPr lang="en-US" sz="8000" dirty="0" smtClean="0"/>
              <a:t>Over all performance</a:t>
            </a:r>
            <a:endParaRPr lang="ar-KW" sz="8000" dirty="0"/>
          </a:p>
        </p:txBody>
      </p:sp>
      <p:sp>
        <p:nvSpPr>
          <p:cNvPr id="3" name="Subtitle 2"/>
          <p:cNvSpPr>
            <a:spLocks noGrp="1"/>
          </p:cNvSpPr>
          <p:nvPr>
            <p:ph type="subTitle" idx="1"/>
          </p:nvPr>
        </p:nvSpPr>
        <p:spPr/>
        <p:txBody>
          <a:bodyPr/>
          <a:lstStyle/>
          <a:p>
            <a:endParaRPr lang="ar-KW"/>
          </a:p>
        </p:txBody>
      </p:sp>
    </p:spTree>
  </p:cSld>
  <p:clrMapOvr>
    <a:masterClrMapping/>
  </p:clrMapOvr>
  <p:transition>
    <p:zo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3568" y="1700808"/>
            <a:ext cx="8153400" cy="4495800"/>
          </a:xfrm>
        </p:spPr>
        <p:txBody>
          <a:bodyPr>
            <a:normAutofit lnSpcReduction="10000"/>
          </a:bodyPr>
          <a:lstStyle/>
          <a:p>
            <a:pPr marL="0" indent="0" algn="l">
              <a:buNone/>
            </a:pPr>
            <a:r>
              <a:rPr lang="en-US" dirty="0" smtClean="0"/>
              <a:t>Based on profit, The share </a:t>
            </a:r>
            <a:r>
              <a:rPr lang="en-US" dirty="0"/>
              <a:t>of </a:t>
            </a:r>
            <a:r>
              <a:rPr lang="en-US" dirty="0" smtClean="0"/>
              <a:t>Islamic </a:t>
            </a:r>
            <a:r>
              <a:rPr lang="en-US" dirty="0"/>
              <a:t>banks </a:t>
            </a:r>
            <a:r>
              <a:rPr lang="en-US" dirty="0" smtClean="0"/>
              <a:t>in the banking industry has increased, </a:t>
            </a:r>
            <a:r>
              <a:rPr lang="en-US" dirty="0"/>
              <a:t>from </a:t>
            </a:r>
            <a:r>
              <a:rPr lang="en-US" dirty="0" smtClean="0"/>
              <a:t>22</a:t>
            </a:r>
            <a:r>
              <a:rPr lang="en-US" dirty="0"/>
              <a:t>% in 2011, to about 26% in </a:t>
            </a:r>
            <a:r>
              <a:rPr lang="en-US" dirty="0" smtClean="0"/>
              <a:t>2012</a:t>
            </a:r>
            <a:endParaRPr lang="ar-OM" dirty="0" smtClean="0"/>
          </a:p>
          <a:p>
            <a:pPr marL="0" indent="0" algn="l" rtl="0">
              <a:buNone/>
            </a:pPr>
            <a:r>
              <a:rPr lang="en-US" sz="2800" dirty="0"/>
              <a:t>The results demonstrate that the Islamic banks are able to achieve growth in profits despite the difficult operating environment, the financial results of banks Kuwaiti Islamic reflect good management </a:t>
            </a:r>
          </a:p>
          <a:p>
            <a:pPr marL="0" indent="0" algn="l" rtl="0">
              <a:buNone/>
            </a:pPr>
            <a:r>
              <a:rPr lang="en-US" sz="2800" dirty="0"/>
              <a:t>And the success of their strategies is an urgent need is for the system effectively ensures the public awareness of Islamic banking transactions</a:t>
            </a:r>
          </a:p>
          <a:p>
            <a:pPr marL="0" indent="0" algn="l">
              <a:buNone/>
            </a:pPr>
            <a:endParaRPr lang="en-US" dirty="0" smtClean="0"/>
          </a:p>
        </p:txBody>
      </p:sp>
    </p:spTree>
    <p:extLst>
      <p:ext uri="{BB962C8B-B14F-4D97-AF65-F5344CB8AC3E}">
        <p14:creationId xmlns:p14="http://schemas.microsoft.com/office/powerpoint/2010/main" val="986133094"/>
      </p:ext>
    </p:extLst>
  </p:cSld>
  <p:clrMapOvr>
    <a:masterClrMapping/>
  </p:clrMapOvr>
  <p:transition>
    <p:zo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2996952"/>
            <a:ext cx="7701136" cy="1828800"/>
          </a:xfrm>
        </p:spPr>
        <p:txBody>
          <a:bodyPr>
            <a:noAutofit/>
          </a:bodyPr>
          <a:lstStyle/>
          <a:p>
            <a:pPr algn="ctr"/>
            <a:r>
              <a:rPr lang="en-US" sz="6600" dirty="0"/>
              <a:t>Bank and Financial services statistics</a:t>
            </a:r>
            <a:endParaRPr lang="ar-KW" sz="6600" dirty="0"/>
          </a:p>
        </p:txBody>
      </p:sp>
      <p:sp>
        <p:nvSpPr>
          <p:cNvPr id="3" name="Subtitle 2"/>
          <p:cNvSpPr>
            <a:spLocks noGrp="1"/>
          </p:cNvSpPr>
          <p:nvPr>
            <p:ph type="subTitle" idx="1"/>
          </p:nvPr>
        </p:nvSpPr>
        <p:spPr/>
        <p:txBody>
          <a:bodyPr/>
          <a:lstStyle/>
          <a:p>
            <a:endParaRPr lang="ar-KW"/>
          </a:p>
        </p:txBody>
      </p:sp>
    </p:spTree>
    <p:extLst>
      <p:ext uri="{BB962C8B-B14F-4D97-AF65-F5344CB8AC3E}">
        <p14:creationId xmlns:p14="http://schemas.microsoft.com/office/powerpoint/2010/main" val="3131242340"/>
      </p:ext>
    </p:extLst>
  </p:cSld>
  <p:clrMapOvr>
    <a:masterClrMapping/>
  </p:clrMapOvr>
  <p:transition>
    <p:zo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Bank and Financial services </a:t>
            </a:r>
            <a:r>
              <a:rPr lang="en-US" dirty="0"/>
              <a:t>statistics</a:t>
            </a:r>
          </a:p>
        </p:txBody>
      </p:sp>
      <p:sp>
        <p:nvSpPr>
          <p:cNvPr id="3" name="Content Placeholder 2"/>
          <p:cNvSpPr>
            <a:spLocks noGrp="1"/>
          </p:cNvSpPr>
          <p:nvPr>
            <p:ph sz="quarter" idx="1"/>
          </p:nvPr>
        </p:nvSpPr>
        <p:spPr/>
        <p:txBody>
          <a:bodyPr>
            <a:normAutofit fontScale="92500" lnSpcReduction="20000"/>
          </a:bodyPr>
          <a:lstStyle/>
          <a:p>
            <a:pPr algn="l" rtl="0">
              <a:buFont typeface="Wingdings" panose="05000000000000000000" pitchFamily="2" charset="2"/>
              <a:buChar char="v"/>
            </a:pPr>
            <a:r>
              <a:rPr lang="en-US" dirty="0"/>
              <a:t>Manual definition of financial statistics and coverage where peristaltic </a:t>
            </a:r>
          </a:p>
          <a:p>
            <a:pPr algn="l" rtl="0">
              <a:buFont typeface="Wingdings" panose="05000000000000000000" pitchFamily="2" charset="2"/>
              <a:buChar char="v"/>
            </a:pPr>
            <a:r>
              <a:rPr lang="en-US" dirty="0"/>
              <a:t>  Data banks, insurance companies and financial institutions </a:t>
            </a:r>
          </a:p>
          <a:p>
            <a:pPr algn="l" rtl="0">
              <a:buFont typeface="Wingdings" panose="05000000000000000000" pitchFamily="2" charset="2"/>
              <a:buChar char="v"/>
            </a:pPr>
            <a:r>
              <a:rPr lang="en-US" dirty="0"/>
              <a:t>Assistance and investment firms and the banking sector in Kuwait </a:t>
            </a:r>
          </a:p>
          <a:p>
            <a:pPr algn="l" rtl="0">
              <a:buFont typeface="Wingdings" panose="05000000000000000000" pitchFamily="2" charset="2"/>
              <a:buChar char="v"/>
            </a:pPr>
            <a:r>
              <a:rPr lang="en-US" dirty="0"/>
              <a:t>There are banks, state banks (Central Bank - Credit Kuwaiti Credit </a:t>
            </a:r>
          </a:p>
          <a:p>
            <a:pPr algn="l" rtl="0">
              <a:buFont typeface="Wingdings" panose="05000000000000000000" pitchFamily="2" charset="2"/>
              <a:buChar char="v"/>
            </a:pPr>
            <a:r>
              <a:rPr lang="en-US" dirty="0"/>
              <a:t>  And saving earlier - industrial) and commercial (National - Gulf - trade - Burgan - National -) and Islamic and Gulf (Muscat - Doha - Abu Dhabi - Al </a:t>
            </a:r>
            <a:r>
              <a:rPr lang="en-US" dirty="0" err="1"/>
              <a:t>Rajhi</a:t>
            </a:r>
            <a:r>
              <a:rPr lang="en-US" dirty="0"/>
              <a:t>) and foreign</a:t>
            </a:r>
          </a:p>
        </p:txBody>
      </p:sp>
    </p:spTree>
    <p:extLst>
      <p:ext uri="{BB962C8B-B14F-4D97-AF65-F5344CB8AC3E}">
        <p14:creationId xmlns:p14="http://schemas.microsoft.com/office/powerpoint/2010/main" val="1193072908"/>
      </p:ext>
    </p:extLst>
  </p:cSld>
  <p:clrMapOvr>
    <a:masterClrMapping/>
  </p:clrMapOvr>
  <p:transition>
    <p:zo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12648" y="620688"/>
            <a:ext cx="8153400" cy="598512"/>
          </a:xfrm>
        </p:spPr>
        <p:txBody>
          <a:bodyPr>
            <a:normAutofit fontScale="90000"/>
          </a:bodyPr>
          <a:lstStyle/>
          <a:p>
            <a:pPr rtl="0"/>
            <a:r>
              <a:rPr lang="en-US" dirty="0" smtClean="0"/>
              <a:t>Monitoring of Economic Research and  </a:t>
            </a:r>
            <a:br>
              <a:rPr lang="en-US" dirty="0" smtClean="0"/>
            </a:br>
            <a:r>
              <a:rPr lang="en-US" dirty="0" smtClean="0"/>
              <a:t>Economic Surveys / </a:t>
            </a:r>
            <a:r>
              <a:rPr lang="en-US" dirty="0" smtClean="0">
                <a:solidFill>
                  <a:srgbClr val="C00000"/>
                </a:solidFill>
              </a:rPr>
              <a:t>Law</a:t>
            </a:r>
            <a:r>
              <a:rPr lang="en-US" dirty="0" smtClean="0"/>
              <a:t/>
            </a:r>
            <a:br>
              <a:rPr lang="en-US" dirty="0" smtClean="0"/>
            </a:br>
            <a:endParaRPr lang="fr-FR" dirty="0"/>
          </a:p>
        </p:txBody>
      </p:sp>
      <p:sp>
        <p:nvSpPr>
          <p:cNvPr id="2" name="عنصر نائب للمحتوى 1"/>
          <p:cNvSpPr>
            <a:spLocks noGrp="1"/>
          </p:cNvSpPr>
          <p:nvPr>
            <p:ph sz="quarter" idx="1"/>
          </p:nvPr>
        </p:nvSpPr>
        <p:spPr>
          <a:xfrm>
            <a:off x="612648" y="1916832"/>
            <a:ext cx="8153400" cy="4495800"/>
          </a:xfrm>
        </p:spPr>
        <p:txBody>
          <a:bodyPr>
            <a:normAutofit fontScale="40000" lnSpcReduction="20000"/>
          </a:bodyPr>
          <a:lstStyle/>
          <a:p>
            <a:pPr marL="0" indent="0" algn="ctr" rtl="0">
              <a:buNone/>
            </a:pPr>
            <a:r>
              <a:rPr lang="en-US" dirty="0" smtClean="0"/>
              <a:t>Law No. 27 of 1963 on Statistics and Census   </a:t>
            </a:r>
          </a:p>
          <a:p>
            <a:pPr marL="0" indent="0" algn="ctr" rtl="0">
              <a:buNone/>
            </a:pPr>
            <a:endParaRPr lang="en-US" dirty="0"/>
          </a:p>
          <a:p>
            <a:pPr marL="0" indent="0" algn="ctr" rtl="0">
              <a:buNone/>
            </a:pPr>
            <a:r>
              <a:rPr lang="en-US" dirty="0"/>
              <a:t>We Abdullah Al-Salem Al-Sabah</a:t>
            </a:r>
          </a:p>
          <a:p>
            <a:pPr marL="0" indent="0" algn="ctr" rtl="0">
              <a:buNone/>
            </a:pPr>
            <a:endParaRPr lang="en-US" dirty="0"/>
          </a:p>
          <a:p>
            <a:pPr marL="0" indent="0" algn="ctr" rtl="0">
              <a:buNone/>
            </a:pPr>
            <a:r>
              <a:rPr lang="en-US" dirty="0"/>
              <a:t>Amir of The State of Kuwait</a:t>
            </a:r>
          </a:p>
          <a:p>
            <a:pPr marL="0" indent="0" algn="ctr" rtl="0">
              <a:buNone/>
            </a:pPr>
            <a:r>
              <a:rPr lang="en-US" dirty="0"/>
              <a:t>After careful Perusal of the law No. 13 of 1961 on Statistics and Census, and the </a:t>
            </a:r>
            <a:r>
              <a:rPr lang="en-US" dirty="0" err="1"/>
              <a:t>Amiri</a:t>
            </a:r>
            <a:r>
              <a:rPr lang="en-US" dirty="0"/>
              <a:t> Decree No. 56 of 1962 concerning the formation of the Planning Board, the National Assembly agreed on the following law and we ratified and issued it. </a:t>
            </a:r>
          </a:p>
          <a:p>
            <a:pPr marL="0" indent="0" algn="ctr" rtl="0">
              <a:buNone/>
            </a:pPr>
            <a:r>
              <a:rPr lang="en-US" dirty="0"/>
              <a:t>Law on Statistics and Census</a:t>
            </a:r>
          </a:p>
          <a:p>
            <a:pPr marL="0" indent="0" algn="ctr" rtl="0">
              <a:buNone/>
            </a:pPr>
            <a:endParaRPr lang="en-US" dirty="0"/>
          </a:p>
          <a:p>
            <a:pPr marL="0" indent="0" algn="ctr" rtl="0">
              <a:buNone/>
            </a:pPr>
            <a:r>
              <a:rPr lang="en-US" dirty="0">
                <a:solidFill>
                  <a:srgbClr val="C00000"/>
                </a:solidFill>
              </a:rPr>
              <a:t>Article I: </a:t>
            </a:r>
          </a:p>
          <a:p>
            <a:pPr marL="0" indent="0" algn="ctr" rtl="0">
              <a:buNone/>
            </a:pPr>
            <a:r>
              <a:rPr lang="en-US" dirty="0"/>
              <a:t>There shall be established an Office for Census and Statistics called The Central Statistical Office to be annexed to the Planning Board. This Office is to be the sole official statistical reference in The State of Kuwait . </a:t>
            </a:r>
          </a:p>
          <a:p>
            <a:pPr marL="0" indent="0" algn="ctr" rtl="0">
              <a:buNone/>
            </a:pPr>
            <a:r>
              <a:rPr lang="en-US" dirty="0">
                <a:solidFill>
                  <a:srgbClr val="C00000"/>
                </a:solidFill>
              </a:rPr>
              <a:t>Article II: </a:t>
            </a:r>
          </a:p>
          <a:p>
            <a:pPr marL="0" indent="0" algn="ctr" rtl="0">
              <a:buNone/>
            </a:pPr>
            <a:r>
              <a:rPr lang="en-US" dirty="0"/>
              <a:t>The Central Statistical Office shall have a Director who shall be appointed by a decree upon the nomination of the Planning Board .The CSO. Shall be organized by a resolution to be issued by the Planning Board specifying its divisions and how it is going to work, its relationship with its employees and their salaries and increments. The Minister of Planning shall, with regard to the employees of the Office, have the same competence a minister has with regard to the employees of his Ministry</a:t>
            </a:r>
            <a:r>
              <a:rPr lang="en-US" dirty="0" smtClean="0"/>
              <a:t>.</a:t>
            </a:r>
          </a:p>
          <a:p>
            <a:pPr marL="0" indent="0" algn="ctr" rtl="0">
              <a:buNone/>
            </a:pPr>
            <a:endParaRPr lang="en-US" dirty="0"/>
          </a:p>
          <a:p>
            <a:pPr marL="0" indent="0" algn="ctr" rtl="0">
              <a:buNone/>
            </a:pPr>
            <a:r>
              <a:rPr lang="en-US" dirty="0" smtClean="0"/>
              <a:t>More details can be found here </a:t>
            </a:r>
          </a:p>
          <a:p>
            <a:pPr marL="0" indent="0" algn="ctr" rtl="0">
              <a:buNone/>
            </a:pPr>
            <a:r>
              <a:rPr lang="en-US" dirty="0">
                <a:hlinkClick r:id="rId2"/>
              </a:rPr>
              <a:t>http://</a:t>
            </a:r>
            <a:r>
              <a:rPr lang="en-US" dirty="0" smtClean="0">
                <a:hlinkClick r:id="rId2"/>
              </a:rPr>
              <a:t>www.csb.gov.kw/Rule_EN.aspx</a:t>
            </a:r>
            <a:r>
              <a:rPr lang="en-US" dirty="0" smtClean="0"/>
              <a:t> </a:t>
            </a:r>
          </a:p>
        </p:txBody>
      </p:sp>
    </p:spTree>
    <p:extLst>
      <p:ext uri="{BB962C8B-B14F-4D97-AF65-F5344CB8AC3E}">
        <p14:creationId xmlns:p14="http://schemas.microsoft.com/office/powerpoint/2010/main" val="16559531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95536" y="1844824"/>
            <a:ext cx="8153400" cy="4595826"/>
          </a:xfrm>
        </p:spPr>
        <p:txBody>
          <a:bodyPr>
            <a:normAutofit fontScale="77500" lnSpcReduction="20000"/>
          </a:bodyPr>
          <a:lstStyle/>
          <a:p>
            <a:pPr algn="l" rtl="0">
              <a:buFont typeface="Wingdings" panose="05000000000000000000" pitchFamily="2" charset="2"/>
              <a:buChar char="v"/>
            </a:pPr>
            <a:r>
              <a:rPr lang="en-US" dirty="0"/>
              <a:t>Statistical research aimed at economic conducted by administration </a:t>
            </a:r>
          </a:p>
          <a:p>
            <a:pPr algn="l" rtl="0">
              <a:buFont typeface="Wingdings" panose="05000000000000000000" pitchFamily="2" charset="2"/>
              <a:buChar char="v"/>
            </a:pPr>
            <a:r>
              <a:rPr lang="en-US" dirty="0"/>
              <a:t>Economic statistics to provide data and information about key </a:t>
            </a:r>
          </a:p>
          <a:p>
            <a:pPr algn="l" rtl="0">
              <a:buFont typeface="Wingdings" panose="05000000000000000000" pitchFamily="2" charset="2"/>
              <a:buChar char="v"/>
            </a:pPr>
            <a:r>
              <a:rPr lang="en-US" dirty="0"/>
              <a:t>  Various economic activities and regulatory sectors as a database </a:t>
            </a:r>
          </a:p>
          <a:p>
            <a:pPr algn="l" rtl="0">
              <a:buFont typeface="Wingdings" panose="05000000000000000000" pitchFamily="2" charset="2"/>
              <a:buChar char="v"/>
            </a:pPr>
            <a:r>
              <a:rPr lang="en-US" dirty="0"/>
              <a:t>In the fields of economy </a:t>
            </a:r>
          </a:p>
          <a:p>
            <a:pPr algn="l" rtl="0">
              <a:buFont typeface="Wingdings" panose="05000000000000000000" pitchFamily="2" charset="2"/>
              <a:buChar char="v"/>
            </a:pPr>
            <a:r>
              <a:rPr lang="en-US" dirty="0"/>
              <a:t>The following: - </a:t>
            </a:r>
          </a:p>
          <a:p>
            <a:pPr algn="l" rtl="0">
              <a:buFont typeface="Wingdings" panose="05000000000000000000" pitchFamily="2" charset="2"/>
              <a:buChar char="v"/>
            </a:pPr>
            <a:r>
              <a:rPr lang="en-US" dirty="0"/>
              <a:t>1 - mining and manufacturing industries </a:t>
            </a:r>
          </a:p>
          <a:p>
            <a:pPr algn="l" rtl="0">
              <a:buFont typeface="Wingdings" panose="05000000000000000000" pitchFamily="2" charset="2"/>
              <a:buChar char="v"/>
            </a:pPr>
            <a:r>
              <a:rPr lang="en-US" dirty="0"/>
              <a:t>2 - Building &amp; Construction </a:t>
            </a:r>
          </a:p>
          <a:p>
            <a:pPr algn="l" rtl="0">
              <a:buFont typeface="Wingdings" panose="05000000000000000000" pitchFamily="2" charset="2"/>
              <a:buChar char="v"/>
            </a:pPr>
            <a:r>
              <a:rPr lang="en-US" dirty="0"/>
              <a:t>3 - internal trade (wholesale and retail) </a:t>
            </a:r>
          </a:p>
          <a:p>
            <a:pPr algn="l" rtl="0">
              <a:buFont typeface="Wingdings" panose="05000000000000000000" pitchFamily="2" charset="2"/>
              <a:buChar char="v"/>
            </a:pPr>
            <a:r>
              <a:rPr lang="en-US" dirty="0"/>
              <a:t>4 - Non-Financial Services </a:t>
            </a:r>
          </a:p>
          <a:p>
            <a:pPr algn="l" rtl="0">
              <a:buFont typeface="Wingdings" panose="05000000000000000000" pitchFamily="2" charset="2"/>
              <a:buChar char="v"/>
            </a:pPr>
            <a:r>
              <a:rPr lang="en-US" dirty="0"/>
              <a:t>5 - the financial sector, including banks, insurance companies, investment and banking </a:t>
            </a:r>
          </a:p>
          <a:p>
            <a:pPr algn="l" rtl="0">
              <a:buFont typeface="Wingdings" panose="05000000000000000000" pitchFamily="2" charset="2"/>
              <a:buChar char="v"/>
            </a:pPr>
            <a:r>
              <a:rPr lang="en-US" dirty="0"/>
              <a:t>  Activities and services </a:t>
            </a:r>
            <a:r>
              <a:rPr lang="en-US" dirty="0" err="1"/>
              <a:t>Almalahalmsaadh</a:t>
            </a:r>
            <a:r>
              <a:rPr lang="en-US" dirty="0"/>
              <a:t> </a:t>
            </a:r>
          </a:p>
          <a:p>
            <a:pPr algn="l" rtl="0">
              <a:buFont typeface="Wingdings" panose="05000000000000000000" pitchFamily="2" charset="2"/>
              <a:buChar char="v"/>
            </a:pPr>
            <a:r>
              <a:rPr lang="en-US" dirty="0"/>
              <a:t>6 - private bodies which are not-for-profit sector and serve families</a:t>
            </a:r>
            <a:endParaRPr lang="ar-KW" dirty="0"/>
          </a:p>
        </p:txBody>
      </p:sp>
      <p:sp>
        <p:nvSpPr>
          <p:cNvPr id="4" name="Title 3"/>
          <p:cNvSpPr>
            <a:spLocks noGrp="1"/>
          </p:cNvSpPr>
          <p:nvPr>
            <p:ph type="title"/>
          </p:nvPr>
        </p:nvSpPr>
        <p:spPr>
          <a:xfrm>
            <a:off x="612648" y="620688"/>
            <a:ext cx="8153400" cy="598512"/>
          </a:xfrm>
        </p:spPr>
        <p:txBody>
          <a:bodyPr>
            <a:normAutofit fontScale="90000"/>
          </a:bodyPr>
          <a:lstStyle/>
          <a:p>
            <a:pPr rtl="0"/>
            <a:r>
              <a:rPr lang="en-US" dirty="0" smtClean="0"/>
              <a:t>Monitoring of Economic Research and  </a:t>
            </a:r>
            <a:br>
              <a:rPr lang="en-US" dirty="0" smtClean="0"/>
            </a:br>
            <a:r>
              <a:rPr lang="en-US" dirty="0" smtClean="0"/>
              <a:t>Economic Surveys</a:t>
            </a:r>
            <a:r>
              <a:rPr lang="ar-OM" dirty="0" smtClean="0"/>
              <a:t> </a:t>
            </a:r>
            <a:r>
              <a:rPr lang="en-US" dirty="0" smtClean="0"/>
              <a:t>/ </a:t>
            </a:r>
            <a:r>
              <a:rPr lang="en-US" dirty="0" smtClean="0">
                <a:solidFill>
                  <a:srgbClr val="C00000"/>
                </a:solidFill>
              </a:rPr>
              <a:t>Scope</a:t>
            </a:r>
            <a:r>
              <a:rPr lang="en-US" dirty="0" smtClean="0"/>
              <a:t/>
            </a:r>
            <a:br>
              <a:rPr lang="en-US" dirty="0" smtClean="0"/>
            </a:br>
            <a:endParaRPr lang="fr-FR" dirty="0"/>
          </a:p>
        </p:txBody>
      </p:sp>
    </p:spTree>
  </p:cSld>
  <p:clrMapOvr>
    <a:masterClrMapping/>
  </p:clrMapOvr>
  <p:transition>
    <p:zo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1589" y="993256"/>
            <a:ext cx="3594348" cy="1108720"/>
          </a:xfrm>
        </p:spPr>
        <p:txBody>
          <a:bodyPr>
            <a:normAutofit fontScale="90000"/>
          </a:bodyPr>
          <a:lstStyle/>
          <a:p>
            <a:pPr lvl="0" fontAlgn="base">
              <a:spcAft>
                <a:spcPct val="0"/>
              </a:spcAft>
            </a:pPr>
            <a:r>
              <a:rPr lang="en-US" sz="3600" dirty="0"/>
              <a:t>financial </a:t>
            </a:r>
            <a:r>
              <a:rPr lang="en-US" sz="3600" dirty="0" smtClean="0"/>
              <a:t>sector</a:t>
            </a:r>
            <a:endParaRPr lang="ar-KW" sz="8000" dirty="0"/>
          </a:p>
        </p:txBody>
      </p:sp>
      <p:sp>
        <p:nvSpPr>
          <p:cNvPr id="3" name="Subtitle 2"/>
          <p:cNvSpPr>
            <a:spLocks noGrp="1"/>
          </p:cNvSpPr>
          <p:nvPr>
            <p:ph type="subTitle" idx="1"/>
          </p:nvPr>
        </p:nvSpPr>
        <p:spPr>
          <a:xfrm>
            <a:off x="416993" y="2312940"/>
            <a:ext cx="6705600" cy="3143272"/>
          </a:xfrm>
        </p:spPr>
        <p:txBody>
          <a:bodyPr>
            <a:normAutofit fontScale="92500" lnSpcReduction="10000"/>
          </a:bodyPr>
          <a:lstStyle/>
          <a:p>
            <a:pPr rtl="0"/>
            <a:r>
              <a:rPr lang="en-US" sz="3200" dirty="0"/>
              <a:t>Includes </a:t>
            </a:r>
            <a:endParaRPr lang="en-US" sz="3200" dirty="0" smtClean="0"/>
          </a:p>
          <a:p>
            <a:pPr marL="514350" indent="-514350" rtl="0">
              <a:buFont typeface="+mj-lt"/>
              <a:buAutoNum type="arabicPeriod"/>
            </a:pPr>
            <a:r>
              <a:rPr lang="en-US" sz="3200" dirty="0"/>
              <a:t>B</a:t>
            </a:r>
            <a:r>
              <a:rPr lang="en-US" sz="3200" dirty="0" smtClean="0"/>
              <a:t>anks </a:t>
            </a:r>
          </a:p>
          <a:p>
            <a:pPr marL="514350" indent="-514350" rtl="0">
              <a:buFont typeface="+mj-lt"/>
              <a:buAutoNum type="arabicPeriod"/>
            </a:pPr>
            <a:r>
              <a:rPr lang="en-US" sz="3200" dirty="0"/>
              <a:t>I</a:t>
            </a:r>
            <a:r>
              <a:rPr lang="en-US" sz="3200" dirty="0" smtClean="0"/>
              <a:t>nsurance </a:t>
            </a:r>
            <a:r>
              <a:rPr lang="en-US" sz="3200" dirty="0"/>
              <a:t>companies </a:t>
            </a:r>
            <a:endParaRPr lang="en-US" sz="3200" dirty="0" smtClean="0"/>
          </a:p>
          <a:p>
            <a:pPr marL="514350" indent="-514350" rtl="0">
              <a:buFont typeface="+mj-lt"/>
              <a:buAutoNum type="arabicPeriod"/>
            </a:pPr>
            <a:r>
              <a:rPr lang="en-US" sz="3200" dirty="0"/>
              <a:t>F</a:t>
            </a:r>
            <a:r>
              <a:rPr lang="en-US" sz="3200" dirty="0" smtClean="0"/>
              <a:t>inancial institutions </a:t>
            </a:r>
          </a:p>
          <a:p>
            <a:pPr marL="514350" indent="-514350" rtl="0">
              <a:buFont typeface="+mj-lt"/>
              <a:buAutoNum type="arabicPeriod"/>
            </a:pPr>
            <a:r>
              <a:rPr lang="en-US" sz="3200" dirty="0"/>
              <a:t>I</a:t>
            </a:r>
            <a:r>
              <a:rPr lang="en-US" sz="3200" dirty="0" smtClean="0"/>
              <a:t>nvestment companies</a:t>
            </a:r>
          </a:p>
          <a:p>
            <a:pPr marL="514350" indent="-514350" rtl="0">
              <a:buFont typeface="+mj-lt"/>
              <a:buAutoNum type="arabicPeriod"/>
            </a:pPr>
            <a:r>
              <a:rPr lang="en-US" sz="3200" dirty="0" smtClean="0"/>
              <a:t>Exchange</a:t>
            </a:r>
          </a:p>
        </p:txBody>
      </p:sp>
      <p:pic>
        <p:nvPicPr>
          <p:cNvPr id="50178" name="Picture 2" descr="http://almarkazy.com/sites/default/files/styles/main_news_details_image/public/%D8%AF%D9%8A%D9%86%D8%A7%D8%B1%20%D9%83%D9%88%D9%8A%D8%AA%D9%8A.jpg?itok=wZQ5bOnS"/>
          <p:cNvPicPr>
            <a:picLocks noChangeAspect="1" noChangeArrowheads="1"/>
          </p:cNvPicPr>
          <p:nvPr/>
        </p:nvPicPr>
        <p:blipFill>
          <a:blip r:embed="rId2"/>
          <a:srcRect/>
          <a:stretch>
            <a:fillRect/>
          </a:stretch>
        </p:blipFill>
        <p:spPr bwMode="auto">
          <a:xfrm rot="1862677">
            <a:off x="4534710" y="1344433"/>
            <a:ext cx="4180443" cy="1575000"/>
          </a:xfrm>
          <a:prstGeom prst="rect">
            <a:avLst/>
          </a:prstGeom>
          <a:noFill/>
        </p:spPr>
      </p:pic>
    </p:spTree>
  </p:cSld>
  <p:clrMapOvr>
    <a:masterClrMapping/>
  </p:clrMapOvr>
  <p:transition>
    <p:zo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9552" y="1988840"/>
            <a:ext cx="8153400" cy="4495800"/>
          </a:xfrm>
        </p:spPr>
        <p:txBody>
          <a:bodyPr>
            <a:normAutofit/>
          </a:bodyPr>
          <a:lstStyle/>
          <a:p>
            <a:pPr algn="l" rtl="0">
              <a:buFont typeface="Wingdings" panose="05000000000000000000" pitchFamily="2" charset="2"/>
              <a:buChar char="v"/>
            </a:pPr>
            <a:r>
              <a:rPr lang="en-US" sz="3200" dirty="0"/>
              <a:t>The Department of Financial Services </a:t>
            </a:r>
            <a:r>
              <a:rPr lang="en-US" sz="3200" dirty="0" smtClean="0"/>
              <a:t>publishes </a:t>
            </a:r>
            <a:r>
              <a:rPr lang="en-US" sz="3200" dirty="0"/>
              <a:t>specialized </a:t>
            </a:r>
            <a:r>
              <a:rPr lang="en-US" sz="3200" dirty="0" smtClean="0"/>
              <a:t>banks </a:t>
            </a:r>
            <a:r>
              <a:rPr lang="en-US" sz="3200" dirty="0"/>
              <a:t>Bulletin </a:t>
            </a:r>
            <a:endParaRPr lang="en-US" sz="3200" dirty="0" smtClean="0"/>
          </a:p>
          <a:p>
            <a:pPr algn="l" rtl="0">
              <a:buFont typeface="Wingdings" panose="05000000000000000000" pitchFamily="2" charset="2"/>
              <a:buChar char="v"/>
            </a:pPr>
            <a:r>
              <a:rPr lang="en-US" sz="3200" dirty="0" smtClean="0"/>
              <a:t>data </a:t>
            </a:r>
            <a:r>
              <a:rPr lang="en-US" sz="3200" dirty="0"/>
              <a:t>are collected through an annual </a:t>
            </a:r>
            <a:r>
              <a:rPr lang="en-US" sz="3200" dirty="0" smtClean="0"/>
              <a:t>survey covers </a:t>
            </a:r>
            <a:r>
              <a:rPr lang="en-US" sz="3200" dirty="0"/>
              <a:t>o</a:t>
            </a:r>
            <a:r>
              <a:rPr lang="en-US" sz="3200" dirty="0" smtClean="0"/>
              <a:t>perating financial establishments in </a:t>
            </a:r>
            <a:r>
              <a:rPr lang="en-US" sz="3200" dirty="0"/>
              <a:t>the State of Kuwait </a:t>
            </a:r>
            <a:r>
              <a:rPr lang="en-US" sz="3200" dirty="0" smtClean="0"/>
              <a:t>by, and the sample is </a:t>
            </a:r>
            <a:r>
              <a:rPr lang="en-US" sz="3200" dirty="0" smtClean="0"/>
              <a:t>based on  Y</a:t>
            </a:r>
            <a:r>
              <a:rPr lang="en-US" sz="3200" dirty="0" smtClean="0"/>
              <a:t>2000 establishment frame. </a:t>
            </a:r>
          </a:p>
          <a:p>
            <a:pPr algn="l" rtl="0">
              <a:buFont typeface="Wingdings" panose="05000000000000000000" pitchFamily="2" charset="2"/>
              <a:buChar char="v"/>
            </a:pPr>
            <a:r>
              <a:rPr lang="en-US" sz="3200" dirty="0" smtClean="0"/>
              <a:t>coding of activities follows ISIC </a:t>
            </a:r>
            <a:r>
              <a:rPr lang="en-US" sz="3200" b="1" dirty="0" smtClean="0"/>
              <a:t>(</a:t>
            </a:r>
            <a:r>
              <a:rPr lang="en-US" sz="3200" b="1" dirty="0"/>
              <a:t>Rev3)</a:t>
            </a:r>
            <a:endParaRPr lang="ar-KW" sz="3200" b="1" dirty="0"/>
          </a:p>
        </p:txBody>
      </p:sp>
      <p:sp>
        <p:nvSpPr>
          <p:cNvPr id="4" name="Text Placeholder 1"/>
          <p:cNvSpPr>
            <a:spLocks noGrp="1"/>
          </p:cNvSpPr>
          <p:nvPr>
            <p:ph type="title"/>
          </p:nvPr>
        </p:nvSpPr>
        <p:spPr/>
        <p:txBody>
          <a:bodyPr>
            <a:noAutofit/>
          </a:bodyPr>
          <a:lstStyle/>
          <a:p>
            <a:r>
              <a:rPr lang="en-US" sz="9600" dirty="0"/>
              <a:t>Introduction</a:t>
            </a:r>
            <a:endParaRPr lang="ar-KW" sz="9600" dirty="0"/>
          </a:p>
        </p:txBody>
      </p:sp>
    </p:spTree>
  </p:cSld>
  <p:clrMapOvr>
    <a:masterClrMapping/>
  </p:clrMapOvr>
  <p:transition>
    <p:zo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988840"/>
            <a:ext cx="8153400" cy="742528"/>
          </a:xfrm>
        </p:spPr>
        <p:txBody>
          <a:bodyPr>
            <a:normAutofit fontScale="90000"/>
          </a:bodyPr>
          <a:lstStyle/>
          <a:p>
            <a:r>
              <a:rPr lang="en-US" dirty="0">
                <a:solidFill>
                  <a:schemeClr val="tx1"/>
                </a:solidFill>
              </a:rPr>
              <a:t>Scope and </a:t>
            </a:r>
            <a:r>
              <a:rPr lang="en-US" dirty="0" smtClean="0">
                <a:solidFill>
                  <a:schemeClr val="tx1"/>
                </a:solidFill>
              </a:rPr>
              <a:t>coverage  </a:t>
            </a:r>
            <a:r>
              <a:rPr lang="en-US" dirty="0">
                <a:solidFill>
                  <a:schemeClr val="tx1"/>
                </a:solidFill>
              </a:rPr>
              <a:t/>
            </a:r>
            <a:br>
              <a:rPr lang="en-US" dirty="0">
                <a:solidFill>
                  <a:schemeClr val="tx1"/>
                </a:solidFill>
              </a:rPr>
            </a:br>
            <a:endParaRPr lang="ar-KW" dirty="0">
              <a:solidFill>
                <a:schemeClr val="tx1"/>
              </a:solidFill>
            </a:endParaRPr>
          </a:p>
        </p:txBody>
      </p:sp>
      <p:sp>
        <p:nvSpPr>
          <p:cNvPr id="3" name="Content Placeholder 2"/>
          <p:cNvSpPr>
            <a:spLocks noGrp="1"/>
          </p:cNvSpPr>
          <p:nvPr>
            <p:ph sz="quarter" idx="1"/>
          </p:nvPr>
        </p:nvSpPr>
        <p:spPr>
          <a:xfrm>
            <a:off x="323528" y="2132856"/>
            <a:ext cx="8153400" cy="4495800"/>
          </a:xfrm>
        </p:spPr>
        <p:txBody>
          <a:bodyPr>
            <a:normAutofit lnSpcReduction="10000"/>
          </a:bodyPr>
          <a:lstStyle/>
          <a:p>
            <a:pPr marL="0" indent="0" algn="l" rtl="0">
              <a:buNone/>
            </a:pPr>
            <a:endParaRPr lang="en-US" dirty="0"/>
          </a:p>
          <a:p>
            <a:pPr algn="l" rtl="0">
              <a:buFont typeface="Wingdings" panose="05000000000000000000" pitchFamily="2" charset="2"/>
              <a:buChar char="v"/>
            </a:pPr>
            <a:r>
              <a:rPr lang="en-US" dirty="0"/>
              <a:t>T</a:t>
            </a:r>
            <a:r>
              <a:rPr lang="en-US" dirty="0" smtClean="0"/>
              <a:t>he </a:t>
            </a:r>
            <a:r>
              <a:rPr lang="en-US" dirty="0"/>
              <a:t>annual </a:t>
            </a:r>
            <a:r>
              <a:rPr lang="en-US" dirty="0" smtClean="0"/>
              <a:t>survey covers </a:t>
            </a:r>
            <a:r>
              <a:rPr lang="en-US" dirty="0"/>
              <a:t>all establishments operating in </a:t>
            </a:r>
            <a:r>
              <a:rPr lang="en-US" dirty="0" smtClean="0"/>
              <a:t>government </a:t>
            </a:r>
            <a:r>
              <a:rPr lang="en-US" dirty="0"/>
              <a:t>and </a:t>
            </a:r>
            <a:r>
              <a:rPr lang="en-US" dirty="0" smtClean="0"/>
              <a:t>private, sectors, and mixed </a:t>
            </a:r>
            <a:r>
              <a:rPr lang="en-US" dirty="0"/>
              <a:t>(government and private). </a:t>
            </a:r>
          </a:p>
          <a:p>
            <a:pPr algn="l" rtl="0">
              <a:buFont typeface="Wingdings" panose="05000000000000000000" pitchFamily="2" charset="2"/>
              <a:buChar char="v"/>
            </a:pPr>
            <a:endParaRPr lang="en-US" dirty="0"/>
          </a:p>
          <a:p>
            <a:pPr marL="0" indent="0" algn="l" rtl="0">
              <a:buNone/>
            </a:pPr>
            <a:r>
              <a:rPr lang="en-US" sz="4300" dirty="0">
                <a:latin typeface="+mj-lt"/>
                <a:ea typeface="+mj-ea"/>
                <a:cs typeface="+mj-cs"/>
              </a:rPr>
              <a:t>Survey Methodology </a:t>
            </a:r>
          </a:p>
          <a:p>
            <a:pPr algn="l" rtl="0">
              <a:buFont typeface="Wingdings" panose="05000000000000000000" pitchFamily="2" charset="2"/>
              <a:buChar char="v"/>
            </a:pPr>
            <a:r>
              <a:rPr lang="en-US" dirty="0" smtClean="0"/>
              <a:t>The establishments frame is for Y2000 approximately includes 6000 establishments ( all activities )</a:t>
            </a:r>
            <a:endParaRPr lang="en-US" dirty="0"/>
          </a:p>
        </p:txBody>
      </p:sp>
      <p:sp>
        <p:nvSpPr>
          <p:cNvPr id="4" name="مستطيل 3"/>
          <p:cNvSpPr/>
          <p:nvPr/>
        </p:nvSpPr>
        <p:spPr>
          <a:xfrm>
            <a:off x="174570" y="6648"/>
            <a:ext cx="8244886" cy="1323439"/>
          </a:xfrm>
          <a:prstGeom prst="rect">
            <a:avLst/>
          </a:prstGeom>
        </p:spPr>
        <p:txBody>
          <a:bodyPr wrap="none">
            <a:spAutoFit/>
          </a:bodyPr>
          <a:lstStyle/>
          <a:p>
            <a:r>
              <a:rPr lang="en-US" sz="4000" dirty="0"/>
              <a:t>ANNUAL SURVEY OF </a:t>
            </a:r>
            <a:r>
              <a:rPr lang="en-US" sz="4000" dirty="0" smtClean="0"/>
              <a:t>ESTABLISHMENTS</a:t>
            </a:r>
          </a:p>
          <a:p>
            <a:r>
              <a:rPr lang="en-US" sz="4000" dirty="0" smtClean="0"/>
              <a:t> </a:t>
            </a:r>
            <a:r>
              <a:rPr lang="en-US" sz="4000" dirty="0"/>
              <a:t>FINANCIAL SERVICES</a:t>
            </a:r>
            <a:endParaRPr lang="ar-OM" sz="4000" dirty="0">
              <a:latin typeface="+mj-lt"/>
              <a:ea typeface="+mj-ea"/>
              <a:cs typeface="+mj-cs"/>
            </a:endParaRPr>
          </a:p>
        </p:txBody>
      </p:sp>
    </p:spTree>
  </p:cSld>
  <p:clrMapOvr>
    <a:masterClrMapping/>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5984" y="2571744"/>
            <a:ext cx="4265593" cy="1000132"/>
          </a:xfrm>
        </p:spPr>
        <p:txBody>
          <a:bodyPr/>
          <a:lstStyle/>
          <a:p>
            <a:pPr algn="ctr"/>
            <a:r>
              <a:rPr lang="ar-KW" sz="5400" b="1" dirty="0" smtClean="0">
                <a:solidFill>
                  <a:srgbClr val="002060"/>
                </a:solidFill>
              </a:rPr>
              <a:t>البنوك </a:t>
            </a:r>
            <a:r>
              <a:rPr lang="ar-KW" sz="5400" b="1" dirty="0" err="1" smtClean="0">
                <a:solidFill>
                  <a:srgbClr val="002060"/>
                </a:solidFill>
              </a:rPr>
              <a:t>الاسلامية</a:t>
            </a:r>
            <a:endParaRPr lang="en-US" sz="5400" dirty="0" smtClean="0">
              <a:solidFill>
                <a:srgbClr val="002060"/>
              </a:solidFill>
            </a:endParaRPr>
          </a:p>
          <a:p>
            <a:endParaRPr lang="ar-KW" dirty="0"/>
          </a:p>
        </p:txBody>
      </p:sp>
      <p:sp>
        <p:nvSpPr>
          <p:cNvPr id="3" name="Title 2"/>
          <p:cNvSpPr>
            <a:spLocks noGrp="1"/>
          </p:cNvSpPr>
          <p:nvPr>
            <p:ph type="title"/>
          </p:nvPr>
        </p:nvSpPr>
        <p:spPr>
          <a:xfrm>
            <a:off x="952488" y="585778"/>
            <a:ext cx="7620000" cy="990600"/>
          </a:xfrm>
        </p:spPr>
        <p:txBody>
          <a:bodyPr>
            <a:normAutofit fontScale="90000"/>
          </a:bodyPr>
          <a:lstStyle/>
          <a:p>
            <a:r>
              <a:rPr lang="en-US"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Kuwait's experience with Islamic banks</a:t>
            </a:r>
            <a: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r>
            <a:b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br>
            <a:endParaRPr lang="ar-KW"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pic>
        <p:nvPicPr>
          <p:cNvPr id="29698" name="Picture 2" descr="http://assawsana.com/portal/image/imgid37606.jpg">
            <a:hlinkClick r:id="rId2" tooltip="مجلس الوزراء يوافق على إصدار صكوك إسلامية لمجموعة الراجحي "/>
          </p:cNvPr>
          <p:cNvPicPr>
            <a:picLocks noChangeAspect="1" noChangeArrowheads="1"/>
          </p:cNvPicPr>
          <p:nvPr/>
        </p:nvPicPr>
        <p:blipFill>
          <a:blip r:embed="rId3"/>
          <a:srcRect/>
          <a:stretch>
            <a:fillRect/>
          </a:stretch>
        </p:blipFill>
        <p:spPr bwMode="auto">
          <a:xfrm>
            <a:off x="2513780" y="3571876"/>
            <a:ext cx="3810000" cy="2857500"/>
          </a:xfrm>
          <a:prstGeom prst="rect">
            <a:avLst/>
          </a:prstGeom>
          <a:noFill/>
        </p:spPr>
      </p:pic>
    </p:spTree>
  </p:cSld>
  <p:clrMapOvr>
    <a:masterClrMapping/>
  </p:clrMapOvr>
  <p:transition>
    <p:zo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Sampling </a:t>
            </a:r>
            <a:endParaRPr lang="ar-KW" b="1" dirty="0">
              <a:solidFill>
                <a:schemeClr val="tx1"/>
              </a:solidFill>
            </a:endParaRPr>
          </a:p>
        </p:txBody>
      </p:sp>
      <p:sp>
        <p:nvSpPr>
          <p:cNvPr id="3" name="Content Placeholder 2"/>
          <p:cNvSpPr>
            <a:spLocks noGrp="1"/>
          </p:cNvSpPr>
          <p:nvPr>
            <p:ph sz="quarter" idx="1"/>
          </p:nvPr>
        </p:nvSpPr>
        <p:spPr>
          <a:xfrm>
            <a:off x="785786" y="2285992"/>
            <a:ext cx="7980262" cy="2799192"/>
          </a:xfrm>
        </p:spPr>
        <p:txBody>
          <a:bodyPr/>
          <a:lstStyle/>
          <a:p>
            <a:pPr algn="l" rtl="0">
              <a:buFont typeface="Wingdings" panose="05000000000000000000" pitchFamily="2" charset="2"/>
              <a:buChar char="v"/>
            </a:pPr>
            <a:r>
              <a:rPr lang="en-US" dirty="0" smtClean="0"/>
              <a:t>Establishments with number </a:t>
            </a:r>
            <a:r>
              <a:rPr lang="en-US" dirty="0"/>
              <a:t>of </a:t>
            </a:r>
            <a:r>
              <a:rPr lang="en-US" dirty="0" smtClean="0"/>
              <a:t>(</a:t>
            </a:r>
            <a:r>
              <a:rPr lang="en-US" dirty="0"/>
              <a:t>1-10</a:t>
            </a:r>
            <a:r>
              <a:rPr lang="en-US" dirty="0"/>
              <a:t>) workers </a:t>
            </a:r>
            <a:r>
              <a:rPr lang="en-US" dirty="0" smtClean="0"/>
              <a:t>is sampled . </a:t>
            </a:r>
            <a:endParaRPr lang="en-US" dirty="0"/>
          </a:p>
          <a:p>
            <a:pPr algn="l" rtl="0">
              <a:buFont typeface="Wingdings" panose="05000000000000000000" pitchFamily="2" charset="2"/>
              <a:buChar char="v"/>
            </a:pPr>
            <a:r>
              <a:rPr lang="en-US" dirty="0" smtClean="0"/>
              <a:t>Establishments with (</a:t>
            </a:r>
            <a:r>
              <a:rPr lang="en-US" dirty="0"/>
              <a:t>11-19</a:t>
            </a:r>
            <a:r>
              <a:rPr lang="en-US" dirty="0"/>
              <a:t>) workers </a:t>
            </a:r>
            <a:r>
              <a:rPr lang="en-US" dirty="0" smtClean="0"/>
              <a:t>is sampled. </a:t>
            </a:r>
            <a:endParaRPr lang="en-US" dirty="0"/>
          </a:p>
          <a:p>
            <a:pPr algn="l" rtl="0">
              <a:buFont typeface="Wingdings" panose="05000000000000000000" pitchFamily="2" charset="2"/>
              <a:buChar char="v"/>
            </a:pPr>
            <a:r>
              <a:rPr lang="en-US" dirty="0" smtClean="0"/>
              <a:t>Establishments with (</a:t>
            </a:r>
            <a:r>
              <a:rPr lang="en-US" dirty="0"/>
              <a:t>20) </a:t>
            </a:r>
            <a:r>
              <a:rPr lang="en-US" dirty="0"/>
              <a:t>workers and </a:t>
            </a:r>
            <a:r>
              <a:rPr lang="en-US" dirty="0"/>
              <a:t>more </a:t>
            </a:r>
            <a:r>
              <a:rPr lang="en-US" dirty="0" smtClean="0"/>
              <a:t>are comprehensively covered. </a:t>
            </a:r>
            <a:endParaRPr lang="ar-KW" dirty="0"/>
          </a:p>
        </p:txBody>
      </p:sp>
    </p:spTree>
  </p:cSld>
  <p:clrMapOvr>
    <a:masterClrMapping/>
  </p:clrMapOvr>
  <p:transition>
    <p:zo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92808" y="1844824"/>
            <a:ext cx="7663928" cy="3888432"/>
          </a:xfrm>
        </p:spPr>
        <p:txBody>
          <a:bodyPr>
            <a:noAutofit/>
          </a:bodyPr>
          <a:lstStyle/>
          <a:p>
            <a:pPr algn="l" rtl="0">
              <a:buFont typeface="Wingdings" panose="05000000000000000000" pitchFamily="2" charset="2"/>
              <a:buChar char="v"/>
            </a:pPr>
            <a:r>
              <a:rPr lang="en-US" sz="2400" dirty="0" smtClean="0"/>
              <a:t>Calculating </a:t>
            </a:r>
            <a:r>
              <a:rPr lang="en-US" sz="2400" dirty="0"/>
              <a:t>GDP </a:t>
            </a:r>
            <a:r>
              <a:rPr lang="en-US" sz="2400" dirty="0" smtClean="0"/>
              <a:t>in </a:t>
            </a:r>
            <a:r>
              <a:rPr lang="en-US" sz="2400" dirty="0"/>
              <a:t>national accounts </a:t>
            </a:r>
            <a:r>
              <a:rPr lang="en-US" sz="2400" dirty="0" smtClean="0"/>
              <a:t> and compile input and output tables. </a:t>
            </a:r>
          </a:p>
          <a:p>
            <a:pPr marL="0" indent="0" algn="l" rtl="0">
              <a:buNone/>
            </a:pPr>
            <a:endParaRPr lang="en-US" sz="2400" dirty="0"/>
          </a:p>
          <a:p>
            <a:pPr algn="l" rtl="0">
              <a:buFont typeface="Wingdings" panose="05000000000000000000" pitchFamily="2" charset="2"/>
              <a:buChar char="v"/>
            </a:pPr>
            <a:r>
              <a:rPr lang="en-US" sz="2400" dirty="0" smtClean="0"/>
              <a:t>Resulted data serves the need of international </a:t>
            </a:r>
            <a:r>
              <a:rPr lang="en-US" sz="2400" dirty="0"/>
              <a:t>organizations and bodies such as the Statistical Office of the General Secretariat of the Gulf Cooperation Council (Riyadh) and the International Monetary Fund and the World Bank. </a:t>
            </a:r>
            <a:r>
              <a:rPr lang="en-US" sz="2400" dirty="0" smtClean="0"/>
              <a:t>Also Statistical </a:t>
            </a:r>
            <a:r>
              <a:rPr lang="en-US" sz="2400" dirty="0"/>
              <a:t>Office of the League of Arab States, the Census Bureau of the United </a:t>
            </a:r>
            <a:r>
              <a:rPr lang="en-US" sz="2400" dirty="0" smtClean="0"/>
              <a:t>Nations. And Kuwait </a:t>
            </a:r>
            <a:r>
              <a:rPr lang="en-US" sz="2400" dirty="0"/>
              <a:t>Institute for Scientific Research, banks, researchers and consultancies for feasibility study.</a:t>
            </a:r>
          </a:p>
        </p:txBody>
      </p:sp>
      <p:sp>
        <p:nvSpPr>
          <p:cNvPr id="4" name="مستطيل 3"/>
          <p:cNvSpPr/>
          <p:nvPr/>
        </p:nvSpPr>
        <p:spPr>
          <a:xfrm>
            <a:off x="467544" y="116632"/>
            <a:ext cx="7914456" cy="1077218"/>
          </a:xfrm>
          <a:prstGeom prst="rect">
            <a:avLst/>
          </a:prstGeom>
        </p:spPr>
        <p:txBody>
          <a:bodyPr wrap="square">
            <a:spAutoFit/>
          </a:bodyPr>
          <a:lstStyle/>
          <a:p>
            <a:r>
              <a:rPr lang="en-US" sz="3200" b="1" dirty="0"/>
              <a:t>The target beneficiaries of </a:t>
            </a:r>
            <a:r>
              <a:rPr lang="en-US" sz="3200" b="1" dirty="0" smtClean="0"/>
              <a:t>the Annual Economic Research </a:t>
            </a:r>
            <a:r>
              <a:rPr lang="en-US" sz="3200" b="1" dirty="0"/>
              <a:t>S</a:t>
            </a:r>
            <a:r>
              <a:rPr lang="en-US" sz="3200" b="1" dirty="0" smtClean="0"/>
              <a:t>urvey</a:t>
            </a:r>
            <a:endParaRPr lang="en-US" sz="3200" b="1" dirty="0"/>
          </a:p>
        </p:txBody>
      </p:sp>
    </p:spTree>
  </p:cSld>
  <p:clrMapOvr>
    <a:masterClrMapping/>
  </p:clrMapOvr>
  <p:transition>
    <p:zo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a:picLocks noChangeAspect="1"/>
          </p:cNvPicPr>
          <p:nvPr/>
        </p:nvPicPr>
        <p:blipFill rotWithShape="1">
          <a:blip r:embed="rId2"/>
          <a:srcRect l="5172" t="13579" r="26203" b="9642"/>
          <a:stretch/>
        </p:blipFill>
        <p:spPr>
          <a:xfrm>
            <a:off x="107504" y="404664"/>
            <a:ext cx="8928992" cy="5616624"/>
          </a:xfrm>
          <a:prstGeom prst="rect">
            <a:avLst/>
          </a:prstGeom>
        </p:spPr>
      </p:pic>
      <p:pic>
        <p:nvPicPr>
          <p:cNvPr id="5" name="صورة 4"/>
          <p:cNvPicPr>
            <a:picLocks noChangeAspect="1"/>
          </p:cNvPicPr>
          <p:nvPr/>
        </p:nvPicPr>
        <p:blipFill rotWithShape="1">
          <a:blip r:embed="rId2"/>
          <a:srcRect l="5172" t="13579" r="26203" b="9642"/>
          <a:stretch/>
        </p:blipFill>
        <p:spPr>
          <a:xfrm>
            <a:off x="107504" y="404664"/>
            <a:ext cx="8928992" cy="5616624"/>
          </a:xfrm>
          <a:prstGeom prst="rect">
            <a:avLst/>
          </a:prstGeom>
        </p:spPr>
      </p:pic>
    </p:spTree>
    <p:extLst>
      <p:ext uri="{BB962C8B-B14F-4D97-AF65-F5344CB8AC3E}">
        <p14:creationId xmlns:p14="http://schemas.microsoft.com/office/powerpoint/2010/main" val="179044004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a:picLocks noChangeAspect="1"/>
          </p:cNvPicPr>
          <p:nvPr/>
        </p:nvPicPr>
        <p:blipFill rotWithShape="1">
          <a:blip r:embed="rId2"/>
          <a:srcRect l="41697" t="19139" r="37122" b="69687"/>
          <a:stretch/>
        </p:blipFill>
        <p:spPr>
          <a:xfrm>
            <a:off x="323528" y="548680"/>
            <a:ext cx="8496944" cy="2520280"/>
          </a:xfrm>
          <a:prstGeom prst="rect">
            <a:avLst/>
          </a:prstGeom>
        </p:spPr>
      </p:pic>
      <p:pic>
        <p:nvPicPr>
          <p:cNvPr id="5" name="صورة 4"/>
          <p:cNvPicPr>
            <a:picLocks noChangeAspect="1"/>
          </p:cNvPicPr>
          <p:nvPr/>
        </p:nvPicPr>
        <p:blipFill rotWithShape="1">
          <a:blip r:embed="rId2"/>
          <a:srcRect l="19786" t="19458" r="58676" b="68411"/>
          <a:stretch/>
        </p:blipFill>
        <p:spPr>
          <a:xfrm>
            <a:off x="323528" y="3501008"/>
            <a:ext cx="8640960" cy="2736304"/>
          </a:xfrm>
          <a:prstGeom prst="rect">
            <a:avLst/>
          </a:prstGeom>
        </p:spPr>
      </p:pic>
    </p:spTree>
    <p:extLst>
      <p:ext uri="{BB962C8B-B14F-4D97-AF65-F5344CB8AC3E}">
        <p14:creationId xmlns:p14="http://schemas.microsoft.com/office/powerpoint/2010/main" val="55726237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04664"/>
            <a:ext cx="8153400" cy="990600"/>
          </a:xfrm>
        </p:spPr>
        <p:txBody>
          <a:bodyPr>
            <a:normAutofit fontScale="90000"/>
          </a:bodyPr>
          <a:lstStyle/>
          <a:p>
            <a:r>
              <a:rPr lang="en-US" b="1" dirty="0">
                <a:solidFill>
                  <a:schemeClr val="tx1"/>
                </a:solidFill>
              </a:rPr>
              <a:t>The most important variables </a:t>
            </a:r>
            <a:r>
              <a:rPr lang="en-US" b="1" dirty="0" smtClean="0">
                <a:solidFill>
                  <a:schemeClr val="tx1"/>
                </a:solidFill>
              </a:rPr>
              <a:t>in the </a:t>
            </a:r>
            <a:r>
              <a:rPr lang="en-US" b="1" dirty="0">
                <a:solidFill>
                  <a:schemeClr val="tx1"/>
                </a:solidFill>
              </a:rPr>
              <a:t>outputs of the survey </a:t>
            </a:r>
            <a:br>
              <a:rPr lang="en-US" b="1" dirty="0">
                <a:solidFill>
                  <a:schemeClr val="tx1"/>
                </a:solidFill>
              </a:rPr>
            </a:br>
            <a:endParaRPr lang="ar-KW" b="1" dirty="0">
              <a:solidFill>
                <a:schemeClr val="tx1"/>
              </a:solidFill>
            </a:endParaRPr>
          </a:p>
        </p:txBody>
      </p:sp>
      <p:sp>
        <p:nvSpPr>
          <p:cNvPr id="3" name="Content Placeholder 2"/>
          <p:cNvSpPr>
            <a:spLocks noGrp="1"/>
          </p:cNvSpPr>
          <p:nvPr>
            <p:ph sz="quarter" idx="1"/>
          </p:nvPr>
        </p:nvSpPr>
        <p:spPr/>
        <p:txBody>
          <a:bodyPr>
            <a:normAutofit fontScale="92500" lnSpcReduction="10000"/>
          </a:bodyPr>
          <a:lstStyle/>
          <a:p>
            <a:pPr algn="l" rtl="0">
              <a:buFont typeface="Wingdings" panose="05000000000000000000" pitchFamily="2" charset="2"/>
              <a:buChar char="v"/>
            </a:pPr>
            <a:r>
              <a:rPr lang="en-US" dirty="0" smtClean="0"/>
              <a:t>Number </a:t>
            </a:r>
            <a:r>
              <a:rPr lang="en-US" dirty="0"/>
              <a:t>of employees: The sum of the individuals who work from the facility </a:t>
            </a:r>
            <a:endParaRPr lang="en-US" dirty="0"/>
          </a:p>
          <a:p>
            <a:pPr algn="l" rtl="0">
              <a:buFont typeface="Wingdings" panose="05000000000000000000" pitchFamily="2" charset="2"/>
              <a:buChar char="v"/>
            </a:pPr>
            <a:r>
              <a:rPr lang="en-US" dirty="0" smtClean="0"/>
              <a:t>Partners </a:t>
            </a:r>
            <a:r>
              <a:rPr lang="en-US" dirty="0"/>
              <a:t>or owners work full time or part time. </a:t>
            </a:r>
            <a:endParaRPr lang="en-US" dirty="0"/>
          </a:p>
          <a:p>
            <a:pPr algn="l" rtl="0">
              <a:buFont typeface="Wingdings" panose="05000000000000000000" pitchFamily="2" charset="2"/>
              <a:buChar char="v"/>
            </a:pPr>
            <a:r>
              <a:rPr lang="en-US" dirty="0" smtClean="0"/>
              <a:t>Number </a:t>
            </a:r>
            <a:r>
              <a:rPr lang="en-US" dirty="0"/>
              <a:t>of employees: Total individuals who work in the facility without employers. </a:t>
            </a:r>
            <a:endParaRPr lang="en-US" dirty="0"/>
          </a:p>
          <a:p>
            <a:pPr algn="l" rtl="0">
              <a:buFont typeface="Wingdings" panose="05000000000000000000" pitchFamily="2" charset="2"/>
              <a:buChar char="v"/>
            </a:pPr>
            <a:r>
              <a:rPr lang="en-US" dirty="0" smtClean="0"/>
              <a:t>Compensation </a:t>
            </a:r>
            <a:r>
              <a:rPr lang="en-US" dirty="0"/>
              <a:t>of employees consists </a:t>
            </a:r>
            <a:r>
              <a:rPr lang="en-US" dirty="0" smtClean="0"/>
              <a:t>of</a:t>
            </a:r>
          </a:p>
          <a:p>
            <a:pPr algn="l" rtl="0">
              <a:buFont typeface="Wingdings" panose="05000000000000000000" pitchFamily="2" charset="2"/>
              <a:buChar char="v"/>
            </a:pPr>
            <a:r>
              <a:rPr lang="en-US" dirty="0" smtClean="0"/>
              <a:t>wages </a:t>
            </a:r>
            <a:r>
              <a:rPr lang="en-US" dirty="0"/>
              <a:t>and salaries </a:t>
            </a:r>
            <a:endParaRPr lang="en-US" dirty="0"/>
          </a:p>
          <a:p>
            <a:pPr lvl="1" algn="l" rtl="0">
              <a:buFont typeface="Wingdings" panose="05000000000000000000" pitchFamily="2" charset="2"/>
              <a:buChar char="v"/>
            </a:pPr>
            <a:r>
              <a:rPr lang="en-US" dirty="0" smtClean="0"/>
              <a:t>Cash</a:t>
            </a:r>
            <a:r>
              <a:rPr lang="en-US" dirty="0"/>
              <a:t>: cost of living allowance for wages paid medical </a:t>
            </a:r>
            <a:r>
              <a:rPr lang="en-US" dirty="0" smtClean="0"/>
              <a:t>leave</a:t>
            </a:r>
          </a:p>
          <a:p>
            <a:pPr lvl="1" algn="l" rtl="0">
              <a:buFont typeface="Wingdings" panose="05000000000000000000" pitchFamily="2" charset="2"/>
              <a:buChar char="v"/>
            </a:pPr>
            <a:r>
              <a:rPr lang="en-US" dirty="0" smtClean="0"/>
              <a:t>Kind</a:t>
            </a:r>
            <a:r>
              <a:rPr lang="en-US" dirty="0"/>
              <a:t>: </a:t>
            </a:r>
            <a:r>
              <a:rPr lang="en-US" dirty="0" err="1"/>
              <a:t>plasmon</a:t>
            </a:r>
            <a:r>
              <a:rPr lang="en-US" dirty="0"/>
              <a:t> Disco clothing, maintenance and repair expenses for employees free</a:t>
            </a:r>
            <a:endParaRPr lang="ar-KW" dirty="0"/>
          </a:p>
        </p:txBody>
      </p:sp>
    </p:spTree>
  </p:cSld>
  <p:clrMapOvr>
    <a:masterClrMapping/>
  </p:clrMapOvr>
  <p:transition>
    <p:zo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solidFill>
                  <a:schemeClr val="tx1"/>
                </a:solidFill>
              </a:rPr>
              <a:t>Cont</a:t>
            </a:r>
            <a:r>
              <a:rPr lang="en-US" b="1" dirty="0" smtClean="0">
                <a:solidFill>
                  <a:schemeClr val="tx1"/>
                </a:solidFill>
              </a:rPr>
              <a:t>,</a:t>
            </a:r>
            <a:endParaRPr lang="ar-KW" b="1" dirty="0">
              <a:solidFill>
                <a:schemeClr val="tx1"/>
              </a:solidFill>
            </a:endParaRPr>
          </a:p>
        </p:txBody>
      </p:sp>
      <p:sp>
        <p:nvSpPr>
          <p:cNvPr id="3" name="Content Placeholder 2"/>
          <p:cNvSpPr>
            <a:spLocks noGrp="1"/>
          </p:cNvSpPr>
          <p:nvPr>
            <p:ph sz="quarter" idx="1"/>
          </p:nvPr>
        </p:nvSpPr>
        <p:spPr>
          <a:xfrm>
            <a:off x="612648" y="1844824"/>
            <a:ext cx="8153400" cy="4495800"/>
          </a:xfrm>
        </p:spPr>
        <p:txBody>
          <a:bodyPr>
            <a:normAutofit/>
          </a:bodyPr>
          <a:lstStyle/>
          <a:p>
            <a:pPr algn="l" rtl="0">
              <a:buFont typeface="Wingdings" panose="05000000000000000000" pitchFamily="2" charset="2"/>
              <a:buChar char="v"/>
            </a:pPr>
            <a:r>
              <a:rPr lang="en-US" dirty="0" smtClean="0"/>
              <a:t>Extensions </a:t>
            </a:r>
            <a:r>
              <a:rPr lang="en-US" dirty="0"/>
              <a:t>wages and salaries </a:t>
            </a:r>
          </a:p>
          <a:p>
            <a:pPr lvl="1" algn="l" rtl="0">
              <a:buFont typeface="Wingdings" panose="05000000000000000000" pitchFamily="2" charset="2"/>
              <a:buChar char="v"/>
            </a:pPr>
            <a:r>
              <a:rPr lang="en-US" dirty="0"/>
              <a:t>Unemployment compensation and accidents </a:t>
            </a:r>
          </a:p>
          <a:p>
            <a:pPr lvl="1" algn="l" rtl="0">
              <a:buFont typeface="Wingdings" panose="05000000000000000000" pitchFamily="2" charset="2"/>
              <a:buChar char="v"/>
            </a:pPr>
            <a:r>
              <a:rPr lang="en-US" dirty="0"/>
              <a:t>Provisions of leaving the service and Vacations </a:t>
            </a:r>
          </a:p>
          <a:p>
            <a:pPr lvl="1" algn="l" rtl="0">
              <a:buFont typeface="Wingdings" panose="05000000000000000000" pitchFamily="2" charset="2"/>
              <a:buChar char="v"/>
            </a:pPr>
            <a:r>
              <a:rPr lang="en-US" dirty="0"/>
              <a:t>Health insurance premiums </a:t>
            </a:r>
          </a:p>
          <a:p>
            <a:pPr algn="l" rtl="0">
              <a:buFont typeface="Wingdings" panose="05000000000000000000" pitchFamily="2" charset="2"/>
              <a:buChar char="v"/>
            </a:pPr>
            <a:r>
              <a:rPr lang="en-US" dirty="0" smtClean="0"/>
              <a:t>Directors</a:t>
            </a:r>
            <a:r>
              <a:rPr lang="en-US" dirty="0"/>
              <a:t>' remuneration </a:t>
            </a:r>
            <a:r>
              <a:rPr lang="en-US" dirty="0" smtClean="0"/>
              <a:t>Members </a:t>
            </a:r>
            <a:r>
              <a:rPr lang="en-US" dirty="0"/>
              <a:t>within the established members outside the facility</a:t>
            </a:r>
            <a:endParaRPr lang="en-US" dirty="0" smtClean="0"/>
          </a:p>
          <a:p>
            <a:pPr algn="l" rtl="0">
              <a:buFont typeface="Wingdings" panose="05000000000000000000" pitchFamily="2" charset="2"/>
              <a:buChar char="v"/>
            </a:pPr>
            <a:endParaRPr lang="ar-KW" dirty="0"/>
          </a:p>
        </p:txBody>
      </p:sp>
    </p:spTree>
  </p:cSld>
  <p:clrMapOvr>
    <a:masterClrMapping/>
  </p:clrMapOvr>
  <p:transition>
    <p:zoom/>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Intermediate </a:t>
            </a:r>
            <a:r>
              <a:rPr lang="en-US" b="1" dirty="0">
                <a:solidFill>
                  <a:schemeClr val="tx1"/>
                </a:solidFill>
              </a:rPr>
              <a:t>consumption </a:t>
            </a:r>
            <a:endParaRPr lang="ar-KW" b="1" dirty="0">
              <a:solidFill>
                <a:schemeClr val="tx1"/>
              </a:solidFill>
            </a:endParaRPr>
          </a:p>
        </p:txBody>
      </p:sp>
      <p:sp>
        <p:nvSpPr>
          <p:cNvPr id="3" name="Content Placeholder 2"/>
          <p:cNvSpPr>
            <a:spLocks noGrp="1"/>
          </p:cNvSpPr>
          <p:nvPr>
            <p:ph sz="quarter" idx="1"/>
          </p:nvPr>
        </p:nvSpPr>
        <p:spPr/>
        <p:txBody>
          <a:bodyPr>
            <a:normAutofit fontScale="92500" lnSpcReduction="10000"/>
          </a:bodyPr>
          <a:lstStyle/>
          <a:p>
            <a:pPr algn="l" rtl="0">
              <a:buFont typeface="Wingdings" panose="05000000000000000000" pitchFamily="2" charset="2"/>
              <a:buChar char="v"/>
            </a:pPr>
            <a:r>
              <a:rPr lang="en-US" dirty="0" smtClean="0"/>
              <a:t>This </a:t>
            </a:r>
            <a:r>
              <a:rPr lang="en-US" dirty="0"/>
              <a:t>refers to all types of consumer goods and services (expenses) used in the production processes and activities carried on by the enterprise or the company and is made up of </a:t>
            </a:r>
            <a:endParaRPr lang="en-US" dirty="0" smtClean="0"/>
          </a:p>
          <a:p>
            <a:pPr algn="l" rtl="0">
              <a:buFont typeface="Wingdings" panose="05000000000000000000" pitchFamily="2" charset="2"/>
              <a:buChar char="v"/>
            </a:pPr>
            <a:r>
              <a:rPr lang="en-US" dirty="0" smtClean="0"/>
              <a:t>Commodity </a:t>
            </a:r>
            <a:r>
              <a:rPr lang="en-US" dirty="0"/>
              <a:t>consumption: </a:t>
            </a:r>
          </a:p>
          <a:p>
            <a:pPr lvl="2" algn="l" rtl="0">
              <a:buFont typeface="Wingdings" panose="05000000000000000000" pitchFamily="2" charset="2"/>
              <a:buChar char="v"/>
            </a:pPr>
            <a:r>
              <a:rPr lang="en-US" dirty="0"/>
              <a:t>Raw materials according to the need of activity </a:t>
            </a:r>
          </a:p>
          <a:p>
            <a:pPr lvl="2" algn="l" rtl="0">
              <a:buFont typeface="Wingdings" panose="05000000000000000000" pitchFamily="2" charset="2"/>
              <a:buChar char="v"/>
            </a:pPr>
            <a:r>
              <a:rPr lang="en-US" dirty="0"/>
              <a:t>Auto Parts </a:t>
            </a:r>
          </a:p>
          <a:p>
            <a:pPr lvl="2" algn="l" rtl="0">
              <a:buFont typeface="Wingdings" panose="05000000000000000000" pitchFamily="2" charset="2"/>
              <a:buChar char="v"/>
            </a:pPr>
            <a:r>
              <a:rPr lang="en-US" dirty="0"/>
              <a:t>Gasoline </a:t>
            </a:r>
          </a:p>
          <a:p>
            <a:pPr lvl="2" algn="l" rtl="0">
              <a:buFont typeface="Wingdings" panose="05000000000000000000" pitchFamily="2" charset="2"/>
              <a:buChar char="v"/>
            </a:pPr>
            <a:r>
              <a:rPr lang="en-US" dirty="0"/>
              <a:t>Consumption of a service: </a:t>
            </a:r>
          </a:p>
          <a:p>
            <a:pPr lvl="2" algn="l" rtl="0">
              <a:buFont typeface="Wingdings" panose="05000000000000000000" pitchFamily="2" charset="2"/>
              <a:buChar char="v"/>
            </a:pPr>
            <a:r>
              <a:rPr lang="en-US" dirty="0"/>
              <a:t>Fax and Phone </a:t>
            </a:r>
          </a:p>
          <a:p>
            <a:pPr lvl="2" algn="l" rtl="0">
              <a:buFont typeface="Wingdings" panose="05000000000000000000" pitchFamily="2" charset="2"/>
              <a:buChar char="v"/>
            </a:pPr>
            <a:r>
              <a:rPr lang="en-US" dirty="0"/>
              <a:t>Publicity and advertising</a:t>
            </a:r>
            <a:endParaRPr lang="ar-KW" dirty="0"/>
          </a:p>
        </p:txBody>
      </p:sp>
    </p:spTree>
  </p:cSld>
  <p:clrMapOvr>
    <a:masterClrMapping/>
  </p:clrMapOvr>
  <p:transition>
    <p:zoom/>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60648"/>
            <a:ext cx="8153400" cy="990600"/>
          </a:xfrm>
        </p:spPr>
        <p:txBody>
          <a:bodyPr/>
          <a:lstStyle/>
          <a:p>
            <a:r>
              <a:rPr lang="en-US" b="1" dirty="0" smtClean="0">
                <a:solidFill>
                  <a:schemeClr val="tx1"/>
                </a:solidFill>
              </a:rPr>
              <a:t>Total </a:t>
            </a:r>
            <a:r>
              <a:rPr lang="en-US" b="1" dirty="0">
                <a:solidFill>
                  <a:schemeClr val="tx1"/>
                </a:solidFill>
              </a:rPr>
              <a:t>production</a:t>
            </a:r>
            <a:endParaRPr lang="ar-KW" b="1" dirty="0">
              <a:solidFill>
                <a:schemeClr val="tx1"/>
              </a:solidFill>
            </a:endParaRPr>
          </a:p>
        </p:txBody>
      </p:sp>
      <p:sp>
        <p:nvSpPr>
          <p:cNvPr id="3" name="Content Placeholder 2"/>
          <p:cNvSpPr>
            <a:spLocks noGrp="1"/>
          </p:cNvSpPr>
          <p:nvPr>
            <p:ph sz="quarter" idx="1"/>
          </p:nvPr>
        </p:nvSpPr>
        <p:spPr>
          <a:xfrm>
            <a:off x="612648" y="1916832"/>
            <a:ext cx="7694510" cy="3309942"/>
          </a:xfrm>
        </p:spPr>
        <p:txBody>
          <a:bodyPr>
            <a:normAutofit/>
          </a:bodyPr>
          <a:lstStyle/>
          <a:p>
            <a:pPr marL="0" indent="0" algn="l" rtl="0">
              <a:buNone/>
            </a:pPr>
            <a:r>
              <a:rPr lang="en-US" sz="3600" dirty="0"/>
              <a:t>I</a:t>
            </a:r>
            <a:r>
              <a:rPr lang="en-US" sz="3600" dirty="0" smtClean="0"/>
              <a:t>s </a:t>
            </a:r>
            <a:r>
              <a:rPr lang="en-US" sz="3600" dirty="0"/>
              <a:t>the value of goods and services produced by </a:t>
            </a:r>
            <a:r>
              <a:rPr lang="en-US" sz="3600" dirty="0" smtClean="0"/>
              <a:t>Established </a:t>
            </a:r>
            <a:r>
              <a:rPr lang="en-US" sz="3600" dirty="0"/>
              <a:t>during the fiscal year for each of the banks and </a:t>
            </a:r>
            <a:r>
              <a:rPr lang="en-US" sz="3600" dirty="0" smtClean="0"/>
              <a:t>insurance companies</a:t>
            </a:r>
            <a:endParaRPr lang="en-US" sz="3600" dirty="0"/>
          </a:p>
          <a:p>
            <a:pPr marL="0" indent="0" algn="l" rtl="0">
              <a:buNone/>
            </a:pPr>
            <a:r>
              <a:rPr lang="en-US" sz="3600" dirty="0"/>
              <a:t>Etc. .....</a:t>
            </a:r>
            <a:endParaRPr lang="ar-KW" sz="3600" dirty="0"/>
          </a:p>
        </p:txBody>
      </p:sp>
    </p:spTree>
  </p:cSld>
  <p:clrMapOvr>
    <a:masterClrMapping/>
  </p:clrMapOvr>
  <p:transition>
    <p:zoom/>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404664"/>
            <a:ext cx="8153400" cy="990600"/>
          </a:xfrm>
        </p:spPr>
        <p:txBody>
          <a:bodyPr>
            <a:normAutofit fontScale="90000"/>
          </a:bodyPr>
          <a:lstStyle/>
          <a:p>
            <a:r>
              <a:rPr lang="en-US" b="1" dirty="0" smtClean="0">
                <a:solidFill>
                  <a:schemeClr val="tx1"/>
                </a:solidFill>
              </a:rPr>
              <a:t>Value-added </a:t>
            </a:r>
            <a:r>
              <a:rPr lang="en-US" b="1" dirty="0">
                <a:solidFill>
                  <a:schemeClr val="tx1"/>
                </a:solidFill>
              </a:rPr>
              <a:t/>
            </a:r>
            <a:br>
              <a:rPr lang="en-US" b="1" dirty="0">
                <a:solidFill>
                  <a:schemeClr val="tx1"/>
                </a:solidFill>
              </a:rPr>
            </a:br>
            <a:endParaRPr lang="ar-KW" dirty="0">
              <a:solidFill>
                <a:schemeClr val="tx1"/>
              </a:solidFill>
            </a:endParaRPr>
          </a:p>
        </p:txBody>
      </p:sp>
      <p:sp>
        <p:nvSpPr>
          <p:cNvPr id="3" name="Content Placeholder 2"/>
          <p:cNvSpPr>
            <a:spLocks noGrp="1"/>
          </p:cNvSpPr>
          <p:nvPr>
            <p:ph sz="quarter" idx="1"/>
          </p:nvPr>
        </p:nvSpPr>
        <p:spPr>
          <a:xfrm>
            <a:off x="395536" y="2780928"/>
            <a:ext cx="8194576" cy="2145990"/>
          </a:xfrm>
        </p:spPr>
        <p:txBody>
          <a:bodyPr>
            <a:noAutofit/>
          </a:bodyPr>
          <a:lstStyle/>
          <a:p>
            <a:pPr algn="l" rtl="0">
              <a:buFont typeface="Wingdings" panose="05000000000000000000" pitchFamily="2" charset="2"/>
              <a:buChar char="v"/>
            </a:pPr>
            <a:r>
              <a:rPr lang="en-US" sz="2800" b="1" dirty="0"/>
              <a:t>T</a:t>
            </a:r>
            <a:r>
              <a:rPr lang="en-US" sz="2800" b="1" dirty="0" smtClean="0"/>
              <a:t>he </a:t>
            </a:r>
            <a:r>
              <a:rPr lang="en-US" sz="2800" b="1" dirty="0"/>
              <a:t>value generated from the production process </a:t>
            </a:r>
            <a:endParaRPr lang="en-US" sz="2800" b="1" dirty="0" smtClean="0"/>
          </a:p>
          <a:p>
            <a:pPr marL="0" indent="0" algn="l" rtl="0">
              <a:buNone/>
            </a:pPr>
            <a:endParaRPr lang="en-US" sz="2800" b="1" dirty="0"/>
          </a:p>
          <a:p>
            <a:pPr algn="l" rtl="0">
              <a:buFont typeface="Wingdings" panose="05000000000000000000" pitchFamily="2" charset="2"/>
              <a:buChar char="v"/>
            </a:pPr>
            <a:r>
              <a:rPr lang="en-US" sz="2800" b="1" dirty="0"/>
              <a:t>The method of calculation is: </a:t>
            </a:r>
          </a:p>
          <a:p>
            <a:pPr marL="0" indent="0" algn="ctr" rtl="0">
              <a:buNone/>
            </a:pPr>
            <a:r>
              <a:rPr lang="en-US" sz="2800" b="1" dirty="0" smtClean="0">
                <a:solidFill>
                  <a:srgbClr val="C00000"/>
                </a:solidFill>
              </a:rPr>
              <a:t>= Production </a:t>
            </a:r>
            <a:r>
              <a:rPr lang="en-US" sz="2800" b="1" dirty="0">
                <a:solidFill>
                  <a:srgbClr val="C00000"/>
                </a:solidFill>
              </a:rPr>
              <a:t>(81.90</a:t>
            </a:r>
            <a:r>
              <a:rPr lang="en-US" sz="2800" b="1" dirty="0" smtClean="0">
                <a:solidFill>
                  <a:srgbClr val="C00000"/>
                </a:solidFill>
              </a:rPr>
              <a:t>) - intermediate </a:t>
            </a:r>
            <a:r>
              <a:rPr lang="en-US" sz="2800" b="1" dirty="0">
                <a:solidFill>
                  <a:srgbClr val="C00000"/>
                </a:solidFill>
              </a:rPr>
              <a:t>consumption (intermediate goods and services 58.59) </a:t>
            </a:r>
          </a:p>
        </p:txBody>
      </p:sp>
    </p:spTree>
  </p:cSld>
  <p:clrMapOvr>
    <a:masterClrMapping/>
  </p:clrMapOvr>
  <p:transition>
    <p:zoom/>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612648" y="339179"/>
            <a:ext cx="4387098" cy="769441"/>
          </a:xfrm>
          <a:prstGeom prst="rect">
            <a:avLst/>
          </a:prstGeom>
        </p:spPr>
        <p:txBody>
          <a:bodyPr wrap="none">
            <a:spAutoFit/>
          </a:bodyPr>
          <a:lstStyle/>
          <a:p>
            <a:r>
              <a:rPr lang="en-US" b="1" dirty="0">
                <a:solidFill>
                  <a:schemeClr val="tx1"/>
                </a:solidFill>
              </a:rPr>
              <a:t>Capital Formation</a:t>
            </a:r>
            <a:endParaRPr lang="ar-OM" dirty="0">
              <a:solidFill>
                <a:schemeClr val="tx1"/>
              </a:solidFill>
            </a:endParaRPr>
          </a:p>
        </p:txBody>
      </p:sp>
      <p:sp>
        <p:nvSpPr>
          <p:cNvPr id="5" name="عنصر نائب للمحتوى 4"/>
          <p:cNvSpPr>
            <a:spLocks noGrp="1"/>
          </p:cNvSpPr>
          <p:nvPr>
            <p:ph sz="quarter" idx="1"/>
          </p:nvPr>
        </p:nvSpPr>
        <p:spPr>
          <a:xfrm>
            <a:off x="395536" y="2060848"/>
            <a:ext cx="8153400" cy="3842077"/>
          </a:xfrm>
          <a:prstGeom prst="rect">
            <a:avLst/>
          </a:prstGeom>
        </p:spPr>
        <p:txBody>
          <a:bodyPr>
            <a:spAutoFit/>
          </a:bodyPr>
          <a:lstStyle/>
          <a:p>
            <a:pPr algn="l" rtl="0">
              <a:buFont typeface="Wingdings" panose="05000000000000000000" pitchFamily="2" charset="2"/>
              <a:buChar char="v"/>
            </a:pPr>
            <a:r>
              <a:rPr lang="en-US" b="1" dirty="0"/>
              <a:t>Fixed assets is material new or existing, less than disposed </a:t>
            </a:r>
            <a:r>
              <a:rPr lang="en-US" b="1" dirty="0" smtClean="0"/>
              <a:t>Calculated </a:t>
            </a:r>
            <a:r>
              <a:rPr lang="en-US" b="1" dirty="0"/>
              <a:t>by the following equation: </a:t>
            </a:r>
          </a:p>
          <a:p>
            <a:pPr marL="0" indent="0" algn="l" rtl="0">
              <a:buNone/>
            </a:pPr>
            <a:r>
              <a:rPr lang="en-US" b="1" dirty="0" smtClean="0">
                <a:solidFill>
                  <a:srgbClr val="C00000"/>
                </a:solidFill>
              </a:rPr>
              <a:t>= (</a:t>
            </a:r>
            <a:r>
              <a:rPr lang="en-US" b="1" dirty="0">
                <a:solidFill>
                  <a:srgbClr val="C00000"/>
                </a:solidFill>
              </a:rPr>
              <a:t>Cost of assets purchased new and used (during the year) + cost of repairs and capital improvements + the cost of productive assets for self-use + the cost of the transfer of ownership) - </a:t>
            </a:r>
            <a:r>
              <a:rPr lang="en-US" b="1" dirty="0" smtClean="0">
                <a:solidFill>
                  <a:srgbClr val="C00000"/>
                </a:solidFill>
              </a:rPr>
              <a:t>(</a:t>
            </a:r>
            <a:r>
              <a:rPr lang="en-US" b="1" dirty="0">
                <a:solidFill>
                  <a:srgbClr val="C00000"/>
                </a:solidFill>
              </a:rPr>
              <a:t>Assets sold during the year + assets damaged + as a result of the devastating disasters)</a:t>
            </a:r>
            <a:endParaRPr lang="ar-KW" b="1" dirty="0">
              <a:solidFill>
                <a:srgbClr val="C00000"/>
              </a:solidFill>
            </a:endParaRPr>
          </a:p>
        </p:txBody>
      </p:sp>
    </p:spTree>
    <p:extLst>
      <p:ext uri="{BB962C8B-B14F-4D97-AF65-F5344CB8AC3E}">
        <p14:creationId xmlns:p14="http://schemas.microsoft.com/office/powerpoint/2010/main" val="25006090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1196752"/>
            <a:ext cx="7620008" cy="3143272"/>
          </a:xfrm>
        </p:spPr>
        <p:txBody>
          <a:bodyPr>
            <a:noAutofit/>
            <a:scene3d>
              <a:camera prst="orthographicFront"/>
              <a:lightRig rig="soft" dir="t">
                <a:rot lat="0" lon="0" rev="10800000"/>
              </a:lightRig>
            </a:scene3d>
            <a:sp3d>
              <a:bevelT w="27940" h="12700"/>
              <a:contourClr>
                <a:srgbClr val="DDDDDD"/>
              </a:contourClr>
            </a:sp3d>
          </a:bodyPr>
          <a:lstStyle/>
          <a:p>
            <a:r>
              <a:rPr lang="en-US" sz="8800" b="1" cap="none" spc="150" dirty="0">
                <a:ln w="11430"/>
                <a:solidFill>
                  <a:srgbClr val="F8F8F8"/>
                </a:solidFill>
                <a:effectLst>
                  <a:outerShdw blurRad="25400" algn="tl" rotWithShape="0">
                    <a:srgbClr val="000000">
                      <a:alpha val="43000"/>
                    </a:srgbClr>
                  </a:outerShdw>
                </a:effectLst>
              </a:rPr>
              <a:t>Introduction</a:t>
            </a:r>
            <a:r>
              <a:rPr lang="ar-KW" sz="16600" b="1" cap="none" spc="150" dirty="0" smtClean="0">
                <a:ln w="11430"/>
                <a:solidFill>
                  <a:srgbClr val="F8F8F8"/>
                </a:solidFill>
                <a:effectLst>
                  <a:outerShdw blurRad="25400" algn="tl" rotWithShape="0">
                    <a:srgbClr val="000000">
                      <a:alpha val="43000"/>
                    </a:srgbClr>
                  </a:outerShdw>
                </a:effectLst>
              </a:rPr>
              <a:t> </a:t>
            </a:r>
            <a:endParaRPr lang="ar-KW" sz="16600" b="1" cap="none" spc="150" dirty="0">
              <a:ln w="11430"/>
              <a:solidFill>
                <a:srgbClr val="F8F8F8"/>
              </a:solidFill>
              <a:effectLst>
                <a:outerShdw blurRad="25400" algn="tl" rotWithShape="0">
                  <a:srgbClr val="000000">
                    <a:alpha val="43000"/>
                  </a:srgbClr>
                </a:outerShdw>
              </a:effectLst>
            </a:endParaRPr>
          </a:p>
        </p:txBody>
      </p:sp>
    </p:spTree>
  </p:cSld>
  <p:clrMapOvr>
    <a:masterClrMapping/>
  </p:clrMapOvr>
  <p:transition>
    <p:zoom/>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63688" y="692696"/>
            <a:ext cx="6477000" cy="1828800"/>
          </a:xfrm>
        </p:spPr>
        <p:txBody>
          <a:bodyPr>
            <a:noAutofit/>
          </a:bodyPr>
          <a:lstStyle/>
          <a:p>
            <a:r>
              <a:rPr lang="ar-KW" sz="11500" b="1" dirty="0" smtClean="0"/>
              <a:t>تم بحمد </a:t>
            </a:r>
            <a:r>
              <a:rPr lang="ar-KW" sz="11500" b="1" dirty="0" smtClean="0"/>
              <a:t>الله</a:t>
            </a:r>
            <a:r>
              <a:rPr lang="ar-OM" sz="11500" b="1" dirty="0" smtClean="0"/>
              <a:t>..</a:t>
            </a:r>
            <a:endParaRPr lang="ar-KW" sz="11500" dirty="0"/>
          </a:p>
        </p:txBody>
      </p:sp>
      <p:sp>
        <p:nvSpPr>
          <p:cNvPr id="3" name="Subtitle 2"/>
          <p:cNvSpPr>
            <a:spLocks noGrp="1"/>
          </p:cNvSpPr>
          <p:nvPr>
            <p:ph type="subTitle" idx="1"/>
          </p:nvPr>
        </p:nvSpPr>
        <p:spPr>
          <a:xfrm>
            <a:off x="539552" y="3717032"/>
            <a:ext cx="8093702" cy="1550466"/>
          </a:xfrm>
        </p:spPr>
        <p:txBody>
          <a:bodyPr>
            <a:noAutofit/>
          </a:bodyPr>
          <a:lstStyle/>
          <a:p>
            <a:r>
              <a:rPr lang="en-US" sz="8800" b="1" dirty="0" smtClean="0"/>
              <a:t>Thank you for listing </a:t>
            </a:r>
            <a:endParaRPr lang="ar-KW" sz="8800" dirty="0"/>
          </a:p>
        </p:txBody>
      </p:sp>
    </p:spTree>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5536" y="1772816"/>
            <a:ext cx="8352928" cy="5016758"/>
          </a:xfrm>
          <a:prstGeom prst="rect">
            <a:avLst/>
          </a:prstGeom>
          <a:noFill/>
        </p:spPr>
        <p:txBody>
          <a:bodyPr wrap="square" rtlCol="1">
            <a:spAutoFit/>
          </a:bodyPr>
          <a:lstStyle/>
          <a:p>
            <a:pPr marL="571500" indent="-571500">
              <a:buFont typeface="Arial" panose="020B0604020202020204" pitchFamily="34" charset="0"/>
              <a:buChar char="•"/>
            </a:pPr>
            <a:r>
              <a:rPr lang="en-US" sz="3200" b="1" dirty="0"/>
              <a:t>Islamic banks are considered one of the current requirements. </a:t>
            </a:r>
          </a:p>
          <a:p>
            <a:pPr marL="571500" indent="-571500">
              <a:buFont typeface="Arial" panose="020B0604020202020204" pitchFamily="34" charset="0"/>
              <a:buChar char="•"/>
            </a:pPr>
            <a:r>
              <a:rPr lang="en-US" sz="3200" b="1" dirty="0" smtClean="0"/>
              <a:t>World </a:t>
            </a:r>
            <a:r>
              <a:rPr lang="en-US" sz="3200" b="1" dirty="0"/>
              <a:t>economic crises /2008 led to instability in the current conventional financial system. </a:t>
            </a:r>
          </a:p>
          <a:p>
            <a:pPr marL="571500" indent="-571500">
              <a:buFont typeface="Arial" panose="020B0604020202020204" pitchFamily="34" charset="0"/>
              <a:buChar char="•"/>
            </a:pPr>
            <a:r>
              <a:rPr lang="en-US" sz="3200" b="1" dirty="0" smtClean="0"/>
              <a:t>That </a:t>
            </a:r>
            <a:r>
              <a:rPr lang="en-US" sz="3200" b="1" dirty="0"/>
              <a:t>created a need to refer back to Sharia which is more stable and more lasting </a:t>
            </a:r>
            <a:endParaRPr lang="en-US" sz="3200" b="1" dirty="0" smtClean="0"/>
          </a:p>
          <a:p>
            <a:pPr marL="571500" indent="-571500">
              <a:buFont typeface="Arial" panose="020B0604020202020204" pitchFamily="34" charset="0"/>
              <a:buChar char="•"/>
            </a:pPr>
            <a:r>
              <a:rPr lang="en-US" sz="3200" b="1" dirty="0"/>
              <a:t>The </a:t>
            </a:r>
            <a:r>
              <a:rPr lang="en-US" sz="3200" b="1" dirty="0" smtClean="0"/>
              <a:t>Banks has Fatwa </a:t>
            </a:r>
            <a:r>
              <a:rPr lang="en-US" sz="3200" b="1" dirty="0"/>
              <a:t>and </a:t>
            </a:r>
            <a:r>
              <a:rPr lang="en-US" sz="3200" b="1" dirty="0" err="1"/>
              <a:t>Shari'a</a:t>
            </a:r>
            <a:r>
              <a:rPr lang="en-US" sz="3200" b="1" dirty="0"/>
              <a:t> Supervisory Board</a:t>
            </a:r>
            <a:endParaRPr lang="en-US" sz="3200" dirty="0"/>
          </a:p>
          <a:p>
            <a:pPr marL="571500" indent="-571500">
              <a:buFont typeface="Arial" panose="020B0604020202020204" pitchFamily="34" charset="0"/>
              <a:buChar char="•"/>
            </a:pPr>
            <a:endParaRPr lang="en-US" sz="3200" b="1" dirty="0"/>
          </a:p>
        </p:txBody>
      </p:sp>
      <p:sp>
        <p:nvSpPr>
          <p:cNvPr id="2" name="مستطيل 1"/>
          <p:cNvSpPr/>
          <p:nvPr/>
        </p:nvSpPr>
        <p:spPr>
          <a:xfrm>
            <a:off x="899592" y="260648"/>
            <a:ext cx="5904656" cy="923330"/>
          </a:xfrm>
          <a:prstGeom prst="rect">
            <a:avLst/>
          </a:prstGeom>
        </p:spPr>
        <p:txBody>
          <a:bodyPr wrap="square">
            <a:spAutoFit/>
          </a:bodyPr>
          <a:lstStyle/>
          <a:p>
            <a:r>
              <a:rPr lang="en-US" sz="5400" b="1" spc="150" dirty="0">
                <a:ln w="11430"/>
                <a:effectLst>
                  <a:outerShdw blurRad="25400" algn="tl" rotWithShape="0">
                    <a:srgbClr val="000000">
                      <a:alpha val="43000"/>
                    </a:srgbClr>
                  </a:outerShdw>
                </a:effectLst>
              </a:rPr>
              <a:t>Introduction</a:t>
            </a:r>
            <a:endParaRPr lang="ar-OM" sz="5400" dirty="0"/>
          </a:p>
        </p:txBody>
      </p:sp>
    </p:spTree>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1538" y="3000372"/>
            <a:ext cx="7286676" cy="1828800"/>
          </a:xfrm>
        </p:spPr>
        <p:txBody>
          <a:bodyPr>
            <a:noAutofit/>
          </a:bodyPr>
          <a:lstStyle/>
          <a:p>
            <a:pPr algn="ctr"/>
            <a:r>
              <a:rPr lang="en-US" sz="9600" dirty="0"/>
              <a:t>Kuwaiti Islamic banks</a:t>
            </a:r>
            <a:endParaRPr lang="ar-KW" sz="9600" dirty="0"/>
          </a:p>
        </p:txBody>
      </p:sp>
    </p:spTree>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lgn="l" rtl="0">
              <a:buFont typeface="Wingdings" panose="05000000000000000000" pitchFamily="2" charset="2"/>
              <a:buChar char="v"/>
            </a:pPr>
            <a:r>
              <a:rPr lang="en-US" dirty="0" smtClean="0"/>
              <a:t>World wide, Kuwait is one </a:t>
            </a:r>
            <a:r>
              <a:rPr lang="en-US" dirty="0"/>
              <a:t>of the </a:t>
            </a:r>
            <a:r>
              <a:rPr lang="en-US" dirty="0" smtClean="0"/>
              <a:t>very first </a:t>
            </a:r>
            <a:r>
              <a:rPr lang="en-US" dirty="0"/>
              <a:t>countries that </a:t>
            </a:r>
            <a:r>
              <a:rPr lang="en-US" dirty="0" smtClean="0"/>
              <a:t>implemented/applied the Islamic Business industry</a:t>
            </a:r>
            <a:endParaRPr lang="en-US" dirty="0"/>
          </a:p>
          <a:p>
            <a:pPr algn="l" rtl="0">
              <a:buFont typeface="Wingdings" panose="05000000000000000000" pitchFamily="2" charset="2"/>
              <a:buChar char="v"/>
            </a:pPr>
            <a:r>
              <a:rPr lang="en-US" dirty="0"/>
              <a:t>For the start of the Islamic finance industry, the Kuwaiti law does not allow banks to own companies that administer non-financial activities, but he was allowed to practice the activity of Islamic banks </a:t>
            </a:r>
          </a:p>
        </p:txBody>
      </p:sp>
    </p:spTree>
    <p:extLst>
      <p:ext uri="{BB962C8B-B14F-4D97-AF65-F5344CB8AC3E}">
        <p14:creationId xmlns:p14="http://schemas.microsoft.com/office/powerpoint/2010/main" val="49342188"/>
      </p:ext>
    </p:extLst>
  </p:cSld>
  <p:clrMapOvr>
    <a:masterClrMapping/>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332656"/>
            <a:ext cx="3671320" cy="752128"/>
          </a:xfrm>
        </p:spPr>
        <p:txBody>
          <a:bodyPr>
            <a:normAutofit fontScale="90000"/>
          </a:bodyPr>
          <a:lstStyle/>
          <a:p>
            <a:r>
              <a:rPr lang="en-US" dirty="0" smtClean="0">
                <a:solidFill>
                  <a:schemeClr val="tx1"/>
                </a:solidFill>
              </a:rPr>
              <a:t>Islamic banks</a:t>
            </a:r>
            <a:endParaRPr lang="ar-OM" dirty="0">
              <a:solidFill>
                <a:schemeClr val="tx1"/>
              </a:solidFill>
            </a:endParaRPr>
          </a:p>
        </p:txBody>
      </p:sp>
      <p:sp>
        <p:nvSpPr>
          <p:cNvPr id="3" name="عنصر نائب للمحتوى 2"/>
          <p:cNvSpPr>
            <a:spLocks noGrp="1"/>
          </p:cNvSpPr>
          <p:nvPr>
            <p:ph sz="quarter" idx="1"/>
          </p:nvPr>
        </p:nvSpPr>
        <p:spPr>
          <a:xfrm>
            <a:off x="827584" y="2276872"/>
            <a:ext cx="7775776" cy="3196952"/>
          </a:xfrm>
        </p:spPr>
        <p:txBody>
          <a:bodyPr>
            <a:normAutofit/>
          </a:bodyPr>
          <a:lstStyle/>
          <a:p>
            <a:pPr lvl="1" algn="l" rtl="0">
              <a:buFont typeface="Wingdings" panose="05000000000000000000" pitchFamily="2" charset="2"/>
              <a:buChar char="v"/>
            </a:pPr>
            <a:r>
              <a:rPr lang="en-US" sz="3600" dirty="0" smtClean="0"/>
              <a:t>Kuwait </a:t>
            </a:r>
            <a:r>
              <a:rPr lang="en-US" sz="3600" dirty="0"/>
              <a:t>Finance </a:t>
            </a:r>
            <a:r>
              <a:rPr lang="en-US" sz="3600" dirty="0" smtClean="0"/>
              <a:t>House</a:t>
            </a:r>
          </a:p>
          <a:p>
            <a:pPr lvl="1" algn="l" rtl="0">
              <a:buFont typeface="Wingdings" panose="05000000000000000000" pitchFamily="2" charset="2"/>
              <a:buChar char="v"/>
            </a:pPr>
            <a:r>
              <a:rPr lang="en-US" sz="3600" dirty="0" smtClean="0"/>
              <a:t> </a:t>
            </a:r>
            <a:r>
              <a:rPr lang="en-US" sz="3600" dirty="0" err="1" smtClean="0"/>
              <a:t>Ahli</a:t>
            </a:r>
            <a:r>
              <a:rPr lang="en-US" sz="3600" dirty="0" smtClean="0"/>
              <a:t> </a:t>
            </a:r>
            <a:r>
              <a:rPr lang="en-US" sz="3600" dirty="0"/>
              <a:t>United Bank </a:t>
            </a:r>
          </a:p>
          <a:p>
            <a:pPr lvl="1" algn="l" rtl="0">
              <a:buFont typeface="Wingdings" panose="05000000000000000000" pitchFamily="2" charset="2"/>
              <a:buChar char="v"/>
            </a:pPr>
            <a:r>
              <a:rPr lang="en-US" sz="3600" dirty="0" err="1" smtClean="0"/>
              <a:t>Boubyan</a:t>
            </a:r>
            <a:r>
              <a:rPr lang="en-US" sz="3600" dirty="0" smtClean="0"/>
              <a:t> Bank</a:t>
            </a:r>
          </a:p>
          <a:p>
            <a:pPr lvl="1" algn="l" rtl="0">
              <a:buFont typeface="Wingdings" panose="05000000000000000000" pitchFamily="2" charset="2"/>
              <a:buChar char="v"/>
            </a:pPr>
            <a:r>
              <a:rPr lang="en-US" sz="3600" dirty="0" smtClean="0"/>
              <a:t>Kuwait </a:t>
            </a:r>
            <a:r>
              <a:rPr lang="en-US" sz="3600" dirty="0"/>
              <a:t>International Bank</a:t>
            </a:r>
          </a:p>
          <a:p>
            <a:pPr lvl="1" algn="l" rtl="0">
              <a:buFont typeface="Wingdings" panose="05000000000000000000" pitchFamily="2" charset="2"/>
              <a:buChar char="v"/>
            </a:pPr>
            <a:r>
              <a:rPr lang="en-US" sz="3600" dirty="0" err="1"/>
              <a:t>Warba</a:t>
            </a:r>
            <a:r>
              <a:rPr lang="en-US" sz="3600" dirty="0"/>
              <a:t> </a:t>
            </a:r>
            <a:r>
              <a:rPr lang="en-US" sz="3600" dirty="0" smtClean="0"/>
              <a:t>Bank</a:t>
            </a:r>
            <a:endParaRPr lang="en-US" sz="3600" dirty="0"/>
          </a:p>
        </p:txBody>
      </p:sp>
    </p:spTree>
    <p:extLst>
      <p:ext uri="{BB962C8B-B14F-4D97-AF65-F5344CB8AC3E}">
        <p14:creationId xmlns:p14="http://schemas.microsoft.com/office/powerpoint/2010/main" val="28044711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3643314"/>
            <a:ext cx="8643966" cy="1828800"/>
          </a:xfrm>
        </p:spPr>
        <p:txBody>
          <a:bodyPr>
            <a:noAutofit/>
          </a:bodyPr>
          <a:lstStyle/>
          <a:p>
            <a:pPr algn="ctr"/>
            <a:r>
              <a:rPr lang="en-US" sz="6600" dirty="0"/>
              <a:t>Kuwait</a:t>
            </a:r>
            <a:r>
              <a:rPr lang="en-US" sz="11500" dirty="0"/>
              <a:t> </a:t>
            </a:r>
            <a:r>
              <a:rPr lang="en-US" sz="6600" dirty="0" smtClean="0"/>
              <a:t>Finance House</a:t>
            </a:r>
            <a:r>
              <a:rPr lang="ar-KW" sz="6600" dirty="0" smtClean="0"/>
              <a:t> </a:t>
            </a:r>
            <a:r>
              <a:rPr lang="en-US" sz="6600" dirty="0"/>
              <a:t/>
            </a:r>
            <a:br>
              <a:rPr lang="en-US" sz="6600" dirty="0"/>
            </a:br>
            <a:r>
              <a:rPr lang="en-US" sz="6600" dirty="0" smtClean="0"/>
              <a:t>‘’ </a:t>
            </a:r>
            <a:r>
              <a:rPr lang="en-US" sz="6600" dirty="0" err="1" smtClean="0"/>
              <a:t>Baitok</a:t>
            </a:r>
            <a:r>
              <a:rPr lang="en-US" sz="6600" dirty="0" smtClean="0"/>
              <a:t> ‘’</a:t>
            </a:r>
            <a:endParaRPr lang="ar-KW" sz="6600" dirty="0"/>
          </a:p>
        </p:txBody>
      </p:sp>
      <p:pic>
        <p:nvPicPr>
          <p:cNvPr id="24578" name="Picture 2" descr="بيتك' يفوز بجائزة أفضل بنك إسلامي في الكويت ...">
            <a:hlinkClick r:id="rId2"/>
          </p:cNvPr>
          <p:cNvPicPr>
            <a:picLocks noChangeAspect="1" noChangeArrowheads="1"/>
          </p:cNvPicPr>
          <p:nvPr/>
        </p:nvPicPr>
        <p:blipFill>
          <a:blip r:embed="rId3"/>
          <a:srcRect/>
          <a:stretch>
            <a:fillRect/>
          </a:stretch>
        </p:blipFill>
        <p:spPr bwMode="auto">
          <a:xfrm>
            <a:off x="2627784" y="428604"/>
            <a:ext cx="4087356" cy="1946338"/>
          </a:xfrm>
          <a:prstGeom prst="rect">
            <a:avLst/>
          </a:prstGeom>
          <a:noFill/>
        </p:spPr>
      </p:pic>
    </p:spTree>
  </p:cSld>
  <p:clrMapOvr>
    <a:masterClrMapping/>
  </p:clrMapOvr>
  <p:transition>
    <p:zoom/>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730</TotalTime>
  <Words>1719</Words>
  <Application>Microsoft Office PowerPoint</Application>
  <PresentationFormat>عرض على الشاشة (3:4)‏</PresentationFormat>
  <Paragraphs>169</Paragraphs>
  <Slides>40</Slides>
  <Notes>1</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40</vt:i4>
      </vt:variant>
    </vt:vector>
  </HeadingPairs>
  <TitlesOfParts>
    <vt:vector size="46" baseType="lpstr">
      <vt:lpstr>Arial</vt:lpstr>
      <vt:lpstr>Calibri</vt:lpstr>
      <vt:lpstr>Tw Cen MT</vt:lpstr>
      <vt:lpstr>Wingdings</vt:lpstr>
      <vt:lpstr>Wingdings 2</vt:lpstr>
      <vt:lpstr>Median</vt:lpstr>
      <vt:lpstr>Expert Group Meeting statistics finance and Islamic banks </vt:lpstr>
      <vt:lpstr>About the Central Statistical Bureau</vt:lpstr>
      <vt:lpstr>Kuwait's experience with Islamic banks </vt:lpstr>
      <vt:lpstr>Introduction </vt:lpstr>
      <vt:lpstr>عرض تقديمي في PowerPoint</vt:lpstr>
      <vt:lpstr>Kuwaiti Islamic banks</vt:lpstr>
      <vt:lpstr>عرض تقديمي في PowerPoint</vt:lpstr>
      <vt:lpstr>Islamic banks</vt:lpstr>
      <vt:lpstr>Kuwait Finance House  ‘’ Baitok ‘’</vt:lpstr>
      <vt:lpstr>عرض تقديمي في PowerPoint</vt:lpstr>
      <vt:lpstr>Facts and Figures “Baitok” </vt:lpstr>
      <vt:lpstr>Ahli United Bank</vt:lpstr>
      <vt:lpstr>عرض تقديمي في PowerPoint</vt:lpstr>
      <vt:lpstr> Kuwait International Bank</vt:lpstr>
      <vt:lpstr> </vt:lpstr>
      <vt:lpstr>.</vt:lpstr>
      <vt:lpstr> Boubyan Bank</vt:lpstr>
      <vt:lpstr>عرض تقديمي في PowerPoint</vt:lpstr>
      <vt:lpstr>WARBA BANK</vt:lpstr>
      <vt:lpstr>Warba</vt:lpstr>
      <vt:lpstr>Over all performance</vt:lpstr>
      <vt:lpstr>عرض تقديمي في PowerPoint</vt:lpstr>
      <vt:lpstr>Bank and Financial services statistics</vt:lpstr>
      <vt:lpstr>Bank and Financial services statistics</vt:lpstr>
      <vt:lpstr>Monitoring of Economic Research and   Economic Surveys / Law </vt:lpstr>
      <vt:lpstr>Monitoring of Economic Research and   Economic Surveys / Scope </vt:lpstr>
      <vt:lpstr>financial sector</vt:lpstr>
      <vt:lpstr>Introduction</vt:lpstr>
      <vt:lpstr>Scope and coverage   </vt:lpstr>
      <vt:lpstr>Sampling </vt:lpstr>
      <vt:lpstr>عرض تقديمي في PowerPoint</vt:lpstr>
      <vt:lpstr>عرض تقديمي في PowerPoint</vt:lpstr>
      <vt:lpstr>عرض تقديمي في PowerPoint</vt:lpstr>
      <vt:lpstr>The most important variables in the outputs of the survey  </vt:lpstr>
      <vt:lpstr>Cont,</vt:lpstr>
      <vt:lpstr>Intermediate consumption </vt:lpstr>
      <vt:lpstr>Total production</vt:lpstr>
      <vt:lpstr>Value-added  </vt:lpstr>
      <vt:lpstr>Capital Formation</vt:lpstr>
      <vt:lpstr>تم بحمد الله..</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تجربة الكويت مع البنوك الاسلامي</dc:title>
  <dc:creator>scpduser</dc:creator>
  <cp:lastModifiedBy>Guest</cp:lastModifiedBy>
  <cp:revision>139</cp:revision>
  <dcterms:created xsi:type="dcterms:W3CDTF">2014-03-20T09:56:12Z</dcterms:created>
  <dcterms:modified xsi:type="dcterms:W3CDTF">2014-03-26T07:53:34Z</dcterms:modified>
</cp:coreProperties>
</file>