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27"/>
  </p:notesMasterIdLst>
  <p:sldIdLst>
    <p:sldId id="277" r:id="rId3"/>
    <p:sldId id="285" r:id="rId4"/>
    <p:sldId id="283" r:id="rId5"/>
    <p:sldId id="28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3" r:id="rId21"/>
    <p:sldId id="274" r:id="rId22"/>
    <p:sldId id="275" r:id="rId23"/>
    <p:sldId id="276" r:id="rId24"/>
    <p:sldId id="282" r:id="rId25"/>
    <p:sldId id="271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>
        <p:scale>
          <a:sx n="66" d="100"/>
          <a:sy n="66" d="100"/>
        </p:scale>
        <p:origin x="-127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E5A3C-1ABF-4B02-9AFA-280BB5A9B825}" type="doc">
      <dgm:prSet loTypeId="urn:microsoft.com/office/officeart/2005/8/layout/chevron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4130DE-CB67-43E6-ADA1-C9C8B0DB851C}">
      <dgm:prSet phldrT="[Text]" phldr="1"/>
      <dgm:spPr/>
      <dgm:t>
        <a:bodyPr/>
        <a:lstStyle/>
        <a:p>
          <a:endParaRPr lang="en-US" dirty="0"/>
        </a:p>
      </dgm:t>
    </dgm:pt>
    <dgm:pt modelId="{14581AED-7385-4CCC-8EA4-051E1FAC3782}" type="parTrans" cxnId="{E228331B-A8AF-4612-BD6F-35FE315C99C6}">
      <dgm:prSet/>
      <dgm:spPr/>
      <dgm:t>
        <a:bodyPr/>
        <a:lstStyle/>
        <a:p>
          <a:endParaRPr lang="en-US"/>
        </a:p>
      </dgm:t>
    </dgm:pt>
    <dgm:pt modelId="{3F11C57B-95D3-4E67-985F-8A879939AC0A}" type="sibTrans" cxnId="{E228331B-A8AF-4612-BD6F-35FE315C99C6}">
      <dgm:prSet/>
      <dgm:spPr/>
      <dgm:t>
        <a:bodyPr/>
        <a:lstStyle/>
        <a:p>
          <a:endParaRPr lang="en-US"/>
        </a:p>
      </dgm:t>
    </dgm:pt>
    <dgm:pt modelId="{DB593AD6-4115-4925-B88D-90044219F408}">
      <dgm:prSet phldrT="[Text]"/>
      <dgm:spPr/>
      <dgm:t>
        <a:bodyPr/>
        <a:lstStyle/>
        <a:p>
          <a:r>
            <a:rPr lang="en-US" b="1" u="sng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 I</a:t>
          </a:r>
          <a:r>
            <a:rPr lang="en-US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:Background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9C15E4-2799-411B-A675-935295E2C065}" type="parTrans" cxnId="{02EF490B-3DD8-4C55-99BC-C9EB7244B8DD}">
      <dgm:prSet/>
      <dgm:spPr/>
      <dgm:t>
        <a:bodyPr/>
        <a:lstStyle/>
        <a:p>
          <a:endParaRPr lang="en-US"/>
        </a:p>
      </dgm:t>
    </dgm:pt>
    <dgm:pt modelId="{F0E18D78-3AA0-47A9-8767-E5672C9C2C12}" type="sibTrans" cxnId="{02EF490B-3DD8-4C55-99BC-C9EB7244B8DD}">
      <dgm:prSet/>
      <dgm:spPr/>
      <dgm:t>
        <a:bodyPr/>
        <a:lstStyle/>
        <a:p>
          <a:endParaRPr lang="en-US"/>
        </a:p>
      </dgm:t>
    </dgm:pt>
    <dgm:pt modelId="{CB505AB8-E033-493E-A0A5-F2D3B7373520}">
      <dgm:prSet phldrT="[Text]"/>
      <dgm:spPr/>
      <dgm:t>
        <a:bodyPr/>
        <a:lstStyle/>
        <a:p>
          <a:r>
            <a:rPr lang="en-US" b="1" u="sng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 II</a:t>
          </a:r>
          <a:r>
            <a:rPr lang="en-US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:Islamic banks &amp; financial institutions 			Information system (IBIS)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B60961-0D5D-495C-8B3F-89A74FFFC1CC}" type="parTrans" cxnId="{1599521C-07CD-4707-8253-0517D7F266BF}">
      <dgm:prSet/>
      <dgm:spPr/>
      <dgm:t>
        <a:bodyPr/>
        <a:lstStyle/>
        <a:p>
          <a:endParaRPr lang="en-US"/>
        </a:p>
      </dgm:t>
    </dgm:pt>
    <dgm:pt modelId="{61DA37C2-6E68-40F8-ABDE-E65EDEC0B4BB}" type="sibTrans" cxnId="{1599521C-07CD-4707-8253-0517D7F266BF}">
      <dgm:prSet/>
      <dgm:spPr/>
      <dgm:t>
        <a:bodyPr/>
        <a:lstStyle/>
        <a:p>
          <a:endParaRPr lang="en-US"/>
        </a:p>
      </dgm:t>
    </dgm:pt>
    <dgm:pt modelId="{B44DB9A3-C375-405F-AA2B-52F5F205EE77}">
      <dgm:prSet phldrT="[Text]" phldr="1"/>
      <dgm:spPr/>
      <dgm:t>
        <a:bodyPr/>
        <a:lstStyle/>
        <a:p>
          <a:endParaRPr lang="en-US" dirty="0"/>
        </a:p>
      </dgm:t>
    </dgm:pt>
    <dgm:pt modelId="{799304C8-4F30-4F6A-B1EB-FD1D9A00467B}" type="parTrans" cxnId="{6FDB8F80-4B78-48AB-B0D3-EB5E622794D4}">
      <dgm:prSet/>
      <dgm:spPr/>
      <dgm:t>
        <a:bodyPr/>
        <a:lstStyle/>
        <a:p>
          <a:endParaRPr lang="en-US"/>
        </a:p>
      </dgm:t>
    </dgm:pt>
    <dgm:pt modelId="{7B1F716B-B9B2-4FA5-9065-5D62CC8C8C5F}" type="sibTrans" cxnId="{6FDB8F80-4B78-48AB-B0D3-EB5E622794D4}">
      <dgm:prSet/>
      <dgm:spPr/>
      <dgm:t>
        <a:bodyPr/>
        <a:lstStyle/>
        <a:p>
          <a:endParaRPr lang="en-US"/>
        </a:p>
      </dgm:t>
    </dgm:pt>
    <dgm:pt modelId="{AB2BF2C2-64D9-404C-93ED-01339AF7271F}">
      <dgm:prSet phldrT="[Text]"/>
      <dgm:spPr/>
      <dgm:t>
        <a:bodyPr/>
        <a:lstStyle/>
        <a:p>
          <a:r>
            <a:rPr lang="en-US" b="1" u="sng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 III </a:t>
          </a:r>
          <a:r>
            <a:rPr lang="en-US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:IBIS Components.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35F3D4-9CA3-435C-A10F-E5C81E2AB2C2}" type="parTrans" cxnId="{B69700A0-07A8-4222-9E80-F1FF2055CA67}">
      <dgm:prSet/>
      <dgm:spPr/>
      <dgm:t>
        <a:bodyPr/>
        <a:lstStyle/>
        <a:p>
          <a:endParaRPr lang="en-US"/>
        </a:p>
      </dgm:t>
    </dgm:pt>
    <dgm:pt modelId="{6F41F65A-DCB7-40E5-84F0-AC8459D2250A}" type="sibTrans" cxnId="{B69700A0-07A8-4222-9E80-F1FF2055CA67}">
      <dgm:prSet/>
      <dgm:spPr/>
      <dgm:t>
        <a:bodyPr/>
        <a:lstStyle/>
        <a:p>
          <a:endParaRPr lang="en-US"/>
        </a:p>
      </dgm:t>
    </dgm:pt>
    <dgm:pt modelId="{B5CF5803-8A1A-428D-9AC2-9F660C3E7CBA}">
      <dgm:prSet phldrT="[Text]"/>
      <dgm:spPr/>
      <dgm:t>
        <a:bodyPr/>
        <a:lstStyle/>
        <a:p>
          <a:r>
            <a:rPr lang="en-US" b="1" u="sng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 IV </a:t>
          </a:r>
          <a:r>
            <a:rPr lang="en-US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Islamic Banks’ profile &amp; 				 Financial Data 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6BA97F-4767-49A9-AC5B-76730C028584}" type="parTrans" cxnId="{04B3D8FA-223B-4CA4-8E5C-77E0EE3C7D9D}">
      <dgm:prSet/>
      <dgm:spPr/>
      <dgm:t>
        <a:bodyPr/>
        <a:lstStyle/>
        <a:p>
          <a:endParaRPr lang="en-US"/>
        </a:p>
      </dgm:t>
    </dgm:pt>
    <dgm:pt modelId="{DDE3457E-5F75-4569-9768-B128536782D9}" type="sibTrans" cxnId="{04B3D8FA-223B-4CA4-8E5C-77E0EE3C7D9D}">
      <dgm:prSet/>
      <dgm:spPr/>
      <dgm:t>
        <a:bodyPr/>
        <a:lstStyle/>
        <a:p>
          <a:endParaRPr lang="en-US"/>
        </a:p>
      </dgm:t>
    </dgm:pt>
    <dgm:pt modelId="{E241560B-682B-44D7-AE14-D3BA380E0704}">
      <dgm:prSet phldrT="[Text]" phldr="1"/>
      <dgm:spPr/>
      <dgm:t>
        <a:bodyPr/>
        <a:lstStyle/>
        <a:p>
          <a:endParaRPr lang="en-US" dirty="0"/>
        </a:p>
      </dgm:t>
    </dgm:pt>
    <dgm:pt modelId="{BC38266A-AC7A-4DCD-9C19-E3516E823C61}" type="parTrans" cxnId="{63D0A123-EC5A-42CB-8A18-DFA5BD7030E1}">
      <dgm:prSet/>
      <dgm:spPr/>
      <dgm:t>
        <a:bodyPr/>
        <a:lstStyle/>
        <a:p>
          <a:endParaRPr lang="en-US"/>
        </a:p>
      </dgm:t>
    </dgm:pt>
    <dgm:pt modelId="{D90AB61A-3036-43BB-9E61-C0FFA29CC564}" type="sibTrans" cxnId="{63D0A123-EC5A-42CB-8A18-DFA5BD7030E1}">
      <dgm:prSet/>
      <dgm:spPr/>
      <dgm:t>
        <a:bodyPr/>
        <a:lstStyle/>
        <a:p>
          <a:endParaRPr lang="en-US"/>
        </a:p>
      </dgm:t>
    </dgm:pt>
    <dgm:pt modelId="{E832353A-D183-4C65-9A5D-918B56C2B9E5}">
      <dgm:prSet phldrT="[Text]"/>
      <dgm:spPr/>
      <dgm:t>
        <a:bodyPr/>
        <a:lstStyle/>
        <a:p>
          <a:r>
            <a:rPr lang="en-US" b="1" u="sng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 V</a:t>
          </a:r>
          <a:r>
            <a:rPr lang="en-US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:Targeted users ,  current Customers &amp; Way forward.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59BBE4-2E20-4AA7-8F5E-F81013C05EB7}" type="parTrans" cxnId="{AB050BBF-D6AA-4843-802A-4E61F367E4EC}">
      <dgm:prSet/>
      <dgm:spPr/>
      <dgm:t>
        <a:bodyPr/>
        <a:lstStyle/>
        <a:p>
          <a:endParaRPr lang="en-US"/>
        </a:p>
      </dgm:t>
    </dgm:pt>
    <dgm:pt modelId="{36210322-220C-4533-8638-5A2874EB053D}" type="sibTrans" cxnId="{AB050BBF-D6AA-4843-802A-4E61F367E4EC}">
      <dgm:prSet/>
      <dgm:spPr/>
      <dgm:t>
        <a:bodyPr/>
        <a:lstStyle/>
        <a:p>
          <a:endParaRPr lang="en-US"/>
        </a:p>
      </dgm:t>
    </dgm:pt>
    <dgm:pt modelId="{8E8BE2DF-D7B7-4963-B61F-7AB7925D6B33}" type="pres">
      <dgm:prSet presAssocID="{A97E5A3C-1ABF-4B02-9AFA-280BB5A9B8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0CFD48-CD6F-40EB-AC46-FEE4DFCB27D8}" type="pres">
      <dgm:prSet presAssocID="{E24130DE-CB67-43E6-ADA1-C9C8B0DB851C}" presName="composite" presStyleCnt="0"/>
      <dgm:spPr/>
    </dgm:pt>
    <dgm:pt modelId="{350DDF25-8BE6-47EE-A8F2-125DB8597CBA}" type="pres">
      <dgm:prSet presAssocID="{E24130DE-CB67-43E6-ADA1-C9C8B0DB851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A0A54-5143-4C3B-B761-F8EA55EA616A}" type="pres">
      <dgm:prSet presAssocID="{E24130DE-CB67-43E6-ADA1-C9C8B0DB851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DECCA-5983-4C6B-87B1-D79085630F02}" type="pres">
      <dgm:prSet presAssocID="{3F11C57B-95D3-4E67-985F-8A879939AC0A}" presName="sp" presStyleCnt="0"/>
      <dgm:spPr/>
    </dgm:pt>
    <dgm:pt modelId="{9990B7DD-E6F3-4BBD-B946-861385C43F5B}" type="pres">
      <dgm:prSet presAssocID="{B44DB9A3-C375-405F-AA2B-52F5F205EE77}" presName="composite" presStyleCnt="0"/>
      <dgm:spPr/>
    </dgm:pt>
    <dgm:pt modelId="{C5574AE5-C3CD-4175-82E5-41E9286932C1}" type="pres">
      <dgm:prSet presAssocID="{B44DB9A3-C375-405F-AA2B-52F5F205EE7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E7235-E1B8-4E9F-B816-DEDDE761B973}" type="pres">
      <dgm:prSet presAssocID="{B44DB9A3-C375-405F-AA2B-52F5F205EE7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98B95-427D-4F23-8708-AB6E7E0D86DA}" type="pres">
      <dgm:prSet presAssocID="{7B1F716B-B9B2-4FA5-9065-5D62CC8C8C5F}" presName="sp" presStyleCnt="0"/>
      <dgm:spPr/>
    </dgm:pt>
    <dgm:pt modelId="{890354B5-FE27-4960-9F2A-9C7754F76FA9}" type="pres">
      <dgm:prSet presAssocID="{E241560B-682B-44D7-AE14-D3BA380E0704}" presName="composite" presStyleCnt="0"/>
      <dgm:spPr/>
    </dgm:pt>
    <dgm:pt modelId="{1A052EFB-4877-4697-9BC4-D237BA0C36C0}" type="pres">
      <dgm:prSet presAssocID="{E241560B-682B-44D7-AE14-D3BA380E070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7A374-56E8-4811-8452-7413C398D86F}" type="pres">
      <dgm:prSet presAssocID="{E241560B-682B-44D7-AE14-D3BA380E070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DA8414-F259-47E2-91DC-DEED82650B8B}" type="presOf" srcId="{AB2BF2C2-64D9-404C-93ED-01339AF7271F}" destId="{168E7235-E1B8-4E9F-B816-DEDDE761B973}" srcOrd="0" destOrd="0" presId="urn:microsoft.com/office/officeart/2005/8/layout/chevron2"/>
    <dgm:cxn modelId="{6FDB8F80-4B78-48AB-B0D3-EB5E622794D4}" srcId="{A97E5A3C-1ABF-4B02-9AFA-280BB5A9B825}" destId="{B44DB9A3-C375-405F-AA2B-52F5F205EE77}" srcOrd="1" destOrd="0" parTransId="{799304C8-4F30-4F6A-B1EB-FD1D9A00467B}" sibTransId="{7B1F716B-B9B2-4FA5-9065-5D62CC8C8C5F}"/>
    <dgm:cxn modelId="{CA1AB23B-8D65-40DF-893D-D73417B80823}" type="presOf" srcId="{B44DB9A3-C375-405F-AA2B-52F5F205EE77}" destId="{C5574AE5-C3CD-4175-82E5-41E9286932C1}" srcOrd="0" destOrd="0" presId="urn:microsoft.com/office/officeart/2005/8/layout/chevron2"/>
    <dgm:cxn modelId="{6F695B32-99E5-402C-961A-536E4781A04D}" type="presOf" srcId="{A97E5A3C-1ABF-4B02-9AFA-280BB5A9B825}" destId="{8E8BE2DF-D7B7-4963-B61F-7AB7925D6B33}" srcOrd="0" destOrd="0" presId="urn:microsoft.com/office/officeart/2005/8/layout/chevron2"/>
    <dgm:cxn modelId="{2D03BA75-6C50-426F-8588-BBAB95C81B81}" type="presOf" srcId="{E24130DE-CB67-43E6-ADA1-C9C8B0DB851C}" destId="{350DDF25-8BE6-47EE-A8F2-125DB8597CBA}" srcOrd="0" destOrd="0" presId="urn:microsoft.com/office/officeart/2005/8/layout/chevron2"/>
    <dgm:cxn modelId="{B70A045E-3026-4479-910F-5B4D45992342}" type="presOf" srcId="{B5CF5803-8A1A-428D-9AC2-9F660C3E7CBA}" destId="{168E7235-E1B8-4E9F-B816-DEDDE761B973}" srcOrd="0" destOrd="1" presId="urn:microsoft.com/office/officeart/2005/8/layout/chevron2"/>
    <dgm:cxn modelId="{AB050BBF-D6AA-4843-802A-4E61F367E4EC}" srcId="{E241560B-682B-44D7-AE14-D3BA380E0704}" destId="{E832353A-D183-4C65-9A5D-918B56C2B9E5}" srcOrd="0" destOrd="0" parTransId="{E059BBE4-2E20-4AA7-8F5E-F81013C05EB7}" sibTransId="{36210322-220C-4533-8638-5A2874EB053D}"/>
    <dgm:cxn modelId="{E228331B-A8AF-4612-BD6F-35FE315C99C6}" srcId="{A97E5A3C-1ABF-4B02-9AFA-280BB5A9B825}" destId="{E24130DE-CB67-43E6-ADA1-C9C8B0DB851C}" srcOrd="0" destOrd="0" parTransId="{14581AED-7385-4CCC-8EA4-051E1FAC3782}" sibTransId="{3F11C57B-95D3-4E67-985F-8A879939AC0A}"/>
    <dgm:cxn modelId="{B69700A0-07A8-4222-9E80-F1FF2055CA67}" srcId="{B44DB9A3-C375-405F-AA2B-52F5F205EE77}" destId="{AB2BF2C2-64D9-404C-93ED-01339AF7271F}" srcOrd="0" destOrd="0" parTransId="{D135F3D4-9CA3-435C-A10F-E5C81E2AB2C2}" sibTransId="{6F41F65A-DCB7-40E5-84F0-AC8459D2250A}"/>
    <dgm:cxn modelId="{AE6FD8FE-9AE5-4467-9B54-EE9F90A6C922}" type="presOf" srcId="{CB505AB8-E033-493E-A0A5-F2D3B7373520}" destId="{5B0A0A54-5143-4C3B-B761-F8EA55EA616A}" srcOrd="0" destOrd="1" presId="urn:microsoft.com/office/officeart/2005/8/layout/chevron2"/>
    <dgm:cxn modelId="{63D0A123-EC5A-42CB-8A18-DFA5BD7030E1}" srcId="{A97E5A3C-1ABF-4B02-9AFA-280BB5A9B825}" destId="{E241560B-682B-44D7-AE14-D3BA380E0704}" srcOrd="2" destOrd="0" parTransId="{BC38266A-AC7A-4DCD-9C19-E3516E823C61}" sibTransId="{D90AB61A-3036-43BB-9E61-C0FFA29CC564}"/>
    <dgm:cxn modelId="{02EF490B-3DD8-4C55-99BC-C9EB7244B8DD}" srcId="{E24130DE-CB67-43E6-ADA1-C9C8B0DB851C}" destId="{DB593AD6-4115-4925-B88D-90044219F408}" srcOrd="0" destOrd="0" parTransId="{A49C15E4-2799-411B-A675-935295E2C065}" sibTransId="{F0E18D78-3AA0-47A9-8767-E5672C9C2C12}"/>
    <dgm:cxn modelId="{1599521C-07CD-4707-8253-0517D7F266BF}" srcId="{E24130DE-CB67-43E6-ADA1-C9C8B0DB851C}" destId="{CB505AB8-E033-493E-A0A5-F2D3B7373520}" srcOrd="1" destOrd="0" parTransId="{FEB60961-0D5D-495C-8B3F-89A74FFFC1CC}" sibTransId="{61DA37C2-6E68-40F8-ABDE-E65EDEC0B4BB}"/>
    <dgm:cxn modelId="{04B3D8FA-223B-4CA4-8E5C-77E0EE3C7D9D}" srcId="{B44DB9A3-C375-405F-AA2B-52F5F205EE77}" destId="{B5CF5803-8A1A-428D-9AC2-9F660C3E7CBA}" srcOrd="1" destOrd="0" parTransId="{CA6BA97F-4767-49A9-AC5B-76730C028584}" sibTransId="{DDE3457E-5F75-4569-9768-B128536782D9}"/>
    <dgm:cxn modelId="{EFA99504-2E4E-4129-B62A-21E6C38E08D2}" type="presOf" srcId="{E241560B-682B-44D7-AE14-D3BA380E0704}" destId="{1A052EFB-4877-4697-9BC4-D237BA0C36C0}" srcOrd="0" destOrd="0" presId="urn:microsoft.com/office/officeart/2005/8/layout/chevron2"/>
    <dgm:cxn modelId="{822E259D-8490-424C-A2ED-EFB5B156C426}" type="presOf" srcId="{DB593AD6-4115-4925-B88D-90044219F408}" destId="{5B0A0A54-5143-4C3B-B761-F8EA55EA616A}" srcOrd="0" destOrd="0" presId="urn:microsoft.com/office/officeart/2005/8/layout/chevron2"/>
    <dgm:cxn modelId="{C041C747-9DEB-4031-A9F8-8BF9A22C13AE}" type="presOf" srcId="{E832353A-D183-4C65-9A5D-918B56C2B9E5}" destId="{6067A374-56E8-4811-8452-7413C398D86F}" srcOrd="0" destOrd="0" presId="urn:microsoft.com/office/officeart/2005/8/layout/chevron2"/>
    <dgm:cxn modelId="{540E3425-69F6-40AF-AEF2-919196BDBE75}" type="presParOf" srcId="{8E8BE2DF-D7B7-4963-B61F-7AB7925D6B33}" destId="{3B0CFD48-CD6F-40EB-AC46-FEE4DFCB27D8}" srcOrd="0" destOrd="0" presId="urn:microsoft.com/office/officeart/2005/8/layout/chevron2"/>
    <dgm:cxn modelId="{6840C477-D921-4D0C-ABFF-7ECF7907D967}" type="presParOf" srcId="{3B0CFD48-CD6F-40EB-AC46-FEE4DFCB27D8}" destId="{350DDF25-8BE6-47EE-A8F2-125DB8597CBA}" srcOrd="0" destOrd="0" presId="urn:microsoft.com/office/officeart/2005/8/layout/chevron2"/>
    <dgm:cxn modelId="{04C7250D-CFDB-403D-B0DA-D01A50759F84}" type="presParOf" srcId="{3B0CFD48-CD6F-40EB-AC46-FEE4DFCB27D8}" destId="{5B0A0A54-5143-4C3B-B761-F8EA55EA616A}" srcOrd="1" destOrd="0" presId="urn:microsoft.com/office/officeart/2005/8/layout/chevron2"/>
    <dgm:cxn modelId="{48E4299E-116D-4207-AF21-89B4F5DFE9CA}" type="presParOf" srcId="{8E8BE2DF-D7B7-4963-B61F-7AB7925D6B33}" destId="{E2DDECCA-5983-4C6B-87B1-D79085630F02}" srcOrd="1" destOrd="0" presId="urn:microsoft.com/office/officeart/2005/8/layout/chevron2"/>
    <dgm:cxn modelId="{62A89ECC-6C60-4229-ABB7-EDE1FAAE071F}" type="presParOf" srcId="{8E8BE2DF-D7B7-4963-B61F-7AB7925D6B33}" destId="{9990B7DD-E6F3-4BBD-B946-861385C43F5B}" srcOrd="2" destOrd="0" presId="urn:microsoft.com/office/officeart/2005/8/layout/chevron2"/>
    <dgm:cxn modelId="{CC672DF8-22E8-4829-B58B-64CD1ADC05ED}" type="presParOf" srcId="{9990B7DD-E6F3-4BBD-B946-861385C43F5B}" destId="{C5574AE5-C3CD-4175-82E5-41E9286932C1}" srcOrd="0" destOrd="0" presId="urn:microsoft.com/office/officeart/2005/8/layout/chevron2"/>
    <dgm:cxn modelId="{DC17A527-628B-43C4-ADBC-B704E83FF740}" type="presParOf" srcId="{9990B7DD-E6F3-4BBD-B946-861385C43F5B}" destId="{168E7235-E1B8-4E9F-B816-DEDDE761B973}" srcOrd="1" destOrd="0" presId="urn:microsoft.com/office/officeart/2005/8/layout/chevron2"/>
    <dgm:cxn modelId="{F5707D6C-87F5-4F2E-933A-4C7CB35EE3E4}" type="presParOf" srcId="{8E8BE2DF-D7B7-4963-B61F-7AB7925D6B33}" destId="{8B198B95-427D-4F23-8708-AB6E7E0D86DA}" srcOrd="3" destOrd="0" presId="urn:microsoft.com/office/officeart/2005/8/layout/chevron2"/>
    <dgm:cxn modelId="{3F30B598-869B-40D6-B621-2F84402DDFFB}" type="presParOf" srcId="{8E8BE2DF-D7B7-4963-B61F-7AB7925D6B33}" destId="{890354B5-FE27-4960-9F2A-9C7754F76FA9}" srcOrd="4" destOrd="0" presId="urn:microsoft.com/office/officeart/2005/8/layout/chevron2"/>
    <dgm:cxn modelId="{08EB6B76-A31C-4211-ADD4-98B7E6BE0601}" type="presParOf" srcId="{890354B5-FE27-4960-9F2A-9C7754F76FA9}" destId="{1A052EFB-4877-4697-9BC4-D237BA0C36C0}" srcOrd="0" destOrd="0" presId="urn:microsoft.com/office/officeart/2005/8/layout/chevron2"/>
    <dgm:cxn modelId="{F1F49D86-80BA-423D-B9F7-A9DA7E020EAE}" type="presParOf" srcId="{890354B5-FE27-4960-9F2A-9C7754F76FA9}" destId="{6067A374-56E8-4811-8452-7413C398D8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28F7B6-D279-4DF2-B38A-9E9DB074DA1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E51DF6-0649-4DD7-BFD5-C961BEE30777}">
      <dgm:prSet phldrT="[Text]"/>
      <dgm:spPr/>
      <dgm:t>
        <a:bodyPr/>
        <a:lstStyle/>
        <a:p>
          <a:r>
            <a:rPr lang="en-US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Module 1 (Islamic Banks’ profile &amp; Financial Data )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08C43A-F847-4E97-B922-EE16F7C1E008}" type="parTrans" cxnId="{577E3BAF-EC4E-4846-AD97-C9DB7738C676}">
      <dgm:prSet/>
      <dgm:spPr/>
      <dgm:t>
        <a:bodyPr/>
        <a:lstStyle/>
        <a:p>
          <a:endParaRPr lang="en-US"/>
        </a:p>
      </dgm:t>
    </dgm:pt>
    <dgm:pt modelId="{2358B494-8729-4714-9FE5-6D98840B96AE}" type="sibTrans" cxnId="{577E3BAF-EC4E-4846-AD97-C9DB7738C676}">
      <dgm:prSet/>
      <dgm:spPr/>
      <dgm:t>
        <a:bodyPr/>
        <a:lstStyle/>
        <a:p>
          <a:endParaRPr lang="en-US"/>
        </a:p>
      </dgm:t>
    </dgm:pt>
    <dgm:pt modelId="{13D4F846-C481-4953-8BB7-9607E39766CB}">
      <dgm:prSet phldrT="[Text]"/>
      <dgm:spPr/>
      <dgm:t>
        <a:bodyPr/>
        <a:lstStyle/>
        <a:p>
          <a:r>
            <a:rPr lang="en-US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 primarily a financial database of Islamic banks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DE803-2DAA-40DF-B5A3-D3D1AD1EF319}" type="parTrans" cxnId="{10DD519C-CE09-426A-8A75-72B3760AED18}">
      <dgm:prSet/>
      <dgm:spPr/>
      <dgm:t>
        <a:bodyPr/>
        <a:lstStyle/>
        <a:p>
          <a:endParaRPr lang="en-US"/>
        </a:p>
      </dgm:t>
    </dgm:pt>
    <dgm:pt modelId="{97CE3144-7F03-43BA-A183-759138AE773C}" type="sibTrans" cxnId="{10DD519C-CE09-426A-8A75-72B3760AED18}">
      <dgm:prSet/>
      <dgm:spPr/>
      <dgm:t>
        <a:bodyPr/>
        <a:lstStyle/>
        <a:p>
          <a:endParaRPr lang="en-US"/>
        </a:p>
      </dgm:t>
    </dgm:pt>
    <dgm:pt modelId="{EA3A6E50-7AEB-463B-8464-9B1915494AF3}">
      <dgm:prSet phldrT="[Text]"/>
      <dgm:spPr/>
      <dgm:t>
        <a:bodyPr/>
        <a:lstStyle/>
        <a:p>
          <a:r>
            <a:rPr lang="en-US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Module 2 (Directory of other Islamic Financial Institutions )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EF4CBB-85F4-4F0B-92BC-FA48462BB85A}" type="parTrans" cxnId="{D97ADA80-181E-4ECE-A0DE-F772E18187E5}">
      <dgm:prSet/>
      <dgm:spPr/>
      <dgm:t>
        <a:bodyPr/>
        <a:lstStyle/>
        <a:p>
          <a:endParaRPr lang="en-US"/>
        </a:p>
      </dgm:t>
    </dgm:pt>
    <dgm:pt modelId="{F2F56453-7A55-4E32-B5CA-40FB791CFC3B}" type="sibTrans" cxnId="{D97ADA80-181E-4ECE-A0DE-F772E18187E5}">
      <dgm:prSet/>
      <dgm:spPr/>
      <dgm:t>
        <a:bodyPr/>
        <a:lstStyle/>
        <a:p>
          <a:endParaRPr lang="en-US"/>
        </a:p>
      </dgm:t>
    </dgm:pt>
    <dgm:pt modelId="{50DDC8B7-479C-4BB1-B267-2EE93DDC7B06}">
      <dgm:prSet phldrT="[Text]"/>
      <dgm:spPr/>
      <dgm:t>
        <a:bodyPr/>
        <a:lstStyle/>
        <a:p>
          <a:r>
            <a:rPr lang="en-US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Provide necessary description &amp; information of other Islamic financial institutions 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D647BE-CAE8-4E21-926F-D6D11D30E4A7}" type="parTrans" cxnId="{B7979A02-D6A4-4AB1-8343-8547E6A8375B}">
      <dgm:prSet/>
      <dgm:spPr/>
      <dgm:t>
        <a:bodyPr/>
        <a:lstStyle/>
        <a:p>
          <a:endParaRPr lang="en-US"/>
        </a:p>
      </dgm:t>
    </dgm:pt>
    <dgm:pt modelId="{7F62DF3E-F55E-495D-9DAE-A220CE992771}" type="sibTrans" cxnId="{B7979A02-D6A4-4AB1-8343-8547E6A8375B}">
      <dgm:prSet/>
      <dgm:spPr/>
      <dgm:t>
        <a:bodyPr/>
        <a:lstStyle/>
        <a:p>
          <a:endParaRPr lang="en-US"/>
        </a:p>
      </dgm:t>
    </dgm:pt>
    <dgm:pt modelId="{F05EDBD3-E447-4E9A-B772-9CB8D4421769}">
      <dgm:prSet phldrT="[Text]"/>
      <dgm:spPr/>
      <dgm:t>
        <a:bodyPr/>
        <a:lstStyle/>
        <a:p>
          <a:r>
            <a:rPr lang="en-US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Module 3 (Who’s who Database )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A92BB3-0DA7-442B-8A28-D1475480D8AF}" type="parTrans" cxnId="{4461F68C-6C8F-4F6B-B790-9B1F3127DE43}">
      <dgm:prSet/>
      <dgm:spPr/>
      <dgm:t>
        <a:bodyPr/>
        <a:lstStyle/>
        <a:p>
          <a:endParaRPr lang="en-US"/>
        </a:p>
      </dgm:t>
    </dgm:pt>
    <dgm:pt modelId="{1C51FC51-B65D-4312-AA79-178089DF46E9}" type="sibTrans" cxnId="{4461F68C-6C8F-4F6B-B790-9B1F3127DE43}">
      <dgm:prSet/>
      <dgm:spPr/>
      <dgm:t>
        <a:bodyPr/>
        <a:lstStyle/>
        <a:p>
          <a:endParaRPr lang="en-US"/>
        </a:p>
      </dgm:t>
    </dgm:pt>
    <dgm:pt modelId="{CDBB3A1A-0DD4-4085-B883-8E647D36D1E4}">
      <dgm:prSet phldrT="[Text]"/>
      <dgm:spPr/>
      <dgm:t>
        <a:bodyPr/>
        <a:lstStyle/>
        <a:p>
          <a:r>
            <a:rPr lang="en-US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contain contact &amp; Biographical information on key scholars &amp; practitioners in Islamic finance and economy. 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D02122-A658-4E20-89CE-5370DD08BD1C}" type="parTrans" cxnId="{8C56FA08-7458-44C1-94C3-4618D4B06D22}">
      <dgm:prSet/>
      <dgm:spPr/>
      <dgm:t>
        <a:bodyPr/>
        <a:lstStyle/>
        <a:p>
          <a:endParaRPr lang="en-US"/>
        </a:p>
      </dgm:t>
    </dgm:pt>
    <dgm:pt modelId="{7DBC4C44-BD97-4227-A656-26EAEEF99045}" type="sibTrans" cxnId="{8C56FA08-7458-44C1-94C3-4618D4B06D22}">
      <dgm:prSet/>
      <dgm:spPr/>
      <dgm:t>
        <a:bodyPr/>
        <a:lstStyle/>
        <a:p>
          <a:endParaRPr lang="en-US"/>
        </a:p>
      </dgm:t>
    </dgm:pt>
    <dgm:pt modelId="{48A00F5C-6ADC-42D0-9067-F87912F71E10}" type="pres">
      <dgm:prSet presAssocID="{AD28F7B6-D279-4DF2-B38A-9E9DB074DA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58A8F7-375D-45B4-8FD6-13AD29AAE09C}" type="pres">
      <dgm:prSet presAssocID="{9DE51DF6-0649-4DD7-BFD5-C961BEE30777}" presName="linNode" presStyleCnt="0"/>
      <dgm:spPr/>
    </dgm:pt>
    <dgm:pt modelId="{36329DE9-2C55-4A2D-B0FA-07860F9FB2DD}" type="pres">
      <dgm:prSet presAssocID="{9DE51DF6-0649-4DD7-BFD5-C961BEE3077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2B20E-B4BC-4D16-B609-EBE5AFCEBC5A}" type="pres">
      <dgm:prSet presAssocID="{9DE51DF6-0649-4DD7-BFD5-C961BEE3077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C1454-D6B2-4718-A221-5C44B1BAD8D4}" type="pres">
      <dgm:prSet presAssocID="{2358B494-8729-4714-9FE5-6D98840B96AE}" presName="sp" presStyleCnt="0"/>
      <dgm:spPr/>
    </dgm:pt>
    <dgm:pt modelId="{EB1E95E5-DC3D-4F0E-9FA4-F91FFE9C1F70}" type="pres">
      <dgm:prSet presAssocID="{EA3A6E50-7AEB-463B-8464-9B1915494AF3}" presName="linNode" presStyleCnt="0"/>
      <dgm:spPr/>
    </dgm:pt>
    <dgm:pt modelId="{69AB8EAB-EFAB-4767-B3D3-C99F47FC7C91}" type="pres">
      <dgm:prSet presAssocID="{EA3A6E50-7AEB-463B-8464-9B1915494AF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D9EBD-1B71-4A43-BB57-EB07EDB91591}" type="pres">
      <dgm:prSet presAssocID="{EA3A6E50-7AEB-463B-8464-9B1915494AF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AC401-EEDB-4F61-8164-8DFB16FC4827}" type="pres">
      <dgm:prSet presAssocID="{F2F56453-7A55-4E32-B5CA-40FB791CFC3B}" presName="sp" presStyleCnt="0"/>
      <dgm:spPr/>
    </dgm:pt>
    <dgm:pt modelId="{BCC18B1B-096A-4322-8C2D-A700A32EF229}" type="pres">
      <dgm:prSet presAssocID="{F05EDBD3-E447-4E9A-B772-9CB8D4421769}" presName="linNode" presStyleCnt="0"/>
      <dgm:spPr/>
    </dgm:pt>
    <dgm:pt modelId="{1C84CDFA-A541-4D3C-966F-888B8E0FD566}" type="pres">
      <dgm:prSet presAssocID="{F05EDBD3-E447-4E9A-B772-9CB8D442176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27F20-ABEA-425B-9334-FE88A893AE9C}" type="pres">
      <dgm:prSet presAssocID="{F05EDBD3-E447-4E9A-B772-9CB8D442176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8B36C4-5549-401E-AE7D-21616E909266}" type="presOf" srcId="{13D4F846-C481-4953-8BB7-9607E39766CB}" destId="{B2F2B20E-B4BC-4D16-B609-EBE5AFCEBC5A}" srcOrd="0" destOrd="0" presId="urn:microsoft.com/office/officeart/2005/8/layout/vList5"/>
    <dgm:cxn modelId="{4461F68C-6C8F-4F6B-B790-9B1F3127DE43}" srcId="{AD28F7B6-D279-4DF2-B38A-9E9DB074DA1F}" destId="{F05EDBD3-E447-4E9A-B772-9CB8D4421769}" srcOrd="2" destOrd="0" parTransId="{F3A92BB3-0DA7-442B-8A28-D1475480D8AF}" sibTransId="{1C51FC51-B65D-4312-AA79-178089DF46E9}"/>
    <dgm:cxn modelId="{CC5AEDD1-C915-4137-9C1D-6C7BF67A4F2C}" type="presOf" srcId="{EA3A6E50-7AEB-463B-8464-9B1915494AF3}" destId="{69AB8EAB-EFAB-4767-B3D3-C99F47FC7C91}" srcOrd="0" destOrd="0" presId="urn:microsoft.com/office/officeart/2005/8/layout/vList5"/>
    <dgm:cxn modelId="{C510F37D-6249-46BB-AF10-0A8BE3C770E6}" type="presOf" srcId="{9DE51DF6-0649-4DD7-BFD5-C961BEE30777}" destId="{36329DE9-2C55-4A2D-B0FA-07860F9FB2DD}" srcOrd="0" destOrd="0" presId="urn:microsoft.com/office/officeart/2005/8/layout/vList5"/>
    <dgm:cxn modelId="{10DD519C-CE09-426A-8A75-72B3760AED18}" srcId="{9DE51DF6-0649-4DD7-BFD5-C961BEE30777}" destId="{13D4F846-C481-4953-8BB7-9607E39766CB}" srcOrd="0" destOrd="0" parTransId="{CEDDE803-2DAA-40DF-B5A3-D3D1AD1EF319}" sibTransId="{97CE3144-7F03-43BA-A183-759138AE773C}"/>
    <dgm:cxn modelId="{8C56FA08-7458-44C1-94C3-4618D4B06D22}" srcId="{F05EDBD3-E447-4E9A-B772-9CB8D4421769}" destId="{CDBB3A1A-0DD4-4085-B883-8E647D36D1E4}" srcOrd="0" destOrd="0" parTransId="{D6D02122-A658-4E20-89CE-5370DD08BD1C}" sibTransId="{7DBC4C44-BD97-4227-A656-26EAEEF99045}"/>
    <dgm:cxn modelId="{A636E329-D762-4521-B783-ACA6E3A1F3C3}" type="presOf" srcId="{CDBB3A1A-0DD4-4085-B883-8E647D36D1E4}" destId="{00D27F20-ABEA-425B-9334-FE88A893AE9C}" srcOrd="0" destOrd="0" presId="urn:microsoft.com/office/officeart/2005/8/layout/vList5"/>
    <dgm:cxn modelId="{A30B6B51-05D9-4E96-99C0-763D60756514}" type="presOf" srcId="{50DDC8B7-479C-4BB1-B267-2EE93DDC7B06}" destId="{272D9EBD-1B71-4A43-BB57-EB07EDB91591}" srcOrd="0" destOrd="0" presId="urn:microsoft.com/office/officeart/2005/8/layout/vList5"/>
    <dgm:cxn modelId="{C9F0C9D8-1EC7-44AD-A2B9-116A4A75A754}" type="presOf" srcId="{F05EDBD3-E447-4E9A-B772-9CB8D4421769}" destId="{1C84CDFA-A541-4D3C-966F-888B8E0FD566}" srcOrd="0" destOrd="0" presId="urn:microsoft.com/office/officeart/2005/8/layout/vList5"/>
    <dgm:cxn modelId="{D97ADA80-181E-4ECE-A0DE-F772E18187E5}" srcId="{AD28F7B6-D279-4DF2-B38A-9E9DB074DA1F}" destId="{EA3A6E50-7AEB-463B-8464-9B1915494AF3}" srcOrd="1" destOrd="0" parTransId="{14EF4CBB-85F4-4F0B-92BC-FA48462BB85A}" sibTransId="{F2F56453-7A55-4E32-B5CA-40FB791CFC3B}"/>
    <dgm:cxn modelId="{577E3BAF-EC4E-4846-AD97-C9DB7738C676}" srcId="{AD28F7B6-D279-4DF2-B38A-9E9DB074DA1F}" destId="{9DE51DF6-0649-4DD7-BFD5-C961BEE30777}" srcOrd="0" destOrd="0" parTransId="{F208C43A-F847-4E97-B922-EE16F7C1E008}" sibTransId="{2358B494-8729-4714-9FE5-6D98840B96AE}"/>
    <dgm:cxn modelId="{478DCA3B-8944-42E0-B024-C041D50B15C6}" type="presOf" srcId="{AD28F7B6-D279-4DF2-B38A-9E9DB074DA1F}" destId="{48A00F5C-6ADC-42D0-9067-F87912F71E10}" srcOrd="0" destOrd="0" presId="urn:microsoft.com/office/officeart/2005/8/layout/vList5"/>
    <dgm:cxn modelId="{B7979A02-D6A4-4AB1-8343-8547E6A8375B}" srcId="{EA3A6E50-7AEB-463B-8464-9B1915494AF3}" destId="{50DDC8B7-479C-4BB1-B267-2EE93DDC7B06}" srcOrd="0" destOrd="0" parTransId="{24D647BE-CAE8-4E21-926F-D6D11D30E4A7}" sibTransId="{7F62DF3E-F55E-495D-9DAE-A220CE992771}"/>
    <dgm:cxn modelId="{D37C7F47-D391-407F-AB68-070501EB3916}" type="presParOf" srcId="{48A00F5C-6ADC-42D0-9067-F87912F71E10}" destId="{9258A8F7-375D-45B4-8FD6-13AD29AAE09C}" srcOrd="0" destOrd="0" presId="urn:microsoft.com/office/officeart/2005/8/layout/vList5"/>
    <dgm:cxn modelId="{CE1E56FB-990D-476F-B9F6-608BA7EDB329}" type="presParOf" srcId="{9258A8F7-375D-45B4-8FD6-13AD29AAE09C}" destId="{36329DE9-2C55-4A2D-B0FA-07860F9FB2DD}" srcOrd="0" destOrd="0" presId="urn:microsoft.com/office/officeart/2005/8/layout/vList5"/>
    <dgm:cxn modelId="{C6FC7BA9-70C0-455C-B5E7-4BF14AD05268}" type="presParOf" srcId="{9258A8F7-375D-45B4-8FD6-13AD29AAE09C}" destId="{B2F2B20E-B4BC-4D16-B609-EBE5AFCEBC5A}" srcOrd="1" destOrd="0" presId="urn:microsoft.com/office/officeart/2005/8/layout/vList5"/>
    <dgm:cxn modelId="{3EBE10E8-9A49-44C5-9513-3E3C40DC7247}" type="presParOf" srcId="{48A00F5C-6ADC-42D0-9067-F87912F71E10}" destId="{EF3C1454-D6B2-4718-A221-5C44B1BAD8D4}" srcOrd="1" destOrd="0" presId="urn:microsoft.com/office/officeart/2005/8/layout/vList5"/>
    <dgm:cxn modelId="{DDD2B8FE-BCE8-4C76-8899-B422D0374B5A}" type="presParOf" srcId="{48A00F5C-6ADC-42D0-9067-F87912F71E10}" destId="{EB1E95E5-DC3D-4F0E-9FA4-F91FFE9C1F70}" srcOrd="2" destOrd="0" presId="urn:microsoft.com/office/officeart/2005/8/layout/vList5"/>
    <dgm:cxn modelId="{0918C839-D517-455A-88DC-56BC066D43B1}" type="presParOf" srcId="{EB1E95E5-DC3D-4F0E-9FA4-F91FFE9C1F70}" destId="{69AB8EAB-EFAB-4767-B3D3-C99F47FC7C91}" srcOrd="0" destOrd="0" presId="urn:microsoft.com/office/officeart/2005/8/layout/vList5"/>
    <dgm:cxn modelId="{F72B0A1F-5FEB-4A58-BA02-A928E9CFA6CF}" type="presParOf" srcId="{EB1E95E5-DC3D-4F0E-9FA4-F91FFE9C1F70}" destId="{272D9EBD-1B71-4A43-BB57-EB07EDB91591}" srcOrd="1" destOrd="0" presId="urn:microsoft.com/office/officeart/2005/8/layout/vList5"/>
    <dgm:cxn modelId="{57EFF344-3607-4B4B-A723-AA8B9ED28BEE}" type="presParOf" srcId="{48A00F5C-6ADC-42D0-9067-F87912F71E10}" destId="{23AAC401-EEDB-4F61-8164-8DFB16FC4827}" srcOrd="3" destOrd="0" presId="urn:microsoft.com/office/officeart/2005/8/layout/vList5"/>
    <dgm:cxn modelId="{93FC3F27-16E8-4CA8-A937-50D3158BF40B}" type="presParOf" srcId="{48A00F5C-6ADC-42D0-9067-F87912F71E10}" destId="{BCC18B1B-096A-4322-8C2D-A700A32EF229}" srcOrd="4" destOrd="0" presId="urn:microsoft.com/office/officeart/2005/8/layout/vList5"/>
    <dgm:cxn modelId="{0ACC8CB6-177C-45BE-BD86-616CD7EC50A1}" type="presParOf" srcId="{BCC18B1B-096A-4322-8C2D-A700A32EF229}" destId="{1C84CDFA-A541-4D3C-966F-888B8E0FD566}" srcOrd="0" destOrd="0" presId="urn:microsoft.com/office/officeart/2005/8/layout/vList5"/>
    <dgm:cxn modelId="{B98E28D4-ABFC-493F-9D82-B36BEFA149C2}" type="presParOf" srcId="{BCC18B1B-096A-4322-8C2D-A700A32EF229}" destId="{00D27F20-ABEA-425B-9334-FE88A893AE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28F7B6-D279-4DF2-B38A-9E9DB074DA1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E51DF6-0649-4DD7-BFD5-C961BEE30777}">
      <dgm:prSet phldrT="[Text]"/>
      <dgm:spPr/>
      <dgm:t>
        <a:bodyPr/>
        <a:lstStyle/>
        <a:p>
          <a:r>
            <a:rPr lang="en-US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Module 4 (Islamic Banks’ </a:t>
          </a:r>
          <a:r>
            <a:rPr lang="en-US" b="1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Fatawa</a:t>
          </a:r>
          <a:r>
            <a:rPr lang="en-US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Database )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208C43A-F847-4E97-B922-EE16F7C1E008}" type="parTrans" cxnId="{577E3BAF-EC4E-4846-AD97-C9DB7738C676}">
      <dgm:prSet/>
      <dgm:spPr/>
      <dgm:t>
        <a:bodyPr/>
        <a:lstStyle/>
        <a:p>
          <a:endParaRPr lang="en-US"/>
        </a:p>
      </dgm:t>
    </dgm:pt>
    <dgm:pt modelId="{2358B494-8729-4714-9FE5-6D98840B96AE}" type="sibTrans" cxnId="{577E3BAF-EC4E-4846-AD97-C9DB7738C676}">
      <dgm:prSet/>
      <dgm:spPr/>
      <dgm:t>
        <a:bodyPr/>
        <a:lstStyle/>
        <a:p>
          <a:endParaRPr lang="en-US"/>
        </a:p>
      </dgm:t>
    </dgm:pt>
    <dgm:pt modelId="{13D4F846-C481-4953-8BB7-9607E39766CB}">
      <dgm:prSet phldrT="[Text]"/>
      <dgm:spPr/>
      <dgm:t>
        <a:bodyPr/>
        <a:lstStyle/>
        <a:p>
          <a:r>
            <a:rPr lang="en-US" b="1" strike="noStrike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 mainly a Fatwa database that contain  </a:t>
          </a:r>
          <a:r>
            <a:rPr lang="en-US" b="1" strike="noStrike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Shari’a</a:t>
          </a:r>
          <a:r>
            <a:rPr lang="en-US" b="1" strike="noStrike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matters &amp; the rulings of </a:t>
          </a:r>
          <a:r>
            <a:rPr lang="en-US" b="1" strike="noStrike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Shari’a</a:t>
          </a:r>
          <a:r>
            <a:rPr lang="en-US" b="1" strike="noStrike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Boards relevant to Islamic banking &amp; finance</a:t>
          </a:r>
          <a:endParaRPr lang="en-US" b="1" strike="noStrike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DE803-2DAA-40DF-B5A3-D3D1AD1EF319}" type="parTrans" cxnId="{10DD519C-CE09-426A-8A75-72B3760AED18}">
      <dgm:prSet/>
      <dgm:spPr/>
      <dgm:t>
        <a:bodyPr/>
        <a:lstStyle/>
        <a:p>
          <a:endParaRPr lang="en-US"/>
        </a:p>
      </dgm:t>
    </dgm:pt>
    <dgm:pt modelId="{97CE3144-7F03-43BA-A183-759138AE773C}" type="sibTrans" cxnId="{10DD519C-CE09-426A-8A75-72B3760AED18}">
      <dgm:prSet/>
      <dgm:spPr/>
      <dgm:t>
        <a:bodyPr/>
        <a:lstStyle/>
        <a:p>
          <a:endParaRPr lang="en-US"/>
        </a:p>
      </dgm:t>
    </dgm:pt>
    <dgm:pt modelId="{EA3A6E50-7AEB-463B-8464-9B1915494AF3}">
      <dgm:prSet phldrT="[Text]"/>
      <dgm:spPr/>
      <dgm:t>
        <a:bodyPr/>
        <a:lstStyle/>
        <a:p>
          <a:r>
            <a:rPr lang="en-US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Module 5 (Glossary of Islamic Economic terms )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EF4CBB-85F4-4F0B-92BC-FA48462BB85A}" type="parTrans" cxnId="{D97ADA80-181E-4ECE-A0DE-F772E18187E5}">
      <dgm:prSet/>
      <dgm:spPr/>
      <dgm:t>
        <a:bodyPr/>
        <a:lstStyle/>
        <a:p>
          <a:endParaRPr lang="en-US"/>
        </a:p>
      </dgm:t>
    </dgm:pt>
    <dgm:pt modelId="{F2F56453-7A55-4E32-B5CA-40FB791CFC3B}" type="sibTrans" cxnId="{D97ADA80-181E-4ECE-A0DE-F772E18187E5}">
      <dgm:prSet/>
      <dgm:spPr/>
      <dgm:t>
        <a:bodyPr/>
        <a:lstStyle/>
        <a:p>
          <a:endParaRPr lang="en-US"/>
        </a:p>
      </dgm:t>
    </dgm:pt>
    <dgm:pt modelId="{50DDC8B7-479C-4BB1-B267-2EE93DDC7B06}">
      <dgm:prSet phldrT="[Text]"/>
      <dgm:spPr/>
      <dgm:t>
        <a:bodyPr/>
        <a:lstStyle/>
        <a:p>
          <a:r>
            <a:rPr lang="en-US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is  a glossary of Islamic economic terms with sufficient description of each term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4D647BE-CAE8-4E21-926F-D6D11D30E4A7}" type="parTrans" cxnId="{B7979A02-D6A4-4AB1-8343-8547E6A8375B}">
      <dgm:prSet/>
      <dgm:spPr/>
      <dgm:t>
        <a:bodyPr/>
        <a:lstStyle/>
        <a:p>
          <a:endParaRPr lang="en-US"/>
        </a:p>
      </dgm:t>
    </dgm:pt>
    <dgm:pt modelId="{7F62DF3E-F55E-495D-9DAE-A220CE992771}" type="sibTrans" cxnId="{B7979A02-D6A4-4AB1-8343-8547E6A8375B}">
      <dgm:prSet/>
      <dgm:spPr/>
      <dgm:t>
        <a:bodyPr/>
        <a:lstStyle/>
        <a:p>
          <a:endParaRPr lang="en-US"/>
        </a:p>
      </dgm:t>
    </dgm:pt>
    <dgm:pt modelId="{F05EDBD3-E447-4E9A-B772-9CB8D4421769}">
      <dgm:prSet phldrT="[Text]"/>
      <dgm:spPr/>
      <dgm:t>
        <a:bodyPr/>
        <a:lstStyle/>
        <a:p>
          <a:r>
            <a:rPr lang="en-US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Module 6 (Publication Bibliography Database )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A92BB3-0DA7-442B-8A28-D1475480D8AF}" type="parTrans" cxnId="{4461F68C-6C8F-4F6B-B790-9B1F3127DE43}">
      <dgm:prSet/>
      <dgm:spPr/>
      <dgm:t>
        <a:bodyPr/>
        <a:lstStyle/>
        <a:p>
          <a:endParaRPr lang="en-US"/>
        </a:p>
      </dgm:t>
    </dgm:pt>
    <dgm:pt modelId="{1C51FC51-B65D-4312-AA79-178089DF46E9}" type="sibTrans" cxnId="{4461F68C-6C8F-4F6B-B790-9B1F3127DE43}">
      <dgm:prSet/>
      <dgm:spPr/>
      <dgm:t>
        <a:bodyPr/>
        <a:lstStyle/>
        <a:p>
          <a:endParaRPr lang="en-US"/>
        </a:p>
      </dgm:t>
    </dgm:pt>
    <dgm:pt modelId="{CDBB3A1A-0DD4-4085-B883-8E647D36D1E4}">
      <dgm:prSet phldrT="[Text]"/>
      <dgm:spPr/>
      <dgm:t>
        <a:bodyPr/>
        <a:lstStyle/>
        <a:p>
          <a:r>
            <a:rPr lang="en-US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 a publication database that contains a bibliography of Islamic economic publications 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D02122-A658-4E20-89CE-5370DD08BD1C}" type="parTrans" cxnId="{8C56FA08-7458-44C1-94C3-4618D4B06D22}">
      <dgm:prSet/>
      <dgm:spPr/>
      <dgm:t>
        <a:bodyPr/>
        <a:lstStyle/>
        <a:p>
          <a:endParaRPr lang="en-US"/>
        </a:p>
      </dgm:t>
    </dgm:pt>
    <dgm:pt modelId="{7DBC4C44-BD97-4227-A656-26EAEEF99045}" type="sibTrans" cxnId="{8C56FA08-7458-44C1-94C3-4618D4B06D22}">
      <dgm:prSet/>
      <dgm:spPr/>
      <dgm:t>
        <a:bodyPr/>
        <a:lstStyle/>
        <a:p>
          <a:endParaRPr lang="en-US"/>
        </a:p>
      </dgm:t>
    </dgm:pt>
    <dgm:pt modelId="{48A00F5C-6ADC-42D0-9067-F87912F71E10}" type="pres">
      <dgm:prSet presAssocID="{AD28F7B6-D279-4DF2-B38A-9E9DB074DA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58A8F7-375D-45B4-8FD6-13AD29AAE09C}" type="pres">
      <dgm:prSet presAssocID="{9DE51DF6-0649-4DD7-BFD5-C961BEE30777}" presName="linNode" presStyleCnt="0"/>
      <dgm:spPr/>
    </dgm:pt>
    <dgm:pt modelId="{36329DE9-2C55-4A2D-B0FA-07860F9FB2DD}" type="pres">
      <dgm:prSet presAssocID="{9DE51DF6-0649-4DD7-BFD5-C961BEE3077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2B20E-B4BC-4D16-B609-EBE5AFCEBC5A}" type="pres">
      <dgm:prSet presAssocID="{9DE51DF6-0649-4DD7-BFD5-C961BEE3077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C1454-D6B2-4718-A221-5C44B1BAD8D4}" type="pres">
      <dgm:prSet presAssocID="{2358B494-8729-4714-9FE5-6D98840B96AE}" presName="sp" presStyleCnt="0"/>
      <dgm:spPr/>
    </dgm:pt>
    <dgm:pt modelId="{EB1E95E5-DC3D-4F0E-9FA4-F91FFE9C1F70}" type="pres">
      <dgm:prSet presAssocID="{EA3A6E50-7AEB-463B-8464-9B1915494AF3}" presName="linNode" presStyleCnt="0"/>
      <dgm:spPr/>
    </dgm:pt>
    <dgm:pt modelId="{69AB8EAB-EFAB-4767-B3D3-C99F47FC7C91}" type="pres">
      <dgm:prSet presAssocID="{EA3A6E50-7AEB-463B-8464-9B1915494AF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D9EBD-1B71-4A43-BB57-EB07EDB91591}" type="pres">
      <dgm:prSet presAssocID="{EA3A6E50-7AEB-463B-8464-9B1915494AF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AC401-EEDB-4F61-8164-8DFB16FC4827}" type="pres">
      <dgm:prSet presAssocID="{F2F56453-7A55-4E32-B5CA-40FB791CFC3B}" presName="sp" presStyleCnt="0"/>
      <dgm:spPr/>
    </dgm:pt>
    <dgm:pt modelId="{BCC18B1B-096A-4322-8C2D-A700A32EF229}" type="pres">
      <dgm:prSet presAssocID="{F05EDBD3-E447-4E9A-B772-9CB8D4421769}" presName="linNode" presStyleCnt="0"/>
      <dgm:spPr/>
    </dgm:pt>
    <dgm:pt modelId="{1C84CDFA-A541-4D3C-966F-888B8E0FD566}" type="pres">
      <dgm:prSet presAssocID="{F05EDBD3-E447-4E9A-B772-9CB8D442176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27F20-ABEA-425B-9334-FE88A893AE9C}" type="pres">
      <dgm:prSet presAssocID="{F05EDBD3-E447-4E9A-B772-9CB8D442176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F3B812-8AC6-4CD4-A810-E7D0ABB0AAEE}" type="presOf" srcId="{F05EDBD3-E447-4E9A-B772-9CB8D4421769}" destId="{1C84CDFA-A541-4D3C-966F-888B8E0FD566}" srcOrd="0" destOrd="0" presId="urn:microsoft.com/office/officeart/2005/8/layout/vList5"/>
    <dgm:cxn modelId="{4461F68C-6C8F-4F6B-B790-9B1F3127DE43}" srcId="{AD28F7B6-D279-4DF2-B38A-9E9DB074DA1F}" destId="{F05EDBD3-E447-4E9A-B772-9CB8D4421769}" srcOrd="2" destOrd="0" parTransId="{F3A92BB3-0DA7-442B-8A28-D1475480D8AF}" sibTransId="{1C51FC51-B65D-4312-AA79-178089DF46E9}"/>
    <dgm:cxn modelId="{C3FA6F3C-BBB1-4A46-8EB9-8A601ADFC262}" type="presOf" srcId="{EA3A6E50-7AEB-463B-8464-9B1915494AF3}" destId="{69AB8EAB-EFAB-4767-B3D3-C99F47FC7C91}" srcOrd="0" destOrd="0" presId="urn:microsoft.com/office/officeart/2005/8/layout/vList5"/>
    <dgm:cxn modelId="{B3E53FB7-4F3C-4B9F-9A8A-46655056DF4E}" type="presOf" srcId="{AD28F7B6-D279-4DF2-B38A-9E9DB074DA1F}" destId="{48A00F5C-6ADC-42D0-9067-F87912F71E10}" srcOrd="0" destOrd="0" presId="urn:microsoft.com/office/officeart/2005/8/layout/vList5"/>
    <dgm:cxn modelId="{BF1CB4CA-AF4B-4191-94E7-99D0B992DCC1}" type="presOf" srcId="{9DE51DF6-0649-4DD7-BFD5-C961BEE30777}" destId="{36329DE9-2C55-4A2D-B0FA-07860F9FB2DD}" srcOrd="0" destOrd="0" presId="urn:microsoft.com/office/officeart/2005/8/layout/vList5"/>
    <dgm:cxn modelId="{59B4EE8F-55B8-4A98-B574-52584FC0D678}" type="presOf" srcId="{50DDC8B7-479C-4BB1-B267-2EE93DDC7B06}" destId="{272D9EBD-1B71-4A43-BB57-EB07EDB91591}" srcOrd="0" destOrd="0" presId="urn:microsoft.com/office/officeart/2005/8/layout/vList5"/>
    <dgm:cxn modelId="{10DD519C-CE09-426A-8A75-72B3760AED18}" srcId="{9DE51DF6-0649-4DD7-BFD5-C961BEE30777}" destId="{13D4F846-C481-4953-8BB7-9607E39766CB}" srcOrd="0" destOrd="0" parTransId="{CEDDE803-2DAA-40DF-B5A3-D3D1AD1EF319}" sibTransId="{97CE3144-7F03-43BA-A183-759138AE773C}"/>
    <dgm:cxn modelId="{69E3A293-7657-460E-BB01-5DDCC30132FC}" type="presOf" srcId="{13D4F846-C481-4953-8BB7-9607E39766CB}" destId="{B2F2B20E-B4BC-4D16-B609-EBE5AFCEBC5A}" srcOrd="0" destOrd="0" presId="urn:microsoft.com/office/officeart/2005/8/layout/vList5"/>
    <dgm:cxn modelId="{8C56FA08-7458-44C1-94C3-4618D4B06D22}" srcId="{F05EDBD3-E447-4E9A-B772-9CB8D4421769}" destId="{CDBB3A1A-0DD4-4085-B883-8E647D36D1E4}" srcOrd="0" destOrd="0" parTransId="{D6D02122-A658-4E20-89CE-5370DD08BD1C}" sibTransId="{7DBC4C44-BD97-4227-A656-26EAEEF99045}"/>
    <dgm:cxn modelId="{D97ADA80-181E-4ECE-A0DE-F772E18187E5}" srcId="{AD28F7B6-D279-4DF2-B38A-9E9DB074DA1F}" destId="{EA3A6E50-7AEB-463B-8464-9B1915494AF3}" srcOrd="1" destOrd="0" parTransId="{14EF4CBB-85F4-4F0B-92BC-FA48462BB85A}" sibTransId="{F2F56453-7A55-4E32-B5CA-40FB791CFC3B}"/>
    <dgm:cxn modelId="{8EE7E2E3-78F6-47F4-ABB1-34F8A3590A8D}" type="presOf" srcId="{CDBB3A1A-0DD4-4085-B883-8E647D36D1E4}" destId="{00D27F20-ABEA-425B-9334-FE88A893AE9C}" srcOrd="0" destOrd="0" presId="urn:microsoft.com/office/officeart/2005/8/layout/vList5"/>
    <dgm:cxn modelId="{577E3BAF-EC4E-4846-AD97-C9DB7738C676}" srcId="{AD28F7B6-D279-4DF2-B38A-9E9DB074DA1F}" destId="{9DE51DF6-0649-4DD7-BFD5-C961BEE30777}" srcOrd="0" destOrd="0" parTransId="{F208C43A-F847-4E97-B922-EE16F7C1E008}" sibTransId="{2358B494-8729-4714-9FE5-6D98840B96AE}"/>
    <dgm:cxn modelId="{B7979A02-D6A4-4AB1-8343-8547E6A8375B}" srcId="{EA3A6E50-7AEB-463B-8464-9B1915494AF3}" destId="{50DDC8B7-479C-4BB1-B267-2EE93DDC7B06}" srcOrd="0" destOrd="0" parTransId="{24D647BE-CAE8-4E21-926F-D6D11D30E4A7}" sibTransId="{7F62DF3E-F55E-495D-9DAE-A220CE992771}"/>
    <dgm:cxn modelId="{DAA07CC5-4EEF-4AB0-942D-F6BD39FFEC7B}" type="presParOf" srcId="{48A00F5C-6ADC-42D0-9067-F87912F71E10}" destId="{9258A8F7-375D-45B4-8FD6-13AD29AAE09C}" srcOrd="0" destOrd="0" presId="urn:microsoft.com/office/officeart/2005/8/layout/vList5"/>
    <dgm:cxn modelId="{02967A10-5C8A-4235-B15E-D27150CA433E}" type="presParOf" srcId="{9258A8F7-375D-45B4-8FD6-13AD29AAE09C}" destId="{36329DE9-2C55-4A2D-B0FA-07860F9FB2DD}" srcOrd="0" destOrd="0" presId="urn:microsoft.com/office/officeart/2005/8/layout/vList5"/>
    <dgm:cxn modelId="{E84C8995-72F3-490A-B135-D31F34CE8396}" type="presParOf" srcId="{9258A8F7-375D-45B4-8FD6-13AD29AAE09C}" destId="{B2F2B20E-B4BC-4D16-B609-EBE5AFCEBC5A}" srcOrd="1" destOrd="0" presId="urn:microsoft.com/office/officeart/2005/8/layout/vList5"/>
    <dgm:cxn modelId="{7E186EB0-3302-42A6-B6C6-78054528081B}" type="presParOf" srcId="{48A00F5C-6ADC-42D0-9067-F87912F71E10}" destId="{EF3C1454-D6B2-4718-A221-5C44B1BAD8D4}" srcOrd="1" destOrd="0" presId="urn:microsoft.com/office/officeart/2005/8/layout/vList5"/>
    <dgm:cxn modelId="{3F4C7293-D04F-48E6-85F1-BFB184087227}" type="presParOf" srcId="{48A00F5C-6ADC-42D0-9067-F87912F71E10}" destId="{EB1E95E5-DC3D-4F0E-9FA4-F91FFE9C1F70}" srcOrd="2" destOrd="0" presId="urn:microsoft.com/office/officeart/2005/8/layout/vList5"/>
    <dgm:cxn modelId="{D1F75CF4-416B-422D-9F99-6B93ADE1BCCA}" type="presParOf" srcId="{EB1E95E5-DC3D-4F0E-9FA4-F91FFE9C1F70}" destId="{69AB8EAB-EFAB-4767-B3D3-C99F47FC7C91}" srcOrd="0" destOrd="0" presId="urn:microsoft.com/office/officeart/2005/8/layout/vList5"/>
    <dgm:cxn modelId="{F676853E-E926-43BF-999C-BB9AEB2EF5F9}" type="presParOf" srcId="{EB1E95E5-DC3D-4F0E-9FA4-F91FFE9C1F70}" destId="{272D9EBD-1B71-4A43-BB57-EB07EDB91591}" srcOrd="1" destOrd="0" presId="urn:microsoft.com/office/officeart/2005/8/layout/vList5"/>
    <dgm:cxn modelId="{C288FA4D-246B-453E-8C2E-03B0C345FD34}" type="presParOf" srcId="{48A00F5C-6ADC-42D0-9067-F87912F71E10}" destId="{23AAC401-EEDB-4F61-8164-8DFB16FC4827}" srcOrd="3" destOrd="0" presId="urn:microsoft.com/office/officeart/2005/8/layout/vList5"/>
    <dgm:cxn modelId="{FD7F853C-E0E0-4D03-9204-5FCAC2AE3A0E}" type="presParOf" srcId="{48A00F5C-6ADC-42D0-9067-F87912F71E10}" destId="{BCC18B1B-096A-4322-8C2D-A700A32EF229}" srcOrd="4" destOrd="0" presId="urn:microsoft.com/office/officeart/2005/8/layout/vList5"/>
    <dgm:cxn modelId="{DC872700-EB1B-4DCA-800F-FF4DC88191B9}" type="presParOf" srcId="{BCC18B1B-096A-4322-8C2D-A700A32EF229}" destId="{1C84CDFA-A541-4D3C-966F-888B8E0FD566}" srcOrd="0" destOrd="0" presId="urn:microsoft.com/office/officeart/2005/8/layout/vList5"/>
    <dgm:cxn modelId="{F716CE96-AB06-44A1-A30F-6E6373673A6C}" type="presParOf" srcId="{BCC18B1B-096A-4322-8C2D-A700A32EF229}" destId="{00D27F20-ABEA-425B-9334-FE88A893AE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28F7B6-D279-4DF2-B38A-9E9DB074DA1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E51DF6-0649-4DD7-BFD5-C961BEE30777}">
      <dgm:prSet phldrT="[Text]"/>
      <dgm:spPr/>
      <dgm:t>
        <a:bodyPr/>
        <a:lstStyle/>
        <a:p>
          <a:r>
            <a:rPr lang="en-US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Module 7 (News Database)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08C43A-F847-4E97-B922-EE16F7C1E008}" type="parTrans" cxnId="{577E3BAF-EC4E-4846-AD97-C9DB7738C676}">
      <dgm:prSet/>
      <dgm:spPr/>
      <dgm:t>
        <a:bodyPr/>
        <a:lstStyle/>
        <a:p>
          <a:endParaRPr lang="en-US"/>
        </a:p>
      </dgm:t>
    </dgm:pt>
    <dgm:pt modelId="{2358B494-8729-4714-9FE5-6D98840B96AE}" type="sibTrans" cxnId="{577E3BAF-EC4E-4846-AD97-C9DB7738C676}">
      <dgm:prSet/>
      <dgm:spPr/>
      <dgm:t>
        <a:bodyPr/>
        <a:lstStyle/>
        <a:p>
          <a:endParaRPr lang="en-US"/>
        </a:p>
      </dgm:t>
    </dgm:pt>
    <dgm:pt modelId="{13D4F846-C481-4953-8BB7-9607E39766CB}">
      <dgm:prSet phldrT="[Text]" custT="1"/>
      <dgm:spPr/>
      <dgm:t>
        <a:bodyPr/>
        <a:lstStyle/>
        <a:p>
          <a:r>
            <a:rPr lang="en-US" sz="1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 a news database which gives information on special reports &amp; important news on Islamic finance &amp; economy. </a:t>
          </a:r>
          <a:endParaRPr lang="en-US" sz="18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DDE803-2DAA-40DF-B5A3-D3D1AD1EF319}" type="parTrans" cxnId="{10DD519C-CE09-426A-8A75-72B3760AED18}">
      <dgm:prSet/>
      <dgm:spPr/>
      <dgm:t>
        <a:bodyPr/>
        <a:lstStyle/>
        <a:p>
          <a:endParaRPr lang="en-US"/>
        </a:p>
      </dgm:t>
    </dgm:pt>
    <dgm:pt modelId="{97CE3144-7F03-43BA-A183-759138AE773C}" type="sibTrans" cxnId="{10DD519C-CE09-426A-8A75-72B3760AED18}">
      <dgm:prSet/>
      <dgm:spPr/>
      <dgm:t>
        <a:bodyPr/>
        <a:lstStyle/>
        <a:p>
          <a:endParaRPr lang="en-US"/>
        </a:p>
      </dgm:t>
    </dgm:pt>
    <dgm:pt modelId="{EA3A6E50-7AEB-463B-8464-9B1915494AF3}">
      <dgm:prSet phldrT="[Text]"/>
      <dgm:spPr/>
      <dgm:t>
        <a:bodyPr/>
        <a:lstStyle/>
        <a:p>
          <a:r>
            <a:rPr lang="en-US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Module 8 (Events Database )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EF4CBB-85F4-4F0B-92BC-FA48462BB85A}" type="parTrans" cxnId="{D97ADA80-181E-4ECE-A0DE-F772E18187E5}">
      <dgm:prSet/>
      <dgm:spPr/>
      <dgm:t>
        <a:bodyPr/>
        <a:lstStyle/>
        <a:p>
          <a:endParaRPr lang="en-US"/>
        </a:p>
      </dgm:t>
    </dgm:pt>
    <dgm:pt modelId="{F2F56453-7A55-4E32-B5CA-40FB791CFC3B}" type="sibTrans" cxnId="{D97ADA80-181E-4ECE-A0DE-F772E18187E5}">
      <dgm:prSet/>
      <dgm:spPr/>
      <dgm:t>
        <a:bodyPr/>
        <a:lstStyle/>
        <a:p>
          <a:endParaRPr lang="en-US"/>
        </a:p>
      </dgm:t>
    </dgm:pt>
    <dgm:pt modelId="{50DDC8B7-479C-4BB1-B267-2EE93DDC7B06}">
      <dgm:prSet phldrT="[Text]" custT="1"/>
      <dgm:spPr/>
      <dgm:t>
        <a:bodyPr/>
        <a:lstStyle/>
        <a:p>
          <a:r>
            <a:rPr lang="en-US" sz="1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 an events database that provides information on necessary events such as seminars &amp; conferences. </a:t>
          </a:r>
          <a:endParaRPr lang="en-US" sz="1600" dirty="0"/>
        </a:p>
      </dgm:t>
    </dgm:pt>
    <dgm:pt modelId="{24D647BE-CAE8-4E21-926F-D6D11D30E4A7}" type="parTrans" cxnId="{B7979A02-D6A4-4AB1-8343-8547E6A8375B}">
      <dgm:prSet/>
      <dgm:spPr/>
      <dgm:t>
        <a:bodyPr/>
        <a:lstStyle/>
        <a:p>
          <a:endParaRPr lang="en-US"/>
        </a:p>
      </dgm:t>
    </dgm:pt>
    <dgm:pt modelId="{7F62DF3E-F55E-495D-9DAE-A220CE992771}" type="sibTrans" cxnId="{B7979A02-D6A4-4AB1-8343-8547E6A8375B}">
      <dgm:prSet/>
      <dgm:spPr/>
      <dgm:t>
        <a:bodyPr/>
        <a:lstStyle/>
        <a:p>
          <a:endParaRPr lang="en-US"/>
        </a:p>
      </dgm:t>
    </dgm:pt>
    <dgm:pt modelId="{F05EDBD3-E447-4E9A-B772-9CB8D4421769}">
      <dgm:prSet phldrT="[Text]"/>
      <dgm:spPr/>
      <dgm:t>
        <a:bodyPr/>
        <a:lstStyle/>
        <a:p>
          <a:r>
            <a:rPr lang="en-US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Module 9 (Discussion Forum )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A92BB3-0DA7-442B-8A28-D1475480D8AF}" type="parTrans" cxnId="{4461F68C-6C8F-4F6B-B790-9B1F3127DE43}">
      <dgm:prSet/>
      <dgm:spPr/>
      <dgm:t>
        <a:bodyPr/>
        <a:lstStyle/>
        <a:p>
          <a:endParaRPr lang="en-US"/>
        </a:p>
      </dgm:t>
    </dgm:pt>
    <dgm:pt modelId="{1C51FC51-B65D-4312-AA79-178089DF46E9}" type="sibTrans" cxnId="{4461F68C-6C8F-4F6B-B790-9B1F3127DE43}">
      <dgm:prSet/>
      <dgm:spPr/>
      <dgm:t>
        <a:bodyPr/>
        <a:lstStyle/>
        <a:p>
          <a:endParaRPr lang="en-US"/>
        </a:p>
      </dgm:t>
    </dgm:pt>
    <dgm:pt modelId="{CDBB3A1A-0DD4-4085-B883-8E647D36D1E4}">
      <dgm:prSet phldrT="[Text]"/>
      <dgm:spPr/>
      <dgm:t>
        <a:bodyPr/>
        <a:lstStyle/>
        <a:p>
          <a:endParaRPr lang="en-US" sz="1600" dirty="0"/>
        </a:p>
      </dgm:t>
    </dgm:pt>
    <dgm:pt modelId="{D6D02122-A658-4E20-89CE-5370DD08BD1C}" type="parTrans" cxnId="{8C56FA08-7458-44C1-94C3-4618D4B06D22}">
      <dgm:prSet/>
      <dgm:spPr/>
      <dgm:t>
        <a:bodyPr/>
        <a:lstStyle/>
        <a:p>
          <a:endParaRPr lang="en-US"/>
        </a:p>
      </dgm:t>
    </dgm:pt>
    <dgm:pt modelId="{7DBC4C44-BD97-4227-A656-26EAEEF99045}" type="sibTrans" cxnId="{8C56FA08-7458-44C1-94C3-4618D4B06D22}">
      <dgm:prSet/>
      <dgm:spPr/>
      <dgm:t>
        <a:bodyPr/>
        <a:lstStyle/>
        <a:p>
          <a:endParaRPr lang="en-US"/>
        </a:p>
      </dgm:t>
    </dgm:pt>
    <dgm:pt modelId="{F85092E8-0BC4-4BDB-BCCC-5A1B6890F938}">
      <dgm:prSet custT="1"/>
      <dgm:spPr/>
      <dgm:t>
        <a:bodyPr/>
        <a:lstStyle/>
        <a:p>
          <a:r>
            <a:rPr lang="en-US" sz="1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 discussion forum which is dedicated to promote the sharing &amp; exchange of ideas and knowledge among the users of the system.</a:t>
          </a:r>
          <a:endParaRPr lang="en-US" sz="18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9D77B6-8C74-4D51-8CD5-A678A36F3A3E}" type="parTrans" cxnId="{43D8245B-E53F-42A3-85F0-94ED053C8D96}">
      <dgm:prSet/>
      <dgm:spPr/>
      <dgm:t>
        <a:bodyPr/>
        <a:lstStyle/>
        <a:p>
          <a:endParaRPr lang="en-US"/>
        </a:p>
      </dgm:t>
    </dgm:pt>
    <dgm:pt modelId="{DEC59A82-18AF-457B-9D57-C66AB943E667}" type="sibTrans" cxnId="{43D8245B-E53F-42A3-85F0-94ED053C8D96}">
      <dgm:prSet/>
      <dgm:spPr/>
      <dgm:t>
        <a:bodyPr/>
        <a:lstStyle/>
        <a:p>
          <a:endParaRPr lang="en-US"/>
        </a:p>
      </dgm:t>
    </dgm:pt>
    <dgm:pt modelId="{48A00F5C-6ADC-42D0-9067-F87912F71E10}" type="pres">
      <dgm:prSet presAssocID="{AD28F7B6-D279-4DF2-B38A-9E9DB074DA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58A8F7-375D-45B4-8FD6-13AD29AAE09C}" type="pres">
      <dgm:prSet presAssocID="{9DE51DF6-0649-4DD7-BFD5-C961BEE30777}" presName="linNode" presStyleCnt="0"/>
      <dgm:spPr/>
    </dgm:pt>
    <dgm:pt modelId="{36329DE9-2C55-4A2D-B0FA-07860F9FB2DD}" type="pres">
      <dgm:prSet presAssocID="{9DE51DF6-0649-4DD7-BFD5-C961BEE3077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2B20E-B4BC-4D16-B609-EBE5AFCEBC5A}" type="pres">
      <dgm:prSet presAssocID="{9DE51DF6-0649-4DD7-BFD5-C961BEE3077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C1454-D6B2-4718-A221-5C44B1BAD8D4}" type="pres">
      <dgm:prSet presAssocID="{2358B494-8729-4714-9FE5-6D98840B96AE}" presName="sp" presStyleCnt="0"/>
      <dgm:spPr/>
    </dgm:pt>
    <dgm:pt modelId="{EB1E95E5-DC3D-4F0E-9FA4-F91FFE9C1F70}" type="pres">
      <dgm:prSet presAssocID="{EA3A6E50-7AEB-463B-8464-9B1915494AF3}" presName="linNode" presStyleCnt="0"/>
      <dgm:spPr/>
    </dgm:pt>
    <dgm:pt modelId="{69AB8EAB-EFAB-4767-B3D3-C99F47FC7C91}" type="pres">
      <dgm:prSet presAssocID="{EA3A6E50-7AEB-463B-8464-9B1915494AF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D9EBD-1B71-4A43-BB57-EB07EDB91591}" type="pres">
      <dgm:prSet presAssocID="{EA3A6E50-7AEB-463B-8464-9B1915494AF3}" presName="descendantText" presStyleLbl="alignAccFollowNode1" presStyleIdx="1" presStyleCnt="3" custLinFactNeighborY="-16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AC401-EEDB-4F61-8164-8DFB16FC4827}" type="pres">
      <dgm:prSet presAssocID="{F2F56453-7A55-4E32-B5CA-40FB791CFC3B}" presName="sp" presStyleCnt="0"/>
      <dgm:spPr/>
    </dgm:pt>
    <dgm:pt modelId="{BCC18B1B-096A-4322-8C2D-A700A32EF229}" type="pres">
      <dgm:prSet presAssocID="{F05EDBD3-E447-4E9A-B772-9CB8D4421769}" presName="linNode" presStyleCnt="0"/>
      <dgm:spPr/>
    </dgm:pt>
    <dgm:pt modelId="{1C84CDFA-A541-4D3C-966F-888B8E0FD566}" type="pres">
      <dgm:prSet presAssocID="{F05EDBD3-E447-4E9A-B772-9CB8D442176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27F20-ABEA-425B-9334-FE88A893AE9C}" type="pres">
      <dgm:prSet presAssocID="{F05EDBD3-E447-4E9A-B772-9CB8D4421769}" presName="descendantText" presStyleLbl="alignAccFollowNode1" presStyleIdx="2" presStyleCnt="3" custLinFactNeighborY="-25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D8245B-E53F-42A3-85F0-94ED053C8D96}" srcId="{F05EDBD3-E447-4E9A-B772-9CB8D4421769}" destId="{F85092E8-0BC4-4BDB-BCCC-5A1B6890F938}" srcOrd="1" destOrd="0" parTransId="{179D77B6-8C74-4D51-8CD5-A678A36F3A3E}" sibTransId="{DEC59A82-18AF-457B-9D57-C66AB943E667}"/>
    <dgm:cxn modelId="{2AB59833-2180-4DFD-9E05-3277BCFB8C5A}" type="presOf" srcId="{AD28F7B6-D279-4DF2-B38A-9E9DB074DA1F}" destId="{48A00F5C-6ADC-42D0-9067-F87912F71E10}" srcOrd="0" destOrd="0" presId="urn:microsoft.com/office/officeart/2005/8/layout/vList5"/>
    <dgm:cxn modelId="{4461F68C-6C8F-4F6B-B790-9B1F3127DE43}" srcId="{AD28F7B6-D279-4DF2-B38A-9E9DB074DA1F}" destId="{F05EDBD3-E447-4E9A-B772-9CB8D4421769}" srcOrd="2" destOrd="0" parTransId="{F3A92BB3-0DA7-442B-8A28-D1475480D8AF}" sibTransId="{1C51FC51-B65D-4312-AA79-178089DF46E9}"/>
    <dgm:cxn modelId="{10DD519C-CE09-426A-8A75-72B3760AED18}" srcId="{9DE51DF6-0649-4DD7-BFD5-C961BEE30777}" destId="{13D4F846-C481-4953-8BB7-9607E39766CB}" srcOrd="0" destOrd="0" parTransId="{CEDDE803-2DAA-40DF-B5A3-D3D1AD1EF319}" sibTransId="{97CE3144-7F03-43BA-A183-759138AE773C}"/>
    <dgm:cxn modelId="{8C56FA08-7458-44C1-94C3-4618D4B06D22}" srcId="{F05EDBD3-E447-4E9A-B772-9CB8D4421769}" destId="{CDBB3A1A-0DD4-4085-B883-8E647D36D1E4}" srcOrd="0" destOrd="0" parTransId="{D6D02122-A658-4E20-89CE-5370DD08BD1C}" sibTransId="{7DBC4C44-BD97-4227-A656-26EAEEF99045}"/>
    <dgm:cxn modelId="{21611FB4-180B-4736-A2DB-D591D8D52691}" type="presOf" srcId="{13D4F846-C481-4953-8BB7-9607E39766CB}" destId="{B2F2B20E-B4BC-4D16-B609-EBE5AFCEBC5A}" srcOrd="0" destOrd="0" presId="urn:microsoft.com/office/officeart/2005/8/layout/vList5"/>
    <dgm:cxn modelId="{018F6739-4F92-4884-9F65-735EBAB10332}" type="presOf" srcId="{EA3A6E50-7AEB-463B-8464-9B1915494AF3}" destId="{69AB8EAB-EFAB-4767-B3D3-C99F47FC7C91}" srcOrd="0" destOrd="0" presId="urn:microsoft.com/office/officeart/2005/8/layout/vList5"/>
    <dgm:cxn modelId="{AB5B458A-2BCF-47C2-903F-B6941C195CCD}" type="presOf" srcId="{F05EDBD3-E447-4E9A-B772-9CB8D4421769}" destId="{1C84CDFA-A541-4D3C-966F-888B8E0FD566}" srcOrd="0" destOrd="0" presId="urn:microsoft.com/office/officeart/2005/8/layout/vList5"/>
    <dgm:cxn modelId="{8A7CDF8C-6C9D-4064-895C-E6B3C1951735}" type="presOf" srcId="{CDBB3A1A-0DD4-4085-B883-8E647D36D1E4}" destId="{00D27F20-ABEA-425B-9334-FE88A893AE9C}" srcOrd="0" destOrd="0" presId="urn:microsoft.com/office/officeart/2005/8/layout/vList5"/>
    <dgm:cxn modelId="{30B16048-6FEF-47BE-A738-E3E5F17B7254}" type="presOf" srcId="{50DDC8B7-479C-4BB1-B267-2EE93DDC7B06}" destId="{272D9EBD-1B71-4A43-BB57-EB07EDB91591}" srcOrd="0" destOrd="0" presId="urn:microsoft.com/office/officeart/2005/8/layout/vList5"/>
    <dgm:cxn modelId="{957A5ABB-C967-4F4D-9015-57F9006726A1}" type="presOf" srcId="{9DE51DF6-0649-4DD7-BFD5-C961BEE30777}" destId="{36329DE9-2C55-4A2D-B0FA-07860F9FB2DD}" srcOrd="0" destOrd="0" presId="urn:microsoft.com/office/officeart/2005/8/layout/vList5"/>
    <dgm:cxn modelId="{D97ADA80-181E-4ECE-A0DE-F772E18187E5}" srcId="{AD28F7B6-D279-4DF2-B38A-9E9DB074DA1F}" destId="{EA3A6E50-7AEB-463B-8464-9B1915494AF3}" srcOrd="1" destOrd="0" parTransId="{14EF4CBB-85F4-4F0B-92BC-FA48462BB85A}" sibTransId="{F2F56453-7A55-4E32-B5CA-40FB791CFC3B}"/>
    <dgm:cxn modelId="{577E3BAF-EC4E-4846-AD97-C9DB7738C676}" srcId="{AD28F7B6-D279-4DF2-B38A-9E9DB074DA1F}" destId="{9DE51DF6-0649-4DD7-BFD5-C961BEE30777}" srcOrd="0" destOrd="0" parTransId="{F208C43A-F847-4E97-B922-EE16F7C1E008}" sibTransId="{2358B494-8729-4714-9FE5-6D98840B96AE}"/>
    <dgm:cxn modelId="{B7979A02-D6A4-4AB1-8343-8547E6A8375B}" srcId="{EA3A6E50-7AEB-463B-8464-9B1915494AF3}" destId="{50DDC8B7-479C-4BB1-B267-2EE93DDC7B06}" srcOrd="0" destOrd="0" parTransId="{24D647BE-CAE8-4E21-926F-D6D11D30E4A7}" sibTransId="{7F62DF3E-F55E-495D-9DAE-A220CE992771}"/>
    <dgm:cxn modelId="{2E2CA32C-3371-4E8A-87C2-103045104896}" type="presOf" srcId="{F85092E8-0BC4-4BDB-BCCC-5A1B6890F938}" destId="{00D27F20-ABEA-425B-9334-FE88A893AE9C}" srcOrd="0" destOrd="1" presId="urn:microsoft.com/office/officeart/2005/8/layout/vList5"/>
    <dgm:cxn modelId="{22445950-8D89-476D-B283-BC767C75AC20}" type="presParOf" srcId="{48A00F5C-6ADC-42D0-9067-F87912F71E10}" destId="{9258A8F7-375D-45B4-8FD6-13AD29AAE09C}" srcOrd="0" destOrd="0" presId="urn:microsoft.com/office/officeart/2005/8/layout/vList5"/>
    <dgm:cxn modelId="{BE8D86AE-31AF-497D-BE72-B2AEC7DEFEDE}" type="presParOf" srcId="{9258A8F7-375D-45B4-8FD6-13AD29AAE09C}" destId="{36329DE9-2C55-4A2D-B0FA-07860F9FB2DD}" srcOrd="0" destOrd="0" presId="urn:microsoft.com/office/officeart/2005/8/layout/vList5"/>
    <dgm:cxn modelId="{AF5FDBFD-69C5-4AE4-89F5-0E6ABBBE95DE}" type="presParOf" srcId="{9258A8F7-375D-45B4-8FD6-13AD29AAE09C}" destId="{B2F2B20E-B4BC-4D16-B609-EBE5AFCEBC5A}" srcOrd="1" destOrd="0" presId="urn:microsoft.com/office/officeart/2005/8/layout/vList5"/>
    <dgm:cxn modelId="{757FEAC5-2597-4940-9F65-91AF5B1802DA}" type="presParOf" srcId="{48A00F5C-6ADC-42D0-9067-F87912F71E10}" destId="{EF3C1454-D6B2-4718-A221-5C44B1BAD8D4}" srcOrd="1" destOrd="0" presId="urn:microsoft.com/office/officeart/2005/8/layout/vList5"/>
    <dgm:cxn modelId="{4B76B782-6ED6-4358-9D59-C0C60128ABCD}" type="presParOf" srcId="{48A00F5C-6ADC-42D0-9067-F87912F71E10}" destId="{EB1E95E5-DC3D-4F0E-9FA4-F91FFE9C1F70}" srcOrd="2" destOrd="0" presId="urn:microsoft.com/office/officeart/2005/8/layout/vList5"/>
    <dgm:cxn modelId="{AC6D43DB-4963-4C3B-BE79-93EF98E5696B}" type="presParOf" srcId="{EB1E95E5-DC3D-4F0E-9FA4-F91FFE9C1F70}" destId="{69AB8EAB-EFAB-4767-B3D3-C99F47FC7C91}" srcOrd="0" destOrd="0" presId="urn:microsoft.com/office/officeart/2005/8/layout/vList5"/>
    <dgm:cxn modelId="{C32843C6-A8B6-4CA4-B40E-5FBC82AC405B}" type="presParOf" srcId="{EB1E95E5-DC3D-4F0E-9FA4-F91FFE9C1F70}" destId="{272D9EBD-1B71-4A43-BB57-EB07EDB91591}" srcOrd="1" destOrd="0" presId="urn:microsoft.com/office/officeart/2005/8/layout/vList5"/>
    <dgm:cxn modelId="{280C7DF3-B1DC-4C75-8058-42F91C042E9B}" type="presParOf" srcId="{48A00F5C-6ADC-42D0-9067-F87912F71E10}" destId="{23AAC401-EEDB-4F61-8164-8DFB16FC4827}" srcOrd="3" destOrd="0" presId="urn:microsoft.com/office/officeart/2005/8/layout/vList5"/>
    <dgm:cxn modelId="{AB3A73E3-658F-4BCB-B2FB-5D7BD82D8818}" type="presParOf" srcId="{48A00F5C-6ADC-42D0-9067-F87912F71E10}" destId="{BCC18B1B-096A-4322-8C2D-A700A32EF229}" srcOrd="4" destOrd="0" presId="urn:microsoft.com/office/officeart/2005/8/layout/vList5"/>
    <dgm:cxn modelId="{C969BC5A-BA8E-4140-B566-9741139A5717}" type="presParOf" srcId="{BCC18B1B-096A-4322-8C2D-A700A32EF229}" destId="{1C84CDFA-A541-4D3C-966F-888B8E0FD566}" srcOrd="0" destOrd="0" presId="urn:microsoft.com/office/officeart/2005/8/layout/vList5"/>
    <dgm:cxn modelId="{B48BC65B-735C-4505-ABB2-B2FA23D92DB0}" type="presParOf" srcId="{BCC18B1B-096A-4322-8C2D-A700A32EF229}" destId="{00D27F20-ABEA-425B-9334-FE88A893AE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4A96D3-1071-4B0A-B665-44EF26399CE1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5BE53A-85B1-4138-8937-629E7B1D3BD8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Generate a variety of bank or group of banks time series reports from the financial database of the bank(s). 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3DB0DEB-A155-46DA-B840-F6676D9ACAC5}" type="parTrans" cxnId="{0AF64474-2931-4FDA-B309-47080BFAAF71}">
      <dgm:prSet/>
      <dgm:spPr/>
      <dgm:t>
        <a:bodyPr/>
        <a:lstStyle/>
        <a:p>
          <a:endParaRPr lang="en-US"/>
        </a:p>
      </dgm:t>
    </dgm:pt>
    <dgm:pt modelId="{55CCFA12-C01B-4090-8375-5305A7D1846F}" type="sibTrans" cxnId="{0AF64474-2931-4FDA-B309-47080BFAAF71}">
      <dgm:prSet/>
      <dgm:spPr/>
      <dgm:t>
        <a:bodyPr/>
        <a:lstStyle/>
        <a:p>
          <a:endParaRPr lang="en-US"/>
        </a:p>
      </dgm:t>
    </dgm:pt>
    <dgm:pt modelId="{4906AA73-74AF-4072-A754-FE45805311FB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Contain information about foreign exchange rates and it has exchange rate conversion capability. 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F3FF74-D384-48D3-8BE7-45D51F6929BF}" type="parTrans" cxnId="{B1081A25-3848-4F36-8E9E-392A9A7BA369}">
      <dgm:prSet/>
      <dgm:spPr/>
      <dgm:t>
        <a:bodyPr/>
        <a:lstStyle/>
        <a:p>
          <a:endParaRPr lang="en-US"/>
        </a:p>
      </dgm:t>
    </dgm:pt>
    <dgm:pt modelId="{67F6E160-6AF7-46E3-A03A-7B2620352F7D}" type="sibTrans" cxnId="{B1081A25-3848-4F36-8E9E-392A9A7BA369}">
      <dgm:prSet/>
      <dgm:spPr/>
      <dgm:t>
        <a:bodyPr/>
        <a:lstStyle/>
        <a:p>
          <a:endParaRPr lang="en-US"/>
        </a:p>
      </dgm:t>
    </dgm:pt>
    <dgm:pt modelId="{88C5106C-7E52-42C9-81C6-77F2D2181220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Produce financial ratios  from the analyzed financial data of the bank (s). 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BBD850-BA9B-4D06-ADB7-402FF9E22FC2}" type="parTrans" cxnId="{FE456B3F-BD21-4B3F-A14F-EA50F3F3402F}">
      <dgm:prSet/>
      <dgm:spPr/>
      <dgm:t>
        <a:bodyPr/>
        <a:lstStyle/>
        <a:p>
          <a:endParaRPr lang="en-US"/>
        </a:p>
      </dgm:t>
    </dgm:pt>
    <dgm:pt modelId="{0F053157-D518-4901-9457-B6ACCCAA9752}" type="sibTrans" cxnId="{FE456B3F-BD21-4B3F-A14F-EA50F3F3402F}">
      <dgm:prSet/>
      <dgm:spPr/>
      <dgm:t>
        <a:bodyPr/>
        <a:lstStyle/>
        <a:p>
          <a:endParaRPr lang="en-US"/>
        </a:p>
      </dgm:t>
    </dgm:pt>
    <dgm:pt modelId="{EFA76C7E-9AE8-4180-8E3A-C012B35ADB57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Provide information about rating agencies &amp; rating reports of the banks. 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AA2CDA5-6E55-4E46-A1EF-021C11CC54D7}" type="parTrans" cxnId="{24AC5318-C29D-493F-A7B9-87F18974970F}">
      <dgm:prSet/>
      <dgm:spPr/>
      <dgm:t>
        <a:bodyPr/>
        <a:lstStyle/>
        <a:p>
          <a:endParaRPr lang="en-US"/>
        </a:p>
      </dgm:t>
    </dgm:pt>
    <dgm:pt modelId="{205E45AE-20B5-4BA4-8921-377AA0F7F01F}" type="sibTrans" cxnId="{24AC5318-C29D-493F-A7B9-87F18974970F}">
      <dgm:prSet/>
      <dgm:spPr/>
      <dgm:t>
        <a:bodyPr/>
        <a:lstStyle/>
        <a:p>
          <a:endParaRPr lang="en-US"/>
        </a:p>
      </dgm:t>
    </dgm:pt>
    <dgm:pt modelId="{8F6477DC-35BA-4343-9A1B-B693D8EC1E72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Generate Financial reports which include Concentration of economic Sectors , Growth Rate by bank/year, Islamic Modes of Finance, Industry Financial  highlights and etc.   </a:t>
          </a:r>
          <a:endParaRPr lang="en-US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5D700D-B724-4016-9F25-0FEA7937F2B0}" type="parTrans" cxnId="{3F9A0FC0-40F5-46BC-8441-89AEE4E1BDF1}">
      <dgm:prSet/>
      <dgm:spPr/>
      <dgm:t>
        <a:bodyPr/>
        <a:lstStyle/>
        <a:p>
          <a:endParaRPr lang="en-US"/>
        </a:p>
      </dgm:t>
    </dgm:pt>
    <dgm:pt modelId="{062E517D-9D32-4E93-944D-962EB390054E}" type="sibTrans" cxnId="{3F9A0FC0-40F5-46BC-8441-89AEE4E1BDF1}">
      <dgm:prSet/>
      <dgm:spPr/>
      <dgm:t>
        <a:bodyPr/>
        <a:lstStyle/>
        <a:p>
          <a:endParaRPr lang="en-US"/>
        </a:p>
      </dgm:t>
    </dgm:pt>
    <dgm:pt modelId="{7F8818E1-0A00-45D2-9C72-3E18AA26C81F}" type="pres">
      <dgm:prSet presAssocID="{954A96D3-1071-4B0A-B665-44EF26399C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DE028F-D119-4851-9A2E-46A3CE321C4C}" type="pres">
      <dgm:prSet presAssocID="{3F5BE53A-85B1-4138-8937-629E7B1D3BD8}" presName="node" presStyleLbl="node1" presStyleIdx="0" presStyleCnt="5" custScaleX="142106" custLinFactNeighborX="-9959" custLinFactNeighborY="-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F34FA-DEDC-4DBB-BE09-8919F48C848D}" type="pres">
      <dgm:prSet presAssocID="{55CCFA12-C01B-4090-8375-5305A7D1846F}" presName="sibTrans" presStyleCnt="0"/>
      <dgm:spPr/>
    </dgm:pt>
    <dgm:pt modelId="{4CB0BF93-3C00-4FCC-8935-89FC61C7EC56}" type="pres">
      <dgm:prSet presAssocID="{8F6477DC-35BA-4343-9A1B-B693D8EC1E72}" presName="node" presStyleLbl="node1" presStyleIdx="1" presStyleCnt="5" custScaleX="140012" custLinFactNeighborX="-18052" custLinFactNeighborY="-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B1F2F-64A5-4D02-8155-81D414165AAF}" type="pres">
      <dgm:prSet presAssocID="{062E517D-9D32-4E93-944D-962EB390054E}" presName="sibTrans" presStyleCnt="0"/>
      <dgm:spPr/>
    </dgm:pt>
    <dgm:pt modelId="{3C9FC2AF-D4C0-496B-9884-3DE983AC0B3A}" type="pres">
      <dgm:prSet presAssocID="{EFA76C7E-9AE8-4180-8E3A-C012B35ADB57}" presName="node" presStyleLbl="node1" presStyleIdx="2" presStyleCnt="5" custScaleX="142106" custLinFactNeighborX="-6958" custLinFactNeighborY="-16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A4CBD-C002-479A-9421-960EDF1F3472}" type="pres">
      <dgm:prSet presAssocID="{205E45AE-20B5-4BA4-8921-377AA0F7F01F}" presName="sibTrans" presStyleCnt="0"/>
      <dgm:spPr/>
    </dgm:pt>
    <dgm:pt modelId="{C17A672B-9C6E-4B50-AFE6-1F620A892A53}" type="pres">
      <dgm:prSet presAssocID="{4906AA73-74AF-4072-A754-FE45805311FB}" presName="node" presStyleLbl="node1" presStyleIdx="3" presStyleCnt="5" custScaleX="140107" custScaleY="100000" custLinFactNeighborX="-18005" custLinFactNeighborY="-16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9E5A4-A2DB-4A14-8A08-FEAE424A5A63}" type="pres">
      <dgm:prSet presAssocID="{67F6E160-6AF7-46E3-A03A-7B2620352F7D}" presName="sibTrans" presStyleCnt="0"/>
      <dgm:spPr/>
    </dgm:pt>
    <dgm:pt modelId="{A00C1038-E6B5-4350-AE88-3805A52EE5F9}" type="pres">
      <dgm:prSet presAssocID="{88C5106C-7E52-42C9-81C6-77F2D2181220}" presName="node" presStyleLbl="node1" presStyleIdx="4" presStyleCnt="5" custLinFactNeighborX="-10025" custLinFactNeighborY="-33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C5318-C29D-493F-A7B9-87F18974970F}" srcId="{954A96D3-1071-4B0A-B665-44EF26399CE1}" destId="{EFA76C7E-9AE8-4180-8E3A-C012B35ADB57}" srcOrd="2" destOrd="0" parTransId="{4AA2CDA5-6E55-4E46-A1EF-021C11CC54D7}" sibTransId="{205E45AE-20B5-4BA4-8921-377AA0F7F01F}"/>
    <dgm:cxn modelId="{2EF415D2-56E0-4568-81A8-696FC5722E57}" type="presOf" srcId="{8F6477DC-35BA-4343-9A1B-B693D8EC1E72}" destId="{4CB0BF93-3C00-4FCC-8935-89FC61C7EC56}" srcOrd="0" destOrd="0" presId="urn:microsoft.com/office/officeart/2005/8/layout/default#3"/>
    <dgm:cxn modelId="{251EC262-4C71-4F0F-9E30-82118B64B424}" type="presOf" srcId="{4906AA73-74AF-4072-A754-FE45805311FB}" destId="{C17A672B-9C6E-4B50-AFE6-1F620A892A53}" srcOrd="0" destOrd="0" presId="urn:microsoft.com/office/officeart/2005/8/layout/default#3"/>
    <dgm:cxn modelId="{3F9A0FC0-40F5-46BC-8441-89AEE4E1BDF1}" srcId="{954A96D3-1071-4B0A-B665-44EF26399CE1}" destId="{8F6477DC-35BA-4343-9A1B-B693D8EC1E72}" srcOrd="1" destOrd="0" parTransId="{F75D700D-B724-4016-9F25-0FEA7937F2B0}" sibTransId="{062E517D-9D32-4E93-944D-962EB390054E}"/>
    <dgm:cxn modelId="{6D5E43DA-24B5-4BBB-BB31-8D50C5E2E9B3}" type="presOf" srcId="{954A96D3-1071-4B0A-B665-44EF26399CE1}" destId="{7F8818E1-0A00-45D2-9C72-3E18AA26C81F}" srcOrd="0" destOrd="0" presId="urn:microsoft.com/office/officeart/2005/8/layout/default#3"/>
    <dgm:cxn modelId="{C8204F65-7D16-4FD5-9EA0-CA650A609D7D}" type="presOf" srcId="{EFA76C7E-9AE8-4180-8E3A-C012B35ADB57}" destId="{3C9FC2AF-D4C0-496B-9884-3DE983AC0B3A}" srcOrd="0" destOrd="0" presId="urn:microsoft.com/office/officeart/2005/8/layout/default#3"/>
    <dgm:cxn modelId="{B1081A25-3848-4F36-8E9E-392A9A7BA369}" srcId="{954A96D3-1071-4B0A-B665-44EF26399CE1}" destId="{4906AA73-74AF-4072-A754-FE45805311FB}" srcOrd="3" destOrd="0" parTransId="{95F3FF74-D384-48D3-8BE7-45D51F6929BF}" sibTransId="{67F6E160-6AF7-46E3-A03A-7B2620352F7D}"/>
    <dgm:cxn modelId="{0AF64474-2931-4FDA-B309-47080BFAAF71}" srcId="{954A96D3-1071-4B0A-B665-44EF26399CE1}" destId="{3F5BE53A-85B1-4138-8937-629E7B1D3BD8}" srcOrd="0" destOrd="0" parTransId="{F3DB0DEB-A155-46DA-B840-F6676D9ACAC5}" sibTransId="{55CCFA12-C01B-4090-8375-5305A7D1846F}"/>
    <dgm:cxn modelId="{FE456B3F-BD21-4B3F-A14F-EA50F3F3402F}" srcId="{954A96D3-1071-4B0A-B665-44EF26399CE1}" destId="{88C5106C-7E52-42C9-81C6-77F2D2181220}" srcOrd="4" destOrd="0" parTransId="{ACBBD850-BA9B-4D06-ADB7-402FF9E22FC2}" sibTransId="{0F053157-D518-4901-9457-B6ACCCAA9752}"/>
    <dgm:cxn modelId="{B700B332-0C33-4FB3-9113-D54EEBDADDA6}" type="presOf" srcId="{88C5106C-7E52-42C9-81C6-77F2D2181220}" destId="{A00C1038-E6B5-4350-AE88-3805A52EE5F9}" srcOrd="0" destOrd="0" presId="urn:microsoft.com/office/officeart/2005/8/layout/default#3"/>
    <dgm:cxn modelId="{A7622776-044A-4183-9EDD-21F6562081C6}" type="presOf" srcId="{3F5BE53A-85B1-4138-8937-629E7B1D3BD8}" destId="{CEDE028F-D119-4851-9A2E-46A3CE321C4C}" srcOrd="0" destOrd="0" presId="urn:microsoft.com/office/officeart/2005/8/layout/default#3"/>
    <dgm:cxn modelId="{BD389FE7-CE94-4C3A-BEC5-5BA2DEE67082}" type="presParOf" srcId="{7F8818E1-0A00-45D2-9C72-3E18AA26C81F}" destId="{CEDE028F-D119-4851-9A2E-46A3CE321C4C}" srcOrd="0" destOrd="0" presId="urn:microsoft.com/office/officeart/2005/8/layout/default#3"/>
    <dgm:cxn modelId="{62BD66BF-7345-48DE-8A74-7729A2AF1CC2}" type="presParOf" srcId="{7F8818E1-0A00-45D2-9C72-3E18AA26C81F}" destId="{89BF34FA-DEDC-4DBB-BE09-8919F48C848D}" srcOrd="1" destOrd="0" presId="urn:microsoft.com/office/officeart/2005/8/layout/default#3"/>
    <dgm:cxn modelId="{4C9446C7-BE1A-47B4-A4C3-2C1F0171B227}" type="presParOf" srcId="{7F8818E1-0A00-45D2-9C72-3E18AA26C81F}" destId="{4CB0BF93-3C00-4FCC-8935-89FC61C7EC56}" srcOrd="2" destOrd="0" presId="urn:microsoft.com/office/officeart/2005/8/layout/default#3"/>
    <dgm:cxn modelId="{2E8AB3CD-2E61-47E8-B711-5175A8CFA2FB}" type="presParOf" srcId="{7F8818E1-0A00-45D2-9C72-3E18AA26C81F}" destId="{8E5B1F2F-64A5-4D02-8155-81D414165AAF}" srcOrd="3" destOrd="0" presId="urn:microsoft.com/office/officeart/2005/8/layout/default#3"/>
    <dgm:cxn modelId="{2ABFAD6B-A8DB-4ED0-80E7-B2567BD42002}" type="presParOf" srcId="{7F8818E1-0A00-45D2-9C72-3E18AA26C81F}" destId="{3C9FC2AF-D4C0-496B-9884-3DE983AC0B3A}" srcOrd="4" destOrd="0" presId="urn:microsoft.com/office/officeart/2005/8/layout/default#3"/>
    <dgm:cxn modelId="{406795A3-B7C9-4F91-9171-D876DF6A6DE4}" type="presParOf" srcId="{7F8818E1-0A00-45D2-9C72-3E18AA26C81F}" destId="{503A4CBD-C002-479A-9421-960EDF1F3472}" srcOrd="5" destOrd="0" presId="urn:microsoft.com/office/officeart/2005/8/layout/default#3"/>
    <dgm:cxn modelId="{7525F49F-C94B-4A15-9C5B-11162EA3059F}" type="presParOf" srcId="{7F8818E1-0A00-45D2-9C72-3E18AA26C81F}" destId="{C17A672B-9C6E-4B50-AFE6-1F620A892A53}" srcOrd="6" destOrd="0" presId="urn:microsoft.com/office/officeart/2005/8/layout/default#3"/>
    <dgm:cxn modelId="{E40C564B-8A7E-4218-9DC8-7C9B5D600004}" type="presParOf" srcId="{7F8818E1-0A00-45D2-9C72-3E18AA26C81F}" destId="{BC29E5A4-A2DB-4A14-8A08-FEAE424A5A63}" srcOrd="7" destOrd="0" presId="urn:microsoft.com/office/officeart/2005/8/layout/default#3"/>
    <dgm:cxn modelId="{5EBFEA2E-E473-44EA-9E67-28C6CDF5AECE}" type="presParOf" srcId="{7F8818E1-0A00-45D2-9C72-3E18AA26C81F}" destId="{A00C1038-E6B5-4350-AE88-3805A52EE5F9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5954EE-DB5B-4051-84E6-85710FF978E1}" type="doc">
      <dgm:prSet loTypeId="urn:microsoft.com/office/officeart/2005/8/layout/default#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E321E-E1E9-42F0-893F-3F3C86421FA0}">
      <dgm:prSet phldrT="[Text]" custT="1"/>
      <dgm:spPr/>
      <dgm:t>
        <a:bodyPr/>
        <a:lstStyle/>
        <a:p>
          <a:endParaRPr lang="en-US" sz="1500" dirty="0" smtClean="0">
            <a:solidFill>
              <a:schemeClr val="accent2">
                <a:lumMod val="20000"/>
                <a:lumOff val="80000"/>
              </a:schemeClr>
            </a:solidFill>
          </a:endParaRPr>
        </a:p>
        <a:p>
          <a:r>
            <a:rPr lang="en-US" sz="1800" b="1" cap="none" spc="0" dirty="0" smtClean="0">
              <a:ln w="1905"/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Islamic Financial Institutions</a:t>
          </a:r>
          <a:endParaRPr lang="en-US" sz="1800" b="1" cap="none" spc="0" dirty="0" smtClean="0">
            <a:ln w="1905"/>
            <a:solidFill>
              <a:schemeClr val="accent2">
                <a:lumMod val="40000"/>
                <a:lumOff val="6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endParaRPr lang="en-US" sz="1800" b="1" cap="none" spc="0" dirty="0">
            <a:ln w="1905"/>
            <a:solidFill>
              <a:schemeClr val="accent2">
                <a:lumMod val="20000"/>
                <a:lumOff val="8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E860176-DBA7-4289-B141-A8A597438B53}" type="parTrans" cxnId="{5DE8F86A-D417-47E5-B52D-EAC0F4CF1C70}">
      <dgm:prSet/>
      <dgm:spPr/>
      <dgm:t>
        <a:bodyPr/>
        <a:lstStyle/>
        <a:p>
          <a:endParaRPr lang="en-US"/>
        </a:p>
      </dgm:t>
    </dgm:pt>
    <dgm:pt modelId="{4B175870-E3A9-4D15-BE3E-7690F6C00C53}" type="sibTrans" cxnId="{5DE8F86A-D417-47E5-B52D-EAC0F4CF1C70}">
      <dgm:prSet/>
      <dgm:spPr/>
      <dgm:t>
        <a:bodyPr/>
        <a:lstStyle/>
        <a:p>
          <a:endParaRPr lang="en-US"/>
        </a:p>
      </dgm:t>
    </dgm:pt>
    <dgm:pt modelId="{5DA64FEA-AC6B-4DDE-832F-529E881B4F94}">
      <dgm:prSet phldrT="[Text]" custT="1"/>
      <dgm:spPr/>
      <dgm:t>
        <a:bodyPr/>
        <a:lstStyle/>
        <a:p>
          <a:r>
            <a:rPr lang="en-US" sz="1800" b="1" cap="none" spc="0" dirty="0" smtClean="0">
              <a:ln w="1905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Shareholders, Creditors &amp; Investors</a:t>
          </a:r>
          <a:endParaRPr lang="en-US" sz="1800" b="1" cap="none" spc="0" dirty="0">
            <a:ln w="1905"/>
            <a:solidFill>
              <a:schemeClr val="accent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A046DC-7DCD-4E06-A629-3A140047ADEE}" type="parTrans" cxnId="{888C32B3-AF90-42D6-907E-5A26A99B1D44}">
      <dgm:prSet/>
      <dgm:spPr/>
      <dgm:t>
        <a:bodyPr/>
        <a:lstStyle/>
        <a:p>
          <a:endParaRPr lang="en-US"/>
        </a:p>
      </dgm:t>
    </dgm:pt>
    <dgm:pt modelId="{B9288E9F-23F5-4E27-BFA5-32E514A19BE1}" type="sibTrans" cxnId="{888C32B3-AF90-42D6-907E-5A26A99B1D44}">
      <dgm:prSet/>
      <dgm:spPr/>
      <dgm:t>
        <a:bodyPr/>
        <a:lstStyle/>
        <a:p>
          <a:endParaRPr lang="en-US"/>
        </a:p>
      </dgm:t>
    </dgm:pt>
    <dgm:pt modelId="{120BE8AA-6A30-4480-A797-D87B7BAA4CD7}">
      <dgm:prSet phldrT="[Text]"/>
      <dgm:spPr/>
      <dgm:t>
        <a:bodyPr/>
        <a:lstStyle/>
        <a:p>
          <a:r>
            <a:rPr lang="en-US" b="1" cap="none" spc="0" dirty="0" smtClean="0">
              <a:ln w="1905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Management</a:t>
          </a:r>
          <a:endParaRPr lang="en-US" b="1" cap="none" spc="0" dirty="0">
            <a:ln w="1905"/>
            <a:solidFill>
              <a:schemeClr val="accent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992C7D-7B0C-46E9-AF36-C92834F54C56}" type="parTrans" cxnId="{EDD7B8C9-FDBF-4976-BB22-1468427EC1C8}">
      <dgm:prSet/>
      <dgm:spPr/>
      <dgm:t>
        <a:bodyPr/>
        <a:lstStyle/>
        <a:p>
          <a:endParaRPr lang="en-US"/>
        </a:p>
      </dgm:t>
    </dgm:pt>
    <dgm:pt modelId="{926E3ADB-F0DF-4B84-8393-D977B31D87AE}" type="sibTrans" cxnId="{EDD7B8C9-FDBF-4976-BB22-1468427EC1C8}">
      <dgm:prSet/>
      <dgm:spPr/>
      <dgm:t>
        <a:bodyPr/>
        <a:lstStyle/>
        <a:p>
          <a:endParaRPr lang="en-US"/>
        </a:p>
      </dgm:t>
    </dgm:pt>
    <dgm:pt modelId="{4AEDC765-AD26-4734-BFED-91196679523D}">
      <dgm:prSet phldrT="[Text]"/>
      <dgm:spPr/>
      <dgm:t>
        <a:bodyPr/>
        <a:lstStyle/>
        <a:p>
          <a:r>
            <a:rPr lang="en-US" b="1" cap="none" spc="0" dirty="0" smtClean="0">
              <a:ln w="1905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Researchers &amp; Scholars</a:t>
          </a:r>
          <a:endParaRPr lang="en-US" b="1" cap="none" spc="0" dirty="0">
            <a:ln w="1905"/>
            <a:solidFill>
              <a:schemeClr val="accent2">
                <a:lumMod val="40000"/>
                <a:lumOff val="6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AB8593A-92E4-4379-B49D-360C01C7796B}" type="parTrans" cxnId="{EF460C64-8E80-4F95-B9C7-97C2A59879E1}">
      <dgm:prSet/>
      <dgm:spPr/>
      <dgm:t>
        <a:bodyPr/>
        <a:lstStyle/>
        <a:p>
          <a:endParaRPr lang="en-US"/>
        </a:p>
      </dgm:t>
    </dgm:pt>
    <dgm:pt modelId="{664CBDD1-EB31-45B8-8CF8-806BCEE55558}" type="sibTrans" cxnId="{EF460C64-8E80-4F95-B9C7-97C2A59879E1}">
      <dgm:prSet/>
      <dgm:spPr/>
      <dgm:t>
        <a:bodyPr/>
        <a:lstStyle/>
        <a:p>
          <a:endParaRPr lang="en-US"/>
        </a:p>
      </dgm:t>
    </dgm:pt>
    <dgm:pt modelId="{61CD33CC-9181-49A3-873F-27981ABFA33B}">
      <dgm:prSet phldrT="[Text]"/>
      <dgm:spPr/>
      <dgm:t>
        <a:bodyPr/>
        <a:lstStyle/>
        <a:p>
          <a:r>
            <a:rPr lang="en-US" b="1" cap="none" spc="0" dirty="0" smtClean="0">
              <a:ln w="1905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Academicians &amp; Students</a:t>
          </a:r>
          <a:endParaRPr lang="en-US" dirty="0">
            <a:solidFill>
              <a:schemeClr val="accent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F4FC7A-04E9-4890-A6A3-BE939B7246B9}" type="parTrans" cxnId="{10EDC918-76A6-4F57-83BA-5291998A3B5B}">
      <dgm:prSet/>
      <dgm:spPr/>
      <dgm:t>
        <a:bodyPr/>
        <a:lstStyle/>
        <a:p>
          <a:endParaRPr lang="en-US"/>
        </a:p>
      </dgm:t>
    </dgm:pt>
    <dgm:pt modelId="{56EA03DB-E87F-4E77-B1D2-7A442C454C9B}" type="sibTrans" cxnId="{10EDC918-76A6-4F57-83BA-5291998A3B5B}">
      <dgm:prSet/>
      <dgm:spPr/>
      <dgm:t>
        <a:bodyPr/>
        <a:lstStyle/>
        <a:p>
          <a:endParaRPr lang="en-US"/>
        </a:p>
      </dgm:t>
    </dgm:pt>
    <dgm:pt modelId="{80E0512E-C8CE-43A0-8E55-513FA013313F}">
      <dgm:prSet phldrT="[Text]"/>
      <dgm:spPr/>
      <dgm:t>
        <a:bodyPr/>
        <a:lstStyle/>
        <a:p>
          <a:r>
            <a:rPr lang="en-US" b="1" cap="none" spc="0" dirty="0" smtClean="0">
              <a:ln w="1905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Industry professionals</a:t>
          </a:r>
          <a:endParaRPr lang="en-US" b="1" cap="none" spc="0" dirty="0">
            <a:ln w="1905"/>
            <a:solidFill>
              <a:schemeClr val="accent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2A4F4-3FBA-466D-9FA1-F8019001D8BC}" type="parTrans" cxnId="{E99156A3-3E2F-4CB4-ACBA-FF8A05ED579C}">
      <dgm:prSet/>
      <dgm:spPr/>
      <dgm:t>
        <a:bodyPr/>
        <a:lstStyle/>
        <a:p>
          <a:endParaRPr lang="en-US"/>
        </a:p>
      </dgm:t>
    </dgm:pt>
    <dgm:pt modelId="{49ABC285-EA8F-43EC-BEEE-E3CA070DCA2C}" type="sibTrans" cxnId="{E99156A3-3E2F-4CB4-ACBA-FF8A05ED579C}">
      <dgm:prSet/>
      <dgm:spPr/>
      <dgm:t>
        <a:bodyPr/>
        <a:lstStyle/>
        <a:p>
          <a:endParaRPr lang="en-US"/>
        </a:p>
      </dgm:t>
    </dgm:pt>
    <dgm:pt modelId="{1BDAA553-2F3D-426F-9386-C6A3C47E0082}">
      <dgm:prSet phldrT="[Text]" custT="1"/>
      <dgm:spPr/>
      <dgm:t>
        <a:bodyPr/>
        <a:lstStyle/>
        <a:p>
          <a:pPr algn="ctr"/>
          <a:r>
            <a:rPr lang="en-US" sz="1800" b="1" cap="none" spc="0" dirty="0" smtClean="0">
              <a:ln w="1905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Monetary agencies ( CB, IMF, IFSB, AAOIFI, IILM,UAB, etc). </a:t>
          </a:r>
          <a:endParaRPr lang="en-US" sz="1800" b="1" cap="none" spc="0" dirty="0">
            <a:ln w="1905"/>
            <a:solidFill>
              <a:schemeClr val="accent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3CAD43-520B-49CA-B88D-6E0A2E926CC3}" type="parTrans" cxnId="{A9B71878-8874-4847-A9E6-63A51DCCA194}">
      <dgm:prSet/>
      <dgm:spPr/>
      <dgm:t>
        <a:bodyPr/>
        <a:lstStyle/>
        <a:p>
          <a:endParaRPr lang="en-US"/>
        </a:p>
      </dgm:t>
    </dgm:pt>
    <dgm:pt modelId="{4AF06340-B5DA-475D-AD19-50725420FC8B}" type="sibTrans" cxnId="{A9B71878-8874-4847-A9E6-63A51DCCA194}">
      <dgm:prSet/>
      <dgm:spPr/>
      <dgm:t>
        <a:bodyPr/>
        <a:lstStyle/>
        <a:p>
          <a:endParaRPr lang="en-US"/>
        </a:p>
      </dgm:t>
    </dgm:pt>
    <dgm:pt modelId="{27D9B0DA-D359-4788-8145-1AFD964B121F}" type="pres">
      <dgm:prSet presAssocID="{935954EE-DB5B-4051-84E6-85710FF978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9DFD07-892A-4BA2-9FF8-FF5A8CADF718}" type="pres">
      <dgm:prSet presAssocID="{D2BE321E-E1E9-42F0-893F-3F3C86421FA0}" presName="node" presStyleLbl="node1" presStyleIdx="0" presStyleCnt="7" custScaleY="100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04D62-C242-4F2D-97CA-A340CEE75A4C}" type="pres">
      <dgm:prSet presAssocID="{4B175870-E3A9-4D15-BE3E-7690F6C00C53}" presName="sibTrans" presStyleCnt="0"/>
      <dgm:spPr/>
    </dgm:pt>
    <dgm:pt modelId="{19B69A66-D0B1-4D1C-91CD-A98F46B1A936}" type="pres">
      <dgm:prSet presAssocID="{5DA64FEA-AC6B-4DDE-832F-529E881B4F9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D0800-B613-478F-8D0D-4F345A086BDD}" type="pres">
      <dgm:prSet presAssocID="{B9288E9F-23F5-4E27-BFA5-32E514A19BE1}" presName="sibTrans" presStyleCnt="0"/>
      <dgm:spPr/>
    </dgm:pt>
    <dgm:pt modelId="{4FE9BC07-BD1D-465D-9CD1-22F5DBF42B3F}" type="pres">
      <dgm:prSet presAssocID="{120BE8AA-6A30-4480-A797-D87B7BAA4CD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851A3-AB10-42AB-B1C2-C08775265DEB}" type="pres">
      <dgm:prSet presAssocID="{926E3ADB-F0DF-4B84-8393-D977B31D87AE}" presName="sibTrans" presStyleCnt="0"/>
      <dgm:spPr/>
    </dgm:pt>
    <dgm:pt modelId="{C6E7AAFD-7642-40CB-83F9-88A7152F0811}" type="pres">
      <dgm:prSet presAssocID="{4AEDC765-AD26-4734-BFED-91196679523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AFBAF-F291-443C-9BC2-52352FCB87BD}" type="pres">
      <dgm:prSet presAssocID="{664CBDD1-EB31-45B8-8CF8-806BCEE55558}" presName="sibTrans" presStyleCnt="0"/>
      <dgm:spPr/>
    </dgm:pt>
    <dgm:pt modelId="{E8401D96-DA0B-4BC2-85DA-41012FA45252}" type="pres">
      <dgm:prSet presAssocID="{61CD33CC-9181-49A3-873F-27981ABFA33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8E1A0-6280-47F6-B258-BB751F7AFF8A}" type="pres">
      <dgm:prSet presAssocID="{56EA03DB-E87F-4E77-B1D2-7A442C454C9B}" presName="sibTrans" presStyleCnt="0"/>
      <dgm:spPr/>
    </dgm:pt>
    <dgm:pt modelId="{C115DF00-2035-4D91-A8B6-E03B258C889E}" type="pres">
      <dgm:prSet presAssocID="{80E0512E-C8CE-43A0-8E55-513FA013313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C016A-318B-4F61-AA67-C8312380214D}" type="pres">
      <dgm:prSet presAssocID="{49ABC285-EA8F-43EC-BEEE-E3CA070DCA2C}" presName="sibTrans" presStyleCnt="0"/>
      <dgm:spPr/>
    </dgm:pt>
    <dgm:pt modelId="{661D3B20-6BAD-41E5-86CD-0BC21B5A55F3}" type="pres">
      <dgm:prSet presAssocID="{1BDAA553-2F3D-426F-9386-C6A3C47E008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D7B8C9-FDBF-4976-BB22-1468427EC1C8}" srcId="{935954EE-DB5B-4051-84E6-85710FF978E1}" destId="{120BE8AA-6A30-4480-A797-D87B7BAA4CD7}" srcOrd="2" destOrd="0" parTransId="{DE992C7D-7B0C-46E9-AF36-C92834F54C56}" sibTransId="{926E3ADB-F0DF-4B84-8393-D977B31D87AE}"/>
    <dgm:cxn modelId="{5DE8F86A-D417-47E5-B52D-EAC0F4CF1C70}" srcId="{935954EE-DB5B-4051-84E6-85710FF978E1}" destId="{D2BE321E-E1E9-42F0-893F-3F3C86421FA0}" srcOrd="0" destOrd="0" parTransId="{0E860176-DBA7-4289-B141-A8A597438B53}" sibTransId="{4B175870-E3A9-4D15-BE3E-7690F6C00C53}"/>
    <dgm:cxn modelId="{90CE246C-78B3-4064-AE38-25F58997EDA0}" type="presOf" srcId="{120BE8AA-6A30-4480-A797-D87B7BAA4CD7}" destId="{4FE9BC07-BD1D-465D-9CD1-22F5DBF42B3F}" srcOrd="0" destOrd="0" presId="urn:microsoft.com/office/officeart/2005/8/layout/default#4"/>
    <dgm:cxn modelId="{CA07D98C-AC42-4A80-9D32-5B096B559991}" type="presOf" srcId="{5DA64FEA-AC6B-4DDE-832F-529E881B4F94}" destId="{19B69A66-D0B1-4D1C-91CD-A98F46B1A936}" srcOrd="0" destOrd="0" presId="urn:microsoft.com/office/officeart/2005/8/layout/default#4"/>
    <dgm:cxn modelId="{A9B71878-8874-4847-A9E6-63A51DCCA194}" srcId="{935954EE-DB5B-4051-84E6-85710FF978E1}" destId="{1BDAA553-2F3D-426F-9386-C6A3C47E0082}" srcOrd="6" destOrd="0" parTransId="{963CAD43-520B-49CA-B88D-6E0A2E926CC3}" sibTransId="{4AF06340-B5DA-475D-AD19-50725420FC8B}"/>
    <dgm:cxn modelId="{10EDC918-76A6-4F57-83BA-5291998A3B5B}" srcId="{935954EE-DB5B-4051-84E6-85710FF978E1}" destId="{61CD33CC-9181-49A3-873F-27981ABFA33B}" srcOrd="4" destOrd="0" parTransId="{2CF4FC7A-04E9-4890-A6A3-BE939B7246B9}" sibTransId="{56EA03DB-E87F-4E77-B1D2-7A442C454C9B}"/>
    <dgm:cxn modelId="{3309CDC7-858B-4961-93CC-5EFDB9208BE1}" type="presOf" srcId="{935954EE-DB5B-4051-84E6-85710FF978E1}" destId="{27D9B0DA-D359-4788-8145-1AFD964B121F}" srcOrd="0" destOrd="0" presId="urn:microsoft.com/office/officeart/2005/8/layout/default#4"/>
    <dgm:cxn modelId="{5FB5DEC8-66BF-4077-984C-24F5C3C7391A}" type="presOf" srcId="{4AEDC765-AD26-4734-BFED-91196679523D}" destId="{C6E7AAFD-7642-40CB-83F9-88A7152F0811}" srcOrd="0" destOrd="0" presId="urn:microsoft.com/office/officeart/2005/8/layout/default#4"/>
    <dgm:cxn modelId="{837C4E00-EA1E-452D-B3C9-ED800F943E25}" type="presOf" srcId="{80E0512E-C8CE-43A0-8E55-513FA013313F}" destId="{C115DF00-2035-4D91-A8B6-E03B258C889E}" srcOrd="0" destOrd="0" presId="urn:microsoft.com/office/officeart/2005/8/layout/default#4"/>
    <dgm:cxn modelId="{888C32B3-AF90-42D6-907E-5A26A99B1D44}" srcId="{935954EE-DB5B-4051-84E6-85710FF978E1}" destId="{5DA64FEA-AC6B-4DDE-832F-529E881B4F94}" srcOrd="1" destOrd="0" parTransId="{EDA046DC-7DCD-4E06-A629-3A140047ADEE}" sibTransId="{B9288E9F-23F5-4E27-BFA5-32E514A19BE1}"/>
    <dgm:cxn modelId="{41655F9F-9A6E-4B25-973B-0CD4CE0C93A4}" type="presOf" srcId="{D2BE321E-E1E9-42F0-893F-3F3C86421FA0}" destId="{CF9DFD07-892A-4BA2-9FF8-FF5A8CADF718}" srcOrd="0" destOrd="0" presId="urn:microsoft.com/office/officeart/2005/8/layout/default#4"/>
    <dgm:cxn modelId="{EF460C64-8E80-4F95-B9C7-97C2A59879E1}" srcId="{935954EE-DB5B-4051-84E6-85710FF978E1}" destId="{4AEDC765-AD26-4734-BFED-91196679523D}" srcOrd="3" destOrd="0" parTransId="{FAB8593A-92E4-4379-B49D-360C01C7796B}" sibTransId="{664CBDD1-EB31-45B8-8CF8-806BCEE55558}"/>
    <dgm:cxn modelId="{AA2F93AD-432D-48F1-95CF-D6ECEB92F10C}" type="presOf" srcId="{61CD33CC-9181-49A3-873F-27981ABFA33B}" destId="{E8401D96-DA0B-4BC2-85DA-41012FA45252}" srcOrd="0" destOrd="0" presId="urn:microsoft.com/office/officeart/2005/8/layout/default#4"/>
    <dgm:cxn modelId="{7E85AC56-57AC-4AB5-9B5A-3E2AA821410A}" type="presOf" srcId="{1BDAA553-2F3D-426F-9386-C6A3C47E0082}" destId="{661D3B20-6BAD-41E5-86CD-0BC21B5A55F3}" srcOrd="0" destOrd="0" presId="urn:microsoft.com/office/officeart/2005/8/layout/default#4"/>
    <dgm:cxn modelId="{E99156A3-3E2F-4CB4-ACBA-FF8A05ED579C}" srcId="{935954EE-DB5B-4051-84E6-85710FF978E1}" destId="{80E0512E-C8CE-43A0-8E55-513FA013313F}" srcOrd="5" destOrd="0" parTransId="{54B2A4F4-3FBA-466D-9FA1-F8019001D8BC}" sibTransId="{49ABC285-EA8F-43EC-BEEE-E3CA070DCA2C}"/>
    <dgm:cxn modelId="{3CCC48E4-608C-4E12-A3BF-96D00E9D338E}" type="presParOf" srcId="{27D9B0DA-D359-4788-8145-1AFD964B121F}" destId="{CF9DFD07-892A-4BA2-9FF8-FF5A8CADF718}" srcOrd="0" destOrd="0" presId="urn:microsoft.com/office/officeart/2005/8/layout/default#4"/>
    <dgm:cxn modelId="{32DB9DBA-B80A-49FF-89AF-BB2321EF9D73}" type="presParOf" srcId="{27D9B0DA-D359-4788-8145-1AFD964B121F}" destId="{0EA04D62-C242-4F2D-97CA-A340CEE75A4C}" srcOrd="1" destOrd="0" presId="urn:microsoft.com/office/officeart/2005/8/layout/default#4"/>
    <dgm:cxn modelId="{F38FD192-9810-4DBD-980D-450144285493}" type="presParOf" srcId="{27D9B0DA-D359-4788-8145-1AFD964B121F}" destId="{19B69A66-D0B1-4D1C-91CD-A98F46B1A936}" srcOrd="2" destOrd="0" presId="urn:microsoft.com/office/officeart/2005/8/layout/default#4"/>
    <dgm:cxn modelId="{EA33FA23-7733-4FE1-8356-CA96E79CC049}" type="presParOf" srcId="{27D9B0DA-D359-4788-8145-1AFD964B121F}" destId="{FD1D0800-B613-478F-8D0D-4F345A086BDD}" srcOrd="3" destOrd="0" presId="urn:microsoft.com/office/officeart/2005/8/layout/default#4"/>
    <dgm:cxn modelId="{541D9A7A-3026-4150-9453-0A06F5C2F3D3}" type="presParOf" srcId="{27D9B0DA-D359-4788-8145-1AFD964B121F}" destId="{4FE9BC07-BD1D-465D-9CD1-22F5DBF42B3F}" srcOrd="4" destOrd="0" presId="urn:microsoft.com/office/officeart/2005/8/layout/default#4"/>
    <dgm:cxn modelId="{0F7D95A5-8C24-4404-BDFE-0B58580FC73B}" type="presParOf" srcId="{27D9B0DA-D359-4788-8145-1AFD964B121F}" destId="{6FD851A3-AB10-42AB-B1C2-C08775265DEB}" srcOrd="5" destOrd="0" presId="urn:microsoft.com/office/officeart/2005/8/layout/default#4"/>
    <dgm:cxn modelId="{D3991161-B98F-4F04-80DE-42E2F009E0D1}" type="presParOf" srcId="{27D9B0DA-D359-4788-8145-1AFD964B121F}" destId="{C6E7AAFD-7642-40CB-83F9-88A7152F0811}" srcOrd="6" destOrd="0" presId="urn:microsoft.com/office/officeart/2005/8/layout/default#4"/>
    <dgm:cxn modelId="{81D81501-B19C-4547-8386-FC125C1722D8}" type="presParOf" srcId="{27D9B0DA-D359-4788-8145-1AFD964B121F}" destId="{B97AFBAF-F291-443C-9BC2-52352FCB87BD}" srcOrd="7" destOrd="0" presId="urn:microsoft.com/office/officeart/2005/8/layout/default#4"/>
    <dgm:cxn modelId="{6423C196-685A-48F1-86F5-A1FEE39E3BAB}" type="presParOf" srcId="{27D9B0DA-D359-4788-8145-1AFD964B121F}" destId="{E8401D96-DA0B-4BC2-85DA-41012FA45252}" srcOrd="8" destOrd="0" presId="urn:microsoft.com/office/officeart/2005/8/layout/default#4"/>
    <dgm:cxn modelId="{34A949A3-FAD7-43E0-BC0C-CDCB23420C58}" type="presParOf" srcId="{27D9B0DA-D359-4788-8145-1AFD964B121F}" destId="{4F68E1A0-6280-47F6-B258-BB751F7AFF8A}" srcOrd="9" destOrd="0" presId="urn:microsoft.com/office/officeart/2005/8/layout/default#4"/>
    <dgm:cxn modelId="{B11FB1EF-DE8E-4F67-8778-87FDF609BAAB}" type="presParOf" srcId="{27D9B0DA-D359-4788-8145-1AFD964B121F}" destId="{C115DF00-2035-4D91-A8B6-E03B258C889E}" srcOrd="10" destOrd="0" presId="urn:microsoft.com/office/officeart/2005/8/layout/default#4"/>
    <dgm:cxn modelId="{06EE5348-DCA7-490E-9316-A8DE97FBB215}" type="presParOf" srcId="{27D9B0DA-D359-4788-8145-1AFD964B121F}" destId="{E21C016A-318B-4F61-AA67-C8312380214D}" srcOrd="11" destOrd="0" presId="urn:microsoft.com/office/officeart/2005/8/layout/default#4"/>
    <dgm:cxn modelId="{C3125FFA-57A4-4C3A-8442-C89CC90BB4DA}" type="presParOf" srcId="{27D9B0DA-D359-4788-8145-1AFD964B121F}" destId="{661D3B20-6BAD-41E5-86CD-0BC21B5A55F3}" srcOrd="12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DDF25-8BE6-47EE-A8F2-125DB8597CBA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1" y="573596"/>
        <a:ext cx="1146297" cy="491270"/>
      </dsp:txXfrm>
    </dsp:sp>
    <dsp:sp modelId="{5B0A0A54-5143-4C3B-B761-F8EA55EA616A}">
      <dsp:nvSpPr>
        <dsp:cNvPr id="0" name=""/>
        <dsp:cNvSpPr/>
      </dsp:nvSpPr>
      <dsp:spPr>
        <a:xfrm rot="5400000">
          <a:off x="4384339" y="-3237594"/>
          <a:ext cx="1064418" cy="7540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u="sng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 I</a:t>
          </a:r>
          <a:r>
            <a:rPr lang="en-US" sz="21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:Background</a:t>
          </a:r>
          <a:endParaRPr lang="en-US" sz="21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u="sng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 II</a:t>
          </a:r>
          <a:r>
            <a:rPr lang="en-US" sz="21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:Islamic banks &amp; financial institutions 			Information system (IBIS)</a:t>
          </a:r>
          <a:endParaRPr lang="en-US" sz="21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146298" y="52408"/>
        <a:ext cx="7488541" cy="960496"/>
      </dsp:txXfrm>
    </dsp:sp>
    <dsp:sp modelId="{C5574AE5-C3CD-4175-82E5-41E9286932C1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5">
            <a:hueOff val="-5733506"/>
            <a:satOff val="-2090"/>
            <a:lumOff val="-392"/>
            <a:alphaOff val="0"/>
          </a:schemeClr>
        </a:solidFill>
        <a:ln w="9525" cap="flat" cmpd="sng" algn="ctr">
          <a:solidFill>
            <a:schemeClr val="accent5">
              <a:hueOff val="-5733506"/>
              <a:satOff val="-2090"/>
              <a:lumOff val="-39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1" y="2017346"/>
        <a:ext cx="1146297" cy="491270"/>
      </dsp:txXfrm>
    </dsp:sp>
    <dsp:sp modelId="{168E7235-E1B8-4E9F-B816-DEDDE761B973}">
      <dsp:nvSpPr>
        <dsp:cNvPr id="0" name=""/>
        <dsp:cNvSpPr/>
      </dsp:nvSpPr>
      <dsp:spPr>
        <a:xfrm rot="5400000">
          <a:off x="4384339" y="-1793844"/>
          <a:ext cx="1064418" cy="7540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733506"/>
              <a:satOff val="-2090"/>
              <a:lumOff val="-39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u="sng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 III </a:t>
          </a:r>
          <a:r>
            <a:rPr lang="en-US" sz="21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:IBIS Components.</a:t>
          </a:r>
          <a:endParaRPr lang="en-US" sz="21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u="sng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 IV </a:t>
          </a:r>
          <a:r>
            <a:rPr lang="en-US" sz="21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Islamic Banks’ profile &amp; 				 Financial Data </a:t>
          </a:r>
          <a:endParaRPr lang="en-US" sz="21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146298" y="1496158"/>
        <a:ext cx="7488541" cy="960496"/>
      </dsp:txXfrm>
    </dsp:sp>
    <dsp:sp modelId="{1A052EFB-4877-4697-9BC4-D237BA0C36C0}">
      <dsp:nvSpPr>
        <dsp:cNvPr id="0" name=""/>
        <dsp:cNvSpPr/>
      </dsp:nvSpPr>
      <dsp:spPr>
        <a:xfrm rot="5400000">
          <a:off x="-245635" y="3133581"/>
          <a:ext cx="1637567" cy="1146297"/>
        </a:xfrm>
        <a:prstGeom prst="chevron">
          <a:avLst/>
        </a:prstGeom>
        <a:solidFill>
          <a:schemeClr val="accent5">
            <a:hueOff val="-11467013"/>
            <a:satOff val="-4180"/>
            <a:lumOff val="-784"/>
            <a:alphaOff val="0"/>
          </a:schemeClr>
        </a:solidFill>
        <a:ln w="9525" cap="flat" cmpd="sng" algn="ctr">
          <a:solidFill>
            <a:schemeClr val="accent5">
              <a:hueOff val="-11467013"/>
              <a:satOff val="-4180"/>
              <a:lumOff val="-78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1" y="3461095"/>
        <a:ext cx="1146297" cy="491270"/>
      </dsp:txXfrm>
    </dsp:sp>
    <dsp:sp modelId="{6067A374-56E8-4811-8452-7413C398D86F}">
      <dsp:nvSpPr>
        <dsp:cNvPr id="0" name=""/>
        <dsp:cNvSpPr/>
      </dsp:nvSpPr>
      <dsp:spPr>
        <a:xfrm rot="5400000">
          <a:off x="4384339" y="-350095"/>
          <a:ext cx="1064418" cy="7540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1467013"/>
              <a:satOff val="-4180"/>
              <a:lumOff val="-78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u="sng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 V</a:t>
          </a:r>
          <a:r>
            <a:rPr lang="en-US" sz="21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:Targeted users ,  current Customers &amp; Way forward.</a:t>
          </a:r>
          <a:endParaRPr lang="en-US" sz="21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146298" y="2939907"/>
        <a:ext cx="7488541" cy="960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2B20E-B4BC-4D16-B609-EBE5AFCEBC5A}">
      <dsp:nvSpPr>
        <dsp:cNvPr id="0" name=""/>
        <dsp:cNvSpPr/>
      </dsp:nvSpPr>
      <dsp:spPr>
        <a:xfrm rot="5400000">
          <a:off x="3912084" y="-1374266"/>
          <a:ext cx="1191815" cy="42428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 primarily a financial database of Islamic banks</a:t>
          </a:r>
          <a:endParaRPr lang="en-US" sz="18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386584" y="209414"/>
        <a:ext cx="4184636" cy="1075455"/>
      </dsp:txXfrm>
    </dsp:sp>
    <dsp:sp modelId="{36329DE9-2C55-4A2D-B0FA-07860F9FB2DD}">
      <dsp:nvSpPr>
        <dsp:cNvPr id="0" name=""/>
        <dsp:cNvSpPr/>
      </dsp:nvSpPr>
      <dsp:spPr>
        <a:xfrm>
          <a:off x="0" y="2257"/>
          <a:ext cx="2386584" cy="14897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Module 1 (Islamic Banks’ profile &amp; Financial Data )</a:t>
          </a:r>
          <a:endParaRPr lang="en-US" sz="21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725" y="74982"/>
        <a:ext cx="2241134" cy="1344319"/>
      </dsp:txXfrm>
    </dsp:sp>
    <dsp:sp modelId="{272D9EBD-1B71-4A43-BB57-EB07EDB91591}">
      <dsp:nvSpPr>
        <dsp:cNvPr id="0" name=""/>
        <dsp:cNvSpPr/>
      </dsp:nvSpPr>
      <dsp:spPr>
        <a:xfrm rot="5400000">
          <a:off x="3912084" y="189991"/>
          <a:ext cx="1191815" cy="42428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Provide necessary description &amp; information of other Islamic financial institutions </a:t>
          </a:r>
          <a:endParaRPr lang="en-US" sz="18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386584" y="1773671"/>
        <a:ext cx="4184636" cy="1075455"/>
      </dsp:txXfrm>
    </dsp:sp>
    <dsp:sp modelId="{69AB8EAB-EFAB-4767-B3D3-C99F47FC7C91}">
      <dsp:nvSpPr>
        <dsp:cNvPr id="0" name=""/>
        <dsp:cNvSpPr/>
      </dsp:nvSpPr>
      <dsp:spPr>
        <a:xfrm>
          <a:off x="0" y="1566515"/>
          <a:ext cx="2386584" cy="14897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Module 2 (Directory of other Islamic Financial Institutions )</a:t>
          </a:r>
          <a:endParaRPr lang="en-US" sz="21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725" y="1639240"/>
        <a:ext cx="2241134" cy="1344319"/>
      </dsp:txXfrm>
    </dsp:sp>
    <dsp:sp modelId="{00D27F20-ABEA-425B-9334-FE88A893AE9C}">
      <dsp:nvSpPr>
        <dsp:cNvPr id="0" name=""/>
        <dsp:cNvSpPr/>
      </dsp:nvSpPr>
      <dsp:spPr>
        <a:xfrm rot="5400000">
          <a:off x="3912084" y="1754250"/>
          <a:ext cx="1191815" cy="42428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contain contact &amp; Biographical information on key scholars &amp; practitioners in Islamic finance and economy. </a:t>
          </a:r>
          <a:endParaRPr lang="en-US" sz="18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386584" y="3337930"/>
        <a:ext cx="4184636" cy="1075455"/>
      </dsp:txXfrm>
    </dsp:sp>
    <dsp:sp modelId="{1C84CDFA-A541-4D3C-966F-888B8E0FD566}">
      <dsp:nvSpPr>
        <dsp:cNvPr id="0" name=""/>
        <dsp:cNvSpPr/>
      </dsp:nvSpPr>
      <dsp:spPr>
        <a:xfrm>
          <a:off x="0" y="3130773"/>
          <a:ext cx="2386584" cy="14897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Module 3 (Who’s who Database )</a:t>
          </a:r>
          <a:endParaRPr lang="en-US" sz="21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725" y="3203498"/>
        <a:ext cx="2241134" cy="1344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2B20E-B4BC-4D16-B609-EBE5AFCEBC5A}">
      <dsp:nvSpPr>
        <dsp:cNvPr id="0" name=""/>
        <dsp:cNvSpPr/>
      </dsp:nvSpPr>
      <dsp:spPr>
        <a:xfrm rot="5400000">
          <a:off x="3912084" y="-1374266"/>
          <a:ext cx="1191815" cy="42428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strike="noStrike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 mainly a Fatwa database that contain  </a:t>
          </a:r>
          <a:r>
            <a:rPr lang="en-US" sz="1800" b="1" strike="noStrike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Shari’a</a:t>
          </a:r>
          <a:r>
            <a:rPr lang="en-US" sz="1800" b="1" strike="noStrike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matters &amp; the rulings of </a:t>
          </a:r>
          <a:r>
            <a:rPr lang="en-US" sz="1800" b="1" strike="noStrike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Shari’a</a:t>
          </a:r>
          <a:r>
            <a:rPr lang="en-US" sz="1800" b="1" strike="noStrike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Boards relevant to Islamic banking &amp; finance</a:t>
          </a:r>
          <a:endParaRPr lang="en-US" sz="1800" b="1" strike="noStrike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386584" y="209414"/>
        <a:ext cx="4184636" cy="1075455"/>
      </dsp:txXfrm>
    </dsp:sp>
    <dsp:sp modelId="{36329DE9-2C55-4A2D-B0FA-07860F9FB2DD}">
      <dsp:nvSpPr>
        <dsp:cNvPr id="0" name=""/>
        <dsp:cNvSpPr/>
      </dsp:nvSpPr>
      <dsp:spPr>
        <a:xfrm>
          <a:off x="0" y="2257"/>
          <a:ext cx="2386584" cy="14897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Module 4 (Islamic Banks’ </a:t>
          </a:r>
          <a:r>
            <a:rPr lang="en-US" sz="2200" b="1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Fatawa</a:t>
          </a:r>
          <a:r>
            <a:rPr lang="en-US" sz="2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Database )</a:t>
          </a:r>
          <a:endParaRPr lang="en-US" sz="2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72725" y="74982"/>
        <a:ext cx="2241134" cy="1344319"/>
      </dsp:txXfrm>
    </dsp:sp>
    <dsp:sp modelId="{272D9EBD-1B71-4A43-BB57-EB07EDB91591}">
      <dsp:nvSpPr>
        <dsp:cNvPr id="0" name=""/>
        <dsp:cNvSpPr/>
      </dsp:nvSpPr>
      <dsp:spPr>
        <a:xfrm rot="5400000">
          <a:off x="3912084" y="189991"/>
          <a:ext cx="1191815" cy="42428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is  a glossary of Islamic economic terms with sufficient description of each term</a:t>
          </a:r>
          <a:endParaRPr lang="en-US" sz="18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386584" y="1773671"/>
        <a:ext cx="4184636" cy="1075455"/>
      </dsp:txXfrm>
    </dsp:sp>
    <dsp:sp modelId="{69AB8EAB-EFAB-4767-B3D3-C99F47FC7C91}">
      <dsp:nvSpPr>
        <dsp:cNvPr id="0" name=""/>
        <dsp:cNvSpPr/>
      </dsp:nvSpPr>
      <dsp:spPr>
        <a:xfrm>
          <a:off x="0" y="1566515"/>
          <a:ext cx="2386584" cy="14897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Module 5 (Glossary of Islamic Economic terms )</a:t>
          </a:r>
          <a:endParaRPr lang="en-US" sz="2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725" y="1639240"/>
        <a:ext cx="2241134" cy="1344319"/>
      </dsp:txXfrm>
    </dsp:sp>
    <dsp:sp modelId="{00D27F20-ABEA-425B-9334-FE88A893AE9C}">
      <dsp:nvSpPr>
        <dsp:cNvPr id="0" name=""/>
        <dsp:cNvSpPr/>
      </dsp:nvSpPr>
      <dsp:spPr>
        <a:xfrm rot="5400000">
          <a:off x="3912084" y="1754250"/>
          <a:ext cx="1191815" cy="42428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 a publication database that contains a bibliography of Islamic economic publications </a:t>
          </a:r>
          <a:endParaRPr lang="en-US" sz="18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386584" y="3337930"/>
        <a:ext cx="4184636" cy="1075455"/>
      </dsp:txXfrm>
    </dsp:sp>
    <dsp:sp modelId="{1C84CDFA-A541-4D3C-966F-888B8E0FD566}">
      <dsp:nvSpPr>
        <dsp:cNvPr id="0" name=""/>
        <dsp:cNvSpPr/>
      </dsp:nvSpPr>
      <dsp:spPr>
        <a:xfrm>
          <a:off x="0" y="3130773"/>
          <a:ext cx="2386584" cy="14897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Module 6 (Publication Bibliography Database )</a:t>
          </a:r>
          <a:endParaRPr lang="en-US" sz="2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725" y="3203498"/>
        <a:ext cx="2241134" cy="13443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2B20E-B4BC-4D16-B609-EBE5AFCEBC5A}">
      <dsp:nvSpPr>
        <dsp:cNvPr id="0" name=""/>
        <dsp:cNvSpPr/>
      </dsp:nvSpPr>
      <dsp:spPr>
        <a:xfrm rot="5400000">
          <a:off x="3912084" y="-1374266"/>
          <a:ext cx="1191815" cy="42428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 a news database which gives information on special reports &amp; important news on Islamic finance &amp; economy. </a:t>
          </a:r>
          <a:endParaRPr lang="en-US" sz="18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386584" y="209414"/>
        <a:ext cx="4184636" cy="1075455"/>
      </dsp:txXfrm>
    </dsp:sp>
    <dsp:sp modelId="{36329DE9-2C55-4A2D-B0FA-07860F9FB2DD}">
      <dsp:nvSpPr>
        <dsp:cNvPr id="0" name=""/>
        <dsp:cNvSpPr/>
      </dsp:nvSpPr>
      <dsp:spPr>
        <a:xfrm>
          <a:off x="0" y="2257"/>
          <a:ext cx="2386584" cy="14897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Module 7 (News Database)</a:t>
          </a:r>
          <a:endParaRPr lang="en-US" sz="29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725" y="74982"/>
        <a:ext cx="2241134" cy="1344319"/>
      </dsp:txXfrm>
    </dsp:sp>
    <dsp:sp modelId="{272D9EBD-1B71-4A43-BB57-EB07EDB91591}">
      <dsp:nvSpPr>
        <dsp:cNvPr id="0" name=""/>
        <dsp:cNvSpPr/>
      </dsp:nvSpPr>
      <dsp:spPr>
        <a:xfrm rot="5400000">
          <a:off x="3912084" y="-1497"/>
          <a:ext cx="1191815" cy="42428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 an events database that provides information on necessary events such as seminars &amp; conferences. </a:t>
          </a:r>
          <a:endParaRPr lang="en-US" sz="1600" kern="1200" dirty="0"/>
        </a:p>
      </dsp:txBody>
      <dsp:txXfrm rot="-5400000">
        <a:off x="2386584" y="1582183"/>
        <a:ext cx="4184636" cy="1075455"/>
      </dsp:txXfrm>
    </dsp:sp>
    <dsp:sp modelId="{69AB8EAB-EFAB-4767-B3D3-C99F47FC7C91}">
      <dsp:nvSpPr>
        <dsp:cNvPr id="0" name=""/>
        <dsp:cNvSpPr/>
      </dsp:nvSpPr>
      <dsp:spPr>
        <a:xfrm>
          <a:off x="0" y="1566515"/>
          <a:ext cx="2386584" cy="14897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Module 8 (Events Database )</a:t>
          </a:r>
          <a:endParaRPr lang="en-US" sz="29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725" y="1639240"/>
        <a:ext cx="2241134" cy="1344319"/>
      </dsp:txXfrm>
    </dsp:sp>
    <dsp:sp modelId="{00D27F20-ABEA-425B-9334-FE88A893AE9C}">
      <dsp:nvSpPr>
        <dsp:cNvPr id="0" name=""/>
        <dsp:cNvSpPr/>
      </dsp:nvSpPr>
      <dsp:spPr>
        <a:xfrm rot="5400000">
          <a:off x="3912084" y="1448287"/>
          <a:ext cx="1191815" cy="42428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 discussion forum which is dedicated to promote the sharing &amp; exchange of ideas and knowledge among the users of the system.</a:t>
          </a:r>
          <a:endParaRPr lang="en-US" sz="18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386584" y="3031967"/>
        <a:ext cx="4184636" cy="1075455"/>
      </dsp:txXfrm>
    </dsp:sp>
    <dsp:sp modelId="{1C84CDFA-A541-4D3C-966F-888B8E0FD566}">
      <dsp:nvSpPr>
        <dsp:cNvPr id="0" name=""/>
        <dsp:cNvSpPr/>
      </dsp:nvSpPr>
      <dsp:spPr>
        <a:xfrm>
          <a:off x="0" y="3130773"/>
          <a:ext cx="2386584" cy="14897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Module 9 (Discussion Forum )</a:t>
          </a:r>
          <a:endParaRPr lang="en-US" sz="29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725" y="3203498"/>
        <a:ext cx="2241134" cy="13443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E028F-D119-4851-9A2E-46A3CE321C4C}">
      <dsp:nvSpPr>
        <dsp:cNvPr id="0" name=""/>
        <dsp:cNvSpPr/>
      </dsp:nvSpPr>
      <dsp:spPr>
        <a:xfrm>
          <a:off x="0" y="0"/>
          <a:ext cx="3607976" cy="152336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Generate a variety of bank or group of banks time series reports from the financial database of the bank(s). </a:t>
          </a:r>
          <a:endParaRPr lang="en-US" sz="18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0" y="0"/>
        <a:ext cx="3607976" cy="1523360"/>
      </dsp:txXfrm>
    </dsp:sp>
    <dsp:sp modelId="{4CB0BF93-3C00-4FCC-8935-89FC61C7EC56}">
      <dsp:nvSpPr>
        <dsp:cNvPr id="0" name=""/>
        <dsp:cNvSpPr/>
      </dsp:nvSpPr>
      <dsp:spPr>
        <a:xfrm>
          <a:off x="3581401" y="0"/>
          <a:ext cx="3554811" cy="152336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Generate Financial reports which include Concentration of economic Sectors , Growth Rate by bank/year, Islamic Modes of Finance, Industry Financial  highlights and etc.   </a:t>
          </a:r>
          <a:endParaRPr lang="en-US" sz="18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81401" y="0"/>
        <a:ext cx="3554811" cy="1523360"/>
      </dsp:txXfrm>
    </dsp:sp>
    <dsp:sp modelId="{3C9FC2AF-D4C0-496B-9884-3DE983AC0B3A}">
      <dsp:nvSpPr>
        <dsp:cNvPr id="0" name=""/>
        <dsp:cNvSpPr/>
      </dsp:nvSpPr>
      <dsp:spPr>
        <a:xfrm>
          <a:off x="0" y="1523995"/>
          <a:ext cx="3607976" cy="152336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Provide information about rating agencies &amp; rating reports of the banks. </a:t>
          </a:r>
          <a:endParaRPr lang="en-US" sz="18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0" y="1523995"/>
        <a:ext cx="3607976" cy="1523360"/>
      </dsp:txXfrm>
    </dsp:sp>
    <dsp:sp modelId="{C17A672B-9C6E-4B50-AFE6-1F620A892A53}">
      <dsp:nvSpPr>
        <dsp:cNvPr id="0" name=""/>
        <dsp:cNvSpPr/>
      </dsp:nvSpPr>
      <dsp:spPr>
        <a:xfrm>
          <a:off x="3581388" y="1523995"/>
          <a:ext cx="3557223" cy="152336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Contain information about foreign exchange rates and it has exchange rate conversion capability. </a:t>
          </a:r>
          <a:endParaRPr lang="en-US" sz="18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81388" y="1523995"/>
        <a:ext cx="3557223" cy="1523360"/>
      </dsp:txXfrm>
    </dsp:sp>
    <dsp:sp modelId="{A00C1038-E6B5-4350-AE88-3805A52EE5F9}">
      <dsp:nvSpPr>
        <dsp:cNvPr id="0" name=""/>
        <dsp:cNvSpPr/>
      </dsp:nvSpPr>
      <dsp:spPr>
        <a:xfrm>
          <a:off x="2362205" y="3048005"/>
          <a:ext cx="2538933" cy="152336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Produce financial ratios  from the analyzed financial data of the bank (s). </a:t>
          </a:r>
          <a:endParaRPr lang="en-US" sz="18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62205" y="3048005"/>
        <a:ext cx="2538933" cy="15233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DFD07-892A-4BA2-9FF8-FF5A8CADF718}">
      <dsp:nvSpPr>
        <dsp:cNvPr id="0" name=""/>
        <dsp:cNvSpPr/>
      </dsp:nvSpPr>
      <dsp:spPr>
        <a:xfrm>
          <a:off x="0" y="126994"/>
          <a:ext cx="1904999" cy="11430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>
            <a:solidFill>
              <a:schemeClr val="accent2">
                <a:lumMod val="20000"/>
                <a:lumOff val="8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 w="1905"/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Islamic Financial Institutions</a:t>
          </a:r>
          <a:endParaRPr lang="en-US" sz="1800" b="1" kern="1200" cap="none" spc="0" dirty="0" smtClean="0">
            <a:ln w="1905"/>
            <a:solidFill>
              <a:schemeClr val="accent2">
                <a:lumMod val="40000"/>
                <a:lumOff val="6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cap="none" spc="0" dirty="0">
            <a:ln w="1905"/>
            <a:solidFill>
              <a:schemeClr val="accent2">
                <a:lumMod val="20000"/>
                <a:lumOff val="8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0" y="126994"/>
        <a:ext cx="1904999" cy="1143011"/>
      </dsp:txXfrm>
    </dsp:sp>
    <dsp:sp modelId="{19B69A66-D0B1-4D1C-91CD-A98F46B1A936}">
      <dsp:nvSpPr>
        <dsp:cNvPr id="0" name=""/>
        <dsp:cNvSpPr/>
      </dsp:nvSpPr>
      <dsp:spPr>
        <a:xfrm>
          <a:off x="2095500" y="126999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 w="1905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Shareholders, Creditors &amp; Investors</a:t>
          </a:r>
          <a:endParaRPr lang="en-US" sz="1800" b="1" kern="1200" cap="none" spc="0" dirty="0">
            <a:ln w="1905"/>
            <a:solidFill>
              <a:schemeClr val="accent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95500" y="126999"/>
        <a:ext cx="1904999" cy="1143000"/>
      </dsp:txXfrm>
    </dsp:sp>
    <dsp:sp modelId="{4FE9BC07-BD1D-465D-9CD1-22F5DBF42B3F}">
      <dsp:nvSpPr>
        <dsp:cNvPr id="0" name=""/>
        <dsp:cNvSpPr/>
      </dsp:nvSpPr>
      <dsp:spPr>
        <a:xfrm>
          <a:off x="4191000" y="126999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cap="none" spc="0" dirty="0" smtClean="0">
              <a:ln w="1905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Management</a:t>
          </a:r>
          <a:endParaRPr lang="en-US" sz="2300" b="1" kern="1200" cap="none" spc="0" dirty="0">
            <a:ln w="1905"/>
            <a:solidFill>
              <a:schemeClr val="accent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91000" y="126999"/>
        <a:ext cx="1904999" cy="1143000"/>
      </dsp:txXfrm>
    </dsp:sp>
    <dsp:sp modelId="{C6E7AAFD-7642-40CB-83F9-88A7152F0811}">
      <dsp:nvSpPr>
        <dsp:cNvPr id="0" name=""/>
        <dsp:cNvSpPr/>
      </dsp:nvSpPr>
      <dsp:spPr>
        <a:xfrm>
          <a:off x="0" y="1460505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cap="none" spc="0" dirty="0" smtClean="0">
              <a:ln w="1905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Researchers &amp; Scholars</a:t>
          </a:r>
          <a:endParaRPr lang="en-US" sz="2300" b="1" kern="1200" cap="none" spc="0" dirty="0">
            <a:ln w="1905"/>
            <a:solidFill>
              <a:schemeClr val="accent2">
                <a:lumMod val="40000"/>
                <a:lumOff val="6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0" y="1460505"/>
        <a:ext cx="1904999" cy="1143000"/>
      </dsp:txXfrm>
    </dsp:sp>
    <dsp:sp modelId="{E8401D96-DA0B-4BC2-85DA-41012FA45252}">
      <dsp:nvSpPr>
        <dsp:cNvPr id="0" name=""/>
        <dsp:cNvSpPr/>
      </dsp:nvSpPr>
      <dsp:spPr>
        <a:xfrm>
          <a:off x="2095500" y="1460505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cap="none" spc="0" dirty="0" smtClean="0">
              <a:ln w="1905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Academicians &amp; Students</a:t>
          </a:r>
          <a:endParaRPr lang="en-US" sz="2300" kern="1200" dirty="0">
            <a:solidFill>
              <a:schemeClr val="accent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95500" y="1460505"/>
        <a:ext cx="1904999" cy="1143000"/>
      </dsp:txXfrm>
    </dsp:sp>
    <dsp:sp modelId="{C115DF00-2035-4D91-A8B6-E03B258C889E}">
      <dsp:nvSpPr>
        <dsp:cNvPr id="0" name=""/>
        <dsp:cNvSpPr/>
      </dsp:nvSpPr>
      <dsp:spPr>
        <a:xfrm>
          <a:off x="4191000" y="1460505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cap="none" spc="0" dirty="0" smtClean="0">
              <a:ln w="1905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Industry professionals</a:t>
          </a:r>
          <a:endParaRPr lang="en-US" sz="2300" b="1" kern="1200" cap="none" spc="0" dirty="0">
            <a:ln w="1905"/>
            <a:solidFill>
              <a:schemeClr val="accent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91000" y="1460505"/>
        <a:ext cx="1904999" cy="1143000"/>
      </dsp:txXfrm>
    </dsp:sp>
    <dsp:sp modelId="{661D3B20-6BAD-41E5-86CD-0BC21B5A55F3}">
      <dsp:nvSpPr>
        <dsp:cNvPr id="0" name=""/>
        <dsp:cNvSpPr/>
      </dsp:nvSpPr>
      <dsp:spPr>
        <a:xfrm>
          <a:off x="2095500" y="2794005"/>
          <a:ext cx="1904999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 w="1905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Monetary agencies ( CB, IMF, IFSB, AAOIFI, IILM,UAB, etc). </a:t>
          </a:r>
          <a:endParaRPr lang="en-US" sz="1800" b="1" kern="1200" cap="none" spc="0" dirty="0">
            <a:ln w="1905"/>
            <a:solidFill>
              <a:schemeClr val="accent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95500" y="2794005"/>
        <a:ext cx="1904999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38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Big Background Pic" descr="PPP_BUSI_TLE_Networking_2007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Middle BG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Header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9" name="Rectangle 8"/>
              <p:cNvSpPr/>
              <p:nvPr userDrawn="1"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1" name="Footer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9"/>
            <p:cNvSpPr/>
            <p:nvPr userDrawn="1"/>
          </p:nvSpPr>
          <p:spPr>
            <a:xfrm>
              <a:off x="533400" y="1919288"/>
              <a:ext cx="4267200" cy="35814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Bitmap Image" r:id="rId4" imgW="3333333" imgH="3104762" progId="PBrush">
                  <p:embed/>
                </p:oleObj>
              </mc:Choice>
              <mc:Fallback>
                <p:oleObj name="Bitmap Image" r:id="rId4" imgW="3333333" imgH="3104762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pPr algn="ctr"/>
            <a:endParaRPr lang="en-US" sz="1100" b="1" noProof="0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1400" b="1" noProof="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IBIS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534400" y="0"/>
            <a:ext cx="6096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 BG Accent 1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Big Background Pic" descr="PPP_BUSI_TLE_Networking_2007.png"/>
          <p:cNvPicPr>
            <a:picLocks noChangeAspect="1"/>
          </p:cNvPicPr>
          <p:nvPr/>
        </p:nvPicPr>
        <p:blipFill>
          <a:blip r:embed="rId2" cstate="print">
            <a:lum bright="50000" contrast="-50000"/>
          </a:blip>
          <a:stretch>
            <a:fillRect/>
          </a:stretch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rightRoom" dir="t">
              <a:rot lat="0" lon="0" rev="3600000"/>
            </a:lightRig>
          </a:scene3d>
          <a:sp3d prstMaterial="flat"/>
        </p:spPr>
      </p:pic>
      <p:sp>
        <p:nvSpPr>
          <p:cNvPr id="8" name="Rectangle 7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 flip="none" rotWithShape="1">
            <a:gsLst>
              <a:gs pos="6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9906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7162800" cy="5943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Bar Accent 1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r Accent 2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Lady" descr="PPP_BUSI_TLE_Networking_2007_element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</p:pic>
      <p:pic>
        <p:nvPicPr>
          <p:cNvPr id="13" name="Brown Suit Guy" descr="PPP_BUSI_TLE_Networking_2007_elements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27005" y="228600"/>
            <a:ext cx="657579" cy="657579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</p:pic>
      <p:pic>
        <p:nvPicPr>
          <p:cNvPr id="14" name="Back of Head" descr="PPP_BUSI_TLE_Networking_2007_elements2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 BG Accent 1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Big Background Pic" descr="PPP_BUSI_TLE_Networking_2007.png"/>
          <p:cNvPicPr>
            <a:picLocks noChangeAspect="1"/>
          </p:cNvPicPr>
          <p:nvPr/>
        </p:nvPicPr>
        <p:blipFill>
          <a:blip r:embed="rId2" cstate="print">
            <a:lum bright="50000" contrast="-50000"/>
          </a:blip>
          <a:stretch>
            <a:fillRect/>
          </a:stretch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brightRoom" dir="t">
              <a:rot lat="0" lon="0" rev="3600000"/>
            </a:lightRig>
          </a:scene3d>
          <a:sp3d prstMaterial="flat"/>
        </p:spPr>
      </p:pic>
      <p:sp>
        <p:nvSpPr>
          <p:cNvPr id="8" name="Rectangle 7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 flip="none" rotWithShape="1">
            <a:gsLst>
              <a:gs pos="6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9906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7162800" cy="5943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Bar Accent 1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r Accent 2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0" y="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Bitmap Image" r:id="rId3" imgW="3333333" imgH="3104762" progId="PBrush">
                  <p:embed/>
                </p:oleObj>
              </mc:Choice>
              <mc:Fallback>
                <p:oleObj name="Bitmap Image" r:id="rId3" imgW="3333333" imgH="3104762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8534400" y="0"/>
            <a:ext cx="609600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pPr algn="ctr"/>
            <a:endParaRPr lang="en-US" sz="1100" b="1" noProof="0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1400" b="1" noProof="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IBIS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en-US" sz="11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Islamic Banks and </a:t>
            </a:r>
          </a:p>
          <a:p>
            <a:r>
              <a:rPr lang="en-US" sz="11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Financial Institutions Information System”</a:t>
            </a:r>
            <a:endParaRPr lang="en-US" sz="1100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der BG Accent 1"/>
          <p:cNvSpPr/>
          <p:nvPr userDrawn="1"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9" name="Big Background Pic" descr="PPP_BUSI_TLE_Networking_2007.png"/>
          <p:cNvPicPr>
            <a:picLocks noChangeAspect="1"/>
          </p:cNvPicPr>
          <p:nvPr userDrawn="1"/>
        </p:nvPicPr>
        <p:blipFill>
          <a:blip r:embed="rId2" cstate="print"/>
          <a:srcRect b="16250"/>
          <a:stretch>
            <a:fillRect/>
          </a:stretch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softEdge"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Bar Accent 1"/>
          <p:cNvSpPr/>
          <p:nvPr userDrawn="1"/>
        </p:nvSpPr>
        <p:spPr>
          <a:xfrm rot="16200000">
            <a:off x="4495800" y="-3505199"/>
            <a:ext cx="152400" cy="914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Bar Accent 1"/>
          <p:cNvSpPr/>
          <p:nvPr userDrawn="1"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Bar Accent 2"/>
          <p:cNvSpPr/>
          <p:nvPr userDrawn="1"/>
        </p:nvSpPr>
        <p:spPr>
          <a:xfrm>
            <a:off x="8429625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er BG Accent 1"/>
          <p:cNvSpPr/>
          <p:nvPr userDrawn="1"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F06607-930E-4283-99FA-DF83B94C87F0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Bar Accent 1"/>
          <p:cNvSpPr/>
          <p:nvPr userDrawn="1"/>
        </p:nvSpPr>
        <p:spPr>
          <a:xfrm rot="16200000">
            <a:off x="4495800" y="-3429000"/>
            <a:ext cx="152400" cy="914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Lady" descr="PPP_BUSI_TLE_Networking_2007_elements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590821"/>
            <a:ext cx="787122" cy="779988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</p:pic>
      <p:pic>
        <p:nvPicPr>
          <p:cNvPr id="11" name="Brown Suit Guy" descr="PPP_BUSI_TLE_Networking_2007_elements4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6200421"/>
            <a:ext cx="657579" cy="657579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</p:pic>
      <p:pic>
        <p:nvPicPr>
          <p:cNvPr id="12" name="Back of Head" descr="PPP_BUSI_TLE_Networking_2007_elements2.jpg"/>
          <p:cNvPicPr preferRelativeResize="0"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38200" y="5944645"/>
            <a:ext cx="685800" cy="754380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er BG Accent 1"/>
          <p:cNvSpPr/>
          <p:nvPr userDrawn="1"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F06607-930E-4283-99FA-DF83B94C87F0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Bar Accent 1"/>
          <p:cNvSpPr/>
          <p:nvPr userDrawn="1"/>
        </p:nvSpPr>
        <p:spPr>
          <a:xfrm rot="16200000">
            <a:off x="4495800" y="-3429000"/>
            <a:ext cx="152400" cy="914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534400" y="0"/>
            <a:ext cx="609600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Body BG"/>
          <p:cNvGrpSpPr/>
          <p:nvPr/>
        </p:nvGrpSpPr>
        <p:grpSpPr>
          <a:xfrm>
            <a:off x="0" y="1066800"/>
            <a:ext cx="8425815" cy="5791200"/>
            <a:chOff x="-9526" y="1066800"/>
            <a:chExt cx="8435341" cy="5791200"/>
          </a:xfrm>
          <a:solidFill>
            <a:schemeClr val="accent1">
              <a:lumMod val="50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Side Bar"/>
          <p:cNvGrpSpPr/>
          <p:nvPr/>
        </p:nvGrpSpPr>
        <p:grpSpPr>
          <a:xfrm>
            <a:off x="8305800" y="0"/>
            <a:ext cx="842687" cy="6858000"/>
            <a:chOff x="8305800" y="0"/>
            <a:chExt cx="842687" cy="6858000"/>
          </a:xfrm>
        </p:grpSpPr>
        <p:sp>
          <p:nvSpPr>
            <p:cNvPr id="9" name="SideBar Accent 2"/>
            <p:cNvSpPr/>
            <p:nvPr userDrawn="1"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SideBar Accent 1"/>
            <p:cNvSpPr/>
            <p:nvPr userDrawn="1"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" name="SideBar Pic" descr="PPP_BUSI_TXT_Networking_2007_elements.png"/>
            <p:cNvPicPr>
              <a:picLocks noChangeAspect="1"/>
            </p:cNvPicPr>
            <p:nvPr userDrawn="1"/>
          </p:nvPicPr>
          <p:blipFill>
            <a:blip r:embed="rId18" cstate="print"/>
            <a:stretch>
              <a:fillRect/>
            </a:stretch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Bar Accent 1"/>
            <p:cNvSpPr/>
            <p:nvPr userDrawn="1"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Bar Accent 2"/>
            <p:cNvSpPr/>
            <p:nvPr userDrawn="1"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5F06607-930E-4283-99FA-DF83B94C87F0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6" r:id="rId4"/>
    <p:sldLayoutId id="2147483687" r:id="rId5"/>
    <p:sldLayoutId id="2147483688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oleObject" Target="../embeddings/oleObject9.bin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oleObject" Target="../embeddings/oleObject11.bin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oleObject" Target="../embeddings/oleObject7.bin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 descr="079_G_JuiceDrop_IDB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5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%D8%A8%D8%B3%D9%85+%D8%A7%D9%84%D9%84%D9%87+%D8%A7%D9%84%D8%B1%D8%AD%D9%85%D9%86+%D8%A7%D9%84%D8%B1%D8%AD%D9%8A%D9%85_gif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30000"/>
          </a:blip>
          <a:stretch>
            <a:fillRect/>
          </a:stretch>
        </p:blipFill>
        <p:spPr>
          <a:xfrm>
            <a:off x="914400" y="42718"/>
            <a:ext cx="1546695" cy="1647825"/>
          </a:xfrm>
          <a:prstGeom prst="rect">
            <a:avLst/>
          </a:prstGeom>
        </p:spPr>
      </p:pic>
      <p:pic>
        <p:nvPicPr>
          <p:cNvPr id="5" name="Picture 4" descr="IRT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4724400" y="124691"/>
            <a:ext cx="1881626" cy="1752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06836" y="3244334"/>
            <a:ext cx="1930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                                </a:t>
            </a:r>
            <a:endParaRPr lang="en-GB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2584786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                  </a:t>
            </a:r>
            <a:r>
              <a:rPr lang="en-GB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The </a:t>
            </a:r>
            <a:r>
              <a:rPr lang="en-GB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Role of IRTI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                   </a:t>
            </a:r>
            <a:r>
              <a:rPr lang="en-GB" sz="2800" b="1" dirty="0" smtClean="0">
                <a:solidFill>
                  <a:schemeClr val="bg1"/>
                </a:solidFill>
                <a:latin typeface="Calibri" pitchFamily="34" charset="0"/>
              </a:rPr>
              <a:t>In </a:t>
            </a:r>
            <a:r>
              <a:rPr lang="en-GB" sz="2800" b="1" dirty="0">
                <a:solidFill>
                  <a:schemeClr val="bg1"/>
                </a:solidFill>
                <a:latin typeface="Calibri" pitchFamily="34" charset="0"/>
              </a:rPr>
              <a:t>Promoting 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Calibri" pitchFamily="34" charset="0"/>
              </a:rPr>
              <a:t>                  Research </a:t>
            </a:r>
            <a:r>
              <a:rPr lang="en-GB" sz="2800" b="1" dirty="0">
                <a:solidFill>
                  <a:schemeClr val="bg1"/>
                </a:solidFill>
                <a:latin typeface="Calibri" pitchFamily="34" charset="0"/>
              </a:rPr>
              <a:t>&amp; Training 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Calibri" pitchFamily="34" charset="0"/>
              </a:rPr>
              <a:t>               in </a:t>
            </a:r>
            <a:r>
              <a:rPr lang="en-GB" sz="2800" b="1" dirty="0">
                <a:solidFill>
                  <a:schemeClr val="bg1"/>
                </a:solidFill>
                <a:latin typeface="Calibri" pitchFamily="34" charset="0"/>
              </a:rPr>
              <a:t>Islamic Economics, 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Calibri" pitchFamily="34" charset="0"/>
              </a:rPr>
              <a:t>                   Banking </a:t>
            </a:r>
            <a:r>
              <a:rPr lang="en-GB" sz="2800" b="1" dirty="0">
                <a:solidFill>
                  <a:schemeClr val="bg1"/>
                </a:solidFill>
                <a:latin typeface="Calibri" pitchFamily="34" charset="0"/>
              </a:rPr>
              <a:t>&amp; Finance</a:t>
            </a:r>
          </a:p>
        </p:txBody>
      </p:sp>
    </p:spTree>
    <p:extLst>
      <p:ext uri="{BB962C8B-B14F-4D97-AF65-F5344CB8AC3E}">
        <p14:creationId xmlns:p14="http://schemas.microsoft.com/office/powerpoint/2010/main" val="39564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33344301"/>
              </p:ext>
            </p:extLst>
          </p:nvPr>
        </p:nvGraphicFramePr>
        <p:xfrm>
          <a:off x="1219200" y="1524000"/>
          <a:ext cx="66294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0" y="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5" name="Bitmap Image" r:id="rId8" imgW="3333333" imgH="3104762" progId="PBrush">
                  <p:embed/>
                </p:oleObj>
              </mc:Choice>
              <mc:Fallback>
                <p:oleObj name="Bitmap Image" r:id="rId8" imgW="3333333" imgH="310476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066800" y="228600"/>
            <a:ext cx="7239000" cy="838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u="sng" dirty="0" smtClean="0"/>
              <a:t>IBIS Components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066800" y="228600"/>
            <a:ext cx="7239000" cy="838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u="sng" dirty="0" smtClean="0"/>
              <a:t>IBIS Components</a:t>
            </a:r>
            <a:endParaRPr lang="en-US" sz="2800" u="sng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0" y="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" name="Bitmap Image" r:id="rId3" imgW="3333333" imgH="3104762" progId="PBrush">
                  <p:embed/>
                </p:oleObj>
              </mc:Choice>
              <mc:Fallback>
                <p:oleObj name="Bitmap Image" r:id="rId3" imgW="3333333" imgH="310476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1219200" y="1625600"/>
          <a:ext cx="66294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0" y="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5" name="Bitmap Image" r:id="rId3" imgW="3333333" imgH="3104762" progId="PBrush">
                  <p:embed/>
                </p:oleObj>
              </mc:Choice>
              <mc:Fallback>
                <p:oleObj name="Bitmap Image" r:id="rId3" imgW="3333333" imgH="310476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1066800" y="228600"/>
            <a:ext cx="7239000" cy="838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Islamic Banks’ Profile &amp; Financial Data</a:t>
            </a:r>
            <a:endParaRPr lang="en-US" sz="2800" u="sng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676400"/>
            <a:ext cx="7772400" cy="3276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28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cs typeface="Arial" pitchFamily="34" charset="0"/>
              </a:rPr>
              <a:t>Maintain detailed financial database on Islamic banks. It provides reliable</a:t>
            </a:r>
            <a:r>
              <a:rPr kumimoji="0" lang="en-US" sz="28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cs typeface="Arial" pitchFamily="34" charset="0"/>
              </a:rPr>
              <a:t> &amp; verifiable data and reports about the banks.</a:t>
            </a:r>
            <a:endParaRPr kumimoji="0" lang="en-US" sz="28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cs typeface="Arial" pitchFamily="34" charset="0"/>
              </a:rPr>
              <a:t>Store a single data collection  &amp; analysis form (known as a Questionnaire) for Islamic banks.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cs typeface="Arial" pitchFamily="34" charset="0"/>
              </a:rPr>
              <a:t>Capture , processes &amp; stores analyzed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0" y="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Bitmap Image" r:id="rId3" imgW="3333333" imgH="3104762" progId="PBrush">
                  <p:embed/>
                </p:oleObj>
              </mc:Choice>
              <mc:Fallback>
                <p:oleObj name="Bitmap Image" r:id="rId3" imgW="3333333" imgH="310476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239000" cy="838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Islamic Banks’ Profile &amp; Financial Data</a:t>
            </a:r>
            <a:endParaRPr lang="en-US" sz="2800" u="sng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pPr algn="ctr"/>
            <a:endParaRPr lang="en-US" sz="1100" b="1" noProof="0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1400" b="1" noProof="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IBIS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08662822"/>
              </p:ext>
            </p:extLst>
          </p:nvPr>
        </p:nvGraphicFramePr>
        <p:xfrm>
          <a:off x="685800" y="1295400"/>
          <a:ext cx="77724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0" y="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0" name="Bitmap Image" r:id="rId3" imgW="3333333" imgH="3104762" progId="PBrush">
                  <p:embed/>
                </p:oleObj>
              </mc:Choice>
              <mc:Fallback>
                <p:oleObj name="Bitmap Image" r:id="rId3" imgW="3333333" imgH="310476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1066800" y="228600"/>
            <a:ext cx="7239000" cy="838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Islamic Banks’ Profile &amp; Financial Data</a:t>
            </a:r>
            <a:endParaRPr lang="en-US" sz="2800" u="sng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3400" y="1981200"/>
            <a:ext cx="7772400" cy="381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lvl="3">
              <a:lnSpc>
                <a:spcPct val="90000"/>
              </a:lnSpc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3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Create adequate, reliable and relevant financial information that is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Shari’a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compliant in Module-1 for the  users of IBIS</a:t>
            </a:r>
          </a:p>
          <a:p>
            <a:pPr lvl="3">
              <a:lnSpc>
                <a:spcPct val="90000"/>
              </a:lnSpc>
            </a:pP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3" algn="ctr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Promote &amp; enable Islamic Banks to attract Savings and  Investments that benefit individuals &amp; Society as a whole.</a:t>
            </a:r>
          </a:p>
          <a:p>
            <a:pPr lvl="3">
              <a:lnSpc>
                <a:spcPct val="90000"/>
              </a:lnSpc>
            </a:pP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3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Facilitate the decision making process of  investing public to assess &amp; evaluate the ability of Islamic banks to achieve their objectives.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0" y="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Bitmap Image" r:id="rId3" imgW="3333333" imgH="3104762" progId="PBrush">
                  <p:embed/>
                </p:oleObj>
              </mc:Choice>
              <mc:Fallback>
                <p:oleObj name="Bitmap Image" r:id="rId3" imgW="3333333" imgH="310476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066800" y="228600"/>
            <a:ext cx="7239000" cy="838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Islamic Banks’ Profile &amp; Financial Data</a:t>
            </a:r>
            <a:endParaRPr lang="en-US" sz="2800" u="sng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676400"/>
            <a:ext cx="7620000" cy="3733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lvl="2" algn="ctr">
              <a:lnSpc>
                <a:spcPct val="90000"/>
              </a:lnSpc>
              <a:buFont typeface="Arial" pitchFamily="34" charset="0"/>
              <a:buChar char="•"/>
            </a:pP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financial stock and flow data for analytical use within IRTI, other  IDB – Group entities as well as external users (analysts).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v"/>
            </a:pP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ctr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an awareness and promote the development of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Shari’a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compliant financial instruments (products) for Islamic banking and finance.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800" y="228600"/>
            <a:ext cx="7239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l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Financial</a:t>
            </a:r>
            <a:r>
              <a:rPr kumimoji="0" lang="en-US" sz="2800" b="1" i="0" u="sng" strike="noStrike" kern="1200" cap="none" spc="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l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Indicators </a:t>
            </a:r>
            <a:endParaRPr kumimoji="0" lang="en-US" sz="2800" b="1" i="0" u="sng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l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6097" y="1295400"/>
            <a:ext cx="7010400" cy="53553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Ratios(Prudential Indicators) are not included in the Questionnaire but are computed from the data in the Questionnaire for the relevant use of them by the analyst(s). </a:t>
            </a:r>
          </a:p>
          <a:p>
            <a:pPr>
              <a:lnSpc>
                <a:spcPct val="90000"/>
              </a:lnSpc>
            </a:pP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categories of Ratios(Indicators) include: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1.	Capital adequacy (3)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2.	Asset quality (2)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3.	Management (Operational) 				efficiency (2)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4.	 Earnings (Performance) (8)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5.	Liquidity(5).	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lvl="1" indent="-457200">
              <a:lnSpc>
                <a:spcPct val="90000"/>
              </a:lnSpc>
            </a:pP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66800" y="228600"/>
            <a:ext cx="7239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l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Standard Financial</a:t>
            </a:r>
            <a:r>
              <a:rPr kumimoji="0" lang="en-US" sz="2800" b="1" i="0" u="sng" strike="noStrike" kern="1200" cap="none" spc="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l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Reports</a:t>
            </a:r>
            <a:endParaRPr kumimoji="0" lang="en-US" sz="2800" b="1" i="0" u="sng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l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676400"/>
            <a:ext cx="7010400" cy="4530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Through IBIS, the following reports (and more) could be generated: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Industry Financial highlights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Bank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report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Size of Islamic Finance Industry</a:t>
            </a:r>
          </a:p>
          <a:p>
            <a:pPr lvl="1">
              <a:lnSpc>
                <a:spcPct val="80000"/>
              </a:lnSpc>
            </a:pP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Islamic Modes of Finance</a:t>
            </a:r>
          </a:p>
          <a:p>
            <a:pPr lvl="1">
              <a:lnSpc>
                <a:spcPct val="80000"/>
              </a:lnSpc>
            </a:pP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Concentration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economic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Sectors </a:t>
            </a:r>
          </a:p>
          <a:p>
            <a:pPr lvl="1">
              <a:lnSpc>
                <a:spcPct val="80000"/>
              </a:lnSpc>
            </a:pP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Financial ratios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Growth rate,  etc.</a:t>
            </a:r>
          </a:p>
          <a:p>
            <a:pPr>
              <a:lnSpc>
                <a:spcPct val="80000"/>
              </a:lnSpc>
            </a:pP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66800" y="228600"/>
            <a:ext cx="7239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l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Targeted Users </a:t>
            </a:r>
            <a:endParaRPr kumimoji="0" lang="en-US" sz="2800" b="1" i="0" u="sng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l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28064931"/>
              </p:ext>
            </p:extLst>
          </p:nvPr>
        </p:nvGraphicFramePr>
        <p:xfrm>
          <a:off x="1524000" y="1879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79248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Current IBIS users vary including Researchers, Academicians, Industry Professionals and  etc.</a:t>
            </a:r>
          </a:p>
          <a:p>
            <a:pPr lvl="0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IRTI professionals use IBIS financial information for their research.</a:t>
            </a:r>
          </a:p>
          <a:p>
            <a:pPr lvl="0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Recently, IRTI published Books and Papers that Authors have exclusively utilized IBIS financial information for their study and research.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228600"/>
            <a:ext cx="7239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l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Current</a:t>
            </a:r>
            <a:r>
              <a:rPr kumimoji="0" lang="en-US" sz="2800" b="1" i="0" u="sng" strike="noStrike" kern="1200" cap="none" spc="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l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Customers</a:t>
            </a:r>
            <a:endParaRPr kumimoji="0" lang="en-US" sz="2800" b="1" i="0" u="sng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l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pPr algn="ctr">
              <a:defRPr/>
            </a:pPr>
            <a:r>
              <a:rPr lang="en-US" sz="4800" b="1" cap="all" dirty="0">
                <a:ln w="0">
                  <a:solidFill>
                    <a:srgbClr val="00808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IRTI</a:t>
            </a:r>
          </a:p>
          <a:p>
            <a:pPr algn="ctr">
              <a:defRPr/>
            </a:pPr>
            <a:r>
              <a:rPr lang="en-US" sz="4800" b="1" cap="all" dirty="0">
                <a:ln w="0">
                  <a:solidFill>
                    <a:srgbClr val="339933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I</a:t>
            </a:r>
            <a:r>
              <a:rPr lang="en-US" b="1" cap="all" dirty="0">
                <a:ln w="0"/>
                <a:solidFill>
                  <a:srgbClr val="00CC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slamic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 </a:t>
            </a:r>
            <a:r>
              <a:rPr lang="en-US" sz="4800" b="1" cap="all" dirty="0">
                <a:ln w="0">
                  <a:solidFill>
                    <a:srgbClr val="00808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R</a:t>
            </a:r>
            <a:r>
              <a:rPr lang="en-US" b="1" cap="all" dirty="0">
                <a:ln w="0"/>
                <a:solidFill>
                  <a:srgbClr val="00CC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esearch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 </a:t>
            </a:r>
            <a:r>
              <a:rPr lang="en-US" b="1" cap="all" dirty="0">
                <a:ln w="0"/>
                <a:solidFill>
                  <a:srgbClr val="00CC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&amp;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 </a:t>
            </a:r>
            <a:r>
              <a:rPr lang="en-US" sz="4800" b="1" cap="all" dirty="0">
                <a:ln w="0">
                  <a:solidFill>
                    <a:srgbClr val="339933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</a:t>
            </a:r>
            <a:r>
              <a:rPr lang="en-US" b="1" cap="all" dirty="0">
                <a:ln w="0"/>
                <a:solidFill>
                  <a:srgbClr val="00CC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raining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 </a:t>
            </a:r>
            <a:r>
              <a:rPr lang="en-US" sz="4800" b="1" cap="all" dirty="0">
                <a:ln w="0">
                  <a:solidFill>
                    <a:srgbClr val="339933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I</a:t>
            </a:r>
            <a:r>
              <a:rPr lang="en-US" b="1" cap="all" dirty="0">
                <a:ln w="0"/>
                <a:solidFill>
                  <a:srgbClr val="00CC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nstitute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  </a:t>
            </a:r>
          </a:p>
          <a:p>
            <a:pPr algn="ctr">
              <a:defRPr/>
            </a:pPr>
            <a:endParaRPr lang="en-US" sz="1600" b="1" dirty="0">
              <a:ln w="12700">
                <a:noFill/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is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a Member </a:t>
            </a:r>
            <a:r>
              <a:rPr lang="en-US" b="1" dirty="0">
                <a:ln w="12700">
                  <a:noFill/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of the</a:t>
            </a:r>
          </a:p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ISLAMIC DEVELOPMENT BANK GROUP</a:t>
            </a:r>
          </a:p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and its Research &amp;Training Arm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pPr lvl="1" algn="ctr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Islamic Banking structure - implications for Risk and Financial Stability </a:t>
            </a:r>
          </a:p>
          <a:p>
            <a:pPr lvl="0" algn="ctr">
              <a:buNone/>
            </a:pP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By</a:t>
            </a:r>
          </a:p>
          <a:p>
            <a:pPr lvl="0" algn="ctr">
              <a:buNone/>
            </a:pP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Dr. </a:t>
            </a:r>
            <a:r>
              <a:rPr lang="en-US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Abd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Elrahman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Elzahi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Saaid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Ali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228600"/>
            <a:ext cx="7239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l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Recent publications</a:t>
            </a:r>
            <a:endParaRPr kumimoji="0" lang="en-US" sz="2800" b="1" i="0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l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4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Impact of Credit Risk Transfer on Islamic Banks Lending Behavior and Financial Stability </a:t>
            </a:r>
          </a:p>
          <a:p>
            <a:pPr lvl="1">
              <a:buNone/>
            </a:pP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					By</a:t>
            </a:r>
          </a:p>
          <a:p>
            <a:pPr lvl="1">
              <a:buNone/>
            </a:pP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Dr. </a:t>
            </a:r>
            <a:r>
              <a:rPr lang="en-US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Abd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Elrahman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Elzahi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Saaid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Ali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228600"/>
            <a:ext cx="7239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l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Recent publications</a:t>
            </a:r>
            <a:endParaRPr kumimoji="0" lang="en-US" sz="2800" b="1" i="0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l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7924800" cy="4830763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 algn="ctr"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Islamic Banking in the Middle-East and North –Africa (MENA) Region </a:t>
            </a:r>
          </a:p>
          <a:p>
            <a:pPr lvl="0"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Published-http\\siteresources-worldbank.org/</a:t>
            </a:r>
            <a:endParaRPr lang="en-US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3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State of Liquidity Management in I</a:t>
            </a:r>
            <a:r>
              <a:rPr lang="en-US" sz="39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slamic Financial Institutions </a:t>
            </a:r>
          </a:p>
          <a:p>
            <a:pPr algn="ctr">
              <a:buNone/>
            </a:pPr>
            <a:r>
              <a:rPr lang="en-US" sz="39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by Dr. </a:t>
            </a:r>
            <a:r>
              <a:rPr lang="en-US" sz="39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Salman</a:t>
            </a:r>
            <a:r>
              <a:rPr lang="en-US" sz="39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9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Syed</a:t>
            </a:r>
            <a:r>
              <a:rPr lang="en-US" sz="39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Ali</a:t>
            </a:r>
            <a:endParaRPr lang="en-US" sz="39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228600"/>
            <a:ext cx="7239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l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Recent publications</a:t>
            </a:r>
            <a:endParaRPr kumimoji="0" lang="en-US" sz="2800" b="1" i="0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l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688"/>
            <a:ext cx="7924800" cy="4114512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IRTI is in the process of establishing an Islamic 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Financial Industry Information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Center(IFII Center).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IFII 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Center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is a portfolio of an online applications and databases maintaining relevant data of the Industry.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Most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Business requirements of 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the Center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Components are prepared. 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Main 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Center Components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include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Islamic  Financial Institutions (I.e. Banks, Takaful, &amp; Islamic Funds)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Islamic Social 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Finance Industry (I.e.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Microfinance,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Awqaf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&amp; Zakat)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Shari’a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Database, etc.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lvl="1">
              <a:buFont typeface="Wingdings" pitchFamily="2" charset="2"/>
              <a:buChar char="v"/>
            </a:pP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>
              <a:buFont typeface="Wingdings" pitchFamily="2" charset="2"/>
              <a:buChar char="v"/>
            </a:pP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lvl="0" indent="0">
              <a:buNone/>
            </a:pPr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marL="0" lvl="0" indent="0">
              <a:buNone/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l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marL="0" lvl="0" indent="0">
              <a:buNone/>
            </a:pP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l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43000" y="152400"/>
            <a:ext cx="7239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Work-in Progress</a:t>
            </a:r>
            <a:endParaRPr kumimoji="0" lang="en-US" sz="2800" b="1" i="0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l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1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3"/>
          <p:cNvGraphicFramePr>
            <a:graphicFrameLocks noChangeAspect="1"/>
          </p:cNvGraphicFramePr>
          <p:nvPr/>
        </p:nvGraphicFramePr>
        <p:xfrm>
          <a:off x="533400" y="1828800"/>
          <a:ext cx="534987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Clip" r:id="rId3" imgW="5349600" imgH="2911320" progId="">
                  <p:embed/>
                </p:oleObj>
              </mc:Choice>
              <mc:Fallback>
                <p:oleObj name="Clip" r:id="rId3" imgW="5349600" imgH="29113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5349875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33600" y="3048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  <a:endParaRPr lang="en-US" sz="72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56032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72A376"/>
              </a:buClr>
              <a:buSzPct val="68000"/>
              <a:buFont typeface="Wingdings 3"/>
              <a:buChar char=""/>
            </a:pPr>
            <a:r>
              <a:rPr lang="en-US" dirty="0">
                <a:latin typeface="Lucida Sans Unicode"/>
                <a:ea typeface="Arial Unicode MS" pitchFamily="34" charset="-128"/>
                <a:cs typeface="Arial Unicode MS" pitchFamily="34" charset="-128"/>
              </a:rPr>
              <a:t>Established by the IDB in 1981 as its Research &amp; Training Arm</a:t>
            </a:r>
          </a:p>
          <a:p>
            <a:pPr marL="365760" lvl="0" indent="-256032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72A376"/>
              </a:buClr>
              <a:buSzPct val="68000"/>
              <a:buFont typeface="Wingdings 3"/>
              <a:buChar char=""/>
            </a:pPr>
            <a:r>
              <a:rPr lang="en-US" dirty="0">
                <a:latin typeface="Lucida Sans Unicode"/>
                <a:ea typeface="Arial Unicode MS" pitchFamily="34" charset="-128"/>
                <a:cs typeface="Arial Unicode MS" pitchFamily="34" charset="-128"/>
              </a:rPr>
              <a:t>Became operational in 1983</a:t>
            </a:r>
          </a:p>
          <a:p>
            <a:pPr marL="365760" lvl="0" indent="-256032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72A376"/>
              </a:buClr>
              <a:buSzPct val="68000"/>
              <a:buFont typeface="Wingdings 3"/>
              <a:buChar char=""/>
            </a:pPr>
            <a:r>
              <a:rPr lang="en-US" dirty="0">
                <a:latin typeface="Lucida Sans Unicode"/>
                <a:ea typeface="Arial Unicode MS" pitchFamily="34" charset="-128"/>
                <a:cs typeface="Arial Unicode MS" pitchFamily="34" charset="-128"/>
              </a:rPr>
              <a:t>Became IDB Group Member in 2003</a:t>
            </a:r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7924800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ln w="1905"/>
                <a:solidFill>
                  <a:srgbClr val="339933"/>
                </a:solidFill>
                <a:effectLst/>
              </a:rPr>
              <a:t>   Establishment &amp;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2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724400" y="4876800"/>
            <a:ext cx="43434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pPr algn="ctr"/>
            <a:endParaRPr lang="en-US" sz="1100" b="1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IBIS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" y="1066800"/>
            <a:ext cx="4953000" cy="4572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u="sng" spc="100" dirty="0" smtClean="0">
                <a:solidFill>
                  <a:prstClr val="white"/>
                </a:solidFill>
                <a:latin typeface="Cambria" pitchFamily="18" charset="0"/>
                <a:ea typeface="+mj-ea"/>
                <a:cs typeface="+mj-cs"/>
              </a:rPr>
              <a:t>Information &amp; knowledge Services Division</a:t>
            </a:r>
          </a:p>
          <a:p>
            <a:pPr algn="ctr">
              <a:defRPr/>
            </a:pPr>
            <a:endParaRPr lang="en-US" sz="3200" b="1" u="sng" spc="100" dirty="0" smtClean="0">
              <a:solidFill>
                <a:prstClr val="white"/>
              </a:solidFill>
              <a:latin typeface="Cambria" pitchFamily="18" charset="0"/>
              <a:ea typeface="+mj-ea"/>
              <a:cs typeface="+mj-cs"/>
            </a:endParaRPr>
          </a:p>
          <a:p>
            <a:pPr algn="ctr">
              <a:defRPr/>
            </a:pPr>
            <a:endParaRPr lang="en-US" sz="2400" dirty="0"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4294967295"/>
          </p:nvPr>
        </p:nvSpPr>
        <p:spPr>
          <a:xfrm>
            <a:off x="4038600" y="4267200"/>
            <a:ext cx="4876800" cy="1752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An overview presentation of “Islamic Banks Information System” (</a:t>
            </a:r>
            <a:r>
              <a:rPr lang="en-US" b="1" i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IBIS</a:t>
            </a:r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7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228600"/>
            <a:ext cx="7239000" cy="838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u="sng" dirty="0" smtClean="0"/>
              <a:t>Contents</a:t>
            </a:r>
            <a:endParaRPr lang="en-US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526699"/>
              </p:ext>
            </p:extLst>
          </p:nvPr>
        </p:nvGraphicFramePr>
        <p:xfrm>
          <a:off x="228600" y="1828800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Bitmap Image" r:id="rId8" imgW="3333333" imgH="3104762" progId="PBrush">
                  <p:embed/>
                </p:oleObj>
              </mc:Choice>
              <mc:Fallback>
                <p:oleObj name="Bitmap Image" r:id="rId8" imgW="3333333" imgH="310476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b="1" dirty="0" smtClean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Create &amp; maintain an Islamic banks &amp; financial institutions Internet - based Information System  (known as IBIS).</a:t>
            </a:r>
          </a:p>
          <a:p>
            <a:pPr>
              <a:lnSpc>
                <a:spcPct val="80000"/>
              </a:lnSpc>
            </a:pP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Establish  financial databases of Islamic Banks, Islamic Companies (including Islamic Mutual Funds), Takaful Companies and others in IBIS.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239000" cy="838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u="sng" dirty="0" smtClean="0"/>
              <a:t>Background</a:t>
            </a:r>
            <a:endParaRPr lang="en-US" u="sng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0" y="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Bitmap Image" r:id="rId3" imgW="3333333" imgH="3104762" progId="PBrush">
                  <p:embed/>
                </p:oleObj>
              </mc:Choice>
              <mc:Fallback>
                <p:oleObj name="Bitmap Image" r:id="rId3" imgW="3333333" imgH="3104762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Bitmap Image" r:id="rId3" imgW="3333333" imgH="3104762" progId="PBrush">
                  <p:embed/>
                </p:oleObj>
              </mc:Choice>
              <mc:Fallback>
                <p:oleObj name="Bitmap Image" r:id="rId3" imgW="3333333" imgH="310476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066800" y="228600"/>
            <a:ext cx="7239000" cy="838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Islamic banks &amp; financial institutions information system (IBIS)</a:t>
            </a:r>
            <a:endParaRPr lang="en-US" sz="2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600200"/>
            <a:ext cx="7010400" cy="35455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IBIS is Primarily an internet–based  Islamic banking &amp; other financial institutions information system. Also, It hosts several other Modules.</a:t>
            </a:r>
          </a:p>
          <a:p>
            <a:pPr algn="ctr">
              <a:lnSpc>
                <a:spcPct val="80000"/>
              </a:lnSpc>
              <a:buFont typeface="Arial" pitchFamily="34" charset="0"/>
              <a:buChar char="•"/>
            </a:pP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hosts nine different Modules that each one serves a unique purpose for the promotion and the development of Islamic Financial Industry.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IRTI intends that IBIS will act as a global portal for Islamic banks.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0" y="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Bitmap Image" r:id="rId3" imgW="3333333" imgH="3104762" progId="PBrush">
                  <p:embed/>
                </p:oleObj>
              </mc:Choice>
              <mc:Fallback>
                <p:oleObj name="Bitmap Image" r:id="rId3" imgW="3333333" imgH="310476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066800" y="228600"/>
            <a:ext cx="7239000" cy="838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Islamic banks &amp; financial institutions information system (IBIS)</a:t>
            </a:r>
            <a:endParaRPr lang="en-US" sz="28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676400"/>
            <a:ext cx="7010400" cy="33239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>
              <a:lnSpc>
                <a:spcPct val="80000"/>
              </a:lnSpc>
            </a:pP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the development of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Shari’a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compliant financial instruments (products) as well as cooperation among the financial institutions  which are offering Islamic financial services. </a:t>
            </a:r>
          </a:p>
          <a:p>
            <a:pPr algn="ctr">
              <a:lnSpc>
                <a:spcPct val="80000"/>
              </a:lnSpc>
              <a:buFont typeface="Arial" pitchFamily="34" charset="0"/>
              <a:buChar char="•"/>
            </a:pP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 information system maintains financial information,  ownership, governance &amp; other relevant data for analysts, researchers, Academicians and etc.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0" y="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name="Bitmap Image" r:id="rId3" imgW="3333333" imgH="3104762" progId="PBrush">
                  <p:embed/>
                </p:oleObj>
              </mc:Choice>
              <mc:Fallback>
                <p:oleObj name="Bitmap Image" r:id="rId3" imgW="3333333" imgH="310476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066800" y="228600"/>
            <a:ext cx="7239000" cy="838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u="sng" dirty="0" smtClean="0"/>
              <a:t>IBIS Components</a:t>
            </a:r>
            <a:endParaRPr lang="en-US" sz="2800" u="sng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354465777"/>
              </p:ext>
            </p:extLst>
          </p:nvPr>
        </p:nvGraphicFramePr>
        <p:xfrm>
          <a:off x="1219200" y="1447800"/>
          <a:ext cx="66294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41389 (1)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52E504-0C65-4A68-8323-859DD79363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1090</Words>
  <Application>Microsoft Office PowerPoint</Application>
  <PresentationFormat>On-screen Show (4:3)</PresentationFormat>
  <Paragraphs>158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TS010241389 (1)</vt:lpstr>
      <vt:lpstr>Bitmap Image</vt:lpstr>
      <vt:lpstr>Clip</vt:lpstr>
      <vt:lpstr>PowerPoint Presentation</vt:lpstr>
      <vt:lpstr>PowerPoint Presentation</vt:lpstr>
      <vt:lpstr>PowerPoint Presentation</vt:lpstr>
      <vt:lpstr>PowerPoint Presentation</vt:lpstr>
      <vt:lpstr>Contents</vt:lpstr>
      <vt:lpstr>Background</vt:lpstr>
      <vt:lpstr>Islamic banks &amp; financial institutions information system (IBIS)</vt:lpstr>
      <vt:lpstr>Islamic banks &amp; financial institutions information system (IBIS)</vt:lpstr>
      <vt:lpstr>IBIS Components</vt:lpstr>
      <vt:lpstr>IBIS Components</vt:lpstr>
      <vt:lpstr>IBIS Components</vt:lpstr>
      <vt:lpstr>Islamic Banks’ Profile &amp; Financial Data</vt:lpstr>
      <vt:lpstr>Islamic Banks’ Profile &amp; Financial Data</vt:lpstr>
      <vt:lpstr>Islamic Banks’ Profile &amp; Financial Data</vt:lpstr>
      <vt:lpstr>Islamic Banks’ Profile &amp; Financial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2013-04-01T11:23:04Z</dcterms:created>
  <dcterms:modified xsi:type="dcterms:W3CDTF">2014-03-25T01:40:22Z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TC102413899990</vt:lpwstr>
  </property>
</Properties>
</file>