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handoutMasterIdLst>
    <p:handoutMasterId r:id="rId15"/>
  </p:handoutMasterIdLst>
  <p:sldIdLst>
    <p:sldId id="256" r:id="rId2"/>
    <p:sldId id="271" r:id="rId3"/>
    <p:sldId id="258" r:id="rId4"/>
    <p:sldId id="259" r:id="rId5"/>
    <p:sldId id="260" r:id="rId6"/>
    <p:sldId id="261" r:id="rId7"/>
    <p:sldId id="262" r:id="rId8"/>
    <p:sldId id="263" r:id="rId9"/>
    <p:sldId id="268" r:id="rId10"/>
    <p:sldId id="269" r:id="rId11"/>
    <p:sldId id="270" r:id="rId12"/>
    <p:sldId id="272" r:id="rId13"/>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51275" y="0"/>
            <a:ext cx="2946400" cy="496888"/>
          </a:xfrm>
          <a:prstGeom prst="rect">
            <a:avLst/>
          </a:prstGeom>
        </p:spPr>
        <p:txBody>
          <a:bodyPr vert="horz" lIns="91440" tIns="45720" rIns="91440" bIns="45720" rtlCol="0"/>
          <a:lstStyle>
            <a:lvl1pPr algn="r">
              <a:defRPr sz="1200"/>
            </a:lvl1pPr>
          </a:lstStyle>
          <a:p>
            <a:fld id="{04514BE6-1936-44AC-A397-9179AF12C187}" type="datetimeFigureOut">
              <a:rPr lang="en-MY" smtClean="0"/>
              <a:t>19/3/2014</a:t>
            </a:fld>
            <a:endParaRPr lang="en-MY"/>
          </a:p>
        </p:txBody>
      </p:sp>
      <p:sp>
        <p:nvSpPr>
          <p:cNvPr id="4" name="Footer Placeholder 3"/>
          <p:cNvSpPr>
            <a:spLocks noGrp="1"/>
          </p:cNvSpPr>
          <p:nvPr>
            <p:ph type="ftr" sz="quarter" idx="2"/>
          </p:nvPr>
        </p:nvSpPr>
        <p:spPr>
          <a:xfrm>
            <a:off x="0" y="9431338"/>
            <a:ext cx="2946400" cy="496887"/>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51275" y="9431338"/>
            <a:ext cx="2946400" cy="496887"/>
          </a:xfrm>
          <a:prstGeom prst="rect">
            <a:avLst/>
          </a:prstGeom>
        </p:spPr>
        <p:txBody>
          <a:bodyPr vert="horz" lIns="91440" tIns="45720" rIns="91440" bIns="45720" rtlCol="0" anchor="b"/>
          <a:lstStyle>
            <a:lvl1pPr algn="r">
              <a:defRPr sz="1200"/>
            </a:lvl1pPr>
          </a:lstStyle>
          <a:p>
            <a:fld id="{4E205E9D-F39A-43AE-92AF-C0440C19C26B}" type="slidenum">
              <a:rPr lang="en-MY" smtClean="0"/>
              <a:t>‹#›</a:t>
            </a:fld>
            <a:endParaRPr lang="en-MY"/>
          </a:p>
        </p:txBody>
      </p:sp>
    </p:spTree>
    <p:extLst>
      <p:ext uri="{BB962C8B-B14F-4D97-AF65-F5344CB8AC3E}">
        <p14:creationId xmlns:p14="http://schemas.microsoft.com/office/powerpoint/2010/main" val="2345550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892DD875-26FD-4D41-967C-EB79E66B8616}" type="datetimeFigureOut">
              <a:rPr lang="en-MY" smtClean="0"/>
              <a:t>19/3/2014</a:t>
            </a:fld>
            <a:endParaRPr lang="en-MY"/>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AD408B3A-4C06-4511-89AE-501481574AFF}" type="slidenum">
              <a:rPr lang="en-MY" smtClean="0"/>
              <a:t>‹#›</a:t>
            </a:fld>
            <a:endParaRPr lang="en-MY"/>
          </a:p>
        </p:txBody>
      </p:sp>
    </p:spTree>
    <p:extLst>
      <p:ext uri="{BB962C8B-B14F-4D97-AF65-F5344CB8AC3E}">
        <p14:creationId xmlns:p14="http://schemas.microsoft.com/office/powerpoint/2010/main" val="84316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cxnSp>
        <p:nvCxnSpPr>
          <p:cNvPr id="11" name="Straight Connector 10"/>
          <p:cNvCxnSpPr/>
          <p:nvPr/>
        </p:nvCxnSpPr>
        <p:spPr>
          <a:xfrm>
            <a:off x="-2592" y="2284074"/>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endParaRPr lang="en-MY"/>
          </a:p>
        </p:txBody>
      </p:sp>
      <p:sp>
        <p:nvSpPr>
          <p:cNvPr id="2" name="Title 1"/>
          <p:cNvSpPr>
            <a:spLocks noGrp="1"/>
          </p:cNvSpPr>
          <p:nvPr>
            <p:ph type="title" hasCustomPrompt="1"/>
          </p:nvPr>
        </p:nvSpPr>
        <p:spPr>
          <a:xfrm>
            <a:off x="457733" y="2940617"/>
            <a:ext cx="8229600" cy="936104"/>
          </a:xfrm>
        </p:spPr>
        <p:txBody>
          <a:bodyPr/>
          <a:lstStyle>
            <a:lvl1pPr algn="ctr">
              <a:defRPr sz="2400" b="0" baseline="0"/>
            </a:lvl1pPr>
          </a:lstStyle>
          <a:p>
            <a:r>
              <a:rPr lang="en-US" dirty="0" smtClean="0"/>
              <a:t>Type title here (Myriad Pro 24pt)</a:t>
            </a:r>
            <a:br>
              <a:rPr lang="en-US" dirty="0" smtClean="0"/>
            </a:br>
            <a:r>
              <a:rPr lang="en-US" dirty="0" smtClean="0"/>
              <a:t>If presentation has title &amp; sub-title, </a:t>
            </a:r>
            <a:br>
              <a:rPr lang="en-US" dirty="0" smtClean="0"/>
            </a:br>
            <a:r>
              <a:rPr lang="en-US" dirty="0" smtClean="0"/>
              <a:t>go to ‘New Slide’ and click on ‘Opening slide with sub-title’</a:t>
            </a:r>
            <a:endParaRPr lang="en-GB" dirty="0"/>
          </a:p>
        </p:txBody>
      </p:sp>
      <p:sp>
        <p:nvSpPr>
          <p:cNvPr id="9" name="Slide Number Placeholder 8"/>
          <p:cNvSpPr>
            <a:spLocks noGrp="1"/>
          </p:cNvSpPr>
          <p:nvPr>
            <p:ph type="sldNum" sz="quarter" idx="12"/>
          </p:nvPr>
        </p:nvSpPr>
        <p:spPr/>
        <p:txBody>
          <a:bodyPr/>
          <a:lstStyle/>
          <a:p>
            <a:fld id="{B64221BC-8B17-49F0-B322-3B460FEFC363}" type="slidenum">
              <a:rPr lang="en-MY" smtClean="0"/>
              <a:t>‹#›</a:t>
            </a:fld>
            <a:endParaRPr lang="en-MY"/>
          </a:p>
        </p:txBody>
      </p:sp>
      <p:sp>
        <p:nvSpPr>
          <p:cNvPr id="16" name="Rectangle 15"/>
          <p:cNvSpPr/>
          <p:nvPr/>
        </p:nvSpPr>
        <p:spPr>
          <a:xfrm>
            <a:off x="0" y="4581128"/>
            <a:ext cx="9144000"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2592" y="4571500"/>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5098460"/>
            <a:ext cx="6120000" cy="922828"/>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14pt Light)</a:t>
            </a:r>
          </a:p>
        </p:txBody>
      </p:sp>
      <p:sp>
        <p:nvSpPr>
          <p:cNvPr id="6" name="Content Placeholder 5"/>
          <p:cNvSpPr>
            <a:spLocks noGrp="1"/>
          </p:cNvSpPr>
          <p:nvPr>
            <p:ph sz="quarter" idx="4" hasCustomPrompt="1"/>
          </p:nvPr>
        </p:nvSpPr>
        <p:spPr>
          <a:xfrm>
            <a:off x="1512533" y="4808272"/>
            <a:ext cx="6120000" cy="276912"/>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12pt)</a:t>
            </a:r>
          </a:p>
        </p:txBody>
      </p:sp>
      <p:pic>
        <p:nvPicPr>
          <p:cNvPr id="1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096" t="26612" r="46560" b="44023"/>
          <a:stretch/>
        </p:blipFill>
        <p:spPr bwMode="auto">
          <a:xfrm>
            <a:off x="3362631" y="685735"/>
            <a:ext cx="2376264" cy="948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sp>
        <p:nvSpPr>
          <p:cNvPr id="10" name="Rectangle 9"/>
          <p:cNvSpPr/>
          <p:nvPr/>
        </p:nvSpPr>
        <p:spPr>
          <a:xfrm>
            <a:off x="3593" y="0"/>
            <a:ext cx="9144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 Placeholder 2"/>
          <p:cNvSpPr>
            <a:spLocks noGrp="1"/>
          </p:cNvSpPr>
          <p:nvPr>
            <p:ph type="body" idx="1" hasCustomPrompt="1"/>
          </p:nvPr>
        </p:nvSpPr>
        <p:spPr>
          <a:xfrm>
            <a:off x="394362" y="4509119"/>
            <a:ext cx="4040188" cy="518135"/>
          </a:xfrm>
        </p:spPr>
        <p:txBody>
          <a:bodyPr anchor="b">
            <a:normAutofit/>
          </a:bodyPr>
          <a:lstStyle>
            <a:lvl1pPr marL="0" indent="0">
              <a:buNone/>
              <a:defRPr sz="1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name here</a:t>
            </a:r>
          </a:p>
        </p:txBody>
      </p:sp>
      <p:sp>
        <p:nvSpPr>
          <p:cNvPr id="12" name="TextBox 11"/>
          <p:cNvSpPr txBox="1"/>
          <p:nvPr/>
        </p:nvSpPr>
        <p:spPr>
          <a:xfrm>
            <a:off x="395536" y="5705316"/>
            <a:ext cx="1944216" cy="523220"/>
          </a:xfrm>
          <a:prstGeom prst="rect">
            <a:avLst/>
          </a:prstGeom>
          <a:noFill/>
        </p:spPr>
        <p:txBody>
          <a:bodyPr wrap="square" rtlCol="0">
            <a:spAutoFit/>
          </a:bodyPr>
          <a:lstStyle/>
          <a:p>
            <a:r>
              <a:rPr lang="en-GB" sz="1400" dirty="0" smtClean="0">
                <a:solidFill>
                  <a:schemeClr val="bg1"/>
                </a:solidFill>
                <a:latin typeface="Myriad Pro" pitchFamily="34" charset="0"/>
              </a:rPr>
              <a:t>Tel:</a:t>
            </a:r>
          </a:p>
          <a:p>
            <a:r>
              <a:rPr lang="en-GB" sz="1400" dirty="0" smtClean="0">
                <a:solidFill>
                  <a:schemeClr val="bg1"/>
                </a:solidFill>
                <a:latin typeface="Myriad Pro" pitchFamily="34" charset="0"/>
              </a:rPr>
              <a:t>Email:</a:t>
            </a:r>
          </a:p>
        </p:txBody>
      </p:sp>
      <p:sp>
        <p:nvSpPr>
          <p:cNvPr id="6" name="Content Placeholder 5"/>
          <p:cNvSpPr>
            <a:spLocks noGrp="1"/>
          </p:cNvSpPr>
          <p:nvPr>
            <p:ph sz="quarter" idx="4" hasCustomPrompt="1"/>
          </p:nvPr>
        </p:nvSpPr>
        <p:spPr>
          <a:xfrm>
            <a:off x="1178297" y="5917485"/>
            <a:ext cx="3321695"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email here</a:t>
            </a:r>
          </a:p>
        </p:txBody>
      </p:sp>
      <p:sp>
        <p:nvSpPr>
          <p:cNvPr id="18" name="Text Placeholder 2"/>
          <p:cNvSpPr>
            <a:spLocks noGrp="1"/>
          </p:cNvSpPr>
          <p:nvPr>
            <p:ph type="body" idx="14" hasCustomPrompt="1"/>
          </p:nvPr>
        </p:nvSpPr>
        <p:spPr>
          <a:xfrm>
            <a:off x="396966" y="5032699"/>
            <a:ext cx="4040188" cy="360040"/>
          </a:xfrm>
        </p:spPr>
        <p:txBody>
          <a:bodyPr anchor="t">
            <a:normAutofit/>
          </a:bodyPr>
          <a:lstStyle>
            <a:lvl1pPr marL="0" indent="0">
              <a:buNone/>
              <a:defRPr sz="1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designation here</a:t>
            </a:r>
          </a:p>
        </p:txBody>
      </p:sp>
      <p:sp>
        <p:nvSpPr>
          <p:cNvPr id="8" name="Title 3"/>
          <p:cNvSpPr>
            <a:spLocks noGrp="1"/>
          </p:cNvSpPr>
          <p:nvPr>
            <p:ph type="title" hasCustomPrompt="1"/>
          </p:nvPr>
        </p:nvSpPr>
        <p:spPr>
          <a:xfrm>
            <a:off x="457200" y="2358008"/>
            <a:ext cx="3898776" cy="1143000"/>
          </a:xfrm>
        </p:spPr>
        <p:txBody>
          <a:bodyPr/>
          <a:lstStyle>
            <a:lvl1pPr>
              <a:defRPr>
                <a:solidFill>
                  <a:schemeClr val="bg1"/>
                </a:solidFill>
              </a:defRPr>
            </a:lvl1pPr>
          </a:lstStyle>
          <a:p>
            <a:r>
              <a:rPr lang="en-US" dirty="0" smtClean="0"/>
              <a:t>Thank you</a:t>
            </a:r>
            <a:endParaRPr lang="en-MY" dirty="0"/>
          </a:p>
        </p:txBody>
      </p:sp>
      <p:sp>
        <p:nvSpPr>
          <p:cNvPr id="11" name="Content Placeholder 5"/>
          <p:cNvSpPr>
            <a:spLocks noGrp="1"/>
          </p:cNvSpPr>
          <p:nvPr>
            <p:ph sz="quarter" idx="15" hasCustomPrompt="1"/>
          </p:nvPr>
        </p:nvSpPr>
        <p:spPr>
          <a:xfrm>
            <a:off x="1187624" y="5661248"/>
            <a:ext cx="3321695"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a:t>
            </a:r>
            <a:r>
              <a:rPr lang="en-US" dirty="0" err="1" smtClean="0"/>
              <a:t>tel</a:t>
            </a:r>
            <a:r>
              <a:rPr lang="en-US" dirty="0" smtClean="0"/>
              <a:t> no. here</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64221BC-8B17-49F0-B322-3B460FEFC363}" type="slidenum">
              <a:rPr lang="en-MY" smtClean="0"/>
              <a:t>‹#›</a:t>
            </a:fld>
            <a:endParaRPr lang="en-MY"/>
          </a:p>
        </p:txBody>
      </p:sp>
    </p:spTree>
    <p:extLst>
      <p:ext uri="{BB962C8B-B14F-4D97-AF65-F5344CB8AC3E}">
        <p14:creationId xmlns:p14="http://schemas.microsoft.com/office/powerpoint/2010/main" val="377714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pening slide with sub-title">
    <p:spTree>
      <p:nvGrpSpPr>
        <p:cNvPr id="1" name=""/>
        <p:cNvGrpSpPr/>
        <p:nvPr/>
      </p:nvGrpSpPr>
      <p:grpSpPr>
        <a:xfrm>
          <a:off x="0" y="0"/>
          <a:ext cx="0" cy="0"/>
          <a:chOff x="0" y="0"/>
          <a:chExt cx="0" cy="0"/>
        </a:xfrm>
      </p:grpSpPr>
      <p:pic>
        <p:nvPicPr>
          <p:cNvPr id="1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096" t="26612" r="46560" b="44023"/>
          <a:stretch/>
        </p:blipFill>
        <p:spPr bwMode="auto">
          <a:xfrm>
            <a:off x="3362631" y="685735"/>
            <a:ext cx="2376264" cy="948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Straight Connector 10"/>
          <p:cNvCxnSpPr/>
          <p:nvPr/>
        </p:nvCxnSpPr>
        <p:spPr>
          <a:xfrm>
            <a:off x="-2592" y="2284074"/>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endParaRPr lang="en-MY"/>
          </a:p>
        </p:txBody>
      </p:sp>
      <p:sp>
        <p:nvSpPr>
          <p:cNvPr id="2" name="Title 1"/>
          <p:cNvSpPr>
            <a:spLocks noGrp="1"/>
          </p:cNvSpPr>
          <p:nvPr>
            <p:ph type="title" hasCustomPrompt="1"/>
          </p:nvPr>
        </p:nvSpPr>
        <p:spPr>
          <a:xfrm>
            <a:off x="457733" y="2983057"/>
            <a:ext cx="8229600" cy="432000"/>
          </a:xfrm>
        </p:spPr>
        <p:txBody>
          <a:bodyPr/>
          <a:lstStyle>
            <a:lvl1pPr algn="ctr">
              <a:defRPr/>
            </a:lvl1pPr>
          </a:lstStyle>
          <a:p>
            <a:r>
              <a:rPr lang="en-US" dirty="0" smtClean="0"/>
              <a:t>Type title here (Myriad Pro 24pt)</a:t>
            </a:r>
            <a:endParaRPr lang="en-GB" dirty="0"/>
          </a:p>
        </p:txBody>
      </p:sp>
      <p:sp>
        <p:nvSpPr>
          <p:cNvPr id="5" name="Text Placeholder 4"/>
          <p:cNvSpPr>
            <a:spLocks noGrp="1"/>
          </p:cNvSpPr>
          <p:nvPr>
            <p:ph type="body" sz="quarter" idx="3" hasCustomPrompt="1"/>
          </p:nvPr>
        </p:nvSpPr>
        <p:spPr>
          <a:xfrm>
            <a:off x="457733" y="3424021"/>
            <a:ext cx="8229600" cy="432000"/>
          </a:xfrm>
        </p:spPr>
        <p:txBody>
          <a:bodyPr anchor="ctr">
            <a:noAutofit/>
          </a:bodyPr>
          <a:lstStyle>
            <a:lvl1pPr marL="0" indent="0" algn="ctr">
              <a:buNone/>
              <a:defRPr sz="2400" b="0">
                <a:solidFill>
                  <a:schemeClr val="tx1"/>
                </a:solidFill>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sub-title here (Myriad Pro 14pt Light)</a:t>
            </a:r>
          </a:p>
        </p:txBody>
      </p:sp>
      <p:sp>
        <p:nvSpPr>
          <p:cNvPr id="9" name="Slide Number Placeholder 8"/>
          <p:cNvSpPr>
            <a:spLocks noGrp="1"/>
          </p:cNvSpPr>
          <p:nvPr>
            <p:ph type="sldNum" sz="quarter" idx="12"/>
          </p:nvPr>
        </p:nvSpPr>
        <p:spPr/>
        <p:txBody>
          <a:bodyPr/>
          <a:lstStyle/>
          <a:p>
            <a:fld id="{B64221BC-8B17-49F0-B322-3B460FEFC363}" type="slidenum">
              <a:rPr lang="en-MY" smtClean="0"/>
              <a:t>‹#›</a:t>
            </a:fld>
            <a:endParaRPr lang="en-MY"/>
          </a:p>
        </p:txBody>
      </p:sp>
      <p:sp>
        <p:nvSpPr>
          <p:cNvPr id="16" name="Rectangle 15"/>
          <p:cNvSpPr/>
          <p:nvPr/>
        </p:nvSpPr>
        <p:spPr>
          <a:xfrm>
            <a:off x="0" y="4581128"/>
            <a:ext cx="9144000"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2592" y="4571500"/>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5098460"/>
            <a:ext cx="6120000" cy="922828"/>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14pt Light)</a:t>
            </a:r>
          </a:p>
        </p:txBody>
      </p:sp>
      <p:sp>
        <p:nvSpPr>
          <p:cNvPr id="6" name="Content Placeholder 5"/>
          <p:cNvSpPr>
            <a:spLocks noGrp="1"/>
          </p:cNvSpPr>
          <p:nvPr>
            <p:ph sz="quarter" idx="4" hasCustomPrompt="1"/>
          </p:nvPr>
        </p:nvSpPr>
        <p:spPr>
          <a:xfrm>
            <a:off x="1512533" y="4808272"/>
            <a:ext cx="6120000" cy="276912"/>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12pt)</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860032" y="2169018"/>
            <a:ext cx="3826768" cy="4065315"/>
          </a:xfrm>
        </p:spPr>
        <p:txBody>
          <a:bodyPr>
            <a:normAutofit/>
          </a:bodyPr>
          <a:lstStyle>
            <a:lvl1pPr>
              <a:defRPr sz="1400" baseline="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B64221BC-8B17-49F0-B322-3B460FEFC363}" type="slidenum">
              <a:rPr lang="en-MY" smtClean="0"/>
              <a:t>‹#›</a:t>
            </a:fld>
            <a:endParaRPr lang="en-MY"/>
          </a:p>
        </p:txBody>
      </p:sp>
      <p:sp>
        <p:nvSpPr>
          <p:cNvPr id="9" name="Rectangle 8"/>
          <p:cNvSpPr/>
          <p:nvPr/>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0" y="0"/>
            <a:ext cx="4572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1709936"/>
            <a:ext cx="3898776" cy="1143000"/>
          </a:xfrm>
        </p:spPr>
        <p:txBody>
          <a:bodyPr/>
          <a:lstStyle>
            <a:lvl1pPr>
              <a:defRPr>
                <a:solidFill>
                  <a:schemeClr val="bg1"/>
                </a:solidFill>
              </a:defRPr>
            </a:lvl1pPr>
          </a:lstStyle>
          <a:p>
            <a:r>
              <a:rPr lang="en-US" dirty="0" smtClean="0"/>
              <a:t>Type ‘Contents ‘or ‘Agenda’</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ew Section Slide">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2852936"/>
            <a:ext cx="8219256" cy="1143000"/>
          </a:xfrm>
        </p:spPr>
        <p:txBody>
          <a:bodyPr anchor="ctr"/>
          <a:lstStyle>
            <a:lvl1pPr>
              <a:defRPr baseline="0">
                <a:solidFill>
                  <a:schemeClr val="bg1"/>
                </a:solidFill>
              </a:defRPr>
            </a:lvl1pPr>
          </a:lstStyle>
          <a:p>
            <a:r>
              <a:rPr lang="en-US" dirty="0" smtClean="0"/>
              <a:t>Divider Slide.  (Myriad Pro 24pt)</a:t>
            </a:r>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lvl1pPr>
          </a:lstStyle>
          <a:p>
            <a:endParaRPr lang="en-MY"/>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Content Placeholder 2"/>
          <p:cNvSpPr>
            <a:spLocks noGrp="1"/>
          </p:cNvSpPr>
          <p:nvPr>
            <p:ph idx="1" hasCustomPrompt="1"/>
          </p:nvPr>
        </p:nvSpPr>
        <p:spPr/>
        <p:txBody>
          <a:bodyPr/>
          <a:lstStyle>
            <a:lvl1pPr>
              <a:defRPr/>
            </a:lvl1pPr>
          </a:lstStyle>
          <a:p>
            <a:pPr lvl="0"/>
            <a:r>
              <a:rPr lang="en-US" dirty="0" smtClean="0"/>
              <a:t>Type here (Myriad Pro 14pt) </a:t>
            </a:r>
          </a:p>
          <a:p>
            <a:pPr lvl="1"/>
            <a:r>
              <a:rPr lang="en-US" dirty="0" smtClean="0"/>
              <a:t>Type here (Myriad Pro 14pt)</a:t>
            </a:r>
          </a:p>
        </p:txBody>
      </p:sp>
      <p:sp>
        <p:nvSpPr>
          <p:cNvPr id="6" name="Slide Number Placeholder 5"/>
          <p:cNvSpPr>
            <a:spLocks noGrp="1"/>
          </p:cNvSpPr>
          <p:nvPr>
            <p:ph type="sldNum" sz="quarter" idx="12"/>
          </p:nvPr>
        </p:nvSpPr>
        <p:spPr/>
        <p:txBody>
          <a:bodyPr/>
          <a:lstStyle/>
          <a:p>
            <a:fld id="{B64221BC-8B17-49F0-B322-3B460FEFC363}" type="slidenum">
              <a:rPr lang="en-MY" smtClean="0"/>
              <a:t>‹#›</a:t>
            </a:fld>
            <a:endParaRPr lang="en-MY"/>
          </a:p>
        </p:txBody>
      </p:sp>
      <p:sp>
        <p:nvSpPr>
          <p:cNvPr id="8" name="Rectangle 7"/>
          <p:cNvSpPr/>
          <p:nvPr/>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2014.</a:t>
            </a:r>
            <a:endParaRPr lang="ms-MY" sz="1100" dirty="0">
              <a:solidFill>
                <a:schemeClr val="tx1">
                  <a:lumMod val="50000"/>
                  <a:lumOff val="50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lumns ">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lvl1pPr>
              <a:defRPr/>
            </a:lvl1pPr>
          </a:lstStyle>
          <a:p>
            <a:endParaRPr lang="en-MY"/>
          </a:p>
        </p:txBody>
      </p:sp>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3" name="Content Placeholder 2"/>
          <p:cNvSpPr>
            <a:spLocks noGrp="1"/>
          </p:cNvSpPr>
          <p:nvPr>
            <p:ph sz="half" idx="1" hasCustomPrompt="1"/>
          </p:nvPr>
        </p:nvSpPr>
        <p:spPr>
          <a:xfrm>
            <a:off x="457200" y="1600200"/>
            <a:ext cx="4038600" cy="4525963"/>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4" name="Content Placeholder 3"/>
          <p:cNvSpPr>
            <a:spLocks noGrp="1"/>
          </p:cNvSpPr>
          <p:nvPr>
            <p:ph sz="half" idx="2" hasCustomPrompt="1"/>
          </p:nvPr>
        </p:nvSpPr>
        <p:spPr>
          <a:xfrm>
            <a:off x="4648200" y="1600200"/>
            <a:ext cx="4038600" cy="4525963"/>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B64221BC-8B17-49F0-B322-3B460FEFC363}" type="slidenum">
              <a:rPr lang="en-MY" smtClean="0"/>
              <a:t>‹#›</a:t>
            </a:fld>
            <a:endParaRPr lang="en-MY"/>
          </a:p>
        </p:txBody>
      </p:sp>
      <p:sp>
        <p:nvSpPr>
          <p:cNvPr id="9" name="Rectangle 8"/>
          <p:cNvSpPr/>
          <p:nvPr/>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2014.</a:t>
            </a:r>
            <a:endParaRPr lang="ms-MY" sz="1100" dirty="0">
              <a:solidFill>
                <a:schemeClr val="tx1">
                  <a:lumMod val="50000"/>
                  <a:lumOff val="50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itle and 2 Columns with sub-tit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lvl1pPr>
              <a:defRPr/>
            </a:lvl1pPr>
          </a:lstStyle>
          <a:p>
            <a:endParaRPr lang="en-MY"/>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Text Placeholder 2"/>
          <p:cNvSpPr>
            <a:spLocks noGrp="1"/>
          </p:cNvSpPr>
          <p:nvPr>
            <p:ph type="body" idx="1" hasCustomPrompt="1"/>
          </p:nvPr>
        </p:nvSpPr>
        <p:spPr>
          <a:xfrm>
            <a:off x="457200" y="1535113"/>
            <a:ext cx="4040188" cy="63976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4" name="Content Placeholder 3"/>
          <p:cNvSpPr>
            <a:spLocks noGrp="1"/>
          </p:cNvSpPr>
          <p:nvPr>
            <p:ph sz="half" idx="2" hasCustomPrompt="1"/>
          </p:nvPr>
        </p:nvSpPr>
        <p:spPr>
          <a:xfrm>
            <a:off x="457200" y="2174875"/>
            <a:ext cx="4040188" cy="3951288"/>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5" name="Text Placeholder 4"/>
          <p:cNvSpPr>
            <a:spLocks noGrp="1"/>
          </p:cNvSpPr>
          <p:nvPr>
            <p:ph type="body" sz="quarter" idx="3" hasCustomPrompt="1"/>
          </p:nvPr>
        </p:nvSpPr>
        <p:spPr>
          <a:xfrm>
            <a:off x="4645025" y="1535113"/>
            <a:ext cx="4041775" cy="63976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6" name="Content Placeholder 5"/>
          <p:cNvSpPr>
            <a:spLocks noGrp="1"/>
          </p:cNvSpPr>
          <p:nvPr>
            <p:ph sz="quarter" idx="4" hasCustomPrompt="1"/>
          </p:nvPr>
        </p:nvSpPr>
        <p:spPr>
          <a:xfrm>
            <a:off x="4645025" y="2174875"/>
            <a:ext cx="4041775" cy="3951288"/>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9" name="Slide Number Placeholder 8"/>
          <p:cNvSpPr>
            <a:spLocks noGrp="1"/>
          </p:cNvSpPr>
          <p:nvPr>
            <p:ph type="sldNum" sz="quarter" idx="12"/>
          </p:nvPr>
        </p:nvSpPr>
        <p:spPr/>
        <p:txBody>
          <a:bodyPr/>
          <a:lstStyle/>
          <a:p>
            <a:fld id="{B64221BC-8B17-49F0-B322-3B460FEFC363}" type="slidenum">
              <a:rPr lang="en-MY" smtClean="0"/>
              <a:t>‹#›</a:t>
            </a:fld>
            <a:endParaRPr lang="en-MY"/>
          </a:p>
        </p:txBody>
      </p:sp>
      <p:sp>
        <p:nvSpPr>
          <p:cNvPr id="11" name="Rectangle 10"/>
          <p:cNvSpPr/>
          <p:nvPr/>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2014.</a:t>
            </a:r>
            <a:endParaRPr lang="ms-MY" sz="1100" dirty="0">
              <a:solidFill>
                <a:schemeClr val="tx1">
                  <a:lumMod val="50000"/>
                  <a:lumOff val="50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5" name="Slide Number Placeholder 4"/>
          <p:cNvSpPr>
            <a:spLocks noGrp="1"/>
          </p:cNvSpPr>
          <p:nvPr>
            <p:ph type="sldNum" sz="quarter" idx="12"/>
          </p:nvPr>
        </p:nvSpPr>
        <p:spPr/>
        <p:txBody>
          <a:bodyPr/>
          <a:lstStyle/>
          <a:p>
            <a:fld id="{B64221BC-8B17-49F0-B322-3B460FEFC363}" type="slidenum">
              <a:rPr lang="en-MY" smtClean="0"/>
              <a:t>‹#›</a:t>
            </a:fld>
            <a:endParaRPr lang="en-MY"/>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Empty slide + footer and page number">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4221BC-8B17-49F0-B322-3B460FEFC363}" type="slidenum">
              <a:rPr lang="en-MY" smtClean="0"/>
              <a:t>‹#›</a:t>
            </a:fld>
            <a:endParaRPr lang="en-MY"/>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252908" y="6356350"/>
            <a:ext cx="4544144" cy="365125"/>
          </a:xfrm>
          <a:prstGeom prst="rect">
            <a:avLst/>
          </a:prstGeom>
        </p:spPr>
        <p:txBody>
          <a:bodyPr vert="horz" lIns="91440" tIns="45720" rIns="91440" bIns="45720" rtlCol="0" anchor="ctr"/>
          <a:lstStyle>
            <a:lvl1pPr algn="l">
              <a:defRPr sz="1000">
                <a:solidFill>
                  <a:schemeClr val="tx1">
                    <a:tint val="75000"/>
                  </a:schemeClr>
                </a:solidFill>
                <a:latin typeface="Myriad Pro Light" pitchFamily="34" charset="0"/>
              </a:defRPr>
            </a:lvl1pPr>
          </a:lstStyle>
          <a:p>
            <a:endParaRPr lang="en-MY"/>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Myriad Pro Light" pitchFamily="34" charset="0"/>
              </a:defRPr>
            </a:lvl1pPr>
          </a:lstStyle>
          <a:p>
            <a:fld id="{B64221BC-8B17-49F0-B322-3B460FEFC363}" type="slidenum">
              <a:rPr lang="en-MY" smtClean="0"/>
              <a:t>‹#›</a:t>
            </a:fld>
            <a:endParaRPr lang="en-MY"/>
          </a:p>
        </p:txBody>
      </p:sp>
      <p:cxnSp>
        <p:nvCxnSpPr>
          <p:cNvPr id="7" name="Straight Connector 6"/>
          <p:cNvCxnSpPr/>
          <p:nvPr/>
        </p:nvCxnSpPr>
        <p:spPr>
          <a:xfrm>
            <a:off x="-6250" y="6225430"/>
            <a:ext cx="9150250" cy="0"/>
          </a:xfrm>
          <a:prstGeom prst="line">
            <a:avLst/>
          </a:prstGeom>
          <a:ln w="12700">
            <a:solidFill>
              <a:srgbClr val="00A5DA"/>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544" y="6419990"/>
            <a:ext cx="1008112"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bg1">
                    <a:lumMod val="50000"/>
                  </a:schemeClr>
                </a:solidFill>
                <a:latin typeface="Myriad Pro" pitchFamily="34" charset="0"/>
                <a:cs typeface="Courier New"/>
              </a:rPr>
              <a:t>© </a:t>
            </a:r>
            <a:r>
              <a:rPr lang="en-GB" sz="1000" dirty="0" smtClean="0">
                <a:solidFill>
                  <a:schemeClr val="bg1">
                    <a:lumMod val="50000"/>
                  </a:schemeClr>
                </a:solidFill>
                <a:latin typeface="Myriad Pro Light" pitchFamily="34" charset="0"/>
                <a:cs typeface="Courier New"/>
              </a:rPr>
              <a:t>INCEIF 2012.</a:t>
            </a:r>
            <a:endParaRPr lang="en-GB" sz="1000" dirty="0">
              <a:solidFill>
                <a:schemeClr val="bg1">
                  <a:lumMod val="50000"/>
                </a:schemeClr>
              </a:solidFill>
              <a:latin typeface="Myriad Pro Light" pitchFamily="34" charset="0"/>
            </a:endParaRPr>
          </a:p>
        </p:txBody>
      </p:sp>
      <p:sp>
        <p:nvSpPr>
          <p:cNvPr id="8" name="Rectangle 7"/>
          <p:cNvSpPr/>
          <p:nvPr/>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2014.</a:t>
            </a:r>
            <a:endParaRPr lang="ms-MY" sz="1100" dirty="0">
              <a:solidFill>
                <a:schemeClr val="tx1">
                  <a:lumMod val="50000"/>
                  <a:lumOff val="50000"/>
                </a:schemeClr>
              </a:solidFill>
              <a:latin typeface="Myriad Pro"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sz="2400" kern="1200">
          <a:solidFill>
            <a:schemeClr val="tx1"/>
          </a:solidFill>
          <a:latin typeface="Myriad Pro" pitchFamily="34" charset="0"/>
          <a:ea typeface="+mj-ea"/>
          <a:cs typeface="+mj-cs"/>
        </a:defRPr>
      </a:lvl1pPr>
    </p:titleStyle>
    <p:bodyStyle>
      <a:lvl1pPr marL="268288" indent="-268288"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733" y="2636912"/>
            <a:ext cx="8229600" cy="1512167"/>
          </a:xfrm>
        </p:spPr>
        <p:txBody>
          <a:bodyPr>
            <a:noAutofit/>
          </a:bodyPr>
          <a:lstStyle/>
          <a:p>
            <a:pPr>
              <a:lnSpc>
                <a:spcPct val="150000"/>
              </a:lnSpc>
            </a:pPr>
            <a:r>
              <a:rPr lang="en-US" dirty="0" smtClean="0">
                <a:latin typeface="Modern No. 20" panose="02070704070505020303" pitchFamily="18" charset="0"/>
              </a:rPr>
              <a:t>General Statistical Framework  </a:t>
            </a:r>
            <a:br>
              <a:rPr lang="en-US" dirty="0" smtClean="0">
                <a:latin typeface="Modern No. 20" panose="02070704070505020303" pitchFamily="18" charset="0"/>
              </a:rPr>
            </a:br>
            <a:r>
              <a:rPr lang="en-US" dirty="0" smtClean="0">
                <a:latin typeface="Modern No. 20" panose="02070704070505020303" pitchFamily="18" charset="0"/>
              </a:rPr>
              <a:t>for Institutions offering</a:t>
            </a:r>
            <a:br>
              <a:rPr lang="en-US" dirty="0" smtClean="0">
                <a:latin typeface="Modern No. 20" panose="02070704070505020303" pitchFamily="18" charset="0"/>
              </a:rPr>
            </a:br>
            <a:r>
              <a:rPr lang="en-US" dirty="0" smtClean="0">
                <a:latin typeface="Modern No. 20" panose="02070704070505020303" pitchFamily="18" charset="0"/>
              </a:rPr>
              <a:t>Islamic Financial Services</a:t>
            </a:r>
            <a:endParaRPr lang="en-MY" dirty="0">
              <a:latin typeface="Modern No. 20" panose="02070704070505020303" pitchFamily="18" charset="0"/>
            </a:endParaRPr>
          </a:p>
        </p:txBody>
      </p:sp>
      <p:sp>
        <p:nvSpPr>
          <p:cNvPr id="3" name="Text Placeholder 2"/>
          <p:cNvSpPr>
            <a:spLocks noGrp="1"/>
          </p:cNvSpPr>
          <p:nvPr>
            <p:ph type="body" idx="1"/>
          </p:nvPr>
        </p:nvSpPr>
        <p:spPr/>
        <p:txBody>
          <a:bodyPr>
            <a:normAutofit/>
          </a:bodyPr>
          <a:lstStyle/>
          <a:p>
            <a:r>
              <a:rPr lang="en-US" sz="1400" dirty="0" smtClean="0"/>
              <a:t>25-26 March 2014</a:t>
            </a:r>
          </a:p>
          <a:p>
            <a:r>
              <a:rPr lang="en-US" sz="1400" dirty="0" smtClean="0"/>
              <a:t>Ankara, Istanbul</a:t>
            </a:r>
            <a:endParaRPr lang="en-MY" sz="1400" dirty="0"/>
          </a:p>
        </p:txBody>
      </p:sp>
      <p:sp>
        <p:nvSpPr>
          <p:cNvPr id="4" name="Content Placeholder 3"/>
          <p:cNvSpPr>
            <a:spLocks noGrp="1"/>
          </p:cNvSpPr>
          <p:nvPr>
            <p:ph sz="quarter" idx="4"/>
          </p:nvPr>
        </p:nvSpPr>
        <p:spPr/>
        <p:txBody>
          <a:bodyPr>
            <a:noAutofit/>
          </a:bodyPr>
          <a:lstStyle/>
          <a:p>
            <a:r>
              <a:rPr lang="en-US" b="1" i="1" dirty="0" smtClean="0"/>
              <a:t>Prof. </a:t>
            </a:r>
            <a:r>
              <a:rPr lang="en-US" b="1" i="1" dirty="0" smtClean="0"/>
              <a:t>Dr. Mansor H. </a:t>
            </a:r>
            <a:r>
              <a:rPr lang="en-US" b="1" i="1" dirty="0" smtClean="0"/>
              <a:t>Ibrahi</a:t>
            </a:r>
            <a:r>
              <a:rPr lang="en-US" b="1" i="1" dirty="0"/>
              <a:t>m</a:t>
            </a:r>
            <a:endParaRPr lang="en-MY" b="1" i="1" dirty="0"/>
          </a:p>
        </p:txBody>
      </p:sp>
    </p:spTree>
    <p:extLst>
      <p:ext uri="{BB962C8B-B14F-4D97-AF65-F5344CB8AC3E}">
        <p14:creationId xmlns:p14="http://schemas.microsoft.com/office/powerpoint/2010/main" val="155788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b="1" dirty="0">
                <a:solidFill>
                  <a:prstClr val="black"/>
                </a:solidFill>
                <a:latin typeface="Baskerville Old Face" pitchFamily="18" charset="0"/>
              </a:rPr>
              <a:t>Indicators for Takaful Operators</a:t>
            </a:r>
            <a:endParaRPr lang="en-MY" b="1" dirty="0"/>
          </a:p>
        </p:txBody>
      </p:sp>
      <p:sp>
        <p:nvSpPr>
          <p:cNvPr id="3" name="Content Placeholder 2"/>
          <p:cNvSpPr>
            <a:spLocks noGrp="1"/>
          </p:cNvSpPr>
          <p:nvPr>
            <p:ph sz="half" idx="1"/>
          </p:nvPr>
        </p:nvSpPr>
        <p:spPr>
          <a:solidFill>
            <a:schemeClr val="bg2"/>
          </a:solidFill>
        </p:spPr>
        <p:txBody>
          <a:bodyPr/>
          <a:lstStyle/>
          <a:p>
            <a:pPr lvl="0">
              <a:buFont typeface="Courier New" pitchFamily="49" charset="0"/>
              <a:buChar char="o"/>
            </a:pPr>
            <a:r>
              <a:rPr lang="en-US" sz="1700" dirty="0">
                <a:solidFill>
                  <a:prstClr val="black"/>
                </a:solidFill>
                <a:latin typeface="Baskerville Old Face" pitchFamily="18" charset="0"/>
              </a:rPr>
              <a:t>Number of Takaful Operators with both, Family &amp; General Takaful [local/foreign]</a:t>
            </a:r>
          </a:p>
          <a:p>
            <a:pPr lvl="0">
              <a:buFont typeface="Courier New" pitchFamily="49" charset="0"/>
              <a:buChar char="o"/>
            </a:pPr>
            <a:r>
              <a:rPr lang="en-US" sz="1700" dirty="0">
                <a:solidFill>
                  <a:prstClr val="black"/>
                </a:solidFill>
                <a:latin typeface="Baskerville Old Face" pitchFamily="18" charset="0"/>
              </a:rPr>
              <a:t>Number of Family Takaful Operators [local/foreign]</a:t>
            </a:r>
          </a:p>
          <a:p>
            <a:pPr lvl="0">
              <a:buFont typeface="Courier New" pitchFamily="49" charset="0"/>
              <a:buChar char="o"/>
            </a:pPr>
            <a:r>
              <a:rPr lang="en-US" sz="1700" dirty="0">
                <a:solidFill>
                  <a:prstClr val="black"/>
                </a:solidFill>
                <a:latin typeface="Baskerville Old Face" pitchFamily="18" charset="0"/>
              </a:rPr>
              <a:t>Number of General Takaful Operators [local/foreign]</a:t>
            </a:r>
          </a:p>
          <a:p>
            <a:pPr lvl="0">
              <a:buFont typeface="Courier New" pitchFamily="49" charset="0"/>
              <a:buChar char="o"/>
            </a:pPr>
            <a:r>
              <a:rPr lang="en-US" sz="1700" dirty="0">
                <a:solidFill>
                  <a:prstClr val="black"/>
                </a:solidFill>
                <a:latin typeface="Baskerville Old Face" pitchFamily="18" charset="0"/>
              </a:rPr>
              <a:t>Number of Takaful subsidiaries</a:t>
            </a:r>
          </a:p>
          <a:p>
            <a:pPr lvl="0">
              <a:buFont typeface="Courier New" pitchFamily="49" charset="0"/>
              <a:buChar char="o"/>
            </a:pPr>
            <a:r>
              <a:rPr lang="en-US" sz="1700" dirty="0">
                <a:solidFill>
                  <a:prstClr val="black"/>
                </a:solidFill>
                <a:latin typeface="Baskerville Old Face" pitchFamily="18" charset="0"/>
              </a:rPr>
              <a:t>Number of Takaful windows</a:t>
            </a:r>
          </a:p>
          <a:p>
            <a:pPr lvl="0">
              <a:buFont typeface="Courier New" pitchFamily="49" charset="0"/>
              <a:buChar char="o"/>
            </a:pPr>
            <a:r>
              <a:rPr lang="en-US" sz="1700" dirty="0">
                <a:solidFill>
                  <a:prstClr val="black"/>
                </a:solidFill>
                <a:latin typeface="Baskerville Old Face" pitchFamily="18" charset="0"/>
              </a:rPr>
              <a:t>Share of Takaful in Insurance System</a:t>
            </a:r>
          </a:p>
          <a:p>
            <a:pPr lvl="0">
              <a:buFont typeface="Courier New" pitchFamily="49" charset="0"/>
              <a:buChar char="o"/>
            </a:pPr>
            <a:r>
              <a:rPr lang="en-US" sz="1700" dirty="0">
                <a:solidFill>
                  <a:prstClr val="black"/>
                </a:solidFill>
                <a:latin typeface="Baskerville Old Face" pitchFamily="18" charset="0"/>
              </a:rPr>
              <a:t>Number of Branches of Takaful Operators</a:t>
            </a:r>
          </a:p>
          <a:p>
            <a:pPr lvl="0">
              <a:buFont typeface="Courier New" pitchFamily="49" charset="0"/>
              <a:buChar char="o"/>
            </a:pPr>
            <a:r>
              <a:rPr lang="en-US" sz="1700" dirty="0">
                <a:solidFill>
                  <a:prstClr val="black"/>
                </a:solidFill>
                <a:latin typeface="Baskerville Old Face" pitchFamily="18" charset="0"/>
              </a:rPr>
              <a:t>Number of Employees in Takaful Organization</a:t>
            </a:r>
          </a:p>
          <a:p>
            <a:pPr lvl="0">
              <a:buFont typeface="Courier New" pitchFamily="49" charset="0"/>
              <a:buChar char="o"/>
            </a:pPr>
            <a:r>
              <a:rPr lang="en-US" sz="1700" dirty="0">
                <a:solidFill>
                  <a:prstClr val="black"/>
                </a:solidFill>
                <a:latin typeface="Baskerville Old Face" pitchFamily="18" charset="0"/>
              </a:rPr>
              <a:t>Number of clients using Takaful coverage</a:t>
            </a:r>
          </a:p>
          <a:p>
            <a:endParaRPr lang="en-MY" dirty="0"/>
          </a:p>
        </p:txBody>
      </p:sp>
      <p:sp>
        <p:nvSpPr>
          <p:cNvPr id="4" name="Content Placeholder 3"/>
          <p:cNvSpPr>
            <a:spLocks noGrp="1"/>
          </p:cNvSpPr>
          <p:nvPr>
            <p:ph sz="half" idx="2"/>
          </p:nvPr>
        </p:nvSpPr>
        <p:spPr>
          <a:solidFill>
            <a:schemeClr val="bg2"/>
          </a:solidFill>
        </p:spPr>
        <p:txBody>
          <a:bodyPr/>
          <a:lstStyle/>
          <a:p>
            <a:pPr lvl="0">
              <a:buFont typeface="Courier New" pitchFamily="49" charset="0"/>
              <a:buChar char="o"/>
            </a:pPr>
            <a:r>
              <a:rPr lang="en-US" sz="1700" dirty="0">
                <a:solidFill>
                  <a:prstClr val="black"/>
                </a:solidFill>
                <a:latin typeface="Baskerville Old Face" pitchFamily="18" charset="0"/>
              </a:rPr>
              <a:t>Financial Ratios of Takaful Operators</a:t>
            </a:r>
          </a:p>
          <a:p>
            <a:pPr lvl="0">
              <a:buFont typeface="Courier New" pitchFamily="49" charset="0"/>
              <a:buChar char="o"/>
            </a:pPr>
            <a:r>
              <a:rPr lang="en-MY" sz="1700" dirty="0">
                <a:solidFill>
                  <a:prstClr val="black"/>
                </a:solidFill>
                <a:latin typeface="Baskerville Old Face" pitchFamily="18" charset="0"/>
              </a:rPr>
              <a:t>Assets and Liabilities of Local/Foreign-Incorporated Takaful Operators</a:t>
            </a:r>
          </a:p>
          <a:p>
            <a:pPr lvl="0">
              <a:buFont typeface="Courier New" pitchFamily="49" charset="0"/>
              <a:buChar char="o"/>
            </a:pPr>
            <a:r>
              <a:rPr lang="en-US" sz="1700" dirty="0">
                <a:solidFill>
                  <a:prstClr val="black"/>
                </a:solidFill>
                <a:latin typeface="Baskerville Old Face" pitchFamily="18" charset="0"/>
              </a:rPr>
              <a:t>Statement of </a:t>
            </a:r>
            <a:r>
              <a:rPr lang="en-MY" sz="1700" dirty="0">
                <a:solidFill>
                  <a:prstClr val="black"/>
                </a:solidFill>
                <a:latin typeface="Baskerville Old Face" pitchFamily="18" charset="0"/>
              </a:rPr>
              <a:t>Assets of Family Takaful Funds</a:t>
            </a:r>
            <a:endParaRPr lang="en-US" sz="1700" dirty="0">
              <a:solidFill>
                <a:prstClr val="black"/>
              </a:solidFill>
              <a:latin typeface="Baskerville Old Face" pitchFamily="18" charset="0"/>
            </a:endParaRPr>
          </a:p>
          <a:p>
            <a:pPr lvl="0">
              <a:buFont typeface="Courier New" pitchFamily="49" charset="0"/>
              <a:buChar char="o"/>
            </a:pPr>
            <a:r>
              <a:rPr lang="en-MY" sz="1700" dirty="0">
                <a:solidFill>
                  <a:prstClr val="black"/>
                </a:solidFill>
                <a:latin typeface="Baskerville Old Face" pitchFamily="18" charset="0"/>
              </a:rPr>
              <a:t>Statement of Assets of General Takaful Funds</a:t>
            </a:r>
          </a:p>
          <a:p>
            <a:pPr lvl="0">
              <a:buFont typeface="Courier New" pitchFamily="49" charset="0"/>
              <a:buChar char="o"/>
            </a:pPr>
            <a:r>
              <a:rPr lang="en-US" sz="1700" dirty="0">
                <a:solidFill>
                  <a:prstClr val="black"/>
                </a:solidFill>
                <a:latin typeface="Baskerville Old Face" pitchFamily="18" charset="0"/>
              </a:rPr>
              <a:t>Distribution of Gross Takaful Contributions</a:t>
            </a:r>
          </a:p>
          <a:p>
            <a:pPr lvl="0">
              <a:buFont typeface="Courier New" pitchFamily="49" charset="0"/>
              <a:buChar char="o"/>
            </a:pPr>
            <a:r>
              <a:rPr lang="en-US" sz="1700" dirty="0">
                <a:solidFill>
                  <a:prstClr val="black"/>
                </a:solidFill>
                <a:latin typeface="Baskerville Old Face" pitchFamily="18" charset="0"/>
              </a:rPr>
              <a:t>Distribution of Net Takaful Contributions</a:t>
            </a:r>
          </a:p>
          <a:p>
            <a:pPr lvl="0">
              <a:buFont typeface="Courier New" pitchFamily="49" charset="0"/>
              <a:buChar char="o"/>
            </a:pPr>
            <a:r>
              <a:rPr lang="en-US" sz="1700" dirty="0">
                <a:solidFill>
                  <a:prstClr val="black"/>
                </a:solidFill>
                <a:latin typeface="Baskerville Old Face" pitchFamily="18" charset="0"/>
              </a:rPr>
              <a:t>Gross Net Takaful Claims Paid</a:t>
            </a:r>
          </a:p>
          <a:p>
            <a:pPr lvl="0">
              <a:buFont typeface="Courier New" pitchFamily="49" charset="0"/>
              <a:buChar char="o"/>
            </a:pPr>
            <a:r>
              <a:rPr lang="en-US" sz="1700" dirty="0">
                <a:solidFill>
                  <a:prstClr val="black"/>
                </a:solidFill>
                <a:latin typeface="Baskerville Old Face" pitchFamily="18" charset="0"/>
              </a:rPr>
              <a:t>Takaful Claims Ratio</a:t>
            </a:r>
          </a:p>
          <a:p>
            <a:pPr lvl="0">
              <a:buFont typeface="Courier New" pitchFamily="49" charset="0"/>
              <a:buChar char="o"/>
            </a:pPr>
            <a:r>
              <a:rPr lang="en-US" sz="1700" dirty="0">
                <a:solidFill>
                  <a:prstClr val="black"/>
                </a:solidFill>
                <a:latin typeface="Baskerville Old Face" pitchFamily="18" charset="0"/>
              </a:rPr>
              <a:t>Statement of Takaful Reserves</a:t>
            </a:r>
          </a:p>
          <a:p>
            <a:endParaRPr lang="en-MY" dirty="0"/>
          </a:p>
        </p:txBody>
      </p:sp>
      <p:sp>
        <p:nvSpPr>
          <p:cNvPr id="5" name="Slide Number Placeholder 4"/>
          <p:cNvSpPr>
            <a:spLocks noGrp="1"/>
          </p:cNvSpPr>
          <p:nvPr>
            <p:ph type="sldNum" sz="quarter" idx="12"/>
          </p:nvPr>
        </p:nvSpPr>
        <p:spPr/>
        <p:txBody>
          <a:bodyPr/>
          <a:lstStyle/>
          <a:p>
            <a:fld id="{B64221BC-8B17-49F0-B322-3B460FEFC363}" type="slidenum">
              <a:rPr lang="en-MY" smtClean="0"/>
              <a:t>10</a:t>
            </a:fld>
            <a:endParaRPr lang="en-MY"/>
          </a:p>
        </p:txBody>
      </p:sp>
    </p:spTree>
    <p:extLst>
      <p:ext uri="{BB962C8B-B14F-4D97-AF65-F5344CB8AC3E}">
        <p14:creationId xmlns:p14="http://schemas.microsoft.com/office/powerpoint/2010/main" val="1697906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b="1" dirty="0">
                <a:solidFill>
                  <a:prstClr val="black"/>
                </a:solidFill>
                <a:latin typeface="Baskerville Old Face" pitchFamily="18" charset="0"/>
              </a:rPr>
              <a:t>Indicators for Islamic Capital Market</a:t>
            </a:r>
            <a:endParaRPr lang="en-MY" b="1" dirty="0"/>
          </a:p>
        </p:txBody>
      </p:sp>
      <p:sp>
        <p:nvSpPr>
          <p:cNvPr id="3" name="Content Placeholder 2"/>
          <p:cNvSpPr>
            <a:spLocks noGrp="1"/>
          </p:cNvSpPr>
          <p:nvPr>
            <p:ph sz="half" idx="1"/>
          </p:nvPr>
        </p:nvSpPr>
        <p:spPr>
          <a:solidFill>
            <a:schemeClr val="bg2"/>
          </a:solidFill>
        </p:spPr>
        <p:txBody>
          <a:bodyPr>
            <a:noAutofit/>
          </a:bodyPr>
          <a:lstStyle/>
          <a:p>
            <a:pPr lvl="0">
              <a:buFont typeface="Courier New" pitchFamily="49" charset="0"/>
              <a:buChar char="o"/>
            </a:pPr>
            <a:r>
              <a:rPr lang="en-US" sz="1800" dirty="0">
                <a:solidFill>
                  <a:prstClr val="black"/>
                </a:solidFill>
                <a:latin typeface="Baskerville Old Face" pitchFamily="18" charset="0"/>
              </a:rPr>
              <a:t>Number of Sukuk Issued [country/structure/currency/maturity]</a:t>
            </a:r>
          </a:p>
          <a:p>
            <a:pPr lvl="0">
              <a:buFont typeface="Courier New" pitchFamily="49" charset="0"/>
              <a:buChar char="o"/>
            </a:pPr>
            <a:r>
              <a:rPr lang="en-US" sz="1800" dirty="0">
                <a:solidFill>
                  <a:prstClr val="black"/>
                </a:solidFill>
                <a:latin typeface="Baskerville Old Face" pitchFamily="18" charset="0"/>
              </a:rPr>
              <a:t>Number of Sukuk Outstanding</a:t>
            </a:r>
          </a:p>
          <a:p>
            <a:pPr lvl="0">
              <a:buFont typeface="Courier New" pitchFamily="49" charset="0"/>
              <a:buChar char="o"/>
            </a:pPr>
            <a:r>
              <a:rPr lang="en-US" sz="1800" dirty="0">
                <a:solidFill>
                  <a:prstClr val="black"/>
                </a:solidFill>
                <a:latin typeface="Baskerville Old Face" pitchFamily="18" charset="0"/>
              </a:rPr>
              <a:t>Sukuk issuances by issuer type</a:t>
            </a:r>
          </a:p>
          <a:p>
            <a:pPr lvl="0">
              <a:buFont typeface="Courier New" pitchFamily="49" charset="0"/>
              <a:buChar char="o"/>
            </a:pPr>
            <a:r>
              <a:rPr lang="en-US" sz="1800" dirty="0">
                <a:solidFill>
                  <a:prstClr val="black"/>
                </a:solidFill>
                <a:latin typeface="Baskerville Old Face" pitchFamily="18" charset="0"/>
              </a:rPr>
              <a:t>Shariah Compliant Government Security Bills</a:t>
            </a:r>
          </a:p>
          <a:p>
            <a:pPr lvl="0">
              <a:buFont typeface="Courier New" pitchFamily="49" charset="0"/>
              <a:buChar char="o"/>
            </a:pPr>
            <a:r>
              <a:rPr lang="en-US" sz="1800" dirty="0">
                <a:solidFill>
                  <a:prstClr val="black"/>
                </a:solidFill>
                <a:latin typeface="Baskerville Old Face" pitchFamily="18" charset="0"/>
              </a:rPr>
              <a:t>Number of Islamic Funds [country/currency/geographical focus]</a:t>
            </a:r>
          </a:p>
          <a:p>
            <a:pPr lvl="0">
              <a:buFont typeface="Courier New" pitchFamily="49" charset="0"/>
              <a:buChar char="o"/>
            </a:pPr>
            <a:r>
              <a:rPr lang="en-US" sz="1800" dirty="0">
                <a:solidFill>
                  <a:prstClr val="black"/>
                </a:solidFill>
                <a:latin typeface="Baskerville Old Face" pitchFamily="18" charset="0"/>
              </a:rPr>
              <a:t>Statement of Islamic </a:t>
            </a:r>
            <a:r>
              <a:rPr lang="en-US" sz="1800" dirty="0" err="1">
                <a:solidFill>
                  <a:prstClr val="black"/>
                </a:solidFill>
                <a:latin typeface="Baskerville Old Face" pitchFamily="18" charset="0"/>
              </a:rPr>
              <a:t>AuM</a:t>
            </a:r>
            <a:endParaRPr lang="en-US" sz="1800" dirty="0">
              <a:solidFill>
                <a:prstClr val="black"/>
              </a:solidFill>
              <a:latin typeface="Baskerville Old Face" pitchFamily="18" charset="0"/>
            </a:endParaRPr>
          </a:p>
          <a:p>
            <a:pPr lvl="0">
              <a:buFont typeface="Courier New" pitchFamily="49" charset="0"/>
              <a:buChar char="o"/>
            </a:pPr>
            <a:r>
              <a:rPr lang="en-US" sz="1800" dirty="0">
                <a:solidFill>
                  <a:prstClr val="black"/>
                </a:solidFill>
                <a:latin typeface="Baskerville Old Face" pitchFamily="18" charset="0"/>
              </a:rPr>
              <a:t>Islamic </a:t>
            </a:r>
            <a:r>
              <a:rPr lang="en-US" sz="1800" dirty="0" err="1">
                <a:solidFill>
                  <a:prstClr val="black"/>
                </a:solidFill>
                <a:latin typeface="Baskerville Old Face" pitchFamily="18" charset="0"/>
              </a:rPr>
              <a:t>AuM</a:t>
            </a:r>
            <a:r>
              <a:rPr lang="en-US" sz="1800" dirty="0">
                <a:solidFill>
                  <a:prstClr val="black"/>
                </a:solidFill>
                <a:latin typeface="Baskerville Old Face" pitchFamily="18" charset="0"/>
              </a:rPr>
              <a:t> by asset class</a:t>
            </a:r>
          </a:p>
          <a:p>
            <a:pPr lvl="0">
              <a:buFont typeface="Courier New" pitchFamily="49" charset="0"/>
              <a:buChar char="o"/>
            </a:pPr>
            <a:r>
              <a:rPr lang="en-US" sz="1800" dirty="0">
                <a:solidFill>
                  <a:prstClr val="black"/>
                </a:solidFill>
                <a:latin typeface="Baskerville Old Face" pitchFamily="18" charset="0"/>
              </a:rPr>
              <a:t>Islamic </a:t>
            </a:r>
            <a:r>
              <a:rPr lang="en-US" sz="1800" dirty="0" err="1">
                <a:solidFill>
                  <a:prstClr val="black"/>
                </a:solidFill>
                <a:latin typeface="Baskerville Old Face" pitchFamily="18" charset="0"/>
              </a:rPr>
              <a:t>AuM</a:t>
            </a:r>
            <a:r>
              <a:rPr lang="en-US" sz="1800" dirty="0">
                <a:solidFill>
                  <a:prstClr val="black"/>
                </a:solidFill>
                <a:latin typeface="Baskerville Old Face" pitchFamily="18" charset="0"/>
              </a:rPr>
              <a:t> by fund type</a:t>
            </a:r>
          </a:p>
          <a:p>
            <a:pPr lvl="0">
              <a:buFont typeface="Courier New" pitchFamily="49" charset="0"/>
              <a:buChar char="o"/>
            </a:pPr>
            <a:r>
              <a:rPr lang="en-US" sz="1800" dirty="0">
                <a:solidFill>
                  <a:prstClr val="black"/>
                </a:solidFill>
                <a:latin typeface="Baskerville Old Face" pitchFamily="18" charset="0"/>
              </a:rPr>
              <a:t>YTD Returns on Islamic Fund [type/asset class]</a:t>
            </a:r>
          </a:p>
          <a:p>
            <a:endParaRPr lang="en-MY" sz="1600" dirty="0"/>
          </a:p>
        </p:txBody>
      </p:sp>
      <p:sp>
        <p:nvSpPr>
          <p:cNvPr id="5" name="Slide Number Placeholder 4"/>
          <p:cNvSpPr>
            <a:spLocks noGrp="1"/>
          </p:cNvSpPr>
          <p:nvPr>
            <p:ph type="sldNum" sz="quarter" idx="12"/>
          </p:nvPr>
        </p:nvSpPr>
        <p:spPr/>
        <p:txBody>
          <a:bodyPr/>
          <a:lstStyle/>
          <a:p>
            <a:fld id="{B64221BC-8B17-49F0-B322-3B460FEFC363}" type="slidenum">
              <a:rPr lang="en-MY" smtClean="0"/>
              <a:t>11</a:t>
            </a:fld>
            <a:endParaRPr lang="en-MY"/>
          </a:p>
        </p:txBody>
      </p:sp>
    </p:spTree>
    <p:extLst>
      <p:ext uri="{BB962C8B-B14F-4D97-AF65-F5344CB8AC3E}">
        <p14:creationId xmlns:p14="http://schemas.microsoft.com/office/powerpoint/2010/main" val="1812995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Prof. Dr. Mansor  H. Ibrahim</a:t>
            </a:r>
            <a:endParaRPr lang="en-MY" dirty="0"/>
          </a:p>
        </p:txBody>
      </p:sp>
      <p:sp>
        <p:nvSpPr>
          <p:cNvPr id="7" name="Content Placeholder 6"/>
          <p:cNvSpPr>
            <a:spLocks noGrp="1"/>
          </p:cNvSpPr>
          <p:nvPr>
            <p:ph sz="quarter" idx="4"/>
          </p:nvPr>
        </p:nvSpPr>
        <p:spPr/>
        <p:txBody>
          <a:bodyPr/>
          <a:lstStyle/>
          <a:p>
            <a:r>
              <a:rPr lang="en-US" dirty="0" smtClean="0"/>
              <a:t>mansorhi@inceif.org</a:t>
            </a:r>
            <a:endParaRPr lang="en-MY" dirty="0"/>
          </a:p>
        </p:txBody>
      </p:sp>
      <p:sp>
        <p:nvSpPr>
          <p:cNvPr id="8" name="Text Placeholder 7"/>
          <p:cNvSpPr>
            <a:spLocks noGrp="1"/>
          </p:cNvSpPr>
          <p:nvPr>
            <p:ph type="body" idx="14"/>
          </p:nvPr>
        </p:nvSpPr>
        <p:spPr/>
        <p:txBody>
          <a:bodyPr/>
          <a:lstStyle/>
          <a:p>
            <a:r>
              <a:rPr lang="en-US" dirty="0" smtClean="0"/>
              <a:t>Professor of Finance &amp; Econometrics</a:t>
            </a:r>
            <a:endParaRPr lang="en-MY" dirty="0"/>
          </a:p>
        </p:txBody>
      </p:sp>
      <p:sp>
        <p:nvSpPr>
          <p:cNvPr id="5" name="Title 4"/>
          <p:cNvSpPr>
            <a:spLocks noGrp="1"/>
          </p:cNvSpPr>
          <p:nvPr>
            <p:ph type="title"/>
          </p:nvPr>
        </p:nvSpPr>
        <p:spPr>
          <a:xfrm>
            <a:off x="457200" y="2358008"/>
            <a:ext cx="8219256" cy="1143000"/>
          </a:xfrm>
        </p:spPr>
        <p:txBody>
          <a:bodyPr>
            <a:normAutofit/>
          </a:bodyPr>
          <a:lstStyle/>
          <a:p>
            <a:pPr algn="ctr"/>
            <a:endParaRPr lang="en-MY" sz="4000" dirty="0"/>
          </a:p>
        </p:txBody>
      </p:sp>
      <p:sp>
        <p:nvSpPr>
          <p:cNvPr id="9" name="Content Placeholder 8"/>
          <p:cNvSpPr>
            <a:spLocks noGrp="1"/>
          </p:cNvSpPr>
          <p:nvPr>
            <p:ph sz="quarter" idx="15"/>
          </p:nvPr>
        </p:nvSpPr>
        <p:spPr/>
        <p:txBody>
          <a:bodyPr/>
          <a:lstStyle/>
          <a:p>
            <a:r>
              <a:rPr lang="en-US" dirty="0" smtClean="0"/>
              <a:t>603-76514190/4197</a:t>
            </a:r>
            <a:endParaRPr lang="en-MY" dirty="0"/>
          </a:p>
        </p:txBody>
      </p:sp>
    </p:spTree>
    <p:extLst>
      <p:ext uri="{BB962C8B-B14F-4D97-AF65-F5344CB8AC3E}">
        <p14:creationId xmlns:p14="http://schemas.microsoft.com/office/powerpoint/2010/main" val="1098253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4860032" y="1268760"/>
            <a:ext cx="3826768" cy="4965573"/>
          </a:xfrm>
        </p:spPr>
        <p:txBody>
          <a:bodyPr>
            <a:normAutofit/>
          </a:bodyPr>
          <a:lstStyle/>
          <a:p>
            <a:r>
              <a:rPr lang="en-MY" sz="2000" dirty="0">
                <a:solidFill>
                  <a:prstClr val="black"/>
                </a:solidFill>
                <a:latin typeface="Baskerville Old Face" pitchFamily="18" charset="0"/>
              </a:rPr>
              <a:t>The purpose of General Framework for IBF </a:t>
            </a:r>
            <a:r>
              <a:rPr lang="en-MY" sz="2000" dirty="0" smtClean="0">
                <a:solidFill>
                  <a:prstClr val="black"/>
                </a:solidFill>
                <a:latin typeface="Baskerville Old Face" pitchFamily="18" charset="0"/>
              </a:rPr>
              <a:t>statistics</a:t>
            </a:r>
          </a:p>
          <a:p>
            <a:r>
              <a:rPr lang="en-MY" sz="2000" dirty="0" smtClean="0">
                <a:solidFill>
                  <a:prstClr val="black"/>
                </a:solidFill>
                <a:latin typeface="Baskerville Old Face" pitchFamily="18" charset="0"/>
              </a:rPr>
              <a:t>Scope</a:t>
            </a:r>
          </a:p>
          <a:p>
            <a:r>
              <a:rPr lang="en-MY" sz="2000" dirty="0">
                <a:solidFill>
                  <a:prstClr val="black"/>
                </a:solidFill>
                <a:latin typeface="Baskerville Old Face" pitchFamily="18" charset="0"/>
              </a:rPr>
              <a:t>The need for general IBF </a:t>
            </a:r>
            <a:r>
              <a:rPr lang="en-MY" sz="2000" dirty="0" smtClean="0">
                <a:solidFill>
                  <a:prstClr val="black"/>
                </a:solidFill>
                <a:latin typeface="Baskerville Old Face" pitchFamily="18" charset="0"/>
              </a:rPr>
              <a:t>statistics</a:t>
            </a:r>
          </a:p>
          <a:p>
            <a:r>
              <a:rPr lang="en-MY" sz="2000" dirty="0" smtClean="0">
                <a:solidFill>
                  <a:prstClr val="black"/>
                </a:solidFill>
                <a:latin typeface="Baskerville Old Face" pitchFamily="18" charset="0"/>
              </a:rPr>
              <a:t>Relevance</a:t>
            </a:r>
          </a:p>
          <a:p>
            <a:r>
              <a:rPr lang="en-MY" sz="2000" dirty="0">
                <a:solidFill>
                  <a:prstClr val="black"/>
                </a:solidFill>
                <a:latin typeface="Baskerville Old Face" pitchFamily="18" charset="0"/>
              </a:rPr>
              <a:t>Products of </a:t>
            </a:r>
            <a:r>
              <a:rPr lang="en-MY" sz="2000" dirty="0" smtClean="0">
                <a:solidFill>
                  <a:prstClr val="black"/>
                </a:solidFill>
                <a:latin typeface="Baskerville Old Face" pitchFamily="18" charset="0"/>
              </a:rPr>
              <a:t>statistics</a:t>
            </a:r>
          </a:p>
          <a:p>
            <a:r>
              <a:rPr lang="en-MY" sz="2000" dirty="0">
                <a:solidFill>
                  <a:prstClr val="black"/>
                </a:solidFill>
                <a:latin typeface="Baskerville Old Face" pitchFamily="18" charset="0"/>
              </a:rPr>
              <a:t>Statistical </a:t>
            </a:r>
            <a:r>
              <a:rPr lang="en-MY" sz="2000" dirty="0" smtClean="0">
                <a:solidFill>
                  <a:prstClr val="black"/>
                </a:solidFill>
                <a:latin typeface="Baskerville Old Face" pitchFamily="18" charset="0"/>
              </a:rPr>
              <a:t>Infrastructure</a:t>
            </a:r>
          </a:p>
          <a:p>
            <a:r>
              <a:rPr lang="en-MY" sz="2000" dirty="0">
                <a:solidFill>
                  <a:prstClr val="black"/>
                </a:solidFill>
                <a:latin typeface="Baskerville Old Face" pitchFamily="18" charset="0"/>
              </a:rPr>
              <a:t>Indicators for Islamic </a:t>
            </a:r>
            <a:r>
              <a:rPr lang="en-MY" sz="2000" dirty="0" smtClean="0">
                <a:solidFill>
                  <a:prstClr val="black"/>
                </a:solidFill>
                <a:latin typeface="Baskerville Old Face" pitchFamily="18" charset="0"/>
              </a:rPr>
              <a:t>Banking</a:t>
            </a:r>
          </a:p>
          <a:p>
            <a:r>
              <a:rPr lang="en-MY" sz="2000" dirty="0">
                <a:solidFill>
                  <a:prstClr val="black"/>
                </a:solidFill>
                <a:latin typeface="Baskerville Old Face" pitchFamily="18" charset="0"/>
              </a:rPr>
              <a:t>Indicators for Islamic Capital Market</a:t>
            </a:r>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2000" dirty="0" smtClean="0">
              <a:solidFill>
                <a:prstClr val="black"/>
              </a:solidFill>
              <a:latin typeface="Baskerville Old Face" pitchFamily="18" charset="0"/>
            </a:endParaRPr>
          </a:p>
          <a:p>
            <a:endParaRPr lang="en-MY" sz="1100" dirty="0"/>
          </a:p>
        </p:txBody>
      </p:sp>
      <p:sp>
        <p:nvSpPr>
          <p:cNvPr id="6" name="Title 5"/>
          <p:cNvSpPr>
            <a:spLocks noGrp="1"/>
          </p:cNvSpPr>
          <p:nvPr>
            <p:ph type="title"/>
          </p:nvPr>
        </p:nvSpPr>
        <p:spPr>
          <a:xfrm>
            <a:off x="107504" y="1709936"/>
            <a:ext cx="4248472" cy="1143000"/>
          </a:xfrm>
        </p:spPr>
        <p:txBody>
          <a:bodyPr/>
          <a:lstStyle/>
          <a:p>
            <a:pPr algn="ctr"/>
            <a:r>
              <a:rPr lang="en-US" dirty="0" smtClean="0"/>
              <a:t>Contents</a:t>
            </a:r>
            <a:endParaRPr lang="en-MY" dirty="0"/>
          </a:p>
        </p:txBody>
      </p:sp>
      <p:sp>
        <p:nvSpPr>
          <p:cNvPr id="2" name="Slide Number Placeholder 1"/>
          <p:cNvSpPr>
            <a:spLocks noGrp="1"/>
          </p:cNvSpPr>
          <p:nvPr>
            <p:ph type="sldNum" sz="quarter" idx="12"/>
          </p:nvPr>
        </p:nvSpPr>
        <p:spPr/>
        <p:txBody>
          <a:bodyPr/>
          <a:lstStyle/>
          <a:p>
            <a:fld id="{B64221BC-8B17-49F0-B322-3B460FEFC363}" type="slidenum">
              <a:rPr lang="en-MY" smtClean="0"/>
              <a:t>2</a:t>
            </a:fld>
            <a:endParaRPr lang="en-MY"/>
          </a:p>
        </p:txBody>
      </p:sp>
    </p:spTree>
    <p:extLst>
      <p:ext uri="{BB962C8B-B14F-4D97-AF65-F5344CB8AC3E}">
        <p14:creationId xmlns:p14="http://schemas.microsoft.com/office/powerpoint/2010/main" val="1057124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MY" sz="2800" b="1" dirty="0" smtClean="0">
                <a:latin typeface="Baskerville Old Face" pitchFamily="18" charset="0"/>
              </a:rPr>
              <a:t>The purpose of General Framework for IBF statistics</a:t>
            </a:r>
            <a:endParaRPr lang="en-MY" sz="2800" b="1" dirty="0">
              <a:latin typeface="Baskerville Old Face"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
            </a:pPr>
            <a:r>
              <a:rPr lang="en-MY" sz="2400" dirty="0" smtClean="0">
                <a:latin typeface="Baskerville Old Face" pitchFamily="18" charset="0"/>
              </a:rPr>
              <a:t>to set out the respective areas of responsibility in Islamic banking and financial statistics at the Community level of the OIC Member Countries;</a:t>
            </a:r>
          </a:p>
          <a:p>
            <a:pPr algn="just">
              <a:buFont typeface="Wingdings" panose="05000000000000000000" pitchFamily="2" charset="2"/>
              <a:buChar char="§"/>
            </a:pPr>
            <a:endParaRPr lang="en-MY" sz="2400" dirty="0" smtClean="0">
              <a:latin typeface="Baskerville Old Face" pitchFamily="18" charset="0"/>
            </a:endParaRPr>
          </a:p>
          <a:p>
            <a:pPr algn="just">
              <a:buFont typeface="Wingdings" panose="05000000000000000000" pitchFamily="2" charset="2"/>
              <a:buChar char="§"/>
            </a:pPr>
            <a:r>
              <a:rPr lang="en-MY" sz="2400" dirty="0" smtClean="0">
                <a:latin typeface="Baskerville Old Face" pitchFamily="18" charset="0"/>
              </a:rPr>
              <a:t>to provide a framework for the exchange and reproduction of data;</a:t>
            </a:r>
          </a:p>
          <a:p>
            <a:pPr algn="just">
              <a:buFont typeface="Wingdings" panose="05000000000000000000" pitchFamily="2" charset="2"/>
              <a:buChar char="§"/>
            </a:pPr>
            <a:endParaRPr lang="en-MY" sz="2400" dirty="0" smtClean="0">
              <a:latin typeface="Baskerville Old Face" pitchFamily="18" charset="0"/>
            </a:endParaRPr>
          </a:p>
          <a:p>
            <a:pPr algn="just">
              <a:buFont typeface="Wingdings" panose="05000000000000000000" pitchFamily="2" charset="2"/>
              <a:buChar char="§"/>
            </a:pPr>
            <a:r>
              <a:rPr lang="en-MY" sz="2400" dirty="0" smtClean="0">
                <a:latin typeface="Baskerville Old Face" pitchFamily="18" charset="0"/>
              </a:rPr>
              <a:t>and to promote high quality and consistent statistics at the OIC Member Country level for the use of policy-makers and the general public.</a:t>
            </a:r>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3</a:t>
            </a:fld>
            <a:endParaRPr lang="en-MY"/>
          </a:p>
        </p:txBody>
      </p:sp>
    </p:spTree>
    <p:extLst>
      <p:ext uri="{BB962C8B-B14F-4D97-AF65-F5344CB8AC3E}">
        <p14:creationId xmlns:p14="http://schemas.microsoft.com/office/powerpoint/2010/main" val="3289284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Baskerville Old Face" pitchFamily="18" charset="0"/>
              </a:rPr>
              <a:t>Scope</a:t>
            </a:r>
            <a:endParaRPr lang="en-MY" sz="3200" b="1" dirty="0">
              <a:latin typeface="Baskerville Old Face" pitchFamily="18" charset="0"/>
            </a:endParaRPr>
          </a:p>
        </p:txBody>
      </p:sp>
      <p:sp>
        <p:nvSpPr>
          <p:cNvPr id="3" name="Content Placeholder 2"/>
          <p:cNvSpPr>
            <a:spLocks noGrp="1"/>
          </p:cNvSpPr>
          <p:nvPr>
            <p:ph idx="1"/>
          </p:nvPr>
        </p:nvSpPr>
        <p:spPr/>
        <p:txBody>
          <a:bodyPr>
            <a:normAutofit/>
          </a:bodyPr>
          <a:lstStyle/>
          <a:p>
            <a:r>
              <a:rPr lang="en-US" sz="2400" dirty="0" smtClean="0">
                <a:latin typeface="Baskerville Old Face" pitchFamily="18" charset="0"/>
              </a:rPr>
              <a:t>Islamic Banking</a:t>
            </a:r>
          </a:p>
          <a:p>
            <a:r>
              <a:rPr lang="en-US" sz="2400" dirty="0" smtClean="0">
                <a:latin typeface="Baskerville Old Face" pitchFamily="18" charset="0"/>
              </a:rPr>
              <a:t>Takaful</a:t>
            </a:r>
          </a:p>
          <a:p>
            <a:r>
              <a:rPr lang="en-US" sz="2400" dirty="0" smtClean="0">
                <a:latin typeface="Baskerville Old Face" pitchFamily="18" charset="0"/>
              </a:rPr>
              <a:t>Islamic Capital Market [Sukuk, Islamic Funds]</a:t>
            </a:r>
          </a:p>
          <a:p>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4</a:t>
            </a:fld>
            <a:endParaRPr lang="en-MY"/>
          </a:p>
        </p:txBody>
      </p:sp>
    </p:spTree>
    <p:extLst>
      <p:ext uri="{BB962C8B-B14F-4D97-AF65-F5344CB8AC3E}">
        <p14:creationId xmlns:p14="http://schemas.microsoft.com/office/powerpoint/2010/main" val="558423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Baskerville Old Face" pitchFamily="18" charset="0"/>
              </a:rPr>
              <a:t>The need for general IBF statistics</a:t>
            </a:r>
            <a:endParaRPr lang="en-MY" sz="3200" b="1" dirty="0">
              <a:latin typeface="Baskerville Old Face" pitchFamily="18" charset="0"/>
            </a:endParaRPr>
          </a:p>
        </p:txBody>
      </p:sp>
      <p:sp>
        <p:nvSpPr>
          <p:cNvPr id="3" name="Content Placeholder 2"/>
          <p:cNvSpPr>
            <a:spLocks noGrp="1"/>
          </p:cNvSpPr>
          <p:nvPr>
            <p:ph idx="1"/>
          </p:nvPr>
        </p:nvSpPr>
        <p:spPr/>
        <p:txBody>
          <a:bodyPr>
            <a:normAutofit/>
          </a:bodyPr>
          <a:lstStyle/>
          <a:p>
            <a:r>
              <a:rPr lang="en-US" sz="2400" dirty="0" smtClean="0">
                <a:latin typeface="Baskerville Old Face" pitchFamily="18" charset="0"/>
              </a:rPr>
              <a:t>Inclusion of IBF specific statistic indicators</a:t>
            </a:r>
          </a:p>
          <a:p>
            <a:r>
              <a:rPr lang="en-US" sz="2400" dirty="0" smtClean="0">
                <a:latin typeface="Baskerville Old Face" pitchFamily="18" charset="0"/>
              </a:rPr>
              <a:t>Harmonization of concepts, classification and methodologies</a:t>
            </a:r>
          </a:p>
          <a:p>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5</a:t>
            </a:fld>
            <a:endParaRPr lang="en-MY"/>
          </a:p>
        </p:txBody>
      </p:sp>
    </p:spTree>
    <p:extLst>
      <p:ext uri="{BB962C8B-B14F-4D97-AF65-F5344CB8AC3E}">
        <p14:creationId xmlns:p14="http://schemas.microsoft.com/office/powerpoint/2010/main" val="2101840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latin typeface="Baskerville Old Face" pitchFamily="18" charset="0"/>
              </a:rPr>
              <a:t>Relevance</a:t>
            </a:r>
            <a:endParaRPr lang="en-MY" sz="3500" b="1" dirty="0">
              <a:latin typeface="Baskerville Old Face" pitchFamily="18" charset="0"/>
            </a:endParaRPr>
          </a:p>
        </p:txBody>
      </p:sp>
      <p:sp>
        <p:nvSpPr>
          <p:cNvPr id="3" name="Content Placeholder 2"/>
          <p:cNvSpPr>
            <a:spLocks noGrp="1"/>
          </p:cNvSpPr>
          <p:nvPr>
            <p:ph idx="1"/>
          </p:nvPr>
        </p:nvSpPr>
        <p:spPr/>
        <p:txBody>
          <a:bodyPr>
            <a:normAutofit/>
          </a:bodyPr>
          <a:lstStyle/>
          <a:p>
            <a:r>
              <a:rPr lang="en-MY" sz="2400" dirty="0" smtClean="0">
                <a:latin typeface="Baskerville Old Face" pitchFamily="18" charset="0"/>
              </a:rPr>
              <a:t>awareness of key users of the data and their needs;</a:t>
            </a:r>
          </a:p>
          <a:p>
            <a:r>
              <a:rPr lang="en-MY" sz="2400" dirty="0" smtClean="0">
                <a:latin typeface="Baskerville Old Face" pitchFamily="18" charset="0"/>
              </a:rPr>
              <a:t>the relevance of the data to the needs of users;</a:t>
            </a:r>
          </a:p>
          <a:p>
            <a:r>
              <a:rPr lang="en-MY" sz="2400" dirty="0">
                <a:latin typeface="Baskerville Old Face" pitchFamily="18" charset="0"/>
              </a:rPr>
              <a:t>c</a:t>
            </a:r>
            <a:r>
              <a:rPr lang="en-MY" sz="2400" dirty="0" smtClean="0">
                <a:latin typeface="Baskerville Old Face" pitchFamily="18" charset="0"/>
              </a:rPr>
              <a:t>onformity of the data with relevant international standards;</a:t>
            </a:r>
          </a:p>
          <a:p>
            <a:r>
              <a:rPr lang="en-MY" sz="2400" dirty="0" smtClean="0">
                <a:latin typeface="Baskerville Old Face" pitchFamily="18" charset="0"/>
              </a:rPr>
              <a:t>information relating to the source of the data, including constraints on its availability.</a:t>
            </a:r>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6</a:t>
            </a:fld>
            <a:endParaRPr lang="en-MY"/>
          </a:p>
        </p:txBody>
      </p:sp>
    </p:spTree>
    <p:extLst>
      <p:ext uri="{BB962C8B-B14F-4D97-AF65-F5344CB8AC3E}">
        <p14:creationId xmlns:p14="http://schemas.microsoft.com/office/powerpoint/2010/main" val="1754860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Baskerville Old Face" pitchFamily="18" charset="0"/>
              </a:rPr>
              <a:t>Products of statistics</a:t>
            </a:r>
            <a:endParaRPr lang="en-MY" sz="3200" b="1" dirty="0">
              <a:latin typeface="Baskerville Old Face"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Baskerville Old Face" pitchFamily="18" charset="0"/>
              </a:rPr>
              <a:t>National Bureau of Statistics, Central Banks and Ministry of Finance of OIC Member countries to be responsible for collecting and publishing Islamic Banking, Takaful and Islamic Capital Markets data at the country level.</a:t>
            </a:r>
          </a:p>
          <a:p>
            <a:pPr algn="just"/>
            <a:endParaRPr lang="en-US" sz="2400" dirty="0" smtClean="0">
              <a:latin typeface="Baskerville Old Face" pitchFamily="18" charset="0"/>
            </a:endParaRPr>
          </a:p>
          <a:p>
            <a:pPr algn="just"/>
            <a:r>
              <a:rPr lang="en-US" sz="2400" dirty="0" smtClean="0">
                <a:latin typeface="Baskerville Old Face" pitchFamily="18" charset="0"/>
              </a:rPr>
              <a:t>The IFB Framework is needed to set out the list of indicators, classifications and methodologies, in order to ensure consistency of statistics. </a:t>
            </a:r>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7</a:t>
            </a:fld>
            <a:endParaRPr lang="en-MY"/>
          </a:p>
        </p:txBody>
      </p:sp>
    </p:spTree>
    <p:extLst>
      <p:ext uri="{BB962C8B-B14F-4D97-AF65-F5344CB8AC3E}">
        <p14:creationId xmlns:p14="http://schemas.microsoft.com/office/powerpoint/2010/main" val="1647124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Baskerville Old Face" pitchFamily="18" charset="0"/>
              </a:rPr>
              <a:t> </a:t>
            </a:r>
            <a:r>
              <a:rPr lang="en-MY" sz="3200" b="1" dirty="0">
                <a:latin typeface="Baskerville Old Face" pitchFamily="18" charset="0"/>
              </a:rPr>
              <a:t/>
            </a:r>
            <a:br>
              <a:rPr lang="en-MY" sz="3200" b="1" dirty="0">
                <a:latin typeface="Baskerville Old Face" pitchFamily="18" charset="0"/>
              </a:rPr>
            </a:br>
            <a:r>
              <a:rPr lang="en-US" sz="3200" b="1" dirty="0">
                <a:latin typeface="Baskerville Old Face" pitchFamily="18" charset="0"/>
              </a:rPr>
              <a:t>Statistical </a:t>
            </a:r>
            <a:r>
              <a:rPr lang="en-US" sz="3200" b="1" dirty="0" smtClean="0">
                <a:latin typeface="Baskerville Old Face" pitchFamily="18" charset="0"/>
              </a:rPr>
              <a:t>Infrastructure</a:t>
            </a:r>
            <a:r>
              <a:rPr lang="en-MY" sz="3200" b="1" dirty="0">
                <a:latin typeface="Baskerville Old Face" pitchFamily="18" charset="0"/>
              </a:rPr>
              <a:t/>
            </a:r>
            <a:br>
              <a:rPr lang="en-MY" sz="3200" b="1" dirty="0">
                <a:latin typeface="Baskerville Old Face" pitchFamily="18" charset="0"/>
              </a:rPr>
            </a:br>
            <a:endParaRPr lang="en-MY" sz="3200" b="1" dirty="0">
              <a:latin typeface="Baskerville Old Face" pitchFamily="18" charset="0"/>
            </a:endParaRPr>
          </a:p>
        </p:txBody>
      </p:sp>
      <p:sp>
        <p:nvSpPr>
          <p:cNvPr id="3" name="Content Placeholder 2"/>
          <p:cNvSpPr>
            <a:spLocks noGrp="1"/>
          </p:cNvSpPr>
          <p:nvPr>
            <p:ph idx="1"/>
          </p:nvPr>
        </p:nvSpPr>
        <p:spPr/>
        <p:txBody>
          <a:bodyPr>
            <a:normAutofit/>
          </a:bodyPr>
          <a:lstStyle/>
          <a:p>
            <a:pPr algn="just"/>
            <a:r>
              <a:rPr lang="en-US" sz="2400" dirty="0">
                <a:latin typeface="Baskerville Old Face" pitchFamily="18" charset="0"/>
              </a:rPr>
              <a:t>The statistical </a:t>
            </a:r>
            <a:r>
              <a:rPr lang="en-US" sz="2400" dirty="0" smtClean="0">
                <a:latin typeface="Baskerville Old Face" pitchFamily="18" charset="0"/>
              </a:rPr>
              <a:t>infrastructure of the </a:t>
            </a:r>
            <a:r>
              <a:rPr lang="en-US" sz="2400" dirty="0">
                <a:latin typeface="Baskerville Old Face" pitchFamily="18" charset="0"/>
              </a:rPr>
              <a:t>OIC-</a:t>
            </a:r>
            <a:r>
              <a:rPr lang="en-US" sz="2400" dirty="0" err="1">
                <a:latin typeface="Baskerville Old Face" pitchFamily="18" charset="0"/>
              </a:rPr>
              <a:t>StatCom</a:t>
            </a:r>
            <a:r>
              <a:rPr lang="en-US" sz="2400" dirty="0">
                <a:latin typeface="Baskerville Old Face" pitchFamily="18" charset="0"/>
              </a:rPr>
              <a:t> and OIC Member Countries </a:t>
            </a:r>
            <a:r>
              <a:rPr lang="en-US" sz="2400" dirty="0" smtClean="0">
                <a:latin typeface="Baskerville Old Face" pitchFamily="18" charset="0"/>
              </a:rPr>
              <a:t>is crucial in order to be able to </a:t>
            </a:r>
            <a:r>
              <a:rPr lang="en-US" sz="2400" dirty="0">
                <a:latin typeface="Baskerville Old Face" pitchFamily="18" charset="0"/>
              </a:rPr>
              <a:t>consult and co-operate closely in view of shared responsibility for consistent statistics</a:t>
            </a:r>
            <a:r>
              <a:rPr lang="en-US" sz="2400" dirty="0" smtClean="0">
                <a:latin typeface="Baskerville Old Face" pitchFamily="18" charset="0"/>
              </a:rPr>
              <a:t>.</a:t>
            </a:r>
            <a:endParaRPr lang="en-MY" sz="2400" dirty="0">
              <a:latin typeface="Baskerville Old Face" pitchFamily="18" charset="0"/>
            </a:endParaRPr>
          </a:p>
          <a:p>
            <a:pPr marL="0" indent="0" algn="just">
              <a:buNone/>
            </a:pPr>
            <a:r>
              <a:rPr lang="en-US" sz="2400" dirty="0">
                <a:latin typeface="Baskerville Old Face" pitchFamily="18" charset="0"/>
              </a:rPr>
              <a:t>	</a:t>
            </a:r>
            <a:endParaRPr lang="en-MY" sz="2400" dirty="0">
              <a:latin typeface="Baskerville Old Face" pitchFamily="18" charset="0"/>
            </a:endParaRPr>
          </a:p>
          <a:p>
            <a:pPr algn="just"/>
            <a:r>
              <a:rPr lang="en-US" sz="2400" dirty="0">
                <a:latin typeface="Baskerville Old Face" pitchFamily="18" charset="0"/>
              </a:rPr>
              <a:t>The statistical infrastructure includes seasonal adjustment methodology and practice, the design of a quality framework, and data transmission standards. It also relates to the common interest in promoting consistency between statistical concepts and international accounting standards for fully Islamic financial institutions and Islamic subsidiaries</a:t>
            </a:r>
            <a:r>
              <a:rPr lang="en-US" sz="2400" dirty="0" smtClean="0">
                <a:latin typeface="Baskerville Old Face" pitchFamily="18" charset="0"/>
              </a:rPr>
              <a:t>.</a:t>
            </a:r>
            <a:endParaRPr lang="en-MY" sz="2400" dirty="0">
              <a:latin typeface="Baskerville Old Face" pitchFamily="18" charset="0"/>
            </a:endParaRPr>
          </a:p>
        </p:txBody>
      </p:sp>
      <p:sp>
        <p:nvSpPr>
          <p:cNvPr id="4" name="Slide Number Placeholder 3"/>
          <p:cNvSpPr>
            <a:spLocks noGrp="1"/>
          </p:cNvSpPr>
          <p:nvPr>
            <p:ph type="sldNum" sz="quarter" idx="12"/>
          </p:nvPr>
        </p:nvSpPr>
        <p:spPr/>
        <p:txBody>
          <a:bodyPr/>
          <a:lstStyle/>
          <a:p>
            <a:fld id="{B64221BC-8B17-49F0-B322-3B460FEFC363}" type="slidenum">
              <a:rPr lang="en-MY" smtClean="0"/>
              <a:t>8</a:t>
            </a:fld>
            <a:endParaRPr lang="en-MY"/>
          </a:p>
        </p:txBody>
      </p:sp>
    </p:spTree>
    <p:extLst>
      <p:ext uri="{BB962C8B-B14F-4D97-AF65-F5344CB8AC3E}">
        <p14:creationId xmlns:p14="http://schemas.microsoft.com/office/powerpoint/2010/main" val="2456922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a:solidFill>
                  <a:prstClr val="black"/>
                </a:solidFill>
                <a:latin typeface="Baskerville Old Face" pitchFamily="18" charset="0"/>
              </a:rPr>
              <a:t>Indicators for Islamic Banking</a:t>
            </a:r>
            <a:endParaRPr lang="en-MY" b="1" dirty="0"/>
          </a:p>
        </p:txBody>
      </p:sp>
      <p:sp>
        <p:nvSpPr>
          <p:cNvPr id="5" name="Content Placeholder 4"/>
          <p:cNvSpPr>
            <a:spLocks noGrp="1"/>
          </p:cNvSpPr>
          <p:nvPr>
            <p:ph sz="half" idx="1"/>
          </p:nvPr>
        </p:nvSpPr>
        <p:spPr>
          <a:solidFill>
            <a:schemeClr val="bg2"/>
          </a:solidFill>
        </p:spPr>
        <p:txBody>
          <a:bodyPr>
            <a:normAutofit lnSpcReduction="10000"/>
          </a:bodyPr>
          <a:lstStyle/>
          <a:p>
            <a:pPr lvl="0">
              <a:buFont typeface="Courier New" pitchFamily="49" charset="0"/>
              <a:buChar char="o"/>
            </a:pPr>
            <a:r>
              <a:rPr lang="en-US" sz="1800" dirty="0">
                <a:solidFill>
                  <a:prstClr val="black"/>
                </a:solidFill>
                <a:latin typeface="Baskerville Old Face" pitchFamily="18" charset="0"/>
              </a:rPr>
              <a:t>Number of Full-fledged Islamic Banks [local/foreign]</a:t>
            </a:r>
          </a:p>
          <a:p>
            <a:pPr lvl="0">
              <a:buFont typeface="Courier New" pitchFamily="49" charset="0"/>
              <a:buChar char="o"/>
            </a:pPr>
            <a:r>
              <a:rPr lang="en-US" sz="1800" dirty="0">
                <a:solidFill>
                  <a:prstClr val="black"/>
                </a:solidFill>
                <a:latin typeface="Baskerville Old Face" pitchFamily="18" charset="0"/>
              </a:rPr>
              <a:t>Number of Islamic subsidiaries</a:t>
            </a:r>
          </a:p>
          <a:p>
            <a:pPr lvl="0">
              <a:buFont typeface="Courier New" pitchFamily="49" charset="0"/>
              <a:buChar char="o"/>
            </a:pPr>
            <a:r>
              <a:rPr lang="en-US" sz="1800" dirty="0">
                <a:solidFill>
                  <a:prstClr val="black"/>
                </a:solidFill>
                <a:latin typeface="Baskerville Old Face" pitchFamily="18" charset="0"/>
              </a:rPr>
              <a:t>Number of Islamic windows</a:t>
            </a:r>
          </a:p>
          <a:p>
            <a:pPr lvl="0">
              <a:buFont typeface="Courier New" pitchFamily="49" charset="0"/>
              <a:buChar char="o"/>
            </a:pPr>
            <a:r>
              <a:rPr lang="en-US" sz="1800" dirty="0">
                <a:solidFill>
                  <a:prstClr val="black"/>
                </a:solidFill>
                <a:latin typeface="Baskerville Old Face" pitchFamily="18" charset="0"/>
              </a:rPr>
              <a:t>Share of Islamic Banks in Banking System</a:t>
            </a:r>
          </a:p>
          <a:p>
            <a:pPr lvl="0">
              <a:buFont typeface="Courier New" pitchFamily="49" charset="0"/>
              <a:buChar char="o"/>
            </a:pPr>
            <a:r>
              <a:rPr lang="en-US" sz="1800" dirty="0">
                <a:solidFill>
                  <a:prstClr val="black"/>
                </a:solidFill>
                <a:latin typeface="Baskerville Old Face" pitchFamily="18" charset="0"/>
              </a:rPr>
              <a:t>Number of Branches of Islamic Banks</a:t>
            </a:r>
          </a:p>
          <a:p>
            <a:pPr lvl="0">
              <a:buFont typeface="Courier New" pitchFamily="49" charset="0"/>
              <a:buChar char="o"/>
            </a:pPr>
            <a:r>
              <a:rPr lang="en-US" sz="1800" dirty="0">
                <a:solidFill>
                  <a:prstClr val="black"/>
                </a:solidFill>
                <a:latin typeface="Baskerville Old Face" pitchFamily="18" charset="0"/>
              </a:rPr>
              <a:t>Number of Employees in Islamic Banks</a:t>
            </a:r>
          </a:p>
          <a:p>
            <a:pPr lvl="0">
              <a:buFont typeface="Courier New" pitchFamily="49" charset="0"/>
              <a:buChar char="o"/>
            </a:pPr>
            <a:r>
              <a:rPr lang="en-US" sz="1800" dirty="0">
                <a:solidFill>
                  <a:prstClr val="black"/>
                </a:solidFill>
                <a:latin typeface="Baskerville Old Face" pitchFamily="18" charset="0"/>
              </a:rPr>
              <a:t>Number of clients using Islamic Banking System</a:t>
            </a:r>
          </a:p>
          <a:p>
            <a:pPr lvl="0">
              <a:buFont typeface="Courier New" pitchFamily="49" charset="0"/>
              <a:buChar char="o"/>
            </a:pPr>
            <a:r>
              <a:rPr lang="en-US" sz="1800" dirty="0">
                <a:solidFill>
                  <a:prstClr val="black"/>
                </a:solidFill>
                <a:latin typeface="Baskerville Old Face" pitchFamily="18" charset="0"/>
              </a:rPr>
              <a:t>Financial Ratios of Islamic Banks</a:t>
            </a:r>
          </a:p>
          <a:p>
            <a:pPr lvl="0">
              <a:buFont typeface="Courier New" pitchFamily="49" charset="0"/>
              <a:buChar char="o"/>
            </a:pPr>
            <a:r>
              <a:rPr lang="en-US" sz="1800" dirty="0">
                <a:solidFill>
                  <a:prstClr val="black"/>
                </a:solidFill>
                <a:latin typeface="Baskerville Old Face" pitchFamily="18" charset="0"/>
              </a:rPr>
              <a:t>Statement of Shariah Compliant Assets</a:t>
            </a:r>
          </a:p>
          <a:p>
            <a:pPr lvl="0">
              <a:buFont typeface="Courier New" pitchFamily="49" charset="0"/>
              <a:buChar char="o"/>
            </a:pPr>
            <a:r>
              <a:rPr lang="en-US" sz="1800" dirty="0">
                <a:solidFill>
                  <a:prstClr val="black"/>
                </a:solidFill>
                <a:latin typeface="Baskerville Old Face" pitchFamily="18" charset="0"/>
              </a:rPr>
              <a:t>Statement of Shariah Compliant Liabilities</a:t>
            </a:r>
          </a:p>
          <a:p>
            <a:endParaRPr lang="en-MY" dirty="0"/>
          </a:p>
        </p:txBody>
      </p:sp>
      <p:sp>
        <p:nvSpPr>
          <p:cNvPr id="6" name="Content Placeholder 5"/>
          <p:cNvSpPr>
            <a:spLocks noGrp="1"/>
          </p:cNvSpPr>
          <p:nvPr>
            <p:ph sz="half" idx="2"/>
          </p:nvPr>
        </p:nvSpPr>
        <p:spPr>
          <a:solidFill>
            <a:schemeClr val="bg2"/>
          </a:solidFill>
        </p:spPr>
        <p:txBody>
          <a:bodyPr>
            <a:normAutofit lnSpcReduction="10000"/>
          </a:bodyPr>
          <a:lstStyle/>
          <a:p>
            <a:pPr lvl="0">
              <a:buFont typeface="Courier New" pitchFamily="49" charset="0"/>
              <a:buChar char="o"/>
            </a:pPr>
            <a:r>
              <a:rPr lang="en-US" sz="1800" dirty="0">
                <a:solidFill>
                  <a:prstClr val="black"/>
                </a:solidFill>
                <a:latin typeface="Baskerville Old Face" pitchFamily="18" charset="0"/>
              </a:rPr>
              <a:t>Deposits in Islamic Banks [by types/holder]</a:t>
            </a:r>
          </a:p>
          <a:p>
            <a:pPr lvl="0">
              <a:buFont typeface="Courier New" pitchFamily="49" charset="0"/>
              <a:buChar char="o"/>
            </a:pPr>
            <a:r>
              <a:rPr lang="en-US" sz="1800" dirty="0">
                <a:solidFill>
                  <a:prstClr val="black"/>
                </a:solidFill>
                <a:latin typeface="Baskerville Old Face" pitchFamily="18" charset="0"/>
              </a:rPr>
              <a:t>Loans of Islamic Banks [by purpose/by sector]</a:t>
            </a:r>
          </a:p>
          <a:p>
            <a:pPr lvl="0">
              <a:buFont typeface="Courier New" pitchFamily="49" charset="0"/>
              <a:buChar char="o"/>
            </a:pPr>
            <a:r>
              <a:rPr lang="en-US" sz="1800" dirty="0">
                <a:solidFill>
                  <a:prstClr val="black"/>
                </a:solidFill>
                <a:latin typeface="Baskerville Old Face" pitchFamily="18" charset="0"/>
              </a:rPr>
              <a:t>Amount of Financing extended by Islamic Banks  [sector/concept/type]</a:t>
            </a:r>
          </a:p>
          <a:p>
            <a:pPr lvl="0">
              <a:buFont typeface="Courier New" pitchFamily="49" charset="0"/>
              <a:buChar char="o"/>
            </a:pPr>
            <a:r>
              <a:rPr lang="en-US" sz="1800" dirty="0">
                <a:solidFill>
                  <a:prstClr val="black"/>
                </a:solidFill>
                <a:latin typeface="Baskerville Old Face" pitchFamily="18" charset="0"/>
              </a:rPr>
              <a:t>Projects Funded by Islamic Banks</a:t>
            </a:r>
          </a:p>
          <a:p>
            <a:pPr lvl="0">
              <a:buFont typeface="Courier New" pitchFamily="49" charset="0"/>
              <a:buChar char="o"/>
            </a:pPr>
            <a:r>
              <a:rPr lang="en-US" sz="1800" dirty="0">
                <a:solidFill>
                  <a:prstClr val="black"/>
                </a:solidFill>
                <a:latin typeface="Baskerville Old Face" pitchFamily="18" charset="0"/>
              </a:rPr>
              <a:t>Non-Performing Financing [by purpose/sector]</a:t>
            </a:r>
          </a:p>
          <a:p>
            <a:pPr lvl="0">
              <a:buFont typeface="Courier New" pitchFamily="49" charset="0"/>
              <a:buChar char="o"/>
            </a:pPr>
            <a:r>
              <a:rPr lang="en-US" sz="1800" dirty="0">
                <a:solidFill>
                  <a:prstClr val="black"/>
                </a:solidFill>
                <a:latin typeface="Baskerville Old Face" pitchFamily="18" charset="0"/>
              </a:rPr>
              <a:t>Constituents of Capital</a:t>
            </a:r>
          </a:p>
          <a:p>
            <a:pPr lvl="0">
              <a:buFont typeface="Courier New" pitchFamily="49" charset="0"/>
              <a:buChar char="o"/>
            </a:pPr>
            <a:r>
              <a:rPr lang="en-MY" sz="1800" dirty="0">
                <a:solidFill>
                  <a:prstClr val="black"/>
                </a:solidFill>
                <a:latin typeface="Baskerville Old Face" pitchFamily="18" charset="0"/>
              </a:rPr>
              <a:t>Impaired Financing and Impairment Provisions</a:t>
            </a:r>
          </a:p>
          <a:p>
            <a:pPr lvl="0">
              <a:buFont typeface="Courier New" pitchFamily="49" charset="0"/>
              <a:buChar char="o"/>
            </a:pPr>
            <a:r>
              <a:rPr lang="en-US" sz="1800" dirty="0">
                <a:solidFill>
                  <a:prstClr val="black"/>
                </a:solidFill>
                <a:latin typeface="Baskerville Old Face" pitchFamily="18" charset="0"/>
              </a:rPr>
              <a:t>Financing Rate and Rate of Return for Depositors</a:t>
            </a:r>
            <a:endParaRPr lang="en-MY" sz="1800" dirty="0">
              <a:solidFill>
                <a:prstClr val="black"/>
              </a:solidFill>
              <a:latin typeface="Baskerville Old Face" pitchFamily="18" charset="0"/>
            </a:endParaRPr>
          </a:p>
          <a:p>
            <a:endParaRPr lang="en-MY" dirty="0"/>
          </a:p>
        </p:txBody>
      </p:sp>
      <p:sp>
        <p:nvSpPr>
          <p:cNvPr id="2" name="Slide Number Placeholder 1"/>
          <p:cNvSpPr>
            <a:spLocks noGrp="1"/>
          </p:cNvSpPr>
          <p:nvPr>
            <p:ph type="sldNum" sz="quarter" idx="12"/>
          </p:nvPr>
        </p:nvSpPr>
        <p:spPr/>
        <p:txBody>
          <a:bodyPr/>
          <a:lstStyle/>
          <a:p>
            <a:fld id="{B64221BC-8B17-49F0-B322-3B460FEFC363}" type="slidenum">
              <a:rPr lang="en-MY" smtClean="0"/>
              <a:t>9</a:t>
            </a:fld>
            <a:endParaRPr lang="en-MY"/>
          </a:p>
        </p:txBody>
      </p:sp>
    </p:spTree>
    <p:extLst>
      <p:ext uri="{BB962C8B-B14F-4D97-AF65-F5344CB8AC3E}">
        <p14:creationId xmlns:p14="http://schemas.microsoft.com/office/powerpoint/2010/main" val="3484997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Template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Templates - 2014</Template>
  <TotalTime>616</TotalTime>
  <Words>601</Words>
  <Application>Microsoft Office PowerPoint</Application>
  <PresentationFormat>On-screen Show (4:3)</PresentationFormat>
  <Paragraphs>106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Slide Template 2012</vt:lpstr>
      <vt:lpstr>General Statistical Framework   for Institutions offering Islamic Financial Services</vt:lpstr>
      <vt:lpstr>Contents</vt:lpstr>
      <vt:lpstr>The purpose of General Framework for IBF statistics</vt:lpstr>
      <vt:lpstr>Scope</vt:lpstr>
      <vt:lpstr>The need for general IBF statistics</vt:lpstr>
      <vt:lpstr>Relevance</vt:lpstr>
      <vt:lpstr>Products of statistics</vt:lpstr>
      <vt:lpstr>  Statistical Infrastructure </vt:lpstr>
      <vt:lpstr>Indicators for Islamic Banking</vt:lpstr>
      <vt:lpstr>Indicators for Takaful Operators</vt:lpstr>
      <vt:lpstr>Indicators for Islamic Capital Market</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Malika Akhatova</dc:creator>
  <cp:lastModifiedBy>Nor Farisah Ibrahim</cp:lastModifiedBy>
  <cp:revision>24</cp:revision>
  <cp:lastPrinted>2014-03-12T09:52:55Z</cp:lastPrinted>
  <dcterms:created xsi:type="dcterms:W3CDTF">2014-03-12T02:14:51Z</dcterms:created>
  <dcterms:modified xsi:type="dcterms:W3CDTF">2014-03-19T03:26:58Z</dcterms:modified>
</cp:coreProperties>
</file>