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11"/>
  </p:notesMasterIdLst>
  <p:sldIdLst>
    <p:sldId id="274" r:id="rId2"/>
    <p:sldId id="262" r:id="rId3"/>
    <p:sldId id="263" r:id="rId4"/>
    <p:sldId id="275" r:id="rId5"/>
    <p:sldId id="276" r:id="rId6"/>
    <p:sldId id="277" r:id="rId7"/>
    <p:sldId id="278" r:id="rId8"/>
    <p:sldId id="258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3C0"/>
    <a:srgbClr val="003678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34" autoAdjust="0"/>
  </p:normalViewPr>
  <p:slideViewPr>
    <p:cSldViewPr snapToGrid="0" snapToObjects="1" showGuide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1"/>
            <c:spPr>
              <a:noFill/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81</c:v>
                </c:pt>
                <c:pt idx="1">
                  <c:v>19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style val="3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rgbClr val="FF6600"/>
              </a:solidFill>
            </c:spPr>
          </c:dPt>
          <c:dPt>
            <c:idx val="1"/>
            <c:spPr>
              <a:noFill/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72</c:v>
                </c:pt>
                <c:pt idx="1">
                  <c:v>28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tr-TR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9D6EB-2191-41EC-8F08-DD3863BE8F60}" type="doc">
      <dgm:prSet loTypeId="urn:microsoft.com/office/officeart/2005/8/layout/venn1" loCatId="relationship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2359F9BA-85D4-46B5-A699-253EBBFBC40B}">
      <dgm:prSet phldrT="[Text]" custT="1"/>
      <dgm:spPr/>
      <dgm:t>
        <a:bodyPr/>
        <a:lstStyle/>
        <a:p>
          <a:pPr lvl="0" algn="ctr" rtl="0" fontAlgn="base">
            <a:spcBef>
              <a:spcPct val="0"/>
            </a:spcBef>
            <a:spcAft>
              <a:spcPct val="0"/>
            </a:spcAft>
          </a:pPr>
          <a:endParaRPr lang="tr-TR" sz="1800" kern="1200" dirty="0" smtClean="0">
            <a:solidFill>
              <a:schemeClr val="tx1">
                <a:lumMod val="75000"/>
                <a:lumOff val="25000"/>
              </a:schemeClr>
            </a:solidFill>
            <a:latin typeface="Arial" charset="0"/>
            <a:ea typeface="+mn-ea"/>
            <a:cs typeface="+mn-cs"/>
          </a:endParaRPr>
        </a:p>
        <a:p>
          <a:pPr lvl="0" algn="ctr" rtl="0" fontAlgn="base">
            <a:spcBef>
              <a:spcPct val="0"/>
            </a:spcBef>
            <a:spcAft>
              <a:spcPct val="0"/>
            </a:spcAft>
          </a:pPr>
          <a:r>
            <a:rPr lang="en-US" sz="1800" kern="12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+mn-ea"/>
              <a:cs typeface="+mn-cs"/>
            </a:rPr>
            <a:t>Trading</a:t>
          </a:r>
        </a:p>
      </dgm:t>
    </dgm:pt>
    <dgm:pt modelId="{0BF6A220-201D-4DC3-BDE3-57CEB340A383}" type="parTrans" cxnId="{1952F186-6119-4653-9C88-E04364C3A896}">
      <dgm:prSet/>
      <dgm:spPr/>
      <dgm:t>
        <a:bodyPr/>
        <a:lstStyle/>
        <a:p>
          <a:endParaRPr lang="tr-TR"/>
        </a:p>
      </dgm:t>
    </dgm:pt>
    <dgm:pt modelId="{A6FF6CE5-1855-4356-A1BE-FDF04E6E2D16}" type="sibTrans" cxnId="{1952F186-6119-4653-9C88-E04364C3A896}">
      <dgm:prSet/>
      <dgm:spPr/>
      <dgm:t>
        <a:bodyPr/>
        <a:lstStyle/>
        <a:p>
          <a:endParaRPr lang="tr-TR"/>
        </a:p>
      </dgm:t>
    </dgm:pt>
    <dgm:pt modelId="{F97AD1CB-F98C-4044-BC86-27CC16CA0E1B}">
      <dgm:prSet phldrT="[Text]" custT="1"/>
      <dgm:spPr/>
      <dgm:t>
        <a:bodyPr/>
        <a:lstStyle/>
        <a:p>
          <a:pPr lvl="0" algn="ctr" rtl="0" fontAlgn="base">
            <a:spcBef>
              <a:spcPct val="0"/>
            </a:spcBef>
            <a:spcAft>
              <a:spcPct val="0"/>
            </a:spcAft>
          </a:pPr>
          <a:r>
            <a:rPr lang="en-US" sz="1800" kern="12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+mn-ea"/>
              <a:cs typeface="+mn-cs"/>
            </a:rPr>
            <a:t>Technological infrastructure</a:t>
          </a:r>
        </a:p>
      </dgm:t>
    </dgm:pt>
    <dgm:pt modelId="{8A0C649E-7F83-4CD8-80D9-96179FF09F27}" type="parTrans" cxnId="{14ED171E-C090-49C7-8BA4-B775992DD277}">
      <dgm:prSet/>
      <dgm:spPr/>
      <dgm:t>
        <a:bodyPr/>
        <a:lstStyle/>
        <a:p>
          <a:endParaRPr lang="tr-TR"/>
        </a:p>
      </dgm:t>
    </dgm:pt>
    <dgm:pt modelId="{6DDB2790-F79C-4F05-8FDB-B45E6111C396}" type="sibTrans" cxnId="{14ED171E-C090-49C7-8BA4-B775992DD277}">
      <dgm:prSet/>
      <dgm:spPr/>
      <dgm:t>
        <a:bodyPr/>
        <a:lstStyle/>
        <a:p>
          <a:endParaRPr lang="tr-TR"/>
        </a:p>
      </dgm:t>
    </dgm:pt>
    <dgm:pt modelId="{75ABDDB9-BD22-44FD-A70E-700026ED318B}">
      <dgm:prSet phldrT="[Text]" custT="1"/>
      <dgm:spPr/>
      <dgm:t>
        <a:bodyPr/>
        <a:lstStyle/>
        <a:p>
          <a:pPr lvl="0" algn="ctr" rtl="0" fontAlgn="base">
            <a:spcBef>
              <a:spcPct val="0"/>
            </a:spcBef>
            <a:spcAft>
              <a:spcPct val="0"/>
            </a:spcAft>
          </a:pPr>
          <a:r>
            <a:rPr lang="en-US" sz="1800" kern="12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+mn-ea"/>
              <a:cs typeface="+mn-cs"/>
            </a:rPr>
            <a:t>Post-trade services</a:t>
          </a:r>
        </a:p>
      </dgm:t>
    </dgm:pt>
    <dgm:pt modelId="{7B5061EE-F443-4628-BBE6-F0BAED65D099}" type="parTrans" cxnId="{D34C76FB-BC67-4DA4-BB58-616F77329D63}">
      <dgm:prSet/>
      <dgm:spPr/>
      <dgm:t>
        <a:bodyPr/>
        <a:lstStyle/>
        <a:p>
          <a:endParaRPr lang="tr-TR"/>
        </a:p>
      </dgm:t>
    </dgm:pt>
    <dgm:pt modelId="{9D2C1B07-ED39-4266-B519-92715B2D0E29}" type="sibTrans" cxnId="{D34C76FB-BC67-4DA4-BB58-616F77329D63}">
      <dgm:prSet/>
      <dgm:spPr/>
      <dgm:t>
        <a:bodyPr/>
        <a:lstStyle/>
        <a:p>
          <a:endParaRPr lang="tr-TR"/>
        </a:p>
      </dgm:t>
    </dgm:pt>
    <dgm:pt modelId="{21D3B315-180B-4326-AA6D-595154E4ACB8}" type="pres">
      <dgm:prSet presAssocID="{2DB9D6EB-2191-41EC-8F08-DD3863BE8F6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292B1A0-AA39-4242-8EDF-706562C9B8D6}" type="pres">
      <dgm:prSet presAssocID="{2359F9BA-85D4-46B5-A699-253EBBFBC40B}" presName="circ1" presStyleLbl="vennNode1" presStyleIdx="0" presStyleCnt="3"/>
      <dgm:spPr/>
      <dgm:t>
        <a:bodyPr/>
        <a:lstStyle/>
        <a:p>
          <a:endParaRPr lang="tr-TR"/>
        </a:p>
      </dgm:t>
    </dgm:pt>
    <dgm:pt modelId="{143DD125-2CAE-4708-A942-CB96A5B902FD}" type="pres">
      <dgm:prSet presAssocID="{2359F9BA-85D4-46B5-A699-253EBBFBC40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9FD196-5E72-4F13-9D5D-FBEB9153E592}" type="pres">
      <dgm:prSet presAssocID="{F97AD1CB-F98C-4044-BC86-27CC16CA0E1B}" presName="circ2" presStyleLbl="vennNode1" presStyleIdx="1" presStyleCnt="3"/>
      <dgm:spPr/>
      <dgm:t>
        <a:bodyPr/>
        <a:lstStyle/>
        <a:p>
          <a:endParaRPr lang="tr-TR"/>
        </a:p>
      </dgm:t>
    </dgm:pt>
    <dgm:pt modelId="{39DEB215-89B8-43FA-BE50-C98D8B90CE8B}" type="pres">
      <dgm:prSet presAssocID="{F97AD1CB-F98C-4044-BC86-27CC16CA0E1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A7A149-339E-47A1-B6D1-D05C7B80C4EB}" type="pres">
      <dgm:prSet presAssocID="{75ABDDB9-BD22-44FD-A70E-700026ED318B}" presName="circ3" presStyleLbl="vennNode1" presStyleIdx="2" presStyleCnt="3"/>
      <dgm:spPr/>
      <dgm:t>
        <a:bodyPr/>
        <a:lstStyle/>
        <a:p>
          <a:endParaRPr lang="tr-TR"/>
        </a:p>
      </dgm:t>
    </dgm:pt>
    <dgm:pt modelId="{8A32E977-0E4D-4C06-B21E-109CE69478AF}" type="pres">
      <dgm:prSet presAssocID="{75ABDDB9-BD22-44FD-A70E-700026ED318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3C195CD-50B2-4A84-B668-9C02EDBDA4A1}" type="presOf" srcId="{2359F9BA-85D4-46B5-A699-253EBBFBC40B}" destId="{143DD125-2CAE-4708-A942-CB96A5B902FD}" srcOrd="1" destOrd="0" presId="urn:microsoft.com/office/officeart/2005/8/layout/venn1"/>
    <dgm:cxn modelId="{A9276AC6-57DB-4ACD-92AB-00C544CBEDF7}" type="presOf" srcId="{2DB9D6EB-2191-41EC-8F08-DD3863BE8F60}" destId="{21D3B315-180B-4326-AA6D-595154E4ACB8}" srcOrd="0" destOrd="0" presId="urn:microsoft.com/office/officeart/2005/8/layout/venn1"/>
    <dgm:cxn modelId="{14ED171E-C090-49C7-8BA4-B775992DD277}" srcId="{2DB9D6EB-2191-41EC-8F08-DD3863BE8F60}" destId="{F97AD1CB-F98C-4044-BC86-27CC16CA0E1B}" srcOrd="1" destOrd="0" parTransId="{8A0C649E-7F83-4CD8-80D9-96179FF09F27}" sibTransId="{6DDB2790-F79C-4F05-8FDB-B45E6111C396}"/>
    <dgm:cxn modelId="{DDFD66B3-C9EF-4AD0-9C2C-131E45882958}" type="presOf" srcId="{75ABDDB9-BD22-44FD-A70E-700026ED318B}" destId="{8A32E977-0E4D-4C06-B21E-109CE69478AF}" srcOrd="1" destOrd="0" presId="urn:microsoft.com/office/officeart/2005/8/layout/venn1"/>
    <dgm:cxn modelId="{F197BCD0-0769-4FD0-92A2-C03D4EE5AD9D}" type="presOf" srcId="{F97AD1CB-F98C-4044-BC86-27CC16CA0E1B}" destId="{39DEB215-89B8-43FA-BE50-C98D8B90CE8B}" srcOrd="1" destOrd="0" presId="urn:microsoft.com/office/officeart/2005/8/layout/venn1"/>
    <dgm:cxn modelId="{1952F186-6119-4653-9C88-E04364C3A896}" srcId="{2DB9D6EB-2191-41EC-8F08-DD3863BE8F60}" destId="{2359F9BA-85D4-46B5-A699-253EBBFBC40B}" srcOrd="0" destOrd="0" parTransId="{0BF6A220-201D-4DC3-BDE3-57CEB340A383}" sibTransId="{A6FF6CE5-1855-4356-A1BE-FDF04E6E2D16}"/>
    <dgm:cxn modelId="{D34C76FB-BC67-4DA4-BB58-616F77329D63}" srcId="{2DB9D6EB-2191-41EC-8F08-DD3863BE8F60}" destId="{75ABDDB9-BD22-44FD-A70E-700026ED318B}" srcOrd="2" destOrd="0" parTransId="{7B5061EE-F443-4628-BBE6-F0BAED65D099}" sibTransId="{9D2C1B07-ED39-4266-B519-92715B2D0E29}"/>
    <dgm:cxn modelId="{3741A57A-50C1-47BE-9C5D-06C773D33E47}" type="presOf" srcId="{2359F9BA-85D4-46B5-A699-253EBBFBC40B}" destId="{1292B1A0-AA39-4242-8EDF-706562C9B8D6}" srcOrd="0" destOrd="0" presId="urn:microsoft.com/office/officeart/2005/8/layout/venn1"/>
    <dgm:cxn modelId="{DC1FCDF7-1003-42BD-9F4A-F589AF9DF341}" type="presOf" srcId="{F97AD1CB-F98C-4044-BC86-27CC16CA0E1B}" destId="{CA9FD196-5E72-4F13-9D5D-FBEB9153E592}" srcOrd="0" destOrd="0" presId="urn:microsoft.com/office/officeart/2005/8/layout/venn1"/>
    <dgm:cxn modelId="{31FC97D2-6CE9-4773-924B-3E3B6889F87F}" type="presOf" srcId="{75ABDDB9-BD22-44FD-A70E-700026ED318B}" destId="{ABA7A149-339E-47A1-B6D1-D05C7B80C4EB}" srcOrd="0" destOrd="0" presId="urn:microsoft.com/office/officeart/2005/8/layout/venn1"/>
    <dgm:cxn modelId="{BEAB17CC-1FBE-434D-9424-975D14E7DE61}" type="presParOf" srcId="{21D3B315-180B-4326-AA6D-595154E4ACB8}" destId="{1292B1A0-AA39-4242-8EDF-706562C9B8D6}" srcOrd="0" destOrd="0" presId="urn:microsoft.com/office/officeart/2005/8/layout/venn1"/>
    <dgm:cxn modelId="{78C5BD09-5C92-4BCE-BFE1-F00A9FF9EDC4}" type="presParOf" srcId="{21D3B315-180B-4326-AA6D-595154E4ACB8}" destId="{143DD125-2CAE-4708-A942-CB96A5B902FD}" srcOrd="1" destOrd="0" presId="urn:microsoft.com/office/officeart/2005/8/layout/venn1"/>
    <dgm:cxn modelId="{09675823-7C00-4459-B0F6-C44620390E1A}" type="presParOf" srcId="{21D3B315-180B-4326-AA6D-595154E4ACB8}" destId="{CA9FD196-5E72-4F13-9D5D-FBEB9153E592}" srcOrd="2" destOrd="0" presId="urn:microsoft.com/office/officeart/2005/8/layout/venn1"/>
    <dgm:cxn modelId="{0DE02FC6-5DAD-4CA8-8422-C00CBE819E14}" type="presParOf" srcId="{21D3B315-180B-4326-AA6D-595154E4ACB8}" destId="{39DEB215-89B8-43FA-BE50-C98D8B90CE8B}" srcOrd="3" destOrd="0" presId="urn:microsoft.com/office/officeart/2005/8/layout/venn1"/>
    <dgm:cxn modelId="{F4743BEB-047F-4B17-A689-2EA33439E6D3}" type="presParOf" srcId="{21D3B315-180B-4326-AA6D-595154E4ACB8}" destId="{ABA7A149-339E-47A1-B6D1-D05C7B80C4EB}" srcOrd="4" destOrd="0" presId="urn:microsoft.com/office/officeart/2005/8/layout/venn1"/>
    <dgm:cxn modelId="{AA88B730-62CF-44EE-AE63-02A56F36294B}" type="presParOf" srcId="{21D3B315-180B-4326-AA6D-595154E4ACB8}" destId="{8A32E977-0E4D-4C06-B21E-109CE69478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C3020E-6A3D-4761-B884-D04A75B7FDF4}" type="doc">
      <dgm:prSet loTypeId="urn:microsoft.com/office/officeart/2005/8/layout/hList6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6C9195C3-6A53-4471-80F1-64FC55DF37D6}">
      <dgm:prSet phldrT="[Text]" custT="1"/>
      <dgm:spPr/>
      <dgm:t>
        <a:bodyPr/>
        <a:lstStyle/>
        <a:p>
          <a:r>
            <a:rPr lang="en-GB" sz="2000" b="1" dirty="0" smtClean="0"/>
            <a:t>Task Force on Indices</a:t>
          </a:r>
          <a:endParaRPr lang="tr-TR" sz="2000" b="1" dirty="0" smtClean="0"/>
        </a:p>
        <a:p>
          <a:endParaRPr lang="tr-TR" sz="1800" b="1" dirty="0" smtClean="0"/>
        </a:p>
        <a:p>
          <a:r>
            <a:rPr lang="en-GB" sz="1200" noProof="0" dirty="0" smtClean="0"/>
            <a:t>continue its work with S&amp;P Dow Jones, </a:t>
          </a:r>
          <a:r>
            <a:rPr lang="tr-TR" sz="1200" noProof="0" dirty="0" smtClean="0"/>
            <a:t>IDB </a:t>
          </a:r>
          <a:r>
            <a:rPr lang="en-GB" sz="1200" noProof="0" dirty="0" smtClean="0"/>
            <a:t>and fund managers </a:t>
          </a:r>
          <a:endParaRPr lang="tr-TR" sz="1200" noProof="0" dirty="0"/>
        </a:p>
      </dgm:t>
    </dgm:pt>
    <dgm:pt modelId="{7E2AFC23-59E9-4577-8893-83AF536C6D38}" type="parTrans" cxnId="{F13F88CA-66ED-4E40-8B46-752A7E47DDF1}">
      <dgm:prSet/>
      <dgm:spPr/>
      <dgm:t>
        <a:bodyPr/>
        <a:lstStyle/>
        <a:p>
          <a:endParaRPr lang="tr-TR"/>
        </a:p>
      </dgm:t>
    </dgm:pt>
    <dgm:pt modelId="{8A9FE457-8B5E-4463-9F03-61A04274811A}" type="sibTrans" cxnId="{F13F88CA-66ED-4E40-8B46-752A7E47DDF1}">
      <dgm:prSet/>
      <dgm:spPr/>
      <dgm:t>
        <a:bodyPr/>
        <a:lstStyle/>
        <a:p>
          <a:endParaRPr lang="tr-TR"/>
        </a:p>
      </dgm:t>
    </dgm:pt>
    <dgm:pt modelId="{550E4B96-7D29-43D2-A95D-B26C540C9D3E}">
      <dgm:prSet phldrT="[Text]" custT="1"/>
      <dgm:spPr/>
      <dgm:t>
        <a:bodyPr/>
        <a:lstStyle/>
        <a:p>
          <a:r>
            <a:rPr lang="tr-TR" sz="1800" b="1" noProof="0" dirty="0" err="1" smtClean="0"/>
            <a:t>Task</a:t>
          </a:r>
          <a:r>
            <a:rPr lang="tr-TR" sz="1800" b="1" noProof="0" dirty="0" smtClean="0"/>
            <a:t> </a:t>
          </a:r>
          <a:r>
            <a:rPr lang="tr-TR" sz="1800" b="1" noProof="0" dirty="0" err="1" smtClean="0"/>
            <a:t>Force</a:t>
          </a:r>
          <a:r>
            <a:rPr lang="tr-TR" sz="1800" b="1" noProof="0" dirty="0" smtClean="0"/>
            <a:t> on </a:t>
          </a:r>
          <a:r>
            <a:rPr lang="tr-TR" sz="1800" b="1" noProof="0" dirty="0" err="1" smtClean="0"/>
            <a:t>Commodity</a:t>
          </a:r>
          <a:r>
            <a:rPr lang="tr-TR" sz="1800" b="1" noProof="0" dirty="0" smtClean="0"/>
            <a:t> </a:t>
          </a:r>
          <a:r>
            <a:rPr lang="tr-TR" sz="1800" b="1" noProof="0" dirty="0" err="1" smtClean="0"/>
            <a:t>Markets</a:t>
          </a:r>
          <a:endParaRPr lang="tr-TR" sz="1800" b="1" noProof="0" dirty="0" smtClean="0"/>
        </a:p>
        <a:p>
          <a:endParaRPr lang="tr-TR" sz="1200" noProof="0" dirty="0" smtClean="0"/>
        </a:p>
        <a:p>
          <a:r>
            <a:rPr lang="tr-TR" sz="1200" noProof="0" dirty="0" err="1" smtClean="0"/>
            <a:t>address</a:t>
          </a:r>
          <a:r>
            <a:rPr lang="tr-TR" sz="1200" noProof="0" dirty="0" smtClean="0"/>
            <a:t> </a:t>
          </a:r>
          <a:r>
            <a:rPr lang="tr-TR" sz="1200" noProof="0" dirty="0" err="1" smtClean="0"/>
            <a:t>new</a:t>
          </a:r>
          <a:r>
            <a:rPr lang="tr-TR" sz="1200" noProof="0" dirty="0" smtClean="0"/>
            <a:t> </a:t>
          </a:r>
          <a:r>
            <a:rPr lang="tr-TR" sz="1200" noProof="0" dirty="0" err="1" smtClean="0"/>
            <a:t>trends</a:t>
          </a:r>
          <a:endParaRPr lang="tr-TR" sz="1200" noProof="0" dirty="0" smtClean="0"/>
        </a:p>
        <a:p>
          <a:r>
            <a:rPr lang="tr-TR" sz="1200" noProof="0" dirty="0" err="1" smtClean="0"/>
            <a:t>create</a:t>
          </a:r>
          <a:r>
            <a:rPr lang="tr-TR" sz="1200" noProof="0" dirty="0" smtClean="0"/>
            <a:t> a platform </a:t>
          </a:r>
          <a:r>
            <a:rPr lang="tr-TR" sz="1200" noProof="0" dirty="0" err="1" smtClean="0"/>
            <a:t>to</a:t>
          </a:r>
          <a:r>
            <a:rPr lang="tr-TR" sz="1200" noProof="0" dirty="0" smtClean="0"/>
            <a:t> </a:t>
          </a:r>
          <a:r>
            <a:rPr lang="tr-TR" sz="1200" noProof="0" dirty="0" err="1" smtClean="0"/>
            <a:t>share</a:t>
          </a:r>
          <a:r>
            <a:rPr lang="tr-TR" sz="1200" noProof="0" dirty="0" smtClean="0"/>
            <a:t> </a:t>
          </a:r>
          <a:r>
            <a:rPr lang="tr-TR" sz="1200" noProof="0" dirty="0" err="1" smtClean="0"/>
            <a:t>experience</a:t>
          </a:r>
          <a:endParaRPr lang="tr-TR" sz="1200" noProof="0" dirty="0" smtClean="0"/>
        </a:p>
      </dgm:t>
    </dgm:pt>
    <dgm:pt modelId="{8A3BE1AF-CDC6-4AC7-BC07-8D335BA9ED0D}" type="parTrans" cxnId="{2C7C3F63-1ECD-4FF5-9ACA-A427636A36A1}">
      <dgm:prSet/>
      <dgm:spPr/>
      <dgm:t>
        <a:bodyPr/>
        <a:lstStyle/>
        <a:p>
          <a:endParaRPr lang="tr-TR"/>
        </a:p>
      </dgm:t>
    </dgm:pt>
    <dgm:pt modelId="{645BE477-28BD-4C4B-924F-B8AEB8E5F7DF}" type="sibTrans" cxnId="{2C7C3F63-1ECD-4FF5-9ACA-A427636A36A1}">
      <dgm:prSet/>
      <dgm:spPr/>
      <dgm:t>
        <a:bodyPr/>
        <a:lstStyle/>
        <a:p>
          <a:endParaRPr lang="tr-TR"/>
        </a:p>
      </dgm:t>
    </dgm:pt>
    <dgm:pt modelId="{EEBE6F4E-A5A8-4217-BCDD-981A2BE7710A}">
      <dgm:prSet phldrT="[Text]" custT="1"/>
      <dgm:spPr/>
      <dgm:t>
        <a:bodyPr/>
        <a:lstStyle/>
        <a:p>
          <a:r>
            <a:rPr lang="tr-TR" sz="2000" b="1" noProof="0" dirty="0" smtClean="0"/>
            <a:t>C</a:t>
          </a:r>
          <a:r>
            <a:rPr lang="en-GB" sz="2000" b="1" noProof="0" dirty="0" err="1" smtClean="0"/>
            <a:t>apital</a:t>
          </a:r>
          <a:r>
            <a:rPr lang="en-GB" sz="2000" b="1" noProof="0" dirty="0" smtClean="0"/>
            <a:t> </a:t>
          </a:r>
          <a:r>
            <a:rPr lang="tr-TR" sz="2000" b="1" noProof="0" dirty="0" smtClean="0"/>
            <a:t>M</a:t>
          </a:r>
          <a:r>
            <a:rPr lang="en-GB" sz="2000" b="1" noProof="0" dirty="0" err="1" smtClean="0"/>
            <a:t>arket</a:t>
          </a:r>
          <a:r>
            <a:rPr lang="en-GB" sz="2000" b="1" noProof="0" dirty="0" smtClean="0"/>
            <a:t> </a:t>
          </a:r>
          <a:r>
            <a:rPr lang="tr-TR" sz="2000" b="1" noProof="0" dirty="0" smtClean="0"/>
            <a:t>L</a:t>
          </a:r>
          <a:r>
            <a:rPr lang="en-GB" sz="2000" b="1" noProof="0" dirty="0" err="1" smtClean="0"/>
            <a:t>inkages</a:t>
          </a:r>
          <a:endParaRPr lang="tr-TR" sz="2000" b="1" noProof="0" dirty="0" smtClean="0"/>
        </a:p>
        <a:p>
          <a:endParaRPr lang="tr-TR" sz="1800" b="1" noProof="0" dirty="0" smtClean="0"/>
        </a:p>
        <a:p>
          <a:r>
            <a:rPr lang="en-GB" sz="1200" noProof="0" dirty="0" smtClean="0"/>
            <a:t>project summaries  distributed to Forum members </a:t>
          </a:r>
          <a:endParaRPr lang="tr-TR" sz="1200" noProof="0" dirty="0"/>
        </a:p>
      </dgm:t>
    </dgm:pt>
    <dgm:pt modelId="{F02BB4A4-2857-4FC9-9043-AB7B4AE0A36B}" type="parTrans" cxnId="{0912F3B8-B24E-4590-A27D-688DCD060FE0}">
      <dgm:prSet/>
      <dgm:spPr/>
      <dgm:t>
        <a:bodyPr/>
        <a:lstStyle/>
        <a:p>
          <a:endParaRPr lang="tr-TR"/>
        </a:p>
      </dgm:t>
    </dgm:pt>
    <dgm:pt modelId="{51F07CDC-42E6-4538-816D-31469BB57E7B}" type="sibTrans" cxnId="{0912F3B8-B24E-4590-A27D-688DCD060FE0}">
      <dgm:prSet/>
      <dgm:spPr/>
      <dgm:t>
        <a:bodyPr/>
        <a:lstStyle/>
        <a:p>
          <a:endParaRPr lang="tr-TR"/>
        </a:p>
      </dgm:t>
    </dgm:pt>
    <dgm:pt modelId="{D79157DE-8CB0-453F-A088-855721416DDC}">
      <dgm:prSet custT="1"/>
      <dgm:spPr/>
      <dgm:t>
        <a:bodyPr/>
        <a:lstStyle/>
        <a:p>
          <a:endParaRPr lang="tr-TR" sz="1800" b="1" noProof="0" dirty="0" smtClean="0"/>
        </a:p>
        <a:p>
          <a:r>
            <a:rPr lang="en-GB" sz="1800" b="1" noProof="0" dirty="0" smtClean="0"/>
            <a:t>Islamic Capital Market Instrument</a:t>
          </a:r>
          <a:r>
            <a:rPr lang="tr-TR" sz="1800" b="1" noProof="0" dirty="0" smtClean="0"/>
            <a:t>s</a:t>
          </a:r>
        </a:p>
        <a:p>
          <a:endParaRPr lang="tr-TR" sz="1800" b="1" noProof="0" dirty="0" smtClean="0"/>
        </a:p>
        <a:p>
          <a:r>
            <a:rPr lang="en-GB" sz="1200" noProof="0" dirty="0" smtClean="0"/>
            <a:t>standardized product definition for Islamic repo products</a:t>
          </a:r>
          <a:endParaRPr lang="tr-TR" sz="1200" noProof="0" dirty="0" smtClean="0"/>
        </a:p>
        <a:p>
          <a:endParaRPr lang="tr-TR" sz="1800" b="1" noProof="0" dirty="0" smtClean="0"/>
        </a:p>
      </dgm:t>
    </dgm:pt>
    <dgm:pt modelId="{B1087C10-0606-456D-A140-43AB96BF301A}" type="parTrans" cxnId="{64CAC15A-0156-4141-929D-4D1D28B9777F}">
      <dgm:prSet/>
      <dgm:spPr/>
      <dgm:t>
        <a:bodyPr/>
        <a:lstStyle/>
        <a:p>
          <a:endParaRPr lang="tr-TR"/>
        </a:p>
      </dgm:t>
    </dgm:pt>
    <dgm:pt modelId="{7F8055CD-F2B2-438D-BC6D-05A7E8B45B0C}" type="sibTrans" cxnId="{64CAC15A-0156-4141-929D-4D1D28B9777F}">
      <dgm:prSet/>
      <dgm:spPr/>
      <dgm:t>
        <a:bodyPr/>
        <a:lstStyle/>
        <a:p>
          <a:endParaRPr lang="tr-TR"/>
        </a:p>
      </dgm:t>
    </dgm:pt>
    <dgm:pt modelId="{83803E46-28EA-4362-B59E-3D71E539E936}">
      <dgm:prSet custT="1"/>
      <dgm:spPr/>
      <dgm:t>
        <a:bodyPr/>
        <a:lstStyle/>
        <a:p>
          <a:r>
            <a:rPr lang="tr-TR" sz="1700" b="1" noProof="0" dirty="0" err="1" smtClean="0"/>
            <a:t>Promotional</a:t>
          </a:r>
          <a:r>
            <a:rPr lang="tr-TR" sz="1700" b="1" noProof="0" dirty="0" smtClean="0"/>
            <a:t> </a:t>
          </a:r>
          <a:r>
            <a:rPr lang="tr-TR" sz="1700" b="1" noProof="0" dirty="0" err="1" smtClean="0"/>
            <a:t>activities</a:t>
          </a:r>
          <a:endParaRPr lang="tr-TR" sz="1700" b="1" noProof="0" dirty="0" smtClean="0"/>
        </a:p>
        <a:p>
          <a:endParaRPr lang="tr-TR" sz="1700" b="1" noProof="0" dirty="0" smtClean="0"/>
        </a:p>
        <a:p>
          <a:r>
            <a:rPr lang="tr-TR" sz="1200" noProof="0" dirty="0" smtClean="0"/>
            <a:t>- </a:t>
          </a:r>
          <a:r>
            <a:rPr lang="tr-TR" sz="1200" noProof="0" dirty="0" err="1" smtClean="0"/>
            <a:t>newsletter</a:t>
          </a:r>
          <a:endParaRPr lang="tr-TR" sz="1200" noProof="0" dirty="0" smtClean="0"/>
        </a:p>
        <a:p>
          <a:r>
            <a:rPr lang="tr-TR" sz="1200" noProof="0" dirty="0" smtClean="0"/>
            <a:t>- </a:t>
          </a:r>
          <a:r>
            <a:rPr lang="en-GB" sz="1200" noProof="0" dirty="0" smtClean="0"/>
            <a:t>pilot study</a:t>
          </a:r>
          <a:endParaRPr lang="tr-TR" sz="1200" noProof="0" dirty="0" smtClean="0"/>
        </a:p>
        <a:p>
          <a:endParaRPr lang="tr-TR" sz="1800" b="1" noProof="0" dirty="0" smtClean="0"/>
        </a:p>
      </dgm:t>
    </dgm:pt>
    <dgm:pt modelId="{D9A35D0B-D584-4DE8-B33C-ED875C76C8CC}" type="parTrans" cxnId="{4D35D12F-BABC-4832-9708-62497D8429DB}">
      <dgm:prSet/>
      <dgm:spPr/>
      <dgm:t>
        <a:bodyPr/>
        <a:lstStyle/>
        <a:p>
          <a:endParaRPr lang="tr-TR"/>
        </a:p>
      </dgm:t>
    </dgm:pt>
    <dgm:pt modelId="{8BE2D0CA-0100-4FC9-8A58-6191130C1888}" type="sibTrans" cxnId="{4D35D12F-BABC-4832-9708-62497D8429DB}">
      <dgm:prSet/>
      <dgm:spPr/>
      <dgm:t>
        <a:bodyPr/>
        <a:lstStyle/>
        <a:p>
          <a:endParaRPr lang="tr-TR"/>
        </a:p>
      </dgm:t>
    </dgm:pt>
    <dgm:pt modelId="{F2E50E06-1294-480E-ACD3-CF5AFAD3FA3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1" noProof="0" dirty="0" smtClean="0"/>
            <a:t>knowledge and capacity </a:t>
          </a:r>
          <a:endParaRPr lang="tr-TR" sz="1800" b="1" noProof="0" dirty="0" smtClean="0"/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dirty="0"/>
        </a:p>
      </dgm:t>
    </dgm:pt>
    <dgm:pt modelId="{87923A1B-696A-4E7D-A608-CAFEB1CBA6DC}" type="parTrans" cxnId="{3868A8F3-3304-4C11-A8D0-6B2B07CC34D9}">
      <dgm:prSet/>
      <dgm:spPr/>
      <dgm:t>
        <a:bodyPr/>
        <a:lstStyle/>
        <a:p>
          <a:endParaRPr lang="tr-TR"/>
        </a:p>
      </dgm:t>
    </dgm:pt>
    <dgm:pt modelId="{2BA973E8-6AFF-4846-B1B5-AB9D0B53407A}" type="sibTrans" cxnId="{3868A8F3-3304-4C11-A8D0-6B2B07CC34D9}">
      <dgm:prSet/>
      <dgm:spPr/>
      <dgm:t>
        <a:bodyPr/>
        <a:lstStyle/>
        <a:p>
          <a:endParaRPr lang="tr-TR"/>
        </a:p>
      </dgm:t>
    </dgm:pt>
    <dgm:pt modelId="{4B8FC8D0-8D3C-4116-A440-0AD12AEE2708}" type="pres">
      <dgm:prSet presAssocID="{67C3020E-6A3D-4761-B884-D04A75B7FD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030BBE4-58E1-4C83-98A2-4CB945814A08}" type="pres">
      <dgm:prSet presAssocID="{6C9195C3-6A53-4471-80F1-64FC55DF37D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69950D-D392-44D5-81FD-BA3988E7B411}" type="pres">
      <dgm:prSet presAssocID="{8A9FE457-8B5E-4463-9F03-61A04274811A}" presName="sibTrans" presStyleCnt="0"/>
      <dgm:spPr/>
    </dgm:pt>
    <dgm:pt modelId="{E011A1FD-3CD1-4B86-A3A6-B93F64CDD215}" type="pres">
      <dgm:prSet presAssocID="{550E4B96-7D29-43D2-A95D-B26C540C9D3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21A0ED-391A-4D90-895B-E2FDA0E5A259}" type="pres">
      <dgm:prSet presAssocID="{645BE477-28BD-4C4B-924F-B8AEB8E5F7DF}" presName="sibTrans" presStyleCnt="0"/>
      <dgm:spPr/>
    </dgm:pt>
    <dgm:pt modelId="{402D805E-2C27-4428-B44A-1BABF9383C87}" type="pres">
      <dgm:prSet presAssocID="{EEBE6F4E-A5A8-4217-BCDD-981A2BE7710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6145B5-8B75-428B-84D6-D7CE7123FAA2}" type="pres">
      <dgm:prSet presAssocID="{51F07CDC-42E6-4538-816D-31469BB57E7B}" presName="sibTrans" presStyleCnt="0"/>
      <dgm:spPr/>
    </dgm:pt>
    <dgm:pt modelId="{596C7B7E-037C-4CDB-BB57-4CA76780FD70}" type="pres">
      <dgm:prSet presAssocID="{D79157DE-8CB0-453F-A088-855721416DD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12FAD37-EE7C-4AF3-829F-A1EC0C9B84C9}" type="pres">
      <dgm:prSet presAssocID="{7F8055CD-F2B2-438D-BC6D-05A7E8B45B0C}" presName="sibTrans" presStyleCnt="0"/>
      <dgm:spPr/>
    </dgm:pt>
    <dgm:pt modelId="{8016844A-0308-4EAA-80B6-A8A652B1ED69}" type="pres">
      <dgm:prSet presAssocID="{83803E46-28EA-4362-B59E-3D71E539E936}" presName="node" presStyleLbl="node1" presStyleIdx="4" presStyleCnt="6" custLinFactNeighborX="380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28FDCE-B5B2-433A-BA51-34A54AE48AB9}" type="pres">
      <dgm:prSet presAssocID="{8BE2D0CA-0100-4FC9-8A58-6191130C1888}" presName="sibTrans" presStyleCnt="0"/>
      <dgm:spPr/>
    </dgm:pt>
    <dgm:pt modelId="{A0E87C5C-A383-4138-AE15-FFE8C927BF56}" type="pres">
      <dgm:prSet presAssocID="{F2E50E06-1294-480E-ACD3-CF5AFAD3FA3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13F88CA-66ED-4E40-8B46-752A7E47DDF1}" srcId="{67C3020E-6A3D-4761-B884-D04A75B7FDF4}" destId="{6C9195C3-6A53-4471-80F1-64FC55DF37D6}" srcOrd="0" destOrd="0" parTransId="{7E2AFC23-59E9-4577-8893-83AF536C6D38}" sibTransId="{8A9FE457-8B5E-4463-9F03-61A04274811A}"/>
    <dgm:cxn modelId="{D4B7C572-2BD2-4FDD-BDDF-93DA647C7530}" type="presOf" srcId="{D79157DE-8CB0-453F-A088-855721416DDC}" destId="{596C7B7E-037C-4CDB-BB57-4CA76780FD70}" srcOrd="0" destOrd="0" presId="urn:microsoft.com/office/officeart/2005/8/layout/hList6"/>
    <dgm:cxn modelId="{5A2F092D-B28B-4E52-A0F3-A40B85364627}" type="presOf" srcId="{EEBE6F4E-A5A8-4217-BCDD-981A2BE7710A}" destId="{402D805E-2C27-4428-B44A-1BABF9383C87}" srcOrd="0" destOrd="0" presId="urn:microsoft.com/office/officeart/2005/8/layout/hList6"/>
    <dgm:cxn modelId="{0912F3B8-B24E-4590-A27D-688DCD060FE0}" srcId="{67C3020E-6A3D-4761-B884-D04A75B7FDF4}" destId="{EEBE6F4E-A5A8-4217-BCDD-981A2BE7710A}" srcOrd="2" destOrd="0" parTransId="{F02BB4A4-2857-4FC9-9043-AB7B4AE0A36B}" sibTransId="{51F07CDC-42E6-4538-816D-31469BB57E7B}"/>
    <dgm:cxn modelId="{A4FD32A8-0CB0-4A2D-8835-A352982B67B1}" type="presOf" srcId="{83803E46-28EA-4362-B59E-3D71E539E936}" destId="{8016844A-0308-4EAA-80B6-A8A652B1ED69}" srcOrd="0" destOrd="0" presId="urn:microsoft.com/office/officeart/2005/8/layout/hList6"/>
    <dgm:cxn modelId="{4D35D12F-BABC-4832-9708-62497D8429DB}" srcId="{67C3020E-6A3D-4761-B884-D04A75B7FDF4}" destId="{83803E46-28EA-4362-B59E-3D71E539E936}" srcOrd="4" destOrd="0" parTransId="{D9A35D0B-D584-4DE8-B33C-ED875C76C8CC}" sibTransId="{8BE2D0CA-0100-4FC9-8A58-6191130C1888}"/>
    <dgm:cxn modelId="{C420C856-0A24-484C-ACCD-DC6FA795A97C}" type="presOf" srcId="{6C9195C3-6A53-4471-80F1-64FC55DF37D6}" destId="{2030BBE4-58E1-4C83-98A2-4CB945814A08}" srcOrd="0" destOrd="0" presId="urn:microsoft.com/office/officeart/2005/8/layout/hList6"/>
    <dgm:cxn modelId="{64CAC15A-0156-4141-929D-4D1D28B9777F}" srcId="{67C3020E-6A3D-4761-B884-D04A75B7FDF4}" destId="{D79157DE-8CB0-453F-A088-855721416DDC}" srcOrd="3" destOrd="0" parTransId="{B1087C10-0606-456D-A140-43AB96BF301A}" sibTransId="{7F8055CD-F2B2-438D-BC6D-05A7E8B45B0C}"/>
    <dgm:cxn modelId="{C9DD57F9-23EF-4754-83B3-CCBAB01C4E5D}" type="presOf" srcId="{F2E50E06-1294-480E-ACD3-CF5AFAD3FA3D}" destId="{A0E87C5C-A383-4138-AE15-FFE8C927BF56}" srcOrd="0" destOrd="0" presId="urn:microsoft.com/office/officeart/2005/8/layout/hList6"/>
    <dgm:cxn modelId="{0279967C-6731-4B0F-8E5F-118B11B86EDB}" type="presOf" srcId="{67C3020E-6A3D-4761-B884-D04A75B7FDF4}" destId="{4B8FC8D0-8D3C-4116-A440-0AD12AEE2708}" srcOrd="0" destOrd="0" presId="urn:microsoft.com/office/officeart/2005/8/layout/hList6"/>
    <dgm:cxn modelId="{2C7C3F63-1ECD-4FF5-9ACA-A427636A36A1}" srcId="{67C3020E-6A3D-4761-B884-D04A75B7FDF4}" destId="{550E4B96-7D29-43D2-A95D-B26C540C9D3E}" srcOrd="1" destOrd="0" parTransId="{8A3BE1AF-CDC6-4AC7-BC07-8D335BA9ED0D}" sibTransId="{645BE477-28BD-4C4B-924F-B8AEB8E5F7DF}"/>
    <dgm:cxn modelId="{ADDE7E4E-39F5-41CD-880B-C22E23D503E6}" type="presOf" srcId="{550E4B96-7D29-43D2-A95D-B26C540C9D3E}" destId="{E011A1FD-3CD1-4B86-A3A6-B93F64CDD215}" srcOrd="0" destOrd="0" presId="urn:microsoft.com/office/officeart/2005/8/layout/hList6"/>
    <dgm:cxn modelId="{3868A8F3-3304-4C11-A8D0-6B2B07CC34D9}" srcId="{67C3020E-6A3D-4761-B884-D04A75B7FDF4}" destId="{F2E50E06-1294-480E-ACD3-CF5AFAD3FA3D}" srcOrd="5" destOrd="0" parTransId="{87923A1B-696A-4E7D-A608-CAFEB1CBA6DC}" sibTransId="{2BA973E8-6AFF-4846-B1B5-AB9D0B53407A}"/>
    <dgm:cxn modelId="{009A93C8-7BA2-469E-8B1B-11747F1C20C6}" type="presParOf" srcId="{4B8FC8D0-8D3C-4116-A440-0AD12AEE2708}" destId="{2030BBE4-58E1-4C83-98A2-4CB945814A08}" srcOrd="0" destOrd="0" presId="urn:microsoft.com/office/officeart/2005/8/layout/hList6"/>
    <dgm:cxn modelId="{E63233F7-DB12-4A11-AA3F-F513D327A057}" type="presParOf" srcId="{4B8FC8D0-8D3C-4116-A440-0AD12AEE2708}" destId="{1769950D-D392-44D5-81FD-BA3988E7B411}" srcOrd="1" destOrd="0" presId="urn:microsoft.com/office/officeart/2005/8/layout/hList6"/>
    <dgm:cxn modelId="{F4BA309D-AAC0-4A7D-9AA6-5A731B67FD39}" type="presParOf" srcId="{4B8FC8D0-8D3C-4116-A440-0AD12AEE2708}" destId="{E011A1FD-3CD1-4B86-A3A6-B93F64CDD215}" srcOrd="2" destOrd="0" presId="urn:microsoft.com/office/officeart/2005/8/layout/hList6"/>
    <dgm:cxn modelId="{45BE455B-5E22-4B2A-834A-FAE155A9174D}" type="presParOf" srcId="{4B8FC8D0-8D3C-4116-A440-0AD12AEE2708}" destId="{FD21A0ED-391A-4D90-895B-E2FDA0E5A259}" srcOrd="3" destOrd="0" presId="urn:microsoft.com/office/officeart/2005/8/layout/hList6"/>
    <dgm:cxn modelId="{76E32AED-6183-407A-8BBE-94EFC8C37DA4}" type="presParOf" srcId="{4B8FC8D0-8D3C-4116-A440-0AD12AEE2708}" destId="{402D805E-2C27-4428-B44A-1BABF9383C87}" srcOrd="4" destOrd="0" presId="urn:microsoft.com/office/officeart/2005/8/layout/hList6"/>
    <dgm:cxn modelId="{C2E6D3C6-95DD-4320-BDA5-3271250696DE}" type="presParOf" srcId="{4B8FC8D0-8D3C-4116-A440-0AD12AEE2708}" destId="{5B6145B5-8B75-428B-84D6-D7CE7123FAA2}" srcOrd="5" destOrd="0" presId="urn:microsoft.com/office/officeart/2005/8/layout/hList6"/>
    <dgm:cxn modelId="{C053FC4F-36EF-4621-886D-4858A50E2F2E}" type="presParOf" srcId="{4B8FC8D0-8D3C-4116-A440-0AD12AEE2708}" destId="{596C7B7E-037C-4CDB-BB57-4CA76780FD70}" srcOrd="6" destOrd="0" presId="urn:microsoft.com/office/officeart/2005/8/layout/hList6"/>
    <dgm:cxn modelId="{8B70ED60-6E97-490F-9208-EE25CD315EBE}" type="presParOf" srcId="{4B8FC8D0-8D3C-4116-A440-0AD12AEE2708}" destId="{612FAD37-EE7C-4AF3-829F-A1EC0C9B84C9}" srcOrd="7" destOrd="0" presId="urn:microsoft.com/office/officeart/2005/8/layout/hList6"/>
    <dgm:cxn modelId="{5F6FCB9D-3BB4-4EEE-9FED-BE33A9D59FCE}" type="presParOf" srcId="{4B8FC8D0-8D3C-4116-A440-0AD12AEE2708}" destId="{8016844A-0308-4EAA-80B6-A8A652B1ED69}" srcOrd="8" destOrd="0" presId="urn:microsoft.com/office/officeart/2005/8/layout/hList6"/>
    <dgm:cxn modelId="{4180A16A-7BA9-491A-89F4-E3DAA7C48958}" type="presParOf" srcId="{4B8FC8D0-8D3C-4116-A440-0AD12AEE2708}" destId="{4028FDCE-B5B2-433A-BA51-34A54AE48AB9}" srcOrd="9" destOrd="0" presId="urn:microsoft.com/office/officeart/2005/8/layout/hList6"/>
    <dgm:cxn modelId="{2FFD2E66-7EF5-48E6-8720-AF2063EF25CA}" type="presParOf" srcId="{4B8FC8D0-8D3C-4116-A440-0AD12AEE2708}" destId="{A0E87C5C-A383-4138-AE15-FFE8C927BF56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92B1A0-AA39-4242-8EDF-706562C9B8D6}">
      <dsp:nvSpPr>
        <dsp:cNvPr id="0" name=""/>
        <dsp:cNvSpPr/>
      </dsp:nvSpPr>
      <dsp:spPr>
        <a:xfrm>
          <a:off x="1764195" y="49505"/>
          <a:ext cx="2376264" cy="237626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endParaRPr lang="tr-TR" sz="1800" kern="1200" dirty="0" smtClean="0">
            <a:solidFill>
              <a:schemeClr val="tx1">
                <a:lumMod val="75000"/>
                <a:lumOff val="25000"/>
              </a:schemeClr>
            </a:solidFill>
            <a:latin typeface="Arial" charset="0"/>
            <a:ea typeface="+mn-ea"/>
            <a:cs typeface="+mn-cs"/>
          </a:endParaRPr>
        </a:p>
        <a:p>
          <a:pPr lvl="0" algn="ctr" defTabSz="8001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en-US" sz="1800" kern="12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+mn-ea"/>
              <a:cs typeface="+mn-cs"/>
            </a:rPr>
            <a:t>Trading</a:t>
          </a:r>
        </a:p>
      </dsp:txBody>
      <dsp:txXfrm>
        <a:off x="2081031" y="465351"/>
        <a:ext cx="1742593" cy="1069318"/>
      </dsp:txXfrm>
    </dsp:sp>
    <dsp:sp modelId="{CA9FD196-5E72-4F13-9D5D-FBEB9153E592}">
      <dsp:nvSpPr>
        <dsp:cNvPr id="0" name=""/>
        <dsp:cNvSpPr/>
      </dsp:nvSpPr>
      <dsp:spPr>
        <a:xfrm>
          <a:off x="2621631" y="1534670"/>
          <a:ext cx="2376264" cy="237626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en-US" sz="1800" kern="12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+mn-ea"/>
              <a:cs typeface="+mn-cs"/>
            </a:rPr>
            <a:t>Technological infrastructure</a:t>
          </a:r>
        </a:p>
      </dsp:txBody>
      <dsp:txXfrm>
        <a:off x="3348372" y="2148538"/>
        <a:ext cx="1425758" cy="1306945"/>
      </dsp:txXfrm>
    </dsp:sp>
    <dsp:sp modelId="{ABA7A149-339E-47A1-B6D1-D05C7B80C4EB}">
      <dsp:nvSpPr>
        <dsp:cNvPr id="0" name=""/>
        <dsp:cNvSpPr/>
      </dsp:nvSpPr>
      <dsp:spPr>
        <a:xfrm>
          <a:off x="906760" y="1534670"/>
          <a:ext cx="2376264" cy="237626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en-US" sz="1800" kern="12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+mn-ea"/>
              <a:cs typeface="+mn-cs"/>
            </a:rPr>
            <a:t>Post-trade services</a:t>
          </a:r>
        </a:p>
      </dsp:txBody>
      <dsp:txXfrm>
        <a:off x="1130525" y="2148538"/>
        <a:ext cx="1425758" cy="13069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30BBE4-58E1-4C83-98A2-4CB945814A08}">
      <dsp:nvSpPr>
        <dsp:cNvPr id="0" name=""/>
        <dsp:cNvSpPr/>
      </dsp:nvSpPr>
      <dsp:spPr>
        <a:xfrm rot="16200000">
          <a:off x="-1564654" y="1568153"/>
          <a:ext cx="4518853" cy="1382545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Task Force on Indices</a:t>
          </a:r>
          <a:endParaRPr lang="tr-TR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continue its work with S&amp;P Dow Jones, </a:t>
          </a:r>
          <a:r>
            <a:rPr lang="tr-TR" sz="1200" kern="1200" noProof="0" dirty="0" smtClean="0"/>
            <a:t>IDB </a:t>
          </a:r>
          <a:r>
            <a:rPr lang="en-GB" sz="1200" kern="1200" noProof="0" dirty="0" smtClean="0"/>
            <a:t>and fund managers </a:t>
          </a:r>
          <a:endParaRPr lang="tr-TR" sz="1200" kern="1200" noProof="0" dirty="0"/>
        </a:p>
      </dsp:txBody>
      <dsp:txXfrm rot="16200000">
        <a:off x="-1564654" y="1568153"/>
        <a:ext cx="4518853" cy="1382545"/>
      </dsp:txXfrm>
    </dsp:sp>
    <dsp:sp modelId="{E011A1FD-3CD1-4B86-A3A6-B93F64CDD215}">
      <dsp:nvSpPr>
        <dsp:cNvPr id="0" name=""/>
        <dsp:cNvSpPr/>
      </dsp:nvSpPr>
      <dsp:spPr>
        <a:xfrm rot="16200000">
          <a:off x="-78417" y="1568153"/>
          <a:ext cx="4518853" cy="1382545"/>
        </a:xfrm>
        <a:prstGeom prst="flowChartManualOperation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noProof="0" dirty="0" err="1" smtClean="0"/>
            <a:t>Task</a:t>
          </a:r>
          <a:r>
            <a:rPr lang="tr-TR" sz="1800" b="1" kern="1200" noProof="0" dirty="0" smtClean="0"/>
            <a:t> </a:t>
          </a:r>
          <a:r>
            <a:rPr lang="tr-TR" sz="1800" b="1" kern="1200" noProof="0" dirty="0" err="1" smtClean="0"/>
            <a:t>Force</a:t>
          </a:r>
          <a:r>
            <a:rPr lang="tr-TR" sz="1800" b="1" kern="1200" noProof="0" dirty="0" smtClean="0"/>
            <a:t> on </a:t>
          </a:r>
          <a:r>
            <a:rPr lang="tr-TR" sz="1800" b="1" kern="1200" noProof="0" dirty="0" err="1" smtClean="0"/>
            <a:t>Commodity</a:t>
          </a:r>
          <a:r>
            <a:rPr lang="tr-TR" sz="1800" b="1" kern="1200" noProof="0" dirty="0" smtClean="0"/>
            <a:t> </a:t>
          </a:r>
          <a:r>
            <a:rPr lang="tr-TR" sz="1800" b="1" kern="1200" noProof="0" dirty="0" err="1" smtClean="0"/>
            <a:t>Markets</a:t>
          </a:r>
          <a:endParaRPr lang="tr-TR" sz="1800" b="1" kern="1200" noProof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 noProof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noProof="0" dirty="0" err="1" smtClean="0"/>
            <a:t>address</a:t>
          </a:r>
          <a:r>
            <a:rPr lang="tr-TR" sz="1200" kern="1200" noProof="0" dirty="0" smtClean="0"/>
            <a:t> </a:t>
          </a:r>
          <a:r>
            <a:rPr lang="tr-TR" sz="1200" kern="1200" noProof="0" dirty="0" err="1" smtClean="0"/>
            <a:t>new</a:t>
          </a:r>
          <a:r>
            <a:rPr lang="tr-TR" sz="1200" kern="1200" noProof="0" dirty="0" smtClean="0"/>
            <a:t> </a:t>
          </a:r>
          <a:r>
            <a:rPr lang="tr-TR" sz="1200" kern="1200" noProof="0" dirty="0" err="1" smtClean="0"/>
            <a:t>trends</a:t>
          </a:r>
          <a:endParaRPr lang="tr-TR" sz="1200" kern="1200" noProof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noProof="0" dirty="0" err="1" smtClean="0"/>
            <a:t>create</a:t>
          </a:r>
          <a:r>
            <a:rPr lang="tr-TR" sz="1200" kern="1200" noProof="0" dirty="0" smtClean="0"/>
            <a:t> a platform </a:t>
          </a:r>
          <a:r>
            <a:rPr lang="tr-TR" sz="1200" kern="1200" noProof="0" dirty="0" err="1" smtClean="0"/>
            <a:t>to</a:t>
          </a:r>
          <a:r>
            <a:rPr lang="tr-TR" sz="1200" kern="1200" noProof="0" dirty="0" smtClean="0"/>
            <a:t> </a:t>
          </a:r>
          <a:r>
            <a:rPr lang="tr-TR" sz="1200" kern="1200" noProof="0" dirty="0" err="1" smtClean="0"/>
            <a:t>share</a:t>
          </a:r>
          <a:r>
            <a:rPr lang="tr-TR" sz="1200" kern="1200" noProof="0" dirty="0" smtClean="0"/>
            <a:t> </a:t>
          </a:r>
          <a:r>
            <a:rPr lang="tr-TR" sz="1200" kern="1200" noProof="0" dirty="0" err="1" smtClean="0"/>
            <a:t>experience</a:t>
          </a:r>
          <a:endParaRPr lang="tr-TR" sz="1200" kern="1200" noProof="0" dirty="0" smtClean="0"/>
        </a:p>
      </dsp:txBody>
      <dsp:txXfrm rot="16200000">
        <a:off x="-78417" y="1568153"/>
        <a:ext cx="4518853" cy="1382545"/>
      </dsp:txXfrm>
    </dsp:sp>
    <dsp:sp modelId="{402D805E-2C27-4428-B44A-1BABF9383C87}">
      <dsp:nvSpPr>
        <dsp:cNvPr id="0" name=""/>
        <dsp:cNvSpPr/>
      </dsp:nvSpPr>
      <dsp:spPr>
        <a:xfrm rot="16200000">
          <a:off x="1407819" y="1568153"/>
          <a:ext cx="4518853" cy="1382545"/>
        </a:xfrm>
        <a:prstGeom prst="flowChartManualOperation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noProof="0" dirty="0" smtClean="0"/>
            <a:t>C</a:t>
          </a:r>
          <a:r>
            <a:rPr lang="en-GB" sz="2000" b="1" kern="1200" noProof="0" dirty="0" err="1" smtClean="0"/>
            <a:t>apital</a:t>
          </a:r>
          <a:r>
            <a:rPr lang="en-GB" sz="2000" b="1" kern="1200" noProof="0" dirty="0" smtClean="0"/>
            <a:t> </a:t>
          </a:r>
          <a:r>
            <a:rPr lang="tr-TR" sz="2000" b="1" kern="1200" noProof="0" dirty="0" smtClean="0"/>
            <a:t>M</a:t>
          </a:r>
          <a:r>
            <a:rPr lang="en-GB" sz="2000" b="1" kern="1200" noProof="0" dirty="0" err="1" smtClean="0"/>
            <a:t>arket</a:t>
          </a:r>
          <a:r>
            <a:rPr lang="en-GB" sz="2000" b="1" kern="1200" noProof="0" dirty="0" smtClean="0"/>
            <a:t> </a:t>
          </a:r>
          <a:r>
            <a:rPr lang="tr-TR" sz="2000" b="1" kern="1200" noProof="0" dirty="0" smtClean="0"/>
            <a:t>L</a:t>
          </a:r>
          <a:r>
            <a:rPr lang="en-GB" sz="2000" b="1" kern="1200" noProof="0" dirty="0" err="1" smtClean="0"/>
            <a:t>inkages</a:t>
          </a:r>
          <a:endParaRPr lang="tr-TR" sz="2000" b="1" kern="1200" noProof="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b="1" kern="1200" noProof="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project summaries  distributed to Forum members </a:t>
          </a:r>
          <a:endParaRPr lang="tr-TR" sz="1200" kern="1200" noProof="0" dirty="0"/>
        </a:p>
      </dsp:txBody>
      <dsp:txXfrm rot="16200000">
        <a:off x="1407819" y="1568153"/>
        <a:ext cx="4518853" cy="1382545"/>
      </dsp:txXfrm>
    </dsp:sp>
    <dsp:sp modelId="{596C7B7E-037C-4CDB-BB57-4CA76780FD70}">
      <dsp:nvSpPr>
        <dsp:cNvPr id="0" name=""/>
        <dsp:cNvSpPr/>
      </dsp:nvSpPr>
      <dsp:spPr>
        <a:xfrm rot="16200000">
          <a:off x="2894056" y="1568153"/>
          <a:ext cx="4518853" cy="1382545"/>
        </a:xfrm>
        <a:prstGeom prst="flowChartManualOperation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b="1" kern="1200" noProof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 smtClean="0"/>
            <a:t>Islamic Capital Market Instrument</a:t>
          </a:r>
          <a:r>
            <a:rPr lang="tr-TR" sz="1800" b="1" kern="1200" noProof="0" dirty="0" smtClean="0"/>
            <a:t>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b="1" kern="1200" noProof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standardized product definition for Islamic repo products</a:t>
          </a:r>
          <a:endParaRPr lang="tr-TR" sz="1200" kern="1200" noProof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b="1" kern="1200" noProof="0" dirty="0" smtClean="0"/>
        </a:p>
      </dsp:txBody>
      <dsp:txXfrm rot="16200000">
        <a:off x="2894056" y="1568153"/>
        <a:ext cx="4518853" cy="1382545"/>
      </dsp:txXfrm>
    </dsp:sp>
    <dsp:sp modelId="{8016844A-0308-4EAA-80B6-A8A652B1ED69}">
      <dsp:nvSpPr>
        <dsp:cNvPr id="0" name=""/>
        <dsp:cNvSpPr/>
      </dsp:nvSpPr>
      <dsp:spPr>
        <a:xfrm rot="16200000">
          <a:off x="4384234" y="1568153"/>
          <a:ext cx="4518853" cy="1382545"/>
        </a:xfrm>
        <a:prstGeom prst="flowChartManualOperation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noProof="0" dirty="0" err="1" smtClean="0"/>
            <a:t>Promotional</a:t>
          </a:r>
          <a:r>
            <a:rPr lang="tr-TR" sz="1700" b="1" kern="1200" noProof="0" dirty="0" smtClean="0"/>
            <a:t> </a:t>
          </a:r>
          <a:r>
            <a:rPr lang="tr-TR" sz="1700" b="1" kern="1200" noProof="0" dirty="0" err="1" smtClean="0"/>
            <a:t>activities</a:t>
          </a:r>
          <a:endParaRPr lang="tr-TR" sz="1700" b="1" kern="1200" noProof="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b="1" kern="1200" noProof="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noProof="0" dirty="0" smtClean="0"/>
            <a:t>- </a:t>
          </a:r>
          <a:r>
            <a:rPr lang="tr-TR" sz="1200" kern="1200" noProof="0" dirty="0" err="1" smtClean="0"/>
            <a:t>newsletter</a:t>
          </a:r>
          <a:endParaRPr lang="tr-TR" sz="1200" kern="1200" noProof="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noProof="0" dirty="0" smtClean="0"/>
            <a:t>- </a:t>
          </a:r>
          <a:r>
            <a:rPr lang="en-GB" sz="1200" kern="1200" noProof="0" dirty="0" smtClean="0"/>
            <a:t>pilot study</a:t>
          </a:r>
          <a:endParaRPr lang="tr-TR" sz="1200" kern="1200" noProof="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b="1" kern="1200" noProof="0" dirty="0" smtClean="0"/>
        </a:p>
      </dsp:txBody>
      <dsp:txXfrm rot="16200000">
        <a:off x="4384234" y="1568153"/>
        <a:ext cx="4518853" cy="1382545"/>
      </dsp:txXfrm>
    </dsp:sp>
    <dsp:sp modelId="{A0E87C5C-A383-4138-AE15-FFE8C927BF56}">
      <dsp:nvSpPr>
        <dsp:cNvPr id="0" name=""/>
        <dsp:cNvSpPr/>
      </dsp:nvSpPr>
      <dsp:spPr>
        <a:xfrm rot="16200000">
          <a:off x="5866530" y="1568153"/>
          <a:ext cx="4518853" cy="1382545"/>
        </a:xfrm>
        <a:prstGeom prst="flowChartManualOperati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1" kern="1200" noProof="0" dirty="0" smtClean="0"/>
            <a:t>knowledge and capacity </a:t>
          </a:r>
          <a:endParaRPr lang="tr-TR" sz="1800" b="1" kern="1200" noProof="0" dirty="0" smtClean="0"/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kern="1200" dirty="0"/>
        </a:p>
      </dsp:txBody>
      <dsp:txXfrm rot="16200000">
        <a:off x="5866530" y="1568153"/>
        <a:ext cx="4518853" cy="1382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BE698-8AA9-1A45-9669-CD2A05A56488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72AF4-CAFA-8040-8A0F-909B4A09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insert</a:t>
            </a:r>
            <a:r>
              <a:rPr lang="en-GB" baseline="0" dirty="0" smtClean="0"/>
              <a:t> images please delete the grey boxes and click on the icon and </a:t>
            </a:r>
            <a:r>
              <a:rPr lang="en-GB" baseline="0" smtClean="0"/>
              <a:t>follow the instruction </a:t>
            </a:r>
            <a:r>
              <a:rPr lang="en-GB" baseline="0" dirty="0" smtClean="0"/>
              <a:t>to choose an image</a:t>
            </a:r>
          </a:p>
          <a:p>
            <a:r>
              <a:rPr lang="en-GB" baseline="0" dirty="0" smtClean="0"/>
              <a:t>Or</a:t>
            </a:r>
          </a:p>
          <a:p>
            <a:r>
              <a:rPr lang="en-GB" baseline="0" dirty="0" smtClean="0"/>
              <a:t>Click on the grey box with the right hand mouse button and choose change picture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6C6B-6B5B-B846-B904-783F27D5E18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64645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TF </a:t>
            </a:r>
            <a:r>
              <a:rPr lang="tr-TR" dirty="0" err="1" smtClean="0"/>
              <a:t>Commodity</a:t>
            </a:r>
            <a:r>
              <a:rPr lang="tr-TR" dirty="0" smtClean="0"/>
              <a:t>- BIST, Bursa </a:t>
            </a:r>
            <a:r>
              <a:rPr lang="tr-TR" dirty="0" err="1" smtClean="0"/>
              <a:t>Malaysia</a:t>
            </a:r>
            <a:r>
              <a:rPr lang="tr-TR" dirty="0" smtClean="0"/>
              <a:t>,</a:t>
            </a:r>
            <a:r>
              <a:rPr lang="tr-TR" baseline="0" dirty="0" smtClean="0"/>
              <a:t> DME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72AF4-CAFA-8040-8A0F-909B4A0958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i_powerpoint_sunum+-0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0685" y="2725338"/>
            <a:ext cx="4423718" cy="132406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biback-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5592" y="2725338"/>
            <a:ext cx="1277797" cy="13240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edia Placeholder 17"/>
          <p:cNvSpPr>
            <a:spLocks noGrp="1"/>
          </p:cNvSpPr>
          <p:nvPr>
            <p:ph type="media" sz="quarter" idx="13"/>
          </p:nvPr>
        </p:nvSpPr>
        <p:spPr>
          <a:xfrm>
            <a:off x="457200" y="1282699"/>
            <a:ext cx="8229600" cy="48164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6356350"/>
            <a:ext cx="5486400" cy="501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356349"/>
            <a:ext cx="708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  <a:prstGeom prst="rect">
            <a:avLst/>
          </a:prstGeom>
        </p:spPr>
        <p:txBody>
          <a:bodyPr vert="eaVert"/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70800"/>
            <a:ext cx="8229600" cy="412341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 indent="-223200">
              <a:lnSpc>
                <a:spcPct val="90000"/>
              </a:lnSpc>
              <a:defRPr/>
            </a:lvl2pPr>
            <a:lvl3pPr indent="-223200"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GB" dirty="0" smtClean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3344153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xmlns:mv="urn:schemas-microsoft-com:mac:vml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lus Graphic: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9" y="1872000"/>
            <a:ext cx="3142045" cy="4104839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Aft>
                <a:spcPts val="1600"/>
              </a:spcAft>
              <a:defRPr/>
            </a:lvl1pPr>
            <a:lvl2pPr>
              <a:lnSpc>
                <a:spcPct val="90000"/>
              </a:lnSpc>
              <a:spcAft>
                <a:spcPts val="1600"/>
              </a:spcAft>
              <a:defRPr/>
            </a:lvl2pPr>
            <a:lvl3pPr>
              <a:lnSpc>
                <a:spcPct val="90000"/>
              </a:lnSpc>
              <a:spcAft>
                <a:spcPts val="1600"/>
              </a:spcAft>
              <a:defRPr/>
            </a:lvl3pPr>
            <a:lvl4pPr>
              <a:lnSpc>
                <a:spcPct val="90000"/>
              </a:lnSpc>
              <a:spcAft>
                <a:spcPts val="1600"/>
              </a:spcAft>
              <a:defRPr/>
            </a:lvl4pPr>
            <a:lvl5pPr indent="-223200">
              <a:lnSpc>
                <a:spcPct val="90000"/>
              </a:lnSpc>
              <a:spcAft>
                <a:spcPts val="16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186238" y="1872000"/>
            <a:ext cx="4500562" cy="409692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507077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xmlns:mv="urn:schemas-microsoft-com:mac:vml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ultiple Imag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1294" y="1346395"/>
            <a:ext cx="3924300" cy="467942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06697" y="1346395"/>
            <a:ext cx="4091589" cy="272541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606697" y="4275189"/>
            <a:ext cx="1943924" cy="176370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772113" y="4275189"/>
            <a:ext cx="1943924" cy="176370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574336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xmlns:mv="urn:schemas-microsoft-com:mac:vml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03678"/>
                </a:solidFill>
              </a:defRPr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7150"/>
            <a:ext cx="3008313" cy="3529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2699"/>
            <a:ext cx="5486400" cy="3444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Untitled-1.pn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8582415" y="6356350"/>
            <a:ext cx="399452" cy="3612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Straight Connector 20"/>
          <p:cNvCxnSpPr/>
          <p:nvPr userDrawn="1"/>
        </p:nvCxnSpPr>
        <p:spPr>
          <a:xfrm>
            <a:off x="0" y="6236311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0" y="-6413"/>
            <a:ext cx="9144000" cy="1109594"/>
          </a:xfrm>
          <a:prstGeom prst="rect">
            <a:avLst/>
          </a:prstGeom>
          <a:gradFill flip="none" rotWithShape="1">
            <a:gsLst>
              <a:gs pos="100000">
                <a:srgbClr val="0093C0"/>
              </a:gs>
              <a:gs pos="0">
                <a:srgbClr val="003678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  <p:sldLayoutId id="2147483661" r:id="rId13"/>
    <p:sldLayoutId id="2147483662" r:id="rId14"/>
    <p:sldLayoutId id="2147483663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09FC2"/>
          </a:solidFill>
          <a:latin typeface="Concord"/>
          <a:ea typeface="+mj-ea"/>
          <a:cs typeface="Concor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rgbClr val="009FC2"/>
          </a:solidFill>
          <a:latin typeface="Concord Thin"/>
          <a:ea typeface="+mn-ea"/>
          <a:cs typeface="Concord Thi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9FC2"/>
          </a:solidFill>
          <a:latin typeface="Concord Thin"/>
          <a:ea typeface="+mn-ea"/>
          <a:cs typeface="Concord Thi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009FC2"/>
          </a:solidFill>
          <a:latin typeface="Concord Thin"/>
          <a:ea typeface="+mn-ea"/>
          <a:cs typeface="Concord Thi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rgbClr val="009FC2"/>
          </a:solidFill>
          <a:latin typeface="Concord Thin"/>
          <a:ea typeface="+mn-ea"/>
          <a:cs typeface="Concord Thi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>
          <a:solidFill>
            <a:srgbClr val="009FC2"/>
          </a:solidFill>
          <a:latin typeface="Concord Thin"/>
          <a:ea typeface="+mn-ea"/>
          <a:cs typeface="Concord Thi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_powerpoint_sunum+++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825613" y="2771774"/>
            <a:ext cx="3608789" cy="1406236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sz="2200" dirty="0" smtClean="0">
                <a:solidFill>
                  <a:srgbClr val="0093C0"/>
                </a:solidFill>
              </a:rPr>
              <a:t>Expert Group Meeting on Islamic Banking and Finance Statistics</a:t>
            </a:r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1600" dirty="0" smtClean="0">
                <a:solidFill>
                  <a:srgbClr val="003678"/>
                </a:solidFill>
              </a:rPr>
              <a:t>Ankara, </a:t>
            </a:r>
            <a:r>
              <a:rPr lang="tr-TR" sz="1600" dirty="0" err="1" smtClean="0">
                <a:solidFill>
                  <a:srgbClr val="003678"/>
                </a:solidFill>
              </a:rPr>
              <a:t>Turkey</a:t>
            </a:r>
            <a:r>
              <a:rPr lang="tr-TR" sz="1600" dirty="0" smtClean="0">
                <a:solidFill>
                  <a:srgbClr val="003678"/>
                </a:solidFill>
              </a:rPr>
              <a:t/>
            </a:r>
            <a:br>
              <a:rPr lang="tr-TR" sz="1600" dirty="0" smtClean="0">
                <a:solidFill>
                  <a:srgbClr val="003678"/>
                </a:solidFill>
              </a:rPr>
            </a:br>
            <a:r>
              <a:rPr lang="en-GB" sz="1600" dirty="0" smtClean="0">
                <a:solidFill>
                  <a:srgbClr val="003678"/>
                </a:solidFill>
              </a:rPr>
              <a:t>25-26 March 2014</a:t>
            </a:r>
            <a:endParaRPr lang="en-US" sz="1600" dirty="0">
              <a:solidFill>
                <a:srgbClr val="003678"/>
              </a:solidFill>
            </a:endParaRPr>
          </a:p>
        </p:txBody>
      </p:sp>
      <p:pic>
        <p:nvPicPr>
          <p:cNvPr id="7" name="Picture 6" descr="yatay yatirimli.jpg"/>
          <p:cNvPicPr>
            <a:picLocks noChangeAspect="1"/>
          </p:cNvPicPr>
          <p:nvPr/>
        </p:nvPicPr>
        <p:blipFill>
          <a:blip r:embed="rId3"/>
          <a:srcRect t="13741" b="14460"/>
          <a:stretch>
            <a:fillRect/>
          </a:stretch>
        </p:blipFill>
        <p:spPr>
          <a:xfrm>
            <a:off x="14271" y="2896592"/>
            <a:ext cx="2811343" cy="119289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rot="5400000">
            <a:off x="2082517" y="3422761"/>
            <a:ext cx="1303561" cy="1588"/>
          </a:xfrm>
          <a:prstGeom prst="line">
            <a:avLst/>
          </a:prstGeom>
          <a:ln w="19050" cap="flat" cmpd="sng" algn="ctr">
            <a:solidFill>
              <a:srgbClr val="0093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1026825" y="3762186"/>
            <a:ext cx="1653647" cy="369388"/>
            <a:chOff x="6379741" y="3287357"/>
            <a:chExt cx="2689562" cy="686833"/>
          </a:xfrm>
        </p:grpSpPr>
        <p:sp>
          <p:nvSpPr>
            <p:cNvPr id="10" name="Rectangle 9"/>
            <p:cNvSpPr/>
            <p:nvPr/>
          </p:nvSpPr>
          <p:spPr>
            <a:xfrm>
              <a:off x="6624147" y="3287357"/>
              <a:ext cx="2445156" cy="5229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borsa_bfi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9192"/>
            <a:stretch>
              <a:fillRect/>
            </a:stretch>
          </p:blipFill>
          <p:spPr>
            <a:xfrm>
              <a:off x="6379741" y="3287357"/>
              <a:ext cx="2689562" cy="68683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7091" y="3759200"/>
            <a:ext cx="8626764" cy="2050473"/>
          </a:xfrm>
        </p:spPr>
        <p:txBody>
          <a:bodyPr/>
          <a:lstStyle/>
          <a:p>
            <a:pPr marL="365760" indent="-256032" fontAlgn="auto">
              <a:spcAft>
                <a:spcPts val="0"/>
              </a:spcAft>
              <a:buNone/>
              <a:defRPr/>
            </a:pP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 Forum;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Initiated - 20th session of the Standing Committee for Economic and Commercial Cooperation of the OIC (COMCEC) – 2004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Dedicated platform and communication channel for the members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Currently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members from 37 countries: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59473" lvl="2" indent="-256032" fontAlgn="auto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stock exchanges</a:t>
            </a:r>
          </a:p>
          <a:p>
            <a:pPr marL="859473" lvl="2" indent="-256032" fontAlgn="auto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 clearing, settlement, registry and depository institutions</a:t>
            </a:r>
          </a:p>
          <a:p>
            <a:pPr marL="859473" lvl="2" indent="-256032" fontAlgn="auto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 related organizations (SESRIC, IIFM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IFSB etc.)  </a:t>
            </a:r>
          </a:p>
          <a:p>
            <a:pPr marL="859473" lvl="2" indent="-256032" fontAlgn="auto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defRPr/>
            </a:pPr>
            <a:endParaRPr lang="en-US" sz="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buNone/>
            </a:pPr>
            <a:endParaRPr lang="tr-TR" sz="1000" dirty="0" smtClean="0"/>
          </a:p>
          <a:p>
            <a:pPr lvl="2">
              <a:buNone/>
            </a:pP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Blue represents observers, green represents members</a:t>
            </a:r>
          </a:p>
          <a:p>
            <a:pPr lvl="2">
              <a:buNone/>
            </a:pP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Background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  <p:pic>
        <p:nvPicPr>
          <p:cNvPr id="4" name="Picture 3" descr="OIC members map - green members blue observer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236546"/>
            <a:ext cx="5904656" cy="28803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27494581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xmlns:mv="urn:schemas-microsoft-com:mac:vml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Background</a:t>
            </a:r>
            <a:endParaRPr lang="en-US" sz="4400" dirty="0">
              <a:solidFill>
                <a:schemeClr val="bg1"/>
              </a:solidFill>
              <a:latin typeface="Concord"/>
              <a:cs typeface="Concord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2075452"/>
            <a:ext cx="7992888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tr-T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tr-T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First Round-table Meeting, Istanbul - March 2005</a:t>
            </a:r>
            <a:endParaRPr lang="tr-T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defRPr/>
            </a:pPr>
            <a:endParaRPr lang="tr-TR" sz="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Second Annual Meeting, Istanbul - October 2008 </a:t>
            </a:r>
          </a:p>
          <a:p>
            <a:pPr marL="822960" lvl="1" indent="-256032" fontAlgn="auto">
              <a:spcAft>
                <a:spcPts val="0"/>
              </a:spcAft>
              <a:buSzPct val="54000"/>
              <a:buFont typeface="Wingdings" pitchFamily="2" charset="2"/>
              <a:buChar char="ü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working committee and four task forces established</a:t>
            </a:r>
            <a:endParaRPr lang="tr-T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tr-TR" sz="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First Working Committee Meeting, Tehran - May 2009</a:t>
            </a:r>
            <a:endParaRPr lang="tr-T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256032" fontAlgn="auto">
              <a:spcAft>
                <a:spcPts val="0"/>
              </a:spcAft>
              <a:buSzPct val="54000"/>
              <a:buFont typeface="Wingdings" pitchFamily="2" charset="2"/>
              <a:buChar char="ü"/>
              <a:defRPr/>
            </a:pPr>
            <a:endParaRPr lang="tr-TR" sz="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Third Annual Meeting, Istanbul - October 2009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Task forces renamed and new tasks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assigned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Final Report submitted to the COMCEC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In the COMCEC meeting, regulatory bodies of the OIC member states requested to establish a similar platform to boost cooperation efforts</a:t>
            </a:r>
            <a:endParaRPr lang="tr-T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defRPr/>
            </a:pPr>
            <a:endParaRPr lang="en-US" sz="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Third Working Committee Meeting, Abu Dhabi - April 2010 </a:t>
            </a:r>
          </a:p>
          <a:p>
            <a:pPr marL="36576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Fourth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Annual Meeting, Istanbul - October 2010</a:t>
            </a:r>
            <a:endParaRPr lang="en-US" sz="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Fifth Annual Meeting, Istanbul- September 2011</a:t>
            </a:r>
            <a:endParaRPr lang="tr-T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tr-T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Sixth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Annual Meeting, Istanbul- September 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26,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  <a:p>
            <a:pPr marL="36576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tr-T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Seventh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Annual Meeting, Istanbul- September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19,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</a:t>
            </a:r>
            <a:r>
              <a:rPr lang="tr-T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tr-T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tr-T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/>
          <a:srcRect b="20000"/>
          <a:stretch>
            <a:fillRect/>
          </a:stretch>
        </p:blipFill>
        <p:spPr bwMode="auto">
          <a:xfrm>
            <a:off x="5508104" y="1263726"/>
            <a:ext cx="187220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335734"/>
            <a:ext cx="2160240" cy="67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Z:\ISEDAK\6th Forum Meeting\comcec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77806" y="1263726"/>
            <a:ext cx="792088" cy="811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547672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xmlns:mv="urn:schemas-microsoft-com:mac:vml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lvl="0" algn="ctr"/>
            <a:r>
              <a:rPr lang="en-US" sz="3000" b="1" dirty="0" smtClean="0">
                <a:solidFill>
                  <a:schemeClr val="bg1"/>
                </a:solidFill>
                <a:latin typeface="Arial"/>
                <a:cs typeface="Arial"/>
              </a:rPr>
              <a:t>S&amp;P/OIC COMCEC 50 </a:t>
            </a:r>
            <a:r>
              <a:rPr lang="en-US" sz="3000" b="1" dirty="0" err="1" smtClean="0">
                <a:solidFill>
                  <a:schemeClr val="bg1"/>
                </a:solidFill>
                <a:latin typeface="Arial"/>
                <a:cs typeface="Arial"/>
              </a:rPr>
              <a:t>Shariah</a:t>
            </a:r>
            <a:r>
              <a:rPr lang="en-US" sz="3000" b="1" dirty="0" smtClean="0">
                <a:solidFill>
                  <a:schemeClr val="bg1"/>
                </a:solidFill>
                <a:latin typeface="Arial"/>
                <a:cs typeface="Arial"/>
              </a:rPr>
              <a:t> Index</a:t>
            </a:r>
            <a:endParaRPr lang="en-US" sz="3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4115" y="1634836"/>
            <a:ext cx="8342685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20000"/>
              </a:spcBef>
            </a:pPr>
            <a:r>
              <a:rPr lang="tr-T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Background: </a:t>
            </a:r>
          </a:p>
          <a:p>
            <a:pPr marL="285750" indent="-28575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Index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project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started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2009 </a:t>
            </a:r>
          </a:p>
          <a:p>
            <a:pPr marL="285750" indent="-28575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Customized Indices and Exchange Traded Islamic Financial Products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Task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Force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coordinated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project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tr-T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Motive: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Absence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a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Shariah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compliant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index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constituting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companies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from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OIC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stock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markets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Rising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demand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Islamic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financial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securities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r>
              <a:rPr lang="tr-TR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Purpose</a:t>
            </a:r>
            <a:r>
              <a:rPr lang="tr-T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Increasing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awareness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about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OIC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markets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Facilitating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collaboration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among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OIC Exchanges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Promoting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the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Forum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Creating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different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investment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alternatives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through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structured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products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based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on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the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Index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Providing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a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benchmark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for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OIC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markets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’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performances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123384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"/>
                <a:cs typeface="Arial"/>
              </a:rPr>
              <a:t>Capital</a:t>
            </a:r>
            <a:r>
              <a:rPr lang="en-GB" sz="44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4000" b="1" dirty="0" smtClean="0">
                <a:solidFill>
                  <a:schemeClr val="bg1"/>
                </a:solidFill>
                <a:latin typeface="Arial"/>
                <a:cs typeface="Arial"/>
              </a:rPr>
              <a:t>Market</a:t>
            </a:r>
            <a:r>
              <a:rPr lang="en-GB" sz="4400" b="1" dirty="0" smtClean="0">
                <a:solidFill>
                  <a:schemeClr val="bg1"/>
                </a:solidFill>
                <a:latin typeface="Arial"/>
                <a:cs typeface="Arial"/>
              </a:rPr>
              <a:t> Linkages </a:t>
            </a:r>
            <a:endParaRPr lang="tr-TR" sz="44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1760" y="1412776"/>
            <a:ext cx="4403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-lateral and/or multi-lateral linkages</a:t>
            </a:r>
            <a:endParaRPr lang="tr-T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547664" y="1772816"/>
          <a:ext cx="590465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Arial"/>
                <a:cs typeface="Arial"/>
              </a:rPr>
              <a:t>Islamic Capital Market Instruments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9717" y="1856766"/>
            <a:ext cx="313049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tr-TR" sz="1600" dirty="0" smtClean="0"/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Forum will continue to work on the introduction of Islamic products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Sukuk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Exchange Traded Funds </a:t>
            </a:r>
            <a:r>
              <a:rPr lang="tr-T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etc</a:t>
            </a: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coordination with international organizations such as IIFM and IFSB </a:t>
            </a:r>
            <a:endParaRPr lang="tr-T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endParaRPr lang="tr-T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tr-T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Forum Secretariat will perpetuate the efforts to work with Islamic banks to develop trading of such products</a:t>
            </a:r>
            <a:endParaRPr lang="tr-T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tr-TR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0137" y="1553763"/>
            <a:ext cx="5619136" cy="3380769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961209" y="4900365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Source: International Islamic Financial Market (IIFM)</a:t>
            </a:r>
            <a:endParaRPr lang="tr-TR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/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val="872802658"/>
              </p:ext>
            </p:extLst>
          </p:nvPr>
        </p:nvGraphicFramePr>
        <p:xfrm>
          <a:off x="1237483" y="3334327"/>
          <a:ext cx="3655022" cy="232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39273"/>
            <a:ext cx="8229601" cy="4654939"/>
          </a:xfrm>
        </p:spPr>
        <p:txBody>
          <a:bodyPr/>
          <a:lstStyle/>
          <a:p>
            <a:pPr lvl="0"/>
            <a:endParaRPr lang="tr-TR" sz="16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0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Forum Coordinator will continue to work on the improvement of the Forum web site and the Newsletter. </a:t>
            </a:r>
            <a:endParaRPr lang="tr-T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lvl="0"/>
            <a:endParaRPr lang="tr-T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lvl="0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Members to share information about their markets to be posted at the Newsletter.</a:t>
            </a:r>
            <a:endParaRPr lang="tr-T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lvl="0"/>
            <a:endParaRPr lang="tr-TR" sz="6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0">
              <a:buNone/>
            </a:pPr>
            <a:endParaRPr lang="tr-TR" sz="16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0"/>
            <a:endParaRPr lang="tr-TR" sz="6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0"/>
            <a:endParaRPr lang="tr-TR" sz="16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0">
              <a:buNone/>
            </a:pPr>
            <a:endParaRPr lang="tr-TR" sz="1600" dirty="0" smtClean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305380" y="3722342"/>
            <a:ext cx="1503360" cy="150336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tr-TR" sz="3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website</a:t>
            </a:r>
            <a:endParaRPr lang="en-GB" sz="30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val="1459165031"/>
              </p:ext>
            </p:extLst>
          </p:nvPr>
        </p:nvGraphicFramePr>
        <p:xfrm>
          <a:off x="4110934" y="3334327"/>
          <a:ext cx="3739975" cy="2325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Oval 19"/>
          <p:cNvSpPr/>
          <p:nvPr/>
        </p:nvSpPr>
        <p:spPr>
          <a:xfrm>
            <a:off x="5169597" y="3722342"/>
            <a:ext cx="1503360" cy="150336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tr-TR" sz="26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newsletter</a:t>
            </a:r>
            <a:endParaRPr lang="en-GB" sz="26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lvl="0" algn="ctr">
              <a:spcBef>
                <a:spcPct val="0"/>
              </a:spcBef>
              <a:defRPr/>
            </a:pPr>
            <a:r>
              <a:rPr lang="tr-TR" sz="4400" b="1" dirty="0" err="1" smtClean="0">
                <a:solidFill>
                  <a:schemeClr val="bg1"/>
                </a:solidFill>
                <a:latin typeface="Arial"/>
                <a:cs typeface="Arial"/>
              </a:rPr>
              <a:t>Promotion</a:t>
            </a:r>
            <a:r>
              <a:rPr lang="tr-TR" sz="44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tr-TR" sz="4400" b="1" dirty="0" err="1" smtClean="0">
                <a:solidFill>
                  <a:schemeClr val="bg1"/>
                </a:solidFill>
                <a:latin typeface="Arial"/>
                <a:cs typeface="Arial"/>
              </a:rPr>
              <a:t>Activities</a:t>
            </a:r>
            <a:endParaRPr lang="en-US" sz="4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2739849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tr-TR" sz="4000" b="1" dirty="0" err="1" smtClean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tr-TR" sz="40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tr-TR" sz="4000" b="1" dirty="0" err="1" smtClean="0">
                <a:solidFill>
                  <a:schemeClr val="bg1"/>
                </a:solidFill>
                <a:latin typeface="Arial"/>
                <a:cs typeface="Arial"/>
              </a:rPr>
              <a:t>way</a:t>
            </a:r>
            <a:r>
              <a:rPr lang="tr-TR" sz="40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tr-TR" sz="4000" b="1" dirty="0" err="1" smtClean="0">
                <a:solidFill>
                  <a:schemeClr val="bg1"/>
                </a:solidFill>
                <a:latin typeface="Arial"/>
                <a:cs typeface="Arial"/>
              </a:rPr>
              <a:t>forward</a:t>
            </a:r>
            <a:endParaRPr lang="tr-TR" sz="40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1900" b="1" dirty="0" smtClean="0">
                <a:solidFill>
                  <a:schemeClr val="bg1"/>
                </a:solidFill>
                <a:latin typeface="Arial"/>
                <a:cs typeface="Arial"/>
              </a:rPr>
              <a:t>Decisions of the </a:t>
            </a:r>
            <a:r>
              <a:rPr lang="en-US" sz="1900" b="1" dirty="0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tr-TR" sz="1900" b="1" dirty="0" err="1" smtClean="0">
                <a:solidFill>
                  <a:schemeClr val="bg1"/>
                </a:solidFill>
                <a:latin typeface="Arial"/>
                <a:cs typeface="Arial"/>
              </a:rPr>
              <a:t>event</a:t>
            </a:r>
            <a:r>
              <a:rPr lang="en-US" sz="1900" b="1" dirty="0" smtClean="0">
                <a:solidFill>
                  <a:schemeClr val="bg1"/>
                </a:solidFill>
                <a:latin typeface="Arial"/>
                <a:cs typeface="Arial"/>
              </a:rPr>
              <a:t>h </a:t>
            </a:r>
            <a:r>
              <a:rPr lang="en-US" sz="1900" b="1" dirty="0" smtClean="0">
                <a:solidFill>
                  <a:schemeClr val="bg1"/>
                </a:solidFill>
                <a:latin typeface="Arial"/>
                <a:cs typeface="Arial"/>
              </a:rPr>
              <a:t>Annual Meeting</a:t>
            </a:r>
            <a:r>
              <a:rPr lang="tr-TR" sz="19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1900" b="1" dirty="0" err="1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84726" y="1484783"/>
          <a:ext cx="8820729" cy="451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8328" y="2609913"/>
            <a:ext cx="4702827" cy="1648449"/>
          </a:xfrm>
        </p:spPr>
        <p:txBody>
          <a:bodyPr anchor="ctr">
            <a:noAutofit/>
          </a:bodyPr>
          <a:lstStyle/>
          <a:p>
            <a:pPr algn="ctr"/>
            <a:r>
              <a:rPr lang="en-US" dirty="0" smtClean="0"/>
              <a:t>T</a:t>
            </a:r>
            <a:r>
              <a:rPr lang="tr-TR" dirty="0" err="1" smtClean="0"/>
              <a:t>hank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HavasTemplate">
    <a:dk1>
      <a:sysClr val="windowText" lastClr="000000"/>
    </a:dk1>
    <a:lt1>
      <a:sysClr val="window" lastClr="FFFFFF"/>
    </a:lt1>
    <a:dk2>
      <a:srgbClr val="DC002E"/>
    </a:dk2>
    <a:lt2>
      <a:srgbClr val="FFFFFF"/>
    </a:lt2>
    <a:accent1>
      <a:srgbClr val="DC002E"/>
    </a:accent1>
    <a:accent2>
      <a:srgbClr val="808285"/>
    </a:accent2>
    <a:accent3>
      <a:srgbClr val="BCBEC0"/>
    </a:accent3>
    <a:accent4>
      <a:srgbClr val="DC002E"/>
    </a:accent4>
    <a:accent5>
      <a:srgbClr val="808285"/>
    </a:accent5>
    <a:accent6>
      <a:srgbClr val="BCBEC0"/>
    </a:accent6>
    <a:hlink>
      <a:srgbClr val="808285"/>
    </a:hlink>
    <a:folHlink>
      <a:srgbClr val="808285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5047</TotalTime>
  <Words>458</Words>
  <Application>Microsoft Office PowerPoint</Application>
  <PresentationFormat>On-screen Show (4:3)</PresentationFormat>
  <Paragraphs>95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Expert Group Meeting on Islamic Banking and Finance Statistics Ankara, Turkey 25-26 March 2014</vt:lpstr>
      <vt:lpstr>Slide 2</vt:lpstr>
      <vt:lpstr>Slide 3</vt:lpstr>
      <vt:lpstr>Slide 4</vt:lpstr>
      <vt:lpstr>Slide 5</vt:lpstr>
      <vt:lpstr>Slide 6</vt:lpstr>
      <vt:lpstr>Slide 7</vt:lpstr>
      <vt:lpstr>Slide 8</vt:lpstr>
      <vt:lpstr>Thank you.</vt:lpstr>
    </vt:vector>
  </TitlesOfParts>
  <Company>Euro RSCG 4D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Mert Maviş</dc:creator>
  <cp:lastModifiedBy>nazlig</cp:lastModifiedBy>
  <cp:revision>347</cp:revision>
  <dcterms:created xsi:type="dcterms:W3CDTF">2013-05-20T22:51:14Z</dcterms:created>
  <dcterms:modified xsi:type="dcterms:W3CDTF">2014-03-24T07:47:48Z</dcterms:modified>
</cp:coreProperties>
</file>