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1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77" d="100"/>
          <a:sy n="77" d="100"/>
        </p:scale>
        <p:origin x="8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56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4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86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07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85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61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417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8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630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9878-9CB3-4ED5-A509-670B906AE88A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664E-F1D0-4523-BBAE-1B80B3FA82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111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ysekagya@gmail.com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2811" y="592164"/>
            <a:ext cx="9144000" cy="164396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of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Traditional and Complementary Medicine in 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Uganda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Health 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127" y="3037299"/>
            <a:ext cx="9144000" cy="202950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endParaRPr lang="en-GB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Sekagya H. Yahaya</a:t>
            </a:r>
            <a:endParaRPr lang="en-GB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2800" b="1" dirty="0" smtClean="0"/>
              <a:t>(National Drug Authority)</a:t>
            </a:r>
          </a:p>
          <a:p>
            <a:pPr>
              <a:lnSpc>
                <a:spcPct val="150000"/>
              </a:lnSpc>
            </a:pPr>
            <a:r>
              <a:rPr lang="en-GB" sz="2800" b="1" dirty="0" smtClean="0"/>
              <a:t>(PhD </a:t>
            </a:r>
            <a:r>
              <a:rPr lang="en-GB" sz="2800" b="1" dirty="0" smtClean="0"/>
              <a:t>– Student</a:t>
            </a:r>
            <a:r>
              <a:rPr lang="en-GB" sz="2800" b="1" dirty="0"/>
              <a:t>)</a:t>
            </a:r>
            <a:endParaRPr lang="en-GB" sz="2800" dirty="0" smtClean="0"/>
          </a:p>
          <a:p>
            <a:endParaRPr lang="en-GB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413" y="4693932"/>
            <a:ext cx="2527068" cy="1889743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163" y="4605665"/>
            <a:ext cx="2640676" cy="19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19" y="0"/>
            <a:ext cx="11401577" cy="680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4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5653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Type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TCM 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pplication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Uganda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3338" y="1155469"/>
            <a:ext cx="7265323" cy="555290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GB" sz="2000" dirty="0" smtClean="0"/>
              <a:t>Natural Chemotherapeutic laboratory, under </a:t>
            </a:r>
            <a:r>
              <a:rPr lang="en-GB" sz="2000" dirty="0" err="1" smtClean="0"/>
              <a:t>MoH</a:t>
            </a:r>
            <a:r>
              <a:rPr lang="en-GB" sz="2000" dirty="0" smtClean="0"/>
              <a:t> handles TCM, but lacks full mandate of registration </a:t>
            </a:r>
          </a:p>
          <a:p>
            <a:pPr>
              <a:lnSpc>
                <a:spcPct val="160000"/>
              </a:lnSpc>
            </a:pPr>
            <a:r>
              <a:rPr lang="en-GB" sz="2000" dirty="0" smtClean="0"/>
              <a:t> Most applications regard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Herbalism 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Chinese traditional medicine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Reflexology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Homeopathy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Acupuncture</a:t>
            </a:r>
          </a:p>
          <a:p>
            <a:pPr lvl="1">
              <a:lnSpc>
                <a:spcPct val="160000"/>
              </a:lnSpc>
            </a:pPr>
            <a:r>
              <a:rPr lang="en-GB" sz="2000" dirty="0" smtClean="0"/>
              <a:t>Ayurveda  </a:t>
            </a:r>
          </a:p>
        </p:txBody>
      </p:sp>
    </p:spTree>
    <p:extLst>
      <p:ext uri="{BB962C8B-B14F-4D97-AF65-F5344CB8AC3E}">
        <p14:creationId xmlns:p14="http://schemas.microsoft.com/office/powerpoint/2010/main" val="15133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4294"/>
          </a:xfrm>
        </p:spPr>
        <p:txBody>
          <a:bodyPr>
            <a:normAutofit fontScale="90000"/>
          </a:bodyPr>
          <a:lstStyle/>
          <a:p>
            <a:pPr lvl="0" algn="ctr"/>
            <a:r>
              <a:rPr lang="en-GB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Policy, Regulations &amp; Mechanisms ensuring Quality of TCM Services: (Practices, Practitioners and Products)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731" y="1654233"/>
            <a:ext cx="9936612" cy="4920738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TCM Regulatory Bill &amp; Policy Framework in Parliament (2</a:t>
            </a:r>
            <a:r>
              <a:rPr lang="en-GB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Mention)</a:t>
            </a:r>
          </a:p>
          <a:p>
            <a:pPr lvl="1">
              <a:lnSpc>
                <a:spcPct val="16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intended to establish functional relationship between TCMP &amp; health sector.</a:t>
            </a:r>
          </a:p>
          <a:p>
            <a:pPr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Drug Policy and Authority Act 1993</a:t>
            </a:r>
          </a:p>
          <a:p>
            <a:pPr lvl="1">
              <a:lnSpc>
                <a:spcPct val="16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Medical Products (not cosmetics, Not Practices, Not Practitioners) </a:t>
            </a:r>
          </a:p>
          <a:p>
            <a:pPr lvl="0"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National Health Policy 2010 </a:t>
            </a:r>
          </a:p>
          <a:p>
            <a:pPr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 Policy on Public Private Partnership in Health 2012</a:t>
            </a:r>
          </a:p>
          <a:p>
            <a:pPr lvl="0"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Health Sector Strategic and Investment Plan 2011-2015</a:t>
            </a:r>
          </a:p>
          <a:p>
            <a:pPr lvl="0">
              <a:lnSpc>
                <a:spcPct val="16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Sector Development Plan 2015 - 2020</a:t>
            </a:r>
          </a:p>
        </p:txBody>
      </p:sp>
    </p:spTree>
    <p:extLst>
      <p:ext uri="{BB962C8B-B14F-4D97-AF65-F5344CB8AC3E}">
        <p14:creationId xmlns:p14="http://schemas.microsoft.com/office/powerpoint/2010/main" val="142261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7818"/>
            <a:ext cx="10515600" cy="1255222"/>
          </a:xfrm>
        </p:spPr>
        <p:txBody>
          <a:bodyPr>
            <a:normAutofit/>
          </a:bodyPr>
          <a:lstStyle/>
          <a:p>
            <a:pPr lvl="0" algn="ctr"/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Outdated Acts of Parliament </a:t>
            </a:r>
            <a:b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TCM can take advantage of, during  amendments</a:t>
            </a: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5181" y="1612669"/>
            <a:ext cx="8911245" cy="472994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Health Act 281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Mental Treatment Act Cap 279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witchcraft Act of 1957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Acts to consider 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Government Act Cap 243 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(Gap; The policy does not regulate TCM practitioners and their services)</a:t>
            </a: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Penal Code Cap 120 </a:t>
            </a:r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(Gap; The Act has no provisions regarding TCM who commit offences in service delivery)</a:t>
            </a:r>
            <a:endParaRPr lang="en-GB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6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123"/>
            <a:ext cx="10515600" cy="1122852"/>
          </a:xfrm>
        </p:spPr>
        <p:txBody>
          <a:bodyPr>
            <a:normAutofit/>
          </a:bodyPr>
          <a:lstStyle/>
          <a:p>
            <a:pPr lvl="0" algn="ctr"/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Standardization of TCM Education and Trainings  (Regulations, Quality assurance, Standards) 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454" y="1354975"/>
            <a:ext cx="11135360" cy="5196774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TCM practices &amp; practitioners insufficiently regulated by </a:t>
            </a:r>
            <a:r>
              <a:rPr lang="en-GB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</a:t>
            </a:r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system for licencing/tracking practitioners + products </a:t>
            </a:r>
          </a:p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Quality is not assured, Unsubstantial claims (many)</a:t>
            </a:r>
          </a:p>
          <a:p>
            <a:pPr>
              <a:lnSpc>
                <a:spcPct val="150000"/>
              </a:lnSpc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strong provision for standards; education &amp; training</a:t>
            </a:r>
          </a:p>
          <a:p>
            <a:pPr lvl="0">
              <a:lnSpc>
                <a:spcPct val="150000"/>
              </a:lnSpc>
            </a:pPr>
            <a:r>
              <a:rPr lang="en-GB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not professional regulatory body of TCM</a:t>
            </a:r>
          </a:p>
          <a:p>
            <a:pPr lvl="1" algn="ctr">
              <a:lnSpc>
                <a:spcPct val="150000"/>
              </a:lnSpc>
            </a:pPr>
            <a:r>
              <a:rPr lang="en-GB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TCM a Profession?</a:t>
            </a:r>
          </a:p>
        </p:txBody>
      </p:sp>
    </p:spTree>
    <p:extLst>
      <p:ext uri="{BB962C8B-B14F-4D97-AF65-F5344CB8AC3E}">
        <p14:creationId xmlns:p14="http://schemas.microsoft.com/office/powerpoint/2010/main" val="40713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721"/>
          </a:xfrm>
        </p:spPr>
        <p:txBody>
          <a:bodyPr>
            <a:normAutofit/>
          </a:bodyPr>
          <a:lstStyle/>
          <a:p>
            <a:pPr lvl="0" algn="ctr"/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nitiatives to train TCMP (THPs)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466" y="1346662"/>
            <a:ext cx="8962505" cy="4879967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Natural Chemotherapeutic Institute (in formation)</a:t>
            </a:r>
          </a:p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PROMETRA Uganda (NGO)</a:t>
            </a:r>
          </a:p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THETA Uganda (NGO)</a:t>
            </a:r>
          </a:p>
          <a:p>
            <a:pPr lvl="1">
              <a:lnSpc>
                <a:spcPct val="150000"/>
              </a:lnSpc>
            </a:pP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 Universities </a:t>
            </a:r>
          </a:p>
          <a:p>
            <a:pPr lvl="2">
              <a:lnSpc>
                <a:spcPct val="150000"/>
              </a:lnSpc>
            </a:pP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Makerere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– (Undergraduate)</a:t>
            </a:r>
          </a:p>
          <a:p>
            <a:pPr lvl="2">
              <a:lnSpc>
                <a:spcPct val="150000"/>
              </a:lnSpc>
            </a:pP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Mbarara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(MSc and PhD program)</a:t>
            </a:r>
          </a:p>
          <a:p>
            <a:pPr lvl="2">
              <a:lnSpc>
                <a:spcPct val="150000"/>
              </a:lnSpc>
            </a:pPr>
            <a:r>
              <a:rPr lang="en-GB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Gulu</a:t>
            </a:r>
            <a:r>
              <a:rPr lang="en-GB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(Diploma – course unit)</a:t>
            </a:r>
            <a:endParaRPr lang="en-GB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7236" y="1507440"/>
            <a:ext cx="4293466" cy="846210"/>
          </a:xfrm>
        </p:spPr>
        <p:txBody>
          <a:bodyPr anchor="ctr"/>
          <a:lstStyle/>
          <a:p>
            <a:pPr algn="ctr"/>
            <a:r>
              <a:rPr lang="en-US" dirty="0"/>
              <a:t>E-mail: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ysekagya@gmail.com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1878" y="1518589"/>
            <a:ext cx="4069155" cy="823912"/>
          </a:xfrm>
        </p:spPr>
        <p:txBody>
          <a:bodyPr anchor="ctr"/>
          <a:lstStyle/>
          <a:p>
            <a:pPr algn="ctr"/>
            <a:r>
              <a:rPr lang="en-US" dirty="0"/>
              <a:t>Phone:	+256 772 403 900</a:t>
            </a:r>
          </a:p>
        </p:txBody>
      </p:sp>
      <p:pic>
        <p:nvPicPr>
          <p:cNvPr id="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05685" y="2757695"/>
            <a:ext cx="5157787" cy="36845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9" name="Text Placeholder 4"/>
          <p:cNvSpPr txBox="1">
            <a:spLocks/>
          </p:cNvSpPr>
          <p:nvPr/>
        </p:nvSpPr>
        <p:spPr>
          <a:xfrm>
            <a:off x="4188229" y="259825"/>
            <a:ext cx="5183188" cy="1236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smtClean="0"/>
              <a:t>Dr. </a:t>
            </a:r>
            <a:r>
              <a:rPr lang="en-US" sz="3200" dirty="0" err="1" smtClean="0"/>
              <a:t>Sekagya</a:t>
            </a:r>
            <a:r>
              <a:rPr lang="en-US" sz="3200" dirty="0" smtClean="0"/>
              <a:t> H. </a:t>
            </a:r>
            <a:r>
              <a:rPr lang="en-US" sz="3200" dirty="0" err="1" smtClean="0"/>
              <a:t>Yahaya</a:t>
            </a:r>
            <a:endParaRPr lang="en-US" sz="3200" dirty="0" smtClean="0"/>
          </a:p>
          <a:p>
            <a:pPr algn="ctr"/>
            <a:r>
              <a:rPr lang="en-US" sz="3200" dirty="0" smtClean="0"/>
              <a:t>UGANDA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102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343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Integration of Traditional and Complementary Medicine in Uganda National Health System</vt:lpstr>
      <vt:lpstr>PowerPoint Presentation</vt:lpstr>
      <vt:lpstr>Types of TCM Applications in Uganda</vt:lpstr>
      <vt:lpstr>National Policy, Regulations &amp; Mechanisms ensuring Quality of TCM Services: (Practices, Practitioners and Products)</vt:lpstr>
      <vt:lpstr>Outdated Acts of Parliament  TCM can take advantage of, during  amendments</vt:lpstr>
      <vt:lpstr>Standardization of TCM Education and Trainings  (Regulations, Quality assurance, Standards) </vt:lpstr>
      <vt:lpstr>Initiatives to train TCMP (THPs)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Uganda progress on integration of Traditional and Complementary Medicine in the National Health system</dc:title>
  <dc:creator>YAHAYA SEKAGYA</dc:creator>
  <cp:lastModifiedBy>YAHAYA SEKAGYA</cp:lastModifiedBy>
  <cp:revision>33</cp:revision>
  <dcterms:created xsi:type="dcterms:W3CDTF">2018-04-17T22:34:47Z</dcterms:created>
  <dcterms:modified xsi:type="dcterms:W3CDTF">2018-04-18T12:16:12Z</dcterms:modified>
</cp:coreProperties>
</file>