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70" r:id="rId5"/>
    <p:sldId id="265" r:id="rId6"/>
    <p:sldId id="258" r:id="rId7"/>
    <p:sldId id="259" r:id="rId8"/>
    <p:sldId id="266" r:id="rId9"/>
    <p:sldId id="260" r:id="rId10"/>
    <p:sldId id="268" r:id="rId11"/>
    <p:sldId id="261" r:id="rId12"/>
    <p:sldId id="262" r:id="rId13"/>
    <p:sldId id="263" r:id="rId14"/>
    <p:sldId id="264"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0E2A8F-6F6C-4F69-BFD4-ED2E5A7BD2CD}"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E2A8F-6F6C-4F69-BFD4-ED2E5A7BD2CD}"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E2A8F-6F6C-4F69-BFD4-ED2E5A7BD2CD}"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E2A8F-6F6C-4F69-BFD4-ED2E5A7BD2CD}"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0E2A8F-6F6C-4F69-BFD4-ED2E5A7BD2CD}"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0E2A8F-6F6C-4F69-BFD4-ED2E5A7BD2CD}"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0E2A8F-6F6C-4F69-BFD4-ED2E5A7BD2CD}" type="datetimeFigureOut">
              <a:rPr lang="en-US" smtClean="0"/>
              <a:pPr/>
              <a:t>4/24/2018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0E2A8F-6F6C-4F69-BFD4-ED2E5A7BD2CD}" type="datetimeFigureOut">
              <a:rPr lang="en-US" smtClean="0"/>
              <a:pPr/>
              <a:t>4/24/2018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0E2A8F-6F6C-4F69-BFD4-ED2E5A7BD2CD}" type="datetimeFigureOut">
              <a:rPr lang="en-US" smtClean="0"/>
              <a:pPr/>
              <a:t>4/24/2018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E2A8F-6F6C-4F69-BFD4-ED2E5A7BD2CD}"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E2A8F-6F6C-4F69-BFD4-ED2E5A7BD2CD}"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A07D-3BE5-485F-92DA-1283D3B515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E2A8F-6F6C-4F69-BFD4-ED2E5A7BD2CD}" type="datetimeFigureOut">
              <a:rPr lang="en-US" smtClean="0"/>
              <a:pPr/>
              <a:t>4/24/2018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6A07D-3BE5-485F-92DA-1283D3B515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1).jpg"/>
          <p:cNvPicPr>
            <a:picLocks noChangeAspect="1"/>
          </p:cNvPicPr>
          <p:nvPr/>
        </p:nvPicPr>
        <p:blipFill>
          <a:blip r:embed="rId2"/>
          <a:stretch>
            <a:fillRect/>
          </a:stretch>
        </p:blipFill>
        <p:spPr>
          <a:xfrm>
            <a:off x="3886200" y="0"/>
            <a:ext cx="5257800" cy="6858000"/>
          </a:xfrm>
          <a:prstGeom prst="rect">
            <a:avLst/>
          </a:prstGeom>
        </p:spPr>
      </p:pic>
      <p:sp>
        <p:nvSpPr>
          <p:cNvPr id="2" name="Title 1"/>
          <p:cNvSpPr>
            <a:spLocks noGrp="1"/>
          </p:cNvSpPr>
          <p:nvPr>
            <p:ph type="ctrTitle"/>
          </p:nvPr>
        </p:nvSpPr>
        <p:spPr>
          <a:xfrm>
            <a:off x="-609600" y="381000"/>
            <a:ext cx="5181600" cy="1295400"/>
          </a:xfrm>
        </p:spPr>
        <p:txBody>
          <a:bodyPr>
            <a:normAutofit fontScale="90000"/>
          </a:bodyPr>
          <a:lstStyle/>
          <a:p>
            <a:r>
              <a:rPr lang="en-US" sz="4000" b="1" dirty="0" smtClean="0"/>
              <a:t>Sudan National </a:t>
            </a:r>
            <a:r>
              <a:rPr lang="en-US" sz="4000" b="1" smtClean="0"/>
              <a:t>Experience </a:t>
            </a:r>
            <a:r>
              <a:rPr lang="en-US" sz="4000" b="1" smtClean="0"/>
              <a:t>in TCM</a:t>
            </a:r>
            <a:endParaRPr lang="en-US" sz="4000" b="1" dirty="0"/>
          </a:p>
        </p:txBody>
      </p:sp>
      <p:sp>
        <p:nvSpPr>
          <p:cNvPr id="3" name="Subtitle 2"/>
          <p:cNvSpPr>
            <a:spLocks noGrp="1"/>
          </p:cNvSpPr>
          <p:nvPr>
            <p:ph type="subTitle" idx="1"/>
          </p:nvPr>
        </p:nvSpPr>
        <p:spPr>
          <a:xfrm>
            <a:off x="-1447800" y="4038600"/>
            <a:ext cx="6553200" cy="2514600"/>
          </a:xfrm>
        </p:spPr>
        <p:txBody>
          <a:bodyPr>
            <a:normAutofit/>
          </a:bodyPr>
          <a:lstStyle/>
          <a:p>
            <a:r>
              <a:rPr lang="en-US" sz="2800" b="1" dirty="0" smtClean="0">
                <a:solidFill>
                  <a:schemeClr val="tx1"/>
                </a:solidFill>
              </a:rPr>
              <a:t>Presented by :</a:t>
            </a:r>
          </a:p>
          <a:p>
            <a:r>
              <a:rPr lang="en-US" sz="2800" b="1" dirty="0" smtClean="0">
                <a:solidFill>
                  <a:schemeClr val="tx1"/>
                </a:solidFill>
              </a:rPr>
              <a:t>Dr. Hassan </a:t>
            </a:r>
            <a:r>
              <a:rPr lang="en-US" sz="2800" b="1" dirty="0" err="1" smtClean="0">
                <a:solidFill>
                  <a:schemeClr val="tx1"/>
                </a:solidFill>
              </a:rPr>
              <a:t>Abdelrahman</a:t>
            </a:r>
            <a:endParaRPr lang="en-US" sz="2800" b="1" dirty="0" smtClean="0">
              <a:solidFill>
                <a:schemeClr val="tx1"/>
              </a:solidFill>
            </a:endParaRPr>
          </a:p>
          <a:p>
            <a:r>
              <a:rPr lang="en-US" sz="2800" b="1" dirty="0" smtClean="0">
                <a:solidFill>
                  <a:schemeClr val="tx1"/>
                </a:solidFill>
              </a:rPr>
              <a:t>FMOH – Sudan</a:t>
            </a:r>
          </a:p>
          <a:p>
            <a:r>
              <a:rPr lang="en-US" sz="2800" b="1" dirty="0" smtClean="0">
                <a:solidFill>
                  <a:schemeClr val="tx1"/>
                </a:solidFill>
              </a:rPr>
              <a:t>DGoP</a:t>
            </a: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6096000"/>
          </a:xfrm>
        </p:spPr>
        <p:txBody>
          <a:bodyPr>
            <a:normAutofit/>
          </a:bodyPr>
          <a:lstStyle/>
          <a:p>
            <a:r>
              <a:rPr lang="en-GB" b="1" dirty="0">
                <a:solidFill>
                  <a:srgbClr val="FF0000"/>
                </a:solidFill>
              </a:rPr>
              <a:t>The medicines regulatory authority (MRA)</a:t>
            </a:r>
          </a:p>
          <a:p>
            <a:pPr marL="0" indent="0">
              <a:buNone/>
            </a:pPr>
            <a:r>
              <a:rPr lang="en-US" sz="2800" dirty="0" smtClean="0"/>
              <a:t>Facilitate </a:t>
            </a:r>
            <a:r>
              <a:rPr lang="en-US" sz="2800" dirty="0"/>
              <a:t>the registration of standardized TM products on the basis of quality, safety and efficacy and should set up regulatory requirements for quality of medicinal plants raw materials and </a:t>
            </a:r>
            <a:r>
              <a:rPr lang="en-US" sz="2800"/>
              <a:t>finished </a:t>
            </a:r>
            <a:r>
              <a:rPr lang="en-US" sz="2800" smtClean="0"/>
              <a:t>products.</a:t>
            </a:r>
            <a:endParaRPr lang="en-US" sz="2800" dirty="0" smtClean="0"/>
          </a:p>
          <a:p>
            <a:pPr marL="0" indent="0">
              <a:buNone/>
            </a:pPr>
            <a:endParaRPr lang="en-GB" sz="2800" dirty="0"/>
          </a:p>
          <a:p>
            <a:r>
              <a:rPr lang="en-GB" b="1" dirty="0">
                <a:solidFill>
                  <a:srgbClr val="FF0000"/>
                </a:solidFill>
              </a:rPr>
              <a:t>International organizations </a:t>
            </a:r>
          </a:p>
          <a:p>
            <a:pPr marL="0" indent="0">
              <a:buNone/>
            </a:pPr>
            <a:r>
              <a:rPr lang="en-US" sz="2800" dirty="0" smtClean="0"/>
              <a:t>   Valuable supporters </a:t>
            </a:r>
            <a:r>
              <a:rPr lang="en-US" sz="2800" dirty="0"/>
              <a:t>in funding  the developing and implementing  of different activities.</a:t>
            </a:r>
          </a:p>
        </p:txBody>
      </p:sp>
    </p:spTree>
    <p:extLst>
      <p:ext uri="{BB962C8B-B14F-4D97-AF65-F5344CB8AC3E}">
        <p14:creationId xmlns:p14="http://schemas.microsoft.com/office/powerpoint/2010/main" val="1490034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challenges</a:t>
            </a:r>
            <a:endParaRPr lang="en-US" sz="3200" b="1" dirty="0">
              <a:solidFill>
                <a:srgbClr val="FF0000"/>
              </a:solidFill>
            </a:endParaRPr>
          </a:p>
        </p:txBody>
      </p:sp>
      <p:sp>
        <p:nvSpPr>
          <p:cNvPr id="3" name="Content Placeholder 2"/>
          <p:cNvSpPr>
            <a:spLocks noGrp="1"/>
          </p:cNvSpPr>
          <p:nvPr>
            <p:ph idx="1"/>
          </p:nvPr>
        </p:nvSpPr>
        <p:spPr/>
        <p:txBody>
          <a:bodyPr/>
          <a:lstStyle/>
          <a:p>
            <a:r>
              <a:rPr lang="en-GB" sz="2400" dirty="0" smtClean="0"/>
              <a:t>Registration and </a:t>
            </a:r>
            <a:r>
              <a:rPr lang="en-GB" sz="2400" dirty="0"/>
              <a:t>regulation </a:t>
            </a:r>
            <a:r>
              <a:rPr lang="en-GB" sz="2400" dirty="0" smtClean="0"/>
              <a:t>of products, practices and practitioners.</a:t>
            </a:r>
          </a:p>
          <a:p>
            <a:pPr marL="0" indent="0">
              <a:buNone/>
            </a:pPr>
            <a:endParaRPr lang="en-GB" sz="2400" dirty="0"/>
          </a:p>
          <a:p>
            <a:r>
              <a:rPr lang="en-GB" sz="2400" dirty="0" smtClean="0"/>
              <a:t>Conduct  the Traditional </a:t>
            </a:r>
            <a:r>
              <a:rPr lang="en-GB" sz="2400" dirty="0"/>
              <a:t>and Herbal medicines Council (THMC</a:t>
            </a:r>
            <a:r>
              <a:rPr lang="en-GB" sz="2400" dirty="0" smtClean="0"/>
              <a:t>).</a:t>
            </a:r>
          </a:p>
          <a:p>
            <a:pPr marL="0" indent="0">
              <a:buNone/>
            </a:pPr>
            <a:endParaRPr lang="en-GB" sz="2400" dirty="0" smtClean="0"/>
          </a:p>
          <a:p>
            <a:r>
              <a:rPr lang="en-GB" sz="2400" dirty="0" smtClean="0"/>
              <a:t>Develop </a:t>
            </a:r>
            <a:r>
              <a:rPr lang="en-GB" sz="2400" smtClean="0"/>
              <a:t>methodologies of high </a:t>
            </a:r>
            <a:r>
              <a:rPr lang="en-GB" sz="2400" dirty="0" smtClean="0"/>
              <a:t>tech research.</a:t>
            </a:r>
          </a:p>
          <a:p>
            <a:pPr marL="0" indent="0">
              <a:buNone/>
            </a:pPr>
            <a:endParaRPr lang="en-US" sz="2400" dirty="0" smtClean="0"/>
          </a:p>
          <a:p>
            <a:r>
              <a:rPr lang="en-US" sz="2400" dirty="0" smtClean="0"/>
              <a:t>Develop a complete program for education and training .</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709"/>
            <a:ext cx="8153400" cy="944562"/>
          </a:xfrm>
        </p:spPr>
        <p:txBody>
          <a:bodyPr/>
          <a:lstStyle/>
          <a:p>
            <a:r>
              <a:rPr lang="en-US" b="1" dirty="0" smtClean="0">
                <a:solidFill>
                  <a:srgbClr val="FF0000"/>
                </a:solidFill>
              </a:rPr>
              <a:t>Future plan</a:t>
            </a:r>
            <a:endParaRPr lang="en-US" b="1" dirty="0">
              <a:solidFill>
                <a:srgbClr val="FF0000"/>
              </a:solidFill>
            </a:endParaRPr>
          </a:p>
        </p:txBody>
      </p:sp>
      <p:sp>
        <p:nvSpPr>
          <p:cNvPr id="3" name="Content Placeholder 2"/>
          <p:cNvSpPr>
            <a:spLocks noGrp="1"/>
          </p:cNvSpPr>
          <p:nvPr>
            <p:ph idx="1"/>
          </p:nvPr>
        </p:nvSpPr>
        <p:spPr>
          <a:xfrm>
            <a:off x="228600" y="1066800"/>
            <a:ext cx="8534400" cy="5486400"/>
          </a:xfrm>
        </p:spPr>
        <p:txBody>
          <a:bodyPr>
            <a:normAutofit/>
          </a:bodyPr>
          <a:lstStyle/>
          <a:p>
            <a:r>
              <a:rPr lang="en-GB" sz="2400" dirty="0" smtClean="0"/>
              <a:t>T</a:t>
            </a:r>
            <a:r>
              <a:rPr lang="en-US" sz="2400" dirty="0" smtClean="0"/>
              <a:t>o </a:t>
            </a:r>
            <a:r>
              <a:rPr lang="en-GB" sz="2400" dirty="0" smtClean="0"/>
              <a:t> set </a:t>
            </a:r>
            <a:r>
              <a:rPr lang="en-GB" sz="2400" dirty="0"/>
              <a:t>a comprehensive and functional administrative structure </a:t>
            </a:r>
            <a:r>
              <a:rPr lang="en-GB" sz="2400" dirty="0" smtClean="0"/>
              <a:t>for  </a:t>
            </a:r>
            <a:r>
              <a:rPr lang="en-GB" sz="2400" dirty="0"/>
              <a:t>TCM to coordinate, oversee and advise TCM practitioners, manufacturers, distributors and other beneficiaries</a:t>
            </a:r>
            <a:r>
              <a:rPr lang="en-GB" sz="2400" dirty="0" smtClean="0"/>
              <a:t>.</a:t>
            </a:r>
          </a:p>
          <a:p>
            <a:pPr marL="0" indent="0">
              <a:buNone/>
            </a:pPr>
            <a:endParaRPr lang="en-GB" sz="2400" dirty="0" smtClean="0"/>
          </a:p>
          <a:p>
            <a:r>
              <a:rPr lang="en-GB" sz="2400" dirty="0" smtClean="0"/>
              <a:t>To formulate the </a:t>
            </a:r>
            <a:r>
              <a:rPr lang="en-GB" sz="2400" b="1" dirty="0" smtClean="0">
                <a:solidFill>
                  <a:srgbClr val="FF0000"/>
                </a:solidFill>
              </a:rPr>
              <a:t>Traditional </a:t>
            </a:r>
            <a:r>
              <a:rPr lang="en-GB" sz="2400" b="1" dirty="0">
                <a:solidFill>
                  <a:srgbClr val="FF0000"/>
                </a:solidFill>
              </a:rPr>
              <a:t>and Herbal medicines Council </a:t>
            </a:r>
            <a:r>
              <a:rPr lang="en-GB" sz="2400" dirty="0"/>
              <a:t>(THMC) under the aegis of FMOH and provided with the necessary resources to carry out its </a:t>
            </a:r>
            <a:r>
              <a:rPr lang="en-GB" sz="2400" dirty="0" smtClean="0"/>
              <a:t>duties</a:t>
            </a:r>
          </a:p>
          <a:p>
            <a:endParaRPr lang="en-US" sz="2400" dirty="0"/>
          </a:p>
          <a:p>
            <a:pPr>
              <a:buNone/>
            </a:pPr>
            <a:r>
              <a:rPr lang="en-GB" sz="2400" b="1" dirty="0" smtClean="0"/>
              <a:t>The THMC should have the following functions:</a:t>
            </a:r>
          </a:p>
          <a:p>
            <a:pPr lvl="0"/>
            <a:r>
              <a:rPr lang="en-GB" sz="2400" dirty="0" smtClean="0"/>
              <a:t>Formulate a national medium 5-year and a 10-year long term programmes of work. </a:t>
            </a:r>
            <a:endParaRPr lang="en-US" sz="2400" dirty="0" smtClean="0"/>
          </a:p>
          <a:p>
            <a:r>
              <a:rPr lang="en-GB" sz="2400" dirty="0" smtClean="0"/>
              <a:t>Conduct a nation-wide survey of THM as a first priority to elucidate the magnitude and distribution of THM. </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GB" sz="2400" dirty="0" smtClean="0"/>
              <a:t>Maintain the WHO Collaborating Centre as separate entity for Research in THM and improve collaborative efforts with UN agencies.</a:t>
            </a:r>
          </a:p>
          <a:p>
            <a:endParaRPr lang="en-GB" sz="2400" dirty="0" smtClean="0"/>
          </a:p>
          <a:p>
            <a:pPr lvl="0"/>
            <a:r>
              <a:rPr lang="en-GB" sz="2400" dirty="0" smtClean="0"/>
              <a:t>Collaborate with the National Medicines and Poisons Board (NMPB) to review and update the legislations, regulations and standards governing TM to protect and preserve indigenous knowledge, intellectual property, consumer rights and TM natural resources. </a:t>
            </a:r>
          </a:p>
          <a:p>
            <a:pPr lvl="0"/>
            <a:endParaRPr lang="en-US" sz="2400" dirty="0" smtClean="0"/>
          </a:p>
          <a:p>
            <a:r>
              <a:rPr lang="en-GB" sz="2400" dirty="0" smtClean="0"/>
              <a:t>Approve in consultation with such educational and research institutions curricula for training and continuing education in TCM.</a:t>
            </a:r>
            <a:endParaRPr lang="en-US" sz="2400" dirty="0" smtClean="0"/>
          </a:p>
          <a:p>
            <a:pPr lvl="0"/>
            <a:endParaRPr lang="en-US" sz="2400" dirty="0"/>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GB" sz="2600" dirty="0" smtClean="0"/>
              <a:t>Encourage </a:t>
            </a:r>
            <a:r>
              <a:rPr lang="en-GB" sz="2600" dirty="0"/>
              <a:t>large scale cultivation of medicinal plants and ensure conservation and preservation of bio-diversity with special interest for the protection of endangered items</a:t>
            </a:r>
            <a:r>
              <a:rPr lang="en-GB" sz="2600" dirty="0" smtClean="0"/>
              <a:t>.</a:t>
            </a:r>
          </a:p>
          <a:p>
            <a:pPr lvl="0"/>
            <a:endParaRPr lang="en-US" sz="2600" dirty="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 (2).jpg"/>
          <p:cNvPicPr>
            <a:picLocks noChangeAspect="1"/>
          </p:cNvPicPr>
          <p:nvPr/>
        </p:nvPicPr>
        <p:blipFill>
          <a:blip r:embed="rId2"/>
          <a:stretch>
            <a:fillRect/>
          </a:stretch>
        </p:blipFill>
        <p:spPr>
          <a:xfrm>
            <a:off x="228600" y="228600"/>
            <a:ext cx="8686800" cy="6324600"/>
          </a:xfrm>
          <a:prstGeom prst="rect">
            <a:avLst/>
          </a:prstGeom>
        </p:spPr>
      </p:pic>
      <p:sp>
        <p:nvSpPr>
          <p:cNvPr id="3" name="Content Placeholder 2"/>
          <p:cNvSpPr>
            <a:spLocks noGrp="1"/>
          </p:cNvSpPr>
          <p:nvPr>
            <p:ph idx="1"/>
          </p:nvPr>
        </p:nvSpPr>
        <p:spPr/>
        <p:txBody>
          <a:bodyPr>
            <a:normAutofit/>
          </a:bodyPr>
          <a:lstStyle/>
          <a:p>
            <a:pPr marL="0" lvl="0" indent="0">
              <a:buNone/>
            </a:pPr>
            <a:endParaRPr lang="en-US" sz="2400" dirty="0">
              <a:solidFill>
                <a:prstClr val="black"/>
              </a:solidFill>
            </a:endParaRPr>
          </a:p>
          <a:p>
            <a:endParaRPr lang="en-US" dirty="0"/>
          </a:p>
        </p:txBody>
      </p:sp>
      <p:sp>
        <p:nvSpPr>
          <p:cNvPr id="5" name="Rectangle 4"/>
          <p:cNvSpPr/>
          <p:nvPr/>
        </p:nvSpPr>
        <p:spPr>
          <a:xfrm>
            <a:off x="457200" y="990600"/>
            <a:ext cx="4495800" cy="923330"/>
          </a:xfrm>
          <a:prstGeom prst="rect">
            <a:avLst/>
          </a:prstGeom>
          <a:noFill/>
        </p:spPr>
        <p:txBody>
          <a:bodyPr wrap="square" lIns="91440" tIns="45720" rIns="91440" bIns="45720">
            <a:spAutoFit/>
          </a:bodyPr>
          <a:lstStyle/>
          <a:p>
            <a:pPr algn="ctr"/>
            <a:r>
              <a:rPr lang="en-US" sz="5400" b="1" cap="none" spc="0" dirty="0" smtClean="0">
                <a:ln w="1905"/>
                <a:solidFill>
                  <a:srgbClr val="FF0000"/>
                </a:solidFill>
                <a:effectLst>
                  <a:innerShdw blurRad="69850" dist="43180" dir="5400000">
                    <a:srgbClr val="000000">
                      <a:alpha val="65000"/>
                    </a:srgbClr>
                  </a:innerShdw>
                </a:effectLst>
              </a:rPr>
              <a:t>Thank you</a:t>
            </a:r>
            <a:endParaRPr lang="en-US" sz="5400" b="1" cap="none" spc="0" dirty="0">
              <a:ln w="1905"/>
              <a:solidFill>
                <a:srgbClr val="FF000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040284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images (4).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rabstoday-التداوي_بالأعشاب.jpg"/>
          <p:cNvPicPr>
            <a:picLocks noChangeAspect="1"/>
          </p:cNvPicPr>
          <p:nvPr/>
        </p:nvPicPr>
        <p:blipFill>
          <a:blip r:embed="rId2"/>
          <a:stretch>
            <a:fillRect/>
          </a:stretch>
        </p:blipFill>
        <p:spPr>
          <a:xfrm>
            <a:off x="56606" y="3962400"/>
            <a:ext cx="8934994" cy="2895600"/>
          </a:xfrm>
          <a:prstGeom prst="rect">
            <a:avLst/>
          </a:prstGeom>
        </p:spPr>
      </p:pic>
      <p:sp>
        <p:nvSpPr>
          <p:cNvPr id="2" name="Title 1"/>
          <p:cNvSpPr>
            <a:spLocks noGrp="1"/>
          </p:cNvSpPr>
          <p:nvPr>
            <p:ph type="title"/>
          </p:nvPr>
        </p:nvSpPr>
        <p:spPr>
          <a:xfrm>
            <a:off x="457200" y="152400"/>
            <a:ext cx="8153400" cy="685800"/>
          </a:xfrm>
        </p:spPr>
        <p:txBody>
          <a:bodyPr>
            <a:normAutofit/>
          </a:bodyPr>
          <a:lstStyle/>
          <a:p>
            <a:r>
              <a:rPr lang="en-US" sz="3200" b="1" dirty="0" smtClean="0">
                <a:solidFill>
                  <a:srgbClr val="FF0000"/>
                </a:solidFill>
              </a:rPr>
              <a:t>Back ground</a:t>
            </a:r>
            <a:endParaRPr lang="en-US" sz="3200" b="1" dirty="0">
              <a:solidFill>
                <a:srgbClr val="FF0000"/>
              </a:solidFill>
            </a:endParaRPr>
          </a:p>
        </p:txBody>
      </p:sp>
      <p:sp>
        <p:nvSpPr>
          <p:cNvPr id="3" name="Content Placeholder 2"/>
          <p:cNvSpPr>
            <a:spLocks noGrp="1"/>
          </p:cNvSpPr>
          <p:nvPr>
            <p:ph idx="1"/>
          </p:nvPr>
        </p:nvSpPr>
        <p:spPr>
          <a:xfrm>
            <a:off x="228600" y="914400"/>
            <a:ext cx="8458200" cy="5638800"/>
          </a:xfrm>
        </p:spPr>
        <p:txBody>
          <a:bodyPr>
            <a:normAutofit/>
          </a:bodyPr>
          <a:lstStyle/>
          <a:p>
            <a:r>
              <a:rPr lang="en-US" sz="2400" dirty="0" smtClean="0"/>
              <a:t>Sudan is a rich country with its wild </a:t>
            </a:r>
            <a:r>
              <a:rPr lang="en-US" sz="2400" dirty="0"/>
              <a:t>rang of medicinal herbs collected from different parts of </a:t>
            </a:r>
            <a:r>
              <a:rPr lang="en-US" sz="2400" dirty="0" smtClean="0"/>
              <a:t>it, but still </a:t>
            </a:r>
            <a:r>
              <a:rPr lang="en-US" sz="2400" dirty="0"/>
              <a:t>the safety and efficacy of these herbs </a:t>
            </a:r>
            <a:r>
              <a:rPr lang="en-US" sz="2400" dirty="0" smtClean="0"/>
              <a:t>remain unassured </a:t>
            </a:r>
            <a:r>
              <a:rPr lang="en-US" sz="2400" dirty="0"/>
              <a:t>due to the absence of the laboratory tests </a:t>
            </a:r>
            <a:r>
              <a:rPr lang="en-US" sz="2400" dirty="0" smtClean="0"/>
              <a:t>.</a:t>
            </a:r>
          </a:p>
          <a:p>
            <a:endParaRPr lang="en-US" sz="2400" dirty="0" smtClean="0"/>
          </a:p>
          <a:p>
            <a:r>
              <a:rPr lang="en-US" sz="2400" dirty="0" smtClean="0"/>
              <a:t>A quality </a:t>
            </a:r>
            <a:r>
              <a:rPr lang="en-US" sz="2400" dirty="0"/>
              <a:t>control </a:t>
            </a:r>
            <a:r>
              <a:rPr lang="en-US" sz="2400" dirty="0" smtClean="0"/>
              <a:t>labs </a:t>
            </a:r>
            <a:r>
              <a:rPr lang="en-US" sz="2400" dirty="0"/>
              <a:t>to ensure the quality of medicinal </a:t>
            </a:r>
            <a:r>
              <a:rPr lang="en-US" sz="2400" dirty="0" smtClean="0"/>
              <a:t>plants is urgently and importantly needed.</a:t>
            </a:r>
          </a:p>
          <a:p>
            <a:endParaRPr lang="en-US" sz="2400" dirty="0" smtClean="0"/>
          </a:p>
          <a:p>
            <a:endParaRPr lang="en-US" sz="2400"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ba009bf-1850-4730-9e33-d0c379a3f6dc.jpg"/>
          <p:cNvPicPr>
            <a:picLocks noChangeAspect="1"/>
          </p:cNvPicPr>
          <p:nvPr/>
        </p:nvPicPr>
        <p:blipFill>
          <a:blip r:embed="rId2"/>
          <a:stretch>
            <a:fillRect/>
          </a:stretch>
        </p:blipFill>
        <p:spPr>
          <a:xfrm>
            <a:off x="152400" y="3352801"/>
            <a:ext cx="8763000" cy="3505200"/>
          </a:xfrm>
          <a:prstGeom prst="rect">
            <a:avLst/>
          </a:prstGeom>
        </p:spPr>
      </p:pic>
      <p:sp>
        <p:nvSpPr>
          <p:cNvPr id="3" name="Content Placeholder 2"/>
          <p:cNvSpPr>
            <a:spLocks noGrp="1"/>
          </p:cNvSpPr>
          <p:nvPr>
            <p:ph idx="1"/>
          </p:nvPr>
        </p:nvSpPr>
        <p:spPr>
          <a:xfrm>
            <a:off x="0" y="0"/>
            <a:ext cx="8686800" cy="6858000"/>
          </a:xfrm>
        </p:spPr>
        <p:txBody>
          <a:bodyPr>
            <a:normAutofit/>
          </a:bodyPr>
          <a:lstStyle/>
          <a:p>
            <a:r>
              <a:rPr lang="en-GB" sz="2800" dirty="0" smtClean="0"/>
              <a:t>Traditional Medicines in Sudan is currently in the hands of traditional healers whose knowledge is highly individualized.</a:t>
            </a:r>
          </a:p>
          <a:p>
            <a:r>
              <a:rPr lang="en-GB" sz="2800" dirty="0" smtClean="0"/>
              <a:t>Rules ,  regulatory aspects and training is very crucial to insure the practice and to register the traditional healers.</a:t>
            </a:r>
          </a:p>
          <a:p>
            <a:r>
              <a:rPr lang="en-GB" sz="2800" dirty="0" smtClean="0"/>
              <a:t> A complete program for education is required.</a:t>
            </a:r>
            <a:endParaRPr lang="en-US" sz="28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1295400" y="2205335"/>
            <a:ext cx="6400799"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Current Activities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7469235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249362"/>
          </a:xfrm>
        </p:spPr>
        <p:txBody>
          <a:bodyPr>
            <a:normAutofit fontScale="90000"/>
          </a:bodyPr>
          <a:lstStyle/>
          <a:p>
            <a:pPr algn="l"/>
            <a:r>
              <a:rPr lang="en-US" sz="3200" b="1" dirty="0"/>
              <a:t/>
            </a:r>
            <a:br>
              <a:rPr lang="en-US" sz="3200" b="1" dirty="0"/>
            </a:br>
            <a:r>
              <a:rPr lang="en-US" sz="3200" b="1" dirty="0" smtClean="0"/>
              <a:t>1. </a:t>
            </a:r>
            <a:r>
              <a:rPr lang="en-US" sz="3200" b="1" dirty="0" smtClean="0">
                <a:solidFill>
                  <a:srgbClr val="FF0000"/>
                </a:solidFill>
              </a:rPr>
              <a:t>T</a:t>
            </a:r>
            <a:r>
              <a:rPr lang="en-US" sz="3200" b="1" smtClean="0">
                <a:solidFill>
                  <a:srgbClr val="FF0000"/>
                </a:solidFill>
              </a:rPr>
              <a:t>raditional </a:t>
            </a:r>
            <a:r>
              <a:rPr lang="en-US" sz="3200" b="1" dirty="0">
                <a:solidFill>
                  <a:srgbClr val="FF0000"/>
                </a:solidFill>
              </a:rPr>
              <a:t>and complimentary medicine Policy </a:t>
            </a:r>
            <a:r>
              <a:rPr lang="en-US" sz="3200" b="1" dirty="0"/>
              <a:t>(</a:t>
            </a:r>
            <a:r>
              <a:rPr lang="en-US" sz="3200" b="1" dirty="0">
                <a:solidFill>
                  <a:srgbClr val="FF0000"/>
                </a:solidFill>
              </a:rPr>
              <a:t>TCM</a:t>
            </a:r>
            <a:r>
              <a:rPr lang="en-US" sz="3200" b="1" dirty="0"/>
              <a:t>) </a:t>
            </a:r>
          </a:p>
        </p:txBody>
      </p:sp>
      <p:sp>
        <p:nvSpPr>
          <p:cNvPr id="3" name="Content Placeholder 2"/>
          <p:cNvSpPr>
            <a:spLocks noGrp="1"/>
          </p:cNvSpPr>
          <p:nvPr>
            <p:ph idx="1"/>
          </p:nvPr>
        </p:nvSpPr>
        <p:spPr>
          <a:xfrm>
            <a:off x="152400" y="1981200"/>
            <a:ext cx="8839200" cy="4648200"/>
          </a:xfrm>
        </p:spPr>
        <p:txBody>
          <a:bodyPr>
            <a:normAutofit/>
          </a:bodyPr>
          <a:lstStyle/>
          <a:p>
            <a:r>
              <a:rPr lang="en-GB" sz="2400" dirty="0" smtClean="0"/>
              <a:t>This was established </a:t>
            </a:r>
            <a:r>
              <a:rPr lang="en-GB" sz="2400" dirty="0"/>
              <a:t>in 2016 and it’s an aggregation of intentions, goals, methods and tools for influencing the </a:t>
            </a:r>
            <a:r>
              <a:rPr lang="en-GB" sz="2400" b="1" dirty="0">
                <a:solidFill>
                  <a:srgbClr val="FF0000"/>
                </a:solidFill>
              </a:rPr>
              <a:t>quality, safety, and effectiveness</a:t>
            </a:r>
            <a:r>
              <a:rPr lang="en-GB" sz="2400" dirty="0">
                <a:solidFill>
                  <a:srgbClr val="FF0000"/>
                </a:solidFill>
              </a:rPr>
              <a:t> </a:t>
            </a:r>
            <a:r>
              <a:rPr lang="en-GB" sz="2400" dirty="0" smtClean="0">
                <a:solidFill>
                  <a:srgbClr val="FF0000"/>
                </a:solidFill>
              </a:rPr>
              <a:t> </a:t>
            </a:r>
            <a:r>
              <a:rPr lang="en-GB" sz="2400" dirty="0" smtClean="0"/>
              <a:t>of </a:t>
            </a:r>
            <a:r>
              <a:rPr lang="en-GB" sz="2400" dirty="0"/>
              <a:t>products, practices and </a:t>
            </a:r>
            <a:r>
              <a:rPr lang="en-GB" sz="2400" dirty="0" smtClean="0"/>
              <a:t>practitioners.</a:t>
            </a:r>
          </a:p>
          <a:p>
            <a:r>
              <a:rPr lang="en-GB" sz="2400" dirty="0" smtClean="0"/>
              <a:t>It meant to promote the </a:t>
            </a:r>
            <a:r>
              <a:rPr lang="en-GB" sz="2400" dirty="0"/>
              <a:t>role </a:t>
            </a:r>
            <a:r>
              <a:rPr lang="en-GB" sz="2400" dirty="0" smtClean="0"/>
              <a:t> of TCM </a:t>
            </a:r>
            <a:r>
              <a:rPr lang="en-GB" sz="2400" dirty="0"/>
              <a:t>in the national health care delivery system.</a:t>
            </a:r>
          </a:p>
          <a:p>
            <a:r>
              <a:rPr lang="en-GB" sz="2400" dirty="0"/>
              <a:t> I</a:t>
            </a:r>
            <a:r>
              <a:rPr lang="en-GB" sz="2400" dirty="0" smtClean="0"/>
              <a:t>t provides </a:t>
            </a:r>
            <a:r>
              <a:rPr lang="en-GB" sz="2400" dirty="0"/>
              <a:t>guidance on legislation and regulations.</a:t>
            </a:r>
          </a:p>
          <a:p>
            <a:r>
              <a:rPr lang="en-GB" sz="2400" dirty="0" smtClean="0"/>
              <a:t>It emphasises </a:t>
            </a:r>
            <a:r>
              <a:rPr lang="en-GB" sz="2400" dirty="0"/>
              <a:t>on the promotion of local manufacturing of herbal based </a:t>
            </a:r>
            <a:r>
              <a:rPr lang="en-GB" sz="2400" dirty="0" smtClean="0"/>
              <a:t>medicines</a:t>
            </a:r>
            <a:r>
              <a:rPr lang="en-GB" sz="2400" dirty="0"/>
              <a:t>.</a:t>
            </a:r>
          </a:p>
          <a:p>
            <a:r>
              <a:rPr lang="en-GB" sz="2400" dirty="0" smtClean="0"/>
              <a:t>It Protect </a:t>
            </a:r>
            <a:r>
              <a:rPr lang="en-GB" sz="2400" dirty="0"/>
              <a:t>TCM knowledge, and preserves biodiversity and intellectual property rights</a:t>
            </a:r>
            <a:r>
              <a:rPr lang="en-GB" sz="2400" dirty="0" smtClean="0"/>
              <a:t>.</a:t>
            </a:r>
            <a:endParaRPr lang="en-US" sz="2400" dirty="0"/>
          </a:p>
          <a:p>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8041"/>
            <a:ext cx="8229600" cy="5402759"/>
          </a:xfrm>
        </p:spPr>
        <p:txBody>
          <a:bodyPr/>
          <a:lstStyle/>
          <a:p>
            <a:pPr marL="0" indent="0">
              <a:buNone/>
            </a:pPr>
            <a:r>
              <a:rPr lang="en-US" b="1" dirty="0" smtClean="0"/>
              <a:t>    </a:t>
            </a:r>
            <a:r>
              <a:rPr lang="en-US" sz="2400" dirty="0" smtClean="0"/>
              <a:t>this is a list of the different </a:t>
            </a:r>
            <a:r>
              <a:rPr lang="en-US" sz="2400" dirty="0"/>
              <a:t>Sudanese medicinal plants and their </a:t>
            </a:r>
            <a:r>
              <a:rPr lang="en-US" sz="2400" b="1" dirty="0">
                <a:solidFill>
                  <a:srgbClr val="FF0000"/>
                </a:solidFill>
              </a:rPr>
              <a:t>uses, botanical information, toxicity, chemical constituents, interactions, habitat, adulterants and part use</a:t>
            </a:r>
            <a:r>
              <a:rPr lang="en-US" sz="2400" dirty="0"/>
              <a:t>. </a:t>
            </a:r>
            <a:r>
              <a:rPr lang="en-US" sz="2400" dirty="0" smtClean="0"/>
              <a:t>In order to set a data base for researches. </a:t>
            </a:r>
          </a:p>
          <a:p>
            <a:pPr marL="0" indent="0">
              <a:buNone/>
            </a:pPr>
            <a:endParaRPr lang="en-US" sz="2400" dirty="0"/>
          </a:p>
          <a:p>
            <a:pPr marL="0" indent="0">
              <a:buNone/>
            </a:pPr>
            <a:endParaRPr lang="en-US" sz="2400" dirty="0"/>
          </a:p>
          <a:p>
            <a:pPr marL="0" indent="0">
              <a:buNone/>
            </a:pPr>
            <a:r>
              <a:rPr lang="en-US" sz="2800" b="1" dirty="0">
                <a:solidFill>
                  <a:prstClr val="black"/>
                </a:solidFill>
              </a:rPr>
              <a:t>3. </a:t>
            </a:r>
            <a:r>
              <a:rPr lang="en-US" sz="2800" b="1" dirty="0">
                <a:solidFill>
                  <a:srgbClr val="FF0000"/>
                </a:solidFill>
              </a:rPr>
              <a:t>Sudan Guidelines on good Agricultural &amp; Collection Practices (SGACP</a:t>
            </a:r>
            <a:r>
              <a:rPr lang="en-US" sz="2800" b="1" dirty="0" smtClean="0">
                <a:solidFill>
                  <a:srgbClr val="FF0000"/>
                </a:solidFill>
              </a:rPr>
              <a:t>)</a:t>
            </a:r>
          </a:p>
          <a:p>
            <a:pPr marL="0" indent="0">
              <a:buNone/>
            </a:pPr>
            <a:endParaRPr lang="en-US" sz="2400" dirty="0"/>
          </a:p>
          <a:p>
            <a:pPr marL="0" indent="0">
              <a:buNone/>
            </a:pPr>
            <a:r>
              <a:rPr lang="en-US" sz="2400" dirty="0" smtClean="0"/>
              <a:t>     These </a:t>
            </a:r>
            <a:r>
              <a:rPr lang="en-US" sz="2400" dirty="0"/>
              <a:t>guide lines is </a:t>
            </a:r>
            <a:r>
              <a:rPr lang="en-US" sz="2400" dirty="0" smtClean="0"/>
              <a:t>developed to </a:t>
            </a:r>
            <a:r>
              <a:rPr lang="en-US" sz="2400" dirty="0"/>
              <a:t>ensure the quality for all medicinal plants that </a:t>
            </a:r>
            <a:r>
              <a:rPr lang="en-US" sz="2400" dirty="0" smtClean="0"/>
              <a:t>are cultivated </a:t>
            </a:r>
            <a:r>
              <a:rPr lang="en-US" sz="2400" dirty="0"/>
              <a:t>and collected in Sudan.</a:t>
            </a:r>
          </a:p>
          <a:p>
            <a:pPr marL="0" indent="0">
              <a:buNone/>
            </a:pPr>
            <a:endParaRPr lang="en-US" sz="2400" dirty="0"/>
          </a:p>
        </p:txBody>
      </p:sp>
      <p:sp>
        <p:nvSpPr>
          <p:cNvPr id="2" name="TextBox 1"/>
          <p:cNvSpPr txBox="1"/>
          <p:nvPr/>
        </p:nvSpPr>
        <p:spPr>
          <a:xfrm>
            <a:off x="228600" y="228600"/>
            <a:ext cx="6248400" cy="769441"/>
          </a:xfrm>
          <a:prstGeom prst="rect">
            <a:avLst/>
          </a:prstGeom>
          <a:noFill/>
        </p:spPr>
        <p:txBody>
          <a:bodyPr wrap="square" rtlCol="0">
            <a:spAutoFit/>
          </a:bodyPr>
          <a:lstStyle/>
          <a:p>
            <a:r>
              <a:rPr lang="en-US" sz="3200" b="1" dirty="0" smtClean="0"/>
              <a:t>2</a:t>
            </a:r>
            <a:r>
              <a:rPr lang="en-US" sz="4400" b="1" dirty="0">
                <a:latin typeface="+mj-lt"/>
                <a:ea typeface="+mj-ea"/>
                <a:cs typeface="+mj-cs"/>
              </a:rPr>
              <a:t>. </a:t>
            </a:r>
            <a:r>
              <a:rPr lang="en-US" sz="2900" b="1" dirty="0">
                <a:solidFill>
                  <a:srgbClr val="FF0000"/>
                </a:solidFill>
                <a:latin typeface="+mj-lt"/>
                <a:ea typeface="+mj-ea"/>
                <a:cs typeface="+mj-cs"/>
              </a:rPr>
              <a:t>Sudan herbal index</a:t>
            </a:r>
          </a:p>
        </p:txBody>
      </p:sp>
      <p:cxnSp>
        <p:nvCxnSpPr>
          <p:cNvPr id="7" name="Straight Connector 6"/>
          <p:cNvCxnSpPr/>
          <p:nvPr/>
        </p:nvCxnSpPr>
        <p:spPr>
          <a:xfrm>
            <a:off x="1981200" y="3124200"/>
            <a:ext cx="449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0"/>
            <a:ext cx="4953000" cy="1143000"/>
          </a:xfrm>
        </p:spPr>
        <p:txBody>
          <a:bodyPr>
            <a:noAutofit/>
          </a:bodyPr>
          <a:lstStyle/>
          <a:p>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ea typeface="+mn-ea"/>
                <a:cs typeface="+mn-cs"/>
              </a:rPr>
              <a:t>partnerships</a:t>
            </a:r>
          </a:p>
        </p:txBody>
      </p:sp>
      <p:sp>
        <p:nvSpPr>
          <p:cNvPr id="3" name="Content Placeholder 2"/>
          <p:cNvSpPr>
            <a:spLocks noGrp="1"/>
          </p:cNvSpPr>
          <p:nvPr>
            <p:ph idx="1"/>
          </p:nvPr>
        </p:nvSpPr>
        <p:spPr/>
        <p:txBody>
          <a:bodyPr/>
          <a:lstStyle/>
          <a:p>
            <a:endParaRPr lang="en-US" sz="2400" dirty="0"/>
          </a:p>
          <a:p>
            <a:pPr marL="0" indent="0">
              <a:buNone/>
            </a:pPr>
            <a:endParaRPr lang="en-US" dirty="0"/>
          </a:p>
        </p:txBody>
      </p:sp>
    </p:spTree>
    <p:extLst>
      <p:ext uri="{BB962C8B-B14F-4D97-AF65-F5344CB8AC3E}">
        <p14:creationId xmlns:p14="http://schemas.microsoft.com/office/powerpoint/2010/main" val="3964991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r>
              <a:rPr lang="en-US" sz="2400" dirty="0" smtClean="0"/>
              <a:t> </a:t>
            </a:r>
            <a:r>
              <a:rPr lang="en-US" b="1" dirty="0">
                <a:solidFill>
                  <a:srgbClr val="FF0000"/>
                </a:solidFill>
              </a:rPr>
              <a:t>Medicinal and Aromatic Plants</a:t>
            </a:r>
          </a:p>
          <a:p>
            <a:pPr marL="0" indent="0">
              <a:buNone/>
            </a:pPr>
            <a:r>
              <a:rPr lang="en-US" sz="2400" dirty="0" smtClean="0"/>
              <a:t>Collaborate in the implementation of different activities</a:t>
            </a:r>
          </a:p>
          <a:p>
            <a:pPr marL="0" indent="0">
              <a:buNone/>
            </a:pPr>
            <a:endParaRPr lang="en-US" sz="2400" dirty="0" smtClean="0"/>
          </a:p>
          <a:p>
            <a:pPr marL="0" indent="0">
              <a:buNone/>
            </a:pPr>
            <a:endParaRPr lang="en-US" sz="2400" dirty="0" smtClean="0"/>
          </a:p>
          <a:p>
            <a:r>
              <a:rPr lang="en-US" sz="2400" dirty="0" smtClean="0"/>
              <a:t> </a:t>
            </a:r>
            <a:r>
              <a:rPr lang="en-US" b="1" dirty="0">
                <a:solidFill>
                  <a:srgbClr val="FF0000"/>
                </a:solidFill>
              </a:rPr>
              <a:t>Traditional Medicine Research Institute</a:t>
            </a:r>
          </a:p>
          <a:p>
            <a:pPr marL="0" indent="0">
              <a:buNone/>
            </a:pPr>
            <a:r>
              <a:rPr lang="en-US" sz="2400" dirty="0" smtClean="0">
                <a:solidFill>
                  <a:prstClr val="black"/>
                </a:solidFill>
              </a:rPr>
              <a:t>  Focus mainly in medicinal </a:t>
            </a:r>
            <a:r>
              <a:rPr lang="en-US" sz="2400" dirty="0">
                <a:solidFill>
                  <a:prstClr val="black"/>
                </a:solidFill>
              </a:rPr>
              <a:t>plants researches </a:t>
            </a:r>
            <a:r>
              <a:rPr lang="en-US" sz="2400" dirty="0" smtClean="0">
                <a:solidFill>
                  <a:prstClr val="black"/>
                </a:solidFill>
              </a:rPr>
              <a:t>and in setting standards for </a:t>
            </a:r>
            <a:r>
              <a:rPr lang="en-US" sz="2400" dirty="0">
                <a:solidFill>
                  <a:prstClr val="black"/>
                </a:solidFill>
              </a:rPr>
              <a:t>cultivation and collection of medicinal </a:t>
            </a:r>
            <a:r>
              <a:rPr lang="en-US" sz="2400" dirty="0" smtClean="0">
                <a:solidFill>
                  <a:prstClr val="black"/>
                </a:solidFill>
              </a:rPr>
              <a:t>plants</a:t>
            </a:r>
          </a:p>
          <a:p>
            <a:pPr marL="0" indent="0">
              <a:buNone/>
            </a:pPr>
            <a:endParaRPr lang="en-US" sz="2400" b="1" dirty="0">
              <a:solidFill>
                <a:prstClr val="black"/>
              </a:solidFill>
            </a:endParaRPr>
          </a:p>
          <a:p>
            <a:pPr marL="0" indent="0">
              <a:buNone/>
            </a:pPr>
            <a:endParaRPr lang="en-US" sz="2400" b="1" dirty="0" smtClean="0">
              <a:solidFill>
                <a:srgbClr val="FF0000"/>
              </a:solidFill>
            </a:endParaRPr>
          </a:p>
          <a:p>
            <a:r>
              <a:rPr lang="en-US" b="1" dirty="0">
                <a:solidFill>
                  <a:srgbClr val="FF0000"/>
                </a:solidFill>
              </a:rPr>
              <a:t>National</a:t>
            </a:r>
            <a:r>
              <a:rPr lang="en-GB" b="1" dirty="0">
                <a:solidFill>
                  <a:srgbClr val="FF0000"/>
                </a:solidFill>
              </a:rPr>
              <a:t> Medicines and Poisons Board </a:t>
            </a:r>
          </a:p>
          <a:p>
            <a:pPr marL="0" indent="0">
              <a:buNone/>
            </a:pPr>
            <a:r>
              <a:rPr lang="en-GB" sz="2400" dirty="0" smtClean="0"/>
              <a:t>   Collaborate on the formulation </a:t>
            </a:r>
            <a:r>
              <a:rPr lang="en-GB" sz="2400" dirty="0"/>
              <a:t>of rules for the registration, advertisement, labelling and </a:t>
            </a:r>
            <a:r>
              <a:rPr lang="en-GB" sz="2400" dirty="0" smtClean="0"/>
              <a:t>sales of </a:t>
            </a:r>
            <a:r>
              <a:rPr lang="en-GB" sz="2400" dirty="0"/>
              <a:t>approved TM </a:t>
            </a:r>
            <a:r>
              <a:rPr lang="en-GB" sz="2400" dirty="0" smtClean="0"/>
              <a:t>products</a:t>
            </a:r>
            <a:endParaRPr lang="en-GB" sz="2400" dirty="0"/>
          </a:p>
          <a:p>
            <a:pPr marL="0" indent="0">
              <a:buNone/>
            </a:pPr>
            <a:endParaRPr lang="en-GB"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542</TotalTime>
  <Words>643</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Sudan National Experience in TCM</vt:lpstr>
      <vt:lpstr>PowerPoint Presentation</vt:lpstr>
      <vt:lpstr>Back ground</vt:lpstr>
      <vt:lpstr>PowerPoint Presentation</vt:lpstr>
      <vt:lpstr>PowerPoint Presentation</vt:lpstr>
      <vt:lpstr> 1. Traditional and complimentary medicine Policy (TCM) </vt:lpstr>
      <vt:lpstr>PowerPoint Presentation</vt:lpstr>
      <vt:lpstr>partnerships</vt:lpstr>
      <vt:lpstr>PowerPoint Presentation</vt:lpstr>
      <vt:lpstr>PowerPoint Presentation</vt:lpstr>
      <vt:lpstr>challenges</vt:lpstr>
      <vt:lpstr>Future plan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Experiences</dc:title>
  <dc:creator>user</dc:creator>
  <cp:lastModifiedBy>ACC</cp:lastModifiedBy>
  <cp:revision>84</cp:revision>
  <dcterms:created xsi:type="dcterms:W3CDTF">2016-11-20T05:51:02Z</dcterms:created>
  <dcterms:modified xsi:type="dcterms:W3CDTF">2018-04-24T11:14:11Z</dcterms:modified>
</cp:coreProperties>
</file>