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340" r:id="rId2"/>
    <p:sldId id="363" r:id="rId3"/>
    <p:sldId id="404" r:id="rId4"/>
    <p:sldId id="407" r:id="rId5"/>
    <p:sldId id="403" r:id="rId6"/>
    <p:sldId id="345" r:id="rId7"/>
    <p:sldId id="365" r:id="rId8"/>
    <p:sldId id="372" r:id="rId9"/>
    <p:sldId id="347" r:id="rId10"/>
    <p:sldId id="573" r:id="rId11"/>
    <p:sldId id="571" r:id="rId12"/>
    <p:sldId id="549" r:id="rId13"/>
    <p:sldId id="423" r:id="rId14"/>
    <p:sldId id="551" r:id="rId15"/>
    <p:sldId id="575" r:id="rId16"/>
    <p:sldId id="577" r:id="rId17"/>
    <p:sldId id="579" r:id="rId18"/>
    <p:sldId id="528" r:id="rId19"/>
    <p:sldId id="530" r:id="rId20"/>
    <p:sldId id="553" r:id="rId21"/>
    <p:sldId id="532" r:id="rId22"/>
    <p:sldId id="534" r:id="rId23"/>
    <p:sldId id="536" r:id="rId24"/>
    <p:sldId id="563" r:id="rId25"/>
    <p:sldId id="565" r:id="rId26"/>
    <p:sldId id="567" r:id="rId27"/>
    <p:sldId id="555" r:id="rId28"/>
  </p:sldIdLst>
  <p:sldSz cx="10693400" cy="7561263"/>
  <p:notesSz cx="6808788" cy="9940925"/>
  <p:defaultTextStyle>
    <a:defPPr>
      <a:defRPr lang="en-GB"/>
    </a:defPPr>
    <a:lvl1pPr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1pPr>
    <a:lvl2pPr marL="4572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2pPr>
    <a:lvl3pPr marL="9144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3pPr>
    <a:lvl4pPr marL="13716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4pPr>
    <a:lvl5pPr marL="1828800" algn="l" rtl="1" fontAlgn="base">
      <a:spcBef>
        <a:spcPct val="0"/>
      </a:spcBef>
      <a:spcAft>
        <a:spcPct val="0"/>
      </a:spcAft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900" b="1" kern="1200">
        <a:solidFill>
          <a:srgbClr val="000066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FF33"/>
    <a:srgbClr val="96CCEE"/>
    <a:srgbClr val="72BBE8"/>
    <a:srgbClr val="1E7FB8"/>
    <a:srgbClr val="C4DAF4"/>
    <a:srgbClr val="418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5" autoAdjust="0"/>
    <p:restoredTop sz="94659" autoAdjust="0"/>
  </p:normalViewPr>
  <p:slideViewPr>
    <p:cSldViewPr snapToGrid="0">
      <p:cViewPr>
        <p:scale>
          <a:sx n="107" d="100"/>
          <a:sy n="107" d="100"/>
        </p:scale>
        <p:origin x="-1428" y="-3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arana\Desktop\2nd%20Global%20Survey\3%20USE_WHO%202nd%20TM-CAM%20survey%20replies_Final%20list%20of%20Qs_1905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>
              <a:defRPr sz="1400"/>
            </a:pPr>
            <a:r>
              <a:rPr lang="en-US" sz="1800" b="1" i="0" baseline="0" dirty="0">
                <a:effectLst/>
              </a:rPr>
              <a:t>Regulations on </a:t>
            </a:r>
            <a:r>
              <a:rPr lang="en-US" sz="1800" b="1" i="0" baseline="0" dirty="0" smtClean="0">
                <a:effectLst/>
              </a:rPr>
              <a:t>T&amp;CM practitioners </a:t>
            </a:r>
            <a:r>
              <a:rPr lang="en-US" sz="1800" b="1" i="0" baseline="0" dirty="0">
                <a:effectLst/>
              </a:rPr>
              <a:t>(129)</a:t>
            </a:r>
            <a:endParaRPr lang="en-US" sz="1800" dirty="0">
              <a:effectLst/>
            </a:endParaRPr>
          </a:p>
          <a:p>
            <a:pPr algn="ctr">
              <a:defRPr sz="1400"/>
            </a:pPr>
            <a:r>
              <a:rPr lang="en-US" sz="1400" baseline="0" dirty="0" smtClean="0"/>
              <a:t>Country reports,  </a:t>
            </a:r>
            <a:r>
              <a:rPr lang="en-US" sz="1400" baseline="0" dirty="0"/>
              <a:t>2012</a:t>
            </a:r>
            <a:endParaRPr lang="en-US" sz="1400" dirty="0"/>
          </a:p>
          <a:p>
            <a:pPr algn="ctr">
              <a:defRPr sz="1400"/>
            </a:pPr>
            <a:endParaRPr lang="en-US" sz="1400" dirty="0"/>
          </a:p>
        </c:rich>
      </c:tx>
      <c:layout>
        <c:manualLayout>
          <c:xMode val="edge"/>
          <c:yMode val="edge"/>
          <c:x val="0.27710161966492891"/>
          <c:y val="4.003904214199208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425949513663737"/>
          <c:y val="0.31032656975570377"/>
          <c:w val="0.52973692498963931"/>
          <c:h val="0.4739754531522486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1E7FB8"/>
              </a:solidFill>
            </a:ln>
            <a:effectLst>
              <a:outerShdw blurRad="190500" dir="4440000" rotWithShape="0">
                <a:srgbClr val="000000">
                  <a:alpha val="62000"/>
                </a:srgbClr>
              </a:outerShdw>
            </a:effectLst>
          </c:spPr>
          <c:dPt>
            <c:idx val="0"/>
            <c:bubble3D val="0"/>
            <c:spPr>
              <a:solidFill>
                <a:srgbClr val="0070C0"/>
              </a:solidFill>
              <a:ln>
                <a:solidFill>
                  <a:srgbClr val="1E7FB8"/>
                </a:solidFill>
              </a:ln>
              <a:effectLst>
                <a:outerShdw blurRad="190500" dir="4440000" rotWithShape="0">
                  <a:srgbClr val="000000">
                    <a:alpha val="62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96CCEE"/>
              </a:solidFill>
              <a:ln>
                <a:solidFill>
                  <a:srgbClr val="1E7FB8"/>
                </a:solidFill>
              </a:ln>
              <a:effectLst>
                <a:outerShdw blurRad="190500" dir="4440000" rotWithShape="0">
                  <a:srgbClr val="000000">
                    <a:alpha val="62000"/>
                  </a:srgbClr>
                </a:outerShdw>
              </a:effectLst>
            </c:spPr>
          </c:dPt>
          <c:dPt>
            <c:idx val="2"/>
            <c:bubble3D val="0"/>
          </c:dPt>
          <c:dPt>
            <c:idx val="3"/>
            <c:bubble3D val="0"/>
          </c:dPt>
          <c:dLbls>
            <c:dLbl>
              <c:idx val="0"/>
              <c:layout>
                <c:manualLayout>
                  <c:x val="0.15882823095050261"/>
                  <c:y val="1.102804811709967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With regulations </a:t>
                    </a:r>
                    <a:endParaRPr lang="en-US" dirty="0" smtClean="0"/>
                  </a:p>
                  <a:p>
                    <a:r>
                      <a:rPr lang="en-US" dirty="0" smtClean="0"/>
                      <a:t>on T&amp;CM practitioners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280762698780301"/>
                  <c:y val="0.121668349148664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With no regulations </a:t>
                    </a:r>
                    <a:endParaRPr lang="en-US" dirty="0" smtClean="0"/>
                  </a:p>
                  <a:p>
                    <a:r>
                      <a:rPr lang="en-US" dirty="0" smtClean="0"/>
                      <a:t>on T&amp;CM practitioners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844160104986875"/>
                  <c:y val="-0.12456272292886471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364501312335959"/>
                  <c:y val="-0.1292376674069587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tr-T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With regulations on TM/CAM providers</c:v>
                </c:pt>
                <c:pt idx="1">
                  <c:v>With no regulations on TM/CAM providers</c:v>
                </c:pt>
                <c:pt idx="2">
                  <c:v>Not answered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56</c:v>
                </c:pt>
                <c:pt idx="1">
                  <c:v>56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34"/>
      </c:doughnut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Member States that provide </a:t>
            </a:r>
            <a:r>
              <a:rPr lang="en-US" sz="1600" dirty="0" smtClean="0"/>
              <a:t>T&amp;C</a:t>
            </a:r>
            <a:r>
              <a:rPr lang="en-US" sz="1600" baseline="0" dirty="0" smtClean="0"/>
              <a:t>M </a:t>
            </a:r>
            <a:r>
              <a:rPr lang="en-US" sz="1600" baseline="0" dirty="0"/>
              <a:t>education at university level </a:t>
            </a:r>
            <a:endParaRPr lang="en-US" sz="1600" dirty="0"/>
          </a:p>
          <a:p>
            <a:pPr>
              <a:defRPr/>
            </a:pPr>
            <a:r>
              <a:rPr lang="en-US" sz="1100" dirty="0"/>
              <a:t>Source: </a:t>
            </a:r>
            <a:r>
              <a:rPr lang="en-US" sz="1100" dirty="0" smtClean="0"/>
              <a:t>country report</a:t>
            </a:r>
            <a:endParaRPr lang="en-US" sz="1100" dirty="0"/>
          </a:p>
        </c:rich>
      </c:tx>
      <c:layout>
        <c:manualLayout>
          <c:xMode val="edge"/>
          <c:yMode val="edge"/>
          <c:x val="0.12069631002007102"/>
          <c:y val="3.790228144558853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425949513663734"/>
          <c:y val="0.31032656975570361"/>
          <c:w val="0.52973692498963942"/>
          <c:h val="0.4739754531522485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96CCEE"/>
            </a:solidFill>
            <a:ln>
              <a:solidFill>
                <a:schemeClr val="tx1"/>
              </a:solidFill>
            </a:ln>
            <a:effectLst>
              <a:outerShdw blurRad="190500" dir="4440000" rotWithShape="0">
                <a:srgbClr val="000000">
                  <a:alpha val="62000"/>
                </a:srgbClr>
              </a:outerShdw>
            </a:effectLst>
          </c:spPr>
          <c:dPt>
            <c:idx val="0"/>
            <c:bubble3D val="0"/>
          </c:dPt>
          <c:dPt>
            <c:idx val="1"/>
            <c:bubble3D val="0"/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  <a:effectLst>
                <a:outerShdw blurRad="190500" dir="4440000" rotWithShape="0">
                  <a:srgbClr val="000000">
                    <a:alpha val="62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>
                <a:outerShdw blurRad="190500" dir="4440000" rotWithShape="0">
                  <a:srgbClr val="000000">
                    <a:alpha val="62000"/>
                  </a:srgbClr>
                </a:outerShdw>
              </a:effectLst>
            </c:spPr>
          </c:dPt>
          <c:dPt>
            <c:idx val="3"/>
            <c:bubble3D val="0"/>
          </c:dPt>
          <c:dLbls>
            <c:dLbl>
              <c:idx val="0"/>
              <c:layout>
                <c:manualLayout>
                  <c:x val="-0.20773062374556123"/>
                  <c:y val="-1.819335083114610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 </a:t>
                    </a:r>
                    <a:r>
                      <a:rPr lang="en-US" dirty="0" smtClean="0"/>
                      <a:t>T&amp;CM education</a:t>
                    </a:r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at university level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9032962791415789"/>
                  <c:y val="-8.77333602530452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With </a:t>
                    </a:r>
                    <a:r>
                      <a:rPr lang="en-US" dirty="0" smtClean="0"/>
                      <a:t>T&amp;CM </a:t>
                    </a:r>
                    <a:r>
                      <a:rPr lang="en-US" dirty="0"/>
                      <a:t>at university level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6116624208738622"/>
                  <c:y val="7.415522578908405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Not answered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364501312335958"/>
                  <c:y val="-0.1292376674069587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No TM/CAM education at university level</c:v>
                </c:pt>
                <c:pt idx="1">
                  <c:v>With TM/CAM at university level</c:v>
                </c:pt>
                <c:pt idx="2">
                  <c:v>Not answered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</c:v>
                </c:pt>
                <c:pt idx="1">
                  <c:v>39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58"/>
        <c:holeSize val="34"/>
      </c:doughnutChart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GB" sz="1600" b="1" i="0" baseline="0" dirty="0">
                <a:effectLst/>
              </a:rPr>
              <a:t>Difficulties faced by Member States with regard to regulatory issues related to the practice of </a:t>
            </a:r>
            <a:r>
              <a:rPr lang="en-GB" sz="1600" b="1" i="0" baseline="0" dirty="0" smtClean="0">
                <a:effectLst/>
              </a:rPr>
              <a:t>T&amp;CM</a:t>
            </a:r>
            <a:r>
              <a:rPr lang="en-GB" sz="1600" b="1" i="0" baseline="0" dirty="0">
                <a:effectLst/>
              </a:rPr>
              <a:t>, multiple choice (129)</a:t>
            </a:r>
            <a:endParaRPr lang="en-US" sz="1600" dirty="0">
              <a:effectLst/>
            </a:endParaRPr>
          </a:p>
          <a:p>
            <a:pPr algn="ctr">
              <a:defRPr/>
            </a:pPr>
            <a:r>
              <a:rPr lang="en-US" sz="1100" b="1" i="0" baseline="0" dirty="0" smtClean="0">
                <a:effectLst/>
              </a:rPr>
              <a:t>Country reports,  </a:t>
            </a:r>
            <a:r>
              <a:rPr lang="en-US" sz="1100" b="1" i="0" baseline="0" dirty="0">
                <a:effectLst/>
              </a:rPr>
              <a:t>2012</a:t>
            </a:r>
            <a:endParaRPr lang="en-US" sz="1100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Other       </c:v>
                </c:pt>
                <c:pt idx="1">
                  <c:v>Lack of education and training for TM/CAM providers</c:v>
                </c:pt>
                <c:pt idx="2">
                  <c:v>Lack of mechanisms to monitor safety of TM/CAM products, including herbal medicines</c:v>
                </c:pt>
                <c:pt idx="3">
                  <c:v>Lack of cooperation channels between national health authorities to share information about TM/CAM</c:v>
                </c:pt>
                <c:pt idx="4">
                  <c:v>Lack of mechanisms to monitor safety of TM/CAM practice</c:v>
                </c:pt>
                <c:pt idx="5">
                  <c:v>Lack of expertise within national health authorities and control agencies</c:v>
                </c:pt>
                <c:pt idx="6">
                  <c:v>Lack of financial support for research on TM/CAM </c:v>
                </c:pt>
                <c:pt idx="7">
                  <c:v>Lack of appropriate mechanisms to monitor and regulate TM/CAM providers</c:v>
                </c:pt>
                <c:pt idx="8">
                  <c:v>Lack of appropriate mechanisms to control and regulate herbal products</c:v>
                </c:pt>
                <c:pt idx="9">
                  <c:v>Lack of mechanisms to control and regulate TM/CAM advertising and claims</c:v>
                </c:pt>
                <c:pt idx="10">
                  <c:v>Lack of research data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15</c:v>
                </c:pt>
                <c:pt idx="1">
                  <c:v>58</c:v>
                </c:pt>
                <c:pt idx="2">
                  <c:v>60</c:v>
                </c:pt>
                <c:pt idx="3">
                  <c:v>63</c:v>
                </c:pt>
                <c:pt idx="4">
                  <c:v>65</c:v>
                </c:pt>
                <c:pt idx="5">
                  <c:v>67</c:v>
                </c:pt>
                <c:pt idx="6">
                  <c:v>68</c:v>
                </c:pt>
                <c:pt idx="7">
                  <c:v>75</c:v>
                </c:pt>
                <c:pt idx="8">
                  <c:v>78</c:v>
                </c:pt>
                <c:pt idx="9">
                  <c:v>83</c:v>
                </c:pt>
                <c:pt idx="10">
                  <c:v>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405056"/>
        <c:axId val="35227328"/>
      </c:barChart>
      <c:catAx>
        <c:axId val="39405056"/>
        <c:scaling>
          <c:orientation val="minMax"/>
        </c:scaling>
        <c:delete val="0"/>
        <c:axPos val="l"/>
        <c:majorTickMark val="out"/>
        <c:minorTickMark val="none"/>
        <c:tickLblPos val="nextTo"/>
        <c:crossAx val="35227328"/>
        <c:crosses val="autoZero"/>
        <c:auto val="1"/>
        <c:lblAlgn val="ctr"/>
        <c:lblOffset val="100"/>
        <c:noMultiLvlLbl val="0"/>
      </c:catAx>
      <c:valAx>
        <c:axId val="3522732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/>
                  <a:t>Number</a:t>
                </a:r>
                <a:r>
                  <a:rPr lang="en-US" sz="1200" baseline="0"/>
                  <a:t> of Member States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405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Type </a:t>
            </a:r>
            <a:r>
              <a:rPr lang="en-US" sz="1400" dirty="0"/>
              <a:t>of support for T&amp;CM issues that Member States are interested in receiving from WHO, N=132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'q38'!$A$2</c:f>
              <c:strCache>
                <c:ptCount val="1"/>
                <c:pt idx="0">
                  <c:v>Great need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'q38'!$B$1:$O$1</c:f>
              <c:strCache>
                <c:ptCount val="14"/>
                <c:pt idx="0">
                  <c:v>Other,</c:v>
                </c:pt>
                <c:pt idx="1">
                  <c:v>Provision of guidance on self-care, information for the public in primary health care or at the community level</c:v>
                </c:pt>
                <c:pt idx="2">
                  <c:v>Provision of cooperation channels between national health authorities</c:v>
                </c:pt>
                <c:pt idx="3">
                  <c:v>Provision of technical support to promote safe and effective use of indigenous traditional medicine in Primary Health Care</c:v>
                </c:pt>
                <c:pt idx="4">
                  <c:v>Arrangement of global meetings</c:v>
                </c:pt>
                <c:pt idx="5">
                  <c:v>Seminar/workshop about national capacity to establish regulations on TM/CAM practice</c:v>
                </c:pt>
                <c:pt idx="6">
                  <c:v>Provision of guidelines or minimum requirements for basic training of TM/CAM providers</c:v>
                </c:pt>
                <c:pt idx="7">
                  <c:v>Seminar/workshop on developing national policy and programmes for TM/CAM</c:v>
                </c:pt>
                <c:pt idx="8">
                  <c:v>Seminar/workshop about national capacity to establish regulations for herbal medicines</c:v>
                </c:pt>
                <c:pt idx="9">
                  <c:v>Seminar/workshop about integration of TM/CAM in the primary health care context</c:v>
                </c:pt>
                <c:pt idx="10">
                  <c:v>Seminar/workshop about national capacity building on safety monitoring of herbal medicines</c:v>
                </c:pt>
                <c:pt idx="11">
                  <c:v>Provision of research databases</c:v>
                </c:pt>
                <c:pt idx="12">
                  <c:v>Information sharing on regulatory issues</c:v>
                </c:pt>
                <c:pt idx="13">
                  <c:v>General technical guidance for research and evaluation of TM/CAM related to safety,quality and efficacy</c:v>
                </c:pt>
              </c:strCache>
            </c:strRef>
          </c:cat>
          <c:val>
            <c:numRef>
              <c:f>'q38'!$B$2:$O$2</c:f>
              <c:numCache>
                <c:formatCode>General</c:formatCode>
                <c:ptCount val="14"/>
                <c:pt idx="0">
                  <c:v>5</c:v>
                </c:pt>
                <c:pt idx="1">
                  <c:v>31</c:v>
                </c:pt>
                <c:pt idx="2">
                  <c:v>38</c:v>
                </c:pt>
                <c:pt idx="3">
                  <c:v>48</c:v>
                </c:pt>
                <c:pt idx="4">
                  <c:v>49</c:v>
                </c:pt>
                <c:pt idx="5">
                  <c:v>52</c:v>
                </c:pt>
                <c:pt idx="6">
                  <c:v>52</c:v>
                </c:pt>
                <c:pt idx="7">
                  <c:v>53</c:v>
                </c:pt>
                <c:pt idx="8">
                  <c:v>54</c:v>
                </c:pt>
                <c:pt idx="9">
                  <c:v>55</c:v>
                </c:pt>
                <c:pt idx="10">
                  <c:v>57</c:v>
                </c:pt>
                <c:pt idx="11">
                  <c:v>59</c:v>
                </c:pt>
                <c:pt idx="12">
                  <c:v>63</c:v>
                </c:pt>
                <c:pt idx="13">
                  <c:v>67</c:v>
                </c:pt>
              </c:numCache>
            </c:numRef>
          </c:val>
        </c:ser>
        <c:ser>
          <c:idx val="1"/>
          <c:order val="1"/>
          <c:tx>
            <c:strRef>
              <c:f>'q38'!$A$3</c:f>
              <c:strCache>
                <c:ptCount val="1"/>
                <c:pt idx="0">
                  <c:v>Some need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'q38'!$B$1:$O$1</c:f>
              <c:strCache>
                <c:ptCount val="14"/>
                <c:pt idx="0">
                  <c:v>Other,</c:v>
                </c:pt>
                <c:pt idx="1">
                  <c:v>Provision of guidance on self-care, information for the public in primary health care or at the community level</c:v>
                </c:pt>
                <c:pt idx="2">
                  <c:v>Provision of cooperation channels between national health authorities</c:v>
                </c:pt>
                <c:pt idx="3">
                  <c:v>Provision of technical support to promote safe and effective use of indigenous traditional medicine in Primary Health Care</c:v>
                </c:pt>
                <c:pt idx="4">
                  <c:v>Arrangement of global meetings</c:v>
                </c:pt>
                <c:pt idx="5">
                  <c:v>Seminar/workshop about national capacity to establish regulations on TM/CAM practice</c:v>
                </c:pt>
                <c:pt idx="6">
                  <c:v>Provision of guidelines or minimum requirements for basic training of TM/CAM providers</c:v>
                </c:pt>
                <c:pt idx="7">
                  <c:v>Seminar/workshop on developing national policy and programmes for TM/CAM</c:v>
                </c:pt>
                <c:pt idx="8">
                  <c:v>Seminar/workshop about national capacity to establish regulations for herbal medicines</c:v>
                </c:pt>
                <c:pt idx="9">
                  <c:v>Seminar/workshop about integration of TM/CAM in the primary health care context</c:v>
                </c:pt>
                <c:pt idx="10">
                  <c:v>Seminar/workshop about national capacity building on safety monitoring of herbal medicines</c:v>
                </c:pt>
                <c:pt idx="11">
                  <c:v>Provision of research databases</c:v>
                </c:pt>
                <c:pt idx="12">
                  <c:v>Information sharing on regulatory issues</c:v>
                </c:pt>
                <c:pt idx="13">
                  <c:v>General technical guidance for research and evaluation of TM/CAM related to safety,quality and efficacy</c:v>
                </c:pt>
              </c:strCache>
            </c:strRef>
          </c:cat>
          <c:val>
            <c:numRef>
              <c:f>'q38'!$B$3:$O$3</c:f>
              <c:numCache>
                <c:formatCode>General</c:formatCode>
                <c:ptCount val="14"/>
                <c:pt idx="0">
                  <c:v>1</c:v>
                </c:pt>
                <c:pt idx="1">
                  <c:v>51</c:v>
                </c:pt>
                <c:pt idx="2">
                  <c:v>38</c:v>
                </c:pt>
                <c:pt idx="3">
                  <c:v>38</c:v>
                </c:pt>
                <c:pt idx="4">
                  <c:v>38</c:v>
                </c:pt>
                <c:pt idx="5">
                  <c:v>37</c:v>
                </c:pt>
                <c:pt idx="6">
                  <c:v>38</c:v>
                </c:pt>
                <c:pt idx="7">
                  <c:v>31</c:v>
                </c:pt>
                <c:pt idx="8">
                  <c:v>28</c:v>
                </c:pt>
                <c:pt idx="9">
                  <c:v>34</c:v>
                </c:pt>
                <c:pt idx="10">
                  <c:v>29</c:v>
                </c:pt>
                <c:pt idx="11">
                  <c:v>32</c:v>
                </c:pt>
                <c:pt idx="12">
                  <c:v>40</c:v>
                </c:pt>
                <c:pt idx="13">
                  <c:v>30</c:v>
                </c:pt>
              </c:numCache>
            </c:numRef>
          </c:val>
        </c:ser>
        <c:ser>
          <c:idx val="2"/>
          <c:order val="2"/>
          <c:tx>
            <c:strRef>
              <c:f>'q38'!$A$4</c:f>
              <c:strCache>
                <c:ptCount val="1"/>
                <c:pt idx="0">
                  <c:v>No need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'q38'!$B$1:$O$1</c:f>
              <c:strCache>
                <c:ptCount val="14"/>
                <c:pt idx="0">
                  <c:v>Other,</c:v>
                </c:pt>
                <c:pt idx="1">
                  <c:v>Provision of guidance on self-care, information for the public in primary health care or at the community level</c:v>
                </c:pt>
                <c:pt idx="2">
                  <c:v>Provision of cooperation channels between national health authorities</c:v>
                </c:pt>
                <c:pt idx="3">
                  <c:v>Provision of technical support to promote safe and effective use of indigenous traditional medicine in Primary Health Care</c:v>
                </c:pt>
                <c:pt idx="4">
                  <c:v>Arrangement of global meetings</c:v>
                </c:pt>
                <c:pt idx="5">
                  <c:v>Seminar/workshop about national capacity to establish regulations on TM/CAM practice</c:v>
                </c:pt>
                <c:pt idx="6">
                  <c:v>Provision of guidelines or minimum requirements for basic training of TM/CAM providers</c:v>
                </c:pt>
                <c:pt idx="7">
                  <c:v>Seminar/workshop on developing national policy and programmes for TM/CAM</c:v>
                </c:pt>
                <c:pt idx="8">
                  <c:v>Seminar/workshop about national capacity to establish regulations for herbal medicines</c:v>
                </c:pt>
                <c:pt idx="9">
                  <c:v>Seminar/workshop about integration of TM/CAM in the primary health care context</c:v>
                </c:pt>
                <c:pt idx="10">
                  <c:v>Seminar/workshop about national capacity building on safety monitoring of herbal medicines</c:v>
                </c:pt>
                <c:pt idx="11">
                  <c:v>Provision of research databases</c:v>
                </c:pt>
                <c:pt idx="12">
                  <c:v>Information sharing on regulatory issues</c:v>
                </c:pt>
                <c:pt idx="13">
                  <c:v>General technical guidance for research and evaluation of TM/CAM related to safety,quality and efficacy</c:v>
                </c:pt>
              </c:strCache>
            </c:strRef>
          </c:cat>
          <c:val>
            <c:numRef>
              <c:f>'q38'!$B$4:$O$4</c:f>
              <c:numCache>
                <c:formatCode>General</c:formatCode>
                <c:ptCount val="14"/>
                <c:pt idx="0">
                  <c:v>5</c:v>
                </c:pt>
                <c:pt idx="1">
                  <c:v>9</c:v>
                </c:pt>
                <c:pt idx="2">
                  <c:v>14</c:v>
                </c:pt>
                <c:pt idx="3">
                  <c:v>14</c:v>
                </c:pt>
                <c:pt idx="4">
                  <c:v>7</c:v>
                </c:pt>
                <c:pt idx="5">
                  <c:v>14</c:v>
                </c:pt>
                <c:pt idx="6">
                  <c:v>11</c:v>
                </c:pt>
                <c:pt idx="7">
                  <c:v>17</c:v>
                </c:pt>
                <c:pt idx="8">
                  <c:v>14</c:v>
                </c:pt>
                <c:pt idx="9">
                  <c:v>11</c:v>
                </c:pt>
                <c:pt idx="10">
                  <c:v>11</c:v>
                </c:pt>
                <c:pt idx="11">
                  <c:v>9</c:v>
                </c:pt>
                <c:pt idx="12">
                  <c:v>5</c:v>
                </c:pt>
                <c:pt idx="13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408128"/>
        <c:axId val="35229632"/>
      </c:barChart>
      <c:catAx>
        <c:axId val="394081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tr-TR"/>
          </a:p>
        </c:txPr>
        <c:crossAx val="35229632"/>
        <c:crosses val="autoZero"/>
        <c:auto val="1"/>
        <c:lblAlgn val="ctr"/>
        <c:lblOffset val="100"/>
        <c:noMultiLvlLbl val="0"/>
      </c:catAx>
      <c:valAx>
        <c:axId val="3522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4081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0.54276</cdr:x>
      <cdr:y>0.42173</cdr:y>
    </cdr:from>
    <cdr:to>
      <cdr:x>0.59935</cdr:x>
      <cdr:y>0.51405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262880" y="2144386"/>
          <a:ext cx="548688" cy="46943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0.51732</cdr:x>
      <cdr:y>0.61574</cdr:y>
    </cdr:from>
    <cdr:to>
      <cdr:x>0.58265</cdr:x>
      <cdr:y>0.72363</cdr:y>
    </cdr:to>
    <cdr:sp macro="" textlink="">
      <cdr:nvSpPr>
        <cdr:cNvPr id="9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16182" y="3130868"/>
          <a:ext cx="633413" cy="5486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/>
        <a:p xmlns:a="http://schemas.openxmlformats.org/drawingml/2006/main">
          <a:pPr algn="ctr">
            <a:spcAft>
              <a:spcPts val="0"/>
            </a:spcAft>
          </a:pPr>
          <a:r>
            <a:rPr lang="en-US" sz="1400" b="1" dirty="0">
              <a:effectLst/>
              <a:latin typeface="Calibri"/>
              <a:ea typeface="SimSun"/>
            </a:rPr>
            <a:t>18</a:t>
          </a:r>
          <a:r>
            <a:rPr lang="en-US" sz="1400" dirty="0">
              <a:effectLst/>
              <a:latin typeface="Calibri"/>
              <a:ea typeface="SimSun"/>
            </a:rPr>
            <a:t> (14%)</a:t>
          </a:r>
          <a:endParaRPr lang="en-US" sz="1200" dirty="0">
            <a:effectLst/>
            <a:latin typeface="Times New Roman"/>
            <a:ea typeface="SimSun"/>
          </a:endParaRPr>
        </a:p>
        <a:p xmlns:a="http://schemas.openxmlformats.org/drawingml/2006/main">
          <a:pPr>
            <a:spcAft>
              <a:spcPts val="0"/>
            </a:spcAft>
          </a:pPr>
          <a:r>
            <a:rPr lang="en-US" sz="1200" dirty="0">
              <a:effectLst/>
              <a:latin typeface="Times New Roman"/>
              <a:ea typeface="SimSun"/>
            </a:rPr>
            <a:t> 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0962" cy="49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0" tIns="46419" rIns="92840" bIns="4641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World Health Organization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205" y="1"/>
            <a:ext cx="2950961" cy="49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0" tIns="46419" rIns="92840" bIns="4641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E7E78034-A513-4A9D-9E25-C645ACCABEE9}" type="datetime3">
              <a:rPr lang="en-GB"/>
              <a:pPr/>
              <a:t>12 April, 2018</a:t>
            </a:fld>
            <a:endParaRPr lang="en-GB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1794"/>
            <a:ext cx="2950962" cy="49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0" tIns="46419" rIns="92840" bIns="4641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205" y="9441794"/>
            <a:ext cx="2950961" cy="49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0" tIns="46419" rIns="92840" bIns="4641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ACECB365-1E01-4D6D-BBDD-B5CA26CACE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02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0962" cy="49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0" tIns="46419" rIns="92840" bIns="4641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/>
              <a:t>World Health Organization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205" y="1"/>
            <a:ext cx="2950961" cy="49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0" tIns="46419" rIns="92840" bIns="4641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79E8CF54-A529-4940-9597-24613ABB413B}" type="datetime3">
              <a:rPr lang="en-GB"/>
              <a:pPr/>
              <a:t>12 April, 2018</a:t>
            </a:fld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9938" y="746125"/>
            <a:ext cx="5268912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366" y="4721699"/>
            <a:ext cx="5446058" cy="447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0" tIns="46419" rIns="92840" bIns="46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794"/>
            <a:ext cx="2950962" cy="49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0" tIns="46419" rIns="92840" bIns="4641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205" y="9441794"/>
            <a:ext cx="2950961" cy="49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40" tIns="46419" rIns="92840" bIns="4641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A02E3D4C-DB06-48CE-971E-1358B134165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86039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F6D2D1A-16A4-41BE-9BDA-19C8170D5A17}" type="datetime3">
              <a:rPr lang="en-GB"/>
              <a:pPr/>
              <a:t>12 April, 2018</a:t>
            </a:fld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9573C6-9D02-44F8-B3FC-E02A36B8157A}" type="slidenum">
              <a:rPr lang="en-GB"/>
              <a:pPr/>
              <a:t>1</a:t>
            </a:fld>
            <a:endParaRPr lang="en-GB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World Health Organization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425F65F-5075-4E34-919A-4DAEB68D88E0}" type="datetime3">
              <a:rPr lang="en-US" smtClean="0"/>
              <a:pPr/>
              <a:t>12 April 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B3FE-A9BF-4935-B8A4-39FED4F1F6E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4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World Health Organization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9E8CF54-A529-4940-9597-24613ABB413B}" type="datetime3">
              <a:rPr lang="en-GB" smtClean="0"/>
              <a:pPr/>
              <a:t>12 April, 2018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E3D4C-DB06-48CE-971E-1358B134165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33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4320" indent="-29012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0491" indent="-23209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4688" indent="-23209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8885" indent="-23209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3081" indent="-232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7277" indent="-232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81474" indent="-232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45671" indent="-232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prstClr val="black"/>
                </a:solidFill>
              </a:rPr>
              <a:t>World Health Organization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4320" indent="-29012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0491" indent="-23209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4688" indent="-23209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8885" indent="-23209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3081" indent="-232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7277" indent="-232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81474" indent="-232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45671" indent="-232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AA6FFE4-0F5D-4C54-9072-78290B3EA416}" type="datetime3">
              <a:rPr lang="en-US">
                <a:solidFill>
                  <a:prstClr val="black"/>
                </a:solidFill>
              </a:rPr>
              <a:pPr/>
              <a:t>12 April 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4320" indent="-29012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0491" indent="-23209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24688" indent="-23209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8885" indent="-232098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53081" indent="-232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17277" indent="-232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81474" indent="-232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45671" indent="-2320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FCBFDE2-0742-47DD-A144-F8AC0E1A3921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1010" name="Rectangle 7"/>
          <p:cNvSpPr txBox="1">
            <a:spLocks noGrp="1" noChangeArrowheads="1"/>
          </p:cNvSpPr>
          <p:nvPr/>
        </p:nvSpPr>
        <p:spPr bwMode="auto">
          <a:xfrm>
            <a:off x="3969766" y="8780562"/>
            <a:ext cx="3036943" cy="4622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278" tIns="47139" rIns="94278" bIns="47139" anchor="b"/>
          <a:lstStyle/>
          <a:p>
            <a:pPr algn="r" rtl="0" fontAlgn="auto">
              <a:spcBef>
                <a:spcPts val="0"/>
              </a:spcBef>
              <a:spcAft>
                <a:spcPts val="0"/>
              </a:spcAft>
              <a:defRPr/>
            </a:pPr>
            <a:fld id="{9292B32C-9474-458B-8A1C-5E785F205B9C}" type="slidenum">
              <a:rPr lang="en-US" sz="1200" b="0">
                <a:solidFill>
                  <a:prstClr val="black"/>
                </a:solidFill>
                <a:latin typeface="Calibri"/>
                <a:cs typeface="+mn-cs"/>
              </a:rPr>
              <a:pPr algn="r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n-US" sz="12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7654" name="Rectangle 7"/>
          <p:cNvSpPr txBox="1">
            <a:spLocks noGrp="1" noChangeArrowheads="1"/>
          </p:cNvSpPr>
          <p:nvPr/>
        </p:nvSpPr>
        <p:spPr bwMode="auto">
          <a:xfrm>
            <a:off x="3969766" y="8780562"/>
            <a:ext cx="3036943" cy="46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635" tIns="49317" rIns="98635" bIns="49317" anchor="b"/>
          <a:lstStyle>
            <a:lvl1pPr defTabSz="9699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99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99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99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99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 fontAlgn="auto">
              <a:spcBef>
                <a:spcPts val="0"/>
              </a:spcBef>
              <a:spcAft>
                <a:spcPts val="0"/>
              </a:spcAft>
            </a:pPr>
            <a:fld id="{59863DA2-3FF0-4B0C-968F-27A0181013FA}" type="slidenum">
              <a:rPr lang="en-US" sz="1300" b="0">
                <a:solidFill>
                  <a:prstClr val="black"/>
                </a:solidFill>
              </a:rPr>
              <a:pPr algn="r" rtl="0" fontAlgn="auto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en-US" sz="1300" b="0">
              <a:solidFill>
                <a:prstClr val="black"/>
              </a:solidFill>
            </a:endParaRPr>
          </a:p>
        </p:txBody>
      </p:sp>
      <p:sp>
        <p:nvSpPr>
          <p:cNvPr id="276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93738"/>
            <a:ext cx="4903788" cy="3467100"/>
          </a:xfrm>
          <a:ln/>
        </p:spPr>
      </p:sp>
      <p:sp>
        <p:nvSpPr>
          <p:cNvPr id="276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444" y="4391083"/>
            <a:ext cx="5139443" cy="4159974"/>
          </a:xfrm>
          <a:noFill/>
        </p:spPr>
        <p:txBody>
          <a:bodyPr lIns="98635" tIns="49317" rIns="98635" bIns="49317"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904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4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0050" y="0"/>
            <a:ext cx="2673350" cy="6607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7867650" cy="6607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733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1365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17525" y="1522413"/>
            <a:ext cx="4772025" cy="50847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41950" y="1522413"/>
            <a:ext cx="4772025" cy="50847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9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795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120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525" y="1522413"/>
            <a:ext cx="4772025" cy="5084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1950" y="1522413"/>
            <a:ext cx="4772025" cy="5084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016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3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07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169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886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05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693400" cy="1365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5" y="1522413"/>
            <a:ext cx="9696450" cy="508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1374775"/>
            <a:ext cx="106934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588" y="6632575"/>
            <a:ext cx="10693400" cy="928688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628650" y="6780628"/>
            <a:ext cx="5978627" cy="78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1042988" rtl="0"/>
            <a:r>
              <a:rPr lang="en-GB" sz="1400" baseline="0" dirty="0" smtClean="0">
                <a:solidFill>
                  <a:srgbClr val="96CCEE"/>
                </a:solidFill>
                <a:latin typeface="Arial Narrow" pitchFamily="34" charset="0"/>
              </a:rPr>
              <a:t>Workshop on Integration of Traditional and Complementary Medicine Practices into Health Systems and Health Services, Istanbul, Turkey, 18 April 2018</a:t>
            </a:r>
            <a:endParaRPr lang="en-GB" sz="1400" dirty="0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420688" y="7054850"/>
            <a:ext cx="415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1042988" rtl="0"/>
            <a:endParaRPr lang="en-US" sz="2400" baseline="14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185" name="Picture 17" descr="WHO-EN-white-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6659563"/>
            <a:ext cx="25812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2pPr>
      <a:lvl3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3pPr>
      <a:lvl4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4pPr>
      <a:lvl5pPr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90525" indent="-390525" algn="l" defTabSz="1042988" rtl="0" fontAlgn="base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800">
          <a:solidFill>
            <a:srgbClr val="000066"/>
          </a:solidFill>
          <a:latin typeface="+mn-lt"/>
          <a:ea typeface="+mn-ea"/>
          <a:cs typeface="+mn-cs"/>
        </a:defRPr>
      </a:lvl1pPr>
      <a:lvl2pPr marL="919163" indent="-322263" algn="l" defTabSz="1042988" rtl="0" fontAlgn="base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400">
          <a:solidFill>
            <a:srgbClr val="000066"/>
          </a:solidFill>
          <a:latin typeface="+mn-lt"/>
          <a:cs typeface="+mn-cs"/>
        </a:defRPr>
      </a:lvl2pPr>
      <a:lvl3pPr marL="1433513" indent="-307975" algn="l" defTabSz="1042988" rtl="0" fontAlgn="base">
        <a:spcBef>
          <a:spcPct val="20000"/>
        </a:spcBef>
        <a:spcAft>
          <a:spcPct val="0"/>
        </a:spcAft>
        <a:buClr>
          <a:srgbClr val="1E7FB8"/>
        </a:buClr>
        <a:buChar char="•"/>
        <a:defRPr sz="2400">
          <a:solidFill>
            <a:srgbClr val="000066"/>
          </a:solidFill>
          <a:latin typeface="Arial Narrow" pitchFamily="34" charset="0"/>
          <a:cs typeface="+mn-cs"/>
        </a:defRPr>
      </a:lvl3pPr>
      <a:lvl4pPr marL="1898650" indent="-258763" algn="l" defTabSz="1042988" rtl="0" fontAlgn="base">
        <a:spcBef>
          <a:spcPct val="20000"/>
        </a:spcBef>
        <a:spcAft>
          <a:spcPct val="0"/>
        </a:spcAft>
        <a:buClr>
          <a:srgbClr val="1E7FB8"/>
        </a:buClr>
        <a:buChar char="–"/>
        <a:defRPr sz="2400">
          <a:solidFill>
            <a:srgbClr val="000066"/>
          </a:solidFill>
          <a:latin typeface="Arial Narrow" pitchFamily="34" charset="0"/>
          <a:cs typeface="+mn-cs"/>
        </a:defRPr>
      </a:lvl4pPr>
      <a:lvl5pPr marL="22685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5pPr>
      <a:lvl6pPr marL="27257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6pPr>
      <a:lvl7pPr marL="31829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7pPr>
      <a:lvl8pPr marL="36401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8pPr>
      <a:lvl9pPr marL="4097338" indent="-165100" algn="r" defTabSz="1042988" rtl="1" fontAlgn="base">
        <a:spcBef>
          <a:spcPct val="20000"/>
        </a:spcBef>
        <a:spcAft>
          <a:spcPct val="0"/>
        </a:spcAft>
        <a:buChar char="»"/>
        <a:defRPr sz="23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0" y="5310188"/>
            <a:ext cx="10693400" cy="2251075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46789" name="Picture 5" descr="WHO-EN-white-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50" y="5578475"/>
            <a:ext cx="4430713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6792" name="Rectangle 8"/>
          <p:cNvSpPr>
            <a:spLocks noChangeArrowheads="1"/>
          </p:cNvSpPr>
          <p:nvPr/>
        </p:nvSpPr>
        <p:spPr bwMode="auto">
          <a:xfrm>
            <a:off x="779463" y="325120"/>
            <a:ext cx="9134475" cy="2078355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0000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1042988" rtl="0"/>
            <a:endParaRPr lang="en-GB" sz="5000" dirty="0" smtClean="0">
              <a:solidFill>
                <a:schemeClr val="bg1"/>
              </a:solidFill>
            </a:endParaRPr>
          </a:p>
          <a:p>
            <a:pPr algn="ctr" defTabSz="1042988" rtl="0"/>
            <a:endParaRPr lang="en-GB" sz="4800" dirty="0" smtClean="0">
              <a:solidFill>
                <a:schemeClr val="bg1"/>
              </a:solidFill>
            </a:endParaRPr>
          </a:p>
          <a:p>
            <a:pPr algn="ctr" defTabSz="1042988" rtl="0"/>
            <a:endParaRPr lang="en-GB" sz="4800" dirty="0" smtClean="0">
              <a:solidFill>
                <a:schemeClr val="bg1"/>
              </a:solidFill>
            </a:endParaRPr>
          </a:p>
          <a:p>
            <a:pPr algn="ctr" defTabSz="1042988" rtl="0"/>
            <a:endParaRPr lang="en-GB" sz="3200" dirty="0" smtClean="0">
              <a:solidFill>
                <a:schemeClr val="bg1"/>
              </a:solidFill>
            </a:endParaRPr>
          </a:p>
          <a:p>
            <a:pPr algn="ctr" defTabSz="1042988" rtl="0"/>
            <a:endParaRPr lang="en-GB" sz="3200" dirty="0">
              <a:solidFill>
                <a:schemeClr val="bg1"/>
              </a:solidFill>
            </a:endParaRPr>
          </a:p>
          <a:p>
            <a:pPr algn="ctr" defTabSz="1042988" rtl="0"/>
            <a:r>
              <a:rPr lang="en-GB" sz="3200" dirty="0" smtClean="0">
                <a:solidFill>
                  <a:schemeClr val="bg1"/>
                </a:solidFill>
              </a:rPr>
              <a:t>WHO Traditional Medicine Strategy 2014-2023</a:t>
            </a:r>
            <a:endParaRPr lang="en-GB" sz="3200" dirty="0">
              <a:solidFill>
                <a:schemeClr val="bg1"/>
              </a:solidFill>
            </a:endParaRPr>
          </a:p>
          <a:p>
            <a:pPr algn="ctr" defTabSz="1042988" rtl="0"/>
            <a:endParaRPr lang="en-GB" sz="5000" dirty="0" smtClean="0">
              <a:solidFill>
                <a:schemeClr val="bg1"/>
              </a:solidFill>
            </a:endParaRPr>
          </a:p>
          <a:p>
            <a:pPr algn="ctr" defTabSz="1042988" rtl="0"/>
            <a:endParaRPr lang="en-GB" sz="5000" dirty="0" smtClean="0">
              <a:solidFill>
                <a:schemeClr val="bg1"/>
              </a:solidFill>
            </a:endParaRPr>
          </a:p>
          <a:p>
            <a:pPr algn="ctr" defTabSz="1042988" rtl="0"/>
            <a:r>
              <a:rPr lang="en-GB" sz="2000" b="0" dirty="0" smtClean="0">
                <a:solidFill>
                  <a:schemeClr val="bg1"/>
                </a:solidFill>
              </a:rPr>
              <a:t>Dr Zhang Qi</a:t>
            </a:r>
          </a:p>
          <a:p>
            <a:pPr algn="ctr" defTabSz="1042988" rtl="0"/>
            <a:r>
              <a:rPr lang="en-GB" sz="2000" b="0" dirty="0" smtClean="0">
                <a:solidFill>
                  <a:schemeClr val="bg1"/>
                </a:solidFill>
              </a:rPr>
              <a:t>Traditional, Complementary and Integrative Medicine</a:t>
            </a:r>
          </a:p>
          <a:p>
            <a:pPr algn="ctr" defTabSz="1042988" rtl="0"/>
            <a:r>
              <a:rPr lang="en-GB" sz="2000" b="0" dirty="0" smtClean="0">
                <a:solidFill>
                  <a:schemeClr val="bg1"/>
                </a:solidFill>
              </a:rPr>
              <a:t>Service Delivery and Safety</a:t>
            </a:r>
            <a:endParaRPr lang="en-GB" sz="2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25" y="1443038"/>
            <a:ext cx="9696450" cy="5164137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Progress </a:t>
            </a:r>
            <a:r>
              <a:rPr lang="en-GB" dirty="0"/>
              <a:t>relating to regulation on herbal medicines is moving faster, while regulation on </a:t>
            </a:r>
            <a:r>
              <a:rPr lang="en-GB" dirty="0" smtClean="0"/>
              <a:t>TM </a:t>
            </a:r>
            <a:r>
              <a:rPr lang="en-GB" dirty="0"/>
              <a:t>practice and practitioners is advancing at a slower rate. </a:t>
            </a:r>
            <a:endParaRPr lang="en-GB" dirty="0" smtClean="0"/>
          </a:p>
          <a:p>
            <a:r>
              <a:rPr lang="en-GB" dirty="0" smtClean="0"/>
              <a:t>Member </a:t>
            </a:r>
            <a:r>
              <a:rPr lang="en-GB" dirty="0"/>
              <a:t>States where lack of knowledge in formulating national policy has led to a lack of regulations on </a:t>
            </a:r>
            <a:r>
              <a:rPr lang="en-GB" dirty="0" smtClean="0"/>
              <a:t>TM </a:t>
            </a:r>
            <a:r>
              <a:rPr lang="en-GB" dirty="0"/>
              <a:t>practice and practitioners as well as a lack of integration of </a:t>
            </a:r>
            <a:r>
              <a:rPr lang="en-GB" dirty="0" smtClean="0"/>
              <a:t>TM </a:t>
            </a:r>
            <a:r>
              <a:rPr lang="en-GB" dirty="0"/>
              <a:t>services into health service delivery and self-health care.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556523"/>
              </p:ext>
            </p:extLst>
          </p:nvPr>
        </p:nvGraphicFramePr>
        <p:xfrm>
          <a:off x="562265" y="1323276"/>
          <a:ext cx="9837098" cy="5371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4670" y="1"/>
            <a:ext cx="9624060" cy="1563012"/>
          </a:xfrm>
        </p:spPr>
        <p:txBody>
          <a:bodyPr>
            <a:normAutofit/>
          </a:bodyPr>
          <a:lstStyle/>
          <a:p>
            <a:r>
              <a:rPr lang="en-GB" sz="4100" b="1" dirty="0" smtClean="0">
                <a:solidFill>
                  <a:srgbClr val="000066"/>
                </a:solidFill>
              </a:rPr>
              <a:t>Member </a:t>
            </a:r>
            <a:r>
              <a:rPr lang="en-GB" sz="4100" b="1" dirty="0">
                <a:solidFill>
                  <a:srgbClr val="000066"/>
                </a:solidFill>
              </a:rPr>
              <a:t>States &amp; WHO</a:t>
            </a:r>
            <a:endParaRPr lang="en-US" sz="41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185649" y="974914"/>
            <a:ext cx="10359231" cy="64953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123" name="TextBox 61"/>
          <p:cNvSpPr txBox="1">
            <a:spLocks noChangeArrowheads="1"/>
          </p:cNvSpPr>
          <p:nvPr/>
        </p:nvSpPr>
        <p:spPr bwMode="auto">
          <a:xfrm>
            <a:off x="185649" y="1571763"/>
            <a:ext cx="1167735" cy="59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41065" rIns="104306" bIns="52153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>
                <a:solidFill>
                  <a:srgbClr val="17365D"/>
                </a:solidFill>
                <a:latin typeface="Calibri" pitchFamily="34" charset="0"/>
                <a:cs typeface="Times New Roman" pitchFamily="18" charset="0"/>
              </a:rPr>
              <a:t>SDGs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>
                <a:solidFill>
                  <a:srgbClr val="17365D"/>
                </a:solidFill>
                <a:latin typeface="Calibri" pitchFamily="34" charset="0"/>
                <a:cs typeface="Times New Roman" pitchFamily="18" charset="0"/>
              </a:rPr>
              <a:t>(Impact)</a:t>
            </a:r>
            <a:endParaRPr lang="en-GB" alt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Box 62"/>
          <p:cNvSpPr txBox="1">
            <a:spLocks noChangeArrowheads="1"/>
          </p:cNvSpPr>
          <p:nvPr/>
        </p:nvSpPr>
        <p:spPr bwMode="auto">
          <a:xfrm>
            <a:off x="185650" y="3120772"/>
            <a:ext cx="1526037" cy="52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41065" rIns="104306" bIns="52153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>
                <a:solidFill>
                  <a:srgbClr val="17365D"/>
                </a:solidFill>
                <a:latin typeface="Calibri" pitchFamily="34" charset="0"/>
                <a:cs typeface="Times New Roman" pitchFamily="18" charset="0"/>
              </a:rPr>
              <a:t>UHC (Outcome)</a:t>
            </a:r>
            <a:endParaRPr lang="en-GB" alt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TextBox 63"/>
          <p:cNvSpPr txBox="1">
            <a:spLocks noChangeArrowheads="1"/>
          </p:cNvSpPr>
          <p:nvPr/>
        </p:nvSpPr>
        <p:spPr bwMode="auto">
          <a:xfrm>
            <a:off x="185650" y="5439909"/>
            <a:ext cx="1912188" cy="69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>
                <a:solidFill>
                  <a:srgbClr val="17365D"/>
                </a:solidFill>
                <a:latin typeface="Calibri" pitchFamily="34" charset="0"/>
                <a:cs typeface="Times New Roman" pitchFamily="18" charset="0"/>
              </a:rPr>
              <a:t>HSS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>
                <a:solidFill>
                  <a:srgbClr val="17365D"/>
                </a:solidFill>
                <a:latin typeface="Calibri" pitchFamily="34" charset="0"/>
                <a:cs typeface="Times New Roman" pitchFamily="18" charset="0"/>
              </a:rPr>
              <a:t>(Input/Output)</a:t>
            </a:r>
            <a:endParaRPr lang="en-GB" altLang="en-US" sz="1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6" name="Group 5"/>
          <p:cNvGrpSpPr>
            <a:grpSpLocks/>
          </p:cNvGrpSpPr>
          <p:nvPr/>
        </p:nvGrpSpPr>
        <p:grpSpPr bwMode="auto">
          <a:xfrm>
            <a:off x="3022371" y="2691950"/>
            <a:ext cx="6369628" cy="532089"/>
            <a:chOff x="2656274" y="1752911"/>
            <a:chExt cx="5446662" cy="483104"/>
          </a:xfrm>
        </p:grpSpPr>
        <p:sp>
          <p:nvSpPr>
            <p:cNvPr id="40" name="Right Arrow 39"/>
            <p:cNvSpPr/>
            <p:nvPr/>
          </p:nvSpPr>
          <p:spPr>
            <a:xfrm rot="16200000">
              <a:off x="5143615" y="1727761"/>
              <a:ext cx="471979" cy="525458"/>
            </a:xfrm>
            <a:prstGeom prst="rightArrow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1" name="Right Arrow 40"/>
            <p:cNvSpPr/>
            <p:nvPr/>
          </p:nvSpPr>
          <p:spPr>
            <a:xfrm rot="16200000">
              <a:off x="7605011" y="1738090"/>
              <a:ext cx="471979" cy="523870"/>
            </a:xfrm>
            <a:prstGeom prst="rightArrow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42" name="Right Arrow 41"/>
            <p:cNvSpPr/>
            <p:nvPr/>
          </p:nvSpPr>
          <p:spPr>
            <a:xfrm rot="16200000">
              <a:off x="2682219" y="1726966"/>
              <a:ext cx="471980" cy="523870"/>
            </a:xfrm>
            <a:prstGeom prst="rightArrow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39" name="Right Arrow 38"/>
          <p:cNvSpPr/>
          <p:nvPr/>
        </p:nvSpPr>
        <p:spPr>
          <a:xfrm rot="16200000">
            <a:off x="5944482" y="3800740"/>
            <a:ext cx="519837" cy="612643"/>
          </a:xfrm>
          <a:prstGeom prst="rightArrow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104306" tIns="52153" rIns="104306" bIns="5215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14296" y="4169196"/>
            <a:ext cx="8378353" cy="3227539"/>
          </a:xfrm>
          <a:prstGeom prst="rect">
            <a:avLst/>
          </a:prstGeom>
          <a:solidFill>
            <a:srgbClr val="1F497D">
              <a:lumMod val="75000"/>
            </a:srgbClr>
          </a:solidFill>
          <a:ln w="9525" cap="flat" cmpd="sng" algn="ctr">
            <a:solidFill>
              <a:srgbClr val="4A7EBB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104306" tIns="41065" rIns="104306" bIns="5215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300" kern="0" dirty="0">
                <a:solidFill>
                  <a:prstClr val="white"/>
                </a:solidFill>
                <a:latin typeface="Calibri"/>
                <a:ea typeface="Times New Roman"/>
                <a:cs typeface="+mn-cs"/>
              </a:rPr>
              <a:t>       Responsiveness   Efficiency   Fairness    Quality   Resilience</a:t>
            </a:r>
            <a:endParaRPr lang="en-GB" sz="2300" kern="0" dirty="0">
              <a:solidFill>
                <a:prstClr val="white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14296" y="3028006"/>
            <a:ext cx="8378353" cy="799884"/>
          </a:xfrm>
          <a:prstGeom prst="rect">
            <a:avLst/>
          </a:prstGeom>
          <a:solidFill>
            <a:srgbClr val="1F497D">
              <a:lumMod val="75000"/>
            </a:srgbClr>
          </a:solidFill>
          <a:ln w="9525" cap="flat" cmpd="sng" algn="ctr">
            <a:solidFill>
              <a:srgbClr val="4A7EBB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104306" tIns="41065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300" kern="0" dirty="0">
                <a:solidFill>
                  <a:prstClr val="white"/>
                </a:solidFill>
                <a:latin typeface="Calibri"/>
                <a:ea typeface="Times New Roman"/>
                <a:cs typeface="+mn-cs"/>
              </a:rPr>
              <a:t>Achieve Universal Health Coverage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prstClr val="white"/>
                </a:solidFill>
                <a:latin typeface="Calibri"/>
                <a:ea typeface="Times New Roman"/>
                <a:cs typeface="+mn-cs"/>
              </a:rPr>
              <a:t>All people and communities receive the quality health services they need,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kern="0" dirty="0">
                <a:solidFill>
                  <a:prstClr val="white"/>
                </a:solidFill>
                <a:latin typeface="Calibri"/>
                <a:ea typeface="Times New Roman"/>
                <a:cs typeface="+mn-cs"/>
              </a:rPr>
              <a:t>without financial hardship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5" r="12187" b="19053"/>
          <a:stretch/>
        </p:blipFill>
        <p:spPr>
          <a:xfrm>
            <a:off x="2200036" y="3097697"/>
            <a:ext cx="1097369" cy="6721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8" name="Oval 4"/>
          <p:cNvSpPr/>
          <p:nvPr/>
        </p:nvSpPr>
        <p:spPr>
          <a:xfrm>
            <a:off x="1930754" y="1051927"/>
            <a:ext cx="2871995" cy="1631272"/>
          </a:xfrm>
          <a:prstGeom prst="ellipse">
            <a:avLst/>
          </a:prstGeom>
          <a:solidFill>
            <a:srgbClr val="1F497D">
              <a:lumMod val="75000"/>
            </a:srgbClr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300" kern="0">
              <a:solidFill>
                <a:prstClr val="white"/>
              </a:solidFill>
              <a:latin typeface="Calibri"/>
              <a:ea typeface="Times New Roman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kern="0">
                <a:solidFill>
                  <a:prstClr val="white"/>
                </a:solidFill>
                <a:latin typeface="Calibri"/>
                <a:ea typeface="Times New Roman"/>
                <a:cs typeface="+mn-cs"/>
              </a:rPr>
              <a:t>SDG </a:t>
            </a:r>
            <a:r>
              <a:rPr lang="en-GB" sz="1300" kern="0" dirty="0">
                <a:solidFill>
                  <a:prstClr val="white"/>
                </a:solidFill>
                <a:latin typeface="Calibri"/>
                <a:ea typeface="Times New Roman"/>
                <a:cs typeface="+mn-cs"/>
              </a:rPr>
              <a:t>1: No poverty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kern="0" dirty="0">
                <a:solidFill>
                  <a:prstClr val="white"/>
                </a:solidFill>
                <a:latin typeface="Calibri"/>
                <a:ea typeface="Times New Roman"/>
                <a:cs typeface="+mn-cs"/>
              </a:rPr>
              <a:t>SDG 4: Quality Education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kern="0" dirty="0">
                <a:solidFill>
                  <a:prstClr val="white"/>
                </a:solidFill>
                <a:latin typeface="Calibri"/>
                <a:ea typeface="Times New Roman"/>
                <a:cs typeface="+mn-cs"/>
              </a:rPr>
              <a:t>SDG 5: Gender Equality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00" kern="0" dirty="0">
                <a:solidFill>
                  <a:prstClr val="white"/>
                </a:solidFill>
                <a:latin typeface="Calibri"/>
                <a:ea typeface="Times New Roman"/>
                <a:cs typeface="+mn-cs"/>
              </a:rPr>
              <a:t>SDG 16: Inclusive societies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7029" y="1442339"/>
            <a:ext cx="477158" cy="448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9458" y="1187055"/>
            <a:ext cx="477158" cy="448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1909" y="1442338"/>
            <a:ext cx="477158" cy="448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5356" y="1187055"/>
            <a:ext cx="477158" cy="448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5136" name="Group 2"/>
          <p:cNvGrpSpPr>
            <a:grpSpLocks/>
          </p:cNvGrpSpPr>
          <p:nvPr/>
        </p:nvGrpSpPr>
        <p:grpSpPr bwMode="auto">
          <a:xfrm>
            <a:off x="2678920" y="4501753"/>
            <a:ext cx="7049104" cy="2831973"/>
            <a:chOff x="2199453" y="3851563"/>
            <a:chExt cx="6026355" cy="2641318"/>
          </a:xfrm>
        </p:grpSpPr>
        <p:sp>
          <p:nvSpPr>
            <p:cNvPr id="32" name="Right Arrow 31"/>
            <p:cNvSpPr/>
            <p:nvPr/>
          </p:nvSpPr>
          <p:spPr bwMode="auto">
            <a:xfrm rot="16200000">
              <a:off x="2516354" y="4909494"/>
              <a:ext cx="2641312" cy="525462"/>
            </a:xfrm>
            <a:prstGeom prst="rightArrow">
              <a:avLst/>
            </a:prstGeom>
            <a:gradFill flip="none"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100000">
                  <a:srgbClr val="99CCFF"/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Right Arrow 32"/>
            <p:cNvSpPr/>
            <p:nvPr/>
          </p:nvSpPr>
          <p:spPr bwMode="auto">
            <a:xfrm rot="16200000">
              <a:off x="6642421" y="4909490"/>
              <a:ext cx="2641311" cy="525463"/>
            </a:xfrm>
            <a:prstGeom prst="rightArrow">
              <a:avLst/>
            </a:prstGeom>
            <a:gradFill flip="none"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100000">
                  <a:srgbClr val="99CCFF"/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Right Arrow 33"/>
            <p:cNvSpPr/>
            <p:nvPr/>
          </p:nvSpPr>
          <p:spPr bwMode="auto">
            <a:xfrm rot="16200000">
              <a:off x="1140734" y="4910283"/>
              <a:ext cx="2641314" cy="523875"/>
            </a:xfrm>
            <a:prstGeom prst="rightArrow">
              <a:avLst/>
            </a:prstGeom>
            <a:gradFill flip="none"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100000">
                  <a:srgbClr val="99CCFF"/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ight Arrow 34"/>
            <p:cNvSpPr/>
            <p:nvPr/>
          </p:nvSpPr>
          <p:spPr bwMode="auto">
            <a:xfrm rot="16200000">
              <a:off x="3891974" y="4910284"/>
              <a:ext cx="2641312" cy="523875"/>
            </a:xfrm>
            <a:prstGeom prst="rightArrow">
              <a:avLst/>
            </a:prstGeom>
            <a:gradFill flip="none"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100000">
                  <a:srgbClr val="99CCFF"/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Right Arrow 35"/>
            <p:cNvSpPr/>
            <p:nvPr/>
          </p:nvSpPr>
          <p:spPr bwMode="auto">
            <a:xfrm rot="16200000">
              <a:off x="5266799" y="4910282"/>
              <a:ext cx="2641314" cy="523875"/>
            </a:xfrm>
            <a:prstGeom prst="rightArrow">
              <a:avLst/>
            </a:prstGeom>
            <a:gradFill flip="none"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100000">
                  <a:srgbClr val="99CCFF"/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502553" y="6817389"/>
            <a:ext cx="6874594" cy="5163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hangingPunct="1">
              <a:defRPr/>
            </a:pPr>
            <a:r>
              <a:rPr lang="en-GB" sz="2300">
                <a:solidFill>
                  <a:srgbClr val="003760"/>
                </a:solidFill>
              </a:rPr>
              <a:t>G o v e r n a n c 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06266" y="6173282"/>
            <a:ext cx="6870881" cy="5163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hangingPunct="1">
              <a:defRPr/>
            </a:pPr>
            <a:r>
              <a:rPr lang="en-GB" sz="2300">
                <a:solidFill>
                  <a:srgbClr val="003760"/>
                </a:solidFill>
              </a:rPr>
              <a:t>F i n a n c i n g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506266" y="4883316"/>
            <a:ext cx="6870881" cy="5163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hangingPunct="1">
              <a:defRPr/>
            </a:pPr>
            <a:r>
              <a:rPr lang="en-GB" sz="2300">
                <a:solidFill>
                  <a:srgbClr val="003760"/>
                </a:solidFill>
              </a:rPr>
              <a:t>S e r v i c e     D e l i v e r 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506266" y="5527424"/>
            <a:ext cx="2116402" cy="5163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hangingPunct="1">
              <a:defRPr/>
            </a:pPr>
            <a:r>
              <a:rPr lang="en-GB" sz="2000" b="1" dirty="0">
                <a:solidFill>
                  <a:schemeClr val="bg1"/>
                </a:solidFill>
              </a:rPr>
              <a:t>Workforce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63762" y="5527424"/>
            <a:ext cx="2357746" cy="5163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hangingPunct="1">
              <a:defRPr/>
            </a:pPr>
            <a:r>
              <a:rPr lang="en-GB" sz="2000" b="1" dirty="0" smtClean="0">
                <a:solidFill>
                  <a:schemeClr val="bg1"/>
                </a:solidFill>
              </a:rPr>
              <a:t>Medical Products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5142" name="Groupe 44"/>
          <p:cNvGrpSpPr>
            <a:grpSpLocks/>
          </p:cNvGrpSpPr>
          <p:nvPr/>
        </p:nvGrpSpPr>
        <p:grpSpPr bwMode="auto">
          <a:xfrm>
            <a:off x="7665461" y="1085181"/>
            <a:ext cx="2838577" cy="1605019"/>
            <a:chOff x="6384925" y="503238"/>
            <a:chExt cx="2427288" cy="1447800"/>
          </a:xfrm>
        </p:grpSpPr>
        <p:sp>
          <p:nvSpPr>
            <p:cNvPr id="46" name="Oval 5"/>
            <p:cNvSpPr/>
            <p:nvPr/>
          </p:nvSpPr>
          <p:spPr>
            <a:xfrm>
              <a:off x="6384925" y="503238"/>
              <a:ext cx="2427288" cy="1447800"/>
            </a:xfrm>
            <a:prstGeom prst="ellipse">
              <a:avLst/>
            </a:prstGeom>
            <a:solidFill>
              <a:srgbClr val="1F497D">
                <a:lumMod val="75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kern="0" dirty="0">
                  <a:solidFill>
                    <a:prstClr val="white"/>
                  </a:solidFill>
                  <a:latin typeface="Calibri"/>
                  <a:ea typeface="Times New Roman"/>
                  <a:cs typeface="+mn-cs"/>
                </a:rPr>
                <a:t>SGD 8: Inclusive economic growth and </a:t>
              </a:r>
              <a:r>
                <a:rPr lang="en-GB" sz="1400" kern="0">
                  <a:solidFill>
                    <a:prstClr val="white"/>
                  </a:solidFill>
                  <a:latin typeface="Calibri"/>
                  <a:ea typeface="Times New Roman"/>
                  <a:cs typeface="+mn-cs"/>
                </a:rPr>
                <a:t>decent jobs</a:t>
              </a:r>
            </a:p>
          </p:txBody>
        </p:sp>
        <p:pic>
          <p:nvPicPr>
            <p:cNvPr id="47" name="Picture 5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55090" y="617045"/>
              <a:ext cx="502627" cy="5010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31" name="Rectangle 30"/>
          <p:cNvSpPr/>
          <p:nvPr/>
        </p:nvSpPr>
        <p:spPr>
          <a:xfrm>
            <a:off x="7262602" y="5527424"/>
            <a:ext cx="2114546" cy="5163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hangingPunct="1">
              <a:defRPr/>
            </a:pPr>
            <a:r>
              <a:rPr lang="en-GB" sz="2000" b="1" dirty="0">
                <a:solidFill>
                  <a:schemeClr val="bg1"/>
                </a:solidFill>
              </a:rPr>
              <a:t>Infrastructure</a:t>
            </a:r>
          </a:p>
        </p:txBody>
      </p:sp>
      <p:grpSp>
        <p:nvGrpSpPr>
          <p:cNvPr id="5144" name="Groupe 1"/>
          <p:cNvGrpSpPr>
            <a:grpSpLocks/>
          </p:cNvGrpSpPr>
          <p:nvPr/>
        </p:nvGrpSpPr>
        <p:grpSpPr bwMode="auto">
          <a:xfrm>
            <a:off x="4578112" y="834890"/>
            <a:ext cx="3252576" cy="1844809"/>
            <a:chOff x="3922608" y="891238"/>
            <a:chExt cx="2781300" cy="1471613"/>
          </a:xfrm>
        </p:grpSpPr>
        <p:sp>
          <p:nvSpPr>
            <p:cNvPr id="50" name="Oval 6"/>
            <p:cNvSpPr/>
            <p:nvPr/>
          </p:nvSpPr>
          <p:spPr>
            <a:xfrm>
              <a:off x="3922608" y="891238"/>
              <a:ext cx="2781300" cy="1471613"/>
            </a:xfrm>
            <a:prstGeom prst="ellipse">
              <a:avLst/>
            </a:prstGeom>
            <a:solidFill>
              <a:srgbClr val="1F497D">
                <a:lumMod val="75000"/>
              </a:srgbClr>
            </a:solidFill>
            <a:ln w="9525" cap="flat" cmpd="sng" algn="ctr">
              <a:solidFill>
                <a:srgbClr val="4A7EBB"/>
              </a:solidFill>
              <a:prstDash val="solid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kern="0" dirty="0">
                <a:solidFill>
                  <a:prstClr val="white"/>
                </a:solidFill>
                <a:latin typeface="Calibri"/>
                <a:ea typeface="Times New Roman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kern="0" dirty="0">
                <a:solidFill>
                  <a:prstClr val="white"/>
                </a:solidFill>
                <a:latin typeface="Calibri"/>
                <a:ea typeface="Times New Roman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kern="0" dirty="0">
                <a:solidFill>
                  <a:prstClr val="white"/>
                </a:solidFill>
                <a:latin typeface="Calibri"/>
                <a:ea typeface="Times New Roman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200" kern="0" dirty="0">
                <a:solidFill>
                  <a:prstClr val="white"/>
                </a:solidFill>
                <a:latin typeface="Calibri"/>
                <a:ea typeface="Times New Roman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00" kern="0" dirty="0">
                <a:solidFill>
                  <a:prstClr val="white"/>
                </a:solidFill>
                <a:latin typeface="Calibri"/>
                <a:ea typeface="Times New Roman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kern="0" dirty="0">
                  <a:solidFill>
                    <a:prstClr val="white"/>
                  </a:solidFill>
                  <a:latin typeface="Calibri"/>
                  <a:ea typeface="Times New Roman"/>
                  <a:cs typeface="+mn-cs"/>
                </a:rPr>
                <a:t>SDG 3: Equitable health outcomes and wellbeing; Global public health security and resilient societies</a:t>
              </a: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80147" y="929197"/>
              <a:ext cx="476865" cy="4858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51" name="Rectangle 50"/>
          <p:cNvSpPr/>
          <p:nvPr/>
        </p:nvSpPr>
        <p:spPr>
          <a:xfrm rot="5400000">
            <a:off x="8521384" y="5896880"/>
            <a:ext cx="2450409" cy="4232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hangingPunct="1">
              <a:defRPr/>
            </a:pPr>
            <a:r>
              <a:rPr lang="en-GB" sz="2300">
                <a:solidFill>
                  <a:schemeClr val="bg1"/>
                </a:solidFill>
              </a:rPr>
              <a:t>Information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 bwMode="auto">
          <a:xfrm>
            <a:off x="0" y="0"/>
            <a:ext cx="10693400" cy="83489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 defTabSz="1039865" rtl="0" eaLnBrk="1" fontAlgn="base" hangingPunct="1">
              <a:spcBef>
                <a:spcPct val="0"/>
              </a:spcBef>
              <a:spcAft>
                <a:spcPct val="0"/>
              </a:spcAft>
              <a:defRPr lang="fr-FR" sz="3600" b="1">
                <a:solidFill>
                  <a:srgbClr val="00006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algn="ctr" defTabSz="914018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2pPr>
            <a:lvl3pPr algn="ctr" defTabSz="914018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3pPr>
            <a:lvl4pPr algn="ctr" defTabSz="914018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4pPr>
            <a:lvl5pPr algn="ctr" defTabSz="914018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5pPr>
            <a:lvl6pPr marL="400666" algn="ctr" defTabSz="914018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6pPr>
            <a:lvl7pPr marL="801330" algn="ctr" defTabSz="914018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7pPr>
            <a:lvl8pPr marL="1201995" algn="ctr" defTabSz="914018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8pPr>
            <a:lvl9pPr marL="1602660" algn="ctr" defTabSz="914018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kern="0" dirty="0"/>
              <a:t>HSS-&gt;UHC-&gt;SDG</a:t>
            </a:r>
          </a:p>
        </p:txBody>
      </p:sp>
      <p:sp>
        <p:nvSpPr>
          <p:cNvPr id="44" name="Rounded Rectangle 43"/>
          <p:cNvSpPr/>
          <p:nvPr/>
        </p:nvSpPr>
        <p:spPr bwMode="auto">
          <a:xfrm rot="19659673">
            <a:off x="3134469" y="4904104"/>
            <a:ext cx="1001090" cy="474757"/>
          </a:xfrm>
          <a:prstGeom prst="roundRect">
            <a:avLst/>
          </a:prstGeom>
          <a:solidFill>
            <a:srgbClr val="FF0000">
              <a:alpha val="53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>
            <a:glow rad="228600">
              <a:srgbClr val="FFFF00"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TCI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 rot="19659673">
            <a:off x="2051329" y="5496078"/>
            <a:ext cx="1001090" cy="474757"/>
          </a:xfrm>
          <a:prstGeom prst="roundRect">
            <a:avLst/>
          </a:prstGeom>
          <a:solidFill>
            <a:srgbClr val="FF0000">
              <a:alpha val="53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>
            <a:glow rad="228600">
              <a:srgbClr val="FFFF00"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TCI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 rot="19659673">
            <a:off x="4234249" y="5372418"/>
            <a:ext cx="1001090" cy="474757"/>
          </a:xfrm>
          <a:prstGeom prst="roundRect">
            <a:avLst/>
          </a:prstGeom>
          <a:solidFill>
            <a:srgbClr val="FF0000">
              <a:alpha val="53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>
            <a:glow rad="228600">
              <a:srgbClr val="FFFF00"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TCI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 rot="19659673">
            <a:off x="6856909" y="5338069"/>
            <a:ext cx="1001090" cy="474757"/>
          </a:xfrm>
          <a:prstGeom prst="roundRect">
            <a:avLst/>
          </a:prstGeom>
          <a:solidFill>
            <a:srgbClr val="FF0000">
              <a:alpha val="53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>
            <a:glow rad="228600">
              <a:srgbClr val="FFFF00"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TCI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 rot="19659673">
            <a:off x="9494445" y="6776967"/>
            <a:ext cx="1001090" cy="474757"/>
          </a:xfrm>
          <a:prstGeom prst="roundRect">
            <a:avLst/>
          </a:prstGeom>
          <a:solidFill>
            <a:srgbClr val="FF0000">
              <a:alpha val="53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>
            <a:glow rad="228600">
              <a:srgbClr val="FFFF00"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TCI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 rot="19659673">
            <a:off x="2615340" y="6287540"/>
            <a:ext cx="1001090" cy="496888"/>
          </a:xfrm>
          <a:prstGeom prst="roundRect">
            <a:avLst/>
          </a:prstGeom>
          <a:solidFill>
            <a:srgbClr val="FF0000">
              <a:alpha val="53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>
            <a:glow rad="228600">
              <a:srgbClr val="FFFF00"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TCI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 rot="19659673">
            <a:off x="7723602" y="6800174"/>
            <a:ext cx="988851" cy="502326"/>
          </a:xfrm>
          <a:prstGeom prst="roundRect">
            <a:avLst/>
          </a:prstGeom>
          <a:solidFill>
            <a:srgbClr val="FF0000">
              <a:alpha val="53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>
            <a:glow rad="228600">
              <a:srgbClr val="FFFF00"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TCI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63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9" grpId="0" animBg="1"/>
      <p:bldP spid="53" grpId="0" animBg="1"/>
      <p:bldP spid="54" grpId="0" animBg="1"/>
      <p:bldP spid="59" grpId="0" animBg="1"/>
      <p:bldP spid="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5483223" y="5147610"/>
            <a:ext cx="4237458" cy="40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350" tIns="44176" rIns="88350" bIns="44176">
            <a:spAutoFit/>
          </a:bodyPr>
          <a:lstStyle/>
          <a:p>
            <a:pPr rtl="0" fontAlgn="auto">
              <a:lnSpc>
                <a:spcPct val="90000"/>
              </a:lnSpc>
              <a:spcBef>
                <a:spcPct val="80000"/>
              </a:spcBef>
              <a:spcAft>
                <a:spcPts val="0"/>
              </a:spcAft>
              <a:buClr>
                <a:srgbClr val="1E7FB8"/>
              </a:buClr>
              <a:buFont typeface="Wingdings" pitchFamily="2" charset="2"/>
              <a:buChar char="l"/>
            </a:pPr>
            <a:r>
              <a:rPr lang="en-GB" sz="2315" b="0">
                <a:solidFill>
                  <a:prstClr val="black"/>
                </a:solidFill>
                <a:latin typeface="Calibri" pitchFamily="34" charset="0"/>
                <a:cs typeface="+mn-cs"/>
              </a:rPr>
              <a:t>   </a:t>
            </a:r>
            <a:endParaRPr lang="en-US" sz="2315" b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"/>
          <a:stretch>
            <a:fillRect/>
          </a:stretch>
        </p:blipFill>
        <p:spPr bwMode="auto">
          <a:xfrm>
            <a:off x="3114123" y="1866291"/>
            <a:ext cx="7009125" cy="528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901311" y="3218672"/>
            <a:ext cx="2102100" cy="3280048"/>
            <a:chOff x="6948488" y="2373313"/>
            <a:chExt cx="1906587" cy="2974975"/>
          </a:xfrm>
        </p:grpSpPr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4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69017">
              <a:off x="6951663" y="2373313"/>
              <a:ext cx="1758950" cy="1984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9" name="Picture 7" descr="EUROs"/>
            <p:cNvPicPr>
              <a:picLocks noChangeAspect="1" noChangeArrowheads="1"/>
            </p:cNvPicPr>
            <p:nvPr/>
          </p:nvPicPr>
          <p:blipFill>
            <a:blip r:embed="rId5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36485">
              <a:off x="6948488" y="4076700"/>
              <a:ext cx="1906587" cy="1271588"/>
            </a:xfrm>
            <a:prstGeom prst="rect">
              <a:avLst/>
            </a:prstGeom>
            <a:noFill/>
            <a:ln>
              <a:noFill/>
            </a:ln>
            <a:effectLst>
              <a:outerShdw dist="53882" dir="2700000" algn="ctr" rotWithShape="0">
                <a:srgbClr val="FF0066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Oval 7"/>
          <p:cNvSpPr/>
          <p:nvPr/>
        </p:nvSpPr>
        <p:spPr>
          <a:xfrm>
            <a:off x="476592" y="162937"/>
            <a:ext cx="2637532" cy="236257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US" sz="2205" dirty="0" smtClean="0">
                <a:solidFill>
                  <a:prstClr val="white"/>
                </a:solidFill>
              </a:rPr>
              <a:t>Universal </a:t>
            </a:r>
            <a:r>
              <a:rPr lang="en-US" sz="2205" dirty="0">
                <a:solidFill>
                  <a:prstClr val="white"/>
                </a:solidFill>
              </a:rPr>
              <a:t>Health coverage values and principles</a:t>
            </a:r>
          </a:p>
        </p:txBody>
      </p:sp>
      <p:sp>
        <p:nvSpPr>
          <p:cNvPr id="10" name="Rounded Rectangle 9"/>
          <p:cNvSpPr/>
          <p:nvPr/>
        </p:nvSpPr>
        <p:spPr bwMode="auto">
          <a:xfrm rot="19659673">
            <a:off x="3581039" y="6595063"/>
            <a:ext cx="1001090" cy="474757"/>
          </a:xfrm>
          <a:prstGeom prst="roundRect">
            <a:avLst/>
          </a:prstGeom>
          <a:solidFill>
            <a:srgbClr val="FF0000">
              <a:alpha val="53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>
            <a:glow rad="228600">
              <a:srgbClr val="FFFF00"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T&amp;CM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 rot="19659673">
            <a:off x="9416843" y="6595062"/>
            <a:ext cx="1001090" cy="474757"/>
          </a:xfrm>
          <a:prstGeom prst="roundRect">
            <a:avLst/>
          </a:prstGeom>
          <a:solidFill>
            <a:srgbClr val="FF0000">
              <a:alpha val="53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>
            <a:glow rad="228600">
              <a:srgbClr val="FFFF00"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T&amp;CM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 rot="19659673">
            <a:off x="9622705" y="2851148"/>
            <a:ext cx="1001090" cy="474757"/>
          </a:xfrm>
          <a:prstGeom prst="roundRect">
            <a:avLst/>
          </a:prstGeom>
          <a:solidFill>
            <a:srgbClr val="FF0000">
              <a:alpha val="53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>
            <a:glow rad="228600">
              <a:srgbClr val="FFFF00"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T&amp;CM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13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305859" y="287048"/>
            <a:ext cx="10081683" cy="103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</a:pPr>
            <a:r>
              <a:rPr lang="en-GB" sz="3087">
                <a:solidFill>
                  <a:srgbClr val="990033"/>
                </a:solidFill>
                <a:latin typeface="Arial"/>
                <a:cs typeface="Arial"/>
              </a:rPr>
              <a:t>Health systems building blocks and outcomes</a:t>
            </a:r>
            <a:endParaRPr lang="en-US" sz="3087">
              <a:solidFill>
                <a:srgbClr val="990033"/>
              </a:solidFill>
              <a:latin typeface="Arial"/>
              <a:cs typeface="Arial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949751" y="1269457"/>
            <a:ext cx="8972550" cy="5240338"/>
            <a:chOff x="617" y="782"/>
            <a:chExt cx="5652" cy="330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7" y="782"/>
              <a:ext cx="5652" cy="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" y="782"/>
              <a:ext cx="5657" cy="3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ounded Rectangle 7"/>
          <p:cNvSpPr/>
          <p:nvPr/>
        </p:nvSpPr>
        <p:spPr bwMode="auto">
          <a:xfrm rot="19659673">
            <a:off x="3343146" y="1353990"/>
            <a:ext cx="1001090" cy="474757"/>
          </a:xfrm>
          <a:prstGeom prst="roundRect">
            <a:avLst/>
          </a:prstGeom>
          <a:solidFill>
            <a:srgbClr val="FF0000">
              <a:alpha val="53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>
            <a:glow rad="228600">
              <a:srgbClr val="FFFF00"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T&amp;CM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 rot="19659673">
            <a:off x="3406337" y="2308625"/>
            <a:ext cx="1001090" cy="474757"/>
          </a:xfrm>
          <a:prstGeom prst="roundRect">
            <a:avLst/>
          </a:prstGeom>
          <a:solidFill>
            <a:srgbClr val="FF0000">
              <a:alpha val="53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>
            <a:glow rad="228600">
              <a:srgbClr val="FFFF00"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T&amp;CM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 rot="19659673">
            <a:off x="3398397" y="3195047"/>
            <a:ext cx="1001090" cy="474757"/>
          </a:xfrm>
          <a:prstGeom prst="roundRect">
            <a:avLst/>
          </a:prstGeom>
          <a:solidFill>
            <a:srgbClr val="FF0000">
              <a:alpha val="53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>
            <a:glow rad="228600">
              <a:srgbClr val="FFFF00"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T&amp;CM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 rot="19659673">
            <a:off x="3406337" y="4120561"/>
            <a:ext cx="1001090" cy="474757"/>
          </a:xfrm>
          <a:prstGeom prst="roundRect">
            <a:avLst/>
          </a:prstGeom>
          <a:solidFill>
            <a:srgbClr val="FF0000">
              <a:alpha val="53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>
            <a:glow rad="228600">
              <a:srgbClr val="FFFF00"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T&amp;CM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 rot="19659673">
            <a:off x="3488112" y="4967889"/>
            <a:ext cx="1001090" cy="474757"/>
          </a:xfrm>
          <a:prstGeom prst="roundRect">
            <a:avLst/>
          </a:prstGeom>
          <a:solidFill>
            <a:srgbClr val="FF0000">
              <a:alpha val="53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>
            <a:glow rad="228600">
              <a:srgbClr val="FFFF00"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T&amp;CM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 rot="19659673">
            <a:off x="3398397" y="5951472"/>
            <a:ext cx="1001090" cy="474757"/>
          </a:xfrm>
          <a:prstGeom prst="roundRect">
            <a:avLst/>
          </a:prstGeom>
          <a:solidFill>
            <a:srgbClr val="FF0000">
              <a:alpha val="53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arrow" w="med" len="med"/>
          </a:ln>
          <a:effectLst>
            <a:glow rad="228600">
              <a:srgbClr val="FFFF00">
                <a:alpha val="40000"/>
              </a:srgbClr>
            </a:glo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T&amp;CM</a:t>
            </a:r>
            <a:endParaRPr kumimoji="0" 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5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Why TCI can contribute to </a:t>
            </a:r>
            <a:r>
              <a:rPr lang="en-GB" sz="3600" dirty="0" smtClean="0"/>
              <a:t>UHC and SDGs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841" y="1418897"/>
            <a:ext cx="6274676" cy="5188277"/>
          </a:xfrm>
        </p:spPr>
        <p:txBody>
          <a:bodyPr/>
          <a:lstStyle/>
          <a:p>
            <a:r>
              <a:rPr lang="en-GB" sz="2400" dirty="0" smtClean="0"/>
              <a:t>SDG: Ensure healthy lives and promote wellbeing for all at all ages</a:t>
            </a:r>
          </a:p>
          <a:p>
            <a:r>
              <a:rPr lang="en-GB" sz="2400" dirty="0" smtClean="0"/>
              <a:t>T&amp;CM close to cultural, social, economical, environmental and spiritual elements – sustainable development</a:t>
            </a:r>
          </a:p>
          <a:p>
            <a:r>
              <a:rPr lang="en-GB" sz="2400" dirty="0" smtClean="0"/>
              <a:t>Equity and universal access in health: T&amp;CM is more available</a:t>
            </a:r>
            <a:r>
              <a:rPr lang="en-GB" sz="2400" dirty="0"/>
              <a:t>, accessible, </a:t>
            </a:r>
            <a:r>
              <a:rPr lang="en-GB" sz="2400" dirty="0" smtClean="0"/>
              <a:t>acceptable </a:t>
            </a:r>
            <a:r>
              <a:rPr lang="en-GB" sz="2400" dirty="0"/>
              <a:t>and </a:t>
            </a:r>
            <a:r>
              <a:rPr lang="en-GB" sz="2400" dirty="0" smtClean="0"/>
              <a:t>affordable</a:t>
            </a:r>
          </a:p>
          <a:p>
            <a:r>
              <a:rPr lang="en-GB" sz="2400" dirty="0" smtClean="0"/>
              <a:t>OTCs and non-medication interventions</a:t>
            </a:r>
          </a:p>
          <a:p>
            <a:r>
              <a:rPr lang="en-GB" sz="2400" dirty="0" smtClean="0"/>
              <a:t>Elderly care and healthy industry</a:t>
            </a:r>
            <a:endParaRPr lang="en-US" sz="2400" dirty="0"/>
          </a:p>
        </p:txBody>
      </p:sp>
      <p:pic>
        <p:nvPicPr>
          <p:cNvPr id="5" name="Picture 2" descr="http://www.unicef.org/southafrica/SAF_wwdo_childsurviv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48" y="1639615"/>
            <a:ext cx="3641834" cy="477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Why TCI can contribute to </a:t>
            </a:r>
            <a:r>
              <a:rPr lang="en-GB" sz="3600" dirty="0" smtClean="0"/>
              <a:t>UHC and SDGs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>
                <a:solidFill>
                  <a:srgbClr val="FF0000"/>
                </a:solidFill>
              </a:rPr>
              <a:t>Increasing </a:t>
            </a:r>
            <a:r>
              <a:rPr lang="en-GB" sz="2000" b="1" dirty="0" smtClean="0">
                <a:solidFill>
                  <a:srgbClr val="FF0000"/>
                </a:solidFill>
              </a:rPr>
              <a:t>practice and requests </a:t>
            </a:r>
            <a:r>
              <a:rPr lang="en-GB" sz="2000" b="1" dirty="0">
                <a:solidFill>
                  <a:srgbClr val="FF0000"/>
                </a:solidFill>
              </a:rPr>
              <a:t>to WHO for policy and technical support on integrative medicine and care:</a:t>
            </a:r>
          </a:p>
          <a:p>
            <a:pPr lvl="0"/>
            <a:r>
              <a:rPr lang="en-GB" sz="2000" dirty="0"/>
              <a:t>To provide support on appropriate policy in the integration of T&amp;CM into </a:t>
            </a:r>
            <a:r>
              <a:rPr lang="en-GB" sz="2000" dirty="0" smtClean="0"/>
              <a:t>health services </a:t>
            </a:r>
            <a:r>
              <a:rPr lang="en-GB" sz="2000" dirty="0"/>
              <a:t>particularly in PHC.</a:t>
            </a:r>
          </a:p>
          <a:p>
            <a:pPr lvl="0"/>
            <a:r>
              <a:rPr lang="en-GB" sz="2000" dirty="0"/>
              <a:t>To provide support on appropriate regulation in ensuring safety, quality and effective use of integrative practice in T&amp;CM with conventional medicine.</a:t>
            </a:r>
          </a:p>
          <a:p>
            <a:pPr lvl="0"/>
            <a:r>
              <a:rPr lang="en-GB" sz="2000" dirty="0"/>
              <a:t>To provide support on appropriate training for providers in integrative practice to ensure the safety and quality of its services.</a:t>
            </a:r>
          </a:p>
          <a:p>
            <a:pPr lvl="0"/>
            <a:r>
              <a:rPr lang="en-GB" sz="2000" dirty="0"/>
              <a:t>To provide technical support on interactions of herbal medicines with other medicines as increasing use of herbal medicines with drugs.</a:t>
            </a:r>
          </a:p>
          <a:p>
            <a:pPr lvl="0"/>
            <a:r>
              <a:rPr lang="en-GB" sz="2000" dirty="0"/>
              <a:t>To provide support on cost effectiveness in the integrative approaches.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Primary health care and TCI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683" y="1522413"/>
            <a:ext cx="4595867" cy="5084762"/>
          </a:xfrm>
        </p:spPr>
        <p:txBody>
          <a:bodyPr/>
          <a:lstStyle/>
          <a:p>
            <a:r>
              <a:rPr lang="en-GB" dirty="0" smtClean="0"/>
              <a:t>Activities on 40</a:t>
            </a:r>
            <a:r>
              <a:rPr lang="en-GB" baseline="30000" dirty="0" smtClean="0"/>
              <a:t>th</a:t>
            </a:r>
            <a:r>
              <a:rPr lang="en-GB" dirty="0" smtClean="0"/>
              <a:t> anniversary of Alma Ata Declaration</a:t>
            </a:r>
          </a:p>
          <a:p>
            <a:r>
              <a:rPr lang="en-GB" dirty="0"/>
              <a:t>T</a:t>
            </a:r>
            <a:r>
              <a:rPr lang="en-GB" dirty="0" smtClean="0"/>
              <a:t>he role of PHC in achieving UHC and SDGs</a:t>
            </a:r>
          </a:p>
          <a:p>
            <a:r>
              <a:rPr lang="en-GB" dirty="0" smtClean="0"/>
              <a:t>The role of TCI in PHC</a:t>
            </a:r>
          </a:p>
          <a:p>
            <a:r>
              <a:rPr lang="en-GB" dirty="0" smtClean="0"/>
              <a:t>The role of WHO TM strategy 2014-2023 and relevant WHA resolutions</a:t>
            </a:r>
            <a:endParaRPr lang="en-US" dirty="0"/>
          </a:p>
        </p:txBody>
      </p:sp>
      <p:pic>
        <p:nvPicPr>
          <p:cNvPr id="5" name="Picture 2" descr="\\Wims\hq\GVA11\Home\toropolancon\My Documents\PROJECTS\PCIHSS\Strategy\Re-writing and publication\Lay-out\Final versions\Images\figuresOnene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4772" y="1844566"/>
            <a:ext cx="4367049" cy="469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24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TM </a:t>
            </a:r>
            <a:r>
              <a:rPr lang="en-US" dirty="0" smtClean="0"/>
              <a:t>Strategy 2014-2023: </a:t>
            </a:r>
            <a:r>
              <a:rPr lang="en-US" dirty="0"/>
              <a:t>Goals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524" y="1440873"/>
            <a:ext cx="5633893" cy="5166302"/>
          </a:xfrm>
        </p:spPr>
        <p:txBody>
          <a:bodyPr/>
          <a:lstStyle/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Harnessing </a:t>
            </a:r>
            <a:r>
              <a:rPr lang="en-GB" sz="2400" dirty="0"/>
              <a:t>the potential contribution of T&amp;CM to health, wellness, people-centred health care and universal health coverage</a:t>
            </a:r>
          </a:p>
          <a:p>
            <a:pPr algn="just"/>
            <a:r>
              <a:rPr lang="en-GB" sz="2400" dirty="0"/>
              <a:t>Promoting safe and effective use of T&amp;CM through the regulation, research and integration of T&amp;CM products, practices and practitioners into the health system, as appropriate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91" y="1691640"/>
            <a:ext cx="3325091" cy="4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1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inus 4"/>
          <p:cNvSpPr/>
          <p:nvPr/>
        </p:nvSpPr>
        <p:spPr bwMode="auto">
          <a:xfrm>
            <a:off x="2443948" y="3606024"/>
            <a:ext cx="914400" cy="536442"/>
          </a:xfrm>
          <a:prstGeom prst="mathMinus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9" name="AutoShape 5"/>
          <p:cNvSpPr>
            <a:spLocks noChangeArrowheads="1"/>
          </p:cNvSpPr>
          <p:nvPr/>
        </p:nvSpPr>
        <p:spPr bwMode="gray">
          <a:xfrm rot="5400000" flipV="1">
            <a:off x="1799342" y="2930976"/>
            <a:ext cx="2523571" cy="1940736"/>
          </a:xfrm>
          <a:custGeom>
            <a:avLst/>
            <a:gdLst>
              <a:gd name="G0" fmla="+- 9915 0 0"/>
              <a:gd name="G1" fmla="+- -11780953 0 0"/>
              <a:gd name="G2" fmla="+- 0 0 -11780953"/>
              <a:gd name="T0" fmla="*/ 0 256 1"/>
              <a:gd name="T1" fmla="*/ 180 256 1"/>
              <a:gd name="G3" fmla="+- -11780953 T0 T1"/>
              <a:gd name="T2" fmla="*/ 0 256 1"/>
              <a:gd name="T3" fmla="*/ 90 256 1"/>
              <a:gd name="G4" fmla="+- -11780953 T2 T3"/>
              <a:gd name="G5" fmla="*/ G4 2 1"/>
              <a:gd name="T4" fmla="*/ 90 256 1"/>
              <a:gd name="T5" fmla="*/ 0 256 1"/>
              <a:gd name="G6" fmla="+- -11780953 T4 T5"/>
              <a:gd name="G7" fmla="*/ G6 2 1"/>
              <a:gd name="G8" fmla="abs -11780953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9915"/>
              <a:gd name="G18" fmla="*/ 9915 1 2"/>
              <a:gd name="G19" fmla="+- G18 5400 0"/>
              <a:gd name="G20" fmla="cos G19 -11780953"/>
              <a:gd name="G21" fmla="sin G19 -11780953"/>
              <a:gd name="G22" fmla="+- G20 10800 0"/>
              <a:gd name="G23" fmla="+- G21 10800 0"/>
              <a:gd name="G24" fmla="+- 10800 0 G20"/>
              <a:gd name="G25" fmla="+- 9915 10800 0"/>
              <a:gd name="G26" fmla="?: G9 G17 G25"/>
              <a:gd name="G27" fmla="?: G9 0 21600"/>
              <a:gd name="G28" fmla="cos 10800 -11780953"/>
              <a:gd name="G29" fmla="sin 10800 -11780953"/>
              <a:gd name="G30" fmla="sin 9915 -11780953"/>
              <a:gd name="G31" fmla="+- G28 10800 0"/>
              <a:gd name="G32" fmla="+- G29 10800 0"/>
              <a:gd name="G33" fmla="+- G30 10800 0"/>
              <a:gd name="G34" fmla="?: G4 0 G31"/>
              <a:gd name="G35" fmla="?: -11780953 G34 0"/>
              <a:gd name="G36" fmla="?: G6 G35 G31"/>
              <a:gd name="G37" fmla="+- 21600 0 G36"/>
              <a:gd name="G38" fmla="?: G4 0 G33"/>
              <a:gd name="G39" fmla="?: -11780953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42 w 21600"/>
              <a:gd name="T15" fmla="*/ 10757 h 21600"/>
              <a:gd name="T16" fmla="*/ 10800 w 21600"/>
              <a:gd name="T17" fmla="*/ 885 h 21600"/>
              <a:gd name="T18" fmla="*/ 21158 w 21600"/>
              <a:gd name="T19" fmla="*/ 10757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885" y="10759"/>
                </a:moveTo>
                <a:cubicBezTo>
                  <a:pt x="907" y="5299"/>
                  <a:pt x="5340" y="884"/>
                  <a:pt x="10800" y="885"/>
                </a:cubicBezTo>
                <a:cubicBezTo>
                  <a:pt x="16259" y="885"/>
                  <a:pt x="20692" y="5299"/>
                  <a:pt x="20714" y="10759"/>
                </a:cubicBezTo>
                <a:lnTo>
                  <a:pt x="21599" y="10755"/>
                </a:lnTo>
                <a:cubicBezTo>
                  <a:pt x="21575" y="4808"/>
                  <a:pt x="16747" y="-1"/>
                  <a:pt x="10799" y="0"/>
                </a:cubicBezTo>
                <a:cubicBezTo>
                  <a:pt x="4852" y="0"/>
                  <a:pt x="24" y="4808"/>
                  <a:pt x="0" y="1075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62561" y="2434297"/>
            <a:ext cx="2398624" cy="2557844"/>
            <a:chOff x="5992813" y="2528888"/>
            <a:chExt cx="1855787" cy="1897062"/>
          </a:xfrm>
        </p:grpSpPr>
        <p:sp>
          <p:nvSpPr>
            <p:cNvPr id="46" name="Oval 8" descr="5"/>
            <p:cNvSpPr>
              <a:spLocks noChangeArrowheads="1"/>
            </p:cNvSpPr>
            <p:nvPr/>
          </p:nvSpPr>
          <p:spPr bwMode="gray">
            <a:xfrm>
              <a:off x="5992813" y="2590883"/>
              <a:ext cx="1855787" cy="1835067"/>
            </a:xfrm>
            <a:prstGeom prst="ellipse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635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7" name="Picture 9" descr="cir_lighteffect0"/>
            <p:cNvPicPr>
              <a:picLocks noChangeAspect="1" noChangeArrowheads="1"/>
            </p:cNvPicPr>
            <p:nvPr/>
          </p:nvPicPr>
          <p:blipFill>
            <a:blip r:embed="rId3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062281" y="2528888"/>
              <a:ext cx="1706927" cy="1532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TM Strategy 2014-2023: </a:t>
            </a:r>
            <a:br>
              <a:rPr lang="en-US" dirty="0" smtClean="0"/>
            </a:br>
            <a:r>
              <a:rPr lang="en-US" dirty="0" smtClean="0"/>
              <a:t>Objectives and directions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712720" y="1546167"/>
            <a:ext cx="7877693" cy="4864633"/>
            <a:chOff x="2548498" y="1828801"/>
            <a:chExt cx="6908417" cy="3582482"/>
          </a:xfrm>
        </p:grpSpPr>
        <p:sp>
          <p:nvSpPr>
            <p:cNvPr id="28" name="AutoShape 3"/>
            <p:cNvSpPr>
              <a:spLocks noChangeArrowheads="1"/>
            </p:cNvSpPr>
            <p:nvPr/>
          </p:nvSpPr>
          <p:spPr bwMode="auto">
            <a:xfrm>
              <a:off x="4021933" y="2978445"/>
              <a:ext cx="4972438" cy="106391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E89A"/>
                </a:gs>
                <a:gs pos="50000">
                  <a:srgbClr val="FFFFFF"/>
                </a:gs>
                <a:gs pos="100000">
                  <a:srgbClr val="DDE89A"/>
                </a:gs>
              </a:gsLst>
              <a:lin ang="2700000" scaled="1"/>
            </a:gradFill>
            <a:ln w="15875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AutoShape 4"/>
            <p:cNvSpPr>
              <a:spLocks noChangeArrowheads="1"/>
            </p:cNvSpPr>
            <p:nvPr/>
          </p:nvSpPr>
          <p:spPr bwMode="auto">
            <a:xfrm>
              <a:off x="4021933" y="1828801"/>
              <a:ext cx="4972438" cy="106611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E89A"/>
                </a:gs>
                <a:gs pos="50000">
                  <a:srgbClr val="FFFFFF"/>
                </a:gs>
                <a:gs pos="100000">
                  <a:srgbClr val="DDE89A"/>
                </a:gs>
              </a:gsLst>
              <a:lin ang="2700000" scaled="1"/>
            </a:gradFill>
            <a:ln w="15875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AutoShape 14"/>
            <p:cNvSpPr>
              <a:spLocks noChangeArrowheads="1"/>
            </p:cNvSpPr>
            <p:nvPr/>
          </p:nvSpPr>
          <p:spPr bwMode="gray">
            <a:xfrm>
              <a:off x="2630669" y="2011249"/>
              <a:ext cx="1947156" cy="688029"/>
            </a:xfrm>
            <a:prstGeom prst="homePlate">
              <a:avLst>
                <a:gd name="adj" fmla="val 39919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FE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white">
            <a:xfrm>
              <a:off x="2548498" y="2011249"/>
              <a:ext cx="2029327" cy="61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dirty="0" smtClean="0">
                  <a:solidFill>
                    <a:srgbClr val="000066"/>
                  </a:solidFill>
                </a:rPr>
                <a:t>Build knowledge</a:t>
              </a:r>
              <a:r>
                <a:rPr lang="en-US" altLang="zh-CN" sz="1600" dirty="0" smtClean="0">
                  <a:solidFill>
                    <a:srgbClr val="0070C0"/>
                  </a:solidFill>
                </a:rPr>
                <a:t> </a:t>
              </a:r>
              <a:r>
                <a:rPr lang="en-US" altLang="zh-CN" sz="1600" dirty="0">
                  <a:solidFill>
                    <a:srgbClr val="000066"/>
                  </a:solidFill>
                </a:rPr>
                <a:t>base for </a:t>
              </a:r>
              <a:r>
                <a:rPr lang="en-US" altLang="zh-CN" sz="1600" dirty="0" smtClean="0">
                  <a:solidFill>
                    <a:srgbClr val="000066"/>
                  </a:solidFill>
                </a:rPr>
                <a:t>management through </a:t>
              </a:r>
              <a:r>
                <a:rPr lang="en-US" altLang="zh-CN" sz="1600" dirty="0">
                  <a:solidFill>
                    <a:srgbClr val="000066"/>
                  </a:solidFill>
                </a:rPr>
                <a:t>policies</a:t>
              </a:r>
            </a:p>
          </p:txBody>
        </p:sp>
        <p:sp>
          <p:nvSpPr>
            <p:cNvPr id="32" name="AutoShape 16"/>
            <p:cNvSpPr>
              <a:spLocks noChangeArrowheads="1"/>
            </p:cNvSpPr>
            <p:nvPr/>
          </p:nvSpPr>
          <p:spPr bwMode="gray">
            <a:xfrm>
              <a:off x="2630670" y="3163091"/>
              <a:ext cx="1947155" cy="774322"/>
            </a:xfrm>
            <a:prstGeom prst="homePlate">
              <a:avLst>
                <a:gd name="adj" fmla="val 40175"/>
              </a:avLst>
            </a:prstGeom>
            <a:solidFill>
              <a:srgbClr val="92D050"/>
            </a:solidFill>
            <a:ln w="19050">
              <a:solidFill>
                <a:srgbClr val="FE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white">
            <a:xfrm>
              <a:off x="2548498" y="3163091"/>
              <a:ext cx="2147288" cy="725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400" dirty="0" smtClean="0">
                  <a:solidFill>
                    <a:srgbClr val="000066"/>
                  </a:solidFill>
                </a:rPr>
                <a:t>Strengthen quality assurance, safety</a:t>
              </a:r>
              <a:r>
                <a:rPr lang="en-US" altLang="zh-CN" sz="1400" dirty="0">
                  <a:solidFill>
                    <a:srgbClr val="000066"/>
                  </a:solidFill>
                </a:rPr>
                <a:t>, </a:t>
              </a:r>
              <a:r>
                <a:rPr lang="en-US" altLang="zh-CN" sz="1400" dirty="0" smtClean="0">
                  <a:solidFill>
                    <a:srgbClr val="000066"/>
                  </a:solidFill>
                </a:rPr>
                <a:t>proper use</a:t>
              </a:r>
              <a:r>
                <a:rPr lang="en-US" altLang="zh-CN" sz="1400" dirty="0">
                  <a:solidFill>
                    <a:srgbClr val="000066"/>
                  </a:solidFill>
                </a:rPr>
                <a:t> </a:t>
              </a:r>
              <a:r>
                <a:rPr lang="en-US" altLang="zh-CN" sz="1400" dirty="0" smtClean="0">
                  <a:solidFill>
                    <a:srgbClr val="000066"/>
                  </a:solidFill>
                </a:rPr>
                <a:t>and effectiveness by regulation </a:t>
              </a:r>
              <a:r>
                <a:rPr lang="en-US" altLang="zh-CN" sz="1600" dirty="0" smtClean="0">
                  <a:solidFill>
                    <a:srgbClr val="000066"/>
                  </a:solidFill>
                </a:rPr>
                <a:t>      </a:t>
              </a:r>
              <a:endParaRPr lang="en-US" altLang="zh-CN" sz="1600" dirty="0">
                <a:solidFill>
                  <a:srgbClr val="000066"/>
                </a:solidFill>
              </a:endParaRPr>
            </a:p>
          </p:txBody>
        </p:sp>
        <p:sp>
          <p:nvSpPr>
            <p:cNvPr id="35" name="AutoShape 19"/>
            <p:cNvSpPr>
              <a:spLocks noChangeArrowheads="1"/>
            </p:cNvSpPr>
            <p:nvPr/>
          </p:nvSpPr>
          <p:spPr bwMode="auto">
            <a:xfrm>
              <a:off x="4021933" y="4136884"/>
              <a:ext cx="4972438" cy="106611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E89A"/>
                </a:gs>
                <a:gs pos="50000">
                  <a:srgbClr val="FFFFFF"/>
                </a:gs>
                <a:gs pos="100000">
                  <a:srgbClr val="DDE89A"/>
                </a:gs>
              </a:gsLst>
              <a:lin ang="2700000" scaled="1"/>
            </a:gradFill>
            <a:ln w="15875">
              <a:solidFill>
                <a:srgbClr val="B2B2B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AutoShape 20"/>
            <p:cNvSpPr>
              <a:spLocks noChangeArrowheads="1"/>
            </p:cNvSpPr>
            <p:nvPr/>
          </p:nvSpPr>
          <p:spPr bwMode="gray">
            <a:xfrm>
              <a:off x="2630670" y="4319331"/>
              <a:ext cx="1880012" cy="770337"/>
            </a:xfrm>
            <a:prstGeom prst="homePlate">
              <a:avLst>
                <a:gd name="adj" fmla="val 39919"/>
              </a:avLst>
            </a:prstGeom>
            <a:solidFill>
              <a:srgbClr val="72BBE8"/>
            </a:solidFill>
            <a:ln w="19050">
              <a:solidFill>
                <a:srgbClr val="FEFFFF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Text Box 18"/>
            <p:cNvSpPr txBox="1">
              <a:spLocks noChangeArrowheads="1"/>
            </p:cNvSpPr>
            <p:nvPr/>
          </p:nvSpPr>
          <p:spPr bwMode="white">
            <a:xfrm>
              <a:off x="2548498" y="4366534"/>
              <a:ext cx="1962185" cy="61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dirty="0" smtClean="0">
                  <a:solidFill>
                    <a:srgbClr val="000066"/>
                  </a:solidFill>
                </a:rPr>
                <a:t>Promote universal </a:t>
              </a:r>
              <a:r>
                <a:rPr lang="en-US" altLang="zh-CN" sz="1600" dirty="0">
                  <a:solidFill>
                    <a:srgbClr val="000066"/>
                  </a:solidFill>
                </a:rPr>
                <a:t>health </a:t>
              </a:r>
              <a:r>
                <a:rPr lang="en-US" altLang="zh-CN" sz="1600" dirty="0" smtClean="0">
                  <a:solidFill>
                    <a:srgbClr val="000066"/>
                  </a:solidFill>
                </a:rPr>
                <a:t>  coverage by integration</a:t>
              </a:r>
              <a:endParaRPr lang="en-US" altLang="zh-CN" sz="1600" dirty="0">
                <a:solidFill>
                  <a:srgbClr val="000066"/>
                </a:solidFill>
              </a:endParaRPr>
            </a:p>
          </p:txBody>
        </p:sp>
        <p:sp>
          <p:nvSpPr>
            <p:cNvPr id="40" name="Text Box 24"/>
            <p:cNvSpPr txBox="1">
              <a:spLocks noChangeArrowheads="1"/>
            </p:cNvSpPr>
            <p:nvPr/>
          </p:nvSpPr>
          <p:spPr bwMode="gray">
            <a:xfrm>
              <a:off x="4530622" y="2034798"/>
              <a:ext cx="3955058" cy="6690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7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zh-CN" sz="1600" dirty="0" smtClean="0"/>
                <a:t>understand </a:t>
              </a:r>
              <a:r>
                <a:rPr lang="en-US" altLang="zh-CN" sz="1600" dirty="0"/>
                <a:t>and </a:t>
              </a:r>
              <a:r>
                <a:rPr lang="en-US" altLang="zh-CN" sz="1600" dirty="0" smtClean="0"/>
                <a:t>recognize role and    potential, build country profile</a:t>
              </a:r>
              <a:endParaRPr lang="en-US" altLang="zh-CN" sz="1600" dirty="0"/>
            </a:p>
            <a:p>
              <a:pPr marL="285750" marR="0" lvl="0" indent="-285750" defTabSz="914400" rtl="0" eaLnBrk="1" fontAlgn="auto" latinLnBrk="0" hangingPunct="1">
                <a:lnSpc>
                  <a:spcPct val="7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zh-CN" sz="1600" dirty="0" smtClean="0"/>
                <a:t>strengthen knowledge base</a:t>
              </a:r>
              <a:r>
                <a:rPr lang="en-US" altLang="zh-CN" sz="1600" dirty="0"/>
                <a:t>,</a:t>
              </a:r>
              <a:r>
                <a:rPr lang="en-US" altLang="zh-CN" sz="1600" dirty="0" smtClean="0"/>
                <a:t> </a:t>
              </a:r>
              <a:r>
                <a:rPr lang="en-US" altLang="zh-CN" sz="1600" dirty="0"/>
                <a:t>build evidence and </a:t>
              </a:r>
              <a:r>
                <a:rPr lang="en-US" altLang="zh-CN" sz="1600" dirty="0" smtClean="0"/>
                <a:t>sustain resources</a:t>
              </a:r>
              <a:endParaRPr lang="en-US" altLang="zh-CN" sz="1600" dirty="0"/>
            </a:p>
          </p:txBody>
        </p:sp>
        <p:sp>
          <p:nvSpPr>
            <p:cNvPr id="41" name="Text Box 25"/>
            <p:cNvSpPr txBox="1">
              <a:spLocks noChangeArrowheads="1"/>
            </p:cNvSpPr>
            <p:nvPr/>
          </p:nvSpPr>
          <p:spPr bwMode="gray">
            <a:xfrm>
              <a:off x="4458456" y="4152202"/>
              <a:ext cx="4998459" cy="12590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7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altLang="zh-CN" sz="13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宋体" charset="-122"/>
                <a:cs typeface="Arial" charset="0"/>
              </a:endParaRPr>
            </a:p>
            <a:p>
              <a:pPr marL="285750" marR="0" lvl="0" indent="-285750" defTabSz="914400" rtl="0" eaLnBrk="1" fontAlgn="auto" latinLnBrk="0" hangingPunct="1">
                <a:lnSpc>
                  <a:spcPct val="7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zh-CN" sz="1600" dirty="0" smtClean="0"/>
                <a:t>capitalize on </a:t>
              </a:r>
              <a:r>
                <a:rPr lang="en-US" altLang="zh-CN" sz="1600" dirty="0"/>
                <a:t>potential contribution </a:t>
              </a:r>
              <a:r>
                <a:rPr lang="en-US" altLang="zh-CN" sz="1600" dirty="0" smtClean="0"/>
                <a:t>to improve </a:t>
              </a:r>
            </a:p>
            <a:p>
              <a:pPr marL="0" marR="0" lvl="0" indent="0" defTabSz="914400" rtl="0" eaLnBrk="1" fontAlgn="auto" latinLnBrk="0" hangingPunct="1">
                <a:lnSpc>
                  <a:spcPct val="7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altLang="zh-CN" sz="1600" dirty="0"/>
                <a:t> </a:t>
              </a:r>
              <a:r>
                <a:rPr lang="en-US" altLang="zh-CN" sz="1600" dirty="0" smtClean="0"/>
                <a:t>    health services and health outcomes</a:t>
              </a:r>
              <a:endParaRPr lang="en-US" altLang="zh-CN" sz="1600" dirty="0"/>
            </a:p>
            <a:p>
              <a:pPr marL="285750" marR="0" lvl="0" indent="-285750" defTabSz="914400" rtl="0" eaLnBrk="1" fontAlgn="auto" latinLnBrk="0" hangingPunct="1">
                <a:lnSpc>
                  <a:spcPct val="7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zh-CN" sz="1600" dirty="0" smtClean="0"/>
                <a:t>informed </a:t>
              </a:r>
              <a:r>
                <a:rPr lang="en-US" altLang="zh-CN" sz="1600" dirty="0"/>
                <a:t>choice </a:t>
              </a:r>
              <a:r>
                <a:rPr lang="en-US" altLang="zh-CN" sz="1600" dirty="0" smtClean="0"/>
                <a:t>about self-health care</a:t>
              </a:r>
            </a:p>
            <a:p>
              <a:pPr marL="0" marR="0" lvl="0" indent="0" defTabSz="914400" rtl="0" eaLnBrk="1" fontAlgn="auto" latinLnBrk="0" hangingPunct="1">
                <a:lnSpc>
                  <a:spcPct val="7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lang="en-US" altLang="zh-CN" sz="1600" dirty="0" smtClean="0"/>
            </a:p>
            <a:p>
              <a:pPr marL="0" marR="0" lvl="0" indent="0" defTabSz="914400" rtl="0" eaLnBrk="1" fontAlgn="auto" latinLnBrk="0" hangingPunct="1">
                <a:lnSpc>
                  <a:spcPct val="7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lang="en-US" altLang="zh-CN" sz="1600" dirty="0"/>
            </a:p>
          </p:txBody>
        </p:sp>
        <p:sp>
          <p:nvSpPr>
            <p:cNvPr id="42" name="Text Box 30"/>
            <p:cNvSpPr txBox="1">
              <a:spLocks noChangeArrowheads="1"/>
            </p:cNvSpPr>
            <p:nvPr/>
          </p:nvSpPr>
          <p:spPr bwMode="gray">
            <a:xfrm>
              <a:off x="4458457" y="2978445"/>
              <a:ext cx="4535914" cy="1101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285750" marR="0" lvl="0" indent="-285750" defTabSz="914400" rtl="0" eaLnBrk="1" fontAlgn="auto" latinLnBrk="0" hangingPunct="1">
                <a:lnSpc>
                  <a:spcPct val="7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lang="en-US" altLang="zh-CN" sz="1600" dirty="0" smtClean="0"/>
            </a:p>
            <a:p>
              <a:pPr marL="285750" marR="0" lvl="0" indent="-285750" defTabSz="914400" rtl="0" eaLnBrk="1" fontAlgn="auto" latinLnBrk="0" hangingPunct="1">
                <a:lnSpc>
                  <a:spcPct val="7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zh-CN" sz="1600" dirty="0" smtClean="0"/>
                <a:t>products: monitoring, enforcement, harmonization</a:t>
              </a:r>
            </a:p>
            <a:p>
              <a:pPr marL="285750" marR="0" lvl="0" indent="-285750" defTabSz="914400" rtl="0" eaLnBrk="1" fontAlgn="auto" latinLnBrk="0" hangingPunct="1">
                <a:lnSpc>
                  <a:spcPct val="7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altLang="zh-CN" sz="1600" dirty="0" smtClean="0"/>
                <a:t>practices </a:t>
              </a:r>
              <a:r>
                <a:rPr lang="en-US" altLang="zh-CN" sz="1600" dirty="0"/>
                <a:t>and </a:t>
              </a:r>
              <a:r>
                <a:rPr lang="en-US" altLang="zh-CN" sz="1600" dirty="0" smtClean="0"/>
                <a:t>practitioners: education &amp;training, skills development, services and therapies</a:t>
              </a:r>
              <a:endParaRPr lang="en-US" altLang="zh-CN" sz="1600" dirty="0"/>
            </a:p>
            <a:p>
              <a:pPr marL="0" marR="0" lvl="0" indent="0" defTabSz="914400" rtl="0" eaLnBrk="1" fontAlgn="auto" latinLnBrk="0" hangingPunct="1">
                <a:lnSpc>
                  <a:spcPct val="7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lang="en-US" altLang="zh-CN" sz="16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92761" y="3378498"/>
            <a:ext cx="1951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2014-2023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4535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my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443038"/>
            <a:ext cx="9509760" cy="5164137"/>
          </a:xfrm>
        </p:spPr>
        <p:txBody>
          <a:bodyPr/>
          <a:lstStyle/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Global situation in T&amp;CM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WHO TM strategy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Implementation of the strategy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35" descr="EMROss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440" y="1870363"/>
            <a:ext cx="3148998" cy="4294909"/>
          </a:xfrm>
          <a:prstGeom prst="rect">
            <a:avLst/>
          </a:prstGeom>
          <a:noFill/>
          <a:effectLst>
            <a:outerShdw dist="53882" dir="2700000" algn="c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3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Implementation of WHO TM Strategy: Indicators for monitoring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41017" y="3204734"/>
            <a:ext cx="2053480" cy="1914858"/>
            <a:chOff x="4033554" y="1659379"/>
            <a:chExt cx="1766003" cy="1766003"/>
          </a:xfrm>
        </p:grpSpPr>
        <p:sp>
          <p:nvSpPr>
            <p:cNvPr id="6" name="Oval 5"/>
            <p:cNvSpPr/>
            <p:nvPr/>
          </p:nvSpPr>
          <p:spPr>
            <a:xfrm>
              <a:off x="4033554" y="1659379"/>
              <a:ext cx="1766003" cy="1766003"/>
            </a:xfrm>
            <a:prstGeom prst="ellipse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Oval 4"/>
            <p:cNvSpPr/>
            <p:nvPr/>
          </p:nvSpPr>
          <p:spPr>
            <a:xfrm>
              <a:off x="4292179" y="1918004"/>
              <a:ext cx="1248753" cy="12487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2300" kern="1200" dirty="0" smtClean="0">
                  <a:solidFill>
                    <a:srgbClr val="00B0F0"/>
                  </a:solidFill>
                </a:rPr>
                <a:t>Member States reporting</a:t>
              </a:r>
              <a:endParaRPr lang="zh-CN" altLang="en-US" sz="2300" kern="12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47452" y="1662546"/>
            <a:ext cx="1986973" cy="1340401"/>
            <a:chOff x="3923069" y="-1594761"/>
            <a:chExt cx="1986973" cy="1236202"/>
          </a:xfrm>
        </p:grpSpPr>
        <p:sp>
          <p:nvSpPr>
            <p:cNvPr id="9" name="Oval 8"/>
            <p:cNvSpPr/>
            <p:nvPr/>
          </p:nvSpPr>
          <p:spPr>
            <a:xfrm>
              <a:off x="3923069" y="-1594761"/>
              <a:ext cx="1986973" cy="1236202"/>
            </a:xfrm>
            <a:prstGeom prst="ellipse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Oval 4"/>
            <p:cNvSpPr/>
            <p:nvPr/>
          </p:nvSpPr>
          <p:spPr>
            <a:xfrm>
              <a:off x="4214053" y="-1413723"/>
              <a:ext cx="1405003" cy="8741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  <a:spcAft>
                  <a:spcPts val="0"/>
                </a:spcAft>
              </a:pPr>
              <a:r>
                <a:rPr lang="en-US" sz="1400" kern="1200" dirty="0" smtClean="0">
                  <a:solidFill>
                    <a:srgbClr val="FF0000"/>
                  </a:solidFill>
                </a:rPr>
                <a:t>a national/</a:t>
              </a:r>
            </a:p>
            <a:p>
              <a:pPr lvl="0" algn="ctr" defTabSz="711200">
                <a:spcBef>
                  <a:spcPct val="0"/>
                </a:spcBef>
                <a:spcAft>
                  <a:spcPts val="0"/>
                </a:spcAft>
              </a:pPr>
              <a:r>
                <a:rPr lang="en-US" sz="1400" kern="1200" dirty="0" smtClean="0">
                  <a:solidFill>
                    <a:srgbClr val="FF0000"/>
                  </a:solidFill>
                </a:rPr>
                <a:t>provincial T&amp;CM policy</a:t>
              </a:r>
              <a:endParaRPr lang="zh-CN" altLang="en-US" sz="14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53348" y="2208659"/>
            <a:ext cx="2066201" cy="1340401"/>
            <a:chOff x="5548818" y="962781"/>
            <a:chExt cx="2066201" cy="1236202"/>
          </a:xfrm>
        </p:grpSpPr>
        <p:sp>
          <p:nvSpPr>
            <p:cNvPr id="12" name="Oval 11"/>
            <p:cNvSpPr/>
            <p:nvPr/>
          </p:nvSpPr>
          <p:spPr>
            <a:xfrm>
              <a:off x="5548818" y="962781"/>
              <a:ext cx="2066201" cy="1236202"/>
            </a:xfrm>
            <a:prstGeom prst="ellipse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Oval 4"/>
            <p:cNvSpPr/>
            <p:nvPr/>
          </p:nvSpPr>
          <p:spPr>
            <a:xfrm>
              <a:off x="5851406" y="1143819"/>
              <a:ext cx="1461025" cy="8741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  <a:spcAft>
                  <a:spcPts val="0"/>
                </a:spcAft>
              </a:pPr>
              <a:r>
                <a:rPr lang="en-US" sz="1400" kern="1200" dirty="0" smtClean="0">
                  <a:solidFill>
                    <a:srgbClr val="FF0000"/>
                  </a:solidFill>
                </a:rPr>
                <a:t>increased governmental/</a:t>
              </a:r>
            </a:p>
            <a:p>
              <a:pPr lvl="0" algn="ctr" defTabSz="711200">
                <a:spcBef>
                  <a:spcPct val="0"/>
                </a:spcBef>
                <a:spcAft>
                  <a:spcPts val="0"/>
                </a:spcAft>
              </a:pPr>
              <a:r>
                <a:rPr lang="en-US" sz="1400" kern="1200" dirty="0" smtClean="0">
                  <a:solidFill>
                    <a:srgbClr val="FF0000"/>
                  </a:solidFill>
                </a:rPr>
                <a:t>public research funding on T&amp;CM</a:t>
              </a:r>
              <a:endParaRPr lang="zh-CN" altLang="en-US" sz="14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77625" y="3676713"/>
            <a:ext cx="2037328" cy="1340401"/>
            <a:chOff x="5461573" y="2837073"/>
            <a:chExt cx="2240691" cy="1236202"/>
          </a:xfrm>
        </p:grpSpPr>
        <p:sp>
          <p:nvSpPr>
            <p:cNvPr id="15" name="Oval 14"/>
            <p:cNvSpPr/>
            <p:nvPr/>
          </p:nvSpPr>
          <p:spPr>
            <a:xfrm>
              <a:off x="5461573" y="2837073"/>
              <a:ext cx="2240691" cy="1236202"/>
            </a:xfrm>
            <a:prstGeom prst="ellipse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val 4"/>
            <p:cNvSpPr/>
            <p:nvPr/>
          </p:nvSpPr>
          <p:spPr>
            <a:xfrm>
              <a:off x="5789715" y="3066815"/>
              <a:ext cx="1584407" cy="8741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  <a:spcAft>
                  <a:spcPts val="0"/>
                </a:spcAft>
              </a:pPr>
              <a:r>
                <a:rPr lang="en-US" sz="1400" kern="1200" dirty="0" smtClean="0">
                  <a:solidFill>
                    <a:srgbClr val="FF0000"/>
                  </a:solidFill>
                </a:rPr>
                <a:t>national regulation for T&amp;CM products</a:t>
              </a:r>
              <a:endParaRPr lang="zh-CN" altLang="en-US" sz="14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12079" y="5053420"/>
            <a:ext cx="2087219" cy="1340401"/>
            <a:chOff x="3816191" y="3847274"/>
            <a:chExt cx="2433316" cy="1236202"/>
          </a:xfrm>
        </p:grpSpPr>
        <p:sp>
          <p:nvSpPr>
            <p:cNvPr id="18" name="Oval 17"/>
            <p:cNvSpPr/>
            <p:nvPr/>
          </p:nvSpPr>
          <p:spPr>
            <a:xfrm>
              <a:off x="3816191" y="3847274"/>
              <a:ext cx="2433316" cy="1236202"/>
            </a:xfrm>
            <a:prstGeom prst="ellipse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Oval 4"/>
            <p:cNvSpPr/>
            <p:nvPr/>
          </p:nvSpPr>
          <p:spPr>
            <a:xfrm>
              <a:off x="4056248" y="4028313"/>
              <a:ext cx="1720614" cy="8741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  <a:spcAft>
                  <a:spcPts val="0"/>
                </a:spcAft>
              </a:pPr>
              <a:r>
                <a:rPr lang="en-US" sz="1400" kern="1200" dirty="0" smtClean="0">
                  <a:solidFill>
                    <a:srgbClr val="FF0000"/>
                  </a:solidFill>
                </a:rPr>
                <a:t>national/</a:t>
              </a:r>
            </a:p>
            <a:p>
              <a:pPr lvl="0" algn="ctr" defTabSz="711200">
                <a:spcBef>
                  <a:spcPct val="0"/>
                </a:spcBef>
                <a:spcAft>
                  <a:spcPts val="0"/>
                </a:spcAft>
              </a:pPr>
              <a:r>
                <a:rPr lang="en-US" sz="1400" kern="1200" dirty="0" smtClean="0">
                  <a:solidFill>
                    <a:srgbClr val="FF0000"/>
                  </a:solidFill>
                </a:rPr>
                <a:t>provincial regulation for T&amp;CM</a:t>
              </a:r>
              <a:r>
                <a:rPr lang="en-US" sz="1600" kern="1200" dirty="0" smtClean="0">
                  <a:solidFill>
                    <a:srgbClr val="FF0000"/>
                  </a:solidFill>
                </a:rPr>
                <a:t> </a:t>
              </a:r>
              <a:r>
                <a:rPr lang="en-US" sz="1400" kern="1200" dirty="0" smtClean="0">
                  <a:solidFill>
                    <a:srgbClr val="FF0000"/>
                  </a:solidFill>
                </a:rPr>
                <a:t>practice</a:t>
              </a:r>
              <a:endParaRPr lang="zh-CN" altLang="en-US" sz="14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25948" y="5160152"/>
            <a:ext cx="2341809" cy="1340401"/>
            <a:chOff x="1994185" y="2885777"/>
            <a:chExt cx="2514015" cy="1236202"/>
          </a:xfrm>
        </p:grpSpPr>
        <p:sp>
          <p:nvSpPr>
            <p:cNvPr id="21" name="Oval 20"/>
            <p:cNvSpPr/>
            <p:nvPr/>
          </p:nvSpPr>
          <p:spPr>
            <a:xfrm>
              <a:off x="1994185" y="2885777"/>
              <a:ext cx="2514015" cy="1236202"/>
            </a:xfrm>
            <a:prstGeom prst="ellipse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Oval 4"/>
            <p:cNvSpPr/>
            <p:nvPr/>
          </p:nvSpPr>
          <p:spPr>
            <a:xfrm>
              <a:off x="2362354" y="3066815"/>
              <a:ext cx="1777677" cy="8741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400" kern="1200" dirty="0" smtClean="0">
                  <a:solidFill>
                    <a:srgbClr val="FF0000"/>
                  </a:solidFill>
                </a:rPr>
                <a:t>national/provincial regulation/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400" kern="1200" dirty="0" smtClean="0">
                  <a:solidFill>
                    <a:srgbClr val="FF0000"/>
                  </a:solidFill>
                </a:rPr>
                <a:t>registration for T&amp;CM practitioners</a:t>
              </a:r>
              <a:endParaRPr lang="zh-CN" altLang="en-US" sz="14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59770" y="3646399"/>
            <a:ext cx="2187682" cy="1506647"/>
            <a:chOff x="6178" y="884273"/>
            <a:chExt cx="2466669" cy="1389525"/>
          </a:xfrm>
        </p:grpSpPr>
        <p:sp>
          <p:nvSpPr>
            <p:cNvPr id="24" name="Oval 23"/>
            <p:cNvSpPr/>
            <p:nvPr/>
          </p:nvSpPr>
          <p:spPr>
            <a:xfrm>
              <a:off x="6178" y="884273"/>
              <a:ext cx="2466669" cy="1389525"/>
            </a:xfrm>
            <a:prstGeom prst="ellipse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Oval 4"/>
            <p:cNvSpPr/>
            <p:nvPr/>
          </p:nvSpPr>
          <p:spPr>
            <a:xfrm>
              <a:off x="342838" y="1141972"/>
              <a:ext cx="1744199" cy="8741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spcBef>
                  <a:spcPct val="0"/>
                </a:spcBef>
                <a:spcAft>
                  <a:spcPts val="0"/>
                </a:spcAft>
              </a:pPr>
              <a:r>
                <a:rPr lang="en-US" sz="1200" kern="1200" dirty="0" smtClean="0">
                  <a:solidFill>
                    <a:srgbClr val="FF0000"/>
                  </a:solidFill>
                </a:rPr>
                <a:t>national plan/</a:t>
              </a:r>
            </a:p>
            <a:p>
              <a:pPr lvl="0" algn="ctr" defTabSz="622300">
                <a:spcBef>
                  <a:spcPct val="0"/>
                </a:spcBef>
                <a:spcAft>
                  <a:spcPts val="0"/>
                </a:spcAft>
              </a:pPr>
              <a:r>
                <a:rPr lang="en-US" sz="1200" kern="1200" dirty="0" smtClean="0">
                  <a:solidFill>
                    <a:srgbClr val="FF0000"/>
                  </a:solidFill>
                </a:rPr>
                <a:t>program/</a:t>
              </a:r>
            </a:p>
            <a:p>
              <a:pPr lvl="0" algn="ctr" defTabSz="622300">
                <a:spcBef>
                  <a:spcPct val="0"/>
                </a:spcBef>
                <a:spcAft>
                  <a:spcPts val="0"/>
                </a:spcAft>
              </a:pPr>
              <a:r>
                <a:rPr lang="en-US" sz="1200" kern="1200" dirty="0" smtClean="0">
                  <a:solidFill>
                    <a:srgbClr val="FF0000"/>
                  </a:solidFill>
                </a:rPr>
                <a:t>approach for integrating T&amp;CM service into national health service delivery</a:t>
              </a:r>
              <a:endParaRPr lang="zh-CN" altLang="en-US" sz="1200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56565" y="2174809"/>
            <a:ext cx="2143347" cy="1374251"/>
            <a:chOff x="6178" y="884273"/>
            <a:chExt cx="2466669" cy="1389525"/>
          </a:xfrm>
        </p:grpSpPr>
        <p:sp>
          <p:nvSpPr>
            <p:cNvPr id="27" name="Oval 26"/>
            <p:cNvSpPr/>
            <p:nvPr/>
          </p:nvSpPr>
          <p:spPr>
            <a:xfrm>
              <a:off x="6178" y="884273"/>
              <a:ext cx="2466669" cy="1389525"/>
            </a:xfrm>
            <a:prstGeom prst="ellipse">
              <a:avLst/>
            </a:prstGeom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Oval 4"/>
            <p:cNvSpPr/>
            <p:nvPr/>
          </p:nvSpPr>
          <p:spPr>
            <a:xfrm>
              <a:off x="342838" y="1141972"/>
              <a:ext cx="1744199" cy="8741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spcAft>
                  <a:spcPts val="0"/>
                </a:spcAft>
              </a:pPr>
              <a:r>
                <a:rPr lang="en-US" altLang="zh-CN" sz="1400" dirty="0">
                  <a:solidFill>
                    <a:srgbClr val="FF0000"/>
                  </a:solidFill>
                </a:rPr>
                <a:t>consumer education project/program for self-health care using </a:t>
              </a:r>
              <a:r>
                <a:rPr lang="en-US" altLang="zh-CN" sz="1400" dirty="0" smtClean="0">
                  <a:solidFill>
                    <a:srgbClr val="FF0000"/>
                  </a:solidFill>
                </a:rPr>
                <a:t>T&amp;CM</a:t>
              </a:r>
              <a:endParaRPr lang="en-US" altLang="zh-CN" sz="1400" dirty="0">
                <a:solidFill>
                  <a:srgbClr val="FF0000"/>
                </a:solidFill>
              </a:endParaRPr>
            </a:p>
            <a:p>
              <a:pPr lvl="0" algn="ctr" defTabSz="622300">
                <a:spcBef>
                  <a:spcPct val="0"/>
                </a:spcBef>
                <a:spcAft>
                  <a:spcPts val="0"/>
                </a:spcAft>
              </a:pPr>
              <a:endParaRPr lang="zh-CN" altLang="en-US" sz="1200" kern="1200" dirty="0"/>
            </a:p>
          </p:txBody>
        </p:sp>
      </p:grpSp>
      <p:cxnSp>
        <p:nvCxnSpPr>
          <p:cNvPr id="29" name="Straight Connector 28"/>
          <p:cNvCxnSpPr>
            <a:stCxn id="9" idx="4"/>
          </p:cNvCxnSpPr>
          <p:nvPr/>
        </p:nvCxnSpPr>
        <p:spPr bwMode="auto">
          <a:xfrm flipH="1">
            <a:off x="4140937" y="3002947"/>
            <a:ext cx="2" cy="201787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61" name="Straight Connector 2060"/>
          <p:cNvCxnSpPr>
            <a:stCxn id="18" idx="1"/>
          </p:cNvCxnSpPr>
          <p:nvPr/>
        </p:nvCxnSpPr>
        <p:spPr bwMode="auto">
          <a:xfrm flipH="1" flipV="1">
            <a:off x="4617992" y="5053420"/>
            <a:ext cx="99753" cy="196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63" name="Straight Connector 2062"/>
          <p:cNvCxnSpPr>
            <a:stCxn id="12" idx="3"/>
          </p:cNvCxnSpPr>
          <p:nvPr/>
        </p:nvCxnSpPr>
        <p:spPr bwMode="auto">
          <a:xfrm flipH="1">
            <a:off x="5053348" y="3352763"/>
            <a:ext cx="302588" cy="1962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2" name="Straight Connector 2071"/>
          <p:cNvCxnSpPr/>
          <p:nvPr/>
        </p:nvCxnSpPr>
        <p:spPr bwMode="auto">
          <a:xfrm flipV="1">
            <a:off x="3649547" y="4987637"/>
            <a:ext cx="107806" cy="2785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78" name="Straight Connector 2077"/>
          <p:cNvCxnSpPr>
            <a:stCxn id="15" idx="2"/>
          </p:cNvCxnSpPr>
          <p:nvPr/>
        </p:nvCxnSpPr>
        <p:spPr bwMode="auto">
          <a:xfrm flipH="1" flipV="1">
            <a:off x="5291133" y="4346912"/>
            <a:ext cx="86492" cy="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65" name="Straight Connector 36864"/>
          <p:cNvCxnSpPr>
            <a:stCxn id="24" idx="6"/>
          </p:cNvCxnSpPr>
          <p:nvPr/>
        </p:nvCxnSpPr>
        <p:spPr bwMode="auto">
          <a:xfrm flipV="1">
            <a:off x="3147452" y="4399721"/>
            <a:ext cx="93565" cy="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68" name="Straight Connector 36867"/>
          <p:cNvCxnSpPr/>
          <p:nvPr/>
        </p:nvCxnSpPr>
        <p:spPr bwMode="auto">
          <a:xfrm>
            <a:off x="3096852" y="3204734"/>
            <a:ext cx="341584" cy="34432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69" name="Right Arrow 36868"/>
          <p:cNvSpPr/>
          <p:nvPr/>
        </p:nvSpPr>
        <p:spPr bwMode="auto">
          <a:xfrm>
            <a:off x="6925400" y="3459745"/>
            <a:ext cx="1420578" cy="343710"/>
          </a:xfrm>
          <a:prstGeom prst="rightArrow">
            <a:avLst/>
          </a:prstGeom>
          <a:solidFill>
            <a:srgbClr val="1E7FB8"/>
          </a:solidFill>
          <a:ln>
            <a:solidFill>
              <a:srgbClr val="00B0F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870" name="TextBox 36869"/>
          <p:cNvSpPr txBox="1"/>
          <p:nvPr/>
        </p:nvSpPr>
        <p:spPr>
          <a:xfrm>
            <a:off x="8345977" y="3236923"/>
            <a:ext cx="1953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1E7FB8"/>
                </a:solidFill>
              </a:rPr>
              <a:t>WHO</a:t>
            </a:r>
            <a:endParaRPr lang="zh-CN" altLang="en-US" sz="5400" dirty="0">
              <a:solidFill>
                <a:srgbClr val="1E7F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 Resolution on Traditional Medicine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493838"/>
            <a:ext cx="9696450" cy="5084762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WHA67.18</a:t>
            </a:r>
            <a:r>
              <a:rPr lang="en-GB" dirty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adopted in May 2014 urges  </a:t>
            </a:r>
            <a:r>
              <a:rPr lang="en-GB" b="1" dirty="0">
                <a:solidFill>
                  <a:srgbClr val="FF0000"/>
                </a:solidFill>
              </a:rPr>
              <a:t>Member States </a:t>
            </a:r>
            <a:r>
              <a:rPr lang="en-GB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en-GB" dirty="0"/>
              <a:t>T</a:t>
            </a:r>
            <a:r>
              <a:rPr lang="en-GB" dirty="0" smtClean="0"/>
              <a:t>o adapt, adopt and implement, where appropriate, the WHO strategy as a basis for national T&amp;CM programmes or work plans</a:t>
            </a:r>
          </a:p>
          <a:p>
            <a:pPr algn="just"/>
            <a:r>
              <a:rPr lang="en-GB" dirty="0" smtClean="0"/>
              <a:t>To develop and implement working plans to integrate TM into health services particularly primary health care services</a:t>
            </a:r>
          </a:p>
          <a:p>
            <a:pPr algn="just"/>
            <a:r>
              <a:rPr lang="en-GB" dirty="0" smtClean="0"/>
              <a:t>To report to WHO on progress in implementing the strategy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29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 </a:t>
            </a:r>
            <a:r>
              <a:rPr lang="en-GB" dirty="0"/>
              <a:t>Resolution on Traditional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WHA67.18 requests the Director-General of WHO:</a:t>
            </a:r>
          </a:p>
          <a:p>
            <a:pPr algn="just"/>
            <a:r>
              <a:rPr lang="en-GB" dirty="0" smtClean="0"/>
              <a:t>To facilitate Member States’ implementation of the WHO strategy, supporting their formulation of knowledge-based national policies, standards and regulations, and strengthening national capacity building</a:t>
            </a:r>
          </a:p>
          <a:p>
            <a:pPr algn="just"/>
            <a:r>
              <a:rPr lang="en-GB" dirty="0" smtClean="0"/>
              <a:t>To provide policy guidance to Member States on how to integrate T&amp;CM services within health care systems</a:t>
            </a:r>
          </a:p>
          <a:p>
            <a:pPr algn="just"/>
            <a:r>
              <a:rPr lang="en-GB" dirty="0" smtClean="0"/>
              <a:t>To provide technical guidance in ensuring safety, quality and effectiveness of T&amp;CM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2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WHA Resolution on </a:t>
            </a:r>
            <a:r>
              <a:rPr lang="en-GB" sz="3200" dirty="0" smtClean="0"/>
              <a:t>integrated</a:t>
            </a:r>
            <a:r>
              <a:rPr lang="en-GB" sz="3200" dirty="0"/>
              <a:t>, </a:t>
            </a:r>
            <a:r>
              <a:rPr lang="en-GB" sz="3200" dirty="0" smtClean="0"/>
              <a:t>people-centred </a:t>
            </a:r>
            <a:br>
              <a:rPr lang="en-GB" sz="3200" dirty="0" smtClean="0"/>
            </a:br>
            <a:r>
              <a:rPr lang="en-GB" sz="3200" dirty="0" smtClean="0"/>
              <a:t>health services(2016)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525" y="1522413"/>
            <a:ext cx="5487035" cy="5084762"/>
          </a:xfrm>
        </p:spPr>
        <p:txBody>
          <a:bodyPr/>
          <a:lstStyle/>
          <a:p>
            <a:pPr algn="just"/>
            <a:r>
              <a:rPr lang="en-GB" sz="2400" dirty="0"/>
              <a:t>Title: Strengthening integrated, people-centred health services</a:t>
            </a:r>
          </a:p>
          <a:p>
            <a:pPr algn="just"/>
            <a:r>
              <a:rPr lang="en-GB" sz="2400" dirty="0"/>
              <a:t>Urges WHO Member States to integrate where appropriate traditional and complementary medicine and modern health systems, based on national context and knowledge-based policies, while assuring the safety, quality and effectiveness of health services and taking into account a holistic approach to health</a:t>
            </a:r>
          </a:p>
          <a:p>
            <a:endParaRPr lang="en-GB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0441" y="1702676"/>
            <a:ext cx="3720662" cy="443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Promote the contribution through :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 Leadership-Integration and Q&amp;S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525" y="1576553"/>
            <a:ext cx="6230116" cy="5030624"/>
          </a:xfrm>
        </p:spPr>
        <p:txBody>
          <a:bodyPr/>
          <a:lstStyle/>
          <a:p>
            <a:r>
              <a:rPr lang="en-GB" sz="2000" dirty="0" smtClean="0"/>
              <a:t>Support MS in their efforts in providing more health care choices to meet people’s needs and demands</a:t>
            </a:r>
          </a:p>
          <a:p>
            <a:r>
              <a:rPr lang="en-GB" sz="2000" dirty="0" smtClean="0"/>
              <a:t>Review and identify the existing models of appropriate integration in MS </a:t>
            </a:r>
            <a:r>
              <a:rPr lang="en-GB" sz="2000" dirty="0"/>
              <a:t>particularly in PHC to </a:t>
            </a:r>
            <a:r>
              <a:rPr lang="en-GB" sz="2000" dirty="0" smtClean="0"/>
              <a:t>support IPCHS, UHC, SDGs and to </a:t>
            </a:r>
            <a:r>
              <a:rPr lang="en-GB" sz="2000" dirty="0" smtClean="0">
                <a:solidFill>
                  <a:srgbClr val="FF0000"/>
                </a:solidFill>
              </a:rPr>
              <a:t>report good practices</a:t>
            </a:r>
          </a:p>
          <a:p>
            <a:r>
              <a:rPr lang="en-GB" sz="2000" dirty="0" smtClean="0"/>
              <a:t>Quality improvement and safety of traditional, complementary and integrative medicine(TCI) services (</a:t>
            </a:r>
            <a:r>
              <a:rPr lang="en-GB" sz="2000" dirty="0" smtClean="0">
                <a:solidFill>
                  <a:srgbClr val="FF0000"/>
                </a:solidFill>
              </a:rPr>
              <a:t>starting in acupuncture</a:t>
            </a:r>
            <a:r>
              <a:rPr lang="en-GB" sz="2000" dirty="0" smtClean="0"/>
              <a:t>) - keep the world safe and “do no harm”</a:t>
            </a:r>
          </a:p>
          <a:p>
            <a:r>
              <a:rPr lang="en-GB" sz="2000" dirty="0" smtClean="0"/>
              <a:t>Quality and safety on herbal medicines</a:t>
            </a:r>
          </a:p>
          <a:p>
            <a:r>
              <a:rPr lang="en-GB" sz="2000" dirty="0" smtClean="0"/>
              <a:t>Qualified TCI practitioners</a:t>
            </a:r>
            <a:endParaRPr lang="en-US" sz="2000" dirty="0"/>
          </a:p>
        </p:txBody>
      </p:sp>
      <p:pic>
        <p:nvPicPr>
          <p:cNvPr id="5" name="Content Placeholder 5" descr="TCM treating fracture 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717" y="1783080"/>
            <a:ext cx="3090041" cy="428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Promote the contribution through :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Standards</a:t>
            </a:r>
            <a:r>
              <a:rPr lang="en-GB" sz="3600" dirty="0"/>
              <a:t>, norms and technical documents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525" y="1432560"/>
            <a:ext cx="5349875" cy="5174615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 smtClean="0">
                <a:solidFill>
                  <a:srgbClr val="FF0000"/>
                </a:solidFill>
              </a:rPr>
              <a:t>A series of Benchmarks for practice in TCI:</a:t>
            </a:r>
          </a:p>
          <a:p>
            <a:r>
              <a:rPr lang="en-GB" sz="2400" dirty="0" smtClean="0"/>
              <a:t>Benchmarks for practice in Acupuncture and in Cupping</a:t>
            </a:r>
          </a:p>
          <a:p>
            <a:r>
              <a:rPr lang="en-GB" sz="2400" dirty="0" smtClean="0"/>
              <a:t>Benchmarks for practice in Ayurveda</a:t>
            </a:r>
          </a:p>
          <a:p>
            <a:r>
              <a:rPr lang="en-GB" sz="2400" dirty="0" smtClean="0"/>
              <a:t>Benchmarks for practice in </a:t>
            </a:r>
            <a:r>
              <a:rPr lang="en-GB" sz="2400" dirty="0" err="1" smtClean="0"/>
              <a:t>Panchakarma</a:t>
            </a:r>
            <a:endParaRPr lang="en-GB" sz="2400" dirty="0" smtClean="0"/>
          </a:p>
          <a:p>
            <a:r>
              <a:rPr lang="en-GB" sz="2400" dirty="0"/>
              <a:t>Benchmarks for practice in </a:t>
            </a:r>
            <a:r>
              <a:rPr lang="en-GB" sz="2400" dirty="0" err="1"/>
              <a:t>Tuina</a:t>
            </a:r>
            <a:endParaRPr lang="en-GB" sz="2400" dirty="0"/>
          </a:p>
          <a:p>
            <a:r>
              <a:rPr lang="en-GB" sz="2400" dirty="0" smtClean="0"/>
              <a:t>Benchmarks for practice in Unani</a:t>
            </a:r>
            <a:endParaRPr lang="en-US" sz="2400" dirty="0"/>
          </a:p>
        </p:txBody>
      </p:sp>
      <p:pic>
        <p:nvPicPr>
          <p:cNvPr id="5" name="Content Placeholder 4" descr="cher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27" y="1737360"/>
            <a:ext cx="3559293" cy="455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3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29" y="0"/>
            <a:ext cx="10483471" cy="1365228"/>
          </a:xfrm>
        </p:spPr>
        <p:txBody>
          <a:bodyPr/>
          <a:lstStyle/>
          <a:p>
            <a:r>
              <a:rPr lang="en-GB" sz="3200" dirty="0"/>
              <a:t>Promote the contribution </a:t>
            </a:r>
            <a:r>
              <a:rPr lang="en-GB" sz="3200" dirty="0" smtClean="0"/>
              <a:t>through: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Traditional </a:t>
            </a:r>
            <a:r>
              <a:rPr lang="en-US" sz="3200" dirty="0"/>
              <a:t>Medicine Chapter (Module 1)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0327" y="1450429"/>
            <a:ext cx="5846618" cy="5158190"/>
          </a:xfrm>
        </p:spPr>
        <p:txBody>
          <a:bodyPr/>
          <a:lstStyle/>
          <a:p>
            <a:pPr algn="just"/>
            <a:r>
              <a:rPr lang="en-AU" sz="2000" b="1" dirty="0">
                <a:solidFill>
                  <a:srgbClr val="002060"/>
                </a:solidFill>
              </a:rPr>
              <a:t>Purpose</a:t>
            </a:r>
            <a:r>
              <a:rPr lang="en-AU" sz="2000" dirty="0">
                <a:solidFill>
                  <a:srgbClr val="002060"/>
                </a:solidFill>
              </a:rPr>
              <a:t>: enable traditional medicine health services to count and be </a:t>
            </a:r>
            <a:r>
              <a:rPr lang="en-AU" sz="2000" dirty="0" smtClean="0">
                <a:solidFill>
                  <a:srgbClr val="002060"/>
                </a:solidFill>
              </a:rPr>
              <a:t>counted </a:t>
            </a:r>
            <a:r>
              <a:rPr lang="en-AU" sz="2000" dirty="0">
                <a:solidFill>
                  <a:srgbClr val="002060"/>
                </a:solidFill>
              </a:rPr>
              <a:t>internationally.</a:t>
            </a:r>
          </a:p>
          <a:p>
            <a:pPr algn="just"/>
            <a:r>
              <a:rPr lang="en-AU" sz="2000" b="1" dirty="0">
                <a:solidFill>
                  <a:srgbClr val="002060"/>
                </a:solidFill>
              </a:rPr>
              <a:t>Nature and scope: </a:t>
            </a:r>
            <a:r>
              <a:rPr lang="en-AU" sz="2000" dirty="0">
                <a:solidFill>
                  <a:srgbClr val="002060"/>
                </a:solidFill>
              </a:rPr>
              <a:t>the chapter in its current form refers to </a:t>
            </a:r>
            <a:r>
              <a:rPr lang="en-AU" sz="2000" u="sng" dirty="0">
                <a:solidFill>
                  <a:srgbClr val="002060"/>
                </a:solidFill>
              </a:rPr>
              <a:t>disorders and patterns </a:t>
            </a:r>
            <a:r>
              <a:rPr lang="en-AU" sz="2000" dirty="0">
                <a:solidFill>
                  <a:srgbClr val="002060"/>
                </a:solidFill>
              </a:rPr>
              <a:t>which originated in ancient Chinese </a:t>
            </a:r>
            <a:r>
              <a:rPr lang="en-AU" sz="2000" dirty="0" smtClean="0">
                <a:solidFill>
                  <a:srgbClr val="002060"/>
                </a:solidFill>
              </a:rPr>
              <a:t>medicine </a:t>
            </a:r>
            <a:r>
              <a:rPr lang="en-AU" sz="2000" dirty="0">
                <a:solidFill>
                  <a:srgbClr val="002060"/>
                </a:solidFill>
              </a:rPr>
              <a:t>and are commonly used in China, Japan, Korea, Australia, America, Europe and elsewhere around the world.</a:t>
            </a:r>
          </a:p>
          <a:p>
            <a:pPr algn="just"/>
            <a:r>
              <a:rPr lang="en-US" sz="2000" dirty="0">
                <a:solidFill>
                  <a:srgbClr val="002060"/>
                </a:solidFill>
              </a:rPr>
              <a:t>It will be the </a:t>
            </a:r>
            <a:r>
              <a:rPr lang="en-US" sz="2000" dirty="0" smtClean="0">
                <a:solidFill>
                  <a:srgbClr val="002060"/>
                </a:solidFill>
              </a:rPr>
              <a:t>case </a:t>
            </a:r>
            <a:r>
              <a:rPr lang="en-US" sz="2000" dirty="0">
                <a:solidFill>
                  <a:srgbClr val="002060"/>
                </a:solidFill>
              </a:rPr>
              <a:t>for creating a </a:t>
            </a:r>
            <a:r>
              <a:rPr lang="en-US" sz="2000" b="1" dirty="0">
                <a:solidFill>
                  <a:srgbClr val="002060"/>
                </a:solidFill>
              </a:rPr>
              <a:t>common language for </a:t>
            </a:r>
            <a:r>
              <a:rPr lang="en-US" sz="2000" b="1" dirty="0" smtClean="0">
                <a:solidFill>
                  <a:srgbClr val="002060"/>
                </a:solidFill>
              </a:rPr>
              <a:t>this part of TM </a:t>
            </a:r>
            <a:r>
              <a:rPr lang="en-US" sz="2000" b="1" dirty="0">
                <a:solidFill>
                  <a:srgbClr val="002060"/>
                </a:solidFill>
              </a:rPr>
              <a:t>diagnosis </a:t>
            </a:r>
            <a:r>
              <a:rPr lang="en-US" sz="2000" dirty="0">
                <a:solidFill>
                  <a:srgbClr val="002060"/>
                </a:solidFill>
              </a:rPr>
              <a:t>and strengthening the </a:t>
            </a:r>
            <a:r>
              <a:rPr lang="en-US" sz="2000" dirty="0" smtClean="0">
                <a:solidFill>
                  <a:srgbClr val="002060"/>
                </a:solidFill>
              </a:rPr>
              <a:t>integrative approach for </a:t>
            </a:r>
            <a:r>
              <a:rPr lang="en-US" sz="2000" dirty="0">
                <a:solidFill>
                  <a:srgbClr val="002060"/>
                </a:solidFill>
              </a:rPr>
              <a:t>improving </a:t>
            </a:r>
            <a:r>
              <a:rPr lang="en-US" sz="2000" dirty="0" smtClean="0">
                <a:solidFill>
                  <a:srgbClr val="002060"/>
                </a:solidFill>
              </a:rPr>
              <a:t>people’s </a:t>
            </a:r>
            <a:r>
              <a:rPr lang="en-US" sz="2000" dirty="0">
                <a:solidFill>
                  <a:srgbClr val="002060"/>
                </a:solidFill>
              </a:rPr>
              <a:t>health</a:t>
            </a:r>
            <a:r>
              <a:rPr lang="en-US" sz="2000" dirty="0" smtClean="0">
                <a:solidFill>
                  <a:srgbClr val="002060"/>
                </a:solidFill>
              </a:rPr>
              <a:t>. WHO EB progress report agreed and consensus reache</a:t>
            </a:r>
            <a:r>
              <a:rPr lang="en-US" sz="2100" dirty="0" smtClean="0">
                <a:solidFill>
                  <a:srgbClr val="002060"/>
                </a:solidFill>
              </a:rPr>
              <a:t>d in Tokyo ICD congress in 2016. </a:t>
            </a:r>
            <a:r>
              <a:rPr lang="en-US" sz="2100" dirty="0" smtClean="0">
                <a:solidFill>
                  <a:srgbClr val="FF0000"/>
                </a:solidFill>
              </a:rPr>
              <a:t>Will be launched in June 2018.</a:t>
            </a:r>
            <a:endParaRPr lang="en-US" sz="2100" b="1" dirty="0">
              <a:solidFill>
                <a:srgbClr val="FF0000"/>
              </a:solidFill>
            </a:endParaRPr>
          </a:p>
          <a:p>
            <a:endParaRPr lang="en-GB" sz="2100" dirty="0"/>
          </a:p>
        </p:txBody>
      </p:sp>
      <p:pic>
        <p:nvPicPr>
          <p:cNvPr id="6" name="Picture 2" descr="C:\Users\zhangqi\AppData\Local\Microsoft\Windows\Temporary Internet Files\Content.Outlook\S1O3S26I\ICD11MMS-2016MemberComments-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24" y="1667435"/>
            <a:ext cx="3189035" cy="470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7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15875"/>
            <a:ext cx="9637712" cy="774700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>Integration of T&amp;CM </a:t>
            </a:r>
            <a:br>
              <a:rPr lang="en-GB" sz="3600" dirty="0" smtClean="0"/>
            </a:br>
            <a:r>
              <a:rPr lang="en-GB" sz="3600" dirty="0" smtClean="0"/>
              <a:t>into national health syste</a:t>
            </a:r>
            <a:r>
              <a:rPr lang="en-GB" dirty="0" smtClean="0"/>
              <a:t>ms</a:t>
            </a:r>
            <a:endParaRPr lang="en-US" dirty="0"/>
          </a:p>
        </p:txBody>
      </p:sp>
      <p:sp>
        <p:nvSpPr>
          <p:cNvPr id="299011" name="Oval 3"/>
          <p:cNvSpPr>
            <a:spLocks noChangeArrowheads="1"/>
          </p:cNvSpPr>
          <p:nvPr/>
        </p:nvSpPr>
        <p:spPr bwMode="auto">
          <a:xfrm>
            <a:off x="3122613" y="5281613"/>
            <a:ext cx="855662" cy="90805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299012" name="Oval 4"/>
          <p:cNvSpPr>
            <a:spLocks noChangeArrowheads="1"/>
          </p:cNvSpPr>
          <p:nvPr/>
        </p:nvSpPr>
        <p:spPr bwMode="auto">
          <a:xfrm>
            <a:off x="1912938" y="3351213"/>
            <a:ext cx="852487" cy="9096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endParaRPr lang="en-US"/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3865563" y="3313067"/>
            <a:ext cx="2377582" cy="94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699" tIns="42588" rIns="86699" bIns="42588" anchor="b">
            <a:spAutoFit/>
          </a:bodyPr>
          <a:lstStyle>
            <a:lvl1pPr algn="r" defTabSz="876300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8150" algn="r" defTabSz="876300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76300" algn="r" defTabSz="876300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314450" algn="r" defTabSz="876300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52600" algn="r" defTabSz="876300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09800" algn="r" defTabSz="876300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67000" algn="r" defTabSz="876300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24200" algn="r" defTabSz="876300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1400" algn="r" defTabSz="876300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0" hangingPunct="0"/>
            <a:r>
              <a:rPr lang="en-GB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Integrative medicine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9014" name="Text Box 6"/>
          <p:cNvSpPr txBox="1">
            <a:spLocks noChangeArrowheads="1"/>
          </p:cNvSpPr>
          <p:nvPr/>
        </p:nvSpPr>
        <p:spPr bwMode="auto">
          <a:xfrm>
            <a:off x="365760" y="3960004"/>
            <a:ext cx="3184684" cy="247127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699" tIns="42588" rIns="86699" bIns="42588" anchor="b">
            <a:spAutoFit/>
          </a:bodyPr>
          <a:lstStyle>
            <a:lvl1pPr algn="r" defTabSz="876300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38150" algn="r" defTabSz="876300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876300" algn="r" defTabSz="876300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314450" algn="r" defTabSz="876300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52600" algn="r" defTabSz="876300" rtl="1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09800" algn="r" defTabSz="876300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667000" algn="r" defTabSz="876300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24200" algn="r" defTabSz="876300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1400" algn="r" defTabSz="876300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0" hangingPunct="0"/>
            <a:r>
              <a:rPr lang="en-GB" sz="31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The patients and the public </a:t>
            </a:r>
            <a:r>
              <a:rPr lang="en-GB" sz="3100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will be benefited </a:t>
            </a:r>
            <a:r>
              <a:rPr lang="en-GB" sz="3100" dirty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GB" sz="3100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accessing more choices. </a:t>
            </a:r>
            <a:endParaRPr lang="en-US" sz="3100" dirty="0">
              <a:solidFill>
                <a:srgbClr val="0066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9015" name="AutoShape 7"/>
          <p:cNvSpPr>
            <a:spLocks noChangeArrowheads="1"/>
          </p:cNvSpPr>
          <p:nvPr/>
        </p:nvSpPr>
        <p:spPr bwMode="auto">
          <a:xfrm>
            <a:off x="5683250" y="1557338"/>
            <a:ext cx="4562475" cy="2238375"/>
          </a:xfrm>
          <a:prstGeom prst="cloudCallout">
            <a:avLst>
              <a:gd name="adj1" fmla="val -40639"/>
              <a:gd name="adj2" fmla="val 67588"/>
            </a:avLst>
          </a:prstGeom>
          <a:solidFill>
            <a:srgbClr val="FFFFFF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99" tIns="52149" rIns="104299" bIns="52149"/>
          <a:lstStyle/>
          <a:p>
            <a:pPr algn="ctr" defTabSz="1042988">
              <a:spcBef>
                <a:spcPct val="0"/>
              </a:spcBef>
            </a:pPr>
            <a:r>
              <a:rPr lang="en-GB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Traditional and</a:t>
            </a:r>
          </a:p>
          <a:p>
            <a:pPr algn="ctr" defTabSz="1042988">
              <a:spcBef>
                <a:spcPct val="0"/>
              </a:spcBef>
            </a:pPr>
            <a:r>
              <a:rPr lang="en-GB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complementary/</a:t>
            </a:r>
            <a:br>
              <a:rPr lang="en-GB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alternative</a:t>
            </a:r>
          </a:p>
          <a:p>
            <a:pPr algn="ctr" defTabSz="1042988">
              <a:spcBef>
                <a:spcPct val="0"/>
              </a:spcBef>
            </a:pPr>
            <a:r>
              <a:rPr lang="en-GB" sz="27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medicine</a:t>
            </a:r>
            <a:endParaRPr lang="en-US" sz="27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9016" name="AutoShape 8"/>
          <p:cNvSpPr>
            <a:spLocks noChangeArrowheads="1"/>
          </p:cNvSpPr>
          <p:nvPr/>
        </p:nvSpPr>
        <p:spPr bwMode="auto">
          <a:xfrm>
            <a:off x="209550" y="1557338"/>
            <a:ext cx="4041775" cy="2229620"/>
          </a:xfrm>
          <a:prstGeom prst="cloudCallout">
            <a:avLst>
              <a:gd name="adj1" fmla="val 63144"/>
              <a:gd name="adj2" fmla="val 101968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EF8E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99" tIns="52149" rIns="104299" bIns="52149"/>
          <a:lstStyle/>
          <a:p>
            <a:pPr algn="ctr" defTabSz="1042988">
              <a:spcBef>
                <a:spcPct val="0"/>
              </a:spcBef>
            </a:pPr>
            <a:endParaRPr lang="en-GB" sz="27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42988">
              <a:spcBef>
                <a:spcPct val="0"/>
              </a:spcBef>
            </a:pPr>
            <a:r>
              <a:rPr lang="en-GB" sz="27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Conventional</a:t>
            </a:r>
            <a:r>
              <a:rPr lang="en-GB" sz="27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7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7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medicine</a:t>
            </a:r>
            <a:endParaRPr lang="en-US" sz="27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901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4260850"/>
            <a:ext cx="2560638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63DE8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66FF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17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Demand and need to T&amp;CM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525" y="1468582"/>
            <a:ext cx="9696450" cy="5138593"/>
          </a:xfrm>
        </p:spPr>
        <p:txBody>
          <a:bodyPr/>
          <a:lstStyle/>
          <a:p>
            <a:pPr algn="just"/>
            <a:r>
              <a:rPr lang="en-GB" sz="2000" dirty="0" smtClean="0"/>
              <a:t>Over 100 million Europeans are currently T&amp;CM users, with one-fifth regularly using T&amp;CM and preferring health care which includes T&amp;CM . There are many more T&amp;CM users in Africa, Asia, Australia and North America. </a:t>
            </a:r>
          </a:p>
          <a:p>
            <a:pPr algn="just"/>
            <a:r>
              <a:rPr lang="en-GB" sz="2000" dirty="0"/>
              <a:t>In Australia</a:t>
            </a:r>
            <a:r>
              <a:rPr lang="en-GB" sz="2000" dirty="0" smtClean="0"/>
              <a:t>, </a:t>
            </a:r>
            <a:r>
              <a:rPr lang="en-GB" sz="2000" dirty="0"/>
              <a:t>of those randomly interviewed</a:t>
            </a:r>
            <a:r>
              <a:rPr lang="en-GB" sz="2000" dirty="0" smtClean="0"/>
              <a:t>, 68.9% </a:t>
            </a:r>
            <a:r>
              <a:rPr lang="en-GB" sz="2000" dirty="0"/>
              <a:t>used at least one form of CAM in the past 12 months and 44.1% visited CAM </a:t>
            </a:r>
            <a:r>
              <a:rPr lang="en-GB" sz="2000" dirty="0" smtClean="0"/>
              <a:t>practitioners.</a:t>
            </a:r>
          </a:p>
          <a:p>
            <a:pPr algn="just"/>
            <a:r>
              <a:rPr lang="en-GB" sz="2000" dirty="0"/>
              <a:t>In US, a national health survey in 2007 revealed that more than $34 billion is spent on CAM annually and almost 4 out of 10 adults had used </a:t>
            </a:r>
            <a:r>
              <a:rPr lang="en-GB" sz="2000" dirty="0" smtClean="0"/>
              <a:t>CAM.</a:t>
            </a:r>
          </a:p>
          <a:p>
            <a:pPr algn="just"/>
            <a:r>
              <a:rPr lang="en-GB" sz="2000" dirty="0"/>
              <a:t>In China, according to the recent national survey </a:t>
            </a:r>
            <a:r>
              <a:rPr lang="en-GB" sz="2000" dirty="0" smtClean="0"/>
              <a:t>data, 907 </a:t>
            </a:r>
            <a:r>
              <a:rPr lang="en-GB" sz="2000" dirty="0"/>
              <a:t>million visits to traditional Chinese medicine – 18% of all medical visits; </a:t>
            </a:r>
            <a:r>
              <a:rPr lang="en-GB" sz="2000" dirty="0" smtClean="0"/>
              <a:t>13.6 </a:t>
            </a:r>
            <a:r>
              <a:rPr lang="en-GB" sz="2000" dirty="0"/>
              <a:t>million traditional Chinese medicine inpatients – 16% of the total in all </a:t>
            </a:r>
            <a:r>
              <a:rPr lang="en-GB" sz="2000" dirty="0" smtClean="0"/>
              <a:t>hospitals.</a:t>
            </a:r>
            <a:endParaRPr lang="en-GB" sz="2000" dirty="0"/>
          </a:p>
          <a:p>
            <a:pPr algn="just"/>
            <a:r>
              <a:rPr lang="en-GB" sz="2000" dirty="0" smtClean="0"/>
              <a:t>In India, There are 785 185 registered Ayurveda, Yoga, Naturopathy, Unani, Siddha and Homeopathy(AYUSH) practitioners and an estimated one million village-based, traditional AYUSH community health workers.</a:t>
            </a:r>
          </a:p>
          <a:p>
            <a:endParaRPr lang="en-GB" sz="2000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04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Demand and need to T&amp;CM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endParaRPr lang="en-GB" sz="1800" dirty="0" smtClean="0"/>
          </a:p>
          <a:p>
            <a:pPr algn="just"/>
            <a:r>
              <a:rPr lang="en-GB" sz="1800" dirty="0" smtClean="0"/>
              <a:t>An </a:t>
            </a:r>
            <a:r>
              <a:rPr lang="en-GB" sz="1800" dirty="0"/>
              <a:t>extensive number of patients with </a:t>
            </a:r>
            <a:r>
              <a:rPr lang="en-GB" sz="1800" dirty="0">
                <a:solidFill>
                  <a:srgbClr val="FF0000"/>
                </a:solidFill>
              </a:rPr>
              <a:t>multiple sclerosis </a:t>
            </a:r>
            <a:r>
              <a:rPr lang="en-GB" sz="1800" dirty="0"/>
              <a:t>resort to complementary and alternative medicine treatments: prevalence of use ranges from </a:t>
            </a:r>
            <a:r>
              <a:rPr lang="en-GB" sz="1800" dirty="0">
                <a:solidFill>
                  <a:srgbClr val="FF0000"/>
                </a:solidFill>
              </a:rPr>
              <a:t>41 percent in Spain to 70 percent in Canada and 82 percent in Australia</a:t>
            </a:r>
            <a:r>
              <a:rPr lang="en-GB" sz="1800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In China, </a:t>
            </a:r>
            <a:r>
              <a:rPr lang="en-GB" sz="1800" dirty="0" smtClean="0"/>
              <a:t>the </a:t>
            </a:r>
            <a:r>
              <a:rPr lang="en-GB" sz="1800" dirty="0"/>
              <a:t>top five diseases for admission to traditional Chinese medicine </a:t>
            </a:r>
            <a:r>
              <a:rPr lang="en-GB" sz="1800" dirty="0" smtClean="0"/>
              <a:t>hospitals: </a:t>
            </a:r>
            <a:r>
              <a:rPr lang="en-GB" sz="1800" dirty="0">
                <a:solidFill>
                  <a:srgbClr val="FF0000"/>
                </a:solidFill>
              </a:rPr>
              <a:t>cerebrovascular accident, intervertebral disc displacement, haemorrhoids, ischaemic heart disease and essential hypertension.</a:t>
            </a:r>
          </a:p>
          <a:p>
            <a:endParaRPr lang="en-GB" dirty="0"/>
          </a:p>
        </p:txBody>
      </p:sp>
      <p:pic>
        <p:nvPicPr>
          <p:cNvPr id="5" name="Content Placeholder 4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439" y="2042160"/>
            <a:ext cx="3332481" cy="390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58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Demand and need to T&amp;CM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7390" y="1689315"/>
            <a:ext cx="4282160" cy="4917859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/>
              <a:t>N</a:t>
            </a:r>
            <a:r>
              <a:rPr lang="en-GB" dirty="0" smtClean="0"/>
              <a:t>early </a:t>
            </a:r>
            <a:r>
              <a:rPr lang="en-GB" dirty="0"/>
              <a:t>a quarter of all modern medicines are derived from natural products, many of which were first used in a traditional medicine context. TM is thus a resource for primary health care, but also for innovation and discovery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5" name="Picture 7" descr="图6d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14" y="1813302"/>
            <a:ext cx="3347634" cy="415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86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since 2002 in T&amp;CM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39" y="1540701"/>
            <a:ext cx="8650017" cy="507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47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egulation </a:t>
            </a:r>
            <a:br>
              <a:rPr lang="en-US" dirty="0" smtClean="0"/>
            </a:br>
            <a:r>
              <a:rPr lang="en-US" dirty="0" smtClean="0"/>
              <a:t>on practitioners in T&amp;CM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814172"/>
              </p:ext>
            </p:extLst>
          </p:nvPr>
        </p:nvGraphicFramePr>
        <p:xfrm>
          <a:off x="517525" y="1522413"/>
          <a:ext cx="9696450" cy="508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4252763" y="3236687"/>
            <a:ext cx="2249638" cy="1785228"/>
            <a:chOff x="4428" y="6213"/>
            <a:chExt cx="3532" cy="3012"/>
          </a:xfrm>
        </p:grpSpPr>
        <p:sp>
          <p:nvSpPr>
            <p:cNvPr id="5123" name="Text Box 50"/>
            <p:cNvSpPr txBox="1">
              <a:spLocks noChangeArrowheads="1"/>
            </p:cNvSpPr>
            <p:nvPr/>
          </p:nvSpPr>
          <p:spPr bwMode="auto">
            <a:xfrm>
              <a:off x="6760" y="7396"/>
              <a:ext cx="1200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56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(43.5%)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124" name="Text Box 51"/>
            <p:cNvSpPr txBox="1">
              <a:spLocks noChangeArrowheads="1"/>
            </p:cNvSpPr>
            <p:nvPr/>
          </p:nvSpPr>
          <p:spPr bwMode="auto">
            <a:xfrm>
              <a:off x="4428" y="8397"/>
              <a:ext cx="1200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56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(43.5%)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125" name="Text Box 52"/>
            <p:cNvSpPr txBox="1">
              <a:spLocks noChangeArrowheads="1"/>
            </p:cNvSpPr>
            <p:nvPr/>
          </p:nvSpPr>
          <p:spPr bwMode="auto">
            <a:xfrm>
              <a:off x="4780" y="6213"/>
              <a:ext cx="1200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17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(13%)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5530" y="7801"/>
              <a:ext cx="1005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宋体" pitchFamily="2" charset="-122"/>
                </a:rPr>
                <a:t>129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18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ducation in T&amp;CM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777750"/>
              </p:ext>
            </p:extLst>
          </p:nvPr>
        </p:nvGraphicFramePr>
        <p:xfrm>
          <a:off x="548005" y="1391920"/>
          <a:ext cx="9696450" cy="5194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120515" y="4274662"/>
            <a:ext cx="704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SimSun"/>
              </a:rPr>
              <a:t>72</a:t>
            </a:r>
            <a:r>
              <a:rPr lang="en-US" sz="1400">
                <a:effectLst/>
                <a:latin typeface="Calibri"/>
                <a:ea typeface="SimSun"/>
              </a:rPr>
              <a:t> (56%)</a:t>
            </a:r>
            <a:endParaRPr lang="en-US" sz="1200">
              <a:effectLst/>
              <a:latin typeface="Times New Roman"/>
              <a:ea typeface="SimSun"/>
            </a:endParaRPr>
          </a:p>
          <a:p>
            <a:pPr>
              <a:spcAft>
                <a:spcPts val="0"/>
              </a:spcAft>
            </a:pPr>
            <a:r>
              <a:rPr lang="en-US" sz="1200">
                <a:effectLst/>
                <a:latin typeface="Times New Roman"/>
                <a:ea typeface="SimSun"/>
              </a:rPr>
              <a:t> 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926012" y="4115912"/>
            <a:ext cx="63817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400" b="1">
                <a:effectLst/>
                <a:latin typeface="Calibri"/>
                <a:ea typeface="SimSun"/>
              </a:rPr>
              <a:t>129</a:t>
            </a:r>
            <a:endParaRPr lang="en-US" sz="1200">
              <a:effectLst/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0434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T&amp;CM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247893"/>
              </p:ext>
            </p:extLst>
          </p:nvPr>
        </p:nvGraphicFramePr>
        <p:xfrm>
          <a:off x="517525" y="1355834"/>
          <a:ext cx="9696450" cy="531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52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8483</TotalTime>
  <Words>1593</Words>
  <Application>Microsoft Office PowerPoint</Application>
  <PresentationFormat>Custom</PresentationFormat>
  <Paragraphs>224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master</vt:lpstr>
      <vt:lpstr>PowerPoint Presentation</vt:lpstr>
      <vt:lpstr>Overview of my presentation</vt:lpstr>
      <vt:lpstr>Demand and need to T&amp;CM</vt:lpstr>
      <vt:lpstr>Demand and need to T&amp;CM</vt:lpstr>
      <vt:lpstr>Demand and need to T&amp;CM</vt:lpstr>
      <vt:lpstr>Progress since 2002 in T&amp;CM</vt:lpstr>
      <vt:lpstr>Regulation  on practitioners in T&amp;CM</vt:lpstr>
      <vt:lpstr>Education in T&amp;CM</vt:lpstr>
      <vt:lpstr>Challenges in T&amp;CM</vt:lpstr>
      <vt:lpstr>Challenges</vt:lpstr>
      <vt:lpstr>Member States &amp; WHO</vt:lpstr>
      <vt:lpstr>PowerPoint Presentation</vt:lpstr>
      <vt:lpstr>PowerPoint Presentation</vt:lpstr>
      <vt:lpstr>PowerPoint Presentation</vt:lpstr>
      <vt:lpstr>Why TCI can contribute to UHC and SDGs</vt:lpstr>
      <vt:lpstr>Why TCI can contribute to UHC and SDGs</vt:lpstr>
      <vt:lpstr>Primary health care and TCI</vt:lpstr>
      <vt:lpstr>WHO TM Strategy 2014-2023: Goals</vt:lpstr>
      <vt:lpstr>WHO TM Strategy 2014-2023:  Objectives and directions</vt:lpstr>
      <vt:lpstr>Implementation of WHO TM Strategy: Indicators for monitoring</vt:lpstr>
      <vt:lpstr>WHA Resolution on Traditional Medicine</vt:lpstr>
      <vt:lpstr>WHA Resolution on Traditional Medicine</vt:lpstr>
      <vt:lpstr>WHA Resolution on integrated, people-centred  health services(2016)</vt:lpstr>
      <vt:lpstr>Promote the contribution through :  Leadership-Integration and Q&amp;S</vt:lpstr>
      <vt:lpstr>Promote the contribution through : Standards, norms and technical documents</vt:lpstr>
      <vt:lpstr>Promote the contribution through:  Traditional Medicine Chapter (Module 1)</vt:lpstr>
      <vt:lpstr> Integration of T&amp;CM  into national health systems</vt:lpstr>
    </vt:vector>
  </TitlesOfParts>
  <Company>World Health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</dc:title>
  <dc:subject>WHO template and recommendations</dc:subject>
  <dc:creator>Anne Guilloux</dc:creator>
  <cp:keywords>communication, photos, text</cp:keywords>
  <cp:lastModifiedBy>Fatima Zahra Kamal</cp:lastModifiedBy>
  <cp:revision>438</cp:revision>
  <cp:lastPrinted>2017-05-03T08:25:55Z</cp:lastPrinted>
  <dcterms:created xsi:type="dcterms:W3CDTF">2005-03-01T08:26:43Z</dcterms:created>
  <dcterms:modified xsi:type="dcterms:W3CDTF">2018-04-12T14:14:50Z</dcterms:modified>
  <cp:category>Guidelines</cp:category>
</cp:coreProperties>
</file>