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59" r:id="rId3"/>
    <p:sldId id="263" r:id="rId4"/>
    <p:sldId id="264" r:id="rId5"/>
    <p:sldId id="269" r:id="rId6"/>
    <p:sldId id="278" r:id="rId7"/>
    <p:sldId id="279" r:id="rId8"/>
    <p:sldId id="280" r:id="rId9"/>
    <p:sldId id="281" r:id="rId10"/>
    <p:sldId id="282" r:id="rId11"/>
    <p:sldId id="283" r:id="rId12"/>
    <p:sldId id="284" r:id="rId1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8" autoAdjust="0"/>
    <p:restoredTop sz="94660"/>
  </p:normalViewPr>
  <p:slideViewPr>
    <p:cSldViewPr snapToGrid="0">
      <p:cViewPr varScale="1">
        <p:scale>
          <a:sx n="71" d="100"/>
          <a:sy n="71" d="100"/>
        </p:scale>
        <p:origin x="354" y="60"/>
      </p:cViewPr>
      <p:guideLst>
        <p:guide orient="horz" pos="2160"/>
        <p:guide pos="3840"/>
      </p:guideLst>
    </p:cSldViewPr>
  </p:slideViewPr>
  <p:notesTextViewPr>
    <p:cViewPr>
      <p:scale>
        <a:sx n="1" d="1"/>
        <a:sy n="1" d="1"/>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EE8A4-5242-4238-9C64-2073AE345E20}" type="doc">
      <dgm:prSet loTypeId="urn:microsoft.com/office/officeart/2005/8/layout/hProcess9" loCatId="process" qsTypeId="urn:microsoft.com/office/officeart/2005/8/quickstyle/simple2" qsCatId="simple" csTypeId="urn:microsoft.com/office/officeart/2005/8/colors/accent1_1" csCatId="accent1" phldr="1"/>
      <dgm:spPr/>
    </dgm:pt>
    <dgm:pt modelId="{F7D3670D-7836-48D2-8611-A033D3D45187}">
      <dgm:prSet phldrT="[Text]" custT="1"/>
      <dgm:spPr/>
      <dgm:t>
        <a:bodyPr/>
        <a:lstStyle/>
        <a:p>
          <a:endParaRPr lang="en-US" sz="1200" dirty="0">
            <a:latin typeface="Arial" panose="020B0604020202020204" pitchFamily="34" charset="0"/>
            <a:cs typeface="Arial" panose="020B0604020202020204" pitchFamily="34" charset="0"/>
          </a:endParaRPr>
        </a:p>
      </dgm:t>
    </dgm:pt>
    <dgm:pt modelId="{599333F6-5D3D-48B3-B386-6D712A8F08B2}" type="parTrans" cxnId="{D315CFB3-4DED-4D8B-AC8C-D687E85E202D}">
      <dgm:prSet/>
      <dgm:spPr/>
      <dgm:t>
        <a:bodyPr/>
        <a:lstStyle/>
        <a:p>
          <a:endParaRPr lang="en-US"/>
        </a:p>
      </dgm:t>
    </dgm:pt>
    <dgm:pt modelId="{12F97796-C502-428B-92F3-064A1184068E}" type="sibTrans" cxnId="{D315CFB3-4DED-4D8B-AC8C-D687E85E202D}">
      <dgm:prSet/>
      <dgm:spPr/>
      <dgm:t>
        <a:bodyPr/>
        <a:lstStyle/>
        <a:p>
          <a:endParaRPr lang="en-US"/>
        </a:p>
      </dgm:t>
    </dgm:pt>
    <dgm:pt modelId="{8F60A973-3A1A-4698-8CC1-669892210112}">
      <dgm:prSet phldrT="[Text]" custT="1"/>
      <dgm:spPr/>
      <dgm:t>
        <a:bodyPr/>
        <a:lstStyle/>
        <a:p>
          <a:r>
            <a:rPr lang="en-US" sz="1800" dirty="0" smtClean="0"/>
            <a:t>Integration of Traditional and Complementary Medicine (T&amp;CM) into the Malaysian Healthcare System</a:t>
          </a:r>
          <a:endParaRPr lang="en-US" sz="1800" dirty="0"/>
        </a:p>
      </dgm:t>
    </dgm:pt>
    <dgm:pt modelId="{AF5AC336-EB8D-465E-86B0-792C68350ADF}" type="parTrans" cxnId="{551918D3-A4DD-42A3-BA73-BEF025FD630E}">
      <dgm:prSet/>
      <dgm:spPr/>
      <dgm:t>
        <a:bodyPr/>
        <a:lstStyle/>
        <a:p>
          <a:endParaRPr lang="en-US"/>
        </a:p>
      </dgm:t>
    </dgm:pt>
    <dgm:pt modelId="{7A75B5EB-6C17-4BF0-8D35-B87B94109933}" type="sibTrans" cxnId="{551918D3-A4DD-42A3-BA73-BEF025FD630E}">
      <dgm:prSet/>
      <dgm:spPr/>
      <dgm:t>
        <a:bodyPr/>
        <a:lstStyle/>
        <a:p>
          <a:endParaRPr lang="en-US"/>
        </a:p>
      </dgm:t>
    </dgm:pt>
    <dgm:pt modelId="{D110457C-26DF-4693-A989-D84057896E63}">
      <dgm:prSet phldrT="[Text]" custT="1"/>
      <dgm:spPr/>
      <dgm:t>
        <a:bodyPr/>
        <a:lstStyle/>
        <a:p>
          <a:r>
            <a:rPr lang="en-US" sz="1800" dirty="0" smtClean="0"/>
            <a:t>Ensure quality and safe use of  T&amp;CM practices and products to attain optimal potential in healthcare delivery</a:t>
          </a:r>
          <a:endParaRPr lang="en-US" sz="1800" dirty="0"/>
        </a:p>
      </dgm:t>
    </dgm:pt>
    <dgm:pt modelId="{0450B0B6-39F5-4C2B-BF19-7862C34D8D5A}" type="parTrans" cxnId="{7BD801B7-386B-4228-A33A-BB815A018B7A}">
      <dgm:prSet/>
      <dgm:spPr/>
      <dgm:t>
        <a:bodyPr/>
        <a:lstStyle/>
        <a:p>
          <a:endParaRPr lang="en-US"/>
        </a:p>
      </dgm:t>
    </dgm:pt>
    <dgm:pt modelId="{D0ED6666-F00B-41C6-A9A4-6B649261025F}" type="sibTrans" cxnId="{7BD801B7-386B-4228-A33A-BB815A018B7A}">
      <dgm:prSet/>
      <dgm:spPr/>
      <dgm:t>
        <a:bodyPr/>
        <a:lstStyle/>
        <a:p>
          <a:endParaRPr lang="en-US"/>
        </a:p>
      </dgm:t>
    </dgm:pt>
    <dgm:pt modelId="{0D01FC80-1CE3-43C1-A246-69DEA6C772AF}" type="pres">
      <dgm:prSet presAssocID="{D1BEE8A4-5242-4238-9C64-2073AE345E20}" presName="CompostProcess" presStyleCnt="0">
        <dgm:presLayoutVars>
          <dgm:dir/>
          <dgm:resizeHandles val="exact"/>
        </dgm:presLayoutVars>
      </dgm:prSet>
      <dgm:spPr/>
    </dgm:pt>
    <dgm:pt modelId="{75D83F6B-C58F-450F-95C9-F95E6D71F4D7}" type="pres">
      <dgm:prSet presAssocID="{D1BEE8A4-5242-4238-9C64-2073AE345E20}" presName="arrow" presStyleLbl="bgShp" presStyleIdx="0" presStyleCnt="1"/>
      <dgm:spPr/>
      <dgm:t>
        <a:bodyPr/>
        <a:lstStyle/>
        <a:p>
          <a:endParaRPr lang="en-US"/>
        </a:p>
      </dgm:t>
    </dgm:pt>
    <dgm:pt modelId="{BF8CEA1A-2B12-4BE0-896C-1D4F0D290E8C}" type="pres">
      <dgm:prSet presAssocID="{D1BEE8A4-5242-4238-9C64-2073AE345E20}" presName="linearProcess" presStyleCnt="0"/>
      <dgm:spPr/>
    </dgm:pt>
    <dgm:pt modelId="{F0BC90A0-A1D0-4C68-B1D1-D1954CB9A9B4}" type="pres">
      <dgm:prSet presAssocID="{F7D3670D-7836-48D2-8611-A033D3D45187}" presName="textNode" presStyleLbl="node1" presStyleIdx="0" presStyleCnt="3" custScaleY="191718" custLinFactNeighborY="30675">
        <dgm:presLayoutVars>
          <dgm:bulletEnabled val="1"/>
        </dgm:presLayoutVars>
      </dgm:prSet>
      <dgm:spPr/>
      <dgm:t>
        <a:bodyPr/>
        <a:lstStyle/>
        <a:p>
          <a:endParaRPr lang="en-US"/>
        </a:p>
      </dgm:t>
    </dgm:pt>
    <dgm:pt modelId="{DCAB17BE-468D-4EA0-B27D-A7E0B49578D4}" type="pres">
      <dgm:prSet presAssocID="{12F97796-C502-428B-92F3-064A1184068E}" presName="sibTrans" presStyleCnt="0"/>
      <dgm:spPr/>
    </dgm:pt>
    <dgm:pt modelId="{426DC111-15CB-4E47-981F-3A22E026C87B}" type="pres">
      <dgm:prSet presAssocID="{8F60A973-3A1A-4698-8CC1-669892210112}" presName="textNode" presStyleLbl="node1" presStyleIdx="1" presStyleCnt="3" custScaleY="194728" custLinFactNeighborX="-14286" custLinFactNeighborY="27579">
        <dgm:presLayoutVars>
          <dgm:bulletEnabled val="1"/>
        </dgm:presLayoutVars>
      </dgm:prSet>
      <dgm:spPr/>
      <dgm:t>
        <a:bodyPr/>
        <a:lstStyle/>
        <a:p>
          <a:endParaRPr lang="en-US"/>
        </a:p>
      </dgm:t>
    </dgm:pt>
    <dgm:pt modelId="{5E520F59-5EEA-4671-B122-5437010B8893}" type="pres">
      <dgm:prSet presAssocID="{7A75B5EB-6C17-4BF0-8D35-B87B94109933}" presName="sibTrans" presStyleCnt="0"/>
      <dgm:spPr/>
    </dgm:pt>
    <dgm:pt modelId="{58DF94A5-1A29-4EF3-A2DD-E3F0673D93EF}" type="pres">
      <dgm:prSet presAssocID="{D110457C-26DF-4693-A989-D84057896E63}" presName="textNode" presStyleLbl="node1" presStyleIdx="2" presStyleCnt="3" custScaleY="194785" custLinFactNeighborX="-14445" custLinFactNeighborY="27607">
        <dgm:presLayoutVars>
          <dgm:bulletEnabled val="1"/>
        </dgm:presLayoutVars>
      </dgm:prSet>
      <dgm:spPr/>
      <dgm:t>
        <a:bodyPr/>
        <a:lstStyle/>
        <a:p>
          <a:endParaRPr lang="en-US"/>
        </a:p>
      </dgm:t>
    </dgm:pt>
  </dgm:ptLst>
  <dgm:cxnLst>
    <dgm:cxn modelId="{0B3B4303-3BAC-4837-B63C-807C2C89E960}" type="presOf" srcId="{D1BEE8A4-5242-4238-9C64-2073AE345E20}" destId="{0D01FC80-1CE3-43C1-A246-69DEA6C772AF}" srcOrd="0" destOrd="0" presId="urn:microsoft.com/office/officeart/2005/8/layout/hProcess9"/>
    <dgm:cxn modelId="{D315CFB3-4DED-4D8B-AC8C-D687E85E202D}" srcId="{D1BEE8A4-5242-4238-9C64-2073AE345E20}" destId="{F7D3670D-7836-48D2-8611-A033D3D45187}" srcOrd="0" destOrd="0" parTransId="{599333F6-5D3D-48B3-B386-6D712A8F08B2}" sibTransId="{12F97796-C502-428B-92F3-064A1184068E}"/>
    <dgm:cxn modelId="{7BD801B7-386B-4228-A33A-BB815A018B7A}" srcId="{D1BEE8A4-5242-4238-9C64-2073AE345E20}" destId="{D110457C-26DF-4693-A989-D84057896E63}" srcOrd="2" destOrd="0" parTransId="{0450B0B6-39F5-4C2B-BF19-7862C34D8D5A}" sibTransId="{D0ED6666-F00B-41C6-A9A4-6B649261025F}"/>
    <dgm:cxn modelId="{01489596-13B3-4F11-98AA-736F53CCE91E}" type="presOf" srcId="{F7D3670D-7836-48D2-8611-A033D3D45187}" destId="{F0BC90A0-A1D0-4C68-B1D1-D1954CB9A9B4}" srcOrd="0" destOrd="0" presId="urn:microsoft.com/office/officeart/2005/8/layout/hProcess9"/>
    <dgm:cxn modelId="{551918D3-A4DD-42A3-BA73-BEF025FD630E}" srcId="{D1BEE8A4-5242-4238-9C64-2073AE345E20}" destId="{8F60A973-3A1A-4698-8CC1-669892210112}" srcOrd="1" destOrd="0" parTransId="{AF5AC336-EB8D-465E-86B0-792C68350ADF}" sibTransId="{7A75B5EB-6C17-4BF0-8D35-B87B94109933}"/>
    <dgm:cxn modelId="{8B20E059-5E2A-44D1-8944-C60C375DD1AF}" type="presOf" srcId="{8F60A973-3A1A-4698-8CC1-669892210112}" destId="{426DC111-15CB-4E47-981F-3A22E026C87B}" srcOrd="0" destOrd="0" presId="urn:microsoft.com/office/officeart/2005/8/layout/hProcess9"/>
    <dgm:cxn modelId="{E57982B2-7A5B-4772-A007-A6532F760B76}" type="presOf" srcId="{D110457C-26DF-4693-A989-D84057896E63}" destId="{58DF94A5-1A29-4EF3-A2DD-E3F0673D93EF}" srcOrd="0" destOrd="0" presId="urn:microsoft.com/office/officeart/2005/8/layout/hProcess9"/>
    <dgm:cxn modelId="{BA0345B8-6DA9-47D5-A714-D7FD96675F4F}" type="presParOf" srcId="{0D01FC80-1CE3-43C1-A246-69DEA6C772AF}" destId="{75D83F6B-C58F-450F-95C9-F95E6D71F4D7}" srcOrd="0" destOrd="0" presId="urn:microsoft.com/office/officeart/2005/8/layout/hProcess9"/>
    <dgm:cxn modelId="{AC5E0257-4B23-4521-9E15-BFEC8FFED1D4}" type="presParOf" srcId="{0D01FC80-1CE3-43C1-A246-69DEA6C772AF}" destId="{BF8CEA1A-2B12-4BE0-896C-1D4F0D290E8C}" srcOrd="1" destOrd="0" presId="urn:microsoft.com/office/officeart/2005/8/layout/hProcess9"/>
    <dgm:cxn modelId="{FCDC1012-6F4B-4A63-8D8D-1865986A2038}" type="presParOf" srcId="{BF8CEA1A-2B12-4BE0-896C-1D4F0D290E8C}" destId="{F0BC90A0-A1D0-4C68-B1D1-D1954CB9A9B4}" srcOrd="0" destOrd="0" presId="urn:microsoft.com/office/officeart/2005/8/layout/hProcess9"/>
    <dgm:cxn modelId="{B0164250-FF68-4B33-AF71-EBE34BC63E97}" type="presParOf" srcId="{BF8CEA1A-2B12-4BE0-896C-1D4F0D290E8C}" destId="{DCAB17BE-468D-4EA0-B27D-A7E0B49578D4}" srcOrd="1" destOrd="0" presId="urn:microsoft.com/office/officeart/2005/8/layout/hProcess9"/>
    <dgm:cxn modelId="{B036BF3B-CB06-4DC6-8342-3FB7D379E9D6}" type="presParOf" srcId="{BF8CEA1A-2B12-4BE0-896C-1D4F0D290E8C}" destId="{426DC111-15CB-4E47-981F-3A22E026C87B}" srcOrd="2" destOrd="0" presId="urn:microsoft.com/office/officeart/2005/8/layout/hProcess9"/>
    <dgm:cxn modelId="{1C0A6534-4A22-45CB-B55C-EF435DDA7E7B}" type="presParOf" srcId="{BF8CEA1A-2B12-4BE0-896C-1D4F0D290E8C}" destId="{5E520F59-5EEA-4671-B122-5437010B8893}" srcOrd="3" destOrd="0" presId="urn:microsoft.com/office/officeart/2005/8/layout/hProcess9"/>
    <dgm:cxn modelId="{DE286475-B747-47B9-8102-D7AF97E2F420}" type="presParOf" srcId="{BF8CEA1A-2B12-4BE0-896C-1D4F0D290E8C}" destId="{58DF94A5-1A29-4EF3-A2DD-E3F0673D93EF}"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E8D64C-10CF-4EEC-8111-AD6CDA22B140}" type="doc">
      <dgm:prSet loTypeId="urn:microsoft.com/office/officeart/2005/8/layout/hierarchy3" loCatId="hierarchy" qsTypeId="urn:microsoft.com/office/officeart/2005/8/quickstyle/3d4" qsCatId="3D" csTypeId="urn:microsoft.com/office/officeart/2005/8/colors/colorful2" csCatId="colorful" phldr="1"/>
      <dgm:spPr/>
      <dgm:t>
        <a:bodyPr/>
        <a:lstStyle/>
        <a:p>
          <a:endParaRPr lang="en-GB"/>
        </a:p>
      </dgm:t>
    </dgm:pt>
    <dgm:pt modelId="{60C22362-FD5A-4E5B-ADB2-EFC559C8186D}">
      <dgm:prSet phldrT="[Text]"/>
      <dgm:spPr/>
      <dgm:t>
        <a:bodyPr/>
        <a:lstStyle/>
        <a:p>
          <a:r>
            <a:rPr lang="en-GB" dirty="0" smtClean="0"/>
            <a:t>Academic Pathway</a:t>
          </a:r>
          <a:endParaRPr lang="en-GB" dirty="0"/>
        </a:p>
      </dgm:t>
    </dgm:pt>
    <dgm:pt modelId="{182EBBBF-7E53-4303-B2B2-A0B6556B0C8B}" type="parTrans" cxnId="{9410FDE7-A2C6-4418-91AE-4BEF733A0A5E}">
      <dgm:prSet/>
      <dgm:spPr/>
      <dgm:t>
        <a:bodyPr/>
        <a:lstStyle/>
        <a:p>
          <a:endParaRPr lang="en-GB"/>
        </a:p>
      </dgm:t>
    </dgm:pt>
    <dgm:pt modelId="{01ACC731-A67E-4E48-8C24-9BBD47E5879E}" type="sibTrans" cxnId="{9410FDE7-A2C6-4418-91AE-4BEF733A0A5E}">
      <dgm:prSet/>
      <dgm:spPr/>
      <dgm:t>
        <a:bodyPr/>
        <a:lstStyle/>
        <a:p>
          <a:endParaRPr lang="en-GB"/>
        </a:p>
      </dgm:t>
    </dgm:pt>
    <dgm:pt modelId="{DEC2B49B-E696-479E-AF5C-C78DA8E29E0D}">
      <dgm:prSet phldrT="[Text]"/>
      <dgm:spPr/>
      <dgm:t>
        <a:bodyPr/>
        <a:lstStyle/>
        <a:p>
          <a:r>
            <a:rPr lang="en-GB" dirty="0" smtClean="0"/>
            <a:t>Malaysian Qualification Agency</a:t>
          </a:r>
          <a:endParaRPr lang="en-GB" dirty="0"/>
        </a:p>
      </dgm:t>
    </dgm:pt>
    <dgm:pt modelId="{F6E2F036-9B20-4140-9D82-39068C30A38A}" type="parTrans" cxnId="{FFF4BFEB-C425-4664-9DE8-59534ED0AE31}">
      <dgm:prSet/>
      <dgm:spPr/>
      <dgm:t>
        <a:bodyPr/>
        <a:lstStyle/>
        <a:p>
          <a:endParaRPr lang="en-GB"/>
        </a:p>
      </dgm:t>
    </dgm:pt>
    <dgm:pt modelId="{C711FC64-1231-42E7-A8EA-887A57FB3212}" type="sibTrans" cxnId="{FFF4BFEB-C425-4664-9DE8-59534ED0AE31}">
      <dgm:prSet/>
      <dgm:spPr/>
      <dgm:t>
        <a:bodyPr/>
        <a:lstStyle/>
        <a:p>
          <a:endParaRPr lang="en-GB"/>
        </a:p>
      </dgm:t>
    </dgm:pt>
    <dgm:pt modelId="{8E7E59EB-64FF-4565-830F-DB947BBC045A}">
      <dgm:prSet phldrT="[Text]"/>
      <dgm:spPr/>
      <dgm:t>
        <a:bodyPr/>
        <a:lstStyle/>
        <a:p>
          <a:r>
            <a:rPr lang="en-GB" dirty="0" smtClean="0"/>
            <a:t>Skill</a:t>
          </a:r>
          <a:r>
            <a:rPr lang="en-GB" baseline="0" dirty="0" smtClean="0"/>
            <a:t> Pathway</a:t>
          </a:r>
          <a:endParaRPr lang="en-GB" dirty="0"/>
        </a:p>
      </dgm:t>
    </dgm:pt>
    <dgm:pt modelId="{CF9DB619-92C8-491B-B09F-BD2EC4C7CA8F}" type="parTrans" cxnId="{5FC7A472-A914-4BFE-ADB2-C21592F0DCA0}">
      <dgm:prSet/>
      <dgm:spPr/>
      <dgm:t>
        <a:bodyPr/>
        <a:lstStyle/>
        <a:p>
          <a:endParaRPr lang="en-GB"/>
        </a:p>
      </dgm:t>
    </dgm:pt>
    <dgm:pt modelId="{22072627-F693-43A2-AFB3-28A9D046F21A}" type="sibTrans" cxnId="{5FC7A472-A914-4BFE-ADB2-C21592F0DCA0}">
      <dgm:prSet/>
      <dgm:spPr/>
      <dgm:t>
        <a:bodyPr/>
        <a:lstStyle/>
        <a:p>
          <a:endParaRPr lang="en-GB"/>
        </a:p>
      </dgm:t>
    </dgm:pt>
    <dgm:pt modelId="{B2E95016-D7D2-48C1-B253-2E8E7AC626F7}">
      <dgm:prSet phldrT="[Text]"/>
      <dgm:spPr/>
      <dgm:t>
        <a:bodyPr/>
        <a:lstStyle/>
        <a:p>
          <a:r>
            <a:rPr lang="en-GB" dirty="0" smtClean="0"/>
            <a:t>Department of Skills Development</a:t>
          </a:r>
          <a:endParaRPr lang="en-GB" dirty="0"/>
        </a:p>
      </dgm:t>
    </dgm:pt>
    <dgm:pt modelId="{D495871A-1FE0-427F-95E4-B43B2B7690A6}" type="parTrans" cxnId="{778D9850-185E-4829-8744-89EEA0453F73}">
      <dgm:prSet/>
      <dgm:spPr/>
      <dgm:t>
        <a:bodyPr/>
        <a:lstStyle/>
        <a:p>
          <a:endParaRPr lang="en-GB"/>
        </a:p>
      </dgm:t>
    </dgm:pt>
    <dgm:pt modelId="{4E6EB414-048B-4234-8DB4-39DFDE2A484D}" type="sibTrans" cxnId="{778D9850-185E-4829-8744-89EEA0453F73}">
      <dgm:prSet/>
      <dgm:spPr/>
      <dgm:t>
        <a:bodyPr/>
        <a:lstStyle/>
        <a:p>
          <a:endParaRPr lang="en-GB"/>
        </a:p>
      </dgm:t>
    </dgm:pt>
    <dgm:pt modelId="{4A7B03EE-CE86-48B1-BB95-4C5A196FE939}">
      <dgm:prSet phldrT="[Text]"/>
      <dgm:spPr/>
      <dgm:t>
        <a:bodyPr/>
        <a:lstStyle/>
        <a:p>
          <a:r>
            <a:rPr lang="en-GB" dirty="0" smtClean="0"/>
            <a:t>Standards &amp; Criteria</a:t>
          </a:r>
          <a:endParaRPr lang="en-GB" dirty="0"/>
        </a:p>
      </dgm:t>
    </dgm:pt>
    <dgm:pt modelId="{8473B896-E4EC-44FC-A515-4EAF8947E9E3}" type="parTrans" cxnId="{EA492469-3C52-4526-B58A-4956FB54ECEC}">
      <dgm:prSet/>
      <dgm:spPr/>
      <dgm:t>
        <a:bodyPr/>
        <a:lstStyle/>
        <a:p>
          <a:endParaRPr lang="en-GB"/>
        </a:p>
      </dgm:t>
    </dgm:pt>
    <dgm:pt modelId="{721469D2-5C98-4BB9-AAE4-DC3288CBBB8E}" type="sibTrans" cxnId="{EA492469-3C52-4526-B58A-4956FB54ECEC}">
      <dgm:prSet/>
      <dgm:spPr/>
      <dgm:t>
        <a:bodyPr/>
        <a:lstStyle/>
        <a:p>
          <a:endParaRPr lang="en-GB"/>
        </a:p>
      </dgm:t>
    </dgm:pt>
    <dgm:pt modelId="{FE252E45-376D-49E0-AA7B-B9C9EFF34E91}">
      <dgm:prSet phldrT="[Text]"/>
      <dgm:spPr/>
      <dgm:t>
        <a:bodyPr/>
        <a:lstStyle/>
        <a:p>
          <a:r>
            <a:rPr lang="en-GB" dirty="0" smtClean="0"/>
            <a:t>Diploma &amp; Bachelors Degree</a:t>
          </a:r>
          <a:endParaRPr lang="en-GB" dirty="0"/>
        </a:p>
      </dgm:t>
    </dgm:pt>
    <dgm:pt modelId="{3FB404AF-8D87-4D7E-AF52-ABBB67879472}" type="parTrans" cxnId="{755E887D-38CC-4918-9534-857035A5968C}">
      <dgm:prSet/>
      <dgm:spPr/>
      <dgm:t>
        <a:bodyPr/>
        <a:lstStyle/>
        <a:p>
          <a:endParaRPr lang="en-GB"/>
        </a:p>
      </dgm:t>
    </dgm:pt>
    <dgm:pt modelId="{FE7EEC1B-2752-4D72-9183-3BCF5B575DE9}" type="sibTrans" cxnId="{755E887D-38CC-4918-9534-857035A5968C}">
      <dgm:prSet/>
      <dgm:spPr/>
      <dgm:t>
        <a:bodyPr/>
        <a:lstStyle/>
        <a:p>
          <a:endParaRPr lang="en-GB"/>
        </a:p>
      </dgm:t>
    </dgm:pt>
    <dgm:pt modelId="{C5CE0F18-767B-48D7-8C94-BDFE499386BE}">
      <dgm:prSet phldrT="[Text]"/>
      <dgm:spPr/>
      <dgm:t>
        <a:bodyPr/>
        <a:lstStyle/>
        <a:p>
          <a:r>
            <a:rPr lang="en-GB" dirty="0" smtClean="0"/>
            <a:t>National Occupational Skills Standard</a:t>
          </a:r>
          <a:endParaRPr lang="en-GB" dirty="0"/>
        </a:p>
      </dgm:t>
    </dgm:pt>
    <dgm:pt modelId="{47946257-AE61-4B58-801F-1F77C7E70A92}" type="parTrans" cxnId="{3C9A58FD-691D-485D-92EA-F8B890E41C65}">
      <dgm:prSet/>
      <dgm:spPr/>
      <dgm:t>
        <a:bodyPr/>
        <a:lstStyle/>
        <a:p>
          <a:endParaRPr lang="en-GB"/>
        </a:p>
      </dgm:t>
    </dgm:pt>
    <dgm:pt modelId="{A31628F2-054A-48A9-9609-124712949DB3}" type="sibTrans" cxnId="{3C9A58FD-691D-485D-92EA-F8B890E41C65}">
      <dgm:prSet/>
      <dgm:spPr/>
      <dgm:t>
        <a:bodyPr/>
        <a:lstStyle/>
        <a:p>
          <a:endParaRPr lang="en-GB"/>
        </a:p>
      </dgm:t>
    </dgm:pt>
    <dgm:pt modelId="{9BE67CDB-7A8A-4DB7-86EB-71EF29D6337E}">
      <dgm:prSet phldrT="[Text]"/>
      <dgm:spPr/>
      <dgm:t>
        <a:bodyPr/>
        <a:lstStyle/>
        <a:p>
          <a:r>
            <a:rPr lang="en-GB" dirty="0" smtClean="0"/>
            <a:t>Skills Certificates </a:t>
          </a:r>
          <a:endParaRPr lang="en-GB" dirty="0"/>
        </a:p>
      </dgm:t>
    </dgm:pt>
    <dgm:pt modelId="{3FA3B9B1-6386-4876-9F9F-EACDE5110609}" type="parTrans" cxnId="{18993EF5-5541-4091-B800-C2D29B56DF15}">
      <dgm:prSet/>
      <dgm:spPr/>
      <dgm:t>
        <a:bodyPr/>
        <a:lstStyle/>
        <a:p>
          <a:endParaRPr lang="en-GB"/>
        </a:p>
      </dgm:t>
    </dgm:pt>
    <dgm:pt modelId="{8F610248-53A8-486B-94A9-723CDC6AA034}" type="sibTrans" cxnId="{18993EF5-5541-4091-B800-C2D29B56DF15}">
      <dgm:prSet/>
      <dgm:spPr/>
      <dgm:t>
        <a:bodyPr/>
        <a:lstStyle/>
        <a:p>
          <a:endParaRPr lang="en-GB"/>
        </a:p>
      </dgm:t>
    </dgm:pt>
    <dgm:pt modelId="{B1775CB6-3B14-4A54-80F6-7637231FAE7B}" type="pres">
      <dgm:prSet presAssocID="{09E8D64C-10CF-4EEC-8111-AD6CDA22B140}" presName="diagram" presStyleCnt="0">
        <dgm:presLayoutVars>
          <dgm:chPref val="1"/>
          <dgm:dir/>
          <dgm:animOne val="branch"/>
          <dgm:animLvl val="lvl"/>
          <dgm:resizeHandles/>
        </dgm:presLayoutVars>
      </dgm:prSet>
      <dgm:spPr/>
      <dgm:t>
        <a:bodyPr/>
        <a:lstStyle/>
        <a:p>
          <a:endParaRPr lang="en-MY"/>
        </a:p>
      </dgm:t>
    </dgm:pt>
    <dgm:pt modelId="{9A570A3E-78EA-427E-882C-7710C8822F66}" type="pres">
      <dgm:prSet presAssocID="{60C22362-FD5A-4E5B-ADB2-EFC559C8186D}" presName="root" presStyleCnt="0"/>
      <dgm:spPr/>
    </dgm:pt>
    <dgm:pt modelId="{1031625A-2CC8-446D-9F25-19AC4E32B59A}" type="pres">
      <dgm:prSet presAssocID="{60C22362-FD5A-4E5B-ADB2-EFC559C8186D}" presName="rootComposite" presStyleCnt="0"/>
      <dgm:spPr/>
    </dgm:pt>
    <dgm:pt modelId="{7115C1B7-2C81-4EB0-B5FC-701A3E3A67CB}" type="pres">
      <dgm:prSet presAssocID="{60C22362-FD5A-4E5B-ADB2-EFC559C8186D}" presName="rootText" presStyleLbl="node1" presStyleIdx="0" presStyleCnt="2" custScaleX="179172"/>
      <dgm:spPr/>
      <dgm:t>
        <a:bodyPr/>
        <a:lstStyle/>
        <a:p>
          <a:endParaRPr lang="en-GB"/>
        </a:p>
      </dgm:t>
    </dgm:pt>
    <dgm:pt modelId="{1F903A97-2D75-482F-A15D-290643EB06E1}" type="pres">
      <dgm:prSet presAssocID="{60C22362-FD5A-4E5B-ADB2-EFC559C8186D}" presName="rootConnector" presStyleLbl="node1" presStyleIdx="0" presStyleCnt="2"/>
      <dgm:spPr/>
      <dgm:t>
        <a:bodyPr/>
        <a:lstStyle/>
        <a:p>
          <a:endParaRPr lang="en-MY"/>
        </a:p>
      </dgm:t>
    </dgm:pt>
    <dgm:pt modelId="{B8C8401A-B536-4D97-8C79-1F4D0582919C}" type="pres">
      <dgm:prSet presAssocID="{60C22362-FD5A-4E5B-ADB2-EFC559C8186D}" presName="childShape" presStyleCnt="0"/>
      <dgm:spPr/>
    </dgm:pt>
    <dgm:pt modelId="{7A32CA38-98F7-49D4-A125-34C5935496F7}" type="pres">
      <dgm:prSet presAssocID="{F6E2F036-9B20-4140-9D82-39068C30A38A}" presName="Name13" presStyleLbl="parChTrans1D2" presStyleIdx="0" presStyleCnt="6"/>
      <dgm:spPr/>
      <dgm:t>
        <a:bodyPr/>
        <a:lstStyle/>
        <a:p>
          <a:endParaRPr lang="en-MY"/>
        </a:p>
      </dgm:t>
    </dgm:pt>
    <dgm:pt modelId="{88941147-3842-4C83-A23F-FBD7B20A121A}" type="pres">
      <dgm:prSet presAssocID="{DEC2B49B-E696-479E-AF5C-C78DA8E29E0D}" presName="childText" presStyleLbl="bgAcc1" presStyleIdx="0" presStyleCnt="6" custScaleX="175910" custScaleY="151450">
        <dgm:presLayoutVars>
          <dgm:bulletEnabled val="1"/>
        </dgm:presLayoutVars>
      </dgm:prSet>
      <dgm:spPr/>
      <dgm:t>
        <a:bodyPr/>
        <a:lstStyle/>
        <a:p>
          <a:endParaRPr lang="en-MY"/>
        </a:p>
      </dgm:t>
    </dgm:pt>
    <dgm:pt modelId="{61DEB4A0-4188-483A-B57B-885C9A83FC76}" type="pres">
      <dgm:prSet presAssocID="{8473B896-E4EC-44FC-A515-4EAF8947E9E3}" presName="Name13" presStyleLbl="parChTrans1D2" presStyleIdx="1" presStyleCnt="6"/>
      <dgm:spPr/>
      <dgm:t>
        <a:bodyPr/>
        <a:lstStyle/>
        <a:p>
          <a:endParaRPr lang="en-MY"/>
        </a:p>
      </dgm:t>
    </dgm:pt>
    <dgm:pt modelId="{934F8D35-B0C3-4236-AE9D-C4FF63F143A7}" type="pres">
      <dgm:prSet presAssocID="{4A7B03EE-CE86-48B1-BB95-4C5A196FE939}" presName="childText" presStyleLbl="bgAcc1" presStyleIdx="1" presStyleCnt="6" custScaleX="175910" custScaleY="140947">
        <dgm:presLayoutVars>
          <dgm:bulletEnabled val="1"/>
        </dgm:presLayoutVars>
      </dgm:prSet>
      <dgm:spPr/>
      <dgm:t>
        <a:bodyPr/>
        <a:lstStyle/>
        <a:p>
          <a:endParaRPr lang="en-MY"/>
        </a:p>
      </dgm:t>
    </dgm:pt>
    <dgm:pt modelId="{8934EBCC-F053-4CC9-80C9-95BA220123B3}" type="pres">
      <dgm:prSet presAssocID="{3FB404AF-8D87-4D7E-AF52-ABBB67879472}" presName="Name13" presStyleLbl="parChTrans1D2" presStyleIdx="2" presStyleCnt="6"/>
      <dgm:spPr/>
      <dgm:t>
        <a:bodyPr/>
        <a:lstStyle/>
        <a:p>
          <a:endParaRPr lang="en-MY"/>
        </a:p>
      </dgm:t>
    </dgm:pt>
    <dgm:pt modelId="{7A5977D2-BB56-43EC-9CBB-F56A9F08FE40}" type="pres">
      <dgm:prSet presAssocID="{FE252E45-376D-49E0-AA7B-B9C9EFF34E91}" presName="childText" presStyleLbl="bgAcc1" presStyleIdx="2" presStyleCnt="6" custScaleX="175910" custScaleY="167396">
        <dgm:presLayoutVars>
          <dgm:bulletEnabled val="1"/>
        </dgm:presLayoutVars>
      </dgm:prSet>
      <dgm:spPr/>
      <dgm:t>
        <a:bodyPr/>
        <a:lstStyle/>
        <a:p>
          <a:endParaRPr lang="en-GB"/>
        </a:p>
      </dgm:t>
    </dgm:pt>
    <dgm:pt modelId="{C3EB0C18-B70C-4802-9A2D-F45535BCBB16}" type="pres">
      <dgm:prSet presAssocID="{8E7E59EB-64FF-4565-830F-DB947BBC045A}" presName="root" presStyleCnt="0"/>
      <dgm:spPr/>
    </dgm:pt>
    <dgm:pt modelId="{15359CD6-4773-4872-A7A3-0DFA6B7621DA}" type="pres">
      <dgm:prSet presAssocID="{8E7E59EB-64FF-4565-830F-DB947BBC045A}" presName="rootComposite" presStyleCnt="0"/>
      <dgm:spPr/>
    </dgm:pt>
    <dgm:pt modelId="{1D6987D6-B93A-4360-83FC-919FE6C2923A}" type="pres">
      <dgm:prSet presAssocID="{8E7E59EB-64FF-4565-830F-DB947BBC045A}" presName="rootText" presStyleLbl="node1" presStyleIdx="1" presStyleCnt="2" custScaleX="179172"/>
      <dgm:spPr/>
      <dgm:t>
        <a:bodyPr/>
        <a:lstStyle/>
        <a:p>
          <a:endParaRPr lang="en-GB"/>
        </a:p>
      </dgm:t>
    </dgm:pt>
    <dgm:pt modelId="{69409CED-EE68-408E-A666-E9ECB3199509}" type="pres">
      <dgm:prSet presAssocID="{8E7E59EB-64FF-4565-830F-DB947BBC045A}" presName="rootConnector" presStyleLbl="node1" presStyleIdx="1" presStyleCnt="2"/>
      <dgm:spPr/>
      <dgm:t>
        <a:bodyPr/>
        <a:lstStyle/>
        <a:p>
          <a:endParaRPr lang="en-MY"/>
        </a:p>
      </dgm:t>
    </dgm:pt>
    <dgm:pt modelId="{8F471084-0836-4169-B654-0AD907FAC569}" type="pres">
      <dgm:prSet presAssocID="{8E7E59EB-64FF-4565-830F-DB947BBC045A}" presName="childShape" presStyleCnt="0"/>
      <dgm:spPr/>
    </dgm:pt>
    <dgm:pt modelId="{42ECFFE5-720A-4E2A-867C-C05CC678C395}" type="pres">
      <dgm:prSet presAssocID="{D495871A-1FE0-427F-95E4-B43B2B7690A6}" presName="Name13" presStyleLbl="parChTrans1D2" presStyleIdx="3" presStyleCnt="6"/>
      <dgm:spPr/>
      <dgm:t>
        <a:bodyPr/>
        <a:lstStyle/>
        <a:p>
          <a:endParaRPr lang="en-MY"/>
        </a:p>
      </dgm:t>
    </dgm:pt>
    <dgm:pt modelId="{C478637B-903F-42FF-945C-CBF8A8961028}" type="pres">
      <dgm:prSet presAssocID="{B2E95016-D7D2-48C1-B253-2E8E7AC626F7}" presName="childText" presStyleLbl="bgAcc1" presStyleIdx="3" presStyleCnt="6" custScaleX="175910" custScaleY="152900">
        <dgm:presLayoutVars>
          <dgm:bulletEnabled val="1"/>
        </dgm:presLayoutVars>
      </dgm:prSet>
      <dgm:spPr/>
      <dgm:t>
        <a:bodyPr/>
        <a:lstStyle/>
        <a:p>
          <a:endParaRPr lang="en-GB"/>
        </a:p>
      </dgm:t>
    </dgm:pt>
    <dgm:pt modelId="{4FA4D72B-B440-414A-BA48-FE9D10C872B3}" type="pres">
      <dgm:prSet presAssocID="{47946257-AE61-4B58-801F-1F77C7E70A92}" presName="Name13" presStyleLbl="parChTrans1D2" presStyleIdx="4" presStyleCnt="6"/>
      <dgm:spPr/>
      <dgm:t>
        <a:bodyPr/>
        <a:lstStyle/>
        <a:p>
          <a:endParaRPr lang="en-MY"/>
        </a:p>
      </dgm:t>
    </dgm:pt>
    <dgm:pt modelId="{0FDD048E-26E9-4C53-9B84-CADFDF1702E1}" type="pres">
      <dgm:prSet presAssocID="{C5CE0F18-767B-48D7-8C94-BDFE499386BE}" presName="childText" presStyleLbl="bgAcc1" presStyleIdx="4" presStyleCnt="6" custScaleX="175910" custScaleY="140591">
        <dgm:presLayoutVars>
          <dgm:bulletEnabled val="1"/>
        </dgm:presLayoutVars>
      </dgm:prSet>
      <dgm:spPr/>
      <dgm:t>
        <a:bodyPr/>
        <a:lstStyle/>
        <a:p>
          <a:endParaRPr lang="en-MY"/>
        </a:p>
      </dgm:t>
    </dgm:pt>
    <dgm:pt modelId="{D606FE02-0E0D-441B-B4B1-6D3A9D24FFE5}" type="pres">
      <dgm:prSet presAssocID="{3FA3B9B1-6386-4876-9F9F-EACDE5110609}" presName="Name13" presStyleLbl="parChTrans1D2" presStyleIdx="5" presStyleCnt="6"/>
      <dgm:spPr/>
      <dgm:t>
        <a:bodyPr/>
        <a:lstStyle/>
        <a:p>
          <a:endParaRPr lang="en-MY"/>
        </a:p>
      </dgm:t>
    </dgm:pt>
    <dgm:pt modelId="{814141EF-BD49-4BD7-81EA-B384AC41DB10}" type="pres">
      <dgm:prSet presAssocID="{9BE67CDB-7A8A-4DB7-86EB-71EF29D6337E}" presName="childText" presStyleLbl="bgAcc1" presStyleIdx="5" presStyleCnt="6" custScaleX="175910" custScaleY="166302">
        <dgm:presLayoutVars>
          <dgm:bulletEnabled val="1"/>
        </dgm:presLayoutVars>
      </dgm:prSet>
      <dgm:spPr/>
      <dgm:t>
        <a:bodyPr/>
        <a:lstStyle/>
        <a:p>
          <a:endParaRPr lang="en-MY"/>
        </a:p>
      </dgm:t>
    </dgm:pt>
  </dgm:ptLst>
  <dgm:cxnLst>
    <dgm:cxn modelId="{9410FDE7-A2C6-4418-91AE-4BEF733A0A5E}" srcId="{09E8D64C-10CF-4EEC-8111-AD6CDA22B140}" destId="{60C22362-FD5A-4E5B-ADB2-EFC559C8186D}" srcOrd="0" destOrd="0" parTransId="{182EBBBF-7E53-4303-B2B2-A0B6556B0C8B}" sibTransId="{01ACC731-A67E-4E48-8C24-9BBD47E5879E}"/>
    <dgm:cxn modelId="{18993EF5-5541-4091-B800-C2D29B56DF15}" srcId="{8E7E59EB-64FF-4565-830F-DB947BBC045A}" destId="{9BE67CDB-7A8A-4DB7-86EB-71EF29D6337E}" srcOrd="2" destOrd="0" parTransId="{3FA3B9B1-6386-4876-9F9F-EACDE5110609}" sibTransId="{8F610248-53A8-486B-94A9-723CDC6AA034}"/>
    <dgm:cxn modelId="{74150E8D-2252-46FB-A855-298FC40480DD}" type="presOf" srcId="{8473B896-E4EC-44FC-A515-4EAF8947E9E3}" destId="{61DEB4A0-4188-483A-B57B-885C9A83FC76}" srcOrd="0" destOrd="0" presId="urn:microsoft.com/office/officeart/2005/8/layout/hierarchy3"/>
    <dgm:cxn modelId="{513835B0-CC66-4040-A7B0-26D39F55DC0C}" type="presOf" srcId="{60C22362-FD5A-4E5B-ADB2-EFC559C8186D}" destId="{1F903A97-2D75-482F-A15D-290643EB06E1}" srcOrd="1" destOrd="0" presId="urn:microsoft.com/office/officeart/2005/8/layout/hierarchy3"/>
    <dgm:cxn modelId="{4BD74927-69C5-4ED5-8B7C-962772EEC738}" type="presOf" srcId="{09E8D64C-10CF-4EEC-8111-AD6CDA22B140}" destId="{B1775CB6-3B14-4A54-80F6-7637231FAE7B}" srcOrd="0" destOrd="0" presId="urn:microsoft.com/office/officeart/2005/8/layout/hierarchy3"/>
    <dgm:cxn modelId="{F78C6A5D-605A-465C-BCD7-9318D5946BB1}" type="presOf" srcId="{60C22362-FD5A-4E5B-ADB2-EFC559C8186D}" destId="{7115C1B7-2C81-4EB0-B5FC-701A3E3A67CB}" srcOrd="0" destOrd="0" presId="urn:microsoft.com/office/officeart/2005/8/layout/hierarchy3"/>
    <dgm:cxn modelId="{50BB1704-A875-4608-9A68-F98A198AF9CC}" type="presOf" srcId="{47946257-AE61-4B58-801F-1F77C7E70A92}" destId="{4FA4D72B-B440-414A-BA48-FE9D10C872B3}" srcOrd="0" destOrd="0" presId="urn:microsoft.com/office/officeart/2005/8/layout/hierarchy3"/>
    <dgm:cxn modelId="{14E7A940-7C5E-4443-B79F-81D680EF74B9}" type="presOf" srcId="{F6E2F036-9B20-4140-9D82-39068C30A38A}" destId="{7A32CA38-98F7-49D4-A125-34C5935496F7}" srcOrd="0" destOrd="0" presId="urn:microsoft.com/office/officeart/2005/8/layout/hierarchy3"/>
    <dgm:cxn modelId="{778D9850-185E-4829-8744-89EEA0453F73}" srcId="{8E7E59EB-64FF-4565-830F-DB947BBC045A}" destId="{B2E95016-D7D2-48C1-B253-2E8E7AC626F7}" srcOrd="0" destOrd="0" parTransId="{D495871A-1FE0-427F-95E4-B43B2B7690A6}" sibTransId="{4E6EB414-048B-4234-8DB4-39DFDE2A484D}"/>
    <dgm:cxn modelId="{493C1331-52FE-4812-9782-784B61D8C25B}" type="presOf" srcId="{C5CE0F18-767B-48D7-8C94-BDFE499386BE}" destId="{0FDD048E-26E9-4C53-9B84-CADFDF1702E1}" srcOrd="0" destOrd="0" presId="urn:microsoft.com/office/officeart/2005/8/layout/hierarchy3"/>
    <dgm:cxn modelId="{3C9A58FD-691D-485D-92EA-F8B890E41C65}" srcId="{8E7E59EB-64FF-4565-830F-DB947BBC045A}" destId="{C5CE0F18-767B-48D7-8C94-BDFE499386BE}" srcOrd="1" destOrd="0" parTransId="{47946257-AE61-4B58-801F-1F77C7E70A92}" sibTransId="{A31628F2-054A-48A9-9609-124712949DB3}"/>
    <dgm:cxn modelId="{D327032A-C040-493B-AA73-093C13C340E3}" type="presOf" srcId="{FE252E45-376D-49E0-AA7B-B9C9EFF34E91}" destId="{7A5977D2-BB56-43EC-9CBB-F56A9F08FE40}" srcOrd="0" destOrd="0" presId="urn:microsoft.com/office/officeart/2005/8/layout/hierarchy3"/>
    <dgm:cxn modelId="{EA492469-3C52-4526-B58A-4956FB54ECEC}" srcId="{60C22362-FD5A-4E5B-ADB2-EFC559C8186D}" destId="{4A7B03EE-CE86-48B1-BB95-4C5A196FE939}" srcOrd="1" destOrd="0" parTransId="{8473B896-E4EC-44FC-A515-4EAF8947E9E3}" sibTransId="{721469D2-5C98-4BB9-AAE4-DC3288CBBB8E}"/>
    <dgm:cxn modelId="{FCE6C2F8-CD1F-40D3-8311-E31C30B9A6A2}" type="presOf" srcId="{9BE67CDB-7A8A-4DB7-86EB-71EF29D6337E}" destId="{814141EF-BD49-4BD7-81EA-B384AC41DB10}" srcOrd="0" destOrd="0" presId="urn:microsoft.com/office/officeart/2005/8/layout/hierarchy3"/>
    <dgm:cxn modelId="{FFF4BFEB-C425-4664-9DE8-59534ED0AE31}" srcId="{60C22362-FD5A-4E5B-ADB2-EFC559C8186D}" destId="{DEC2B49B-E696-479E-AF5C-C78DA8E29E0D}" srcOrd="0" destOrd="0" parTransId="{F6E2F036-9B20-4140-9D82-39068C30A38A}" sibTransId="{C711FC64-1231-42E7-A8EA-887A57FB3212}"/>
    <dgm:cxn modelId="{451FBBC0-0D06-4DA9-8919-D46D357023B9}" type="presOf" srcId="{B2E95016-D7D2-48C1-B253-2E8E7AC626F7}" destId="{C478637B-903F-42FF-945C-CBF8A8961028}" srcOrd="0" destOrd="0" presId="urn:microsoft.com/office/officeart/2005/8/layout/hierarchy3"/>
    <dgm:cxn modelId="{755E887D-38CC-4918-9534-857035A5968C}" srcId="{60C22362-FD5A-4E5B-ADB2-EFC559C8186D}" destId="{FE252E45-376D-49E0-AA7B-B9C9EFF34E91}" srcOrd="2" destOrd="0" parTransId="{3FB404AF-8D87-4D7E-AF52-ABBB67879472}" sibTransId="{FE7EEC1B-2752-4D72-9183-3BCF5B575DE9}"/>
    <dgm:cxn modelId="{9F543E7A-403C-4E09-B30E-DEA16D89844C}" type="presOf" srcId="{8E7E59EB-64FF-4565-830F-DB947BBC045A}" destId="{69409CED-EE68-408E-A666-E9ECB3199509}" srcOrd="1" destOrd="0" presId="urn:microsoft.com/office/officeart/2005/8/layout/hierarchy3"/>
    <dgm:cxn modelId="{F119A893-280C-442C-93C1-1B57114C0DCF}" type="presOf" srcId="{D495871A-1FE0-427F-95E4-B43B2B7690A6}" destId="{42ECFFE5-720A-4E2A-867C-C05CC678C395}" srcOrd="0" destOrd="0" presId="urn:microsoft.com/office/officeart/2005/8/layout/hierarchy3"/>
    <dgm:cxn modelId="{C60E414B-DA89-43A7-AB8D-F29657B2E5A1}" type="presOf" srcId="{3FB404AF-8D87-4D7E-AF52-ABBB67879472}" destId="{8934EBCC-F053-4CC9-80C9-95BA220123B3}" srcOrd="0" destOrd="0" presId="urn:microsoft.com/office/officeart/2005/8/layout/hierarchy3"/>
    <dgm:cxn modelId="{07041C41-7306-4E24-87B1-DD9DE8CC4F2C}" type="presOf" srcId="{8E7E59EB-64FF-4565-830F-DB947BBC045A}" destId="{1D6987D6-B93A-4360-83FC-919FE6C2923A}" srcOrd="0" destOrd="0" presId="urn:microsoft.com/office/officeart/2005/8/layout/hierarchy3"/>
    <dgm:cxn modelId="{8509C2E9-1815-4C11-A1DE-B1DED4B51610}" type="presOf" srcId="{DEC2B49B-E696-479E-AF5C-C78DA8E29E0D}" destId="{88941147-3842-4C83-A23F-FBD7B20A121A}" srcOrd="0" destOrd="0" presId="urn:microsoft.com/office/officeart/2005/8/layout/hierarchy3"/>
    <dgm:cxn modelId="{5FC7A472-A914-4BFE-ADB2-C21592F0DCA0}" srcId="{09E8D64C-10CF-4EEC-8111-AD6CDA22B140}" destId="{8E7E59EB-64FF-4565-830F-DB947BBC045A}" srcOrd="1" destOrd="0" parTransId="{CF9DB619-92C8-491B-B09F-BD2EC4C7CA8F}" sibTransId="{22072627-F693-43A2-AFB3-28A9D046F21A}"/>
    <dgm:cxn modelId="{F2BB2A89-368B-4E16-84E7-E46434F8652F}" type="presOf" srcId="{3FA3B9B1-6386-4876-9F9F-EACDE5110609}" destId="{D606FE02-0E0D-441B-B4B1-6D3A9D24FFE5}" srcOrd="0" destOrd="0" presId="urn:microsoft.com/office/officeart/2005/8/layout/hierarchy3"/>
    <dgm:cxn modelId="{E80F8821-65AA-47F0-9CAD-4A04DAE1B216}" type="presOf" srcId="{4A7B03EE-CE86-48B1-BB95-4C5A196FE939}" destId="{934F8D35-B0C3-4236-AE9D-C4FF63F143A7}" srcOrd="0" destOrd="0" presId="urn:microsoft.com/office/officeart/2005/8/layout/hierarchy3"/>
    <dgm:cxn modelId="{1A2C20F4-810A-4682-BB45-F204EA616E1A}" type="presParOf" srcId="{B1775CB6-3B14-4A54-80F6-7637231FAE7B}" destId="{9A570A3E-78EA-427E-882C-7710C8822F66}" srcOrd="0" destOrd="0" presId="urn:microsoft.com/office/officeart/2005/8/layout/hierarchy3"/>
    <dgm:cxn modelId="{58A08FA4-8DA2-442D-BDCC-5698DD205F58}" type="presParOf" srcId="{9A570A3E-78EA-427E-882C-7710C8822F66}" destId="{1031625A-2CC8-446D-9F25-19AC4E32B59A}" srcOrd="0" destOrd="0" presId="urn:microsoft.com/office/officeart/2005/8/layout/hierarchy3"/>
    <dgm:cxn modelId="{458EE37A-67D7-46A1-B831-3A323F817EE1}" type="presParOf" srcId="{1031625A-2CC8-446D-9F25-19AC4E32B59A}" destId="{7115C1B7-2C81-4EB0-B5FC-701A3E3A67CB}" srcOrd="0" destOrd="0" presId="urn:microsoft.com/office/officeart/2005/8/layout/hierarchy3"/>
    <dgm:cxn modelId="{218D8905-F4EF-4BD2-859D-C0309021F106}" type="presParOf" srcId="{1031625A-2CC8-446D-9F25-19AC4E32B59A}" destId="{1F903A97-2D75-482F-A15D-290643EB06E1}" srcOrd="1" destOrd="0" presId="urn:microsoft.com/office/officeart/2005/8/layout/hierarchy3"/>
    <dgm:cxn modelId="{00BE6DD3-8741-48BD-A66C-07DCDE276E34}" type="presParOf" srcId="{9A570A3E-78EA-427E-882C-7710C8822F66}" destId="{B8C8401A-B536-4D97-8C79-1F4D0582919C}" srcOrd="1" destOrd="0" presId="urn:microsoft.com/office/officeart/2005/8/layout/hierarchy3"/>
    <dgm:cxn modelId="{8A00E90E-F8E0-4E80-872B-9429A700220A}" type="presParOf" srcId="{B8C8401A-B536-4D97-8C79-1F4D0582919C}" destId="{7A32CA38-98F7-49D4-A125-34C5935496F7}" srcOrd="0" destOrd="0" presId="urn:microsoft.com/office/officeart/2005/8/layout/hierarchy3"/>
    <dgm:cxn modelId="{52CDBE5F-2032-4A8B-AE43-F9CC53962199}" type="presParOf" srcId="{B8C8401A-B536-4D97-8C79-1F4D0582919C}" destId="{88941147-3842-4C83-A23F-FBD7B20A121A}" srcOrd="1" destOrd="0" presId="urn:microsoft.com/office/officeart/2005/8/layout/hierarchy3"/>
    <dgm:cxn modelId="{5C3B2A42-5EC5-436B-961C-F5B413BF4A35}" type="presParOf" srcId="{B8C8401A-B536-4D97-8C79-1F4D0582919C}" destId="{61DEB4A0-4188-483A-B57B-885C9A83FC76}" srcOrd="2" destOrd="0" presId="urn:microsoft.com/office/officeart/2005/8/layout/hierarchy3"/>
    <dgm:cxn modelId="{56465C7C-5D6F-457E-9403-B558726651DE}" type="presParOf" srcId="{B8C8401A-B536-4D97-8C79-1F4D0582919C}" destId="{934F8D35-B0C3-4236-AE9D-C4FF63F143A7}" srcOrd="3" destOrd="0" presId="urn:microsoft.com/office/officeart/2005/8/layout/hierarchy3"/>
    <dgm:cxn modelId="{F7C3047F-367F-4BEC-8F69-9FF5A3076B9C}" type="presParOf" srcId="{B8C8401A-B536-4D97-8C79-1F4D0582919C}" destId="{8934EBCC-F053-4CC9-80C9-95BA220123B3}" srcOrd="4" destOrd="0" presId="urn:microsoft.com/office/officeart/2005/8/layout/hierarchy3"/>
    <dgm:cxn modelId="{7D8CEBDC-A4BF-4FA4-B3CC-36FEFC8B8B29}" type="presParOf" srcId="{B8C8401A-B536-4D97-8C79-1F4D0582919C}" destId="{7A5977D2-BB56-43EC-9CBB-F56A9F08FE40}" srcOrd="5" destOrd="0" presId="urn:microsoft.com/office/officeart/2005/8/layout/hierarchy3"/>
    <dgm:cxn modelId="{8FCF0C3F-363E-40C3-B2DE-BD5CE48658CF}" type="presParOf" srcId="{B1775CB6-3B14-4A54-80F6-7637231FAE7B}" destId="{C3EB0C18-B70C-4802-9A2D-F45535BCBB16}" srcOrd="1" destOrd="0" presId="urn:microsoft.com/office/officeart/2005/8/layout/hierarchy3"/>
    <dgm:cxn modelId="{7C2F2210-A42D-4FA5-9952-30D2F47126DC}" type="presParOf" srcId="{C3EB0C18-B70C-4802-9A2D-F45535BCBB16}" destId="{15359CD6-4773-4872-A7A3-0DFA6B7621DA}" srcOrd="0" destOrd="0" presId="urn:microsoft.com/office/officeart/2005/8/layout/hierarchy3"/>
    <dgm:cxn modelId="{E0DDD6D6-1441-4AB3-B1E8-48CBA9D8D248}" type="presParOf" srcId="{15359CD6-4773-4872-A7A3-0DFA6B7621DA}" destId="{1D6987D6-B93A-4360-83FC-919FE6C2923A}" srcOrd="0" destOrd="0" presId="urn:microsoft.com/office/officeart/2005/8/layout/hierarchy3"/>
    <dgm:cxn modelId="{A8F57DDE-BAE7-4E3A-8601-7E06BDE9DD16}" type="presParOf" srcId="{15359CD6-4773-4872-A7A3-0DFA6B7621DA}" destId="{69409CED-EE68-408E-A666-E9ECB3199509}" srcOrd="1" destOrd="0" presId="urn:microsoft.com/office/officeart/2005/8/layout/hierarchy3"/>
    <dgm:cxn modelId="{8F4E9DD0-8003-47C3-A4C2-BF74A7D1F950}" type="presParOf" srcId="{C3EB0C18-B70C-4802-9A2D-F45535BCBB16}" destId="{8F471084-0836-4169-B654-0AD907FAC569}" srcOrd="1" destOrd="0" presId="urn:microsoft.com/office/officeart/2005/8/layout/hierarchy3"/>
    <dgm:cxn modelId="{06C8AD9F-252A-4BD2-A01E-0A1626FC8587}" type="presParOf" srcId="{8F471084-0836-4169-B654-0AD907FAC569}" destId="{42ECFFE5-720A-4E2A-867C-C05CC678C395}" srcOrd="0" destOrd="0" presId="urn:microsoft.com/office/officeart/2005/8/layout/hierarchy3"/>
    <dgm:cxn modelId="{CD243158-D90C-4E35-9600-79E3089CFBB2}" type="presParOf" srcId="{8F471084-0836-4169-B654-0AD907FAC569}" destId="{C478637B-903F-42FF-945C-CBF8A8961028}" srcOrd="1" destOrd="0" presId="urn:microsoft.com/office/officeart/2005/8/layout/hierarchy3"/>
    <dgm:cxn modelId="{3D633889-EF32-4EB5-A47F-A6B1F2B04675}" type="presParOf" srcId="{8F471084-0836-4169-B654-0AD907FAC569}" destId="{4FA4D72B-B440-414A-BA48-FE9D10C872B3}" srcOrd="2" destOrd="0" presId="urn:microsoft.com/office/officeart/2005/8/layout/hierarchy3"/>
    <dgm:cxn modelId="{8257DE9F-8A68-49BF-91C7-69A73713D909}" type="presParOf" srcId="{8F471084-0836-4169-B654-0AD907FAC569}" destId="{0FDD048E-26E9-4C53-9B84-CADFDF1702E1}" srcOrd="3" destOrd="0" presId="urn:microsoft.com/office/officeart/2005/8/layout/hierarchy3"/>
    <dgm:cxn modelId="{D34531B7-625F-4149-9AFF-85FEDAC6AEF3}" type="presParOf" srcId="{8F471084-0836-4169-B654-0AD907FAC569}" destId="{D606FE02-0E0D-441B-B4B1-6D3A9D24FFE5}" srcOrd="4" destOrd="0" presId="urn:microsoft.com/office/officeart/2005/8/layout/hierarchy3"/>
    <dgm:cxn modelId="{C4FBA749-25AA-4ED2-963B-7365710883EC}" type="presParOf" srcId="{8F471084-0836-4169-B654-0AD907FAC569}" destId="{814141EF-BD49-4BD7-81EA-B384AC41DB1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3F6B-C58F-450F-95C9-F95E6D71F4D7}">
      <dsp:nvSpPr>
        <dsp:cNvPr id="0" name=""/>
        <dsp:cNvSpPr/>
      </dsp:nvSpPr>
      <dsp:spPr>
        <a:xfrm>
          <a:off x="600074" y="0"/>
          <a:ext cx="6800850" cy="4140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C90A0-A1D0-4C68-B1D1-D1954CB9A9B4}">
      <dsp:nvSpPr>
        <dsp:cNvPr id="0" name=""/>
        <dsp:cNvSpPr/>
      </dsp:nvSpPr>
      <dsp:spPr>
        <a:xfrm>
          <a:off x="3906" y="965196"/>
          <a:ext cx="2414364" cy="317500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latin typeface="Arial" panose="020B0604020202020204" pitchFamily="34" charset="0"/>
            <a:cs typeface="Arial" panose="020B0604020202020204" pitchFamily="34" charset="0"/>
          </a:endParaRPr>
        </a:p>
      </dsp:txBody>
      <dsp:txXfrm>
        <a:off x="121766" y="1083056"/>
        <a:ext cx="2178644" cy="2939283"/>
      </dsp:txXfrm>
    </dsp:sp>
    <dsp:sp modelId="{426DC111-15CB-4E47-981F-3A22E026C87B}">
      <dsp:nvSpPr>
        <dsp:cNvPr id="0" name=""/>
        <dsp:cNvSpPr/>
      </dsp:nvSpPr>
      <dsp:spPr>
        <a:xfrm>
          <a:off x="2739738" y="914404"/>
          <a:ext cx="2414364" cy="3224851"/>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Integration of Traditional and Complementary Medicine (T&amp;CM) into the Malaysian Healthcare System</a:t>
          </a:r>
          <a:endParaRPr lang="en-US" sz="1800" kern="1200" dirty="0"/>
        </a:p>
      </dsp:txBody>
      <dsp:txXfrm>
        <a:off x="2857598" y="1032264"/>
        <a:ext cx="2178644" cy="2989131"/>
      </dsp:txXfrm>
    </dsp:sp>
    <dsp:sp modelId="{58DF94A5-1A29-4EF3-A2DD-E3F0673D93EF}">
      <dsp:nvSpPr>
        <dsp:cNvPr id="0" name=""/>
        <dsp:cNvSpPr/>
      </dsp:nvSpPr>
      <dsp:spPr>
        <a:xfrm>
          <a:off x="5528553" y="914396"/>
          <a:ext cx="2414364" cy="322579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Ensure quality and safe use of  T&amp;CM practices and products to attain optimal potential in healthcare delivery</a:t>
          </a:r>
          <a:endParaRPr lang="en-US" sz="1800" kern="1200" dirty="0"/>
        </a:p>
      </dsp:txBody>
      <dsp:txXfrm>
        <a:off x="5646413" y="1032256"/>
        <a:ext cx="2178644" cy="2990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C1B7-2C81-4EB0-B5FC-701A3E3A67CB}">
      <dsp:nvSpPr>
        <dsp:cNvPr id="0" name=""/>
        <dsp:cNvSpPr/>
      </dsp:nvSpPr>
      <dsp:spPr>
        <a:xfrm>
          <a:off x="1017" y="228599"/>
          <a:ext cx="2064735" cy="57618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GB" sz="2000" kern="1200" dirty="0" smtClean="0"/>
            <a:t>Academic Pathway</a:t>
          </a:r>
          <a:endParaRPr lang="en-GB" sz="2000" kern="1200" dirty="0"/>
        </a:p>
      </dsp:txBody>
      <dsp:txXfrm>
        <a:off x="17893" y="245475"/>
        <a:ext cx="2030983" cy="542436"/>
      </dsp:txXfrm>
    </dsp:sp>
    <dsp:sp modelId="{7A32CA38-98F7-49D4-A125-34C5935496F7}">
      <dsp:nvSpPr>
        <dsp:cNvPr id="0" name=""/>
        <dsp:cNvSpPr/>
      </dsp:nvSpPr>
      <dsp:spPr>
        <a:xfrm>
          <a:off x="207491" y="804787"/>
          <a:ext cx="206473" cy="580365"/>
        </a:xfrm>
        <a:custGeom>
          <a:avLst/>
          <a:gdLst/>
          <a:ahLst/>
          <a:cxnLst/>
          <a:rect l="0" t="0" r="0" b="0"/>
          <a:pathLst>
            <a:path>
              <a:moveTo>
                <a:pt x="0" y="0"/>
              </a:moveTo>
              <a:lnTo>
                <a:pt x="0" y="580365"/>
              </a:lnTo>
              <a:lnTo>
                <a:pt x="206473" y="580365"/>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8941147-3842-4C83-A23F-FBD7B20A121A}">
      <dsp:nvSpPr>
        <dsp:cNvPr id="0" name=""/>
        <dsp:cNvSpPr/>
      </dsp:nvSpPr>
      <dsp:spPr>
        <a:xfrm>
          <a:off x="413964" y="948834"/>
          <a:ext cx="1621715" cy="87263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Malaysian Qualification Agency</a:t>
          </a:r>
          <a:endParaRPr lang="en-GB" sz="1700" kern="1200" dirty="0"/>
        </a:p>
      </dsp:txBody>
      <dsp:txXfrm>
        <a:off x="439523" y="974393"/>
        <a:ext cx="1570597" cy="821518"/>
      </dsp:txXfrm>
    </dsp:sp>
    <dsp:sp modelId="{61DEB4A0-4188-483A-B57B-885C9A83FC76}">
      <dsp:nvSpPr>
        <dsp:cNvPr id="0" name=""/>
        <dsp:cNvSpPr/>
      </dsp:nvSpPr>
      <dsp:spPr>
        <a:xfrm>
          <a:off x="207491" y="804787"/>
          <a:ext cx="206473" cy="1566790"/>
        </a:xfrm>
        <a:custGeom>
          <a:avLst/>
          <a:gdLst/>
          <a:ahLst/>
          <a:cxnLst/>
          <a:rect l="0" t="0" r="0" b="0"/>
          <a:pathLst>
            <a:path>
              <a:moveTo>
                <a:pt x="0" y="0"/>
              </a:moveTo>
              <a:lnTo>
                <a:pt x="0" y="1566790"/>
              </a:lnTo>
              <a:lnTo>
                <a:pt x="206473" y="1566790"/>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934F8D35-B0C3-4236-AE9D-C4FF63F143A7}">
      <dsp:nvSpPr>
        <dsp:cNvPr id="0" name=""/>
        <dsp:cNvSpPr/>
      </dsp:nvSpPr>
      <dsp:spPr>
        <a:xfrm>
          <a:off x="413964" y="1965518"/>
          <a:ext cx="1621715" cy="8121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291073"/>
              <a:satOff val="-16786"/>
              <a:lumOff val="1726"/>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Standards &amp; Criteria</a:t>
          </a:r>
          <a:endParaRPr lang="en-GB" sz="1700" kern="1200" dirty="0"/>
        </a:p>
      </dsp:txBody>
      <dsp:txXfrm>
        <a:off x="437750" y="1989304"/>
        <a:ext cx="1574143" cy="764547"/>
      </dsp:txXfrm>
    </dsp:sp>
    <dsp:sp modelId="{8934EBCC-F053-4CC9-80C9-95BA220123B3}">
      <dsp:nvSpPr>
        <dsp:cNvPr id="0" name=""/>
        <dsp:cNvSpPr/>
      </dsp:nvSpPr>
      <dsp:spPr>
        <a:xfrm>
          <a:off x="207491" y="804787"/>
          <a:ext cx="206473" cy="2599155"/>
        </a:xfrm>
        <a:custGeom>
          <a:avLst/>
          <a:gdLst/>
          <a:ahLst/>
          <a:cxnLst/>
          <a:rect l="0" t="0" r="0" b="0"/>
          <a:pathLst>
            <a:path>
              <a:moveTo>
                <a:pt x="0" y="0"/>
              </a:moveTo>
              <a:lnTo>
                <a:pt x="0" y="2599155"/>
              </a:lnTo>
              <a:lnTo>
                <a:pt x="206473" y="2599155"/>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7A5977D2-BB56-43EC-9CBB-F56A9F08FE40}">
      <dsp:nvSpPr>
        <dsp:cNvPr id="0" name=""/>
        <dsp:cNvSpPr/>
      </dsp:nvSpPr>
      <dsp:spPr>
        <a:xfrm>
          <a:off x="413964" y="2921685"/>
          <a:ext cx="1621715" cy="9645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582145"/>
              <a:satOff val="-33571"/>
              <a:lumOff val="3451"/>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Diploma &amp; Bachelors Degree</a:t>
          </a:r>
          <a:endParaRPr lang="en-GB" sz="1700" kern="1200" dirty="0"/>
        </a:p>
      </dsp:txBody>
      <dsp:txXfrm>
        <a:off x="442214" y="2949935"/>
        <a:ext cx="1565215" cy="908015"/>
      </dsp:txXfrm>
    </dsp:sp>
    <dsp:sp modelId="{1D6987D6-B93A-4360-83FC-919FE6C2923A}">
      <dsp:nvSpPr>
        <dsp:cNvPr id="0" name=""/>
        <dsp:cNvSpPr/>
      </dsp:nvSpPr>
      <dsp:spPr>
        <a:xfrm>
          <a:off x="2353847" y="228599"/>
          <a:ext cx="2064735" cy="576188"/>
        </a:xfrm>
        <a:prstGeom prst="roundRect">
          <a:avLst>
            <a:gd name="adj" fmla="val 10000"/>
          </a:avLst>
        </a:prstGeom>
        <a:solidFill>
          <a:schemeClr val="accent2">
            <a:hueOff val="-1455363"/>
            <a:satOff val="-83928"/>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GB" sz="2000" kern="1200" dirty="0" smtClean="0"/>
            <a:t>Skill</a:t>
          </a:r>
          <a:r>
            <a:rPr lang="en-GB" sz="2000" kern="1200" baseline="0" dirty="0" smtClean="0"/>
            <a:t> Pathway</a:t>
          </a:r>
          <a:endParaRPr lang="en-GB" sz="2000" kern="1200" dirty="0"/>
        </a:p>
      </dsp:txBody>
      <dsp:txXfrm>
        <a:off x="2370723" y="245475"/>
        <a:ext cx="2030983" cy="542436"/>
      </dsp:txXfrm>
    </dsp:sp>
    <dsp:sp modelId="{42ECFFE5-720A-4E2A-867C-C05CC678C395}">
      <dsp:nvSpPr>
        <dsp:cNvPr id="0" name=""/>
        <dsp:cNvSpPr/>
      </dsp:nvSpPr>
      <dsp:spPr>
        <a:xfrm>
          <a:off x="2560320" y="804787"/>
          <a:ext cx="206473" cy="584542"/>
        </a:xfrm>
        <a:custGeom>
          <a:avLst/>
          <a:gdLst/>
          <a:ahLst/>
          <a:cxnLst/>
          <a:rect l="0" t="0" r="0" b="0"/>
          <a:pathLst>
            <a:path>
              <a:moveTo>
                <a:pt x="0" y="0"/>
              </a:moveTo>
              <a:lnTo>
                <a:pt x="0" y="584542"/>
              </a:lnTo>
              <a:lnTo>
                <a:pt x="206473" y="584542"/>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478637B-903F-42FF-945C-CBF8A8961028}">
      <dsp:nvSpPr>
        <dsp:cNvPr id="0" name=""/>
        <dsp:cNvSpPr/>
      </dsp:nvSpPr>
      <dsp:spPr>
        <a:xfrm>
          <a:off x="2766794" y="948834"/>
          <a:ext cx="1621715" cy="88099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873218"/>
              <a:satOff val="-50357"/>
              <a:lumOff val="5177"/>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Department of Skills Development</a:t>
          </a:r>
          <a:endParaRPr lang="en-GB" sz="1700" kern="1200" dirty="0"/>
        </a:p>
      </dsp:txBody>
      <dsp:txXfrm>
        <a:off x="2792597" y="974637"/>
        <a:ext cx="1570109" cy="829385"/>
      </dsp:txXfrm>
    </dsp:sp>
    <dsp:sp modelId="{4FA4D72B-B440-414A-BA48-FE9D10C872B3}">
      <dsp:nvSpPr>
        <dsp:cNvPr id="0" name=""/>
        <dsp:cNvSpPr/>
      </dsp:nvSpPr>
      <dsp:spPr>
        <a:xfrm>
          <a:off x="2560320" y="804787"/>
          <a:ext cx="206473" cy="1574119"/>
        </a:xfrm>
        <a:custGeom>
          <a:avLst/>
          <a:gdLst/>
          <a:ahLst/>
          <a:cxnLst/>
          <a:rect l="0" t="0" r="0" b="0"/>
          <a:pathLst>
            <a:path>
              <a:moveTo>
                <a:pt x="0" y="0"/>
              </a:moveTo>
              <a:lnTo>
                <a:pt x="0" y="1574119"/>
              </a:lnTo>
              <a:lnTo>
                <a:pt x="206473" y="1574119"/>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FDD048E-26E9-4C53-9B84-CADFDF1702E1}">
      <dsp:nvSpPr>
        <dsp:cNvPr id="0" name=""/>
        <dsp:cNvSpPr/>
      </dsp:nvSpPr>
      <dsp:spPr>
        <a:xfrm>
          <a:off x="2766794" y="1973872"/>
          <a:ext cx="1621715" cy="81006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164290"/>
              <a:satOff val="-67142"/>
              <a:lumOff val="6902"/>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National Occupational Skills Standard</a:t>
          </a:r>
          <a:endParaRPr lang="en-GB" sz="1700" kern="1200" dirty="0"/>
        </a:p>
      </dsp:txBody>
      <dsp:txXfrm>
        <a:off x="2790520" y="1997598"/>
        <a:ext cx="1574263" cy="762616"/>
      </dsp:txXfrm>
    </dsp:sp>
    <dsp:sp modelId="{D606FE02-0E0D-441B-B4B1-6D3A9D24FFE5}">
      <dsp:nvSpPr>
        <dsp:cNvPr id="0" name=""/>
        <dsp:cNvSpPr/>
      </dsp:nvSpPr>
      <dsp:spPr>
        <a:xfrm>
          <a:off x="2560320" y="804787"/>
          <a:ext cx="206473" cy="2602307"/>
        </a:xfrm>
        <a:custGeom>
          <a:avLst/>
          <a:gdLst/>
          <a:ahLst/>
          <a:cxnLst/>
          <a:rect l="0" t="0" r="0" b="0"/>
          <a:pathLst>
            <a:path>
              <a:moveTo>
                <a:pt x="0" y="0"/>
              </a:moveTo>
              <a:lnTo>
                <a:pt x="0" y="2602307"/>
              </a:lnTo>
              <a:lnTo>
                <a:pt x="206473" y="2602307"/>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14141EF-BD49-4BD7-81EA-B384AC41DB10}">
      <dsp:nvSpPr>
        <dsp:cNvPr id="0" name=""/>
        <dsp:cNvSpPr/>
      </dsp:nvSpPr>
      <dsp:spPr>
        <a:xfrm>
          <a:off x="2766794" y="2927988"/>
          <a:ext cx="1621715" cy="95821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Skills Certificates </a:t>
          </a:r>
          <a:endParaRPr lang="en-GB" sz="1700" kern="1200" dirty="0"/>
        </a:p>
      </dsp:txBody>
      <dsp:txXfrm>
        <a:off x="2794859" y="2956053"/>
        <a:ext cx="1565585" cy="9020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1D58635-7E5D-4D8C-9EAF-1D0D0BF5D7BE}" type="datetimeFigureOut">
              <a:rPr lang="en-US" smtClean="0"/>
              <a:t>4/16/2018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092E146-972A-4641-9639-0DFB0DB1F00C}" type="slidenum">
              <a:rPr lang="en-US" smtClean="0"/>
              <a:t>‹#›</a:t>
            </a:fld>
            <a:endParaRPr lang="en-US"/>
          </a:p>
        </p:txBody>
      </p:sp>
    </p:spTree>
    <p:extLst>
      <p:ext uri="{BB962C8B-B14F-4D97-AF65-F5344CB8AC3E}">
        <p14:creationId xmlns:p14="http://schemas.microsoft.com/office/powerpoint/2010/main" val="2094776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89562DE-BAAE-4699-8011-D189C1BDFCED}" type="datetimeFigureOut">
              <a:rPr lang="en-US" smtClean="0"/>
              <a:t>4/16/2018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932239F-C929-4FFD-B971-05AAC0BF0504}" type="slidenum">
              <a:rPr lang="en-US" smtClean="0"/>
              <a:t>‹#›</a:t>
            </a:fld>
            <a:endParaRPr lang="en-US"/>
          </a:p>
        </p:txBody>
      </p:sp>
    </p:spTree>
    <p:extLst>
      <p:ext uri="{BB962C8B-B14F-4D97-AF65-F5344CB8AC3E}">
        <p14:creationId xmlns:p14="http://schemas.microsoft.com/office/powerpoint/2010/main" val="2196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a:spcBef>
                <a:spcPct val="0"/>
              </a:spcBef>
            </a:pPr>
            <a:endParaRPr lang="en-MY"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5C163660-81CA-4A83-BE54-7BA5B9B5A09C}" type="slidenum">
              <a:rPr lang="en-MY"/>
              <a:pPr/>
              <a:t>1</a:t>
            </a:fld>
            <a:endParaRPr lang="en-MY" dirty="0"/>
          </a:p>
        </p:txBody>
      </p:sp>
    </p:spTree>
    <p:extLst>
      <p:ext uri="{BB962C8B-B14F-4D97-AF65-F5344CB8AC3E}">
        <p14:creationId xmlns:p14="http://schemas.microsoft.com/office/powerpoint/2010/main" val="331091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kindly visit our website for the latest updates in our division. Thank you for your attention. </a:t>
            </a:r>
          </a:p>
          <a:p>
            <a:endParaRPr lang="en-US" dirty="0"/>
          </a:p>
        </p:txBody>
      </p:sp>
      <p:sp>
        <p:nvSpPr>
          <p:cNvPr id="4" name="Slide Number Placeholder 3"/>
          <p:cNvSpPr>
            <a:spLocks noGrp="1"/>
          </p:cNvSpPr>
          <p:nvPr>
            <p:ph type="sldNum" sz="quarter" idx="10"/>
          </p:nvPr>
        </p:nvSpPr>
        <p:spPr/>
        <p:txBody>
          <a:bodyPr/>
          <a:lstStyle/>
          <a:p>
            <a:fld id="{159BFF20-9031-4FFB-AC67-9B33FF705AF1}" type="slidenum">
              <a:rPr lang="en-US" smtClean="0"/>
              <a:pPr/>
              <a:t>12</a:t>
            </a:fld>
            <a:endParaRPr lang="en-US"/>
          </a:p>
        </p:txBody>
      </p:sp>
    </p:spTree>
    <p:extLst>
      <p:ext uri="{BB962C8B-B14F-4D97-AF65-F5344CB8AC3E}">
        <p14:creationId xmlns:p14="http://schemas.microsoft.com/office/powerpoint/2010/main" val="59770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498366-5726-4679-B60A-3F39330C3EF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C98E5-DD3B-43D3-8D94-7659979B51C6}" type="slidenum">
              <a:rPr lang="en-US" smtClean="0"/>
              <a:t>‹#›</a:t>
            </a:fld>
            <a:endParaRPr lang="en-US"/>
          </a:p>
        </p:txBody>
      </p:sp>
    </p:spTree>
    <p:extLst>
      <p:ext uri="{BB962C8B-B14F-4D97-AF65-F5344CB8AC3E}">
        <p14:creationId xmlns:p14="http://schemas.microsoft.com/office/powerpoint/2010/main" val="336259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98366-5726-4679-B60A-3F39330C3EF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C98E5-DD3B-43D3-8D94-7659979B51C6}" type="slidenum">
              <a:rPr lang="en-US" smtClean="0"/>
              <a:t>‹#›</a:t>
            </a:fld>
            <a:endParaRPr lang="en-US"/>
          </a:p>
        </p:txBody>
      </p:sp>
    </p:spTree>
    <p:extLst>
      <p:ext uri="{BB962C8B-B14F-4D97-AF65-F5344CB8AC3E}">
        <p14:creationId xmlns:p14="http://schemas.microsoft.com/office/powerpoint/2010/main" val="242731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98366-5726-4679-B60A-3F39330C3EF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C98E5-DD3B-43D3-8D94-7659979B51C6}" type="slidenum">
              <a:rPr lang="en-US" smtClean="0"/>
              <a:t>‹#›</a:t>
            </a:fld>
            <a:endParaRPr lang="en-US"/>
          </a:p>
        </p:txBody>
      </p:sp>
    </p:spTree>
    <p:extLst>
      <p:ext uri="{BB962C8B-B14F-4D97-AF65-F5344CB8AC3E}">
        <p14:creationId xmlns:p14="http://schemas.microsoft.com/office/powerpoint/2010/main" val="164285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98366-5726-4679-B60A-3F39330C3EF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C98E5-DD3B-43D3-8D94-7659979B51C6}" type="slidenum">
              <a:rPr lang="en-US" smtClean="0"/>
              <a:t>‹#›</a:t>
            </a:fld>
            <a:endParaRPr lang="en-US"/>
          </a:p>
        </p:txBody>
      </p:sp>
    </p:spTree>
    <p:extLst>
      <p:ext uri="{BB962C8B-B14F-4D97-AF65-F5344CB8AC3E}">
        <p14:creationId xmlns:p14="http://schemas.microsoft.com/office/powerpoint/2010/main" val="248882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98366-5726-4679-B60A-3F39330C3EFB}"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C98E5-DD3B-43D3-8D94-7659979B51C6}" type="slidenum">
              <a:rPr lang="en-US" smtClean="0"/>
              <a:t>‹#›</a:t>
            </a:fld>
            <a:endParaRPr lang="en-US"/>
          </a:p>
        </p:txBody>
      </p:sp>
    </p:spTree>
    <p:extLst>
      <p:ext uri="{BB962C8B-B14F-4D97-AF65-F5344CB8AC3E}">
        <p14:creationId xmlns:p14="http://schemas.microsoft.com/office/powerpoint/2010/main" val="419505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498366-5726-4679-B60A-3F39330C3EFB}"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C98E5-DD3B-43D3-8D94-7659979B51C6}" type="slidenum">
              <a:rPr lang="en-US" smtClean="0"/>
              <a:t>‹#›</a:t>
            </a:fld>
            <a:endParaRPr lang="en-US"/>
          </a:p>
        </p:txBody>
      </p:sp>
    </p:spTree>
    <p:extLst>
      <p:ext uri="{BB962C8B-B14F-4D97-AF65-F5344CB8AC3E}">
        <p14:creationId xmlns:p14="http://schemas.microsoft.com/office/powerpoint/2010/main" val="257732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498366-5726-4679-B60A-3F39330C3EFB}"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C98E5-DD3B-43D3-8D94-7659979B51C6}" type="slidenum">
              <a:rPr lang="en-US" smtClean="0"/>
              <a:t>‹#›</a:t>
            </a:fld>
            <a:endParaRPr lang="en-US"/>
          </a:p>
        </p:txBody>
      </p:sp>
    </p:spTree>
    <p:extLst>
      <p:ext uri="{BB962C8B-B14F-4D97-AF65-F5344CB8AC3E}">
        <p14:creationId xmlns:p14="http://schemas.microsoft.com/office/powerpoint/2010/main" val="398425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498366-5726-4679-B60A-3F39330C3EFB}"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C98E5-DD3B-43D3-8D94-7659979B51C6}" type="slidenum">
              <a:rPr lang="en-US" smtClean="0"/>
              <a:t>‹#›</a:t>
            </a:fld>
            <a:endParaRPr lang="en-US"/>
          </a:p>
        </p:txBody>
      </p:sp>
    </p:spTree>
    <p:extLst>
      <p:ext uri="{BB962C8B-B14F-4D97-AF65-F5344CB8AC3E}">
        <p14:creationId xmlns:p14="http://schemas.microsoft.com/office/powerpoint/2010/main" val="209648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8366-5726-4679-B60A-3F39330C3EFB}"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C98E5-DD3B-43D3-8D94-7659979B51C6}" type="slidenum">
              <a:rPr lang="en-US" smtClean="0"/>
              <a:t>‹#›</a:t>
            </a:fld>
            <a:endParaRPr lang="en-US"/>
          </a:p>
        </p:txBody>
      </p:sp>
    </p:spTree>
    <p:extLst>
      <p:ext uri="{BB962C8B-B14F-4D97-AF65-F5344CB8AC3E}">
        <p14:creationId xmlns:p14="http://schemas.microsoft.com/office/powerpoint/2010/main" val="6401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98366-5726-4679-B60A-3F39330C3EFB}"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C98E5-DD3B-43D3-8D94-7659979B51C6}" type="slidenum">
              <a:rPr lang="en-US" smtClean="0"/>
              <a:t>‹#›</a:t>
            </a:fld>
            <a:endParaRPr lang="en-US"/>
          </a:p>
        </p:txBody>
      </p:sp>
    </p:spTree>
    <p:extLst>
      <p:ext uri="{BB962C8B-B14F-4D97-AF65-F5344CB8AC3E}">
        <p14:creationId xmlns:p14="http://schemas.microsoft.com/office/powerpoint/2010/main" val="333991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98366-5726-4679-B60A-3F39330C3EFB}"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C98E5-DD3B-43D3-8D94-7659979B51C6}" type="slidenum">
              <a:rPr lang="en-US" smtClean="0"/>
              <a:t>‹#›</a:t>
            </a:fld>
            <a:endParaRPr lang="en-US"/>
          </a:p>
        </p:txBody>
      </p:sp>
    </p:spTree>
    <p:extLst>
      <p:ext uri="{BB962C8B-B14F-4D97-AF65-F5344CB8AC3E}">
        <p14:creationId xmlns:p14="http://schemas.microsoft.com/office/powerpoint/2010/main" val="26358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0000">
              <a:schemeClr val="bg1">
                <a:tint val="98000"/>
                <a:satMod val="130000"/>
                <a:shade val="90000"/>
                <a:lumMod val="103000"/>
              </a:schemeClr>
            </a:gs>
            <a:gs pos="100000">
              <a:schemeClr val="bg1">
                <a:shade val="63000"/>
                <a:satMod val="120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98366-5726-4679-B60A-3F39330C3EFB}"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C98E5-DD3B-43D3-8D94-7659979B51C6}" type="slidenum">
              <a:rPr lang="en-US" smtClean="0"/>
              <a:t>‹#›</a:t>
            </a:fld>
            <a:endParaRPr lang="en-US"/>
          </a:p>
        </p:txBody>
      </p:sp>
    </p:spTree>
    <p:extLst>
      <p:ext uri="{BB962C8B-B14F-4D97-AF65-F5344CB8AC3E}">
        <p14:creationId xmlns:p14="http://schemas.microsoft.com/office/powerpoint/2010/main" val="140452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5867400" y="6492876"/>
            <a:ext cx="365760" cy="365125"/>
          </a:xfrm>
        </p:spPr>
        <p:txBody>
          <a:bodyPr/>
          <a:lstStyle/>
          <a:p>
            <a:fld id="{CB892D82-C520-4CDE-B0B4-1E3C4F4E385C}" type="slidenum">
              <a:rPr lang="en-US" b="1" smtClean="0">
                <a:solidFill>
                  <a:schemeClr val="tx1"/>
                </a:solidFill>
              </a:rPr>
              <a:pPr/>
              <a:t>1</a:t>
            </a:fld>
            <a:endParaRPr lang="en-US" b="1" dirty="0">
              <a:solidFill>
                <a:schemeClr val="tx1"/>
              </a:solidFill>
            </a:endParaRPr>
          </a:p>
        </p:txBody>
      </p:sp>
      <p:sp>
        <p:nvSpPr>
          <p:cNvPr id="2" name="Title 1"/>
          <p:cNvSpPr>
            <a:spLocks noGrp="1"/>
          </p:cNvSpPr>
          <p:nvPr>
            <p:ph type="ctrTitle"/>
          </p:nvPr>
        </p:nvSpPr>
        <p:spPr>
          <a:xfrm>
            <a:off x="742949" y="1400175"/>
            <a:ext cx="10810875" cy="2061369"/>
          </a:xfrm>
          <a:effectLst>
            <a:glow rad="228600">
              <a:schemeClr val="accent1">
                <a:satMod val="175000"/>
                <a:alpha val="40000"/>
              </a:schemeClr>
            </a:glow>
          </a:effectLst>
        </p:spPr>
        <p:txBody>
          <a:bodyPr>
            <a:noAutofit/>
          </a:bodyPr>
          <a:lstStyle/>
          <a:p>
            <a:r>
              <a:rPr lang="en-US" sz="4400" b="1" dirty="0"/>
              <a:t>Traditional and Complementary </a:t>
            </a:r>
            <a:r>
              <a:rPr lang="en-US" sz="4400" b="1" dirty="0" smtClean="0"/>
              <a:t>Medicine</a:t>
            </a:r>
            <a:br>
              <a:rPr lang="en-US" sz="4400" b="1" dirty="0" smtClean="0"/>
            </a:br>
            <a:r>
              <a:rPr lang="en-US" sz="4400" b="1" dirty="0" smtClean="0"/>
              <a:t>in </a:t>
            </a:r>
            <a:br>
              <a:rPr lang="en-US" sz="4400" b="1" dirty="0" smtClean="0"/>
            </a:br>
            <a:r>
              <a:rPr lang="en-US" sz="4400" b="1" dirty="0" smtClean="0"/>
              <a:t>Malaysia</a:t>
            </a:r>
            <a:endParaRPr lang="en-MY" sz="4400" b="1" dirty="0"/>
          </a:p>
        </p:txBody>
      </p:sp>
      <p:pic>
        <p:nvPicPr>
          <p:cNvPr id="7" name="Picture 6" descr="LOGO TCM 3 non text1"/>
          <p:cNvPicPr/>
          <p:nvPr/>
        </p:nvPicPr>
        <p:blipFill>
          <a:blip r:embed="rId3" cstate="print"/>
          <a:srcRect/>
          <a:stretch>
            <a:fillRect/>
          </a:stretch>
        </p:blipFill>
        <p:spPr bwMode="auto">
          <a:xfrm>
            <a:off x="6705600" y="5105400"/>
            <a:ext cx="1295400" cy="1371600"/>
          </a:xfrm>
          <a:prstGeom prst="rect">
            <a:avLst/>
          </a:prstGeom>
          <a:noFill/>
          <a:ln w="9525">
            <a:solidFill>
              <a:schemeClr val="bg1">
                <a:lumMod val="50000"/>
              </a:schemeClr>
            </a:solidFill>
            <a:miter lim="800000"/>
            <a:headEnd/>
            <a:tailEnd/>
          </a:ln>
        </p:spPr>
      </p:pic>
      <p:pic>
        <p:nvPicPr>
          <p:cNvPr id="6150" name="Picture 2"/>
          <p:cNvPicPr>
            <a:picLocks noChangeAspect="1" noChangeArrowheads="1"/>
          </p:cNvPicPr>
          <p:nvPr/>
        </p:nvPicPr>
        <p:blipFill>
          <a:blip r:embed="rId4" cstate="print"/>
          <a:srcRect/>
          <a:stretch>
            <a:fillRect/>
          </a:stretch>
        </p:blipFill>
        <p:spPr bwMode="auto">
          <a:xfrm>
            <a:off x="3834765" y="5084763"/>
            <a:ext cx="1508760" cy="1371600"/>
          </a:xfrm>
          <a:prstGeom prst="rect">
            <a:avLst/>
          </a:prstGeom>
          <a:noFill/>
          <a:ln w="9525">
            <a:noFill/>
            <a:miter lim="800000"/>
            <a:headEnd/>
            <a:tailEnd/>
          </a:ln>
        </p:spPr>
      </p:pic>
      <p:sp>
        <p:nvSpPr>
          <p:cNvPr id="3" name="TextBox 2"/>
          <p:cNvSpPr txBox="1"/>
          <p:nvPr/>
        </p:nvSpPr>
        <p:spPr>
          <a:xfrm>
            <a:off x="3276600" y="3657600"/>
            <a:ext cx="5638800" cy="1231106"/>
          </a:xfrm>
          <a:prstGeom prst="rect">
            <a:avLst/>
          </a:prstGeom>
          <a:noFill/>
        </p:spPr>
        <p:txBody>
          <a:bodyPr wrap="square" rtlCol="0">
            <a:spAutoFit/>
          </a:bodyPr>
          <a:lstStyle/>
          <a:p>
            <a:pPr algn="ctr"/>
            <a:r>
              <a:rPr lang="en-MY" b="1" dirty="0"/>
              <a:t>Dr Goh Cheng Soon</a:t>
            </a:r>
          </a:p>
          <a:p>
            <a:pPr algn="ctr"/>
            <a:r>
              <a:rPr lang="en-MY" sz="1400" b="1" dirty="0"/>
              <a:t>MBBS, LLM (Medical Law), PhD (Law)</a:t>
            </a:r>
          </a:p>
          <a:p>
            <a:pPr algn="ctr"/>
            <a:r>
              <a:rPr lang="en-MY" sz="1400" b="1" dirty="0"/>
              <a:t>Director</a:t>
            </a:r>
          </a:p>
          <a:p>
            <a:pPr algn="ctr"/>
            <a:r>
              <a:rPr lang="en-US" sz="1400" b="1" dirty="0">
                <a:solidFill>
                  <a:schemeClr val="tx2"/>
                </a:solidFill>
              </a:rPr>
              <a:t>Traditional and Complementary Medicine Division, </a:t>
            </a:r>
          </a:p>
          <a:p>
            <a:pPr algn="ctr"/>
            <a:r>
              <a:rPr lang="en-US" sz="1400" b="1" dirty="0">
                <a:solidFill>
                  <a:schemeClr val="tx2"/>
                </a:solidFill>
              </a:rPr>
              <a:t>Ministry of Health Malaysia</a:t>
            </a:r>
            <a:endParaRPr lang="en-MY" sz="1400" b="1" dirty="0"/>
          </a:p>
        </p:txBody>
      </p:sp>
      <p:sp>
        <p:nvSpPr>
          <p:cNvPr id="10" name="TextBox 9"/>
          <p:cNvSpPr txBox="1"/>
          <p:nvPr/>
        </p:nvSpPr>
        <p:spPr>
          <a:xfrm>
            <a:off x="2819400" y="304801"/>
            <a:ext cx="6477000" cy="830997"/>
          </a:xfrm>
          <a:prstGeom prst="rect">
            <a:avLst/>
          </a:prstGeom>
          <a:noFill/>
        </p:spPr>
        <p:txBody>
          <a:bodyPr wrap="square" rtlCol="0">
            <a:spAutoFit/>
          </a:bodyPr>
          <a:lstStyle/>
          <a:p>
            <a:pPr algn="ctr"/>
            <a:r>
              <a:rPr lang="en-US" sz="1200" b="1" dirty="0" smtClean="0"/>
              <a:t>Workshop on Integration of the T&amp;CM Practices into the Health Systems </a:t>
            </a:r>
          </a:p>
          <a:p>
            <a:pPr algn="ctr"/>
            <a:r>
              <a:rPr lang="en-US" sz="1200" b="1" dirty="0" smtClean="0"/>
              <a:t>and Health Services of OIC Member States</a:t>
            </a:r>
            <a:endParaRPr lang="en-US" sz="1200" b="1" dirty="0"/>
          </a:p>
          <a:p>
            <a:pPr algn="ctr"/>
            <a:r>
              <a:rPr lang="en-US" sz="1200" b="1" dirty="0" smtClean="0"/>
              <a:t>Istanbul, Turkey</a:t>
            </a:r>
            <a:endParaRPr lang="en-US" sz="1200" b="1" dirty="0"/>
          </a:p>
          <a:p>
            <a:pPr algn="ctr"/>
            <a:r>
              <a:rPr lang="en-US" sz="1200" b="1" dirty="0" smtClean="0"/>
              <a:t>18</a:t>
            </a:r>
            <a:r>
              <a:rPr lang="en-US" sz="1200" b="1" dirty="0" smtClean="0"/>
              <a:t> April,2018</a:t>
            </a:r>
            <a:endParaRPr lang="en-MY" sz="1200" b="1" dirty="0"/>
          </a:p>
        </p:txBody>
      </p:sp>
    </p:spTree>
    <p:extLst>
      <p:ext uri="{BB962C8B-B14F-4D97-AF65-F5344CB8AC3E}">
        <p14:creationId xmlns:p14="http://schemas.microsoft.com/office/powerpoint/2010/main" val="3831278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46054415"/>
              </p:ext>
            </p:extLst>
          </p:nvPr>
        </p:nvGraphicFramePr>
        <p:xfrm>
          <a:off x="304800" y="4876800"/>
          <a:ext cx="11582400" cy="1852247"/>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xmlns="" val="20000"/>
                    </a:ext>
                  </a:extLst>
                </a:gridCol>
                <a:gridCol w="3352801">
                  <a:extLst>
                    <a:ext uri="{9D8B030D-6E8A-4147-A177-3AD203B41FA5}">
                      <a16:colId xmlns:a16="http://schemas.microsoft.com/office/drawing/2014/main" xmlns="" val="20001"/>
                    </a:ext>
                  </a:extLst>
                </a:gridCol>
                <a:gridCol w="507999">
                  <a:extLst>
                    <a:ext uri="{9D8B030D-6E8A-4147-A177-3AD203B41FA5}">
                      <a16:colId xmlns:a16="http://schemas.microsoft.com/office/drawing/2014/main" xmlns="" val="20002"/>
                    </a:ext>
                  </a:extLst>
                </a:gridCol>
                <a:gridCol w="3352803">
                  <a:extLst>
                    <a:ext uri="{9D8B030D-6E8A-4147-A177-3AD203B41FA5}">
                      <a16:colId xmlns:a16="http://schemas.microsoft.com/office/drawing/2014/main" xmlns="" val="20003"/>
                    </a:ext>
                  </a:extLst>
                </a:gridCol>
                <a:gridCol w="507997">
                  <a:extLst>
                    <a:ext uri="{9D8B030D-6E8A-4147-A177-3AD203B41FA5}">
                      <a16:colId xmlns:a16="http://schemas.microsoft.com/office/drawing/2014/main" xmlns="" val="20004"/>
                    </a:ext>
                  </a:extLst>
                </a:gridCol>
                <a:gridCol w="3352800">
                  <a:extLst>
                    <a:ext uri="{9D8B030D-6E8A-4147-A177-3AD203B41FA5}">
                      <a16:colId xmlns:a16="http://schemas.microsoft.com/office/drawing/2014/main" xmlns="" val="20005"/>
                    </a:ext>
                  </a:extLst>
                </a:gridCol>
              </a:tblGrid>
              <a:tr h="282054">
                <a:tc>
                  <a:txBody>
                    <a:bodyPr/>
                    <a:lstStyle/>
                    <a:p>
                      <a:pPr algn="ctr"/>
                      <a:r>
                        <a:rPr lang="en-US" sz="1400" dirty="0" smtClean="0">
                          <a:latin typeface="Arial Narrow" pitchFamily="34" charset="0"/>
                        </a:rPr>
                        <a:t>1</a:t>
                      </a:r>
                      <a:endParaRPr lang="en-US" sz="1400" dirty="0">
                        <a:latin typeface="Arial Narrow" pitchFamily="34" charset="0"/>
                      </a:endParaRPr>
                    </a:p>
                  </a:txBody>
                  <a:tcPr marL="121920" marR="121920">
                    <a:solidFill>
                      <a:schemeClr val="bg1">
                        <a:lumMod val="85000"/>
                      </a:schemeClr>
                    </a:solidFill>
                  </a:tcPr>
                </a:tc>
                <a:tc>
                  <a:txBody>
                    <a:bodyPr/>
                    <a:lstStyle/>
                    <a:p>
                      <a:r>
                        <a:rPr lang="en-US" sz="1400" dirty="0" smtClean="0">
                          <a:solidFill>
                            <a:schemeClr val="tx1"/>
                          </a:solidFill>
                          <a:latin typeface="Arial Narrow" pitchFamily="34" charset="0"/>
                        </a:rPr>
                        <a:t>Sultan</a:t>
                      </a:r>
                      <a:r>
                        <a:rPr lang="en-US" sz="1400" baseline="0" dirty="0" smtClean="0">
                          <a:solidFill>
                            <a:schemeClr val="tx1"/>
                          </a:solidFill>
                          <a:latin typeface="Arial Narrow" pitchFamily="34" charset="0"/>
                        </a:rPr>
                        <a:t> Bahiyah Hospital</a:t>
                      </a:r>
                      <a:endParaRPr lang="en-US" sz="1400" dirty="0">
                        <a:solidFill>
                          <a:schemeClr val="tx1"/>
                        </a:solidFill>
                        <a:latin typeface="Arial Narrow" pitchFamily="34" charset="0"/>
                      </a:endParaRPr>
                    </a:p>
                  </a:txBody>
                  <a:tcPr marL="121920" marR="121920"/>
                </a:tc>
                <a:tc>
                  <a:txBody>
                    <a:bodyPr/>
                    <a:lstStyle/>
                    <a:p>
                      <a:pPr algn="ctr"/>
                      <a:r>
                        <a:rPr lang="en-US" sz="1400" dirty="0" smtClean="0">
                          <a:solidFill>
                            <a:schemeClr val="tx1"/>
                          </a:solidFill>
                          <a:latin typeface="Arial Narrow" pitchFamily="34" charset="0"/>
                        </a:rPr>
                        <a:t>7</a:t>
                      </a:r>
                      <a:endParaRPr lang="en-US" sz="1400" dirty="0">
                        <a:solidFill>
                          <a:schemeClr val="tx1"/>
                        </a:solidFill>
                        <a:latin typeface="Arial Narrow" pitchFamily="34" charset="0"/>
                      </a:endParaRPr>
                    </a:p>
                  </a:txBody>
                  <a:tcPr marL="121920" marR="121920">
                    <a:solidFill>
                      <a:schemeClr val="bg1">
                        <a:lumMod val="85000"/>
                      </a:schemeClr>
                    </a:solidFill>
                  </a:tcPr>
                </a:tc>
                <a:tc>
                  <a:txBody>
                    <a:bodyPr/>
                    <a:lstStyle/>
                    <a:p>
                      <a:r>
                        <a:rPr lang="en-US" sz="1400" dirty="0" smtClean="0">
                          <a:solidFill>
                            <a:schemeClr val="tx1"/>
                          </a:solidFill>
                          <a:latin typeface="Arial Narrow" pitchFamily="34" charset="0"/>
                        </a:rPr>
                        <a:t>Sungai Buloh Hospital</a:t>
                      </a:r>
                      <a:endParaRPr lang="en-US" sz="1400" dirty="0">
                        <a:solidFill>
                          <a:schemeClr val="tx1"/>
                        </a:solidFill>
                        <a:latin typeface="Arial Narrow" pitchFamily="34" charset="0"/>
                      </a:endParaRPr>
                    </a:p>
                  </a:txBody>
                  <a:tcPr marL="121920" marR="121920"/>
                </a:tc>
                <a:tc>
                  <a:txBody>
                    <a:bodyPr/>
                    <a:lstStyle/>
                    <a:p>
                      <a:pPr algn="ctr"/>
                      <a:r>
                        <a:rPr lang="en-US" sz="1400" dirty="0" smtClean="0">
                          <a:solidFill>
                            <a:schemeClr val="tx1"/>
                          </a:solidFill>
                          <a:latin typeface="Arial Narrow" pitchFamily="34" charset="0"/>
                        </a:rPr>
                        <a:t>13</a:t>
                      </a:r>
                      <a:endParaRPr lang="en-US" sz="1400" dirty="0">
                        <a:solidFill>
                          <a:schemeClr val="tx1"/>
                        </a:solidFill>
                        <a:latin typeface="Arial Narrow" pitchFamily="34" charset="0"/>
                      </a:endParaRPr>
                    </a:p>
                  </a:txBody>
                  <a:tcPr marL="121920" marR="12192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Narrow" pitchFamily="34" charset="0"/>
                        </a:rPr>
                        <a:t>National Cancer Institute</a:t>
                      </a:r>
                      <a:r>
                        <a:rPr lang="en-US" sz="1400" baseline="0" dirty="0" smtClean="0">
                          <a:solidFill>
                            <a:schemeClr val="tx1"/>
                          </a:solidFill>
                          <a:latin typeface="Arial Narrow" pitchFamily="34" charset="0"/>
                        </a:rPr>
                        <a:t> </a:t>
                      </a:r>
                      <a:endParaRPr lang="en-US" sz="1400" dirty="0" smtClean="0">
                        <a:solidFill>
                          <a:schemeClr val="tx1"/>
                        </a:solidFill>
                        <a:latin typeface="Arial Narrow" pitchFamily="34" charset="0"/>
                      </a:endParaRPr>
                    </a:p>
                  </a:txBody>
                  <a:tcPr marL="121920" marR="121920"/>
                </a:tc>
                <a:extLst>
                  <a:ext uri="{0D108BD9-81ED-4DB2-BD59-A6C34878D82A}">
                    <a16:rowId xmlns:a16="http://schemas.microsoft.com/office/drawing/2014/main" xmlns="" val="10000"/>
                  </a:ext>
                </a:extLst>
              </a:tr>
              <a:tr h="282054">
                <a:tc>
                  <a:txBody>
                    <a:bodyPr/>
                    <a:lstStyle/>
                    <a:p>
                      <a:pPr algn="ctr"/>
                      <a:r>
                        <a:rPr lang="en-US" sz="1400" dirty="0" smtClean="0">
                          <a:latin typeface="Arial Narrow" pitchFamily="34" charset="0"/>
                        </a:rPr>
                        <a:t>2</a:t>
                      </a:r>
                      <a:endParaRPr lang="en-US" sz="1400" dirty="0">
                        <a:latin typeface="Arial Narrow" pitchFamily="34" charset="0"/>
                      </a:endParaRPr>
                    </a:p>
                  </a:txBody>
                  <a:tcPr marL="121920" marR="121920">
                    <a:solidFill>
                      <a:schemeClr val="bg1">
                        <a:lumMod val="85000"/>
                      </a:schemeClr>
                    </a:solidFill>
                  </a:tcPr>
                </a:tc>
                <a:tc>
                  <a:txBody>
                    <a:bodyPr/>
                    <a:lstStyle/>
                    <a:p>
                      <a:r>
                        <a:rPr lang="en-US" sz="1400" dirty="0" smtClean="0">
                          <a:solidFill>
                            <a:schemeClr val="tx1"/>
                          </a:solidFill>
                          <a:latin typeface="Arial Narrow" pitchFamily="34" charset="0"/>
                        </a:rPr>
                        <a:t>Raja </a:t>
                      </a:r>
                      <a:r>
                        <a:rPr lang="en-US" sz="1400" dirty="0" err="1" smtClean="0">
                          <a:solidFill>
                            <a:schemeClr val="tx1"/>
                          </a:solidFill>
                          <a:latin typeface="Arial Narrow" pitchFamily="34" charset="0"/>
                        </a:rPr>
                        <a:t>Perempuan</a:t>
                      </a:r>
                      <a:r>
                        <a:rPr lang="en-US" sz="1400" dirty="0" smtClean="0">
                          <a:solidFill>
                            <a:schemeClr val="tx1"/>
                          </a:solidFill>
                          <a:latin typeface="Arial Narrow" pitchFamily="34" charset="0"/>
                        </a:rPr>
                        <a:t> </a:t>
                      </a:r>
                      <a:r>
                        <a:rPr lang="en-US" sz="1400" dirty="0" err="1" smtClean="0">
                          <a:solidFill>
                            <a:schemeClr val="tx1"/>
                          </a:solidFill>
                          <a:latin typeface="Arial Narrow" pitchFamily="34" charset="0"/>
                        </a:rPr>
                        <a:t>Zainab</a:t>
                      </a:r>
                      <a:r>
                        <a:rPr lang="en-US" sz="1400" dirty="0" smtClean="0">
                          <a:solidFill>
                            <a:schemeClr val="tx1"/>
                          </a:solidFill>
                          <a:latin typeface="Arial Narrow" pitchFamily="34" charset="0"/>
                        </a:rPr>
                        <a:t> II</a:t>
                      </a:r>
                      <a:r>
                        <a:rPr lang="en-US" sz="1400" baseline="0" dirty="0" smtClean="0">
                          <a:solidFill>
                            <a:schemeClr val="tx1"/>
                          </a:solidFill>
                          <a:latin typeface="Arial Narrow" pitchFamily="34" charset="0"/>
                        </a:rPr>
                        <a:t> Hospital </a:t>
                      </a:r>
                      <a:endParaRPr lang="en-US" sz="1400" dirty="0">
                        <a:solidFill>
                          <a:schemeClr val="tx1"/>
                        </a:solidFill>
                        <a:latin typeface="Arial Narrow" pitchFamily="34" charset="0"/>
                      </a:endParaRPr>
                    </a:p>
                  </a:txBody>
                  <a:tcPr marL="121920" marR="121920"/>
                </a:tc>
                <a:tc>
                  <a:txBody>
                    <a:bodyPr/>
                    <a:lstStyle/>
                    <a:p>
                      <a:pPr algn="ctr"/>
                      <a:r>
                        <a:rPr lang="en-US" sz="1400" dirty="0" smtClean="0">
                          <a:solidFill>
                            <a:schemeClr val="tx1"/>
                          </a:solidFill>
                          <a:latin typeface="Arial Narrow" pitchFamily="34" charset="0"/>
                        </a:rPr>
                        <a:t>8</a:t>
                      </a:r>
                      <a:endParaRPr lang="en-US" sz="1400" dirty="0">
                        <a:solidFill>
                          <a:schemeClr val="tx1"/>
                        </a:solidFill>
                        <a:latin typeface="Arial Narrow" pitchFamily="34" charset="0"/>
                      </a:endParaRPr>
                    </a:p>
                  </a:txBody>
                  <a:tcPr marL="121920" marR="121920">
                    <a:solidFill>
                      <a:schemeClr val="bg1">
                        <a:lumMod val="85000"/>
                      </a:schemeClr>
                    </a:solidFill>
                  </a:tcPr>
                </a:tc>
                <a:tc>
                  <a:txBody>
                    <a:bodyPr/>
                    <a:lstStyle/>
                    <a:p>
                      <a:r>
                        <a:rPr lang="en-US" sz="1400" dirty="0" err="1" smtClean="0">
                          <a:solidFill>
                            <a:schemeClr val="tx1"/>
                          </a:solidFill>
                          <a:latin typeface="Arial Narrow" pitchFamily="34" charset="0"/>
                        </a:rPr>
                        <a:t>Jasin</a:t>
                      </a:r>
                      <a:r>
                        <a:rPr lang="en-US" sz="1400" dirty="0" smtClean="0">
                          <a:solidFill>
                            <a:schemeClr val="tx1"/>
                          </a:solidFill>
                          <a:latin typeface="Arial Narrow" pitchFamily="34" charset="0"/>
                        </a:rPr>
                        <a:t> Hospital</a:t>
                      </a:r>
                      <a:endParaRPr lang="en-US" sz="1400" dirty="0">
                        <a:solidFill>
                          <a:schemeClr val="tx1"/>
                        </a:solidFill>
                        <a:latin typeface="Arial Narrow" pitchFamily="34" charset="0"/>
                      </a:endParaRPr>
                    </a:p>
                  </a:txBody>
                  <a:tcPr marL="121920" marR="121920"/>
                </a:tc>
                <a:tc>
                  <a:txBody>
                    <a:bodyPr/>
                    <a:lstStyle/>
                    <a:p>
                      <a:pPr algn="ctr"/>
                      <a:r>
                        <a:rPr lang="en-US" sz="1400" dirty="0" smtClean="0">
                          <a:solidFill>
                            <a:schemeClr val="tx1"/>
                          </a:solidFill>
                          <a:latin typeface="Arial Narrow" pitchFamily="34" charset="0"/>
                        </a:rPr>
                        <a:t>14</a:t>
                      </a:r>
                      <a:endParaRPr lang="en-US" sz="1400" dirty="0">
                        <a:solidFill>
                          <a:schemeClr val="tx1"/>
                        </a:solidFill>
                        <a:latin typeface="Arial Narrow" pitchFamily="34" charset="0"/>
                      </a:endParaRPr>
                    </a:p>
                  </a:txBody>
                  <a:tcPr marL="121920" marR="121920">
                    <a:solidFill>
                      <a:schemeClr val="bg1">
                        <a:lumMod val="85000"/>
                      </a:schemeClr>
                    </a:solidFill>
                  </a:tcPr>
                </a:tc>
                <a:tc>
                  <a:txBody>
                    <a:bodyPr/>
                    <a:lstStyle/>
                    <a:p>
                      <a:r>
                        <a:rPr lang="en-US" sz="1400" dirty="0" smtClean="0">
                          <a:solidFill>
                            <a:schemeClr val="tx1"/>
                          </a:solidFill>
                          <a:latin typeface="Arial Narrow" pitchFamily="34" charset="0"/>
                        </a:rPr>
                        <a:t>Duchess of Kent Hospital</a:t>
                      </a:r>
                      <a:endParaRPr lang="en-US" sz="1400" dirty="0">
                        <a:solidFill>
                          <a:schemeClr val="tx1"/>
                        </a:solidFill>
                        <a:latin typeface="Arial Narrow" pitchFamily="34" charset="0"/>
                      </a:endParaRPr>
                    </a:p>
                  </a:txBody>
                  <a:tcPr marL="121920" marR="121920"/>
                </a:tc>
                <a:extLst>
                  <a:ext uri="{0D108BD9-81ED-4DB2-BD59-A6C34878D82A}">
                    <a16:rowId xmlns:a16="http://schemas.microsoft.com/office/drawing/2014/main" xmlns="" val="10001"/>
                  </a:ext>
                </a:extLst>
              </a:tr>
              <a:tr h="282054">
                <a:tc>
                  <a:txBody>
                    <a:bodyPr/>
                    <a:lstStyle/>
                    <a:p>
                      <a:pPr algn="ctr"/>
                      <a:r>
                        <a:rPr lang="en-US" sz="1400" dirty="0" smtClean="0">
                          <a:latin typeface="Arial Narrow" pitchFamily="34" charset="0"/>
                        </a:rPr>
                        <a:t>3</a:t>
                      </a:r>
                      <a:endParaRPr lang="en-US" sz="1400" dirty="0">
                        <a:latin typeface="Arial Narrow" pitchFamily="34" charset="0"/>
                      </a:endParaRPr>
                    </a:p>
                  </a:txBody>
                  <a:tcPr marL="121920" marR="121920">
                    <a:solidFill>
                      <a:schemeClr val="bg1">
                        <a:lumMod val="85000"/>
                      </a:schemeClr>
                    </a:solidFill>
                  </a:tcPr>
                </a:tc>
                <a:tc>
                  <a:txBody>
                    <a:bodyPr/>
                    <a:lstStyle/>
                    <a:p>
                      <a:r>
                        <a:rPr lang="en-US" sz="1400" dirty="0" smtClean="0">
                          <a:solidFill>
                            <a:schemeClr val="tx1"/>
                          </a:solidFill>
                          <a:latin typeface="Arial Narrow" pitchFamily="34" charset="0"/>
                        </a:rPr>
                        <a:t>Kepala Batas Hospital</a:t>
                      </a:r>
                      <a:endParaRPr lang="en-US" sz="1400" dirty="0">
                        <a:solidFill>
                          <a:schemeClr val="tx1"/>
                        </a:solidFill>
                        <a:latin typeface="Arial Narrow" pitchFamily="34" charset="0"/>
                      </a:endParaRPr>
                    </a:p>
                  </a:txBody>
                  <a:tcPr marL="121920" marR="121920"/>
                </a:tc>
                <a:tc>
                  <a:txBody>
                    <a:bodyPr/>
                    <a:lstStyle/>
                    <a:p>
                      <a:pPr algn="ctr"/>
                      <a:r>
                        <a:rPr lang="en-US" sz="1400" dirty="0" smtClean="0">
                          <a:solidFill>
                            <a:schemeClr val="tx1"/>
                          </a:solidFill>
                          <a:latin typeface="Arial Narrow" pitchFamily="34" charset="0"/>
                        </a:rPr>
                        <a:t>9</a:t>
                      </a:r>
                      <a:endParaRPr lang="en-US" sz="1400" dirty="0">
                        <a:solidFill>
                          <a:schemeClr val="tx1"/>
                        </a:solidFill>
                        <a:latin typeface="Arial Narrow" pitchFamily="34" charset="0"/>
                      </a:endParaRPr>
                    </a:p>
                  </a:txBody>
                  <a:tcPr marL="121920" marR="121920">
                    <a:solidFill>
                      <a:schemeClr val="bg1">
                        <a:lumMod val="85000"/>
                      </a:schemeClr>
                    </a:solidFill>
                  </a:tcPr>
                </a:tc>
                <a:tc>
                  <a:txBody>
                    <a:bodyPr/>
                    <a:lstStyle/>
                    <a:p>
                      <a:r>
                        <a:rPr lang="en-US" sz="1400" dirty="0" err="1" smtClean="0">
                          <a:solidFill>
                            <a:schemeClr val="tx1"/>
                          </a:solidFill>
                          <a:latin typeface="Arial Narrow" pitchFamily="34" charset="0"/>
                        </a:rPr>
                        <a:t>Cheras</a:t>
                      </a:r>
                      <a:r>
                        <a:rPr lang="en-US" sz="1400" dirty="0" smtClean="0">
                          <a:solidFill>
                            <a:schemeClr val="tx1"/>
                          </a:solidFill>
                          <a:latin typeface="Arial Narrow" pitchFamily="34" charset="0"/>
                        </a:rPr>
                        <a:t> Rehabilitation Hospital </a:t>
                      </a:r>
                      <a:endParaRPr lang="en-US" sz="1400" dirty="0">
                        <a:solidFill>
                          <a:schemeClr val="tx1"/>
                        </a:solidFill>
                        <a:latin typeface="Arial Narrow" pitchFamily="34" charset="0"/>
                      </a:endParaRPr>
                    </a:p>
                  </a:txBody>
                  <a:tcPr marL="121920" marR="121920"/>
                </a:tc>
                <a:tc>
                  <a:txBody>
                    <a:bodyPr/>
                    <a:lstStyle/>
                    <a:p>
                      <a:pPr algn="ctr"/>
                      <a:r>
                        <a:rPr lang="en-US" sz="1400" dirty="0" smtClean="0">
                          <a:solidFill>
                            <a:schemeClr val="tx1"/>
                          </a:solidFill>
                          <a:latin typeface="Arial Narrow" pitchFamily="34" charset="0"/>
                        </a:rPr>
                        <a:t>15</a:t>
                      </a:r>
                      <a:endParaRPr lang="en-US" sz="1400" dirty="0">
                        <a:solidFill>
                          <a:schemeClr val="tx1"/>
                        </a:solidFill>
                        <a:latin typeface="Arial Narrow" pitchFamily="34" charset="0"/>
                      </a:endParaRPr>
                    </a:p>
                  </a:txBody>
                  <a:tcPr marL="121920" marR="121920">
                    <a:solidFill>
                      <a:schemeClr val="bg1">
                        <a:lumMod val="85000"/>
                      </a:schemeClr>
                    </a:solidFill>
                  </a:tcPr>
                </a:tc>
                <a:tc>
                  <a:txBody>
                    <a:bodyPr/>
                    <a:lstStyle/>
                    <a:p>
                      <a:r>
                        <a:rPr lang="en-US" sz="1400" dirty="0" smtClean="0">
                          <a:solidFill>
                            <a:schemeClr val="tx1"/>
                          </a:solidFill>
                          <a:latin typeface="Arial Narrow" pitchFamily="34" charset="0"/>
                        </a:rPr>
                        <a:t>Likas Hospital</a:t>
                      </a:r>
                      <a:endParaRPr lang="en-US" sz="1400" dirty="0">
                        <a:solidFill>
                          <a:schemeClr val="tx1"/>
                        </a:solidFill>
                        <a:latin typeface="Arial Narrow" pitchFamily="34" charset="0"/>
                      </a:endParaRPr>
                    </a:p>
                  </a:txBody>
                  <a:tcPr marL="121920" marR="121920"/>
                </a:tc>
                <a:extLst>
                  <a:ext uri="{0D108BD9-81ED-4DB2-BD59-A6C34878D82A}">
                    <a16:rowId xmlns:a16="http://schemas.microsoft.com/office/drawing/2014/main" xmlns="" val="10002"/>
                  </a:ext>
                </a:extLst>
              </a:tr>
              <a:tr h="282054">
                <a:tc>
                  <a:txBody>
                    <a:bodyPr/>
                    <a:lstStyle/>
                    <a:p>
                      <a:pPr algn="ctr"/>
                      <a:r>
                        <a:rPr lang="en-US" sz="1400" dirty="0" smtClean="0">
                          <a:latin typeface="Arial Narrow" pitchFamily="34" charset="0"/>
                        </a:rPr>
                        <a:t>4</a:t>
                      </a:r>
                      <a:endParaRPr lang="en-US" sz="1400" dirty="0">
                        <a:latin typeface="Arial Narrow" pitchFamily="34" charset="0"/>
                      </a:endParaRPr>
                    </a:p>
                  </a:txBody>
                  <a:tcPr marL="121920" marR="121920">
                    <a:solidFill>
                      <a:schemeClr val="bg1">
                        <a:lumMod val="85000"/>
                      </a:schemeClr>
                    </a:solidFill>
                  </a:tcPr>
                </a:tc>
                <a:tc>
                  <a:txBody>
                    <a:bodyPr/>
                    <a:lstStyle/>
                    <a:p>
                      <a:r>
                        <a:rPr lang="en-US" sz="1400" dirty="0" smtClean="0">
                          <a:solidFill>
                            <a:schemeClr val="tx1"/>
                          </a:solidFill>
                          <a:latin typeface="Arial Narrow" pitchFamily="34" charset="0"/>
                        </a:rPr>
                        <a:t>Sultanah Nur Zahirah Hospital</a:t>
                      </a:r>
                      <a:endParaRPr lang="en-US" sz="1400" dirty="0">
                        <a:solidFill>
                          <a:schemeClr val="tx1"/>
                        </a:solidFill>
                        <a:latin typeface="Arial Narrow" pitchFamily="34" charset="0"/>
                      </a:endParaRPr>
                    </a:p>
                  </a:txBody>
                  <a:tcPr marL="121920" marR="121920"/>
                </a:tc>
                <a:tc>
                  <a:txBody>
                    <a:bodyPr/>
                    <a:lstStyle/>
                    <a:p>
                      <a:pPr algn="ctr"/>
                      <a:r>
                        <a:rPr lang="en-US" sz="1400" dirty="0" smtClean="0">
                          <a:solidFill>
                            <a:schemeClr val="tx1"/>
                          </a:solidFill>
                          <a:latin typeface="Arial Narrow" pitchFamily="34" charset="0"/>
                        </a:rPr>
                        <a:t>10</a:t>
                      </a:r>
                      <a:endParaRPr lang="en-US" sz="1400" dirty="0">
                        <a:solidFill>
                          <a:schemeClr val="tx1"/>
                        </a:solidFill>
                        <a:latin typeface="Arial Narrow" pitchFamily="34" charset="0"/>
                      </a:endParaRPr>
                    </a:p>
                  </a:txBody>
                  <a:tcPr marL="121920" marR="121920">
                    <a:solidFill>
                      <a:schemeClr val="bg1">
                        <a:lumMod val="85000"/>
                      </a:schemeClr>
                    </a:solidFill>
                  </a:tcPr>
                </a:tc>
                <a:tc>
                  <a:txBody>
                    <a:bodyPr/>
                    <a:lstStyle/>
                    <a:p>
                      <a:r>
                        <a:rPr lang="en-US" sz="1400" dirty="0" smtClean="0">
                          <a:solidFill>
                            <a:schemeClr val="tx1"/>
                          </a:solidFill>
                          <a:latin typeface="Arial Narrow" pitchFamily="34" charset="0"/>
                        </a:rPr>
                        <a:t>Putrajaya</a:t>
                      </a:r>
                      <a:r>
                        <a:rPr lang="en-US" sz="1400" baseline="0" dirty="0" smtClean="0">
                          <a:solidFill>
                            <a:schemeClr val="tx1"/>
                          </a:solidFill>
                          <a:latin typeface="Arial Narrow" pitchFamily="34" charset="0"/>
                        </a:rPr>
                        <a:t> Hospital</a:t>
                      </a:r>
                      <a:endParaRPr lang="en-US" sz="1400" dirty="0">
                        <a:solidFill>
                          <a:schemeClr val="tx1"/>
                        </a:solidFill>
                        <a:latin typeface="Arial Narrow" pitchFamily="34" charset="0"/>
                      </a:endParaRPr>
                    </a:p>
                  </a:txBody>
                  <a:tcPr marL="121920" marR="121920">
                    <a:lnR w="12700" cap="flat" cmpd="sng" algn="ctr">
                      <a:solidFill>
                        <a:schemeClr val="tx1"/>
                      </a:solidFill>
                      <a:prstDash val="solid"/>
                      <a:round/>
                      <a:headEnd type="none" w="med" len="med"/>
                      <a:tailEnd type="none" w="med" len="med"/>
                    </a:lnR>
                  </a:tcPr>
                </a:tc>
                <a:tc>
                  <a:txBody>
                    <a:bodyPr/>
                    <a:lstStyle/>
                    <a:p>
                      <a:pPr algn="ctr"/>
                      <a:r>
                        <a:rPr lang="en-US" sz="1400" dirty="0" smtClean="0">
                          <a:solidFill>
                            <a:schemeClr val="tx1"/>
                          </a:solidFill>
                          <a:latin typeface="Arial Narrow" pitchFamily="34" charset="0"/>
                        </a:rPr>
                        <a:t>16</a:t>
                      </a:r>
                      <a:endParaRPr lang="en-US" sz="1400" dirty="0">
                        <a:solidFill>
                          <a:schemeClr val="tx1"/>
                        </a:solidFill>
                        <a:latin typeface="Arial Narrow" pitchFamily="34" charset="0"/>
                      </a:endParaRPr>
                    </a:p>
                  </a:txBody>
                  <a:tcPr marL="121920" marR="12192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dirty="0" smtClean="0">
                          <a:solidFill>
                            <a:schemeClr val="tx1"/>
                          </a:solidFill>
                          <a:latin typeface="Arial Narrow" pitchFamily="34" charset="0"/>
                        </a:rPr>
                        <a:t>Sarawak General</a:t>
                      </a:r>
                      <a:r>
                        <a:rPr lang="en-US" sz="1400" baseline="0" dirty="0" smtClean="0">
                          <a:solidFill>
                            <a:schemeClr val="tx1"/>
                          </a:solidFill>
                          <a:latin typeface="Arial Narrow" pitchFamily="34" charset="0"/>
                        </a:rPr>
                        <a:t> Hospital</a:t>
                      </a:r>
                      <a:endParaRPr lang="en-US" sz="1400" dirty="0">
                        <a:solidFill>
                          <a:schemeClr val="tx1"/>
                        </a:solidFill>
                        <a:latin typeface="Arial Narrow"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28247">
                <a:tc>
                  <a:txBody>
                    <a:bodyPr/>
                    <a:lstStyle/>
                    <a:p>
                      <a:pPr algn="ctr"/>
                      <a:r>
                        <a:rPr lang="en-US" sz="1400" dirty="0" smtClean="0">
                          <a:latin typeface="Arial Narrow" pitchFamily="34" charset="0"/>
                        </a:rPr>
                        <a:t>5</a:t>
                      </a:r>
                      <a:endParaRPr lang="en-US" sz="1400" dirty="0">
                        <a:latin typeface="Arial Narrow" pitchFamily="34" charset="0"/>
                      </a:endParaRPr>
                    </a:p>
                  </a:txBody>
                  <a:tcPr marL="121920" marR="121920">
                    <a:solidFill>
                      <a:schemeClr val="bg1">
                        <a:lumMod val="85000"/>
                      </a:schemeClr>
                    </a:solidFill>
                  </a:tcPr>
                </a:tc>
                <a:tc>
                  <a:txBody>
                    <a:bodyPr/>
                    <a:lstStyle/>
                    <a:p>
                      <a:r>
                        <a:rPr lang="en-US" sz="1400" dirty="0" smtClean="0">
                          <a:solidFill>
                            <a:schemeClr val="tx1"/>
                          </a:solidFill>
                          <a:latin typeface="Arial Narrow" pitchFamily="34" charset="0"/>
                        </a:rPr>
                        <a:t>Sultanah </a:t>
                      </a:r>
                      <a:r>
                        <a:rPr lang="en-US" sz="1400" dirty="0" err="1" smtClean="0">
                          <a:solidFill>
                            <a:schemeClr val="tx1"/>
                          </a:solidFill>
                          <a:latin typeface="Arial Narrow" pitchFamily="34" charset="0"/>
                        </a:rPr>
                        <a:t>Hajjah</a:t>
                      </a:r>
                      <a:r>
                        <a:rPr lang="en-US" sz="1400" dirty="0" smtClean="0">
                          <a:solidFill>
                            <a:schemeClr val="tx1"/>
                          </a:solidFill>
                          <a:latin typeface="Arial Narrow" pitchFamily="34" charset="0"/>
                        </a:rPr>
                        <a:t> </a:t>
                      </a:r>
                      <a:r>
                        <a:rPr lang="en-US" sz="1400" dirty="0" err="1" smtClean="0">
                          <a:solidFill>
                            <a:schemeClr val="tx1"/>
                          </a:solidFill>
                          <a:latin typeface="Arial Narrow" pitchFamily="34" charset="0"/>
                        </a:rPr>
                        <a:t>Kalsom</a:t>
                      </a:r>
                      <a:r>
                        <a:rPr lang="en-US" sz="1400" dirty="0" smtClean="0">
                          <a:solidFill>
                            <a:schemeClr val="tx1"/>
                          </a:solidFill>
                          <a:latin typeface="Arial Narrow" pitchFamily="34" charset="0"/>
                        </a:rPr>
                        <a:t> Hospital</a:t>
                      </a:r>
                      <a:endParaRPr lang="en-US" sz="1400" dirty="0">
                        <a:solidFill>
                          <a:schemeClr val="tx1"/>
                        </a:solidFill>
                        <a:latin typeface="Arial Narrow" pitchFamily="34" charset="0"/>
                      </a:endParaRPr>
                    </a:p>
                  </a:txBody>
                  <a:tcPr marL="121920" marR="121920"/>
                </a:tc>
                <a:tc>
                  <a:txBody>
                    <a:bodyPr/>
                    <a:lstStyle/>
                    <a:p>
                      <a:pPr algn="ctr"/>
                      <a:r>
                        <a:rPr lang="en-US" sz="1400" dirty="0" smtClean="0">
                          <a:solidFill>
                            <a:schemeClr val="tx1"/>
                          </a:solidFill>
                          <a:latin typeface="Arial Narrow" pitchFamily="34" charset="0"/>
                        </a:rPr>
                        <a:t>11</a:t>
                      </a:r>
                      <a:endParaRPr lang="en-US" sz="1400" dirty="0">
                        <a:solidFill>
                          <a:schemeClr val="tx1"/>
                        </a:solidFill>
                        <a:latin typeface="Arial Narrow" pitchFamily="34" charset="0"/>
                      </a:endParaRPr>
                    </a:p>
                  </a:txBody>
                  <a:tcPr marL="121920" marR="121920">
                    <a:solidFill>
                      <a:schemeClr val="bg1">
                        <a:lumMod val="85000"/>
                      </a:schemeClr>
                    </a:solidFill>
                  </a:tcPr>
                </a:tc>
                <a:tc>
                  <a:txBody>
                    <a:bodyPr/>
                    <a:lstStyle/>
                    <a:p>
                      <a:r>
                        <a:rPr lang="en-US" sz="1400" dirty="0" err="1" smtClean="0">
                          <a:solidFill>
                            <a:schemeClr val="tx1"/>
                          </a:solidFill>
                          <a:latin typeface="Arial Narrow" pitchFamily="34" charset="0"/>
                        </a:rPr>
                        <a:t>1Malaysia</a:t>
                      </a:r>
                      <a:r>
                        <a:rPr lang="en-US" sz="1400" dirty="0" smtClean="0">
                          <a:solidFill>
                            <a:schemeClr val="tx1"/>
                          </a:solidFill>
                          <a:latin typeface="Arial Narrow" pitchFamily="34" charset="0"/>
                        </a:rPr>
                        <a:t> Low-Risk</a:t>
                      </a:r>
                      <a:r>
                        <a:rPr lang="en-US" sz="1400" baseline="0" dirty="0" smtClean="0">
                          <a:solidFill>
                            <a:schemeClr val="tx1"/>
                          </a:solidFill>
                          <a:latin typeface="Arial Narrow" pitchFamily="34" charset="0"/>
                        </a:rPr>
                        <a:t> Maternity Center Putrajaya </a:t>
                      </a:r>
                      <a:endParaRPr lang="en-US" sz="1400" dirty="0">
                        <a:solidFill>
                          <a:schemeClr val="tx1"/>
                        </a:solidFill>
                        <a:latin typeface="Arial Narrow" pitchFamily="34" charset="0"/>
                      </a:endParaRPr>
                    </a:p>
                  </a:txBody>
                  <a:tcPr marL="121920" marR="121920">
                    <a:lnR w="12700" cap="flat" cmpd="sng" algn="ctr">
                      <a:solidFill>
                        <a:schemeClr val="tx1"/>
                      </a:solidFill>
                      <a:prstDash val="solid"/>
                      <a:round/>
                      <a:headEnd type="none" w="med" len="med"/>
                      <a:tailEnd type="none" w="med" len="med"/>
                    </a:lnR>
                  </a:tcPr>
                </a:tc>
                <a:tc>
                  <a:txBody>
                    <a:bodyPr/>
                    <a:lstStyle/>
                    <a:p>
                      <a:pPr algn="ctr"/>
                      <a:endParaRPr lang="en-US" sz="1400" strike="sngStrike" dirty="0">
                        <a:solidFill>
                          <a:schemeClr val="tx1"/>
                        </a:solidFill>
                        <a:latin typeface="Arial Narrow" pitchFamily="34" charset="0"/>
                      </a:endParaRPr>
                    </a:p>
                  </a:txBody>
                  <a:tcPr marL="121920" marR="12192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400" strike="sngStrike" dirty="0">
                        <a:solidFill>
                          <a:schemeClr val="tx1"/>
                        </a:solidFill>
                        <a:latin typeface="Arial Narrow" pitchFamily="34" charset="0"/>
                      </a:endParaRPr>
                    </a:p>
                  </a:txBody>
                  <a:tcPr marL="121920" marR="1219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52400">
                <a:tc>
                  <a:txBody>
                    <a:bodyPr/>
                    <a:lstStyle/>
                    <a:p>
                      <a:pPr algn="ctr"/>
                      <a:r>
                        <a:rPr lang="en-US" sz="1400" dirty="0" smtClean="0">
                          <a:latin typeface="Arial Narrow" pitchFamily="34" charset="0"/>
                        </a:rPr>
                        <a:t>6</a:t>
                      </a:r>
                      <a:endParaRPr lang="en-US" sz="1400" dirty="0">
                        <a:latin typeface="Arial Narrow" pitchFamily="34" charset="0"/>
                      </a:endParaRPr>
                    </a:p>
                  </a:txBody>
                  <a:tcPr marL="121920" marR="12192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Narrow" pitchFamily="34" charset="0"/>
                        </a:rPr>
                        <a:t>Sultan</a:t>
                      </a:r>
                      <a:r>
                        <a:rPr lang="en-US" sz="1400" baseline="0" dirty="0" smtClean="0">
                          <a:solidFill>
                            <a:schemeClr val="tx1"/>
                          </a:solidFill>
                          <a:latin typeface="Arial Narrow" pitchFamily="34" charset="0"/>
                        </a:rPr>
                        <a:t> Ismail Hospital</a:t>
                      </a:r>
                      <a:endParaRPr lang="en-US" sz="1400" dirty="0" smtClean="0">
                        <a:solidFill>
                          <a:schemeClr val="tx1"/>
                        </a:solidFill>
                        <a:latin typeface="Arial Narrow" pitchFamily="34" charset="0"/>
                      </a:endParaRPr>
                    </a:p>
                  </a:txBody>
                  <a:tcPr marL="121920" marR="121920"/>
                </a:tc>
                <a:tc>
                  <a:txBody>
                    <a:bodyPr/>
                    <a:lstStyle/>
                    <a:p>
                      <a:pPr algn="ctr"/>
                      <a:r>
                        <a:rPr lang="en-US" sz="1400" dirty="0" smtClean="0">
                          <a:solidFill>
                            <a:schemeClr val="tx1"/>
                          </a:solidFill>
                          <a:latin typeface="Arial Narrow" pitchFamily="34" charset="0"/>
                        </a:rPr>
                        <a:t>12</a:t>
                      </a:r>
                      <a:endParaRPr lang="en-US" sz="1400" dirty="0">
                        <a:solidFill>
                          <a:schemeClr val="tx1"/>
                        </a:solidFill>
                        <a:latin typeface="Arial Narrow" pitchFamily="34" charset="0"/>
                      </a:endParaRPr>
                    </a:p>
                  </a:txBody>
                  <a:tcPr marL="121920" marR="121920">
                    <a:solidFill>
                      <a:schemeClr val="bg1">
                        <a:lumMod val="85000"/>
                      </a:schemeClr>
                    </a:solidFill>
                  </a:tcPr>
                </a:tc>
                <a:tc>
                  <a:txBody>
                    <a:bodyPr/>
                    <a:lstStyle/>
                    <a:p>
                      <a:r>
                        <a:rPr lang="en-US" sz="1400" dirty="0" smtClean="0">
                          <a:solidFill>
                            <a:schemeClr val="tx1"/>
                          </a:solidFill>
                          <a:latin typeface="Arial Narrow" pitchFamily="34" charset="0"/>
                        </a:rPr>
                        <a:t>Port Dickson Hospital</a:t>
                      </a:r>
                      <a:endParaRPr lang="en-US" sz="1400" dirty="0">
                        <a:solidFill>
                          <a:schemeClr val="tx1"/>
                        </a:solidFill>
                        <a:latin typeface="Arial Narrow" pitchFamily="34" charset="0"/>
                      </a:endParaRPr>
                    </a:p>
                  </a:txBody>
                  <a:tcPr marL="121920" marR="121920">
                    <a:lnR w="12700" cap="flat" cmpd="sng" algn="ctr">
                      <a:solidFill>
                        <a:schemeClr val="tx1"/>
                      </a:solidFill>
                      <a:prstDash val="solid"/>
                      <a:round/>
                      <a:headEnd type="none" w="med" len="med"/>
                      <a:tailEnd type="none" w="med" len="med"/>
                    </a:lnR>
                  </a:tcPr>
                </a:tc>
                <a:tc>
                  <a:txBody>
                    <a:bodyPr/>
                    <a:lstStyle/>
                    <a:p>
                      <a:endParaRPr lang="en-US" sz="1400" strike="sngStrike" dirty="0">
                        <a:solidFill>
                          <a:schemeClr val="tx1"/>
                        </a:solidFill>
                        <a:latin typeface="Arial Narrow" pitchFamily="34" charset="0"/>
                      </a:endParaRPr>
                    </a:p>
                  </a:txBody>
                  <a:tcPr marL="121920" marR="12192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strike="sngStrike" dirty="0">
                        <a:solidFill>
                          <a:schemeClr val="tx1"/>
                        </a:solidFill>
                        <a:latin typeface="Arial Narrow" pitchFamily="34" charset="0"/>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itle 4"/>
          <p:cNvSpPr>
            <a:spLocks noGrp="1"/>
          </p:cNvSpPr>
          <p:nvPr>
            <p:ph type="title"/>
          </p:nvPr>
        </p:nvSpPr>
        <p:spPr>
          <a:xfrm>
            <a:off x="812800" y="0"/>
            <a:ext cx="10881707" cy="676449"/>
          </a:xfrm>
        </p:spPr>
        <p:txBody>
          <a:bodyPr>
            <a:noAutofit/>
          </a:bodyPr>
          <a:lstStyle/>
          <a:p>
            <a:pPr algn="ctr">
              <a:lnSpc>
                <a:spcPct val="100000"/>
              </a:lnSpc>
            </a:pPr>
            <a:r>
              <a:rPr lang="en-US" sz="2800" b="1" dirty="0" smtClean="0">
                <a:latin typeface="Arial Narrow" panose="020B0606020202030204" pitchFamily="34" charset="0"/>
                <a:cs typeface="Arial" panose="020B0604020202020204" pitchFamily="34" charset="0"/>
              </a:rPr>
              <a:t>T&amp;CM Services provided at public hospitals</a:t>
            </a:r>
            <a:r>
              <a:rPr lang="en-US" sz="2800" b="1" strike="sngStrike" dirty="0" smtClean="0">
                <a:latin typeface="Arial Narrow" panose="020B0606020202030204" pitchFamily="34" charset="0"/>
                <a:cs typeface="Arial" panose="020B0604020202020204" pitchFamily="34" charset="0"/>
              </a:rPr>
              <a:t> </a:t>
            </a:r>
            <a:endParaRPr lang="en-US" sz="2800" b="1" strike="sngStrike" dirty="0" smtClean="0">
              <a:latin typeface="Arial Narrow" panose="020B0606020202030204" pitchFamily="34" charset="0"/>
              <a:ea typeface="KaiTi" panose="02010609060101010101" pitchFamily="49" charset="-122"/>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2668" t="11916" r="62913" b="39876"/>
          <a:stretch/>
        </p:blipFill>
        <p:spPr bwMode="auto">
          <a:xfrm>
            <a:off x="508000" y="533400"/>
            <a:ext cx="5689600" cy="4343400"/>
          </a:xfrm>
          <a:prstGeom prst="rect">
            <a:avLst/>
          </a:prstGeom>
          <a:ln>
            <a:noFill/>
          </a:ln>
          <a:extLst>
            <a:ext uri="{53640926-AAD7-44D8-BBD7-CCE9431645EC}">
              <a14:shadowObscured xmlns:a14="http://schemas.microsoft.com/office/drawing/2010/main"/>
            </a:ext>
          </a:extLst>
        </p:spPr>
      </p:pic>
      <p:grpSp>
        <p:nvGrpSpPr>
          <p:cNvPr id="2" name="Group 172"/>
          <p:cNvGrpSpPr>
            <a:grpSpLocks/>
          </p:cNvGrpSpPr>
          <p:nvPr/>
        </p:nvGrpSpPr>
        <p:grpSpPr bwMode="auto">
          <a:xfrm>
            <a:off x="5892800" y="838200"/>
            <a:ext cx="5791201" cy="3733800"/>
            <a:chOff x="0" y="0"/>
            <a:chExt cx="88058" cy="56272"/>
          </a:xfrm>
          <a:noFill/>
        </p:grpSpPr>
        <p:pic>
          <p:nvPicPr>
            <p:cNvPr id="173" name="Picture 173"/>
            <p:cNvPicPr>
              <a:picLocks noChangeAspect="1"/>
            </p:cNvPicPr>
            <p:nvPr/>
          </p:nvPicPr>
          <p:blipFill rotWithShape="1">
            <a:blip r:embed="rId2"/>
            <a:srcRect l="29405" t="21520" r="-2" b="14981"/>
            <a:stretch/>
          </p:blipFill>
          <p:spPr bwMode="auto">
            <a:xfrm>
              <a:off x="4635" y="0"/>
              <a:ext cx="83423" cy="56272"/>
            </a:xfrm>
            <a:prstGeom prst="rect">
              <a:avLst/>
            </a:prstGeom>
            <a:grpFill/>
          </p:spPr>
        </p:pic>
        <p:sp>
          <p:nvSpPr>
            <p:cNvPr id="174" name="Rectangle 174"/>
            <p:cNvSpPr>
              <a:spLocks noChangeArrowheads="1"/>
            </p:cNvSpPr>
            <p:nvPr/>
          </p:nvSpPr>
          <p:spPr bwMode="auto">
            <a:xfrm>
              <a:off x="0" y="0"/>
              <a:ext cx="12359" cy="37837"/>
            </a:xfrm>
            <a:prstGeom prst="rect">
              <a:avLst/>
            </a:prstGeom>
            <a:grpFill/>
            <a:ln w="12700">
              <a:no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FFFFFF"/>
                </a:solidFill>
              </a:endParaRPr>
            </a:p>
          </p:txBody>
        </p:sp>
      </p:grpSp>
      <p:sp>
        <p:nvSpPr>
          <p:cNvPr id="12" name="10-Point Star 11"/>
          <p:cNvSpPr/>
          <p:nvPr/>
        </p:nvSpPr>
        <p:spPr>
          <a:xfrm>
            <a:off x="2540000" y="28956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9</a:t>
            </a:r>
            <a:endParaRPr lang="en-US" sz="1200" b="1" dirty="0">
              <a:solidFill>
                <a:schemeClr val="tx1"/>
              </a:solidFill>
            </a:endParaRPr>
          </a:p>
        </p:txBody>
      </p:sp>
      <p:sp>
        <p:nvSpPr>
          <p:cNvPr id="13" name="10-Point Star 12"/>
          <p:cNvSpPr/>
          <p:nvPr/>
        </p:nvSpPr>
        <p:spPr>
          <a:xfrm>
            <a:off x="3454400" y="38100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8</a:t>
            </a:r>
            <a:endParaRPr lang="en-US" sz="1200" b="1" dirty="0">
              <a:solidFill>
                <a:schemeClr val="tx1"/>
              </a:solidFill>
            </a:endParaRPr>
          </a:p>
        </p:txBody>
      </p:sp>
      <p:sp>
        <p:nvSpPr>
          <p:cNvPr id="14" name="10-Point Star 13"/>
          <p:cNvSpPr/>
          <p:nvPr/>
        </p:nvSpPr>
        <p:spPr>
          <a:xfrm>
            <a:off x="1930400" y="28194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7</a:t>
            </a:r>
            <a:endParaRPr lang="en-US" sz="1200" b="1" dirty="0">
              <a:solidFill>
                <a:schemeClr val="tx1"/>
              </a:solidFill>
            </a:endParaRPr>
          </a:p>
        </p:txBody>
      </p:sp>
      <p:sp>
        <p:nvSpPr>
          <p:cNvPr id="16" name="10-Point Star 15"/>
          <p:cNvSpPr/>
          <p:nvPr/>
        </p:nvSpPr>
        <p:spPr>
          <a:xfrm>
            <a:off x="3149600" y="24384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5</a:t>
            </a:r>
            <a:endParaRPr lang="en-US" sz="1200" b="1" dirty="0">
              <a:solidFill>
                <a:schemeClr val="tx1"/>
              </a:solidFill>
            </a:endParaRPr>
          </a:p>
        </p:txBody>
      </p:sp>
      <p:sp>
        <p:nvSpPr>
          <p:cNvPr id="17" name="10-Point Star 16"/>
          <p:cNvSpPr/>
          <p:nvPr/>
        </p:nvSpPr>
        <p:spPr>
          <a:xfrm>
            <a:off x="4064000" y="16002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4</a:t>
            </a:r>
            <a:endParaRPr lang="en-US" sz="1200" b="1" dirty="0">
              <a:solidFill>
                <a:schemeClr val="tx1"/>
              </a:solidFill>
            </a:endParaRPr>
          </a:p>
        </p:txBody>
      </p:sp>
      <p:sp>
        <p:nvSpPr>
          <p:cNvPr id="18" name="10-Point Star 17"/>
          <p:cNvSpPr/>
          <p:nvPr/>
        </p:nvSpPr>
        <p:spPr>
          <a:xfrm>
            <a:off x="812800" y="16002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3</a:t>
            </a:r>
            <a:endParaRPr lang="en-US" sz="1200" b="1" dirty="0">
              <a:solidFill>
                <a:schemeClr val="tx1"/>
              </a:solidFill>
            </a:endParaRPr>
          </a:p>
        </p:txBody>
      </p:sp>
      <p:sp>
        <p:nvSpPr>
          <p:cNvPr id="19" name="10-Point Star 18"/>
          <p:cNvSpPr/>
          <p:nvPr/>
        </p:nvSpPr>
        <p:spPr>
          <a:xfrm>
            <a:off x="3352800" y="11430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3</a:t>
            </a:r>
            <a:endParaRPr lang="en-US" sz="1200" b="1" dirty="0">
              <a:solidFill>
                <a:schemeClr val="tx1"/>
              </a:solidFill>
            </a:endParaRPr>
          </a:p>
        </p:txBody>
      </p:sp>
      <p:sp>
        <p:nvSpPr>
          <p:cNvPr id="20" name="10-Point Star 19"/>
          <p:cNvSpPr/>
          <p:nvPr/>
        </p:nvSpPr>
        <p:spPr>
          <a:xfrm>
            <a:off x="1524000" y="9906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a:t>
            </a:r>
            <a:endParaRPr lang="en-US" sz="1200" b="1" dirty="0">
              <a:solidFill>
                <a:schemeClr val="tx1"/>
              </a:solidFill>
            </a:endParaRPr>
          </a:p>
        </p:txBody>
      </p:sp>
      <p:sp>
        <p:nvSpPr>
          <p:cNvPr id="33" name="10-Point Star 32"/>
          <p:cNvSpPr/>
          <p:nvPr/>
        </p:nvSpPr>
        <p:spPr>
          <a:xfrm>
            <a:off x="4876800" y="41148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6</a:t>
            </a:r>
            <a:endParaRPr lang="en-US" sz="1200" b="1" dirty="0">
              <a:solidFill>
                <a:schemeClr val="tx1"/>
              </a:solidFill>
            </a:endParaRPr>
          </a:p>
        </p:txBody>
      </p:sp>
      <p:sp>
        <p:nvSpPr>
          <p:cNvPr id="34" name="10-Point Star 33"/>
          <p:cNvSpPr/>
          <p:nvPr/>
        </p:nvSpPr>
        <p:spPr>
          <a:xfrm>
            <a:off x="6705600" y="3810000"/>
            <a:ext cx="609600" cy="4572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16</a:t>
            </a:r>
            <a:endParaRPr lang="en-US" sz="1200" b="1" dirty="0">
              <a:solidFill>
                <a:schemeClr val="tx1"/>
              </a:solidFill>
            </a:endParaRPr>
          </a:p>
        </p:txBody>
      </p:sp>
      <p:sp>
        <p:nvSpPr>
          <p:cNvPr id="35" name="10-Point Star 34"/>
          <p:cNvSpPr/>
          <p:nvPr/>
        </p:nvSpPr>
        <p:spPr>
          <a:xfrm>
            <a:off x="10464800" y="19812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15</a:t>
            </a:r>
            <a:endParaRPr lang="en-US" sz="1200" b="1" dirty="0">
              <a:solidFill>
                <a:schemeClr val="tx1"/>
              </a:solidFill>
            </a:endParaRPr>
          </a:p>
        </p:txBody>
      </p:sp>
      <p:sp>
        <p:nvSpPr>
          <p:cNvPr id="36" name="10-Point Star 35"/>
          <p:cNvSpPr/>
          <p:nvPr/>
        </p:nvSpPr>
        <p:spPr>
          <a:xfrm>
            <a:off x="9855200" y="16764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14</a:t>
            </a:r>
            <a:endParaRPr lang="en-US" sz="1200" b="1" dirty="0">
              <a:solidFill>
                <a:schemeClr val="tx1"/>
              </a:solidFill>
            </a:endParaRPr>
          </a:p>
        </p:txBody>
      </p:sp>
      <p:sp>
        <p:nvSpPr>
          <p:cNvPr id="37" name="10-Point Star 36"/>
          <p:cNvSpPr/>
          <p:nvPr/>
        </p:nvSpPr>
        <p:spPr>
          <a:xfrm>
            <a:off x="2540000" y="35814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13</a:t>
            </a:r>
            <a:endParaRPr lang="en-US" sz="1200" b="1" dirty="0">
              <a:solidFill>
                <a:schemeClr val="tx1"/>
              </a:solidFill>
            </a:endParaRPr>
          </a:p>
        </p:txBody>
      </p:sp>
      <p:sp>
        <p:nvSpPr>
          <p:cNvPr id="38" name="10-Point Star 37"/>
          <p:cNvSpPr/>
          <p:nvPr/>
        </p:nvSpPr>
        <p:spPr>
          <a:xfrm>
            <a:off x="3454400" y="33528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12</a:t>
            </a:r>
            <a:endParaRPr lang="en-US" sz="1200" b="1" dirty="0">
              <a:solidFill>
                <a:schemeClr val="tx1"/>
              </a:solidFill>
            </a:endParaRPr>
          </a:p>
        </p:txBody>
      </p:sp>
      <p:sp>
        <p:nvSpPr>
          <p:cNvPr id="39" name="10-Point Star 38"/>
          <p:cNvSpPr/>
          <p:nvPr/>
        </p:nvSpPr>
        <p:spPr>
          <a:xfrm>
            <a:off x="2844800" y="32766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11</a:t>
            </a:r>
            <a:endParaRPr lang="en-US" sz="1200" b="1" dirty="0">
              <a:solidFill>
                <a:schemeClr val="tx1"/>
              </a:solidFill>
            </a:endParaRPr>
          </a:p>
        </p:txBody>
      </p:sp>
      <p:sp>
        <p:nvSpPr>
          <p:cNvPr id="40" name="10-Point Star 39"/>
          <p:cNvSpPr/>
          <p:nvPr/>
        </p:nvSpPr>
        <p:spPr>
          <a:xfrm>
            <a:off x="2235200" y="32004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10</a:t>
            </a:r>
            <a:endParaRPr lang="en-US" sz="1200" b="1" dirty="0">
              <a:solidFill>
                <a:schemeClr val="tx1"/>
              </a:solidFill>
            </a:endParaRPr>
          </a:p>
        </p:txBody>
      </p:sp>
      <p:sp>
        <p:nvSpPr>
          <p:cNvPr id="41" name="10-Point Star 40"/>
          <p:cNvSpPr/>
          <p:nvPr/>
        </p:nvSpPr>
        <p:spPr>
          <a:xfrm>
            <a:off x="5486400" y="41148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17</a:t>
            </a:r>
            <a:endParaRPr lang="en-US" sz="1200" b="1" dirty="0">
              <a:solidFill>
                <a:schemeClr val="tx1"/>
              </a:solidFill>
            </a:endParaRPr>
          </a:p>
        </p:txBody>
      </p:sp>
      <p:sp>
        <p:nvSpPr>
          <p:cNvPr id="42" name="10-Point Star 41"/>
          <p:cNvSpPr/>
          <p:nvPr/>
        </p:nvSpPr>
        <p:spPr>
          <a:xfrm>
            <a:off x="3149600" y="1524000"/>
            <a:ext cx="508000" cy="381000"/>
          </a:xfrm>
          <a:prstGeom prst="star1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18</a:t>
            </a:r>
            <a:endParaRPr lang="en-US" sz="1200" b="1" dirty="0">
              <a:solidFill>
                <a:schemeClr val="tx1"/>
              </a:solidFill>
            </a:endParaRPr>
          </a:p>
        </p:txBody>
      </p:sp>
      <p:pic>
        <p:nvPicPr>
          <p:cNvPr id="29" name="Picture 28" descr="C:\Users\KKM\Desktop\shirodhara.272112502_std.jpg"/>
          <p:cNvPicPr>
            <a:picLocks noChangeAspect="1" noChangeArrowheads="1"/>
          </p:cNvPicPr>
          <p:nvPr/>
        </p:nvPicPr>
        <p:blipFill>
          <a:blip r:embed="rId3"/>
          <a:srcRect/>
          <a:stretch>
            <a:fillRect/>
          </a:stretch>
        </p:blipFill>
        <p:spPr bwMode="auto">
          <a:xfrm>
            <a:off x="5384800" y="1143000"/>
            <a:ext cx="2352431" cy="1752600"/>
          </a:xfrm>
          <a:prstGeom prst="rect">
            <a:avLst/>
          </a:prstGeom>
          <a:noFill/>
          <a:ln>
            <a:solidFill>
              <a:schemeClr val="bg1">
                <a:lumMod val="50000"/>
              </a:schemeClr>
            </a:solidFill>
          </a:ln>
        </p:spPr>
      </p:pic>
    </p:spTree>
    <p:extLst>
      <p:ext uri="{BB962C8B-B14F-4D97-AF65-F5344CB8AC3E}">
        <p14:creationId xmlns:p14="http://schemas.microsoft.com/office/powerpoint/2010/main" val="1451812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180870" y="25121"/>
            <a:ext cx="11867103" cy="1054100"/>
          </a:xfrm>
        </p:spPr>
        <p:txBody>
          <a:bodyPr>
            <a:noAutofit/>
          </a:bodyPr>
          <a:lstStyle/>
          <a:p>
            <a:pPr algn="ctr">
              <a:lnSpc>
                <a:spcPct val="100000"/>
              </a:lnSpc>
            </a:pPr>
            <a:r>
              <a:rPr lang="en-US" sz="3200" b="1" dirty="0" smtClean="0">
                <a:latin typeface="Arial Narrow" panose="020B0606020202030204" pitchFamily="34" charset="0"/>
                <a:cs typeface="Arial" panose="020B0604020202020204" pitchFamily="34" charset="0"/>
              </a:rPr>
              <a:t>Development of Traditional Postnatal Services at </a:t>
            </a:r>
            <a:br>
              <a:rPr lang="en-US" sz="3200" b="1" dirty="0" smtClean="0">
                <a:latin typeface="Arial Narrow" panose="020B0606020202030204" pitchFamily="34" charset="0"/>
                <a:cs typeface="Arial" panose="020B0604020202020204" pitchFamily="34" charset="0"/>
              </a:rPr>
            </a:br>
            <a:r>
              <a:rPr lang="en-US" sz="3200" b="1" dirty="0" smtClean="0">
                <a:latin typeface="Arial Narrow" panose="020B0606020202030204" pitchFamily="34" charset="0"/>
                <a:cs typeface="Arial" panose="020B0604020202020204" pitchFamily="34" charset="0"/>
              </a:rPr>
              <a:t>Primary Health Care Level</a:t>
            </a:r>
            <a:endParaRPr lang="en-US" sz="3200" b="1" dirty="0" smtClean="0">
              <a:latin typeface="Arial Narrow" panose="020B0606020202030204" pitchFamily="34" charset="0"/>
              <a:ea typeface="KaiTi" panose="02010609060101010101" pitchFamily="49" charset="-122"/>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2668" t="11916" r="62913" b="39876"/>
          <a:stretch/>
        </p:blipFill>
        <p:spPr bwMode="auto">
          <a:xfrm>
            <a:off x="508000" y="1371600"/>
            <a:ext cx="5689600" cy="4343400"/>
          </a:xfrm>
          <a:prstGeom prst="rect">
            <a:avLst/>
          </a:prstGeom>
          <a:ln>
            <a:noFill/>
          </a:ln>
          <a:extLst>
            <a:ext uri="{53640926-AAD7-44D8-BBD7-CCE9431645EC}">
              <a14:shadowObscured xmlns:a14="http://schemas.microsoft.com/office/drawing/2010/main"/>
            </a:ext>
          </a:extLst>
        </p:spPr>
      </p:pic>
      <p:pic>
        <p:nvPicPr>
          <p:cNvPr id="173" name="Picture 173"/>
          <p:cNvPicPr>
            <a:picLocks noChangeAspect="1"/>
          </p:cNvPicPr>
          <p:nvPr/>
        </p:nvPicPr>
        <p:blipFill>
          <a:blip r:embed="rId2"/>
          <a:srcRect l="28951" t="25790" r="-2" b="14980"/>
          <a:stretch>
            <a:fillRect/>
          </a:stretch>
        </p:blipFill>
        <p:spPr bwMode="auto">
          <a:xfrm>
            <a:off x="6162374" y="1927412"/>
            <a:ext cx="5521626" cy="3482788"/>
          </a:xfrm>
          <a:prstGeom prst="rect">
            <a:avLst/>
          </a:prstGeom>
          <a:noFill/>
        </p:spPr>
      </p:pic>
      <p:sp>
        <p:nvSpPr>
          <p:cNvPr id="27" name="TextBox 26"/>
          <p:cNvSpPr txBox="1"/>
          <p:nvPr/>
        </p:nvSpPr>
        <p:spPr>
          <a:xfrm>
            <a:off x="5190532" y="1755113"/>
            <a:ext cx="2737618" cy="2031325"/>
          </a:xfrm>
          <a:prstGeom prst="rect">
            <a:avLst/>
          </a:prstGeom>
          <a:solidFill>
            <a:schemeClr val="bg1"/>
          </a:solidFill>
        </p:spPr>
        <p:txBody>
          <a:bodyPr wrap="square" rtlCol="0">
            <a:spAutoFit/>
          </a:bodyPr>
          <a:lstStyle/>
          <a:p>
            <a:pPr marL="280988" indent="-280988">
              <a:buFont typeface="Arial" pitchFamily="34" charset="0"/>
              <a:buChar char="•"/>
            </a:pPr>
            <a:r>
              <a:rPr lang="en-US" dirty="0" smtClean="0">
                <a:latin typeface="Arial Narrow" pitchFamily="34" charset="0"/>
              </a:rPr>
              <a:t>Introduced at </a:t>
            </a:r>
            <a:r>
              <a:rPr lang="en-US" dirty="0" err="1" smtClean="0">
                <a:latin typeface="Arial Narrow" pitchFamily="34" charset="0"/>
              </a:rPr>
              <a:t>Meranti</a:t>
            </a:r>
            <a:r>
              <a:rPr lang="en-US" dirty="0" smtClean="0">
                <a:latin typeface="Arial Narrow" pitchFamily="34" charset="0"/>
              </a:rPr>
              <a:t> Health Clinic, </a:t>
            </a:r>
            <a:r>
              <a:rPr lang="en-US" dirty="0" err="1" smtClean="0">
                <a:latin typeface="Arial Narrow" pitchFamily="34" charset="0"/>
              </a:rPr>
              <a:t>Pasir</a:t>
            </a:r>
            <a:r>
              <a:rPr lang="en-US" dirty="0" smtClean="0">
                <a:latin typeface="Arial Narrow" pitchFamily="34" charset="0"/>
              </a:rPr>
              <a:t> </a:t>
            </a:r>
            <a:r>
              <a:rPr lang="en-US" dirty="0" err="1" smtClean="0">
                <a:latin typeface="Arial Narrow" pitchFamily="34" charset="0"/>
              </a:rPr>
              <a:t>Mas</a:t>
            </a:r>
            <a:r>
              <a:rPr lang="en-US" dirty="0" smtClean="0">
                <a:latin typeface="Arial Narrow" pitchFamily="34" charset="0"/>
              </a:rPr>
              <a:t> on </a:t>
            </a:r>
            <a:r>
              <a:rPr lang="en-US" b="1" dirty="0" smtClean="0">
                <a:latin typeface="Arial Narrow" pitchFamily="34" charset="0"/>
              </a:rPr>
              <a:t>December 2014</a:t>
            </a:r>
          </a:p>
          <a:p>
            <a:pPr marL="280988" indent="-280988">
              <a:buFont typeface="Arial" pitchFamily="34" charset="0"/>
              <a:buChar char="•"/>
            </a:pPr>
            <a:r>
              <a:rPr lang="en-US" dirty="0" smtClean="0">
                <a:latin typeface="Arial Narrow" pitchFamily="34" charset="0"/>
              </a:rPr>
              <a:t>To date, the service had expanded to </a:t>
            </a:r>
            <a:r>
              <a:rPr lang="en-US" b="1" dirty="0" smtClean="0">
                <a:latin typeface="Arial Narrow" pitchFamily="34" charset="0"/>
              </a:rPr>
              <a:t>67 health clinics</a:t>
            </a:r>
            <a:r>
              <a:rPr lang="en-US" dirty="0" smtClean="0">
                <a:latin typeface="Arial Narrow" pitchFamily="34" charset="0"/>
              </a:rPr>
              <a:t> in </a:t>
            </a:r>
            <a:r>
              <a:rPr lang="en-US" b="1" dirty="0" smtClean="0">
                <a:latin typeface="Arial Narrow" pitchFamily="34" charset="0"/>
              </a:rPr>
              <a:t>10 districts </a:t>
            </a:r>
            <a:r>
              <a:rPr lang="en-US" dirty="0" smtClean="0">
                <a:latin typeface="Arial Narrow" pitchFamily="34" charset="0"/>
              </a:rPr>
              <a:t>in Kelantan </a:t>
            </a:r>
            <a:endParaRPr lang="en-US" dirty="0">
              <a:latin typeface="Arial Narrow" pitchFamily="34" charset="0"/>
            </a:endParaRPr>
          </a:p>
        </p:txBody>
      </p:sp>
      <p:sp>
        <p:nvSpPr>
          <p:cNvPr id="28" name="TextBox 27"/>
          <p:cNvSpPr txBox="1"/>
          <p:nvPr/>
        </p:nvSpPr>
        <p:spPr>
          <a:xfrm>
            <a:off x="1320800" y="5715000"/>
            <a:ext cx="3657600" cy="923330"/>
          </a:xfrm>
          <a:prstGeom prst="rect">
            <a:avLst/>
          </a:prstGeom>
          <a:noFill/>
        </p:spPr>
        <p:txBody>
          <a:bodyPr wrap="square" rtlCol="0">
            <a:spAutoFit/>
          </a:bodyPr>
          <a:lstStyle/>
          <a:p>
            <a:pPr marL="176213" indent="-176213">
              <a:buFont typeface="Arial" pitchFamily="34" charset="0"/>
              <a:buChar char="•"/>
            </a:pPr>
            <a:r>
              <a:rPr lang="en-US" dirty="0" smtClean="0">
                <a:latin typeface="Arial Narrow" pitchFamily="34" charset="0"/>
              </a:rPr>
              <a:t>Introduced at Masai Health Clinic, Johor </a:t>
            </a:r>
            <a:r>
              <a:rPr lang="en-US" dirty="0" err="1" smtClean="0">
                <a:latin typeface="Arial Narrow" pitchFamily="34" charset="0"/>
              </a:rPr>
              <a:t>Bahru</a:t>
            </a:r>
            <a:r>
              <a:rPr lang="en-US" dirty="0" smtClean="0">
                <a:latin typeface="Arial Narrow" pitchFamily="34" charset="0"/>
              </a:rPr>
              <a:t> on </a:t>
            </a:r>
          </a:p>
          <a:p>
            <a:pPr marL="176213" indent="-176213"/>
            <a:r>
              <a:rPr lang="en-US" b="1" dirty="0" smtClean="0">
                <a:latin typeface="Arial Narrow" pitchFamily="34" charset="0"/>
              </a:rPr>
              <a:t>	5 November 2012</a:t>
            </a:r>
            <a:endParaRPr lang="en-US" b="1" dirty="0">
              <a:latin typeface="Arial Narrow" pitchFamily="34" charset="0"/>
            </a:endParaRPr>
          </a:p>
        </p:txBody>
      </p:sp>
      <p:cxnSp>
        <p:nvCxnSpPr>
          <p:cNvPr id="30" name="Straight Connector 29"/>
          <p:cNvCxnSpPr/>
          <p:nvPr/>
        </p:nvCxnSpPr>
        <p:spPr>
          <a:xfrm flipV="1">
            <a:off x="3657600" y="1676400"/>
            <a:ext cx="1625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V="1">
            <a:off x="1524000" y="4953000"/>
            <a:ext cx="33528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680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48347" y="4437112"/>
            <a:ext cx="6777037" cy="803275"/>
          </a:xfrm>
        </p:spPr>
        <p:txBody>
          <a:bodyPr>
            <a:noAutofit/>
          </a:bodyPr>
          <a:lstStyle/>
          <a:p>
            <a:pPr algn="r">
              <a:buFont typeface="Wingdings" pitchFamily="2" charset="2"/>
              <a:buNone/>
              <a:defRPr/>
            </a:pPr>
            <a:r>
              <a:rPr lang="en-US" sz="6000" b="1" dirty="0">
                <a:effectLst>
                  <a:outerShdw blurRad="38100" dist="38100" dir="2700000" algn="tl">
                    <a:srgbClr val="000000">
                      <a:alpha val="43137"/>
                    </a:srgbClr>
                  </a:outerShdw>
                </a:effectLst>
                <a:latin typeface="Edwardian Script ITC" pitchFamily="66" charset="0"/>
              </a:rPr>
              <a:t>Thank  You</a:t>
            </a:r>
          </a:p>
          <a:p>
            <a:pPr algn="r">
              <a:buFont typeface="Wingdings" pitchFamily="2" charset="2"/>
              <a:buNone/>
              <a:defRPr/>
            </a:pPr>
            <a:r>
              <a:rPr lang="zh-CN" altLang="en-US" sz="60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谢谢</a:t>
            </a:r>
            <a:endParaRPr lang="en-US" sz="60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pic>
        <p:nvPicPr>
          <p:cNvPr id="4" name="Content Placeholder 3" descr="DSC_0136.JPG"/>
          <p:cNvPicPr>
            <a:picLocks noChangeAspect="1"/>
          </p:cNvPicPr>
          <p:nvPr/>
        </p:nvPicPr>
        <p:blipFill>
          <a:blip r:embed="rId3" cstate="print"/>
          <a:stretch>
            <a:fillRect/>
          </a:stretch>
        </p:blipFill>
        <p:spPr>
          <a:xfrm>
            <a:off x="1309350" y="164803"/>
            <a:ext cx="5794761" cy="3889493"/>
          </a:xfrm>
          <a:prstGeom prst="rect">
            <a:avLst/>
          </a:prstGeom>
          <a:ln>
            <a:noFill/>
          </a:ln>
          <a:effectLst>
            <a:softEdge rad="112500"/>
          </a:effectLst>
        </p:spPr>
      </p:pic>
      <p:sp>
        <p:nvSpPr>
          <p:cNvPr id="5" name="TextBox 4"/>
          <p:cNvSpPr txBox="1"/>
          <p:nvPr/>
        </p:nvSpPr>
        <p:spPr>
          <a:xfrm>
            <a:off x="1399493" y="4082649"/>
            <a:ext cx="5628627" cy="230832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Traditional &amp; Complementary Medicine Division</a:t>
            </a:r>
          </a:p>
          <a:p>
            <a:r>
              <a:rPr lang="en-US" sz="1600" b="1" dirty="0">
                <a:latin typeface="Arial" panose="020B0604020202020204" pitchFamily="34" charset="0"/>
                <a:cs typeface="Arial" panose="020B0604020202020204" pitchFamily="34" charset="0"/>
              </a:rPr>
              <a:t>Ministry of Health Malaysia</a:t>
            </a:r>
          </a:p>
          <a:p>
            <a:r>
              <a:rPr lang="en-US" sz="1600" b="1" dirty="0">
                <a:latin typeface="Arial" panose="020B0604020202020204" pitchFamily="34" charset="0"/>
                <a:cs typeface="Arial" panose="020B0604020202020204" pitchFamily="34" charset="0"/>
              </a:rPr>
              <a:t>Blok E, </a:t>
            </a:r>
            <a:r>
              <a:rPr lang="en-US" sz="1600" b="1" dirty="0" err="1">
                <a:latin typeface="Arial" panose="020B0604020202020204" pitchFamily="34" charset="0"/>
                <a:cs typeface="Arial" panose="020B0604020202020204" pitchFamily="34" charset="0"/>
              </a:rPr>
              <a:t>Jalan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Cenderasari</a:t>
            </a:r>
            <a:r>
              <a:rPr lang="en-US" sz="1600" b="1" dirty="0">
                <a:latin typeface="Arial" panose="020B0604020202020204" pitchFamily="34" charset="0"/>
                <a:cs typeface="Arial" panose="020B0604020202020204" pitchFamily="34" charset="0"/>
              </a:rPr>
              <a:t>, </a:t>
            </a:r>
          </a:p>
          <a:p>
            <a:r>
              <a:rPr lang="en-US" sz="1600" b="1" dirty="0">
                <a:latin typeface="Arial" panose="020B0604020202020204" pitchFamily="34" charset="0"/>
                <a:cs typeface="Arial" panose="020B0604020202020204" pitchFamily="34" charset="0"/>
              </a:rPr>
              <a:t>50590 Kuala Lumpur. </a:t>
            </a:r>
          </a:p>
          <a:p>
            <a:endParaRPr lang="en-US" sz="1600" b="1" dirty="0">
              <a:latin typeface="Arial" panose="020B0604020202020204" pitchFamily="34" charset="0"/>
              <a:cs typeface="Arial" panose="020B0604020202020204" pitchFamily="34" charset="0"/>
            </a:endParaRPr>
          </a:p>
          <a:p>
            <a:r>
              <a:rPr lang="fr-FR" sz="1600" b="1" dirty="0">
                <a:latin typeface="Arial" panose="020B0604020202020204" pitchFamily="34" charset="0"/>
                <a:cs typeface="Arial" panose="020B0604020202020204" pitchFamily="34" charset="0"/>
              </a:rPr>
              <a:t>Tel	: 03-2279 8100</a:t>
            </a:r>
          </a:p>
          <a:p>
            <a:r>
              <a:rPr lang="fr-FR" sz="1600" b="1" dirty="0">
                <a:latin typeface="Arial" panose="020B0604020202020204" pitchFamily="34" charset="0"/>
                <a:cs typeface="Arial" panose="020B0604020202020204" pitchFamily="34" charset="0"/>
              </a:rPr>
              <a:t>Fax	: 03-2691 1259</a:t>
            </a:r>
          </a:p>
          <a:p>
            <a:r>
              <a:rPr lang="fr-FR" sz="1600" b="1" dirty="0">
                <a:latin typeface="Arial" panose="020B0604020202020204" pitchFamily="34" charset="0"/>
                <a:cs typeface="Arial" panose="020B0604020202020204" pitchFamily="34" charset="0"/>
              </a:rPr>
              <a:t>Email	: tcm@moh.gov.my</a:t>
            </a:r>
          </a:p>
          <a:p>
            <a:r>
              <a:rPr lang="fr-FR" sz="1600" b="1" dirty="0" err="1">
                <a:latin typeface="Arial" panose="020B0604020202020204" pitchFamily="34" charset="0"/>
                <a:cs typeface="Arial" panose="020B0604020202020204" pitchFamily="34" charset="0"/>
              </a:rPr>
              <a:t>Website</a:t>
            </a:r>
            <a:r>
              <a:rPr lang="fr-FR" sz="1600" b="1" dirty="0">
                <a:latin typeface="Arial" panose="020B0604020202020204" pitchFamily="34" charset="0"/>
                <a:cs typeface="Arial" panose="020B0604020202020204" pitchFamily="34" charset="0"/>
              </a:rPr>
              <a:t>	: http://</a:t>
            </a:r>
            <a:r>
              <a:rPr lang="fr-FR" sz="1600" b="1" dirty="0" smtClean="0">
                <a:latin typeface="Arial" panose="020B0604020202020204" pitchFamily="34" charset="0"/>
                <a:cs typeface="Arial" panose="020B0604020202020204" pitchFamily="34" charset="0"/>
              </a:rPr>
              <a:t>tcm.moh.gov.my</a:t>
            </a:r>
            <a:endParaRPr lang="en-US" sz="1600" b="1" dirty="0"/>
          </a:p>
        </p:txBody>
      </p:sp>
    </p:spTree>
    <p:extLst>
      <p:ext uri="{BB962C8B-B14F-4D97-AF65-F5344CB8AC3E}">
        <p14:creationId xmlns:p14="http://schemas.microsoft.com/office/powerpoint/2010/main" val="6815782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244" y="133350"/>
            <a:ext cx="8229600" cy="695325"/>
          </a:xfrm>
        </p:spPr>
        <p:txBody>
          <a:bodyPr rtlCol="0">
            <a:normAutofit/>
          </a:bodyPr>
          <a:lstStyle/>
          <a:p>
            <a:pPr algn="ctr">
              <a:defRPr/>
            </a:pPr>
            <a:r>
              <a:rPr lang="en-US" sz="4000" b="1" dirty="0" smtClean="0">
                <a:solidFill>
                  <a:schemeClr val="tx2">
                    <a:lumMod val="75000"/>
                  </a:schemeClr>
                </a:solidFill>
              </a:rPr>
              <a:t>T&amp;CM IN MALAYSIA</a:t>
            </a:r>
            <a:endParaRPr lang="en-US" sz="4000" b="1" dirty="0">
              <a:solidFill>
                <a:schemeClr val="tx2">
                  <a:lumMod val="75000"/>
                </a:schemeClr>
              </a:solidFill>
            </a:endParaRPr>
          </a:p>
        </p:txBody>
      </p:sp>
      <p:sp>
        <p:nvSpPr>
          <p:cNvPr id="8195" name="Text Placeholder 3"/>
          <p:cNvSpPr>
            <a:spLocks noGrp="1"/>
          </p:cNvSpPr>
          <p:nvPr>
            <p:ph type="body" idx="1"/>
          </p:nvPr>
        </p:nvSpPr>
        <p:spPr>
          <a:xfrm>
            <a:off x="771525" y="762001"/>
            <a:ext cx="4040188" cy="639763"/>
          </a:xfrm>
        </p:spPr>
        <p:txBody>
          <a:bodyPr>
            <a:normAutofit/>
          </a:bodyPr>
          <a:lstStyle/>
          <a:p>
            <a:pPr algn="ctr" eaLnBrk="1" hangingPunct="1"/>
            <a:r>
              <a:rPr lang="en-US" altLang="en-US" sz="3600" dirty="0" smtClean="0"/>
              <a:t>Definition</a:t>
            </a:r>
          </a:p>
        </p:txBody>
      </p:sp>
      <p:sp>
        <p:nvSpPr>
          <p:cNvPr id="5" name="Content Placeholder 4"/>
          <p:cNvSpPr>
            <a:spLocks noGrp="1"/>
          </p:cNvSpPr>
          <p:nvPr>
            <p:ph sz="half" idx="2"/>
          </p:nvPr>
        </p:nvSpPr>
        <p:spPr>
          <a:xfrm>
            <a:off x="266699" y="1520269"/>
            <a:ext cx="5000625" cy="4844019"/>
          </a:xfrm>
        </p:spPr>
        <p:style>
          <a:lnRef idx="2">
            <a:schemeClr val="accent2">
              <a:shade val="50000"/>
            </a:schemeClr>
          </a:lnRef>
          <a:fillRef idx="1">
            <a:schemeClr val="accent2"/>
          </a:fillRef>
          <a:effectRef idx="0">
            <a:schemeClr val="accent2"/>
          </a:effectRef>
          <a:fontRef idx="minor">
            <a:schemeClr val="lt1"/>
          </a:fontRef>
        </p:style>
        <p:txBody>
          <a:bodyPr rtlCol="0">
            <a:normAutofit fontScale="92500" lnSpcReduction="20000"/>
          </a:bodyPr>
          <a:lstStyle/>
          <a:p>
            <a:pPr algn="just">
              <a:buNone/>
              <a:defRPr/>
            </a:pPr>
            <a:r>
              <a:rPr lang="en-US" dirty="0" smtClean="0"/>
              <a:t>	“practice of traditional and complementary medicine” means a form of health-related practice designed to prevent, treat or manage ailment or illness or preserve the mental and physical well-being of an individual and includes such practices as traditional Malay medicine, traditional Chinese medicine, traditional Indian medicine, homeopathy, Islamic medical practice and complementary therapies, but excludes medical and dental practices used by a medical and dental practitioner respectively;</a:t>
            </a:r>
            <a:endParaRPr lang="en-US" dirty="0"/>
          </a:p>
        </p:txBody>
      </p:sp>
      <p:sp>
        <p:nvSpPr>
          <p:cNvPr id="12" name="Freeform 11"/>
          <p:cNvSpPr/>
          <p:nvPr/>
        </p:nvSpPr>
        <p:spPr>
          <a:xfrm>
            <a:off x="6013452" y="2911475"/>
            <a:ext cx="4082255" cy="774700"/>
          </a:xfrm>
          <a:custGeom>
            <a:avLst/>
            <a:gdLst>
              <a:gd name="connsiteX0" fmla="*/ 0 w 4039520"/>
              <a:gd name="connsiteY0" fmla="*/ 0 h 646091"/>
              <a:gd name="connsiteX1" fmla="*/ 4039520 w 4039520"/>
              <a:gd name="connsiteY1" fmla="*/ 0 h 646091"/>
              <a:gd name="connsiteX2" fmla="*/ 4039520 w 4039520"/>
              <a:gd name="connsiteY2" fmla="*/ 646091 h 646091"/>
              <a:gd name="connsiteX3" fmla="*/ 0 w 4039520"/>
              <a:gd name="connsiteY3" fmla="*/ 646091 h 646091"/>
              <a:gd name="connsiteX4" fmla="*/ 0 w 4039520"/>
              <a:gd name="connsiteY4" fmla="*/ 0 h 64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520" h="646091">
                <a:moveTo>
                  <a:pt x="0" y="0"/>
                </a:moveTo>
                <a:lnTo>
                  <a:pt x="4039520" y="0"/>
                </a:lnTo>
                <a:lnTo>
                  <a:pt x="4039520" y="646091"/>
                </a:lnTo>
                <a:lnTo>
                  <a:pt x="0" y="6460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396208" tIns="118110" rIns="118110" bIns="118110" spcCol="1270" anchor="ctr"/>
          <a:lstStyle/>
          <a:p>
            <a:pPr algn="ctr" defTabSz="1377950">
              <a:lnSpc>
                <a:spcPct val="90000"/>
              </a:lnSpc>
              <a:spcAft>
                <a:spcPct val="35000"/>
              </a:spcAft>
              <a:defRPr/>
            </a:pPr>
            <a:r>
              <a:rPr lang="en-US" dirty="0" smtClean="0"/>
              <a:t>Traditional </a:t>
            </a:r>
            <a:r>
              <a:rPr lang="en-US" dirty="0"/>
              <a:t>Indian Medicine</a:t>
            </a:r>
          </a:p>
        </p:txBody>
      </p:sp>
      <p:pic>
        <p:nvPicPr>
          <p:cNvPr id="820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363" y="1000126"/>
            <a:ext cx="7445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5671299"/>
            <a:ext cx="785813" cy="65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713" y="2001795"/>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13" y="4812754"/>
            <a:ext cx="75565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5" descr="C:\Users\Hardee\Pictures\shirodhar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7901" y="2921793"/>
            <a:ext cx="762000" cy="76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16" descr="C:\Users\Hardee\Pictures\islamic medici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5363" y="3921134"/>
            <a:ext cx="76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9" name="Rectangle 2"/>
          <p:cNvSpPr>
            <a:spLocks noChangeArrowheads="1"/>
          </p:cNvSpPr>
          <p:nvPr/>
        </p:nvSpPr>
        <p:spPr bwMode="auto">
          <a:xfrm>
            <a:off x="5867400" y="6400801"/>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Perpetua" panose="02020502060401020303" pitchFamily="18" charset="0"/>
              </a:defRPr>
            </a:lvl1pPr>
            <a:lvl2pPr marL="742950" indent="-285750">
              <a:spcBef>
                <a:spcPct val="20000"/>
              </a:spcBef>
              <a:buFont typeface="Arial" panose="020B0604020202020204" pitchFamily="34" charset="0"/>
              <a:buChar char="–"/>
              <a:defRPr sz="2800">
                <a:solidFill>
                  <a:schemeClr val="tx1"/>
                </a:solidFill>
                <a:latin typeface="Perpetua" panose="02020502060401020303" pitchFamily="18" charset="0"/>
              </a:defRPr>
            </a:lvl2pPr>
            <a:lvl3pPr marL="1143000" indent="-228600">
              <a:spcBef>
                <a:spcPct val="20000"/>
              </a:spcBef>
              <a:buFont typeface="Arial" panose="020B0604020202020204" pitchFamily="34" charset="0"/>
              <a:buChar char="•"/>
              <a:defRPr sz="2400">
                <a:solidFill>
                  <a:schemeClr val="tx1"/>
                </a:solidFill>
                <a:latin typeface="Perpetua" panose="02020502060401020303" pitchFamily="18" charset="0"/>
              </a:defRPr>
            </a:lvl3pPr>
            <a:lvl4pPr marL="1600200" indent="-228600">
              <a:spcBef>
                <a:spcPct val="20000"/>
              </a:spcBef>
              <a:buFont typeface="Arial" panose="020B0604020202020204" pitchFamily="34" charset="0"/>
              <a:buChar char="–"/>
              <a:defRPr sz="2000">
                <a:solidFill>
                  <a:schemeClr val="tx1"/>
                </a:solidFill>
                <a:latin typeface="Perpetua" panose="02020502060401020303" pitchFamily="18" charset="0"/>
              </a:defRPr>
            </a:lvl4pPr>
            <a:lvl5pPr marL="2057400" indent="-228600">
              <a:spcBef>
                <a:spcPct val="20000"/>
              </a:spcBef>
              <a:buFont typeface="Arial" panose="020B0604020202020204" pitchFamily="34" charset="0"/>
              <a:buChar char="»"/>
              <a:defRPr sz="2000">
                <a:solidFill>
                  <a:schemeClr val="tx1"/>
                </a:solidFill>
                <a:latin typeface="Perpetua" panose="0202050206040102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Perpetua" panose="0202050206040102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Perpetua" panose="0202050206040102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Perpetua" panose="0202050206040102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Perpetua" panose="02020502060401020303" pitchFamily="18" charset="0"/>
              </a:defRPr>
            </a:lvl9pPr>
          </a:lstStyle>
          <a:p>
            <a:pPr algn="just" eaLnBrk="1" hangingPunct="1">
              <a:spcBef>
                <a:spcPct val="0"/>
              </a:spcBef>
              <a:buFontTx/>
              <a:buNone/>
            </a:pPr>
            <a:r>
              <a:rPr lang="en-US" altLang="en-US" sz="1400" dirty="0"/>
              <a:t>T&amp;CM  ACT 2013 (ACT 756), SECTION 3</a:t>
            </a:r>
          </a:p>
        </p:txBody>
      </p:sp>
      <p:sp>
        <p:nvSpPr>
          <p:cNvPr id="8221" name="Slide Number Placeholder 3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Perpetua" panose="02020502060401020303" pitchFamily="18" charset="0"/>
              </a:defRPr>
            </a:lvl1pPr>
            <a:lvl2pPr marL="742950" indent="-285750">
              <a:spcBef>
                <a:spcPct val="20000"/>
              </a:spcBef>
              <a:buFont typeface="Arial" panose="020B0604020202020204" pitchFamily="34" charset="0"/>
              <a:buChar char="–"/>
              <a:defRPr sz="2800">
                <a:solidFill>
                  <a:schemeClr val="tx1"/>
                </a:solidFill>
                <a:latin typeface="Perpetua" panose="02020502060401020303" pitchFamily="18" charset="0"/>
              </a:defRPr>
            </a:lvl2pPr>
            <a:lvl3pPr marL="1143000" indent="-228600">
              <a:spcBef>
                <a:spcPct val="20000"/>
              </a:spcBef>
              <a:buFont typeface="Arial" panose="020B0604020202020204" pitchFamily="34" charset="0"/>
              <a:buChar char="•"/>
              <a:defRPr sz="2400">
                <a:solidFill>
                  <a:schemeClr val="tx1"/>
                </a:solidFill>
                <a:latin typeface="Perpetua" panose="02020502060401020303" pitchFamily="18" charset="0"/>
              </a:defRPr>
            </a:lvl3pPr>
            <a:lvl4pPr marL="1600200" indent="-228600">
              <a:spcBef>
                <a:spcPct val="20000"/>
              </a:spcBef>
              <a:buFont typeface="Arial" panose="020B0604020202020204" pitchFamily="34" charset="0"/>
              <a:buChar char="–"/>
              <a:defRPr sz="2000">
                <a:solidFill>
                  <a:schemeClr val="tx1"/>
                </a:solidFill>
                <a:latin typeface="Perpetua" panose="02020502060401020303" pitchFamily="18" charset="0"/>
              </a:defRPr>
            </a:lvl4pPr>
            <a:lvl5pPr marL="2057400" indent="-228600">
              <a:spcBef>
                <a:spcPct val="20000"/>
              </a:spcBef>
              <a:buFont typeface="Arial" panose="020B0604020202020204" pitchFamily="34" charset="0"/>
              <a:buChar char="»"/>
              <a:defRPr sz="2000">
                <a:solidFill>
                  <a:schemeClr val="tx1"/>
                </a:solidFill>
                <a:latin typeface="Perpetua" panose="0202050206040102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Perpetua" panose="0202050206040102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Perpetua" panose="0202050206040102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Perpetua" panose="0202050206040102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Perpetua" panose="02020502060401020303" pitchFamily="18" charset="0"/>
              </a:defRPr>
            </a:lvl9pPr>
          </a:lstStyle>
          <a:p>
            <a:pPr>
              <a:spcBef>
                <a:spcPct val="0"/>
              </a:spcBef>
              <a:buFontTx/>
              <a:buNone/>
            </a:pPr>
            <a:fld id="{3C4AABDA-19E5-4978-9618-6898384E8E72}" type="slidenum">
              <a:rPr lang="en-US" altLang="en-US" sz="1200">
                <a:solidFill>
                  <a:srgbClr val="898989"/>
                </a:solidFill>
              </a:rPr>
              <a:pPr>
                <a:spcBef>
                  <a:spcPct val="0"/>
                </a:spcBef>
                <a:buFontTx/>
                <a:buNone/>
              </a:pPr>
              <a:t>2</a:t>
            </a:fld>
            <a:endParaRPr lang="en-US" altLang="en-US" sz="1200" dirty="0">
              <a:solidFill>
                <a:srgbClr val="898989"/>
              </a:solidFill>
            </a:endParaRPr>
          </a:p>
        </p:txBody>
      </p:sp>
      <p:sp>
        <p:nvSpPr>
          <p:cNvPr id="32" name="Freeform 31"/>
          <p:cNvSpPr/>
          <p:nvPr/>
        </p:nvSpPr>
        <p:spPr>
          <a:xfrm>
            <a:off x="6011865" y="1988579"/>
            <a:ext cx="4083842" cy="761999"/>
          </a:xfrm>
          <a:custGeom>
            <a:avLst/>
            <a:gdLst>
              <a:gd name="connsiteX0" fmla="*/ 0 w 4039520"/>
              <a:gd name="connsiteY0" fmla="*/ 0 h 646091"/>
              <a:gd name="connsiteX1" fmla="*/ 4039520 w 4039520"/>
              <a:gd name="connsiteY1" fmla="*/ 0 h 646091"/>
              <a:gd name="connsiteX2" fmla="*/ 4039520 w 4039520"/>
              <a:gd name="connsiteY2" fmla="*/ 646091 h 646091"/>
              <a:gd name="connsiteX3" fmla="*/ 0 w 4039520"/>
              <a:gd name="connsiteY3" fmla="*/ 646091 h 646091"/>
              <a:gd name="connsiteX4" fmla="*/ 0 w 4039520"/>
              <a:gd name="connsiteY4" fmla="*/ 0 h 64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520" h="646091">
                <a:moveTo>
                  <a:pt x="0" y="0"/>
                </a:moveTo>
                <a:lnTo>
                  <a:pt x="4039520" y="0"/>
                </a:lnTo>
                <a:lnTo>
                  <a:pt x="4039520" y="646091"/>
                </a:lnTo>
                <a:lnTo>
                  <a:pt x="0" y="6460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396208" tIns="118110" rIns="118110" bIns="118110" spcCol="1270" anchor="ctr"/>
          <a:lstStyle/>
          <a:p>
            <a:pPr algn="ctr" defTabSz="1377950">
              <a:lnSpc>
                <a:spcPct val="90000"/>
              </a:lnSpc>
              <a:spcAft>
                <a:spcPct val="35000"/>
              </a:spcAft>
              <a:defRPr/>
            </a:pPr>
            <a:r>
              <a:rPr lang="en-US" altLang="en-US" dirty="0" smtClean="0"/>
              <a:t>  Traditional </a:t>
            </a:r>
            <a:r>
              <a:rPr lang="en-US" altLang="en-US" dirty="0"/>
              <a:t>Chinese </a:t>
            </a:r>
            <a:r>
              <a:rPr lang="en-US" altLang="en-US" dirty="0" smtClean="0"/>
              <a:t>Medicine</a:t>
            </a:r>
            <a:endParaRPr lang="en-US" altLang="en-US" dirty="0"/>
          </a:p>
        </p:txBody>
      </p:sp>
      <p:sp>
        <p:nvSpPr>
          <p:cNvPr id="33" name="Freeform 32"/>
          <p:cNvSpPr/>
          <p:nvPr/>
        </p:nvSpPr>
        <p:spPr>
          <a:xfrm>
            <a:off x="6013452" y="1000126"/>
            <a:ext cx="4083843" cy="794264"/>
          </a:xfrm>
          <a:custGeom>
            <a:avLst/>
            <a:gdLst>
              <a:gd name="connsiteX0" fmla="*/ 0 w 4039520"/>
              <a:gd name="connsiteY0" fmla="*/ 0 h 646091"/>
              <a:gd name="connsiteX1" fmla="*/ 4039520 w 4039520"/>
              <a:gd name="connsiteY1" fmla="*/ 0 h 646091"/>
              <a:gd name="connsiteX2" fmla="*/ 4039520 w 4039520"/>
              <a:gd name="connsiteY2" fmla="*/ 646091 h 646091"/>
              <a:gd name="connsiteX3" fmla="*/ 0 w 4039520"/>
              <a:gd name="connsiteY3" fmla="*/ 646091 h 646091"/>
              <a:gd name="connsiteX4" fmla="*/ 0 w 4039520"/>
              <a:gd name="connsiteY4" fmla="*/ 0 h 64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520" h="646091">
                <a:moveTo>
                  <a:pt x="0" y="0"/>
                </a:moveTo>
                <a:lnTo>
                  <a:pt x="4039520" y="0"/>
                </a:lnTo>
                <a:lnTo>
                  <a:pt x="4039520" y="646091"/>
                </a:lnTo>
                <a:lnTo>
                  <a:pt x="0" y="6460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396208" tIns="118110" rIns="118110" bIns="118110" spcCol="1270" anchor="ctr"/>
          <a:lstStyle/>
          <a:p>
            <a:pPr algn="ctr">
              <a:spcBef>
                <a:spcPct val="0"/>
              </a:spcBef>
            </a:pPr>
            <a:r>
              <a:rPr lang="en-US" altLang="en-US" dirty="0"/>
              <a:t>Traditional Malay Medicine</a:t>
            </a:r>
          </a:p>
        </p:txBody>
      </p:sp>
      <p:sp>
        <p:nvSpPr>
          <p:cNvPr id="36" name="Freeform 35"/>
          <p:cNvSpPr/>
          <p:nvPr/>
        </p:nvSpPr>
        <p:spPr>
          <a:xfrm>
            <a:off x="6003133" y="3914784"/>
            <a:ext cx="4077492" cy="708026"/>
          </a:xfrm>
          <a:custGeom>
            <a:avLst/>
            <a:gdLst>
              <a:gd name="connsiteX0" fmla="*/ 0 w 4039520"/>
              <a:gd name="connsiteY0" fmla="*/ 0 h 646091"/>
              <a:gd name="connsiteX1" fmla="*/ 4039520 w 4039520"/>
              <a:gd name="connsiteY1" fmla="*/ 0 h 646091"/>
              <a:gd name="connsiteX2" fmla="*/ 4039520 w 4039520"/>
              <a:gd name="connsiteY2" fmla="*/ 646091 h 646091"/>
              <a:gd name="connsiteX3" fmla="*/ 0 w 4039520"/>
              <a:gd name="connsiteY3" fmla="*/ 646091 h 646091"/>
              <a:gd name="connsiteX4" fmla="*/ 0 w 4039520"/>
              <a:gd name="connsiteY4" fmla="*/ 0 h 64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520" h="646091">
                <a:moveTo>
                  <a:pt x="0" y="0"/>
                </a:moveTo>
                <a:lnTo>
                  <a:pt x="4039520" y="0"/>
                </a:lnTo>
                <a:lnTo>
                  <a:pt x="4039520" y="646091"/>
                </a:lnTo>
                <a:lnTo>
                  <a:pt x="0" y="6460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396208" tIns="118110" rIns="118110" bIns="118110" spcCol="1270" anchor="ctr"/>
          <a:lstStyle/>
          <a:p>
            <a:pPr algn="ctr">
              <a:spcBef>
                <a:spcPct val="0"/>
              </a:spcBef>
            </a:pPr>
            <a:r>
              <a:rPr lang="en-US" altLang="en-US" dirty="0"/>
              <a:t>Islamic Medical Practice</a:t>
            </a:r>
          </a:p>
        </p:txBody>
      </p:sp>
      <p:sp>
        <p:nvSpPr>
          <p:cNvPr id="37" name="Freeform 36"/>
          <p:cNvSpPr/>
          <p:nvPr/>
        </p:nvSpPr>
        <p:spPr>
          <a:xfrm>
            <a:off x="6011865" y="4812754"/>
            <a:ext cx="4077492" cy="708026"/>
          </a:xfrm>
          <a:custGeom>
            <a:avLst/>
            <a:gdLst>
              <a:gd name="connsiteX0" fmla="*/ 0 w 4039520"/>
              <a:gd name="connsiteY0" fmla="*/ 0 h 646091"/>
              <a:gd name="connsiteX1" fmla="*/ 4039520 w 4039520"/>
              <a:gd name="connsiteY1" fmla="*/ 0 h 646091"/>
              <a:gd name="connsiteX2" fmla="*/ 4039520 w 4039520"/>
              <a:gd name="connsiteY2" fmla="*/ 646091 h 646091"/>
              <a:gd name="connsiteX3" fmla="*/ 0 w 4039520"/>
              <a:gd name="connsiteY3" fmla="*/ 646091 h 646091"/>
              <a:gd name="connsiteX4" fmla="*/ 0 w 4039520"/>
              <a:gd name="connsiteY4" fmla="*/ 0 h 64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520" h="646091">
                <a:moveTo>
                  <a:pt x="0" y="0"/>
                </a:moveTo>
                <a:lnTo>
                  <a:pt x="4039520" y="0"/>
                </a:lnTo>
                <a:lnTo>
                  <a:pt x="4039520" y="646091"/>
                </a:lnTo>
                <a:lnTo>
                  <a:pt x="0" y="6460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396208" tIns="118110" rIns="118110" bIns="118110" spcCol="1270" anchor="ctr"/>
          <a:lstStyle/>
          <a:p>
            <a:pPr algn="ctr">
              <a:spcBef>
                <a:spcPct val="0"/>
              </a:spcBef>
            </a:pPr>
            <a:r>
              <a:rPr lang="en-US" altLang="en-US" dirty="0"/>
              <a:t>Complementary Therapies</a:t>
            </a:r>
          </a:p>
        </p:txBody>
      </p:sp>
      <p:sp>
        <p:nvSpPr>
          <p:cNvPr id="38" name="Freeform 37"/>
          <p:cNvSpPr/>
          <p:nvPr/>
        </p:nvSpPr>
        <p:spPr>
          <a:xfrm>
            <a:off x="6003133" y="5671299"/>
            <a:ext cx="4077492" cy="653301"/>
          </a:xfrm>
          <a:custGeom>
            <a:avLst/>
            <a:gdLst>
              <a:gd name="connsiteX0" fmla="*/ 0 w 4039520"/>
              <a:gd name="connsiteY0" fmla="*/ 0 h 646091"/>
              <a:gd name="connsiteX1" fmla="*/ 4039520 w 4039520"/>
              <a:gd name="connsiteY1" fmla="*/ 0 h 646091"/>
              <a:gd name="connsiteX2" fmla="*/ 4039520 w 4039520"/>
              <a:gd name="connsiteY2" fmla="*/ 646091 h 646091"/>
              <a:gd name="connsiteX3" fmla="*/ 0 w 4039520"/>
              <a:gd name="connsiteY3" fmla="*/ 646091 h 646091"/>
              <a:gd name="connsiteX4" fmla="*/ 0 w 4039520"/>
              <a:gd name="connsiteY4" fmla="*/ 0 h 64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520" h="646091">
                <a:moveTo>
                  <a:pt x="0" y="0"/>
                </a:moveTo>
                <a:lnTo>
                  <a:pt x="4039520" y="0"/>
                </a:lnTo>
                <a:lnTo>
                  <a:pt x="4039520" y="646091"/>
                </a:lnTo>
                <a:lnTo>
                  <a:pt x="0" y="64609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396208" tIns="118110" rIns="118110" bIns="118110" spcCol="1270" anchor="ctr"/>
          <a:lstStyle/>
          <a:p>
            <a:pPr algn="ctr">
              <a:spcBef>
                <a:spcPct val="0"/>
              </a:spcBef>
            </a:pPr>
            <a:r>
              <a:rPr lang="en-US" altLang="en-US" dirty="0"/>
              <a:t>Homeopathy</a:t>
            </a:r>
          </a:p>
        </p:txBody>
      </p:sp>
    </p:spTree>
    <p:extLst>
      <p:ext uri="{BB962C8B-B14F-4D97-AF65-F5344CB8AC3E}">
        <p14:creationId xmlns:p14="http://schemas.microsoft.com/office/powerpoint/2010/main" val="3030082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7001" y="914401"/>
            <a:ext cx="400527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1" y="609600"/>
            <a:ext cx="4200525"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nvPr>
        </p:nvGraphicFramePr>
        <p:xfrm>
          <a:off x="2133600" y="2438400"/>
          <a:ext cx="8001000" cy="414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2133601" y="3441680"/>
            <a:ext cx="2362200" cy="3416320"/>
          </a:xfrm>
          <a:prstGeom prst="rect">
            <a:avLst/>
          </a:prstGeom>
          <a:noFill/>
        </p:spPr>
        <p:txBody>
          <a:bodyPr wrap="square" rtlCol="0">
            <a:spAutoFit/>
          </a:bodyPr>
          <a:lstStyle/>
          <a:p>
            <a:pPr algn="ctr"/>
            <a:r>
              <a:rPr lang="en-US" dirty="0"/>
              <a:t>Traditional/ </a:t>
            </a:r>
          </a:p>
          <a:p>
            <a:pPr algn="ctr"/>
            <a:r>
              <a:rPr lang="en-US" dirty="0"/>
              <a:t>complementary system</a:t>
            </a:r>
          </a:p>
          <a:p>
            <a:pPr algn="ctr"/>
            <a:r>
              <a:rPr lang="en-US" dirty="0"/>
              <a:t>(T/CM) shall be  an</a:t>
            </a:r>
          </a:p>
          <a:p>
            <a:pPr algn="ctr"/>
            <a:r>
              <a:rPr lang="en-US" dirty="0"/>
              <a:t>important component</a:t>
            </a:r>
          </a:p>
          <a:p>
            <a:pPr algn="ctr"/>
            <a:r>
              <a:rPr lang="en-US" dirty="0"/>
              <a:t>of  healthcare system.</a:t>
            </a:r>
          </a:p>
          <a:p>
            <a:pPr algn="ctr"/>
            <a:r>
              <a:rPr lang="en-US" dirty="0"/>
              <a:t>It will co-exist with </a:t>
            </a:r>
          </a:p>
          <a:p>
            <a:pPr algn="ctr"/>
            <a:r>
              <a:rPr lang="en-US" dirty="0"/>
              <a:t>modern medicine and</a:t>
            </a:r>
          </a:p>
          <a:p>
            <a:pPr algn="ctr"/>
            <a:r>
              <a:rPr lang="en-US" dirty="0"/>
              <a:t>contribute towards</a:t>
            </a:r>
          </a:p>
          <a:p>
            <a:pPr algn="ctr"/>
            <a:r>
              <a:rPr lang="en-US" dirty="0"/>
              <a:t>enhancing the health</a:t>
            </a:r>
          </a:p>
          <a:p>
            <a:pPr algn="ctr"/>
            <a:r>
              <a:rPr lang="en-US" dirty="0"/>
              <a:t>and quality of life</a:t>
            </a:r>
          </a:p>
          <a:p>
            <a:pPr algn="ctr"/>
            <a:r>
              <a:rPr lang="en-US" dirty="0"/>
              <a:t>of all Malaysians.</a:t>
            </a:r>
          </a:p>
          <a:p>
            <a:pPr algn="ctr"/>
            <a:r>
              <a:rPr lang="en-US" sz="2000" dirty="0"/>
              <a:t>	</a:t>
            </a:r>
          </a:p>
        </p:txBody>
      </p:sp>
      <p:sp>
        <p:nvSpPr>
          <p:cNvPr id="8" name="Rounded Rectangle 7"/>
          <p:cNvSpPr/>
          <p:nvPr/>
        </p:nvSpPr>
        <p:spPr>
          <a:xfrm>
            <a:off x="5257800" y="3200400"/>
            <a:ext cx="1524000" cy="533400"/>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rgbClr val="FF0000"/>
                </a:solidFill>
              </a:rPr>
              <a:t>VISION</a:t>
            </a:r>
          </a:p>
        </p:txBody>
      </p:sp>
      <p:sp>
        <p:nvSpPr>
          <p:cNvPr id="10" name="Rounded Rectangle 9"/>
          <p:cNvSpPr/>
          <p:nvPr/>
        </p:nvSpPr>
        <p:spPr>
          <a:xfrm>
            <a:off x="8153400" y="3200400"/>
            <a:ext cx="1524000" cy="533400"/>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rgbClr val="FF0000"/>
                </a:solidFill>
              </a:rPr>
              <a:t>MISSION</a:t>
            </a:r>
          </a:p>
        </p:txBody>
      </p:sp>
      <p:sp>
        <p:nvSpPr>
          <p:cNvPr id="7" name="Title 6"/>
          <p:cNvSpPr>
            <a:spLocks noGrp="1"/>
          </p:cNvSpPr>
          <p:nvPr>
            <p:ph type="title"/>
          </p:nvPr>
        </p:nvSpPr>
        <p:spPr>
          <a:xfrm>
            <a:off x="2000250" y="66675"/>
            <a:ext cx="8229600" cy="752475"/>
          </a:xfrm>
        </p:spPr>
        <p:txBody>
          <a:bodyPr>
            <a:normAutofit/>
          </a:bodyPr>
          <a:lstStyle/>
          <a:p>
            <a:pPr algn="ctr"/>
            <a:r>
              <a:rPr lang="en-US" sz="4000" b="1" dirty="0" smtClean="0"/>
              <a:t>NATIONAL T&amp;CM POLICY</a:t>
            </a:r>
            <a:endParaRPr lang="en-US" sz="4000" b="1" dirty="0"/>
          </a:p>
        </p:txBody>
      </p:sp>
      <p:sp>
        <p:nvSpPr>
          <p:cNvPr id="11" name="Rectangle 10"/>
          <p:cNvSpPr/>
          <p:nvPr/>
        </p:nvSpPr>
        <p:spPr>
          <a:xfrm>
            <a:off x="2362200" y="6627168"/>
            <a:ext cx="8305800" cy="276999"/>
          </a:xfrm>
          <a:prstGeom prst="rect">
            <a:avLst/>
          </a:prstGeom>
        </p:spPr>
        <p:txBody>
          <a:bodyPr wrap="square">
            <a:spAutoFit/>
          </a:bodyPr>
          <a:lstStyle/>
          <a:p>
            <a:r>
              <a:rPr lang="en-US" sz="1200" b="1" dirty="0">
                <a:latin typeface="Arial" pitchFamily="34" charset="0"/>
                <a:cs typeface="Arial" pitchFamily="34" charset="0"/>
              </a:rPr>
              <a:t>National Policy of Traditional and Complementary Medicine, Ministry of Health Malaysia (Revised 2007)</a:t>
            </a:r>
            <a:endParaRPr lang="en-US" sz="1200" dirty="0">
              <a:latin typeface="Arial" pitchFamily="34" charset="0"/>
              <a:cs typeface="Arial" pitchFamily="34" charset="0"/>
            </a:endParaRPr>
          </a:p>
        </p:txBody>
      </p:sp>
      <p:sp>
        <p:nvSpPr>
          <p:cNvPr id="12" name="Slide Number Placeholder 11"/>
          <p:cNvSpPr>
            <a:spLocks noGrp="1"/>
          </p:cNvSpPr>
          <p:nvPr>
            <p:ph type="sldNum" sz="quarter" idx="12"/>
          </p:nvPr>
        </p:nvSpPr>
        <p:spPr/>
        <p:txBody>
          <a:bodyPr/>
          <a:lstStyle/>
          <a:p>
            <a:fld id="{5C9AEC98-E21A-4270-A4F7-73C9050F4E96}" type="slidenum">
              <a:rPr lang="en-US" smtClean="0"/>
              <a:pPr/>
              <a:t>3</a:t>
            </a:fld>
            <a:endParaRPr lang="en-US" dirty="0"/>
          </a:p>
        </p:txBody>
      </p:sp>
    </p:spTree>
    <p:extLst>
      <p:ext uri="{BB962C8B-B14F-4D97-AF65-F5344CB8AC3E}">
        <p14:creationId xmlns:p14="http://schemas.microsoft.com/office/powerpoint/2010/main" val="3026000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59294"/>
            <a:ext cx="9201150" cy="1314012"/>
          </a:xfrm>
        </p:spPr>
        <p:txBody>
          <a:bodyPr>
            <a:normAutofit/>
          </a:bodyPr>
          <a:lstStyle/>
          <a:p>
            <a:pPr algn="ctr"/>
            <a:r>
              <a:rPr lang="en-US" sz="4000" b="1" dirty="0"/>
              <a:t>TRADITIONAL &amp; COMPLEMENTARY MEDICINE ACT 2016 (ACT 775)</a:t>
            </a:r>
          </a:p>
        </p:txBody>
      </p:sp>
      <p:sp>
        <p:nvSpPr>
          <p:cNvPr id="3" name="Content Placeholder 2"/>
          <p:cNvSpPr>
            <a:spLocks noGrp="1"/>
          </p:cNvSpPr>
          <p:nvPr>
            <p:ph idx="1"/>
          </p:nvPr>
        </p:nvSpPr>
        <p:spPr>
          <a:xfrm>
            <a:off x="304799" y="1724025"/>
            <a:ext cx="9015529" cy="4962525"/>
          </a:xfrm>
        </p:spPr>
        <p:txBody>
          <a:bodyPr>
            <a:normAutofit/>
          </a:bodyPr>
          <a:lstStyle/>
          <a:p>
            <a:r>
              <a:rPr lang="en-US" sz="2800" dirty="0" smtClean="0"/>
              <a:t>The T&amp;CM Act 2016 has been gazette on 10 March 2016.</a:t>
            </a:r>
          </a:p>
          <a:p>
            <a:endParaRPr lang="en-US" sz="2800" dirty="0" smtClean="0"/>
          </a:p>
          <a:p>
            <a:r>
              <a:rPr lang="en-US" sz="2800" dirty="0" smtClean="0"/>
              <a:t>Main objectives of the Act 775 are:</a:t>
            </a:r>
          </a:p>
          <a:p>
            <a:pPr marL="971550" lvl="1" indent="-514350">
              <a:buFont typeface="+mj-lt"/>
              <a:buAutoNum type="arabicPeriod"/>
            </a:pPr>
            <a:r>
              <a:rPr lang="en-US" sz="2400" dirty="0"/>
              <a:t>Ensure the high quality, effectiveness and safety of the T&amp;CM </a:t>
            </a:r>
            <a:r>
              <a:rPr lang="en-US" sz="2400" dirty="0" smtClean="0"/>
              <a:t>practices.</a:t>
            </a:r>
          </a:p>
          <a:p>
            <a:pPr marL="971550" lvl="1" indent="-514350">
              <a:buFont typeface="+mj-lt"/>
              <a:buAutoNum type="arabicPeriod"/>
            </a:pPr>
            <a:r>
              <a:rPr lang="en-US" sz="2400" dirty="0"/>
              <a:t>Determine eligibility requirements for each type of T&amp;CM </a:t>
            </a:r>
            <a:r>
              <a:rPr lang="en-US" sz="2400" dirty="0" smtClean="0"/>
              <a:t>practices.</a:t>
            </a:r>
          </a:p>
          <a:p>
            <a:pPr marL="971550" lvl="1" indent="-514350">
              <a:buFont typeface="+mj-lt"/>
              <a:buAutoNum type="arabicPeriod"/>
            </a:pPr>
            <a:r>
              <a:rPr lang="en-US" sz="2400" dirty="0"/>
              <a:t>Render compulsory registration of T&amp;CM </a:t>
            </a:r>
            <a:r>
              <a:rPr lang="en-US" sz="2400" dirty="0" smtClean="0"/>
              <a:t>practitioners.</a:t>
            </a:r>
          </a:p>
          <a:p>
            <a:pPr marL="971550" lvl="1" indent="-514350">
              <a:buFont typeface="+mj-lt"/>
              <a:buAutoNum type="arabicPeriod"/>
            </a:pPr>
            <a:r>
              <a:rPr lang="en-US" sz="2400" dirty="0"/>
              <a:t>Enforce the </a:t>
            </a:r>
            <a:r>
              <a:rPr lang="en-US" sz="2400" dirty="0" smtClean="0"/>
              <a:t>legislation.</a:t>
            </a:r>
          </a:p>
          <a:p>
            <a:endParaRPr lang="en-US" sz="2800" dirty="0" smtClean="0"/>
          </a:p>
        </p:txBody>
      </p:sp>
      <p:pic>
        <p:nvPicPr>
          <p:cNvPr id="4" name="Picture 3"/>
          <p:cNvPicPr>
            <a:picLocks noChangeAspect="1"/>
          </p:cNvPicPr>
          <p:nvPr/>
        </p:nvPicPr>
        <p:blipFill>
          <a:blip r:embed="rId2"/>
          <a:stretch>
            <a:fillRect/>
          </a:stretch>
        </p:blipFill>
        <p:spPr>
          <a:xfrm rot="922080">
            <a:off x="9471402" y="481527"/>
            <a:ext cx="2068068" cy="289774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2"/>
          <a:stretch>
            <a:fillRect/>
          </a:stretch>
        </p:blipFill>
        <p:spPr>
          <a:xfrm rot="922080">
            <a:off x="9642718" y="504641"/>
            <a:ext cx="1921367" cy="26921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7353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228600"/>
            <a:ext cx="11782425" cy="639762"/>
          </a:xfrm>
        </p:spPr>
        <p:txBody>
          <a:bodyPr>
            <a:normAutofit fontScale="90000"/>
          </a:bodyPr>
          <a:lstStyle/>
          <a:p>
            <a:r>
              <a:rPr lang="en-US" b="1" dirty="0" smtClean="0"/>
              <a:t>REGULATORY CONTROL OF TM PRODUCTS IN MALAYSIA </a:t>
            </a:r>
            <a:endParaRPr lang="en-US" b="1" dirty="0"/>
          </a:p>
        </p:txBody>
      </p:sp>
      <p:sp>
        <p:nvSpPr>
          <p:cNvPr id="7" name="TextBox 6"/>
          <p:cNvSpPr txBox="1"/>
          <p:nvPr/>
        </p:nvSpPr>
        <p:spPr>
          <a:xfrm>
            <a:off x="2286001" y="6172200"/>
            <a:ext cx="2790251" cy="369332"/>
          </a:xfrm>
          <a:prstGeom prst="rect">
            <a:avLst/>
          </a:prstGeom>
          <a:noFill/>
        </p:spPr>
        <p:txBody>
          <a:bodyPr wrap="none" rtlCol="0">
            <a:spAutoFit/>
          </a:bodyPr>
          <a:lstStyle/>
          <a:p>
            <a:r>
              <a:rPr lang="en-US" dirty="0"/>
              <a:t>http://</a:t>
            </a:r>
            <a:r>
              <a:rPr lang="en-US" dirty="0" smtClean="0"/>
              <a:t>www.npra.gov.my</a:t>
            </a:r>
            <a:endParaRPr lang="en-US" dirty="0"/>
          </a:p>
        </p:txBody>
      </p:sp>
      <p:sp>
        <p:nvSpPr>
          <p:cNvPr id="6" name="TextBox 5"/>
          <p:cNvSpPr txBox="1"/>
          <p:nvPr/>
        </p:nvSpPr>
        <p:spPr>
          <a:xfrm>
            <a:off x="5549426" y="1606298"/>
            <a:ext cx="4509882" cy="3797804"/>
          </a:xfrm>
          <a:prstGeom prst="rect">
            <a:avLst/>
          </a:prstGeom>
          <a:noFill/>
        </p:spPr>
        <p:txBody>
          <a:bodyPr wrap="square" rtlCol="0">
            <a:spAutoFit/>
          </a:bodyPr>
          <a:lstStyle/>
          <a:p>
            <a:pPr algn="ctr"/>
            <a:r>
              <a:rPr lang="en-US" sz="2000" b="1" u="sng" dirty="0"/>
              <a:t>Control of  Drugs and Cosmetics </a:t>
            </a:r>
          </a:p>
          <a:p>
            <a:pPr algn="ctr"/>
            <a:r>
              <a:rPr lang="en-US" sz="2000" b="1" u="sng" dirty="0"/>
              <a:t>Regulations 1984</a:t>
            </a:r>
          </a:p>
          <a:p>
            <a:pPr algn="ctr"/>
            <a:endParaRPr lang="en-US" dirty="0"/>
          </a:p>
          <a:p>
            <a:pPr algn="ctr"/>
            <a:r>
              <a:rPr lang="en-US" dirty="0"/>
              <a:t>No person shall manufacture, sell,</a:t>
            </a:r>
          </a:p>
          <a:p>
            <a:pPr algn="ctr"/>
            <a:r>
              <a:rPr lang="en-US" dirty="0"/>
              <a:t>supply, import, possess or administer </a:t>
            </a:r>
          </a:p>
          <a:p>
            <a:pPr algn="ctr"/>
            <a:r>
              <a:rPr lang="en-US" dirty="0"/>
              <a:t>any product</a:t>
            </a:r>
          </a:p>
          <a:p>
            <a:pPr algn="ctr"/>
            <a:endParaRPr lang="en-US" dirty="0"/>
          </a:p>
          <a:p>
            <a:pPr algn="ctr"/>
            <a:r>
              <a:rPr lang="en-US" b="1" u="sng" dirty="0"/>
              <a:t>Unless</a:t>
            </a:r>
          </a:p>
          <a:p>
            <a:pPr algn="ctr"/>
            <a:r>
              <a:rPr lang="en-US" dirty="0"/>
              <a:t>The product is a registered product</a:t>
            </a:r>
          </a:p>
          <a:p>
            <a:pPr algn="ctr"/>
            <a:endParaRPr lang="en-US" dirty="0"/>
          </a:p>
          <a:p>
            <a:pPr algn="ctr"/>
            <a:r>
              <a:rPr lang="en-US" b="1" u="sng" dirty="0"/>
              <a:t>And</a:t>
            </a:r>
          </a:p>
          <a:p>
            <a:pPr algn="ctr"/>
            <a:r>
              <a:rPr lang="en-US" dirty="0"/>
              <a:t>The person holds the appropriate license </a:t>
            </a:r>
          </a:p>
          <a:p>
            <a:pPr algn="ctr"/>
            <a:r>
              <a:rPr lang="en-US" dirty="0"/>
              <a:t>required &amp; issued under the CDCR</a:t>
            </a:r>
          </a:p>
        </p:txBody>
      </p:sp>
      <p:sp>
        <p:nvSpPr>
          <p:cNvPr id="5" name="Rounded Rectangle 4"/>
          <p:cNvSpPr/>
          <p:nvPr/>
        </p:nvSpPr>
        <p:spPr>
          <a:xfrm>
            <a:off x="5638800" y="1371600"/>
            <a:ext cx="4114800" cy="480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1"/>
          <p:cNvPicPr>
            <a:picLocks noGrp="1"/>
          </p:cNvPicPr>
          <p:nvPr>
            <p:ph idx="1"/>
          </p:nvPr>
        </p:nvPicPr>
        <p:blipFill>
          <a:blip r:embed="rId2" cstate="print"/>
          <a:srcRect/>
          <a:stretch>
            <a:fillRect/>
          </a:stretch>
        </p:blipFill>
        <p:spPr bwMode="auto">
          <a:xfrm>
            <a:off x="1905001" y="1524000"/>
            <a:ext cx="3581400" cy="4525964"/>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0">
            <a:schemeClr val="accent1"/>
          </a:lnRef>
          <a:fillRef idx="3">
            <a:schemeClr val="accent1"/>
          </a:fillRef>
          <a:effectRef idx="3">
            <a:schemeClr val="accent1"/>
          </a:effectRef>
          <a:fontRef idx="minor">
            <a:schemeClr val="lt1"/>
          </a:fontRef>
        </p:style>
      </p:pic>
      <p:sp>
        <p:nvSpPr>
          <p:cNvPr id="8" name="Left Arrow 7"/>
          <p:cNvSpPr/>
          <p:nvPr/>
        </p:nvSpPr>
        <p:spPr>
          <a:xfrm>
            <a:off x="9753599" y="1518303"/>
            <a:ext cx="1407459" cy="2133600"/>
          </a:xfrm>
          <a:prstGeom prst="leftArrow">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DRUG CONTROL AUTHORITY</a:t>
            </a:r>
          </a:p>
        </p:txBody>
      </p:sp>
      <p:sp>
        <p:nvSpPr>
          <p:cNvPr id="9" name="Left Arrow 8"/>
          <p:cNvSpPr/>
          <p:nvPr/>
        </p:nvSpPr>
        <p:spPr>
          <a:xfrm>
            <a:off x="9753600" y="3916364"/>
            <a:ext cx="1371600" cy="2133600"/>
          </a:xfrm>
          <a:prstGeom prst="leftArrow">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NPRA</a:t>
            </a:r>
            <a:endParaRPr lang="en-US" dirty="0">
              <a:solidFill>
                <a:schemeClr val="tx1"/>
              </a:solidFill>
            </a:endParaRPr>
          </a:p>
        </p:txBody>
      </p:sp>
      <p:sp>
        <p:nvSpPr>
          <p:cNvPr id="13" name="Slide Number Placeholder 12"/>
          <p:cNvSpPr>
            <a:spLocks noGrp="1"/>
          </p:cNvSpPr>
          <p:nvPr>
            <p:ph type="sldNum" sz="quarter" idx="12"/>
          </p:nvPr>
        </p:nvSpPr>
        <p:spPr/>
        <p:txBody>
          <a:bodyPr/>
          <a:lstStyle/>
          <a:p>
            <a:fld id="{5C9AEC98-E21A-4270-A4F7-73C9050F4E96}" type="slidenum">
              <a:rPr lang="en-US" smtClean="0"/>
              <a:pPr/>
              <a:t>5</a:t>
            </a:fld>
            <a:endParaRPr lang="en-US" dirty="0"/>
          </a:p>
        </p:txBody>
      </p:sp>
      <p:pic>
        <p:nvPicPr>
          <p:cNvPr id="11" name="Content Placeholder 3"/>
          <p:cNvPicPr>
            <a:picLocks noChangeAspect="1"/>
          </p:cNvPicPr>
          <p:nvPr/>
        </p:nvPicPr>
        <p:blipFill>
          <a:blip r:embed="rId3"/>
          <a:stretch>
            <a:fillRect/>
          </a:stretch>
        </p:blipFill>
        <p:spPr>
          <a:xfrm>
            <a:off x="1783724" y="1401764"/>
            <a:ext cx="3765702" cy="4770436"/>
          </a:xfrm>
          <a:prstGeom prst="rect">
            <a:avLst/>
          </a:prstGeom>
        </p:spPr>
      </p:pic>
    </p:spTree>
    <p:extLst>
      <p:ext uri="{BB962C8B-B14F-4D97-AF65-F5344CB8AC3E}">
        <p14:creationId xmlns:p14="http://schemas.microsoft.com/office/powerpoint/2010/main" val="27131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791200" y="1600200"/>
          <a:ext cx="441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p:cNvSpPr/>
          <p:nvPr/>
        </p:nvSpPr>
        <p:spPr>
          <a:xfrm>
            <a:off x="2133600" y="2590800"/>
            <a:ext cx="2590800" cy="762000"/>
          </a:xfrm>
          <a:prstGeom prst="rightArrow">
            <a:avLst/>
          </a:prstGeom>
          <a:solidFill>
            <a:srgbClr val="7030A0"/>
          </a:solid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t>RELATED AGENCY</a:t>
            </a:r>
          </a:p>
        </p:txBody>
      </p:sp>
      <p:sp>
        <p:nvSpPr>
          <p:cNvPr id="9" name="Right Arrow 8"/>
          <p:cNvSpPr/>
          <p:nvPr/>
        </p:nvSpPr>
        <p:spPr>
          <a:xfrm>
            <a:off x="2133600" y="3657600"/>
            <a:ext cx="3200400" cy="762000"/>
          </a:xfrm>
          <a:prstGeom prst="rightArrow">
            <a:avLst/>
          </a:prstGeom>
          <a:solidFill>
            <a:srgbClr val="7030A0"/>
          </a:solid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t>REFERRAL DOCUMENTS</a:t>
            </a:r>
          </a:p>
        </p:txBody>
      </p:sp>
      <p:sp>
        <p:nvSpPr>
          <p:cNvPr id="10" name="Right Arrow 9"/>
          <p:cNvSpPr/>
          <p:nvPr/>
        </p:nvSpPr>
        <p:spPr>
          <a:xfrm>
            <a:off x="2057400" y="4648200"/>
            <a:ext cx="3733800" cy="762000"/>
          </a:xfrm>
          <a:prstGeom prst="rightArrow">
            <a:avLst/>
          </a:prstGeom>
          <a:solidFill>
            <a:srgbClr val="7030A0"/>
          </a:solid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t>ACADEMIC AWARDS</a:t>
            </a:r>
          </a:p>
        </p:txBody>
      </p:sp>
      <p:sp>
        <p:nvSpPr>
          <p:cNvPr id="12" name="Title 1"/>
          <p:cNvSpPr>
            <a:spLocks noGrp="1"/>
          </p:cNvSpPr>
          <p:nvPr>
            <p:ph type="title"/>
          </p:nvPr>
        </p:nvSpPr>
        <p:spPr>
          <a:xfrm>
            <a:off x="1981200" y="304800"/>
            <a:ext cx="8229600" cy="914400"/>
          </a:xfrm>
        </p:spPr>
        <p:txBody>
          <a:bodyPr>
            <a:normAutofit fontScale="90000"/>
          </a:bodyPr>
          <a:lstStyle/>
          <a:p>
            <a:pPr>
              <a:defRPr/>
            </a:pPr>
            <a:r>
              <a:rPr lang="en-GB" cap="all" dirty="0" smtClean="0"/>
              <a:t>T&amp;CM EDUCATION &amp; TRAINING PATHWAY IN MALAYSIA</a:t>
            </a:r>
            <a:endParaRPr lang="en-GB" cap="all" dirty="0"/>
          </a:p>
        </p:txBody>
      </p:sp>
      <p:sp>
        <p:nvSpPr>
          <p:cNvPr id="11" name="Slide Number Placeholder 10"/>
          <p:cNvSpPr>
            <a:spLocks noGrp="1"/>
          </p:cNvSpPr>
          <p:nvPr>
            <p:ph type="sldNum" sz="quarter" idx="12"/>
          </p:nvPr>
        </p:nvSpPr>
        <p:spPr/>
        <p:txBody>
          <a:bodyPr/>
          <a:lstStyle/>
          <a:p>
            <a:fld id="{5C9AEC98-E21A-4270-A4F7-73C9050F4E96}" type="slidenum">
              <a:rPr lang="en-US" smtClean="0"/>
              <a:pPr/>
              <a:t>6</a:t>
            </a:fld>
            <a:endParaRPr lang="en-US"/>
          </a:p>
        </p:txBody>
      </p:sp>
    </p:spTree>
    <p:extLst>
      <p:ext uri="{BB962C8B-B14F-4D97-AF65-F5344CB8AC3E}">
        <p14:creationId xmlns:p14="http://schemas.microsoft.com/office/powerpoint/2010/main" val="3134570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698904104"/>
              </p:ext>
            </p:extLst>
          </p:nvPr>
        </p:nvGraphicFramePr>
        <p:xfrm>
          <a:off x="771523" y="1343026"/>
          <a:ext cx="10563226" cy="4984910"/>
        </p:xfrm>
        <a:graphic>
          <a:graphicData uri="http://schemas.openxmlformats.org/drawingml/2006/table">
            <a:tbl>
              <a:tblPr firstRow="1" bandRow="1">
                <a:tableStyleId>{1E171933-4619-4E11-9A3F-F7608DF75F80}</a:tableStyleId>
              </a:tblPr>
              <a:tblGrid>
                <a:gridCol w="5281613"/>
                <a:gridCol w="5281613"/>
              </a:tblGrid>
              <a:tr h="576358">
                <a:tc>
                  <a:txBody>
                    <a:bodyPr/>
                    <a:lstStyle/>
                    <a:p>
                      <a:pPr algn="ctr"/>
                      <a:r>
                        <a:rPr lang="en-US" sz="2000" dirty="0" smtClean="0"/>
                        <a:t>Bachelor Educational </a:t>
                      </a:r>
                      <a:r>
                        <a:rPr lang="en-US" sz="2000" dirty="0" err="1" smtClean="0"/>
                        <a:t>Programme</a:t>
                      </a:r>
                      <a:endParaRPr lang="en-US" sz="2000" dirty="0"/>
                    </a:p>
                  </a:txBody>
                  <a:tcPr/>
                </a:tc>
                <a:tc>
                  <a:txBody>
                    <a:bodyPr/>
                    <a:lstStyle/>
                    <a:p>
                      <a:pPr algn="ctr"/>
                      <a:r>
                        <a:rPr lang="en-US" sz="2000" dirty="0" smtClean="0"/>
                        <a:t>Diploma Training </a:t>
                      </a:r>
                      <a:r>
                        <a:rPr lang="en-US" sz="2000" dirty="0" err="1" smtClean="0"/>
                        <a:t>Programme</a:t>
                      </a:r>
                      <a:endParaRPr lang="en-US" sz="2000" dirty="0"/>
                    </a:p>
                  </a:txBody>
                  <a:tcPr/>
                </a:tc>
              </a:tr>
              <a:tr h="649128">
                <a:tc>
                  <a:txBody>
                    <a:bodyPr/>
                    <a:lstStyle/>
                    <a:p>
                      <a:r>
                        <a:rPr lang="en-US" sz="2000" dirty="0" smtClean="0"/>
                        <a:t>Bachelor of </a:t>
                      </a:r>
                      <a:r>
                        <a:rPr lang="en-US" sz="2000" baseline="0" dirty="0" smtClean="0"/>
                        <a:t> Traditional Chinese Medicine (Acupuncture)</a:t>
                      </a:r>
                      <a:endParaRPr lang="en-US" sz="2000" dirty="0"/>
                    </a:p>
                  </a:txBody>
                  <a:tcPr/>
                </a:tc>
                <a:tc>
                  <a:txBody>
                    <a:bodyPr/>
                    <a:lstStyle/>
                    <a:p>
                      <a:r>
                        <a:rPr lang="en-US" sz="2000" dirty="0" smtClean="0"/>
                        <a:t>Diploma in Malay Massage</a:t>
                      </a:r>
                    </a:p>
                    <a:p>
                      <a:endParaRPr lang="en-US" sz="2000" dirty="0" smtClean="0"/>
                    </a:p>
                  </a:txBody>
                  <a:tcPr/>
                </a:tc>
              </a:tr>
              <a:tr h="649128">
                <a:tc>
                  <a:txBody>
                    <a:bodyPr/>
                    <a:lstStyle/>
                    <a:p>
                      <a:r>
                        <a:rPr lang="en-US" sz="2000" dirty="0" smtClean="0"/>
                        <a:t>Bachelor of  Traditional Chinese Medicine</a:t>
                      </a:r>
                      <a:endParaRPr lang="en-US" sz="2000" dirty="0"/>
                    </a:p>
                  </a:txBody>
                  <a:tcPr/>
                </a:tc>
                <a:tc>
                  <a:txBody>
                    <a:bodyPr/>
                    <a:lstStyle/>
                    <a:p>
                      <a:r>
                        <a:rPr lang="en-US" sz="2000" dirty="0" smtClean="0"/>
                        <a:t>Diploma in Traditional Chinese Medicine (Acupuncture)</a:t>
                      </a:r>
                      <a:endParaRPr lang="en-US" sz="2000" dirty="0"/>
                    </a:p>
                  </a:txBody>
                  <a:tcPr/>
                </a:tc>
              </a:tr>
              <a:tr h="649128">
                <a:tc>
                  <a:txBody>
                    <a:bodyPr/>
                    <a:lstStyle/>
                    <a:p>
                      <a:r>
                        <a:rPr lang="en-US" sz="2000" dirty="0" smtClean="0"/>
                        <a:t>Bachelor of</a:t>
                      </a:r>
                      <a:r>
                        <a:rPr lang="en-US" sz="2000" baseline="0" dirty="0" smtClean="0"/>
                        <a:t> Complementary Medicine (Natural Medicine)</a:t>
                      </a:r>
                      <a:endParaRPr lang="en-US" sz="2000" dirty="0"/>
                    </a:p>
                  </a:txBody>
                  <a:tcPr/>
                </a:tc>
                <a:tc>
                  <a:txBody>
                    <a:bodyPr/>
                    <a:lstStyle/>
                    <a:p>
                      <a:r>
                        <a:rPr lang="en-US" sz="2000" dirty="0" smtClean="0"/>
                        <a:t>Diploma in</a:t>
                      </a:r>
                      <a:r>
                        <a:rPr lang="en-US" sz="2000" baseline="0" dirty="0" smtClean="0"/>
                        <a:t> Natural Medicine</a:t>
                      </a:r>
                      <a:endParaRPr lang="en-US" sz="2000" dirty="0"/>
                    </a:p>
                  </a:txBody>
                  <a:tcPr/>
                </a:tc>
              </a:tr>
              <a:tr h="576358">
                <a:tc>
                  <a:txBody>
                    <a:bodyPr/>
                    <a:lstStyle/>
                    <a:p>
                      <a:r>
                        <a:rPr lang="en-US" sz="2000" dirty="0" smtClean="0"/>
                        <a:t>Bachelor of</a:t>
                      </a:r>
                      <a:r>
                        <a:rPr lang="en-US" sz="2000" baseline="0" dirty="0" smtClean="0"/>
                        <a:t> </a:t>
                      </a:r>
                      <a:r>
                        <a:rPr lang="en-US" sz="2000" dirty="0" smtClean="0"/>
                        <a:t>Homeopathy</a:t>
                      </a:r>
                      <a:endParaRPr lang="en-US" sz="2000" dirty="0"/>
                    </a:p>
                  </a:txBody>
                  <a:tcPr/>
                </a:tc>
                <a:tc>
                  <a:txBody>
                    <a:bodyPr/>
                    <a:lstStyle/>
                    <a:p>
                      <a:r>
                        <a:rPr lang="en-US" sz="2000" dirty="0" smtClean="0"/>
                        <a:t>Diploma in Aromatherapy</a:t>
                      </a:r>
                      <a:endParaRPr lang="en-US" sz="2000" dirty="0"/>
                    </a:p>
                  </a:txBody>
                  <a:tcPr/>
                </a:tc>
              </a:tr>
              <a:tr h="576358">
                <a:tc>
                  <a:txBody>
                    <a:bodyPr/>
                    <a:lstStyle/>
                    <a:p>
                      <a:r>
                        <a:rPr lang="en-US" sz="2000" dirty="0" smtClean="0"/>
                        <a:t>Bachelor of Malay Medicine</a:t>
                      </a:r>
                      <a:endParaRPr lang="en-US" sz="2000" dirty="0"/>
                    </a:p>
                  </a:txBody>
                  <a:tcPr/>
                </a:tc>
                <a:tc>
                  <a:txBody>
                    <a:bodyPr/>
                    <a:lstStyle/>
                    <a:p>
                      <a:r>
                        <a:rPr lang="en-US" sz="2000" dirty="0" smtClean="0"/>
                        <a:t>Diploma in </a:t>
                      </a:r>
                      <a:r>
                        <a:rPr lang="en-US" sz="2000" smtClean="0"/>
                        <a:t>Islamic</a:t>
                      </a:r>
                      <a:r>
                        <a:rPr lang="en-US" sz="2000" baseline="0" smtClean="0"/>
                        <a:t> Medical </a:t>
                      </a:r>
                      <a:r>
                        <a:rPr lang="en-US" sz="2000" baseline="0" dirty="0" smtClean="0"/>
                        <a:t>Practice</a:t>
                      </a:r>
                      <a:endParaRPr lang="en-US" sz="2000" dirty="0"/>
                    </a:p>
                  </a:txBody>
                  <a:tcPr/>
                </a:tc>
              </a:tr>
              <a:tr h="576358">
                <a:tc>
                  <a:txBody>
                    <a:bodyPr/>
                    <a:lstStyle/>
                    <a:p>
                      <a:r>
                        <a:rPr lang="en-US" sz="2000" dirty="0" smtClean="0"/>
                        <a:t>Bachelor of </a:t>
                      </a:r>
                      <a:r>
                        <a:rPr lang="en-US" sz="2000" dirty="0" err="1" smtClean="0"/>
                        <a:t>Ayurveda</a:t>
                      </a:r>
                      <a:r>
                        <a:rPr lang="en-US" sz="2000" dirty="0" smtClean="0"/>
                        <a:t> Medicine</a:t>
                      </a:r>
                      <a:endParaRPr lang="en-US" sz="2000" dirty="0"/>
                    </a:p>
                  </a:txBody>
                  <a:tcPr/>
                </a:tc>
                <a:tc>
                  <a:txBody>
                    <a:bodyPr/>
                    <a:lstStyle/>
                    <a:p>
                      <a:endParaRPr lang="en-US" sz="2000" dirty="0"/>
                    </a:p>
                  </a:txBody>
                  <a:tcPr/>
                </a:tc>
              </a:tr>
              <a:tr h="576358">
                <a:tc>
                  <a:txBody>
                    <a:bodyPr/>
                    <a:lstStyle/>
                    <a:p>
                      <a:r>
                        <a:rPr lang="en-US" sz="2000" dirty="0" smtClean="0"/>
                        <a:t>Bachelor of Chiropractic</a:t>
                      </a:r>
                      <a:endParaRPr lang="en-US" sz="2000" dirty="0"/>
                    </a:p>
                  </a:txBody>
                  <a:tcPr/>
                </a:tc>
                <a:tc>
                  <a:txBody>
                    <a:bodyPr/>
                    <a:lstStyle/>
                    <a:p>
                      <a:endParaRPr lang="en-US" sz="2000" dirty="0"/>
                    </a:p>
                  </a:txBody>
                  <a:tcPr/>
                </a:tc>
              </a:tr>
            </a:tbl>
          </a:graphicData>
        </a:graphic>
      </p:graphicFrame>
      <p:sp>
        <p:nvSpPr>
          <p:cNvPr id="14" name="TextBox 13"/>
          <p:cNvSpPr txBox="1"/>
          <p:nvPr/>
        </p:nvSpPr>
        <p:spPr>
          <a:xfrm>
            <a:off x="95250" y="23091"/>
            <a:ext cx="11906249" cy="1200329"/>
          </a:xfrm>
          <a:prstGeom prst="rect">
            <a:avLst/>
          </a:prstGeom>
          <a:noFill/>
        </p:spPr>
        <p:txBody>
          <a:bodyPr wrap="square" rtlCol="0">
            <a:spAutoFit/>
          </a:bodyPr>
          <a:lstStyle/>
          <a:p>
            <a:pPr algn="ctr"/>
            <a:r>
              <a:rPr lang="en-US" sz="3600" b="1" cap="all" dirty="0"/>
              <a:t>Bachelor &amp; diploma educational </a:t>
            </a:r>
            <a:r>
              <a:rPr lang="en-US" sz="3600" b="1" cap="all" dirty="0" err="1"/>
              <a:t>programmes</a:t>
            </a:r>
            <a:r>
              <a:rPr lang="en-US" sz="3600" b="1" cap="all" dirty="0"/>
              <a:t> </a:t>
            </a:r>
            <a:endParaRPr lang="en-US" sz="3600" b="1" cap="all" dirty="0" smtClean="0"/>
          </a:p>
          <a:p>
            <a:pPr algn="ctr"/>
            <a:r>
              <a:rPr lang="en-US" sz="3600" b="1" cap="all" dirty="0" smtClean="0"/>
              <a:t>developed </a:t>
            </a:r>
            <a:r>
              <a:rPr lang="en-US" sz="3600" b="1" cap="all" dirty="0"/>
              <a:t>by MQA</a:t>
            </a:r>
          </a:p>
        </p:txBody>
      </p:sp>
      <p:sp>
        <p:nvSpPr>
          <p:cNvPr id="6" name="Slide Number Placeholder 5"/>
          <p:cNvSpPr>
            <a:spLocks noGrp="1"/>
          </p:cNvSpPr>
          <p:nvPr>
            <p:ph type="sldNum" sz="quarter" idx="12"/>
          </p:nvPr>
        </p:nvSpPr>
        <p:spPr/>
        <p:txBody>
          <a:bodyPr/>
          <a:lstStyle/>
          <a:p>
            <a:fld id="{5C9AEC98-E21A-4270-A4F7-73C9050F4E96}" type="slidenum">
              <a:rPr lang="en-US" smtClean="0"/>
              <a:pPr/>
              <a:t>7</a:t>
            </a:fld>
            <a:endParaRPr lang="en-US"/>
          </a:p>
        </p:txBody>
      </p:sp>
    </p:spTree>
    <p:extLst>
      <p:ext uri="{BB962C8B-B14F-4D97-AF65-F5344CB8AC3E}">
        <p14:creationId xmlns:p14="http://schemas.microsoft.com/office/powerpoint/2010/main" val="1484596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93942933"/>
              </p:ext>
            </p:extLst>
          </p:nvPr>
        </p:nvGraphicFramePr>
        <p:xfrm>
          <a:off x="593726" y="971551"/>
          <a:ext cx="11026774" cy="5936191"/>
        </p:xfrm>
        <a:graphic>
          <a:graphicData uri="http://schemas.openxmlformats.org/drawingml/2006/table">
            <a:tbl>
              <a:tblPr/>
              <a:tblGrid>
                <a:gridCol w="677687"/>
                <a:gridCol w="4642349"/>
                <a:gridCol w="5706738"/>
              </a:tblGrid>
              <a:tr h="32345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Calibri" pitchFamily="34" charset="0"/>
                          <a:cs typeface="Arial" pitchFamily="34" charset="0"/>
                        </a:rPr>
                        <a:t>No.</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Calibri" pitchFamily="34" charset="0"/>
                          <a:cs typeface="Arial" pitchFamily="34" charset="0"/>
                        </a:rPr>
                        <a:t>Institutions</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Calibri" pitchFamily="34" charset="0"/>
                          <a:cs typeface="Arial" pitchFamily="34" charset="0"/>
                        </a:rPr>
                        <a:t>Courses Offered </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8064A2"/>
                    </a:solidFill>
                  </a:tcPr>
                </a:tc>
              </a:tr>
              <a:tr h="380871">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1.</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Southern University College</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50000"/>
                        </a:lnSpc>
                        <a:spcBef>
                          <a:spcPct val="0"/>
                        </a:spcBef>
                        <a:spcAft>
                          <a:spcPct val="0"/>
                        </a:spcAft>
                        <a:buClrTx/>
                        <a:buSzTx/>
                        <a:buFont typeface="Arial" pitchFamily="34" charset="0"/>
                        <a:buAutoNum type="alphaLcPeriod"/>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Bachelor Degree of Traditional Chinese Medicine </a:t>
                      </a:r>
                      <a:endParaRPr kumimoji="0" lang="en-MY" altLang="en-US"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0207" marR="60207"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r>
              <a:tr h="36166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2.</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Tunku Abdul Rahman University </a:t>
                      </a:r>
                    </a:p>
                  </a:txBody>
                  <a:tcPr marL="60207" marR="60207"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50000"/>
                        </a:lnSpc>
                        <a:spcBef>
                          <a:spcPct val="0"/>
                        </a:spcBef>
                        <a:spcAft>
                          <a:spcPct val="0"/>
                        </a:spcAft>
                        <a:buClrTx/>
                        <a:buSzTx/>
                        <a:buFont typeface="Arial" pitchFamily="34" charset="0"/>
                        <a:buAutoNum type="alphaLcPeriod"/>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Bachelor of Traditional Chinese Medicine (Hons)</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r h="39786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3.</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INTI International University</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50000"/>
                        </a:lnSpc>
                        <a:spcBef>
                          <a:spcPct val="0"/>
                        </a:spcBef>
                        <a:spcAft>
                          <a:spcPct val="0"/>
                        </a:spcAft>
                        <a:buClrTx/>
                        <a:buSzTx/>
                        <a:buFont typeface="Arial" pitchFamily="34" charset="0"/>
                        <a:buAutoNum type="alphaLcPeriod"/>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Bachelor of Traditional Chinese Medicine (Hons)</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r>
              <a:tr h="64698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4.</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Cyberjaya University  College of Medical Sciences (CUCMS)</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50000"/>
                        </a:lnSpc>
                        <a:spcBef>
                          <a:spcPct val="0"/>
                        </a:spcBef>
                        <a:spcAft>
                          <a:spcPct val="0"/>
                        </a:spcAft>
                        <a:buClrTx/>
                        <a:buSzTx/>
                        <a:buFont typeface="Arial" pitchFamily="34" charset="0"/>
                        <a:buAutoNum type="alphaLcPeriod"/>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Bachelor of Homeopathic Medical Science (Hons) </a:t>
                      </a:r>
                    </a:p>
                    <a:p>
                      <a:pPr marL="342900" marR="0" lvl="0" indent="-342900" algn="l" defTabSz="914400" rtl="0" eaLnBrk="1" fontAlgn="base" latinLnBrk="0" hangingPunct="1">
                        <a:lnSpc>
                          <a:spcPct val="150000"/>
                        </a:lnSpc>
                        <a:spcBef>
                          <a:spcPct val="0"/>
                        </a:spcBef>
                        <a:spcAft>
                          <a:spcPct val="0"/>
                        </a:spcAft>
                        <a:buClrTx/>
                        <a:buSzTx/>
                        <a:buFont typeface="Arial" pitchFamily="34" charset="0"/>
                        <a:buAutoNum type="alphaLcPeriod"/>
                        <a:tabLst/>
                      </a:pPr>
                      <a:r>
                        <a:rPr kumimoji="0" lang="en-GB" altLang="en-US" sz="1600" b="1" i="0" u="none" strike="noStrike" cap="none" normalizeH="0" baseline="0" dirty="0" smtClean="0">
                          <a:ln>
                            <a:noFill/>
                          </a:ln>
                          <a:solidFill>
                            <a:srgbClr val="1C1C1C"/>
                          </a:solidFill>
                          <a:effectLst/>
                          <a:latin typeface="Calibri" pitchFamily="34" charset="0"/>
                          <a:ea typeface="Calibri" pitchFamily="34" charset="0"/>
                          <a:cs typeface="Times New Roman" pitchFamily="18" charset="0"/>
                        </a:rPr>
                        <a:t>Diploma in Islamic Medical Practice </a:t>
                      </a:r>
                    </a:p>
                  </a:txBody>
                  <a:tcPr marL="60207" marR="60207"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r h="649682">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5.</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Management and Science University (MSU)</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50000"/>
                        </a:lnSpc>
                        <a:spcBef>
                          <a:spcPct val="0"/>
                        </a:spcBef>
                        <a:spcAft>
                          <a:spcPct val="0"/>
                        </a:spcAft>
                        <a:buClrTx/>
                        <a:buSzTx/>
                        <a:buFont typeface="Arial" pitchFamily="34" charset="0"/>
                        <a:buAutoNum type="alphaLcPeriod"/>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Bachelor in Traditional Chinese Medicine (Hons)</a:t>
                      </a:r>
                      <a:endParaRPr kumimoji="0" lang="en-MY" altLang="en-US" sz="1600" b="1" i="0" u="none" strike="noStrike" cap="none" normalizeH="0" baseline="0" dirty="0" smtClean="0">
                        <a:ln>
                          <a:noFill/>
                        </a:ln>
                        <a:solidFill>
                          <a:srgbClr val="000000"/>
                        </a:solidFill>
                        <a:effectLst/>
                        <a:latin typeface="Calibri" pitchFamily="34" charset="0"/>
                        <a:cs typeface="Arial" pitchFamily="34" charset="0"/>
                      </a:endParaRPr>
                    </a:p>
                    <a:p>
                      <a:pPr marL="342900" marR="0" lvl="0" indent="-342900" algn="l" defTabSz="914400" rtl="0" eaLnBrk="1" fontAlgn="base" latinLnBrk="0" hangingPunct="1">
                        <a:lnSpc>
                          <a:spcPct val="150000"/>
                        </a:lnSpc>
                        <a:spcBef>
                          <a:spcPct val="0"/>
                        </a:spcBef>
                        <a:spcAft>
                          <a:spcPct val="0"/>
                        </a:spcAft>
                        <a:buClrTx/>
                        <a:buSzTx/>
                        <a:buFont typeface="Arial" pitchFamily="34" charset="0"/>
                        <a:buAutoNum type="alphaLcPeriod"/>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Diploma in Traditional Chinese Medicine</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r>
              <a:tr h="652545">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6.</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International Medical University (IMU)</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50000"/>
                        </a:lnSpc>
                        <a:spcBef>
                          <a:spcPct val="0"/>
                        </a:spcBef>
                        <a:spcAft>
                          <a:spcPct val="0"/>
                        </a:spcAft>
                        <a:buClrTx/>
                        <a:buSzTx/>
                        <a:buFont typeface="Arial" pitchFamily="34" charset="0"/>
                        <a:buAutoNum type="alphaLcPeriod"/>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Bachelor of Science (Hons) Chinese Medicine</a:t>
                      </a:r>
                      <a:endParaRPr kumimoji="0" lang="en-MY" altLang="en-US" sz="1600" b="1" i="0" u="none" strike="noStrike" cap="none" normalizeH="0" baseline="0" dirty="0" smtClean="0">
                        <a:ln>
                          <a:noFill/>
                        </a:ln>
                        <a:solidFill>
                          <a:srgbClr val="000000"/>
                        </a:solidFill>
                        <a:effectLst/>
                        <a:latin typeface="Calibri" pitchFamily="34" charset="0"/>
                        <a:cs typeface="Arial" pitchFamily="34" charset="0"/>
                      </a:endParaRPr>
                    </a:p>
                    <a:p>
                      <a:pPr marL="342900" marR="0" lvl="0" indent="-342900" algn="l" defTabSz="914400" rtl="0" eaLnBrk="1" fontAlgn="base" latinLnBrk="0" hangingPunct="1">
                        <a:lnSpc>
                          <a:spcPct val="150000"/>
                        </a:lnSpc>
                        <a:spcBef>
                          <a:spcPct val="0"/>
                        </a:spcBef>
                        <a:spcAft>
                          <a:spcPct val="0"/>
                        </a:spcAft>
                        <a:buClrTx/>
                        <a:buSzTx/>
                        <a:buFont typeface="Arial" pitchFamily="34" charset="0"/>
                        <a:buAutoNum type="alphaLcPeriod"/>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Bachelor of Science (Hons) Chiropractic</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r h="376531">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7.</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Malacca College of Science and Management</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50000"/>
                        </a:lnSpc>
                        <a:spcBef>
                          <a:spcPct val="0"/>
                        </a:spcBef>
                        <a:spcAft>
                          <a:spcPct val="0"/>
                        </a:spcAft>
                        <a:buClrTx/>
                        <a:buSzTx/>
                        <a:buFont typeface="Arial" pitchFamily="34" charset="0"/>
                        <a:buAutoNum type="alphaLcPeriod"/>
                        <a:tabLst/>
                      </a:pPr>
                      <a:r>
                        <a:rPr kumimoji="0" lang="en-GB" altLang="en-US" sz="1600" b="1" i="0" u="none" strike="noStrike" cap="none" normalizeH="0" baseline="0" dirty="0" smtClean="0">
                          <a:ln>
                            <a:noFill/>
                          </a:ln>
                          <a:solidFill>
                            <a:srgbClr val="000000"/>
                          </a:solidFill>
                          <a:effectLst/>
                          <a:latin typeface="Calibri" pitchFamily="34" charset="0"/>
                          <a:cs typeface="Arial" pitchFamily="34" charset="0"/>
                        </a:rPr>
                        <a:t>Diploma in Natural Medicine</a:t>
                      </a:r>
                      <a:endParaRPr kumimoji="0" lang="en-MY" altLang="en-US" sz="1600" b="1" i="0" u="none" strike="noStrike" cap="none" normalizeH="0" baseline="0" dirty="0" smtClean="0">
                        <a:ln>
                          <a:noFill/>
                        </a:ln>
                        <a:solidFill>
                          <a:srgbClr val="5A5A5A"/>
                        </a:solidFill>
                        <a:effectLst/>
                        <a:latin typeface="Calibri" pitchFamily="34" charset="0"/>
                        <a:ea typeface="Calibri" pitchFamily="34" charset="0"/>
                        <a:cs typeface="Times New Roman" pitchFamily="18" charset="0"/>
                      </a:endParaRPr>
                    </a:p>
                  </a:txBody>
                  <a:tcPr marL="60207" marR="60207"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r>
              <a:tr h="355058">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8.</a:t>
                      </a: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itchFamily="34" charset="0"/>
                          <a:cs typeface="Times New Roman" pitchFamily="18" charset="0"/>
                        </a:rPr>
                        <a:t>Lincoln University College </a:t>
                      </a:r>
                      <a:endParaRPr kumimoji="0" lang="en-US" altLang="en-US" sz="1600" b="1" i="0" u="none" strike="noStrike" cap="none" normalizeH="0" baseline="0" dirty="0" smtClean="0">
                        <a:ln>
                          <a:noFill/>
                        </a:ln>
                        <a:solidFill>
                          <a:srgbClr val="000000"/>
                        </a:solidFill>
                        <a:effectLst/>
                        <a:latin typeface="Calibri" pitchFamily="34" charset="0"/>
                        <a:cs typeface="Times New Roman" pitchFamily="18" charset="0"/>
                      </a:endParaRPr>
                    </a:p>
                  </a:txBody>
                  <a:tcPr marL="68574" marR="68574"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50000"/>
                        </a:lnSpc>
                        <a:spcBef>
                          <a:spcPct val="0"/>
                        </a:spcBef>
                        <a:spcAft>
                          <a:spcPct val="0"/>
                        </a:spcAft>
                        <a:buClrTx/>
                        <a:buSzTx/>
                        <a:buFont typeface="Wingdings" pitchFamily="2" charset="2"/>
                        <a:buNone/>
                        <a:tabLst/>
                      </a:pPr>
                      <a:r>
                        <a:rPr kumimoji="0" lang="en-GB" altLang="en-US" sz="1600" b="1" i="0" u="none" strike="noStrike" cap="none" normalizeH="0" baseline="0" dirty="0" smtClean="0">
                          <a:ln>
                            <a:noFill/>
                          </a:ln>
                          <a:solidFill>
                            <a:srgbClr val="000000"/>
                          </a:solidFill>
                          <a:effectLst/>
                          <a:latin typeface="Calibri" pitchFamily="34" charset="0"/>
                          <a:cs typeface="Times New Roman" pitchFamily="18" charset="0"/>
                        </a:rPr>
                        <a:t>a.    Diploma in Traditional Chinese Medicine</a:t>
                      </a:r>
                      <a:endParaRPr kumimoji="0" lang="en-US" altLang="en-US" sz="1600" b="1" i="0" u="none" strike="noStrike" cap="none" normalizeH="0" baseline="0" dirty="0" smtClean="0">
                        <a:ln>
                          <a:noFill/>
                        </a:ln>
                        <a:solidFill>
                          <a:srgbClr val="000000"/>
                        </a:solidFill>
                        <a:effectLst/>
                        <a:latin typeface="Calibri" pitchFamily="34" charset="0"/>
                        <a:cs typeface="Times New Roman" pitchFamily="18" charset="0"/>
                      </a:endParaRPr>
                    </a:p>
                  </a:txBody>
                  <a:tcPr marL="68574" marR="68574"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r h="385356">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9.</a:t>
                      </a: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Times New Roman" pitchFamily="18" charset="0"/>
                        </a:rPr>
                        <a:t>Institute of Physical Science, Culture &amp; Arts</a:t>
                      </a:r>
                    </a:p>
                  </a:txBody>
                  <a:tcPr marL="68574" marR="68574"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50000"/>
                        </a:lnSpc>
                        <a:spcBef>
                          <a:spcPct val="0"/>
                        </a:spcBef>
                        <a:spcAft>
                          <a:spcPct val="0"/>
                        </a:spcAft>
                        <a:buClrTx/>
                        <a:buSzTx/>
                        <a:buFont typeface="Wingdings" pitchFamily="2" charset="2"/>
                        <a:buNone/>
                        <a:tabLst/>
                      </a:pPr>
                      <a:r>
                        <a:rPr kumimoji="0" lang="en-GB" altLang="en-US" sz="1600" b="1" i="0" u="none" strike="noStrike" cap="none" normalizeH="0" baseline="0" dirty="0" smtClean="0">
                          <a:ln>
                            <a:noFill/>
                          </a:ln>
                          <a:solidFill>
                            <a:srgbClr val="000000"/>
                          </a:solidFill>
                          <a:effectLst/>
                          <a:latin typeface="Calibri" pitchFamily="34" charset="0"/>
                          <a:cs typeface="Times New Roman" pitchFamily="18" charset="0"/>
                        </a:rPr>
                        <a:t>a.    Diploma in Malay Massage</a:t>
                      </a:r>
                      <a:endParaRPr kumimoji="0" lang="en-US" altLang="en-US" sz="1600" b="1" i="0" u="none" strike="noStrike" cap="none" normalizeH="0" baseline="0" dirty="0" smtClean="0">
                        <a:ln>
                          <a:noFill/>
                        </a:ln>
                        <a:solidFill>
                          <a:srgbClr val="000000"/>
                        </a:solidFill>
                        <a:effectLst/>
                        <a:latin typeface="Calibri" pitchFamily="34" charset="0"/>
                        <a:cs typeface="Times New Roman" pitchFamily="18" charset="0"/>
                      </a:endParaRPr>
                    </a:p>
                  </a:txBody>
                  <a:tcPr marL="68574" marR="68574"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r h="660384">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10.</a:t>
                      </a: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Times New Roman" pitchFamily="18" charset="0"/>
                        </a:rPr>
                        <a:t>International Institute of Management &amp; Technology (IIMAT)</a:t>
                      </a:r>
                    </a:p>
                  </a:txBody>
                  <a:tcPr marL="68574" marR="68574"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50000"/>
                        </a:lnSpc>
                        <a:spcBef>
                          <a:spcPct val="0"/>
                        </a:spcBef>
                        <a:spcAft>
                          <a:spcPct val="0"/>
                        </a:spcAft>
                        <a:buClrTx/>
                        <a:buSzTx/>
                        <a:buFont typeface="+mj-lt"/>
                        <a:buAutoNum type="alphaLcPeriod"/>
                        <a:tabLst/>
                      </a:pPr>
                      <a:r>
                        <a:rPr kumimoji="0" lang="en-US" altLang="en-US" sz="1600" b="1" i="0" u="none" strike="noStrike" cap="none" normalizeH="0" baseline="0" dirty="0" smtClean="0">
                          <a:ln>
                            <a:noFill/>
                          </a:ln>
                          <a:solidFill>
                            <a:srgbClr val="000000"/>
                          </a:solidFill>
                          <a:effectLst/>
                          <a:latin typeface="Calibri" pitchFamily="34" charset="0"/>
                          <a:cs typeface="Times New Roman" pitchFamily="18" charset="0"/>
                        </a:rPr>
                        <a:t>Bachelor in Traditional </a:t>
                      </a:r>
                      <a:r>
                        <a:rPr kumimoji="0" lang="en-US" altLang="en-US" sz="1600" b="1" i="0" u="none" strike="noStrike" cap="none" normalizeH="0" baseline="0" smtClean="0">
                          <a:ln>
                            <a:noFill/>
                          </a:ln>
                          <a:solidFill>
                            <a:srgbClr val="000000"/>
                          </a:solidFill>
                          <a:effectLst/>
                          <a:latin typeface="Calibri" pitchFamily="34" charset="0"/>
                          <a:cs typeface="Times New Roman" pitchFamily="18" charset="0"/>
                        </a:rPr>
                        <a:t>Chinese Medicine</a:t>
                      </a:r>
                    </a:p>
                    <a:p>
                      <a:pPr marL="342900" marR="0" lvl="0" indent="-342900" algn="l" defTabSz="914400" rtl="0" eaLnBrk="1" fontAlgn="base" latinLnBrk="0" hangingPunct="1">
                        <a:lnSpc>
                          <a:spcPct val="150000"/>
                        </a:lnSpc>
                        <a:spcBef>
                          <a:spcPct val="0"/>
                        </a:spcBef>
                        <a:spcAft>
                          <a:spcPct val="0"/>
                        </a:spcAft>
                        <a:buClrTx/>
                        <a:buSzTx/>
                        <a:buFont typeface="+mj-lt"/>
                        <a:buAutoNum type="alphaLcPeriod"/>
                        <a:tabLst/>
                      </a:pPr>
                      <a:r>
                        <a:rPr kumimoji="0" lang="en-US" altLang="en-US" sz="1600" b="1" i="0" u="none" strike="noStrike" cap="none" normalizeH="0" baseline="0" smtClean="0">
                          <a:ln>
                            <a:noFill/>
                          </a:ln>
                          <a:solidFill>
                            <a:srgbClr val="000000"/>
                          </a:solidFill>
                          <a:effectLst/>
                          <a:latin typeface="Calibri" pitchFamily="34" charset="0"/>
                          <a:cs typeface="Times New Roman" pitchFamily="18" charset="0"/>
                        </a:rPr>
                        <a:t>Diploma in Traditional Chinese Medicine</a:t>
                      </a:r>
                      <a:endParaRPr kumimoji="0" lang="en-US" altLang="en-US" sz="1600" b="1" i="0" u="none" strike="noStrike" cap="none" normalizeH="0" baseline="0" dirty="0" smtClean="0">
                        <a:ln>
                          <a:noFill/>
                        </a:ln>
                        <a:solidFill>
                          <a:srgbClr val="000000"/>
                        </a:solidFill>
                        <a:effectLst/>
                        <a:latin typeface="Calibri" pitchFamily="34" charset="0"/>
                        <a:cs typeface="Times New Roman" pitchFamily="18" charset="0"/>
                      </a:endParaRPr>
                    </a:p>
                  </a:txBody>
                  <a:tcPr marL="68574" marR="68574"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r h="3722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11</a:t>
                      </a:r>
                    </a:p>
                  </a:txBody>
                  <a:tcPr marL="60207" marR="60207" marT="0" marB="0" horzOverflow="overflow">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Times New Roman" pitchFamily="18" charset="0"/>
                        </a:rPr>
                        <a:t>Xiamen University Malaysia</a:t>
                      </a:r>
                    </a:p>
                  </a:txBody>
                  <a:tcPr marL="68574" marR="68574" marT="0" marB="0"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50000"/>
                        </a:lnSpc>
                        <a:spcBef>
                          <a:spcPct val="0"/>
                        </a:spcBef>
                        <a:spcAft>
                          <a:spcPct val="0"/>
                        </a:spcAft>
                        <a:buClrTx/>
                        <a:buSzTx/>
                        <a:buFont typeface="+mj-lt"/>
                        <a:buAutoNum type="alphaLcPeriod"/>
                        <a:tabLst/>
                        <a:defRPr/>
                      </a:pPr>
                      <a:r>
                        <a:rPr kumimoji="0" lang="en-US" altLang="en-US" sz="1600" b="1" i="0" u="none" strike="noStrike" cap="none" normalizeH="0" baseline="0" dirty="0" smtClean="0">
                          <a:ln>
                            <a:noFill/>
                          </a:ln>
                          <a:solidFill>
                            <a:srgbClr val="000000"/>
                          </a:solidFill>
                          <a:effectLst/>
                          <a:latin typeface="Calibri" pitchFamily="34" charset="0"/>
                          <a:cs typeface="Times New Roman" pitchFamily="18" charset="0"/>
                        </a:rPr>
                        <a:t>Bachelor in Traditional Chinese Medicine</a:t>
                      </a:r>
                    </a:p>
                  </a:txBody>
                  <a:tcPr marL="68574" marR="68574" marT="0" marB="0" horzOverflow="overflow">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itle 1"/>
          <p:cNvSpPr txBox="1">
            <a:spLocks/>
          </p:cNvSpPr>
          <p:nvPr/>
        </p:nvSpPr>
        <p:spPr>
          <a:xfrm>
            <a:off x="123825" y="88757"/>
            <a:ext cx="11944350" cy="724848"/>
          </a:xfrm>
          <a:prstGeom prst="rect">
            <a:avLst/>
          </a:prstGeom>
        </p:spPr>
        <p:txBody>
          <a:bodyPr anchor="ctr"/>
          <a:lstStyle/>
          <a:p>
            <a:pPr algn="ctr">
              <a:defRPr/>
            </a:pP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ea typeface="+mj-ea"/>
                <a:cs typeface="+mj-cs"/>
              </a:rPr>
              <a:t>Private higher education institutions offering T&amp;CM </a:t>
            </a:r>
            <a:r>
              <a:rPr lang="en-US"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j-lt"/>
                <a:ea typeface="+mj-ea"/>
                <a:cs typeface="+mj-cs"/>
              </a:rPr>
              <a:t>courses</a:t>
            </a:r>
            <a:endParaRPr lang="en-MY"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spTree>
    <p:extLst>
      <p:ext uri="{BB962C8B-B14F-4D97-AF65-F5344CB8AC3E}">
        <p14:creationId xmlns:p14="http://schemas.microsoft.com/office/powerpoint/2010/main" val="4230761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114299" y="0"/>
            <a:ext cx="11953875" cy="704850"/>
          </a:xfrm>
        </p:spPr>
        <p:txBody>
          <a:bodyPr>
            <a:noAutofit/>
          </a:bodyPr>
          <a:lstStyle/>
          <a:p>
            <a:pPr algn="ctr"/>
            <a:r>
              <a:rPr lang="en-US" sz="4000" b="1" dirty="0"/>
              <a:t>Skill pathway</a:t>
            </a:r>
          </a:p>
        </p:txBody>
      </p:sp>
      <p:sp>
        <p:nvSpPr>
          <p:cNvPr id="3" name="Content Placeholder 2"/>
          <p:cNvSpPr>
            <a:spLocks noGrp="1"/>
          </p:cNvSpPr>
          <p:nvPr>
            <p:ph idx="1"/>
          </p:nvPr>
        </p:nvSpPr>
        <p:spPr>
          <a:xfrm>
            <a:off x="1981200" y="552450"/>
            <a:ext cx="8229600" cy="5843588"/>
          </a:xfrm>
        </p:spPr>
        <p:txBody>
          <a:bodyPr>
            <a:normAutofit/>
          </a:bodyPr>
          <a:lstStyle/>
          <a:p>
            <a:r>
              <a:rPr lang="en-US" sz="2800" dirty="0"/>
              <a:t>NOSS available for 11 T&amp;CM practices as below:</a:t>
            </a:r>
          </a:p>
          <a:p>
            <a:pPr>
              <a:buFont typeface="Arial" panose="020B0604020202020204" pitchFamily="34" charse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150403915"/>
              </p:ext>
            </p:extLst>
          </p:nvPr>
        </p:nvGraphicFramePr>
        <p:xfrm>
          <a:off x="219074" y="1085846"/>
          <a:ext cx="11877675" cy="5719400"/>
        </p:xfrm>
        <a:graphic>
          <a:graphicData uri="http://schemas.openxmlformats.org/drawingml/2006/table">
            <a:tbl>
              <a:tblPr/>
              <a:tblGrid>
                <a:gridCol w="832138"/>
                <a:gridCol w="2492088"/>
                <a:gridCol w="5820533"/>
                <a:gridCol w="2732916"/>
              </a:tblGrid>
              <a:tr h="30967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anose="020F0502020204030204" pitchFamily="34" charset="0"/>
                        </a:rPr>
                        <a:t>No.</a:t>
                      </a:r>
                      <a:endParaRPr kumimoji="0" lang="en-MY" sz="1800" b="1" i="0" u="none" strike="noStrike" cap="none" normalizeH="0" baseline="0" dirty="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rPr>
                        <a:t>Practice</a:t>
                      </a:r>
                      <a:endParaRPr kumimoji="0" lang="en-MY" sz="1800" b="1" i="0" u="none" strike="noStrike" cap="none" normalizeH="0" baseline="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rPr>
                        <a:t>Name of </a:t>
                      </a:r>
                      <a:r>
                        <a:rPr kumimoji="0" lang="en-US" sz="1800" b="1" i="0" u="none" strike="noStrike" cap="none" normalizeH="0" baseline="0" dirty="0" err="1"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rPr>
                        <a:t>Programmes</a:t>
                      </a:r>
                      <a:endParaRPr kumimoji="0" lang="en-MY" sz="1800" b="1" i="0" u="none" strike="noStrike" cap="none" normalizeH="0" baseline="0" dirty="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anose="020F0502020204030204" pitchFamily="34" charset="0"/>
                        </a:rPr>
                        <a:t>Level of Competency</a:t>
                      </a:r>
                      <a:endParaRPr kumimoji="0" lang="en-MY" sz="1800" b="1" i="0" u="none" strike="noStrike" cap="none" normalizeH="0" baseline="0" dirty="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4897">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Calibri" panose="020F0502020204030204" pitchFamily="34" charset="0"/>
                        <a:buNone/>
                        <a:tabLst/>
                      </a:pPr>
                      <a:r>
                        <a:rPr kumimoji="0" lang="en-US" sz="1800" b="1" i="0" u="none" strike="noStrike" cap="none" normalizeH="0" baseline="0" dirty="0" smtClean="0">
                          <a:ln>
                            <a:noFill/>
                          </a:ln>
                          <a:solidFill>
                            <a:srgbClr val="FFFFFF"/>
                          </a:solidFill>
                          <a:effectLst/>
                          <a:latin typeface="Calibri" panose="020F0502020204030204" pitchFamily="34" charset="0"/>
                        </a:rPr>
                        <a:t>1. </a:t>
                      </a:r>
                      <a:endParaRPr kumimoji="0" lang="en-MY" sz="1800" b="1" i="0" u="none" strike="noStrike" cap="none" normalizeH="0" baseline="0" dirty="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Spa</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Spa therapy</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3</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4897">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mj-lt"/>
                        <a:buNone/>
                        <a:tabLst/>
                      </a:pPr>
                      <a:r>
                        <a:rPr kumimoji="0" lang="en-US" sz="1800" b="1" i="0" u="none" strike="noStrike" cap="none" normalizeH="0" baseline="0" smtClean="0">
                          <a:ln>
                            <a:noFill/>
                          </a:ln>
                          <a:solidFill>
                            <a:srgbClr val="FFFFFF"/>
                          </a:solidFill>
                          <a:effectLst/>
                          <a:latin typeface="Calibri" panose="020F0502020204030204" pitchFamily="34" charset="0"/>
                        </a:rPr>
                        <a:t>2.  </a:t>
                      </a:r>
                      <a:endParaRPr kumimoji="0" lang="en-MY" sz="1800" b="1" i="0" u="none" strike="noStrike" cap="none" normalizeH="0" baseline="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Massage</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Therapeutic Massage &amp; Care</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4</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4897">
                <a:tc vMerge="1">
                  <a:txBody>
                    <a:bodyPr/>
                    <a:lstStyle/>
                    <a:p>
                      <a:endParaRPr lang="en-US"/>
                    </a:p>
                  </a:txBody>
                  <a:tcPr/>
                </a:tc>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Massage Therapy</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3</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48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mj-lt"/>
                        <a:buNone/>
                        <a:tabLst/>
                      </a:pPr>
                      <a:r>
                        <a:rPr kumimoji="0" lang="en-US" sz="1800" b="1" i="0" u="none" strike="noStrike" cap="none" normalizeH="0" baseline="0" smtClean="0">
                          <a:ln>
                            <a:noFill/>
                          </a:ln>
                          <a:solidFill>
                            <a:srgbClr val="FFFFFF"/>
                          </a:solidFill>
                          <a:effectLst/>
                          <a:latin typeface="Calibri" panose="020F0502020204030204" pitchFamily="34" charset="0"/>
                        </a:rPr>
                        <a:t>3. </a:t>
                      </a:r>
                      <a:endParaRPr kumimoji="0" lang="en-MY" sz="1800" b="1" i="0" u="none" strike="noStrike" cap="none" normalizeH="0" baseline="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Reflexology</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Foot, hand and ear Reflexology</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3</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48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mj-lt"/>
                        <a:buNone/>
                        <a:tabLst/>
                      </a:pPr>
                      <a:r>
                        <a:rPr kumimoji="0" lang="en-US" sz="1800" b="1" i="0" u="none" strike="noStrike" cap="none" normalizeH="0" baseline="0" smtClean="0">
                          <a:ln>
                            <a:noFill/>
                          </a:ln>
                          <a:solidFill>
                            <a:srgbClr val="FFFFFF"/>
                          </a:solidFill>
                          <a:effectLst/>
                          <a:latin typeface="Calibri" panose="020F0502020204030204" pitchFamily="34" charset="0"/>
                        </a:rPr>
                        <a:t>4. </a:t>
                      </a:r>
                      <a:endParaRPr kumimoji="0" lang="en-MY" sz="1800" b="1" i="0" u="none" strike="noStrike" cap="none" normalizeH="0" baseline="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Aromatherapy</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Aromatherapy</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3</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4897">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mj-lt"/>
                        <a:buNone/>
                        <a:tabLst/>
                      </a:pPr>
                      <a:r>
                        <a:rPr kumimoji="0" lang="en-US" sz="1800" b="1" i="0" u="none" strike="noStrike" cap="none" normalizeH="0" baseline="0" dirty="0" smtClean="0">
                          <a:ln>
                            <a:noFill/>
                          </a:ln>
                          <a:solidFill>
                            <a:srgbClr val="FFFFFF"/>
                          </a:solidFill>
                          <a:effectLst/>
                          <a:latin typeface="Calibri" panose="020F0502020204030204" pitchFamily="34" charset="0"/>
                        </a:rPr>
                        <a:t>5. </a:t>
                      </a:r>
                      <a:endParaRPr kumimoji="0" lang="en-MY" sz="1800" b="1" i="0" u="none" strike="noStrike" cap="none" normalizeH="0" baseline="0" dirty="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Aura Metaphysic</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Senior Aura Metaphysic Therapist</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3</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4897">
                <a:tc vMerge="1">
                  <a:txBody>
                    <a:bodyPr/>
                    <a:lstStyle/>
                    <a:p>
                      <a:endParaRPr lang="en-US"/>
                    </a:p>
                  </a:txBody>
                  <a:tcPr/>
                </a:tc>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Aura metaphysic Therapist</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2</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6444">
                <a:tc vMerge="1">
                  <a:txBody>
                    <a:bodyPr/>
                    <a:lstStyle/>
                    <a:p>
                      <a:endParaRPr lang="en-US"/>
                    </a:p>
                  </a:txBody>
                  <a:tcPr/>
                </a:tc>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Assistant Aura Metaphysic Therapist</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1</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4897">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mj-lt"/>
                        <a:buNone/>
                        <a:tabLst/>
                      </a:pPr>
                      <a:r>
                        <a:rPr kumimoji="0" lang="en-US" sz="1800" b="1" i="0" u="none" strike="noStrike" cap="none" normalizeH="0" baseline="0" dirty="0" smtClean="0">
                          <a:ln>
                            <a:noFill/>
                          </a:ln>
                          <a:solidFill>
                            <a:srgbClr val="FFFFFF"/>
                          </a:solidFill>
                          <a:effectLst/>
                          <a:latin typeface="Calibri" panose="020F0502020204030204" pitchFamily="34" charset="0"/>
                        </a:rPr>
                        <a:t>6.</a:t>
                      </a:r>
                      <a:endParaRPr kumimoji="0" lang="en-MY" sz="1800" b="1" i="0" u="none" strike="noStrike" cap="none" normalizeH="0" baseline="0" dirty="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Hydro-Ice Therapy</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Hydro-Ice Therapist</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3</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4897">
                <a:tc vMerge="1">
                  <a:txBody>
                    <a:bodyPr/>
                    <a:lstStyle/>
                    <a:p>
                      <a:endParaRPr lang="en-US"/>
                    </a:p>
                  </a:txBody>
                  <a:tcPr/>
                </a:tc>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Assistant Hydro-Ice Therapist</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2</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48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mj-lt"/>
                        <a:buNone/>
                        <a:tabLst/>
                      </a:pPr>
                      <a:r>
                        <a:rPr kumimoji="0" lang="en-US" sz="1800" b="1" i="0" u="none" strike="noStrike" cap="none" normalizeH="0" baseline="0" smtClean="0">
                          <a:ln>
                            <a:noFill/>
                          </a:ln>
                          <a:solidFill>
                            <a:srgbClr val="FFFFFF"/>
                          </a:solidFill>
                          <a:effectLst/>
                          <a:latin typeface="Calibri" panose="020F0502020204030204" pitchFamily="34" charset="0"/>
                        </a:rPr>
                        <a:t>7. </a:t>
                      </a:r>
                      <a:endParaRPr kumimoji="0" lang="en-MY" sz="1800" b="1" i="0" u="none" strike="noStrike" cap="none" normalizeH="0" baseline="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Reiki</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Reiki Therapy</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3</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48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mj-lt"/>
                        <a:buNone/>
                        <a:tabLst/>
                      </a:pPr>
                      <a:r>
                        <a:rPr kumimoji="0" lang="en-US" sz="1800" b="1" i="0" u="none" strike="noStrike" cap="none" normalizeH="0" baseline="0" smtClean="0">
                          <a:ln>
                            <a:noFill/>
                          </a:ln>
                          <a:solidFill>
                            <a:srgbClr val="FFFFFF"/>
                          </a:solidFill>
                          <a:effectLst/>
                          <a:latin typeface="Calibri" panose="020F0502020204030204" pitchFamily="34" charset="0"/>
                        </a:rPr>
                        <a:t>8. </a:t>
                      </a:r>
                      <a:endParaRPr kumimoji="0" lang="en-MY" sz="1800" b="1" i="0" u="none" strike="noStrike" cap="none" normalizeH="0" baseline="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Qi Gong</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Qi Gong Therapy</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3</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48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mj-lt"/>
                        <a:buNone/>
                        <a:tabLst/>
                      </a:pPr>
                      <a:r>
                        <a:rPr kumimoji="0" lang="en-US" sz="1800" b="1" i="0" u="none" strike="noStrike" cap="none" normalizeH="0" baseline="0" smtClean="0">
                          <a:ln>
                            <a:noFill/>
                          </a:ln>
                          <a:solidFill>
                            <a:srgbClr val="FFFFFF"/>
                          </a:solidFill>
                          <a:effectLst/>
                          <a:latin typeface="Calibri" panose="020F0502020204030204" pitchFamily="34" charset="0"/>
                        </a:rPr>
                        <a:t>9. </a:t>
                      </a:r>
                      <a:endParaRPr kumimoji="0" lang="en-MY" sz="1800" b="1" i="0" u="none" strike="noStrike" cap="none" normalizeH="0" baseline="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Panchakarma</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Panchakarma Therapy</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3</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4897">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mj-lt"/>
                        <a:buNone/>
                        <a:tabLst/>
                      </a:pPr>
                      <a:r>
                        <a:rPr kumimoji="0" lang="en-US" sz="1800" b="1" i="0" u="none" strike="noStrike" cap="none" normalizeH="0" baseline="0" smtClean="0">
                          <a:ln>
                            <a:noFill/>
                          </a:ln>
                          <a:solidFill>
                            <a:srgbClr val="FFFFFF"/>
                          </a:solidFill>
                          <a:effectLst/>
                          <a:latin typeface="Calibri" panose="020F0502020204030204" pitchFamily="34" charset="0"/>
                        </a:rPr>
                        <a:t>10. </a:t>
                      </a:r>
                      <a:endParaRPr kumimoji="0" lang="en-MY" sz="1800" b="1" i="0" u="none" strike="noStrike" cap="none" normalizeH="0" baseline="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Crystal Healing</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Crystal Healer</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3</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4897">
                <a:tc vMerge="1">
                  <a:txBody>
                    <a:bodyPr/>
                    <a:lstStyle/>
                    <a:p>
                      <a:endParaRPr lang="en-US"/>
                    </a:p>
                  </a:txBody>
                  <a:tcPr/>
                </a:tc>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Senior Crystal Therapist</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2</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4897">
                <a:tc vMerge="1">
                  <a:txBody>
                    <a:bodyPr/>
                    <a:lstStyle/>
                    <a:p>
                      <a:endParaRPr lang="en-US"/>
                    </a:p>
                  </a:txBody>
                  <a:tcPr/>
                </a:tc>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Crystal Therapist</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1</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48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mj-lt"/>
                        <a:buNone/>
                        <a:tabLst/>
                      </a:pPr>
                      <a:r>
                        <a:rPr kumimoji="0" lang="en-US" sz="1800" b="1" i="0" u="none" strike="noStrike" cap="none" normalizeH="0" baseline="0" dirty="0" smtClean="0">
                          <a:ln>
                            <a:noFill/>
                          </a:ln>
                          <a:solidFill>
                            <a:srgbClr val="FFFFFF"/>
                          </a:solidFill>
                          <a:effectLst/>
                          <a:latin typeface="Calibri" panose="020F0502020204030204" pitchFamily="34" charset="0"/>
                        </a:rPr>
                        <a:t>11. </a:t>
                      </a:r>
                      <a:endParaRPr kumimoji="0" lang="en-MY" sz="1800" b="1" i="0" u="none" strike="noStrike" cap="none" normalizeH="0" baseline="0" dirty="0" smtClean="0">
                        <a:ln>
                          <a:noFill/>
                        </a:ln>
                        <a:solidFill>
                          <a:srgbClr val="FFFFF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Cupping</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rPr>
                        <a:t>Wind Cupping Therapy</a:t>
                      </a:r>
                      <a:endParaRPr kumimoji="0" lang="en-MY" sz="18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rPr>
                        <a:t>3</a:t>
                      </a:r>
                      <a:endParaRPr kumimoji="0" lang="en-MY" sz="18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7258" name="TextBox 4"/>
          <p:cNvSpPr txBox="1">
            <a:spLocks noChangeArrowheads="1"/>
          </p:cNvSpPr>
          <p:nvPr/>
        </p:nvSpPr>
        <p:spPr bwMode="auto">
          <a:xfrm>
            <a:off x="666750" y="6581001"/>
            <a:ext cx="10001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b="1" dirty="0">
                <a:solidFill>
                  <a:srgbClr val="FF0000"/>
                </a:solidFill>
              </a:rPr>
              <a:t>Reference:  National Occupational Skills Standard (NOSS) Registry  18 December 2012; Department of Skills Development, Ministry of Human Resource </a:t>
            </a:r>
            <a:endParaRPr lang="en-MY" sz="1200" b="1" dirty="0">
              <a:solidFill>
                <a:srgbClr val="FF0000"/>
              </a:solidFill>
            </a:endParaRPr>
          </a:p>
        </p:txBody>
      </p:sp>
    </p:spTree>
    <p:extLst>
      <p:ext uri="{BB962C8B-B14F-4D97-AF65-F5344CB8AC3E}">
        <p14:creationId xmlns:p14="http://schemas.microsoft.com/office/powerpoint/2010/main" val="713197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920</Words>
  <Application>Microsoft Office PowerPoint</Application>
  <PresentationFormat>Widescreen</PresentationFormat>
  <Paragraphs>271</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KaiTi</vt:lpstr>
      <vt:lpstr>SimSun</vt:lpstr>
      <vt:lpstr>Arial</vt:lpstr>
      <vt:lpstr>Arial Narrow</vt:lpstr>
      <vt:lpstr>Calibri</vt:lpstr>
      <vt:lpstr>Calibri Light</vt:lpstr>
      <vt:lpstr>Edwardian Script ITC</vt:lpstr>
      <vt:lpstr>Perpetua</vt:lpstr>
      <vt:lpstr>Times New Roman</vt:lpstr>
      <vt:lpstr>Wingdings</vt:lpstr>
      <vt:lpstr>Office Theme</vt:lpstr>
      <vt:lpstr>Traditional and Complementary Medicine in  Malaysia</vt:lpstr>
      <vt:lpstr>T&amp;CM IN MALAYSIA</vt:lpstr>
      <vt:lpstr>NATIONAL T&amp;CM POLICY</vt:lpstr>
      <vt:lpstr>TRADITIONAL &amp; COMPLEMENTARY MEDICINE ACT 2016 (ACT 775)</vt:lpstr>
      <vt:lpstr>REGULATORY CONTROL OF TM PRODUCTS IN MALAYSIA </vt:lpstr>
      <vt:lpstr>T&amp;CM EDUCATION &amp; TRAINING PATHWAY IN MALAYSIA</vt:lpstr>
      <vt:lpstr>PowerPoint Presentation</vt:lpstr>
      <vt:lpstr>PowerPoint Presentation</vt:lpstr>
      <vt:lpstr>Skill pathway</vt:lpstr>
      <vt:lpstr>T&amp;CM Services provided at public hospitals </vt:lpstr>
      <vt:lpstr>Development of Traditional Postnatal Services at  Primary Health Care Level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and Complementary Medicine  in Malaysia</dc:title>
  <dc:creator>Pengguna PC 88</dc:creator>
  <cp:lastModifiedBy>Pengguna PC 88</cp:lastModifiedBy>
  <cp:revision>18</cp:revision>
  <cp:lastPrinted>2017-08-02T23:45:31Z</cp:lastPrinted>
  <dcterms:created xsi:type="dcterms:W3CDTF">2017-08-02T09:35:35Z</dcterms:created>
  <dcterms:modified xsi:type="dcterms:W3CDTF">2018-04-16T05:00:37Z</dcterms:modified>
</cp:coreProperties>
</file>