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78" r:id="rId3"/>
    <p:sldId id="279" r:id="rId4"/>
    <p:sldId id="282" r:id="rId5"/>
    <p:sldId id="281" r:id="rId6"/>
    <p:sldId id="27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488A7-4196-43A8-B217-84E236B6DE12}" type="datetimeFigureOut">
              <a:rPr lang="en-GB" smtClean="0"/>
              <a:t>18/04/2018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66DBF-FA20-462C-97B6-9CB59AABA94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700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66DBF-FA20-462C-97B6-9CB59AABA946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98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75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68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4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636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1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9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604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83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982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427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82C6D-5A77-4749-AAF5-900646359C6C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94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82C6D-5A77-4749-AAF5-900646359C6C}" type="datetimeFigureOut">
              <a:rPr lang="en-US" smtClean="0"/>
              <a:t>4/18/2018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78D2E-F343-4068-9A1B-E064E1BEDF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4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hyperlink" Target="mailto:iranianmaadteb@gmail.com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iranianmaadteb@gmail.com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iranianmaadteb@gmail.com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iranianmaadteb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581400"/>
            <a:ext cx="7391400" cy="1295400"/>
          </a:xfrm>
        </p:spPr>
        <p:txBody>
          <a:bodyPr>
            <a:normAutofit/>
          </a:bodyPr>
          <a:lstStyle/>
          <a:p>
            <a:r>
              <a:rPr lang="tr-TR" sz="2400" b="1" dirty="0"/>
              <a:t>Chief </a:t>
            </a:r>
            <a:r>
              <a:rPr lang="tr-TR" sz="2400" b="1" dirty="0" smtClean="0"/>
              <a:t>of</a:t>
            </a:r>
            <a:r>
              <a:rPr lang="en-US" sz="2400" b="1" dirty="0" smtClean="0"/>
              <a:t> </a:t>
            </a:r>
            <a:r>
              <a:rPr lang="tr-TR" sz="2400" b="1" i="1" dirty="0"/>
              <a:t>International Institute of Islamic and Traditional Medicine of Iranian Maad (IITM)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b="1" i="1" dirty="0" smtClean="0"/>
              <a:t>Islamic Republic </a:t>
            </a:r>
            <a:r>
              <a:rPr lang="en-US" sz="2400" b="1" i="1" dirty="0"/>
              <a:t>of Iran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335" y="2743200"/>
            <a:ext cx="8763000" cy="824784"/>
          </a:xfrm>
        </p:spPr>
        <p:txBody>
          <a:bodyPr>
            <a:normAutofit/>
          </a:bodyPr>
          <a:lstStyle/>
          <a:p>
            <a:r>
              <a:rPr lang="en-GB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Dr.</a:t>
            </a:r>
            <a:r>
              <a:rPr lang="en-GB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 Mahdi </a:t>
            </a:r>
            <a:r>
              <a:rPr lang="en-GB" sz="4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anose="02040604050505020304" pitchFamily="18" charset="0"/>
              </a:rPr>
              <a:t>Fahimi</a:t>
            </a:r>
            <a:endParaRPr lang="en-GB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anose="02040604050505020304" pitchFamily="18" charset="0"/>
            </a:endParaRPr>
          </a:p>
          <a:p>
            <a:endParaRPr lang="en-US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337" y="5840343"/>
            <a:ext cx="83369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Workshop </a:t>
            </a:r>
            <a:r>
              <a:rPr lang="en-US" sz="2000" dirty="0"/>
              <a:t>on Integration of the Traditional and Complementary Medicine Practices into the Health Systems and Health </a:t>
            </a:r>
            <a:r>
              <a:rPr lang="en-US" sz="2000" dirty="0" smtClean="0"/>
              <a:t>Services, </a:t>
            </a:r>
            <a:r>
              <a:rPr lang="en-US" sz="2000" dirty="0"/>
              <a:t>18 April </a:t>
            </a:r>
            <a:r>
              <a:rPr lang="en-US" sz="2000" dirty="0" smtClean="0"/>
              <a:t>2018, Istanbul</a:t>
            </a:r>
            <a:endParaRPr lang="en-GB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240" y="304800"/>
            <a:ext cx="240982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9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6962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Changing the Treatment-Centered system to </a:t>
            </a:r>
            <a:r>
              <a:rPr lang="en-US" sz="4000" dirty="0" smtClean="0"/>
              <a:t>Health Preservation system</a:t>
            </a:r>
            <a:endParaRPr lang="en-GB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17264"/>
            <a:ext cx="4876800" cy="3994150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endParaRPr lang="en-US" sz="1000" dirty="0" smtClean="0"/>
          </a:p>
          <a:p>
            <a:r>
              <a:rPr lang="en-US" sz="2400" dirty="0" smtClean="0"/>
              <a:t>Complications of the treatment- centered approach:</a:t>
            </a:r>
          </a:p>
          <a:p>
            <a:pPr marL="574675" indent="0">
              <a:buNone/>
            </a:pPr>
            <a:r>
              <a:rPr lang="en-US" sz="2400" dirty="0" smtClean="0">
                <a:sym typeface="Wingdings 2"/>
              </a:rPr>
              <a:t> Increase in the cost of treatment</a:t>
            </a:r>
          </a:p>
          <a:p>
            <a:pPr marL="917575">
              <a:buFont typeface="Wingdings 2"/>
              <a:buChar char="Q"/>
            </a:pPr>
            <a:r>
              <a:rPr lang="en-US" sz="2400" dirty="0" smtClean="0">
                <a:sym typeface="Wingdings 2"/>
              </a:rPr>
              <a:t>Increase in waste of energy</a:t>
            </a:r>
          </a:p>
          <a:p>
            <a:pPr marL="917575">
              <a:buFont typeface="Wingdings 2"/>
              <a:buChar char="Q"/>
            </a:pPr>
            <a:r>
              <a:rPr lang="en-US" sz="2400" dirty="0" smtClean="0">
                <a:sym typeface="Wingdings 2"/>
              </a:rPr>
              <a:t>Increase in timing of treatment</a:t>
            </a:r>
          </a:p>
          <a:p>
            <a:pPr marL="917575">
              <a:buFont typeface="Wingdings 2"/>
              <a:buChar char="Q"/>
            </a:pPr>
            <a:r>
              <a:rPr lang="en-US" sz="2400" dirty="0" smtClean="0"/>
              <a:t>Shifting from healthiness to illness and from a simple illness to a chronic one</a:t>
            </a:r>
          </a:p>
          <a:p>
            <a:pPr marL="917575">
              <a:buFont typeface="Wingdings 2"/>
              <a:buChar char="Q"/>
            </a:pPr>
            <a:r>
              <a:rPr lang="en-GB" sz="2400" dirty="0"/>
              <a:t>Reduced hope for recovery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911600"/>
            <a:ext cx="2857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76400"/>
            <a:ext cx="3352800" cy="223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Image result for â«Ø·Ø¨ Ø³ÙØªÛ Ø§ÛØ±Ø§ÙÛØ§Ù ÙØ§Ø¯â¬â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0" y="152400"/>
            <a:ext cx="1112713" cy="111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096000" y="6400800"/>
            <a:ext cx="2846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5"/>
              </a:rPr>
              <a:t>iranianmaadteb@gmail.com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10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â«Ø·Ø¨ Ø³ÙØªÛ Ø§ÛØ±Ø§ÙÛØ§Ù ÙØ§Ø¯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7" y="51372"/>
            <a:ext cx="11144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72521"/>
            <a:ext cx="7848600" cy="5853113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b="1" dirty="0">
                <a:latin typeface="+mj-lt"/>
                <a:ea typeface="+mj-ea"/>
                <a:cs typeface="+mj-cs"/>
              </a:rPr>
              <a:t>Establishment of a Comprehensive University in Traditional Medicine for OIC member countries</a:t>
            </a:r>
          </a:p>
        </p:txBody>
      </p:sp>
      <p:pic>
        <p:nvPicPr>
          <p:cNvPr id="1026" name="Picture 2" descr="Image result for university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03" y="3080401"/>
            <a:ext cx="2573991" cy="244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449084"/>
            <a:ext cx="1828800" cy="121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7524" y="2001762"/>
            <a:ext cx="81692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 2"/>
              <a:buChar char="R"/>
            </a:pPr>
            <a:r>
              <a:rPr lang="en-US" sz="2400" dirty="0" smtClean="0">
                <a:sym typeface="Wingdings 2"/>
              </a:rPr>
              <a:t>Practical </a:t>
            </a:r>
            <a:r>
              <a:rPr lang="en-US" sz="2400" dirty="0">
                <a:sym typeface="Wingdings 2"/>
              </a:rPr>
              <a:t>application of traditional medicine in </a:t>
            </a:r>
            <a:r>
              <a:rPr lang="en-US" sz="2400" dirty="0" smtClean="0">
                <a:sym typeface="Wingdings 2"/>
              </a:rPr>
              <a:t>treatment</a:t>
            </a:r>
          </a:p>
          <a:p>
            <a:pPr marL="285750" indent="-285750">
              <a:buFont typeface="Wingdings 2"/>
              <a:buChar char="R"/>
            </a:pPr>
            <a:r>
              <a:rPr lang="en-US" sz="2400" u="sng" dirty="0" smtClean="0"/>
              <a:t>consumption</a:t>
            </a:r>
            <a:r>
              <a:rPr lang="fa-IR" sz="2400" u="sng" dirty="0" smtClean="0"/>
              <a:t> </a:t>
            </a:r>
            <a:r>
              <a:rPr lang="en-US" sz="2400" u="sng" dirty="0" smtClean="0"/>
              <a:t>of medicinal plants, minerals and different foods</a:t>
            </a:r>
            <a:endParaRPr lang="en-US" sz="2400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789501"/>
            <a:ext cx="2523006" cy="202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1" y="3789501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52400" y="6400800"/>
            <a:ext cx="2846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7"/>
              </a:rPr>
              <a:t>iranianmaadteb@gmail.com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â«Ø·Ø¨ Ø³ÙØªÛ Ø§ÛØ±Ø§ÙÛØ§Ù ÙØ§Ø¯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3289"/>
            <a:ext cx="11144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424" y="457200"/>
            <a:ext cx="7848600" cy="585311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  Changing the economic &amp; social status of the countries which apply this method 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727531"/>
            <a:ext cx="2438400" cy="2152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713216"/>
            <a:ext cx="2438400" cy="167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917" y="3048000"/>
            <a:ext cx="4114800" cy="251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172200" y="6400800"/>
            <a:ext cx="2846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hlinkClick r:id="rId6"/>
              </a:rPr>
              <a:t>iranianmaadteb@gmail.com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74" y="138687"/>
            <a:ext cx="2586435" cy="221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7200"/>
            <a:ext cx="2151529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724400"/>
            <a:ext cx="5772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16" y="3341349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54" y="2181225"/>
            <a:ext cx="23336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3555453" cy="247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3146425"/>
            <a:ext cx="2865437" cy="199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7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762000"/>
            <a:ext cx="8229600" cy="1143000"/>
          </a:xfrm>
          <a:prstGeom prst="rect">
            <a:avLst/>
          </a:prstGeom>
          <a:solidFill>
            <a:schemeClr val="bg1"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Thank you for your attention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4648200"/>
            <a:ext cx="49464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Dr. Mahdi </a:t>
            </a:r>
            <a:r>
              <a:rPr lang="en-US" sz="3200" dirty="0" err="1" smtClean="0">
                <a:solidFill>
                  <a:schemeClr val="accent6">
                    <a:lumMod val="50000"/>
                  </a:schemeClr>
                </a:solidFill>
              </a:rPr>
              <a:t>Fahimi</a:t>
            </a:r>
            <a:endParaRPr lang="en-US" sz="32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en-US" sz="3200" dirty="0" smtClean="0">
                <a:hlinkClick r:id="rId3"/>
              </a:rPr>
              <a:t>iranianmaadteb@gmail.com</a:t>
            </a:r>
            <a:endParaRPr lang="en-US" sz="3200" dirty="0" smtClean="0"/>
          </a:p>
          <a:p>
            <a:pPr algn="ctr"/>
            <a:endParaRPr lang="en-US" sz="3200" dirty="0"/>
          </a:p>
        </p:txBody>
      </p:sp>
      <p:pic>
        <p:nvPicPr>
          <p:cNvPr id="6" name="Picture 6" descr="Image result for â«Ø·Ø¨ Ø³ÙØªÛ Ø§ÛØ±Ø§ÙÛØ§Ù ÙØ§Ø¯â¬â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2185988"/>
            <a:ext cx="2462212" cy="246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29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148</Words>
  <Application>Microsoft Office PowerPoint</Application>
  <PresentationFormat>On-screen Show (4:3)</PresentationFormat>
  <Paragraphs>22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Chief of International Institute of Islamic and Traditional Medicine of Iranian Maad (IITM) Islamic Republic of Iran</vt:lpstr>
      <vt:lpstr>Changing the Treatment-Centered system to Health Preservation system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Maedeh Bon</dc:creator>
  <cp:lastModifiedBy>SESRIC</cp:lastModifiedBy>
  <cp:revision>72</cp:revision>
  <dcterms:created xsi:type="dcterms:W3CDTF">2015-12-14T14:21:45Z</dcterms:created>
  <dcterms:modified xsi:type="dcterms:W3CDTF">2018-04-18T11:29:25Z</dcterms:modified>
</cp:coreProperties>
</file>