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57" r:id="rId4"/>
    <p:sldId id="259" r:id="rId5"/>
    <p:sldId id="260" r:id="rId6"/>
    <p:sldId id="262" r:id="rId7"/>
    <p:sldId id="264" r:id="rId8"/>
    <p:sldId id="266" r:id="rId9"/>
    <p:sldId id="268" r:id="rId10"/>
    <p:sldId id="270" r:id="rId11"/>
    <p:sldId id="272" r:id="rId12"/>
    <p:sldId id="274" r:id="rId13"/>
    <p:sldId id="275" r:id="rId14"/>
    <p:sldId id="276" r:id="rId15"/>
    <p:sldId id="284" r:id="rId16"/>
    <p:sldId id="277" r:id="rId17"/>
    <p:sldId id="278" r:id="rId18"/>
    <p:sldId id="286" r:id="rId19"/>
    <p:sldId id="279" r:id="rId20"/>
    <p:sldId id="280" r:id="rId21"/>
    <p:sldId id="28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224"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2EE095-F110-4934-A50D-36B8136FE6DC}"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9378B-9886-439C-9514-793DBE146C4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2EE095-F110-4934-A50D-36B8136FE6DC}"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9378B-9886-439C-9514-793DBE146C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2EE095-F110-4934-A50D-36B8136FE6DC}"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9378B-9886-439C-9514-793DBE146C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2EE095-F110-4934-A50D-36B8136FE6DC}"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9378B-9886-439C-9514-793DBE146C4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2EE095-F110-4934-A50D-36B8136FE6DC}"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9378B-9886-439C-9514-793DBE146C4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2EE095-F110-4934-A50D-36B8136FE6DC}" type="datetimeFigureOut">
              <a:rPr lang="en-US" smtClean="0"/>
              <a:pPr/>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9378B-9886-439C-9514-793DBE146C4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2EE095-F110-4934-A50D-36B8136FE6DC}" type="datetimeFigureOut">
              <a:rPr lang="en-US" smtClean="0"/>
              <a:pPr/>
              <a:t>4/12/2018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99378B-9886-439C-9514-793DBE146C4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2EE095-F110-4934-A50D-36B8136FE6DC}" type="datetimeFigureOut">
              <a:rPr lang="en-US" smtClean="0"/>
              <a:pPr/>
              <a:t>4/12/2018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99378B-9886-439C-9514-793DBE146C4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2EE095-F110-4934-A50D-36B8136FE6DC}" type="datetimeFigureOut">
              <a:rPr lang="en-US" smtClean="0"/>
              <a:pPr/>
              <a:t>4/12/2018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99378B-9886-439C-9514-793DBE146C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2EE095-F110-4934-A50D-36B8136FE6DC}" type="datetimeFigureOut">
              <a:rPr lang="en-US" smtClean="0"/>
              <a:pPr/>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9378B-9886-439C-9514-793DBE146C4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2EE095-F110-4934-A50D-36B8136FE6DC}" type="datetimeFigureOut">
              <a:rPr lang="en-US" smtClean="0"/>
              <a:pPr/>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9378B-9886-439C-9514-793DBE146C4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2EE095-F110-4934-A50D-36B8136FE6DC}" type="datetimeFigureOut">
              <a:rPr lang="en-US" smtClean="0"/>
              <a:pPr/>
              <a:t>4/12/2018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99378B-9886-439C-9514-793DBE146C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GAMBIA </a:t>
            </a:r>
            <a:br>
              <a:rPr lang="en-US" dirty="0" smtClean="0"/>
            </a:br>
            <a:r>
              <a:rPr lang="en-US" dirty="0" smtClean="0"/>
              <a:t>NATIONAL TRADITIONAL MEDICINE PROGRAM (NTMP). </a:t>
            </a:r>
            <a:endParaRPr lang="en-US" dirty="0"/>
          </a:p>
        </p:txBody>
      </p:sp>
      <p:sp>
        <p:nvSpPr>
          <p:cNvPr id="3" name="Subtitle 2"/>
          <p:cNvSpPr>
            <a:spLocks noGrp="1"/>
          </p:cNvSpPr>
          <p:nvPr>
            <p:ph type="subTitle" idx="1"/>
          </p:nvPr>
        </p:nvSpPr>
        <p:spPr/>
        <p:txBody>
          <a:bodyPr>
            <a:normAutofit fontScale="55000" lnSpcReduction="20000"/>
          </a:bodyPr>
          <a:lstStyle/>
          <a:p>
            <a:pPr algn="l"/>
            <a:r>
              <a:rPr lang="en-US" b="1" dirty="0" smtClean="0">
                <a:solidFill>
                  <a:schemeClr val="tx1"/>
                </a:solidFill>
              </a:rPr>
              <a:t>Presenter:</a:t>
            </a:r>
          </a:p>
          <a:p>
            <a:r>
              <a:rPr lang="en-US" b="1" dirty="0" smtClean="0">
                <a:solidFill>
                  <a:schemeClr val="tx1"/>
                </a:solidFill>
              </a:rPr>
              <a:t> </a:t>
            </a:r>
            <a:r>
              <a:rPr lang="en-US" b="1" dirty="0" err="1" smtClean="0">
                <a:solidFill>
                  <a:schemeClr val="tx1"/>
                </a:solidFill>
              </a:rPr>
              <a:t>Abdoulie</a:t>
            </a:r>
            <a:r>
              <a:rPr lang="en-US" b="1" dirty="0" smtClean="0">
                <a:solidFill>
                  <a:schemeClr val="tx1"/>
                </a:solidFill>
              </a:rPr>
              <a:t> E. </a:t>
            </a:r>
            <a:r>
              <a:rPr lang="en-US" b="1" dirty="0" err="1" smtClean="0">
                <a:solidFill>
                  <a:schemeClr val="tx1"/>
                </a:solidFill>
              </a:rPr>
              <a:t>Mballow</a:t>
            </a:r>
            <a:endParaRPr lang="en-US" b="1" dirty="0" smtClean="0">
              <a:solidFill>
                <a:schemeClr val="tx1"/>
              </a:solidFill>
            </a:endParaRPr>
          </a:p>
          <a:p>
            <a:r>
              <a:rPr lang="en-US" b="1" dirty="0" err="1" smtClean="0">
                <a:solidFill>
                  <a:schemeClr val="tx1"/>
                </a:solidFill>
              </a:rPr>
              <a:t>Programme</a:t>
            </a:r>
            <a:r>
              <a:rPr lang="en-US" b="1" dirty="0" smtClean="0">
                <a:solidFill>
                  <a:schemeClr val="tx1"/>
                </a:solidFill>
              </a:rPr>
              <a:t> Manager.</a:t>
            </a:r>
          </a:p>
          <a:p>
            <a:r>
              <a:rPr lang="en-US" b="1" dirty="0" smtClean="0">
                <a:solidFill>
                  <a:schemeClr val="tx1"/>
                </a:solidFill>
              </a:rPr>
              <a:t>National Traditional Medicine </a:t>
            </a:r>
            <a:r>
              <a:rPr lang="en-US" b="1" dirty="0" err="1" smtClean="0">
                <a:solidFill>
                  <a:schemeClr val="tx1"/>
                </a:solidFill>
              </a:rPr>
              <a:t>Programme</a:t>
            </a:r>
            <a:endParaRPr lang="en-US" b="1" dirty="0" smtClean="0">
              <a:solidFill>
                <a:schemeClr val="tx1"/>
              </a:solidFill>
            </a:endParaRPr>
          </a:p>
          <a:p>
            <a:r>
              <a:rPr lang="en-US" b="1" dirty="0" smtClean="0">
                <a:solidFill>
                  <a:schemeClr val="tx1"/>
                </a:solidFill>
              </a:rPr>
              <a:t> </a:t>
            </a:r>
            <a:r>
              <a:rPr lang="en-US" b="1" dirty="0" err="1" smtClean="0">
                <a:solidFill>
                  <a:schemeClr val="tx1"/>
                </a:solidFill>
              </a:rPr>
              <a:t>Bsc</a:t>
            </a:r>
            <a:r>
              <a:rPr lang="en-US" b="1" dirty="0" smtClean="0">
                <a:solidFill>
                  <a:schemeClr val="tx1"/>
                </a:solidFill>
              </a:rPr>
              <a:t> Nursing, HEALER, SRN, CON, CHN &amp; constable (GPF)</a:t>
            </a:r>
          </a:p>
          <a:p>
            <a:r>
              <a:rPr lang="en-US" dirty="0" smtClean="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MANAGEMENT OF TM/CAM</a:t>
            </a:r>
            <a:endParaRPr lang="en-US" dirty="0"/>
          </a:p>
        </p:txBody>
      </p:sp>
      <p:sp>
        <p:nvSpPr>
          <p:cNvPr id="3" name="Content Placeholder 2"/>
          <p:cNvSpPr>
            <a:spLocks noGrp="1"/>
          </p:cNvSpPr>
          <p:nvPr>
            <p:ph idx="1"/>
          </p:nvPr>
        </p:nvSpPr>
        <p:spPr/>
        <p:txBody>
          <a:bodyPr>
            <a:normAutofit fontScale="92500" lnSpcReduction="20000"/>
          </a:bodyPr>
          <a:lstStyle/>
          <a:p>
            <a:pPr lvl="0"/>
            <a:r>
              <a:rPr lang="en-GB" dirty="0" smtClean="0"/>
              <a:t>Capacity building for effective and efficient Programme management </a:t>
            </a:r>
            <a:endParaRPr lang="en-US" dirty="0" smtClean="0"/>
          </a:p>
          <a:p>
            <a:pPr lvl="0"/>
            <a:r>
              <a:rPr lang="en-GB" dirty="0" smtClean="0"/>
              <a:t>Building partnership with key stakeholders </a:t>
            </a:r>
            <a:endParaRPr lang="en-US" dirty="0" smtClean="0"/>
          </a:p>
          <a:p>
            <a:pPr lvl="0"/>
            <a:r>
              <a:rPr lang="en-GB" dirty="0" smtClean="0"/>
              <a:t>Coordinate activities related to the programme for proper management of  resources</a:t>
            </a:r>
            <a:endParaRPr lang="en-US" dirty="0" smtClean="0"/>
          </a:p>
          <a:p>
            <a:pPr lvl="0"/>
            <a:r>
              <a:rPr lang="en-GB" dirty="0" smtClean="0"/>
              <a:t>Mobilise resources at all levels for programme management and sustainability</a:t>
            </a:r>
            <a:endParaRPr lang="en-US" dirty="0" smtClean="0"/>
          </a:p>
          <a:p>
            <a:pPr lvl="0"/>
            <a:r>
              <a:rPr lang="en-GB" dirty="0" smtClean="0"/>
              <a:t>Regular monitoring and evaluation of programmes and activities on TMK.</a:t>
            </a:r>
            <a:endParaRPr lang="en-US" dirty="0" smtClean="0"/>
          </a:p>
          <a:p>
            <a:pPr>
              <a:buNone/>
            </a:pPr>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Regulation of TM/ CAM</a:t>
            </a:r>
            <a:br>
              <a:rPr lang="en-US" b="1" dirty="0" smtClean="0"/>
            </a:br>
            <a:r>
              <a:rPr lang="en-US" b="1" dirty="0" smtClean="0"/>
              <a:t> </a:t>
            </a:r>
          </a:p>
        </p:txBody>
      </p:sp>
      <p:sp>
        <p:nvSpPr>
          <p:cNvPr id="3" name="Content Placeholder 2"/>
          <p:cNvSpPr>
            <a:spLocks noGrp="1"/>
          </p:cNvSpPr>
          <p:nvPr>
            <p:ph idx="1"/>
          </p:nvPr>
        </p:nvSpPr>
        <p:spPr/>
        <p:txBody>
          <a:bodyPr>
            <a:normAutofit fontScale="85000" lnSpcReduction="20000"/>
          </a:bodyPr>
          <a:lstStyle/>
          <a:p>
            <a:pPr lvl="0"/>
            <a:r>
              <a:rPr lang="en-GB" dirty="0" smtClean="0"/>
              <a:t>Establishment  of TM/CAM Council and Board</a:t>
            </a:r>
            <a:endParaRPr lang="en-US" dirty="0" smtClean="0"/>
          </a:p>
          <a:p>
            <a:pPr lvl="0"/>
            <a:r>
              <a:rPr lang="en-GB" dirty="0" smtClean="0"/>
              <a:t>Licensing of Traditional Healers and vendors/ harvesters </a:t>
            </a:r>
            <a:endParaRPr lang="en-US" dirty="0" smtClean="0"/>
          </a:p>
          <a:p>
            <a:pPr lvl="0"/>
            <a:r>
              <a:rPr lang="en-GB" dirty="0" smtClean="0"/>
              <a:t>Registration of the traditional medicinal products</a:t>
            </a:r>
            <a:endParaRPr lang="en-US" dirty="0" smtClean="0"/>
          </a:p>
          <a:p>
            <a:pPr lvl="0"/>
            <a:r>
              <a:rPr lang="en-GB" dirty="0" smtClean="0"/>
              <a:t>Protection of intellectual property rights</a:t>
            </a:r>
            <a:endParaRPr lang="en-US" dirty="0" smtClean="0"/>
          </a:p>
          <a:p>
            <a:pPr lvl="0"/>
            <a:r>
              <a:rPr lang="en-GB" dirty="0" smtClean="0"/>
              <a:t>Control of clinical trials on TM/CAM</a:t>
            </a:r>
          </a:p>
          <a:p>
            <a:pPr lvl="0"/>
            <a:r>
              <a:rPr lang="en-GB" dirty="0" smtClean="0"/>
              <a:t>Control traditional medicine advertisements on TV/ radios</a:t>
            </a:r>
            <a:endParaRPr lang="en-US" dirty="0" smtClean="0"/>
          </a:p>
          <a:p>
            <a:pPr lvl="0"/>
            <a:r>
              <a:rPr lang="en-GB" dirty="0" smtClean="0"/>
              <a:t>Establishment of codes of ethics and standards to ensure safety of TM/CAM.</a:t>
            </a:r>
            <a:endParaRPr lang="en-US" dirty="0" smtClean="0"/>
          </a:p>
          <a:p>
            <a:pPr>
              <a:buNone/>
            </a:pPr>
            <a:r>
              <a:rPr lang="en-GB" dirty="0" smtClean="0"/>
              <a:t> </a:t>
            </a:r>
            <a:endParaRPr lang="en-US" dirty="0"/>
          </a:p>
        </p:txBody>
      </p:sp>
      <p:sp>
        <p:nvSpPr>
          <p:cNvPr id="4" name="Rectangle 3"/>
          <p:cNvSpPr/>
          <p:nvPr/>
        </p:nvSpPr>
        <p:spPr>
          <a:xfrm>
            <a:off x="3175495" y="3244334"/>
            <a:ext cx="237566" cy="369332"/>
          </a:xfrm>
          <a:prstGeom prst="rect">
            <a:avLst/>
          </a:prstGeom>
        </p:spPr>
        <p:txBody>
          <a:bodyPr wrap="none">
            <a:spAutoFit/>
          </a:bodyPr>
          <a:lstStyle/>
          <a:p>
            <a:r>
              <a:rPr lang="en-US" dirty="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smtClean="0"/>
              <a:t>Research</a:t>
            </a:r>
            <a:endParaRPr lang="en-US" b="1" i="1" dirty="0"/>
          </a:p>
        </p:txBody>
      </p:sp>
      <p:sp>
        <p:nvSpPr>
          <p:cNvPr id="3" name="Content Placeholder 2"/>
          <p:cNvSpPr>
            <a:spLocks noGrp="1"/>
          </p:cNvSpPr>
          <p:nvPr>
            <p:ph idx="1"/>
          </p:nvPr>
        </p:nvSpPr>
        <p:spPr/>
        <p:txBody>
          <a:bodyPr/>
          <a:lstStyle/>
          <a:p>
            <a:pPr lvl="0"/>
            <a:r>
              <a:rPr lang="en-GB" dirty="0" smtClean="0"/>
              <a:t>Capacity building and to undertake research activities</a:t>
            </a:r>
            <a:endParaRPr lang="en-US" dirty="0" smtClean="0"/>
          </a:p>
          <a:p>
            <a:pPr lvl="0"/>
            <a:r>
              <a:rPr lang="en-GB" dirty="0" smtClean="0"/>
              <a:t>Conduct operational research to improve  programme management</a:t>
            </a:r>
            <a:endParaRPr lang="en-US" dirty="0" smtClean="0"/>
          </a:p>
          <a:p>
            <a:pPr lvl="0"/>
            <a:r>
              <a:rPr lang="en-GB" dirty="0" smtClean="0"/>
              <a:t> Mobilise resources to support research</a:t>
            </a:r>
          </a:p>
          <a:p>
            <a:pPr lvl="0"/>
            <a:r>
              <a:rPr lang="en-GB" dirty="0" smtClean="0"/>
              <a:t>Set task force in conducting a research a clinical trails</a:t>
            </a:r>
          </a:p>
          <a:p>
            <a:pPr lvl="0">
              <a:buNone/>
            </a:pPr>
            <a:r>
              <a:rPr lang="en-GB" dirty="0" smtClean="0"/>
              <a: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smtClean="0"/>
              <a:t>Promotion </a:t>
            </a:r>
            <a:endParaRPr lang="en-US" b="1" i="1" dirty="0"/>
          </a:p>
        </p:txBody>
      </p:sp>
      <p:sp>
        <p:nvSpPr>
          <p:cNvPr id="3" name="Content Placeholder 2"/>
          <p:cNvSpPr>
            <a:spLocks noGrp="1"/>
          </p:cNvSpPr>
          <p:nvPr>
            <p:ph idx="1"/>
          </p:nvPr>
        </p:nvSpPr>
        <p:spPr/>
        <p:txBody>
          <a:bodyPr/>
          <a:lstStyle/>
          <a:p>
            <a:pPr lvl="0"/>
            <a:r>
              <a:rPr lang="en-GB" dirty="0" smtClean="0"/>
              <a:t>Development of TM/CAM management information   system</a:t>
            </a:r>
            <a:endParaRPr lang="en-US" dirty="0" smtClean="0"/>
          </a:p>
          <a:p>
            <a:pPr lvl="0"/>
            <a:r>
              <a:rPr lang="en-GB" dirty="0" smtClean="0"/>
              <a:t>Sensitisation on TM/CAM at all levels</a:t>
            </a:r>
            <a:endParaRPr lang="en-US" dirty="0" smtClean="0"/>
          </a:p>
          <a:p>
            <a:pPr lvl="0"/>
            <a:r>
              <a:rPr lang="en-GB" dirty="0" smtClean="0"/>
              <a:t>Censorship of advertisements.</a:t>
            </a:r>
          </a:p>
          <a:p>
            <a:pPr lvl="0"/>
            <a:r>
              <a:rPr lang="en-GB" dirty="0" smtClean="0"/>
              <a:t>Exhibitions and promotion of TM</a:t>
            </a:r>
          </a:p>
          <a:p>
            <a:pPr lvl="0"/>
            <a:r>
              <a:rPr lang="en-GB" dirty="0" smtClean="0"/>
              <a:t>Conducts Radio sensitization on TM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smtClean="0"/>
              <a:t>Development of traditional medicine</a:t>
            </a:r>
            <a:r>
              <a:rPr lang="en-US" b="1" i="1" dirty="0" smtClean="0"/>
              <a:t/>
            </a:r>
            <a:br>
              <a:rPr lang="en-US" b="1" i="1" dirty="0" smtClean="0"/>
            </a:br>
            <a:r>
              <a:rPr lang="en-GB" b="1" dirty="0" smtClean="0"/>
              <a:t> </a:t>
            </a:r>
            <a:endParaRPr lang="en-US" dirty="0"/>
          </a:p>
        </p:txBody>
      </p:sp>
      <p:sp>
        <p:nvSpPr>
          <p:cNvPr id="3" name="Content Placeholder 2"/>
          <p:cNvSpPr>
            <a:spLocks noGrp="1"/>
          </p:cNvSpPr>
          <p:nvPr>
            <p:ph idx="1"/>
          </p:nvPr>
        </p:nvSpPr>
        <p:spPr/>
        <p:txBody>
          <a:bodyPr>
            <a:normAutofit/>
          </a:bodyPr>
          <a:lstStyle/>
          <a:p>
            <a:pPr lvl="0"/>
            <a:r>
              <a:rPr lang="en-GB" dirty="0" smtClean="0"/>
              <a:t>Support practitioners e.g. training</a:t>
            </a:r>
            <a:endParaRPr lang="en-US" dirty="0" smtClean="0"/>
          </a:p>
          <a:p>
            <a:pPr lvl="0"/>
            <a:r>
              <a:rPr lang="en-GB" dirty="0" smtClean="0"/>
              <a:t>Enhance collaboration of traditional medicine programme and partners</a:t>
            </a:r>
            <a:endParaRPr lang="en-US" dirty="0" smtClean="0"/>
          </a:p>
          <a:p>
            <a:pPr lvl="0"/>
            <a:r>
              <a:rPr lang="en-GB" dirty="0" smtClean="0"/>
              <a:t>Establish linkage with the conventional health system</a:t>
            </a:r>
            <a:endParaRPr lang="en-US" dirty="0" smtClean="0"/>
          </a:p>
          <a:p>
            <a:pPr lvl="0"/>
            <a:r>
              <a:rPr lang="en-GB" dirty="0" smtClean="0"/>
              <a:t>Ensure availability of medicinal plants (Botanical gardens)</a:t>
            </a:r>
            <a:endParaRPr lang="en-US" dirty="0" smtClean="0"/>
          </a:p>
          <a:p>
            <a:pPr>
              <a:buNone/>
            </a:pPr>
            <a:r>
              <a:rPr lang="en-GB" b="1" dirty="0" smtClean="0"/>
              <a:t> </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TRADITIONAL MEDICINE PRACTICE IN THE GAMBIA</a:t>
            </a:r>
            <a:endParaRPr lang="en-US" dirty="0"/>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a:pPr>
            <a:r>
              <a:rPr lang="en-US" dirty="0" smtClean="0"/>
              <a:t>Herbalist</a:t>
            </a:r>
          </a:p>
          <a:p>
            <a:pPr marL="514350" indent="-514350">
              <a:buFont typeface="+mj-lt"/>
              <a:buAutoNum type="arabicPeriod"/>
            </a:pPr>
            <a:r>
              <a:rPr lang="en-US" dirty="0" smtClean="0"/>
              <a:t>Mara bouts</a:t>
            </a:r>
          </a:p>
          <a:p>
            <a:pPr marL="514350" indent="-514350">
              <a:buFont typeface="+mj-lt"/>
              <a:buAutoNum type="arabicPeriod"/>
            </a:pPr>
            <a:r>
              <a:rPr lang="en-US" dirty="0" smtClean="0"/>
              <a:t>Sorcerers/ Spiritualist</a:t>
            </a:r>
          </a:p>
          <a:p>
            <a:pPr marL="514350" indent="-514350">
              <a:buFont typeface="+mj-lt"/>
              <a:buAutoNum type="arabicPeriod"/>
            </a:pPr>
            <a:r>
              <a:rPr lang="en-US" dirty="0" smtClean="0"/>
              <a:t>Bone setters</a:t>
            </a:r>
          </a:p>
          <a:p>
            <a:pPr marL="514350" indent="-514350">
              <a:buFont typeface="+mj-lt"/>
              <a:buAutoNum type="arabicPeriod"/>
            </a:pPr>
            <a:r>
              <a:rPr lang="en-US" dirty="0" smtClean="0"/>
              <a:t>Definers/ fortunetellers</a:t>
            </a:r>
          </a:p>
          <a:p>
            <a:pPr marL="514350" indent="-514350">
              <a:buFont typeface="+mj-lt"/>
              <a:buAutoNum type="arabicPeriod"/>
            </a:pPr>
            <a:r>
              <a:rPr lang="en-US" dirty="0" smtClean="0"/>
              <a:t>Food therapies</a:t>
            </a:r>
          </a:p>
          <a:p>
            <a:pPr marL="514350" indent="-514350">
              <a:buFont typeface="+mj-lt"/>
              <a:buAutoNum type="arabicPeriod"/>
            </a:pPr>
            <a:r>
              <a:rPr lang="en-US" dirty="0" smtClean="0"/>
              <a:t>Massagers</a:t>
            </a:r>
          </a:p>
          <a:p>
            <a:pPr marL="514350" indent="-514350">
              <a:buFont typeface="+mj-lt"/>
              <a:buAutoNum type="arabicPeriod"/>
            </a:pPr>
            <a:r>
              <a:rPr lang="en-US" dirty="0" smtClean="0"/>
              <a:t>cupping</a:t>
            </a:r>
          </a:p>
          <a:p>
            <a:pPr marL="514350" indent="-514350">
              <a:buFont typeface="+mj-lt"/>
              <a:buAutoNum type="arabicPeriod"/>
            </a:pPr>
            <a:r>
              <a:rPr lang="en-US" dirty="0" smtClean="0"/>
              <a:t>Circumcisers</a:t>
            </a:r>
          </a:p>
          <a:p>
            <a:pPr marL="514350" indent="-514350">
              <a:buFont typeface="+mj-lt"/>
              <a:buAutoNum type="arabicPeriod"/>
            </a:pPr>
            <a:r>
              <a:rPr lang="en-US" dirty="0" smtClean="0"/>
              <a:t>Traditional Birth Attendants</a:t>
            </a:r>
          </a:p>
          <a:p>
            <a:pPr marL="514350" indent="-514350">
              <a:buFont typeface="+mj-lt"/>
              <a:buAutoNum type="arabicPeriod"/>
            </a:pPr>
            <a:r>
              <a:rPr lang="en-US" dirty="0" smtClean="0"/>
              <a:t>Pranic/ Energy healing</a:t>
            </a:r>
          </a:p>
          <a:p>
            <a:pPr marL="514350" indent="-514350">
              <a:buFont typeface="+mj-lt"/>
              <a:buAutoNum type="arabicPeriod"/>
            </a:pPr>
            <a:r>
              <a:rPr lang="en-US" dirty="0" smtClean="0"/>
              <a:t>Reike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ACHIEVEMENTS/BEST PRACTICE</a:t>
            </a:r>
            <a:endParaRPr lang="en-US" dirty="0"/>
          </a:p>
        </p:txBody>
      </p:sp>
      <p:sp>
        <p:nvSpPr>
          <p:cNvPr id="3" name="Content Placeholder 2"/>
          <p:cNvSpPr>
            <a:spLocks noGrp="1"/>
          </p:cNvSpPr>
          <p:nvPr>
            <p:ph idx="1"/>
          </p:nvPr>
        </p:nvSpPr>
        <p:spPr/>
        <p:txBody>
          <a:bodyPr>
            <a:normAutofit fontScale="92500" lnSpcReduction="20000"/>
          </a:bodyPr>
          <a:lstStyle/>
          <a:p>
            <a:pPr marL="533400" indent="-533400">
              <a:lnSpc>
                <a:spcPct val="80000"/>
              </a:lnSpc>
              <a:defRPr/>
            </a:pPr>
            <a:endParaRPr lang="en-US" dirty="0" smtClean="0"/>
          </a:p>
          <a:p>
            <a:pPr marL="533400" indent="-533400">
              <a:lnSpc>
                <a:spcPct val="80000"/>
              </a:lnSpc>
              <a:defRPr/>
            </a:pPr>
            <a:r>
              <a:rPr lang="en-US" dirty="0" smtClean="0"/>
              <a:t>Set a National Traditional Medicine Program under the Ministry of Health.</a:t>
            </a:r>
          </a:p>
          <a:p>
            <a:pPr marL="533400" indent="-533400">
              <a:lnSpc>
                <a:spcPct val="80000"/>
              </a:lnSpc>
              <a:defRPr/>
            </a:pPr>
            <a:r>
              <a:rPr lang="en-US" dirty="0" smtClean="0"/>
              <a:t>Development  and finalization of a National Policy on Traditional Medicine.</a:t>
            </a:r>
          </a:p>
          <a:p>
            <a:pPr marL="533400" indent="-533400">
              <a:lnSpc>
                <a:spcPct val="80000"/>
              </a:lnSpc>
              <a:defRPr/>
            </a:pPr>
            <a:r>
              <a:rPr lang="en-US" dirty="0" smtClean="0"/>
              <a:t>Formation of a recognized  National Traditional Healers Assembly (TRAHASS).</a:t>
            </a:r>
          </a:p>
          <a:p>
            <a:pPr marL="533400" indent="-533400">
              <a:lnSpc>
                <a:spcPct val="80000"/>
              </a:lnSpc>
              <a:defRPr/>
            </a:pPr>
            <a:r>
              <a:rPr lang="en-US" dirty="0" smtClean="0"/>
              <a:t>Training and sensitization of traditional healers and health staffs on the program.</a:t>
            </a:r>
          </a:p>
          <a:p>
            <a:pPr marL="533400" indent="-533400">
              <a:lnSpc>
                <a:spcPct val="80000"/>
              </a:lnSpc>
              <a:defRPr/>
            </a:pPr>
            <a:r>
              <a:rPr lang="en-US" dirty="0" smtClean="0"/>
              <a:t>Celebration of Traditional Medicine days (National TM day and AFRICAN TM day).</a:t>
            </a:r>
          </a:p>
          <a:p>
            <a:pPr marL="533400" indent="-533400">
              <a:lnSpc>
                <a:spcPct val="80000"/>
              </a:lnSpc>
              <a:defRPr/>
            </a:pPr>
            <a:r>
              <a:rPr lang="en-GB" dirty="0" smtClean="0"/>
              <a:t>Traditional medicine clinic/ dispensary </a:t>
            </a:r>
          </a:p>
          <a:p>
            <a:pPr marL="533400" indent="-533400">
              <a:lnSpc>
                <a:spcPct val="80000"/>
              </a:lnSpc>
              <a:defRPr/>
            </a:pPr>
            <a:r>
              <a:rPr lang="en-GB" dirty="0" smtClean="0"/>
              <a:t>Biannual work plan already developed  </a:t>
            </a:r>
            <a:endParaRPr lang="en-US" dirty="0" smtClean="0"/>
          </a:p>
          <a:p>
            <a:pPr marL="533400" indent="-533400">
              <a:lnSpc>
                <a:spcPct val="80000"/>
              </a:lnSpc>
              <a:buNone/>
              <a:defRPr/>
            </a:pPr>
            <a:endParaRPr lang="en-US" dirty="0" smtClean="0"/>
          </a:p>
          <a:p>
            <a:pPr marL="533400" indent="-533400">
              <a:lnSpc>
                <a:spcPct val="80000"/>
              </a:lnSpc>
              <a:defRPr/>
            </a:pP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CHALLENGES</a:t>
            </a:r>
            <a:endParaRPr lang="en-US" dirty="0"/>
          </a:p>
        </p:txBody>
      </p:sp>
      <p:sp>
        <p:nvSpPr>
          <p:cNvPr id="3" name="Content Placeholder 2"/>
          <p:cNvSpPr>
            <a:spLocks noGrp="1"/>
          </p:cNvSpPr>
          <p:nvPr>
            <p:ph idx="1"/>
          </p:nvPr>
        </p:nvSpPr>
        <p:spPr/>
        <p:txBody>
          <a:bodyPr>
            <a:normAutofit fontScale="92500" lnSpcReduction="10000"/>
          </a:bodyPr>
          <a:lstStyle/>
          <a:p>
            <a:pPr>
              <a:defRPr/>
            </a:pPr>
            <a:r>
              <a:rPr lang="en-US" dirty="0" smtClean="0"/>
              <a:t>Keeping to action plan time line very difficult.</a:t>
            </a:r>
          </a:p>
          <a:p>
            <a:pPr>
              <a:defRPr/>
            </a:pPr>
            <a:r>
              <a:rPr lang="en-US" dirty="0" smtClean="0"/>
              <a:t>Program under funded. </a:t>
            </a:r>
          </a:p>
          <a:p>
            <a:pPr>
              <a:defRPr/>
            </a:pPr>
            <a:r>
              <a:rPr lang="en-US" dirty="0" smtClean="0"/>
              <a:t>Limited staff to run programme activities.</a:t>
            </a:r>
          </a:p>
          <a:p>
            <a:pPr>
              <a:defRPr/>
            </a:pPr>
            <a:r>
              <a:rPr lang="en-US" dirty="0" smtClean="0"/>
              <a:t>Many Health staff are yet to recognize traditional healers and their medicines in collaboration to conventional medicine.</a:t>
            </a:r>
          </a:p>
          <a:p>
            <a:pPr>
              <a:defRPr/>
            </a:pPr>
            <a:r>
              <a:rPr lang="en-US" dirty="0" smtClean="0"/>
              <a:t>Training curriculum yet to be develop.</a:t>
            </a:r>
          </a:p>
          <a:p>
            <a:pPr>
              <a:defRPr/>
            </a:pPr>
            <a:r>
              <a:rPr lang="en-US" dirty="0" smtClean="0"/>
              <a:t>So far no healer is enroll in the Health system</a:t>
            </a:r>
          </a:p>
          <a:p>
            <a:pPr>
              <a:defRPr/>
            </a:pPr>
            <a:r>
              <a:rPr lang="en-US" dirty="0" smtClean="0"/>
              <a:t>The TMP act yet to be enacted. </a:t>
            </a:r>
          </a:p>
          <a:p>
            <a:pPr>
              <a:buNone/>
              <a:defRPr/>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INTEGRATION OF </a:t>
            </a:r>
            <a:r>
              <a:rPr lang="en-GB" dirty="0" smtClean="0"/>
              <a:t>TRADITIONAL MEDICINES IN THE </a:t>
            </a:r>
            <a:r>
              <a:rPr lang="en-GB" dirty="0" smtClean="0"/>
              <a:t>GAMBIA</a:t>
            </a:r>
            <a:endParaRPr lang="en-US" dirty="0"/>
          </a:p>
        </p:txBody>
      </p:sp>
      <p:sp>
        <p:nvSpPr>
          <p:cNvPr id="3" name="Content Placeholder 2"/>
          <p:cNvSpPr>
            <a:spLocks noGrp="1"/>
          </p:cNvSpPr>
          <p:nvPr>
            <p:ph idx="1"/>
          </p:nvPr>
        </p:nvSpPr>
        <p:spPr/>
        <p:txBody>
          <a:bodyPr/>
          <a:lstStyle/>
          <a:p>
            <a:pPr algn="ctr">
              <a:buNone/>
            </a:pPr>
            <a:r>
              <a:rPr lang="en-GB" dirty="0" smtClean="0"/>
              <a:t>Not as yet</a:t>
            </a:r>
          </a:p>
          <a:p>
            <a:pPr>
              <a:buNone/>
            </a:pPr>
            <a:endParaRPr lang="en-US" dirty="0"/>
          </a:p>
        </p:txBody>
      </p:sp>
      <p:pic>
        <p:nvPicPr>
          <p:cNvPr id="4" name="Picture 8" descr="MYTHS ABOUT MENTORING.jpg"/>
          <p:cNvPicPr>
            <a:picLocks noChangeAspect="1"/>
          </p:cNvPicPr>
          <p:nvPr/>
        </p:nvPicPr>
        <p:blipFill>
          <a:blip r:embed="rId2"/>
          <a:srcRect/>
          <a:stretch>
            <a:fillRect/>
          </a:stretch>
        </p:blipFill>
        <p:spPr bwMode="auto">
          <a:xfrm>
            <a:off x="2590800" y="2057400"/>
            <a:ext cx="3671887" cy="2879725"/>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a:t>
            </a:r>
            <a:endParaRPr lang="en-US" dirty="0"/>
          </a:p>
        </p:txBody>
      </p:sp>
      <p:sp>
        <p:nvSpPr>
          <p:cNvPr id="3" name="Content Placeholder 2"/>
          <p:cNvSpPr>
            <a:spLocks noGrp="1"/>
          </p:cNvSpPr>
          <p:nvPr>
            <p:ph idx="1"/>
          </p:nvPr>
        </p:nvSpPr>
        <p:spPr/>
        <p:txBody>
          <a:bodyPr>
            <a:noAutofit/>
          </a:bodyPr>
          <a:lstStyle/>
          <a:p>
            <a:pPr lvl="0"/>
            <a:r>
              <a:rPr lang="en-US" sz="2400" dirty="0" smtClean="0"/>
              <a:t>Lobby funding to run programs’ e.g. sensitization, supervision, training and logistics for licensing and registration of TM products.</a:t>
            </a:r>
          </a:p>
          <a:p>
            <a:pPr lvl="0"/>
            <a:r>
              <a:rPr lang="en-US" sz="2400" dirty="0" smtClean="0"/>
              <a:t>Sign a memorandum of understanding between Traditional Medicine practitioners , NGOs, Agencies and the  Ministry of Health to develop TMP. </a:t>
            </a:r>
          </a:p>
          <a:p>
            <a:pPr lvl="0"/>
            <a:r>
              <a:rPr lang="en-US" sz="2400" dirty="0" smtClean="0"/>
              <a:t>Send a circular to all health facilities and programs’ on the advocacy for the collaboration  and integration  of traditional  medicine practices in the Health system.</a:t>
            </a:r>
          </a:p>
          <a:p>
            <a:pPr lvl="0"/>
            <a:r>
              <a:rPr lang="en-US" sz="2400" dirty="0" smtClean="0"/>
              <a:t>Collaborate with other programs’ and organizations e.g. WHO, WAHO, Mental Health, IMNCI, PHC, Directorate of Health Education, Non-Communicable Diseases,  AIDS control, NARI, Forestry department and other stakeholders.  </a:t>
            </a:r>
          </a:p>
          <a:p>
            <a:pPr lvl="0"/>
            <a:r>
              <a:rPr lang="en-US" sz="2400" dirty="0" smtClean="0"/>
              <a:t>Enact the </a:t>
            </a:r>
            <a:r>
              <a:rPr lang="en-US" sz="2400" smtClean="0"/>
              <a:t>TMP regulation   </a:t>
            </a:r>
            <a:endParaRPr lang="en-US" sz="2400" dirty="0" smtClean="0"/>
          </a:p>
          <a:p>
            <a:pPr>
              <a:buNone/>
            </a:pPr>
            <a:r>
              <a:rPr lang="en-US" sz="2400" dirty="0" smtClean="0"/>
              <a:t>   </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a:t>
            </a:r>
            <a:endParaRPr lang="en-US" dirty="0"/>
          </a:p>
        </p:txBody>
      </p:sp>
      <p:sp>
        <p:nvSpPr>
          <p:cNvPr id="3" name="Content Placeholder 2"/>
          <p:cNvSpPr>
            <a:spLocks noGrp="1"/>
          </p:cNvSpPr>
          <p:nvPr>
            <p:ph idx="1"/>
          </p:nvPr>
        </p:nvSpPr>
        <p:spPr>
          <a:xfrm>
            <a:off x="457200" y="1600200"/>
            <a:ext cx="8229600" cy="4525963"/>
          </a:xfrm>
        </p:spPr>
        <p:txBody>
          <a:bodyPr/>
          <a:lstStyle/>
          <a:p>
            <a:pPr>
              <a:buFont typeface="Wingdings" pitchFamily="2" charset="2"/>
              <a:buChar char="§"/>
            </a:pPr>
            <a:r>
              <a:rPr lang="en-US" dirty="0" smtClean="0"/>
              <a:t>“Integration of Traditional and Complementary Medicine practices into the health systems and services” on the 18/04/18</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Enumerate all traditional healers throughout the Country and select the best of them for collaboration and integration.</a:t>
            </a:r>
          </a:p>
          <a:p>
            <a:pPr lvl="0"/>
            <a:r>
              <a:rPr lang="en-US" dirty="0" smtClean="0"/>
              <a:t>Hire their expertise into the health system and use them to train others on the job.</a:t>
            </a:r>
          </a:p>
          <a:p>
            <a:pPr lvl="0"/>
            <a:r>
              <a:rPr lang="en-US" dirty="0" smtClean="0"/>
              <a:t>To issue license to traditional healers, dealers and registration of their products and premises.  </a:t>
            </a:r>
          </a:p>
          <a:p>
            <a:pPr lvl="0"/>
            <a:r>
              <a:rPr lang="en-US" dirty="0" smtClean="0"/>
              <a:t>Sensitized Traditional medicine practitioners on </a:t>
            </a:r>
            <a:r>
              <a:rPr lang="en-US" dirty="0" smtClean="0"/>
              <a:t>registration </a:t>
            </a:r>
            <a:r>
              <a:rPr lang="en-US" dirty="0" smtClean="0"/>
              <a:t>and licensing.</a:t>
            </a:r>
          </a:p>
          <a:p>
            <a:pPr lvl="0"/>
            <a:r>
              <a:rPr lang="en-US" dirty="0" smtClean="0"/>
              <a:t>Sensitization of Traditional Healers and Health staff for better collaboration and integration. </a:t>
            </a:r>
          </a:p>
          <a:p>
            <a:pPr lvl="0"/>
            <a:r>
              <a:rPr lang="en-US" dirty="0" smtClean="0"/>
              <a:t>The programme office should frequently monitor and supervise traditional healers and health staff for standard operation and collaboration. </a:t>
            </a:r>
          </a:p>
          <a:p>
            <a:pPr lvl="0">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600" dirty="0" smtClean="0"/>
              <a:t>THE END</a:t>
            </a:r>
            <a:endParaRPr lang="en-US" sz="4600" dirty="0"/>
          </a:p>
        </p:txBody>
      </p:sp>
      <p:sp>
        <p:nvSpPr>
          <p:cNvPr id="3" name="Content Placeholder 2"/>
          <p:cNvSpPr>
            <a:spLocks noGrp="1"/>
          </p:cNvSpPr>
          <p:nvPr>
            <p:ph idx="1"/>
          </p:nvPr>
        </p:nvSpPr>
        <p:spPr/>
        <p:txBody>
          <a:bodyPr>
            <a:normAutofit/>
          </a:bodyPr>
          <a:lstStyle/>
          <a:p>
            <a:pPr algn="ctr">
              <a:buNone/>
            </a:pPr>
            <a:r>
              <a:rPr lang="en-US" sz="6600" dirty="0" smtClean="0"/>
              <a:t>JAZAKUMULLAHU KHAIRAN.</a:t>
            </a:r>
          </a:p>
          <a:p>
            <a:pPr algn="ctr">
              <a:buNone/>
            </a:pPr>
            <a:r>
              <a:rPr lang="en-US" sz="6600" dirty="0" smtClean="0"/>
              <a:t>SALAAM.</a:t>
            </a:r>
          </a:p>
          <a:p>
            <a:pPr algn="ctr">
              <a:buNone/>
            </a:pPr>
            <a:r>
              <a:rPr lang="en-US" sz="6600" smtClean="0"/>
              <a:t>THANK YOU. </a:t>
            </a:r>
            <a:endParaRPr lang="en-US" sz="6600" dirty="0" smtClean="0"/>
          </a:p>
          <a:p>
            <a:pPr algn="ctr">
              <a:buNone/>
            </a:pPr>
            <a:endParaRPr lang="en-US" sz="6600" dirty="0" smtClean="0"/>
          </a:p>
          <a:p>
            <a:pPr algn="ctr">
              <a:buNone/>
            </a:pPr>
            <a:endParaRPr lang="en-US" sz="6600" dirty="0" smtClean="0"/>
          </a:p>
        </p:txBody>
      </p:sp>
    </p:spTree>
    <p:extLst>
      <p:ext uri="{BB962C8B-B14F-4D97-AF65-F5344CB8AC3E}">
        <p14:creationId xmlns="" xmlns:p14="http://schemas.microsoft.com/office/powerpoint/2010/main" val="2935553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 LINE</a:t>
            </a:r>
            <a:endParaRPr lang="en-US" dirty="0"/>
          </a:p>
        </p:txBody>
      </p:sp>
      <p:sp>
        <p:nvSpPr>
          <p:cNvPr id="3" name="Content Placeholder 2"/>
          <p:cNvSpPr>
            <a:spLocks noGrp="1"/>
          </p:cNvSpPr>
          <p:nvPr>
            <p:ph idx="1"/>
          </p:nvPr>
        </p:nvSpPr>
        <p:spPr/>
        <p:txBody>
          <a:bodyPr/>
          <a:lstStyle/>
          <a:p>
            <a:r>
              <a:rPr lang="en-US" dirty="0" smtClean="0"/>
              <a:t>Country profile</a:t>
            </a:r>
          </a:p>
          <a:p>
            <a:r>
              <a:rPr lang="en-US" dirty="0" smtClean="0"/>
              <a:t>History and objective of the program</a:t>
            </a:r>
          </a:p>
          <a:p>
            <a:r>
              <a:rPr lang="en-US" dirty="0" smtClean="0"/>
              <a:t>Strategies</a:t>
            </a:r>
          </a:p>
          <a:p>
            <a:r>
              <a:rPr lang="en-US" dirty="0" smtClean="0"/>
              <a:t>Activities </a:t>
            </a:r>
          </a:p>
          <a:p>
            <a:r>
              <a:rPr lang="en-US" dirty="0" smtClean="0"/>
              <a:t>Achievements</a:t>
            </a:r>
          </a:p>
          <a:p>
            <a:r>
              <a:rPr lang="en-US" dirty="0" smtClean="0"/>
              <a:t>Challenges/ Bottleneck</a:t>
            </a:r>
          </a:p>
          <a:p>
            <a:r>
              <a:rPr lang="en-US" dirty="0" smtClean="0"/>
              <a:t>Way forward/ Recommendations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COUNTRY PROFILE</a:t>
            </a:r>
            <a:endParaRPr lang="en-US" dirty="0"/>
          </a:p>
        </p:txBody>
      </p:sp>
      <p:sp>
        <p:nvSpPr>
          <p:cNvPr id="3" name="Content Placeholder 2"/>
          <p:cNvSpPr>
            <a:spLocks noGrp="1"/>
          </p:cNvSpPr>
          <p:nvPr>
            <p:ph idx="1"/>
          </p:nvPr>
        </p:nvSpPr>
        <p:spPr/>
        <p:txBody>
          <a:bodyPr/>
          <a:lstStyle/>
          <a:p>
            <a:r>
              <a:rPr lang="en-US" dirty="0" smtClean="0"/>
              <a:t>Surface area – 11,300sq km</a:t>
            </a:r>
          </a:p>
          <a:p>
            <a:r>
              <a:rPr lang="en-US" dirty="0" smtClean="0"/>
              <a:t>Population – 2.0 million</a:t>
            </a:r>
          </a:p>
          <a:p>
            <a:r>
              <a:rPr lang="en-US" dirty="0" smtClean="0"/>
              <a:t>Life expectancy - 54 yrs for males                        			       57 yrs for females</a:t>
            </a:r>
          </a:p>
          <a:p>
            <a:r>
              <a:rPr lang="en-US" dirty="0" smtClean="0"/>
              <a:t>Infant Mortality - &gt;5 78 – 107/1000 life births</a:t>
            </a:r>
          </a:p>
          <a:p>
            <a:r>
              <a:rPr lang="en-US" dirty="0" smtClean="0"/>
              <a:t>Maternal mortality – 11/1000 life births</a:t>
            </a:r>
          </a:p>
          <a:p>
            <a:pPr lvl="4">
              <a:buNone/>
            </a:pP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GB" b="1" dirty="0" smtClean="0"/>
              <a:t>Situational Analysis</a:t>
            </a:r>
            <a:endParaRPr lang="en-US" dirty="0" smtClean="0"/>
          </a:p>
          <a:p>
            <a:r>
              <a:rPr lang="en-GB" dirty="0" smtClean="0"/>
              <a:t>Traditional medicine practitioners are scattered through out the country. Apart from indigenous practitioners, today the system has been invaded by all types of practitioners from the sub-region. Not much information is available on the background of some of the practitioners especially those of foreign origin. The claims of some of the sophisticated practitioners are difficult to substantiate. The market is flooded with all sorts of herbal and even enhanced herbal products, their safety cannot be supported.</a:t>
            </a:r>
            <a:endParaRPr lang="en-US" dirty="0" smtClean="0"/>
          </a:p>
          <a:p>
            <a:r>
              <a:rPr lang="en-GB" dirty="0" smtClean="0"/>
              <a:t>Traditional Healers groups and association exist in many regions in the country, but a body to regulate the practice of traditional medicine for the protection of the population does not exist. Therefore, there is no system for registration and licensing of traditional medicines practitioners in The Gambia so far, but a model act on TMP is already submitted for home review and possible enactment in to law.</a:t>
            </a:r>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ESTABLISTMENT</a:t>
            </a:r>
            <a:endParaRPr lang="en-US" dirty="0"/>
          </a:p>
        </p:txBody>
      </p:sp>
      <p:sp>
        <p:nvSpPr>
          <p:cNvPr id="3" name="Content Placeholder 2"/>
          <p:cNvSpPr>
            <a:spLocks noGrp="1"/>
          </p:cNvSpPr>
          <p:nvPr>
            <p:ph idx="1"/>
          </p:nvPr>
        </p:nvSpPr>
        <p:spPr/>
        <p:txBody>
          <a:bodyPr>
            <a:normAutofit lnSpcReduction="10000"/>
          </a:bodyPr>
          <a:lstStyle/>
          <a:p>
            <a:r>
              <a:rPr lang="en-GB" dirty="0" smtClean="0"/>
              <a:t>A national  traditional medicine programme </a:t>
            </a:r>
            <a:r>
              <a:rPr lang="en-GB" dirty="0"/>
              <a:t>was established in 2001 under the </a:t>
            </a:r>
            <a:r>
              <a:rPr lang="en-GB" dirty="0" smtClean="0"/>
              <a:t>Ministry of Health and Social Welfare </a:t>
            </a:r>
            <a:r>
              <a:rPr lang="en-GB" dirty="0"/>
              <a:t>to coordinate </a:t>
            </a:r>
            <a:r>
              <a:rPr lang="en-GB" dirty="0" smtClean="0"/>
              <a:t>the development </a:t>
            </a:r>
            <a:r>
              <a:rPr lang="en-GB" dirty="0"/>
              <a:t>of traditional medicine in the country. </a:t>
            </a:r>
            <a:endParaRPr lang="en-GB" dirty="0" smtClean="0"/>
          </a:p>
          <a:p>
            <a:r>
              <a:rPr lang="en-GB" dirty="0" smtClean="0"/>
              <a:t>In </a:t>
            </a:r>
            <a:r>
              <a:rPr lang="en-GB" dirty="0"/>
              <a:t>2002 a national technical working group was formed to guide the development of the </a:t>
            </a:r>
            <a:r>
              <a:rPr lang="en-GB" dirty="0" smtClean="0"/>
              <a:t>programme policy.  </a:t>
            </a:r>
            <a:endParaRPr lang="en-US" dirty="0"/>
          </a:p>
          <a:p>
            <a:pPr>
              <a:buNone/>
            </a:pPr>
            <a:r>
              <a:rPr lang="en-GB" dirty="0"/>
              <a:t> </a:t>
            </a:r>
            <a:endParaRPr lang="en-US" dirty="0"/>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MISSION STATEMENT/ OBJECTIVE</a:t>
            </a:r>
            <a:endParaRPr lang="en-US" b="1" dirty="0" smtClean="0"/>
          </a:p>
        </p:txBody>
      </p:sp>
      <p:sp>
        <p:nvSpPr>
          <p:cNvPr id="3" name="Content Placeholder 2"/>
          <p:cNvSpPr>
            <a:spLocks noGrp="1"/>
          </p:cNvSpPr>
          <p:nvPr>
            <p:ph idx="1"/>
          </p:nvPr>
        </p:nvSpPr>
        <p:spPr/>
        <p:txBody>
          <a:bodyPr/>
          <a:lstStyle/>
          <a:p>
            <a:pPr>
              <a:buNone/>
            </a:pPr>
            <a:r>
              <a:rPr lang="en-GB" dirty="0" smtClean="0"/>
              <a:t> </a:t>
            </a:r>
            <a:endParaRPr lang="en-US" dirty="0" smtClean="0"/>
          </a:p>
          <a:p>
            <a:r>
              <a:rPr lang="en-GB" dirty="0" smtClean="0"/>
              <a:t>To use Traditional medicine/Complimentary alternative medicine (TM/CAM) in the provision of quality health care to people living in The Gambia through legislation and establishing partnership  and subsequently integrate  into the conventional health system.</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STRATEGIES</a:t>
            </a:r>
            <a:endParaRPr lang="en-US" dirty="0"/>
          </a:p>
        </p:txBody>
      </p:sp>
      <p:sp>
        <p:nvSpPr>
          <p:cNvPr id="3" name="Content Placeholder 2"/>
          <p:cNvSpPr>
            <a:spLocks noGrp="1"/>
          </p:cNvSpPr>
          <p:nvPr>
            <p:ph idx="1"/>
          </p:nvPr>
        </p:nvSpPr>
        <p:spPr/>
        <p:txBody>
          <a:bodyPr>
            <a:normAutofit fontScale="92500" lnSpcReduction="10000"/>
          </a:bodyPr>
          <a:lstStyle/>
          <a:p>
            <a:pPr marL="514350" lvl="0" indent="-514350">
              <a:buFont typeface="+mj-lt"/>
              <a:buAutoNum type="alphaLcParenR"/>
            </a:pPr>
            <a:r>
              <a:rPr lang="en-US" dirty="0" smtClean="0"/>
              <a:t>Utilize traditional health practices effectively in the formal health care system.</a:t>
            </a:r>
          </a:p>
          <a:p>
            <a:pPr marL="514350" lvl="0" indent="-514350">
              <a:buFont typeface="+mj-lt"/>
              <a:buAutoNum type="alphaLcParenR"/>
            </a:pPr>
            <a:r>
              <a:rPr lang="en-US" dirty="0" smtClean="0"/>
              <a:t>Sensitize Traditional Healers and encourage them to provide home base care and support community based health initiatives.</a:t>
            </a:r>
          </a:p>
          <a:p>
            <a:pPr marL="514350" lvl="0" indent="-514350">
              <a:buFont typeface="+mj-lt"/>
              <a:buAutoNum type="alphaLcParenR"/>
            </a:pPr>
            <a:r>
              <a:rPr lang="en-US" dirty="0" smtClean="0"/>
              <a:t>Establish an effective and efficient control and monitoring  mechanism on Traditional medicine practice in the Gambia.</a:t>
            </a:r>
          </a:p>
          <a:p>
            <a:pPr marL="514350" lvl="0" indent="-514350">
              <a:buFont typeface="+mj-lt"/>
              <a:buAutoNum type="alphaLcParenR"/>
            </a:pPr>
            <a:r>
              <a:rPr lang="en-US" dirty="0" smtClean="0"/>
              <a:t>Promote joint operational research on Traditional Medicine.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ACTIVITES</a:t>
            </a:r>
            <a:endParaRPr lang="en-US" dirty="0"/>
          </a:p>
        </p:txBody>
      </p:sp>
      <p:sp>
        <p:nvSpPr>
          <p:cNvPr id="3" name="Content Placeholder 2"/>
          <p:cNvSpPr>
            <a:spLocks noGrp="1"/>
          </p:cNvSpPr>
          <p:nvPr>
            <p:ph idx="1"/>
          </p:nvPr>
        </p:nvSpPr>
        <p:spPr/>
        <p:txBody>
          <a:bodyPr/>
          <a:lstStyle/>
          <a:p>
            <a:r>
              <a:rPr lang="en-US" dirty="0" smtClean="0"/>
              <a:t>Management of TM/ CAM</a:t>
            </a:r>
          </a:p>
          <a:p>
            <a:r>
              <a:rPr lang="en-US" dirty="0" smtClean="0"/>
              <a:t>The Regulation of TM/ CAM</a:t>
            </a:r>
          </a:p>
          <a:p>
            <a:r>
              <a:rPr lang="en-US" dirty="0" smtClean="0"/>
              <a:t>Research</a:t>
            </a:r>
          </a:p>
          <a:p>
            <a:r>
              <a:rPr lang="en-US" dirty="0" smtClean="0"/>
              <a:t>Promotion and</a:t>
            </a:r>
          </a:p>
          <a:p>
            <a:r>
              <a:rPr lang="en-US" dirty="0" smtClean="0"/>
              <a:t>Development</a:t>
            </a: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971</Words>
  <Application>Microsoft Office PowerPoint</Application>
  <PresentationFormat>On-screen Show (4:3)</PresentationFormat>
  <Paragraphs>130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THE GAMBIA  NATIONAL TRADITIONAL MEDICINE PROGRAM (NTMP). </vt:lpstr>
      <vt:lpstr>TOPIC</vt:lpstr>
      <vt:lpstr>OUT LINE</vt:lpstr>
      <vt:lpstr>COUNTRY PROFILE</vt:lpstr>
      <vt:lpstr>HISTORY</vt:lpstr>
      <vt:lpstr>ESTABLISTMENT</vt:lpstr>
      <vt:lpstr>MISSION STATEMENT/ OBJECTIVE</vt:lpstr>
      <vt:lpstr>STRATEGIES</vt:lpstr>
      <vt:lpstr>ACTIVITES</vt:lpstr>
      <vt:lpstr>MANAGEMENT OF TM/CAM</vt:lpstr>
      <vt:lpstr>The Regulation of TM/ CAM  </vt:lpstr>
      <vt:lpstr>Research</vt:lpstr>
      <vt:lpstr>Promotion </vt:lpstr>
      <vt:lpstr>Development of traditional medicine  </vt:lpstr>
      <vt:lpstr>TYPES OF TRADITIONAL MEDICINE PRACTICE IN THE GAMBIA</vt:lpstr>
      <vt:lpstr>ACHIEVEMENTS/BEST PRACTICE</vt:lpstr>
      <vt:lpstr>CHALLENGES</vt:lpstr>
      <vt:lpstr>INTEGRATION OF TRADITIONAL MEDICINES IN THE GAMBIA</vt:lpstr>
      <vt:lpstr>RECOMMENDATION.</vt:lpstr>
      <vt:lpstr>RECOMMENDATION</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GAMBIA</dc:title>
  <dc:creator>lenovo</dc:creator>
  <cp:lastModifiedBy>user</cp:lastModifiedBy>
  <cp:revision>31</cp:revision>
  <dcterms:created xsi:type="dcterms:W3CDTF">2018-03-28T05:29:52Z</dcterms:created>
  <dcterms:modified xsi:type="dcterms:W3CDTF">2018-04-12T22:21:33Z</dcterms:modified>
</cp:coreProperties>
</file>