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6" r:id="rId4"/>
    <p:sldId id="258" r:id="rId5"/>
    <p:sldId id="259" r:id="rId6"/>
    <p:sldId id="260" r:id="rId7"/>
    <p:sldId id="261" r:id="rId8"/>
    <p:sldId id="262" r:id="rId9"/>
    <p:sldId id="270" r:id="rId10"/>
    <p:sldId id="271" r:id="rId11"/>
    <p:sldId id="265" r:id="rId12"/>
    <p:sldId id="26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682C334D-B711-4958-B0E3-5A1A2D249807}" type="datetimeFigureOut">
              <a:rPr lang="fr-FR" smtClean="0"/>
              <a:pPr/>
              <a:t>17/04/2018</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B7C4B6F6-7D0A-4449-B9ED-9E0B0FDE5959}"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82C334D-B711-4958-B0E3-5A1A2D249807}" type="datetimeFigureOut">
              <a:rPr lang="fr-FR" smtClean="0"/>
              <a:pPr/>
              <a:t>17/04/2018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C4B6F6-7D0A-4449-B9ED-9E0B0FDE595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82C334D-B711-4958-B0E3-5A1A2D249807}" type="datetimeFigureOut">
              <a:rPr lang="fr-FR" smtClean="0"/>
              <a:pPr/>
              <a:t>17/04/2018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C4B6F6-7D0A-4449-B9ED-9E0B0FDE595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682C334D-B711-4958-B0E3-5A1A2D249807}" type="datetimeFigureOut">
              <a:rPr lang="fr-FR" smtClean="0"/>
              <a:pPr/>
              <a:t>17/04/2018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C4B6F6-7D0A-4449-B9ED-9E0B0FDE5959}"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682C334D-B711-4958-B0E3-5A1A2D249807}" type="datetimeFigureOut">
              <a:rPr lang="fr-FR" smtClean="0"/>
              <a:pPr/>
              <a:t>17/04/2018</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B7C4B6F6-7D0A-4449-B9ED-9E0B0FDE595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682C334D-B711-4958-B0E3-5A1A2D249807}" type="datetimeFigureOut">
              <a:rPr lang="fr-FR" smtClean="0"/>
              <a:pPr/>
              <a:t>17/04/2018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C4B6F6-7D0A-4449-B9ED-9E0B0FDE5959}"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682C334D-B711-4958-B0E3-5A1A2D249807}" type="datetimeFigureOut">
              <a:rPr lang="fr-FR" smtClean="0"/>
              <a:pPr/>
              <a:t>17/04/2018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7C4B6F6-7D0A-4449-B9ED-9E0B0FDE5959}"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682C334D-B711-4958-B0E3-5A1A2D249807}" type="datetimeFigureOut">
              <a:rPr lang="fr-FR" smtClean="0"/>
              <a:pPr/>
              <a:t>17/04/2018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7C4B6F6-7D0A-4449-B9ED-9E0B0FDE595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82C334D-B711-4958-B0E3-5A1A2D249807}" type="datetimeFigureOut">
              <a:rPr lang="fr-FR" smtClean="0"/>
              <a:pPr/>
              <a:t>17/04/2018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7C4B6F6-7D0A-4449-B9ED-9E0B0FDE595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682C334D-B711-4958-B0E3-5A1A2D249807}" type="datetimeFigureOut">
              <a:rPr lang="fr-FR" smtClean="0"/>
              <a:pPr/>
              <a:t>17/04/2018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C4B6F6-7D0A-4449-B9ED-9E0B0FDE5959}"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682C334D-B711-4958-B0E3-5A1A2D249807}" type="datetimeFigureOut">
              <a:rPr lang="fr-FR" smtClean="0"/>
              <a:pPr/>
              <a:t>17/04/2018</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B7C4B6F6-7D0A-4449-B9ED-9E0B0FDE5959}"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82C334D-B711-4958-B0E3-5A1A2D249807}" type="datetimeFigureOut">
              <a:rPr lang="fr-FR" smtClean="0"/>
              <a:pPr/>
              <a:t>17/04/2018</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7C4B6F6-7D0A-4449-B9ED-9E0B0FDE595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28596" y="4857760"/>
            <a:ext cx="4486284" cy="947504"/>
          </a:xfrm>
        </p:spPr>
        <p:txBody>
          <a:bodyPr>
            <a:normAutofit/>
          </a:bodyPr>
          <a:lstStyle/>
          <a:p>
            <a:r>
              <a:rPr lang="fr-FR" sz="2400" b="1" dirty="0" smtClean="0">
                <a:solidFill>
                  <a:schemeClr val="tx1"/>
                </a:solidFill>
              </a:rPr>
              <a:t>Dr Mahamat Hamid </a:t>
            </a:r>
            <a:r>
              <a:rPr lang="fr-FR" sz="2400" b="1" dirty="0" smtClean="0">
                <a:solidFill>
                  <a:schemeClr val="tx1"/>
                </a:solidFill>
              </a:rPr>
              <a:t>Ahmat</a:t>
            </a:r>
          </a:p>
          <a:p>
            <a:r>
              <a:rPr lang="fr-FR" sz="2000" b="1" dirty="0" smtClean="0">
                <a:solidFill>
                  <a:schemeClr val="tx1"/>
                </a:solidFill>
              </a:rPr>
              <a:t>SPECIALISTE EN SR</a:t>
            </a:r>
          </a:p>
          <a:p>
            <a:endParaRPr lang="fr-FR" sz="2400" b="1" dirty="0" smtClean="0">
              <a:solidFill>
                <a:schemeClr val="tx1"/>
              </a:solidFill>
            </a:endParaRPr>
          </a:p>
          <a:p>
            <a:endParaRPr lang="fr-FR" dirty="0">
              <a:solidFill>
                <a:srgbClr val="FF0000"/>
              </a:solidFill>
            </a:endParaRPr>
          </a:p>
        </p:txBody>
      </p:sp>
      <p:pic>
        <p:nvPicPr>
          <p:cNvPr id="4" name="Image 3" descr="flagtchad"/>
          <p:cNvPicPr/>
          <p:nvPr/>
        </p:nvPicPr>
        <p:blipFill>
          <a:blip r:embed="rId2" cstate="print"/>
          <a:srcRect/>
          <a:stretch>
            <a:fillRect/>
          </a:stretch>
        </p:blipFill>
        <p:spPr bwMode="auto">
          <a:xfrm>
            <a:off x="6500826" y="357166"/>
            <a:ext cx="1928826" cy="1143008"/>
          </a:xfrm>
          <a:prstGeom prst="rect">
            <a:avLst/>
          </a:prstGeom>
          <a:noFill/>
          <a:ln w="9525">
            <a:noFill/>
            <a:miter lim="800000"/>
            <a:headEnd/>
            <a:tailEnd/>
          </a:ln>
        </p:spPr>
      </p:pic>
      <p:pic>
        <p:nvPicPr>
          <p:cNvPr id="5" name="Image 4" descr="Logo MSP Tchad"/>
          <p:cNvPicPr/>
          <p:nvPr/>
        </p:nvPicPr>
        <p:blipFill>
          <a:blip r:embed="rId3" cstate="print"/>
          <a:srcRect/>
          <a:stretch>
            <a:fillRect/>
          </a:stretch>
        </p:blipFill>
        <p:spPr bwMode="auto">
          <a:xfrm>
            <a:off x="500034" y="142852"/>
            <a:ext cx="1857388" cy="1285884"/>
          </a:xfrm>
          <a:prstGeom prst="rect">
            <a:avLst/>
          </a:prstGeom>
          <a:noFill/>
          <a:ln w="9525">
            <a:noFill/>
            <a:miter lim="800000"/>
            <a:headEnd/>
            <a:tailEnd/>
          </a:ln>
        </p:spPr>
      </p:pic>
      <p:sp>
        <p:nvSpPr>
          <p:cNvPr id="6" name="Rectangle 5"/>
          <p:cNvSpPr/>
          <p:nvPr/>
        </p:nvSpPr>
        <p:spPr>
          <a:xfrm>
            <a:off x="928662" y="3143248"/>
            <a:ext cx="7286676" cy="171451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700" b="1" dirty="0" smtClean="0">
                <a:solidFill>
                  <a:srgbClr val="FF0000"/>
                </a:solidFill>
              </a:rPr>
              <a:t>WORKSHOP ON </a:t>
            </a:r>
            <a:r>
              <a:rPr lang="en-US" sz="2700" b="1" dirty="0" smtClean="0">
                <a:solidFill>
                  <a:srgbClr val="FF0000"/>
                </a:solidFill>
              </a:rPr>
              <a:t>INTEGRATING  </a:t>
            </a:r>
            <a:r>
              <a:rPr lang="en-US" sz="2700" b="1" dirty="0" smtClean="0">
                <a:solidFill>
                  <a:srgbClr val="FF0000"/>
                </a:solidFill>
              </a:rPr>
              <a:t>TRADITIONAL AND COMPLEMENTARY MEDICINAL PRACTICES INTO THE HEALTH SYSTEM</a:t>
            </a:r>
            <a:endParaRPr lang="fr-FR" dirty="0">
              <a:solidFill>
                <a:srgbClr val="FF0000"/>
              </a:solidFill>
            </a:endParaRPr>
          </a:p>
        </p:txBody>
      </p:sp>
      <p:sp>
        <p:nvSpPr>
          <p:cNvPr id="10" name="Sous-titre 2"/>
          <p:cNvSpPr txBox="1">
            <a:spLocks/>
          </p:cNvSpPr>
          <p:nvPr/>
        </p:nvSpPr>
        <p:spPr>
          <a:xfrm>
            <a:off x="1928794" y="1928802"/>
            <a:ext cx="4986350" cy="500066"/>
          </a:xfrm>
          <a:prstGeom prst="rect">
            <a:avLst/>
          </a:prstGeom>
        </p:spPr>
        <p:txBody>
          <a:bodyPr vert="horz" lIns="91440" tIns="45720" rIns="91440" bIns="45720" rtlCol="0">
            <a:normAutofit fontScale="85000" lnSpcReduction="20000"/>
          </a:bodyPr>
          <a:lstStyle/>
          <a:p>
            <a:pPr lvl="0" algn="ctr">
              <a:spcBef>
                <a:spcPct val="20000"/>
              </a:spcBef>
              <a:defRPr/>
            </a:pPr>
            <a:r>
              <a:rPr lang="fr-FR" sz="3500" b="1" dirty="0" smtClean="0"/>
              <a:t>PRESENTATION OF CHAD</a:t>
            </a: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
        <p:nvSpPr>
          <p:cNvPr id="11" name="Sous-titre 2"/>
          <p:cNvSpPr txBox="1">
            <a:spLocks/>
          </p:cNvSpPr>
          <p:nvPr/>
        </p:nvSpPr>
        <p:spPr>
          <a:xfrm>
            <a:off x="4786314" y="6010292"/>
            <a:ext cx="3995742" cy="500066"/>
          </a:xfrm>
          <a:prstGeom prst="rect">
            <a:avLst/>
          </a:prstGeom>
        </p:spPr>
        <p:txBody>
          <a:bodyPr vert="horz" lIns="91440" tIns="45720" rIns="91440" bIns="45720" rtlCol="0">
            <a:normAutofit/>
          </a:bodyPr>
          <a:lstStyle/>
          <a:p>
            <a:pPr algn="ctr">
              <a:spcBef>
                <a:spcPct val="20000"/>
              </a:spcBef>
              <a:defRPr/>
            </a:pPr>
            <a:r>
              <a:rPr lang="en-US" sz="2400" dirty="0" smtClean="0"/>
              <a:t>Istanbul,  18</a:t>
            </a:r>
            <a:r>
              <a:rPr lang="en-US" sz="2400" baseline="30000" dirty="0" smtClean="0"/>
              <a:t>th</a:t>
            </a:r>
            <a:r>
              <a:rPr lang="en-US" sz="2400" dirty="0" smtClean="0"/>
              <a:t> April 18, 2018</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00034" y="1214422"/>
            <a:ext cx="7772400" cy="4572000"/>
          </a:xfrm>
        </p:spPr>
        <p:txBody>
          <a:bodyPr>
            <a:normAutofit fontScale="85000" lnSpcReduction="10000"/>
          </a:bodyPr>
          <a:lstStyle/>
          <a:p>
            <a:pPr lvl="1" algn="just"/>
            <a:r>
              <a:rPr lang="en-US" sz="2600" b="1" dirty="0" smtClean="0"/>
              <a:t>At the institutional cooperative level </a:t>
            </a:r>
          </a:p>
          <a:p>
            <a:pPr lvl="1" algn="just"/>
            <a:r>
              <a:rPr lang="en-US" sz="2800" dirty="0" smtClean="0"/>
              <a:t>Establishing links for perfect communication around the world, wide consultation and cooperation with national and international partners;</a:t>
            </a:r>
          </a:p>
          <a:p>
            <a:pPr lvl="1" algn="just"/>
            <a:r>
              <a:rPr lang="en-US" sz="2800" dirty="0" smtClean="0"/>
              <a:t>Creation of the National Research Center for the Valorization of Traditional Medicine </a:t>
            </a:r>
            <a:r>
              <a:rPr lang="en-US" sz="2800" b="1" dirty="0" smtClean="0"/>
              <a:t>(project in the initiation phase)</a:t>
            </a:r>
            <a:r>
              <a:rPr lang="en-US" sz="2800" dirty="0" smtClean="0"/>
              <a:t>;</a:t>
            </a:r>
          </a:p>
          <a:p>
            <a:pPr lvl="1" algn="just"/>
            <a:r>
              <a:rPr lang="en-US" sz="2800" dirty="0" smtClean="0"/>
              <a:t>Realization of the existing project which focuses on "The valorization of the Pharmacopoeia sector in Chad for the improvement of the health and the economic development of the populations" </a:t>
            </a:r>
            <a:r>
              <a:rPr lang="en-US" sz="2800" b="1" dirty="0" smtClean="0"/>
              <a:t>(project already elaborated);</a:t>
            </a:r>
          </a:p>
          <a:p>
            <a:pPr lvl="1" algn="just"/>
            <a:r>
              <a:rPr lang="en-US" sz="2800" dirty="0" smtClean="0"/>
              <a:t>Realization of the Project Unifying Modern Medicine and Traditional Medicine in Francophone Africa / </a:t>
            </a:r>
            <a:r>
              <a:rPr lang="en-US" sz="2800" b="1" dirty="0" smtClean="0"/>
              <a:t>(project already elaborated</a:t>
            </a:r>
            <a:r>
              <a:rPr lang="en-US" sz="2800" dirty="0" smtClean="0"/>
              <a:t>).</a:t>
            </a:r>
            <a:endParaRPr lang="fr-FR" b="1" dirty="0" smtClean="0"/>
          </a:p>
        </p:txBody>
      </p:sp>
      <p:sp>
        <p:nvSpPr>
          <p:cNvPr id="5" name="Rectangle 4"/>
          <p:cNvSpPr/>
          <p:nvPr/>
        </p:nvSpPr>
        <p:spPr>
          <a:xfrm>
            <a:off x="1357290" y="571480"/>
            <a:ext cx="3071834" cy="461665"/>
          </a:xfrm>
          <a:prstGeom prst="rect">
            <a:avLst/>
          </a:prstGeom>
        </p:spPr>
        <p:txBody>
          <a:bodyPr wrap="square">
            <a:spAutoFit/>
          </a:bodyPr>
          <a:lstStyle/>
          <a:p>
            <a:pPr marL="571500" indent="-571500"/>
            <a:r>
              <a:rPr lang="fr-FR" sz="2400" b="1" dirty="0" smtClean="0"/>
              <a:t>IV. OUTLOOK (2/2)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714348" y="1214422"/>
            <a:ext cx="7772400" cy="4572000"/>
          </a:xfrm>
        </p:spPr>
        <p:txBody>
          <a:bodyPr>
            <a:normAutofit/>
          </a:bodyPr>
          <a:lstStyle/>
          <a:p>
            <a:pPr algn="just"/>
            <a:r>
              <a:rPr lang="en-US" sz="2400" dirty="0" smtClean="0"/>
              <a:t>The strategic orientations and approaches thus defined stem from the deep concern of the Government of Chad to respond as widely as possible to the growing health needs of the populations, by setting up a health system that is not based solely on the resources of the medical profession. modern, but also those of traditional medicine.</a:t>
            </a:r>
          </a:p>
          <a:p>
            <a:pPr algn="just"/>
            <a:r>
              <a:rPr lang="en-US" sz="2400" dirty="0" smtClean="0"/>
              <a:t>It is at this price that it will be possible to offer the Chadian population health care that meets the quality requirements, adapted to their economic possibilities and their socio-cultural environment.</a:t>
            </a:r>
          </a:p>
          <a:p>
            <a:endParaRPr lang="fr-FR" dirty="0"/>
          </a:p>
        </p:txBody>
      </p:sp>
      <p:sp>
        <p:nvSpPr>
          <p:cNvPr id="4" name="Rectangle 3"/>
          <p:cNvSpPr/>
          <p:nvPr/>
        </p:nvSpPr>
        <p:spPr>
          <a:xfrm>
            <a:off x="1571604" y="500042"/>
            <a:ext cx="3429024" cy="523220"/>
          </a:xfrm>
          <a:prstGeom prst="rect">
            <a:avLst/>
          </a:prstGeom>
        </p:spPr>
        <p:txBody>
          <a:bodyPr wrap="square">
            <a:spAutoFit/>
          </a:bodyPr>
          <a:lstStyle/>
          <a:p>
            <a:pPr marL="571500" indent="-571500"/>
            <a:r>
              <a:rPr lang="fr-FR" sz="2800" b="1" dirty="0" smtClean="0"/>
              <a:t>V.  CONCLUSION</a:t>
            </a:r>
            <a:endParaRPr lang="fr-FR" sz="2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descr="index9.jfif"/>
          <p:cNvPicPr>
            <a:picLocks noGrp="1" noChangeAspect="1"/>
          </p:cNvPicPr>
          <p:nvPr>
            <p:ph sz="quarter" idx="1"/>
          </p:nvPr>
        </p:nvPicPr>
        <p:blipFill>
          <a:blip r:embed="rId2" cstate="print"/>
          <a:stretch>
            <a:fillRect/>
          </a:stretch>
        </p:blipFill>
        <p:spPr>
          <a:xfrm>
            <a:off x="0" y="1"/>
            <a:ext cx="4286247" cy="4373880"/>
          </a:xfrm>
        </p:spPr>
      </p:pic>
      <p:sp>
        <p:nvSpPr>
          <p:cNvPr id="2" name="Espace réservé de la date 1"/>
          <p:cNvSpPr>
            <a:spLocks noGrp="1"/>
          </p:cNvSpPr>
          <p:nvPr>
            <p:ph type="dt" sz="half" idx="10"/>
          </p:nvPr>
        </p:nvSpPr>
        <p:spPr/>
        <p:txBody>
          <a:bodyPr/>
          <a:lstStyle/>
          <a:p>
            <a:fld id="{4B1FD059-EC6E-4CDD-827A-0ECF819B8BDC}" type="datetime1">
              <a:rPr lang="fr-FR" smtClean="0"/>
              <a:pPr/>
              <a:t>17/04/2018</a:t>
            </a:fld>
            <a:endParaRPr lang="fr-FR"/>
          </a:p>
        </p:txBody>
      </p:sp>
      <p:sp>
        <p:nvSpPr>
          <p:cNvPr id="4" name="Espace réservé du numéro de diapositive 3"/>
          <p:cNvSpPr>
            <a:spLocks noGrp="1"/>
          </p:cNvSpPr>
          <p:nvPr>
            <p:ph type="sldNum" sz="quarter" idx="12"/>
          </p:nvPr>
        </p:nvSpPr>
        <p:spPr/>
        <p:txBody>
          <a:bodyPr/>
          <a:lstStyle/>
          <a:p>
            <a:fld id="{45ED709B-1FA2-4EB6-8267-07925F4886E2}" type="slidenum">
              <a:rPr lang="fr-FR" smtClean="0"/>
              <a:pPr/>
              <a:t>12</a:t>
            </a:fld>
            <a:endParaRPr lang="fr-FR"/>
          </a:p>
        </p:txBody>
      </p:sp>
      <p:pic>
        <p:nvPicPr>
          <p:cNvPr id="2050" name="Picture 2" descr="C:\Users\USER\Desktop\Forum Turquie2018\Image Tradi\index.jfif"/>
          <p:cNvPicPr>
            <a:picLocks noChangeAspect="1" noChangeArrowheads="1"/>
          </p:cNvPicPr>
          <p:nvPr/>
        </p:nvPicPr>
        <p:blipFill>
          <a:blip r:embed="rId3" cstate="print"/>
          <a:srcRect/>
          <a:stretch>
            <a:fillRect/>
          </a:stretch>
        </p:blipFill>
        <p:spPr bwMode="auto">
          <a:xfrm>
            <a:off x="4286248" y="0"/>
            <a:ext cx="4857752" cy="4357694"/>
          </a:xfrm>
          <a:prstGeom prst="rect">
            <a:avLst/>
          </a:prstGeom>
          <a:noFill/>
        </p:spPr>
      </p:pic>
      <p:sp>
        <p:nvSpPr>
          <p:cNvPr id="8" name="ZoneTexte 7"/>
          <p:cNvSpPr txBox="1"/>
          <p:nvPr/>
        </p:nvSpPr>
        <p:spPr>
          <a:xfrm>
            <a:off x="214282" y="4357694"/>
            <a:ext cx="8929718" cy="2308324"/>
          </a:xfrm>
          <a:prstGeom prst="rect">
            <a:avLst/>
          </a:prstGeom>
          <a:noFill/>
        </p:spPr>
        <p:txBody>
          <a:bodyPr wrap="square" rtlCol="0">
            <a:spAutoFit/>
          </a:bodyPr>
          <a:lstStyle/>
          <a:p>
            <a:pPr algn="ctr"/>
            <a:r>
              <a:rPr lang="fr-FR" sz="3600" b="1" dirty="0" smtClean="0"/>
              <a:t>MERCI POUR VOTRE AIMABLE ATTENTION</a:t>
            </a:r>
          </a:p>
          <a:p>
            <a:pPr algn="ctr"/>
            <a:r>
              <a:rPr lang="en-US" sz="3600" b="1" dirty="0" smtClean="0"/>
              <a:t>THANK YOU FOR YOUR KIND ATTENTION</a:t>
            </a:r>
          </a:p>
          <a:p>
            <a:pPr algn="ctr"/>
            <a:r>
              <a:rPr lang="ar-SA" sz="3600" b="1" dirty="0" smtClean="0"/>
              <a:t>شكرا على حسن استماعكم </a:t>
            </a:r>
            <a:endParaRPr lang="fr-FR" sz="3600" b="1" dirty="0" smtClean="0"/>
          </a:p>
          <a:p>
            <a:endParaRPr lang="fr-FR" sz="3600" dirty="0"/>
          </a:p>
        </p:txBody>
      </p:sp>
    </p:spTree>
    <p:extLst>
      <p:ext uri="{BB962C8B-B14F-4D97-AF65-F5344CB8AC3E}">
        <p14:creationId xmlns:p14="http://schemas.microsoft.com/office/powerpoint/2010/main" xmlns="" val="3402235442"/>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USER\Desktop\Forum Turquie2018\Image Tradi\index6.jfif"/>
          <p:cNvPicPr>
            <a:picLocks noChangeAspect="1" noChangeArrowheads="1"/>
          </p:cNvPicPr>
          <p:nvPr/>
        </p:nvPicPr>
        <p:blipFill>
          <a:blip r:embed="rId2" cstate="print"/>
          <a:srcRect/>
          <a:stretch>
            <a:fillRect/>
          </a:stretch>
        </p:blipFill>
        <p:spPr bwMode="auto">
          <a:xfrm>
            <a:off x="5064617" y="1000108"/>
            <a:ext cx="4079383" cy="5715040"/>
          </a:xfrm>
          <a:prstGeom prst="rect">
            <a:avLst/>
          </a:prstGeom>
          <a:noFill/>
        </p:spPr>
      </p:pic>
      <p:sp>
        <p:nvSpPr>
          <p:cNvPr id="2" name="Titre 1"/>
          <p:cNvSpPr>
            <a:spLocks noGrp="1"/>
          </p:cNvSpPr>
          <p:nvPr>
            <p:ph type="title"/>
          </p:nvPr>
        </p:nvSpPr>
        <p:spPr>
          <a:xfrm>
            <a:off x="785786" y="428604"/>
            <a:ext cx="7772400" cy="774720"/>
          </a:xfrm>
        </p:spPr>
        <p:txBody>
          <a:bodyPr>
            <a:noAutofit/>
          </a:bodyPr>
          <a:lstStyle/>
          <a:p>
            <a:pPr algn="ctr"/>
            <a:r>
              <a:rPr lang="fr-FR" b="1" dirty="0" smtClean="0">
                <a:latin typeface="+mn-lt"/>
              </a:rPr>
              <a:t>PLAN DE PRESENTATION</a:t>
            </a:r>
            <a:endParaRPr lang="fr-FR" b="1" dirty="0">
              <a:latin typeface="+mn-lt"/>
            </a:endParaRPr>
          </a:p>
        </p:txBody>
      </p:sp>
      <p:sp>
        <p:nvSpPr>
          <p:cNvPr id="3" name="Espace réservé du contenu 2"/>
          <p:cNvSpPr>
            <a:spLocks noGrp="1"/>
          </p:cNvSpPr>
          <p:nvPr>
            <p:ph sz="quarter" idx="1"/>
          </p:nvPr>
        </p:nvSpPr>
        <p:spPr>
          <a:xfrm>
            <a:off x="1071538" y="1643050"/>
            <a:ext cx="7772400" cy="4572000"/>
          </a:xfrm>
        </p:spPr>
        <p:txBody>
          <a:bodyPr/>
          <a:lstStyle/>
          <a:p>
            <a:pPr marL="571500" indent="-571500">
              <a:buFont typeface="+mj-lt"/>
              <a:buAutoNum type="romanUcPeriod"/>
            </a:pPr>
            <a:r>
              <a:rPr lang="fr-FR" b="1" dirty="0" smtClean="0"/>
              <a:t>INTRODUCTION</a:t>
            </a:r>
          </a:p>
          <a:p>
            <a:pPr marL="571500" indent="-571500">
              <a:buFont typeface="+mj-lt"/>
              <a:buAutoNum type="romanUcPeriod"/>
            </a:pPr>
            <a:r>
              <a:rPr lang="fr-FR" b="1" dirty="0" smtClean="0"/>
              <a:t>STATE OF LOCATION</a:t>
            </a:r>
          </a:p>
          <a:p>
            <a:pPr marL="571500" indent="-571500">
              <a:buFont typeface="+mj-lt"/>
              <a:buAutoNum type="romanUcPeriod"/>
            </a:pPr>
            <a:r>
              <a:rPr lang="fr-FR" b="1" dirty="0" smtClean="0"/>
              <a:t>LEGAL ENVIRONMENTS</a:t>
            </a:r>
          </a:p>
          <a:p>
            <a:pPr marL="571500" indent="-571500">
              <a:buFont typeface="+mj-lt"/>
              <a:buAutoNum type="romanUcPeriod"/>
            </a:pPr>
            <a:r>
              <a:rPr lang="fr-FR" b="1" dirty="0" smtClean="0"/>
              <a:t>OUTLOOK</a:t>
            </a:r>
          </a:p>
          <a:p>
            <a:pPr marL="571500" indent="-571500">
              <a:buFont typeface="+mj-lt"/>
              <a:buAutoNum type="romanUcPeriod"/>
            </a:pPr>
            <a:r>
              <a:rPr lang="fr-FR" b="1" dirty="0" smtClean="0"/>
              <a:t>CONCLUSION</a:t>
            </a:r>
            <a:endParaRPr lang="fr-FR"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USER\Desktop\Forum Turquie2018\Image Tradi\10.jfif"/>
          <p:cNvPicPr>
            <a:picLocks noChangeAspect="1" noChangeArrowheads="1"/>
          </p:cNvPicPr>
          <p:nvPr/>
        </p:nvPicPr>
        <p:blipFill>
          <a:blip r:embed="rId2" cstate="print"/>
          <a:srcRect/>
          <a:stretch>
            <a:fillRect/>
          </a:stretch>
        </p:blipFill>
        <p:spPr bwMode="auto">
          <a:xfrm>
            <a:off x="4786314" y="4429132"/>
            <a:ext cx="4214842" cy="2143140"/>
          </a:xfrm>
          <a:prstGeom prst="rect">
            <a:avLst/>
          </a:prstGeom>
          <a:noFill/>
        </p:spPr>
      </p:pic>
      <p:sp>
        <p:nvSpPr>
          <p:cNvPr id="3" name="Espace réservé du contenu 2"/>
          <p:cNvSpPr>
            <a:spLocks noGrp="1"/>
          </p:cNvSpPr>
          <p:nvPr>
            <p:ph sz="quarter" idx="1"/>
          </p:nvPr>
        </p:nvSpPr>
        <p:spPr>
          <a:xfrm>
            <a:off x="4857752" y="1500174"/>
            <a:ext cx="4143404" cy="2643206"/>
          </a:xfrm>
        </p:spPr>
        <p:txBody>
          <a:bodyPr>
            <a:normAutofit lnSpcReduction="10000"/>
          </a:bodyPr>
          <a:lstStyle/>
          <a:p>
            <a:pPr>
              <a:buNone/>
            </a:pPr>
            <a:r>
              <a:rPr lang="fr-FR" sz="1800" b="1" dirty="0" smtClean="0"/>
              <a:t>Total population: :</a:t>
            </a:r>
            <a:r>
              <a:rPr lang="fr-FR" sz="1800" dirty="0" smtClean="0"/>
              <a:t>14 000 000 Hbts (RGPH2 2009)</a:t>
            </a:r>
          </a:p>
          <a:p>
            <a:pPr>
              <a:buNone/>
            </a:pPr>
            <a:r>
              <a:rPr lang="fr-FR" sz="1800" b="1" dirty="0" smtClean="0"/>
              <a:t>Area</a:t>
            </a:r>
            <a:r>
              <a:rPr lang="fr-FR" sz="1800" dirty="0" smtClean="0"/>
              <a:t>: 1 284 000 Km²</a:t>
            </a:r>
          </a:p>
          <a:p>
            <a:pPr>
              <a:buNone/>
            </a:pPr>
            <a:r>
              <a:rPr lang="fr-FR" sz="1800" b="1" dirty="0" smtClean="0"/>
              <a:t>Life expectancy</a:t>
            </a:r>
            <a:r>
              <a:rPr lang="fr-FR" sz="1800" dirty="0" smtClean="0"/>
              <a:t>:51 ans (RGPH2 2009)</a:t>
            </a:r>
          </a:p>
          <a:p>
            <a:pPr>
              <a:buNone/>
            </a:pPr>
            <a:r>
              <a:rPr lang="fr-FR" sz="1800" b="1" dirty="0" smtClean="0">
                <a:solidFill>
                  <a:srgbClr val="FF0000"/>
                </a:solidFill>
              </a:rPr>
              <a:t> </a:t>
            </a:r>
            <a:r>
              <a:rPr lang="fr-FR" sz="1800" b="1" dirty="0" smtClean="0"/>
              <a:t>Total fertility rate</a:t>
            </a:r>
            <a:r>
              <a:rPr lang="fr-FR" sz="1800" b="1" dirty="0" smtClean="0">
                <a:solidFill>
                  <a:srgbClr val="FF0000"/>
                </a:solidFill>
              </a:rPr>
              <a:t> </a:t>
            </a:r>
            <a:r>
              <a:rPr lang="fr-FR" sz="1800" dirty="0" smtClean="0"/>
              <a:t>(ISF): 6,4</a:t>
            </a:r>
          </a:p>
          <a:p>
            <a:pPr>
              <a:buNone/>
            </a:pPr>
            <a:r>
              <a:rPr lang="fr-FR" sz="1800" b="1" dirty="0" err="1" smtClean="0"/>
              <a:t>Sanitary</a:t>
            </a:r>
            <a:r>
              <a:rPr lang="fr-FR" sz="1800" b="1" dirty="0" smtClean="0"/>
              <a:t> </a:t>
            </a:r>
            <a:r>
              <a:rPr lang="fr-FR" sz="1800" b="1" dirty="0" err="1" smtClean="0"/>
              <a:t>delegations</a:t>
            </a:r>
            <a:r>
              <a:rPr lang="fr-FR" sz="1800" b="1" dirty="0" smtClean="0"/>
              <a:t> : </a:t>
            </a:r>
            <a:r>
              <a:rPr lang="fr-FR" sz="1800" dirty="0" smtClean="0"/>
              <a:t>23</a:t>
            </a:r>
          </a:p>
          <a:p>
            <a:pPr>
              <a:buNone/>
            </a:pPr>
            <a:r>
              <a:rPr lang="fr-FR" sz="1800" b="1" dirty="0" smtClean="0">
                <a:solidFill>
                  <a:srgbClr val="FF0000"/>
                </a:solidFill>
              </a:rPr>
              <a:t> </a:t>
            </a:r>
            <a:r>
              <a:rPr lang="fr-FR" sz="1800" b="1" dirty="0" err="1" smtClean="0"/>
              <a:t>Health</a:t>
            </a:r>
            <a:r>
              <a:rPr lang="fr-FR" sz="1800" b="1" dirty="0" smtClean="0"/>
              <a:t> Districts : </a:t>
            </a:r>
            <a:r>
              <a:rPr lang="fr-FR" sz="1800" dirty="0" smtClean="0"/>
              <a:t>138</a:t>
            </a:r>
            <a:endParaRPr lang="fr-FR" sz="1800" b="1" dirty="0" smtClean="0">
              <a:solidFill>
                <a:srgbClr val="FF0000"/>
              </a:solidFill>
            </a:endParaRPr>
          </a:p>
          <a:p>
            <a:pPr>
              <a:buNone/>
            </a:pPr>
            <a:r>
              <a:rPr lang="fr-FR" sz="1800" b="1" dirty="0" err="1" smtClean="0"/>
              <a:t>Health</a:t>
            </a:r>
            <a:r>
              <a:rPr lang="fr-FR" sz="1800" b="1" dirty="0" smtClean="0"/>
              <a:t> </a:t>
            </a:r>
            <a:r>
              <a:rPr lang="fr-FR" sz="1800" b="1" dirty="0" err="1" smtClean="0"/>
              <a:t>Centers</a:t>
            </a:r>
            <a:r>
              <a:rPr lang="fr-FR" sz="1800" b="1" dirty="0" smtClean="0"/>
              <a:t> : </a:t>
            </a:r>
            <a:r>
              <a:rPr lang="fr-FR" sz="1800" dirty="0" smtClean="0"/>
              <a:t>1334</a:t>
            </a:r>
          </a:p>
          <a:p>
            <a:pPr>
              <a:buNone/>
            </a:pPr>
            <a:endParaRPr lang="fr-FR" sz="2000" dirty="0" smtClean="0"/>
          </a:p>
          <a:p>
            <a:pPr>
              <a:buNone/>
            </a:pPr>
            <a:endParaRPr lang="fr-FR" sz="2000" dirty="0"/>
          </a:p>
        </p:txBody>
      </p:sp>
      <p:pic>
        <p:nvPicPr>
          <p:cNvPr id="1026" name="Picture 2" descr="C:\Users\USER\Desktop\Forum Turquie2018\Image Tradi\Tchad-carte-administrative.jpg"/>
          <p:cNvPicPr>
            <a:picLocks noChangeAspect="1" noChangeArrowheads="1"/>
          </p:cNvPicPr>
          <p:nvPr/>
        </p:nvPicPr>
        <p:blipFill>
          <a:blip r:embed="rId3" cstate="print"/>
          <a:srcRect/>
          <a:stretch>
            <a:fillRect/>
          </a:stretch>
        </p:blipFill>
        <p:spPr bwMode="auto">
          <a:xfrm>
            <a:off x="500034" y="642918"/>
            <a:ext cx="4282344" cy="5857917"/>
          </a:xfrm>
          <a:prstGeom prst="rect">
            <a:avLst/>
          </a:prstGeom>
          <a:noFill/>
        </p:spPr>
      </p:pic>
      <p:sp>
        <p:nvSpPr>
          <p:cNvPr id="6" name="Rectangle 5"/>
          <p:cNvSpPr/>
          <p:nvPr/>
        </p:nvSpPr>
        <p:spPr>
          <a:xfrm>
            <a:off x="928662" y="142852"/>
            <a:ext cx="4786346" cy="461665"/>
          </a:xfrm>
          <a:prstGeom prst="rect">
            <a:avLst/>
          </a:prstGeom>
        </p:spPr>
        <p:txBody>
          <a:bodyPr wrap="square">
            <a:spAutoFit/>
          </a:bodyPr>
          <a:lstStyle/>
          <a:p>
            <a:pPr marL="571500" indent="-571500">
              <a:buFont typeface="+mj-lt"/>
              <a:buAutoNum type="romanUcPeriod"/>
            </a:pPr>
            <a:r>
              <a:rPr lang="fr-FR" sz="2400" b="1" dirty="0" smtClean="0"/>
              <a:t>INTRODUCTION (1/3)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00034" y="1857364"/>
            <a:ext cx="7772400" cy="4572000"/>
          </a:xfrm>
        </p:spPr>
        <p:txBody>
          <a:bodyPr/>
          <a:lstStyle/>
          <a:p>
            <a:r>
              <a:rPr lang="en-US" dirty="0" smtClean="0"/>
              <a:t>As elsewhere in Africa, alongside the care provided by health centers and hospitals, the majority of the Chadian population rely on traditional medical care on a daily basis, both in rural areas and in urban centers.</a:t>
            </a:r>
          </a:p>
          <a:p>
            <a:pPr>
              <a:buNone/>
            </a:pPr>
            <a:endParaRPr lang="fr-FR" dirty="0"/>
          </a:p>
        </p:txBody>
      </p:sp>
      <p:sp>
        <p:nvSpPr>
          <p:cNvPr id="7" name="Rectangle 6"/>
          <p:cNvSpPr/>
          <p:nvPr/>
        </p:nvSpPr>
        <p:spPr>
          <a:xfrm>
            <a:off x="1071538" y="500042"/>
            <a:ext cx="4786346" cy="461665"/>
          </a:xfrm>
          <a:prstGeom prst="rect">
            <a:avLst/>
          </a:prstGeom>
        </p:spPr>
        <p:txBody>
          <a:bodyPr wrap="square">
            <a:spAutoFit/>
          </a:bodyPr>
          <a:lstStyle/>
          <a:p>
            <a:pPr marL="571500" indent="-571500">
              <a:buFont typeface="+mj-lt"/>
              <a:buAutoNum type="romanUcPeriod"/>
            </a:pPr>
            <a:r>
              <a:rPr lang="fr-FR" sz="2400" b="1" dirty="0" smtClean="0"/>
              <a:t>INTRODUCTION (2/3)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esktop\Forum Turquie2018\Image Tradi\index 4.jfif"/>
          <p:cNvPicPr>
            <a:picLocks noChangeAspect="1" noChangeArrowheads="1"/>
          </p:cNvPicPr>
          <p:nvPr/>
        </p:nvPicPr>
        <p:blipFill>
          <a:blip r:embed="rId2" cstate="print"/>
          <a:srcRect/>
          <a:stretch>
            <a:fillRect/>
          </a:stretch>
        </p:blipFill>
        <p:spPr bwMode="auto">
          <a:xfrm>
            <a:off x="1142976" y="3429000"/>
            <a:ext cx="5786478" cy="3074238"/>
          </a:xfrm>
          <a:prstGeom prst="rect">
            <a:avLst/>
          </a:prstGeom>
          <a:noFill/>
        </p:spPr>
      </p:pic>
      <p:sp>
        <p:nvSpPr>
          <p:cNvPr id="3" name="Espace réservé du contenu 2"/>
          <p:cNvSpPr>
            <a:spLocks noGrp="1"/>
          </p:cNvSpPr>
          <p:nvPr>
            <p:ph sz="quarter" idx="1"/>
          </p:nvPr>
        </p:nvSpPr>
        <p:spPr>
          <a:xfrm>
            <a:off x="714348" y="1357298"/>
            <a:ext cx="7772400" cy="4572000"/>
          </a:xfrm>
        </p:spPr>
        <p:txBody>
          <a:bodyPr/>
          <a:lstStyle/>
          <a:p>
            <a:pPr algn="just"/>
            <a:r>
              <a:rPr lang="en-US" dirty="0" smtClean="0"/>
              <a:t>It should be recalled that our country has embraced traditional African medicine strategies by applying WHO Resolution AFR / RC50 / 9 at the official launch of the traditional medicine program in the health system on 29 December 2000.</a:t>
            </a:r>
          </a:p>
        </p:txBody>
      </p:sp>
      <p:sp>
        <p:nvSpPr>
          <p:cNvPr id="4" name="Rectangle 3"/>
          <p:cNvSpPr/>
          <p:nvPr/>
        </p:nvSpPr>
        <p:spPr>
          <a:xfrm>
            <a:off x="1214414" y="428604"/>
            <a:ext cx="4786346" cy="461665"/>
          </a:xfrm>
          <a:prstGeom prst="rect">
            <a:avLst/>
          </a:prstGeom>
        </p:spPr>
        <p:txBody>
          <a:bodyPr wrap="square">
            <a:spAutoFit/>
          </a:bodyPr>
          <a:lstStyle/>
          <a:p>
            <a:pPr marL="571500" indent="-571500">
              <a:buFont typeface="+mj-lt"/>
              <a:buAutoNum type="romanUcPeriod"/>
            </a:pPr>
            <a:r>
              <a:rPr lang="fr-FR" sz="2400" b="1" dirty="0" smtClean="0"/>
              <a:t>INTRODUCTION (3/3)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1214422"/>
            <a:ext cx="8229600" cy="4983179"/>
          </a:xfrm>
        </p:spPr>
        <p:txBody>
          <a:bodyPr>
            <a:normAutofit/>
          </a:bodyPr>
          <a:lstStyle/>
          <a:p>
            <a:pPr algn="just"/>
            <a:r>
              <a:rPr lang="fr-FR" dirty="0" smtClean="0"/>
              <a:t> </a:t>
            </a:r>
            <a:r>
              <a:rPr lang="en-US" dirty="0" smtClean="0"/>
              <a:t>The creation within the Pharmacy Department of Medicines and Laboratories of a Division of Pharmacopoeia and Traditional Medicine in April 2003.</a:t>
            </a:r>
          </a:p>
          <a:p>
            <a:pPr algn="just"/>
            <a:r>
              <a:rPr lang="en-US" dirty="0" smtClean="0"/>
              <a:t>and a subcommittee on medicinal plants and traditional pharmacopoeia in the National Drug Commission (CONAMED). </a:t>
            </a:r>
          </a:p>
          <a:p>
            <a:pPr algn="just"/>
            <a:r>
              <a:rPr lang="en-US" dirty="0" smtClean="0"/>
              <a:t>Then, the Division of Pharmacopoeia and Traditional Medicine is transformed into the Directorate of Pharmacopoeia and Traditional Medicine in 2016 within the General Directorate of Pharmacy and Laboratories.</a:t>
            </a:r>
            <a:endParaRPr lang="fr-FR" dirty="0" smtClean="0"/>
          </a:p>
          <a:p>
            <a:endParaRPr lang="fr-FR" dirty="0"/>
          </a:p>
        </p:txBody>
      </p:sp>
      <p:sp>
        <p:nvSpPr>
          <p:cNvPr id="4" name="Rectangle 3"/>
          <p:cNvSpPr/>
          <p:nvPr/>
        </p:nvSpPr>
        <p:spPr>
          <a:xfrm>
            <a:off x="1000100" y="500042"/>
            <a:ext cx="4857784" cy="461665"/>
          </a:xfrm>
          <a:prstGeom prst="rect">
            <a:avLst/>
          </a:prstGeom>
        </p:spPr>
        <p:txBody>
          <a:bodyPr wrap="square">
            <a:spAutoFit/>
          </a:bodyPr>
          <a:lstStyle/>
          <a:p>
            <a:pPr marL="571500" indent="-571500"/>
            <a:r>
              <a:rPr lang="fr-FR" sz="2400" b="1" dirty="0" smtClean="0"/>
              <a:t>II.  STATE OF LOCATION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USER\Desktop\Forum Turquie2018\Image Tradi\index 2.jfif"/>
          <p:cNvPicPr>
            <a:picLocks noChangeAspect="1" noChangeArrowheads="1"/>
          </p:cNvPicPr>
          <p:nvPr/>
        </p:nvPicPr>
        <p:blipFill>
          <a:blip r:embed="rId2" cstate="print"/>
          <a:srcRect/>
          <a:stretch>
            <a:fillRect/>
          </a:stretch>
        </p:blipFill>
        <p:spPr bwMode="auto">
          <a:xfrm>
            <a:off x="214282" y="4357694"/>
            <a:ext cx="3857652" cy="2366598"/>
          </a:xfrm>
          <a:prstGeom prst="rect">
            <a:avLst/>
          </a:prstGeom>
          <a:noFill/>
        </p:spPr>
      </p:pic>
      <p:sp>
        <p:nvSpPr>
          <p:cNvPr id="3" name="Espace réservé du contenu 2"/>
          <p:cNvSpPr>
            <a:spLocks noGrp="1"/>
          </p:cNvSpPr>
          <p:nvPr>
            <p:ph sz="quarter" idx="1"/>
          </p:nvPr>
        </p:nvSpPr>
        <p:spPr/>
        <p:txBody>
          <a:bodyPr/>
          <a:lstStyle/>
          <a:p>
            <a:pPr algn="just"/>
            <a:r>
              <a:rPr lang="en-US" dirty="0" smtClean="0"/>
              <a:t>The elaboration of the laws and regulations of traditional medicine in Chad during a seminar workshop in 2005 in </a:t>
            </a:r>
            <a:r>
              <a:rPr lang="en-US" dirty="0" err="1" smtClean="0"/>
              <a:t>Darda</a:t>
            </a:r>
            <a:r>
              <a:rPr lang="en-US" dirty="0" smtClean="0"/>
              <a:t>;</a:t>
            </a:r>
          </a:p>
          <a:p>
            <a:pPr algn="just"/>
            <a:r>
              <a:rPr lang="en-US" dirty="0" smtClean="0"/>
              <a:t> Proofreading of these texts in 2015;</a:t>
            </a:r>
          </a:p>
          <a:p>
            <a:pPr algn="just"/>
            <a:r>
              <a:rPr lang="en-US" dirty="0" smtClean="0"/>
              <a:t> The adoption of the National Policy on Traditional Medicine at a Council of Ministers on 1 January, 2018.</a:t>
            </a:r>
          </a:p>
        </p:txBody>
      </p:sp>
      <p:sp>
        <p:nvSpPr>
          <p:cNvPr id="5" name="Rectangle 4"/>
          <p:cNvSpPr/>
          <p:nvPr/>
        </p:nvSpPr>
        <p:spPr>
          <a:xfrm>
            <a:off x="1000100" y="571480"/>
            <a:ext cx="7858180" cy="461665"/>
          </a:xfrm>
          <a:prstGeom prst="rect">
            <a:avLst/>
          </a:prstGeom>
        </p:spPr>
        <p:txBody>
          <a:bodyPr wrap="square">
            <a:spAutoFit/>
          </a:bodyPr>
          <a:lstStyle/>
          <a:p>
            <a:pPr marL="571500" indent="-571500"/>
            <a:r>
              <a:rPr lang="fr-FR" sz="2400" b="1" dirty="0" smtClean="0"/>
              <a:t>III. LEGAL ENVIRONMENTS (1/2)</a:t>
            </a:r>
          </a:p>
        </p:txBody>
      </p:sp>
      <p:pic>
        <p:nvPicPr>
          <p:cNvPr id="5123" name="Picture 3" descr="C:\Users\USER\Desktop\Forum Turquie2018\Image Tradi\10.jfif"/>
          <p:cNvPicPr>
            <a:picLocks noChangeAspect="1" noChangeArrowheads="1"/>
          </p:cNvPicPr>
          <p:nvPr/>
        </p:nvPicPr>
        <p:blipFill>
          <a:blip r:embed="rId3" cstate="print"/>
          <a:srcRect/>
          <a:stretch>
            <a:fillRect/>
          </a:stretch>
        </p:blipFill>
        <p:spPr bwMode="auto">
          <a:xfrm>
            <a:off x="4071934" y="4357694"/>
            <a:ext cx="4643470" cy="235745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00034" y="1214422"/>
            <a:ext cx="8143932" cy="5143536"/>
          </a:xfrm>
        </p:spPr>
        <p:txBody>
          <a:bodyPr>
            <a:normAutofit/>
          </a:bodyPr>
          <a:lstStyle/>
          <a:p>
            <a:pPr lvl="1" algn="just"/>
            <a:r>
              <a:rPr lang="en-US" dirty="0" smtClean="0"/>
              <a:t>Adoption of the Law establishing the National Council of Traditional Practitioners (at the level of the National Assembly); </a:t>
            </a:r>
          </a:p>
          <a:p>
            <a:pPr lvl="1" algn="just"/>
            <a:r>
              <a:rPr lang="en-US" dirty="0" smtClean="0"/>
              <a:t>Adoption of the Code of Ethics of Traditional Practitioners (at the Council of Ministers level); </a:t>
            </a:r>
          </a:p>
          <a:p>
            <a:pPr lvl="1" algn="just"/>
            <a:r>
              <a:rPr lang="en-US" dirty="0" smtClean="0"/>
              <a:t>Signature of the draft decree on the National Charter for the Protection of Traditional Knowledge and Intellectual Property Law on Medicinal Products Derived from Traditional Medicine; </a:t>
            </a:r>
          </a:p>
          <a:p>
            <a:pPr lvl="1" algn="just"/>
            <a:r>
              <a:rPr lang="en-US" dirty="0" smtClean="0"/>
              <a:t>Signature of the draft Order laying down guidelines for the registration of medicines derived from traditional medicine.</a:t>
            </a:r>
          </a:p>
        </p:txBody>
      </p:sp>
      <p:sp>
        <p:nvSpPr>
          <p:cNvPr id="5" name="Rectangle 4"/>
          <p:cNvSpPr/>
          <p:nvPr/>
        </p:nvSpPr>
        <p:spPr>
          <a:xfrm>
            <a:off x="1357290" y="571480"/>
            <a:ext cx="4582729" cy="461665"/>
          </a:xfrm>
          <a:prstGeom prst="rect">
            <a:avLst/>
          </a:prstGeom>
        </p:spPr>
        <p:txBody>
          <a:bodyPr wrap="none">
            <a:spAutoFit/>
          </a:bodyPr>
          <a:lstStyle/>
          <a:p>
            <a:pPr marL="571500" indent="-571500"/>
            <a:r>
              <a:rPr lang="fr-FR" sz="2400" b="1" dirty="0" smtClean="0"/>
              <a:t>III. LEGAL ENVIRONMENTS (2/2)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1500174"/>
            <a:ext cx="7772400" cy="4572000"/>
          </a:xfrm>
        </p:spPr>
        <p:txBody>
          <a:bodyPr>
            <a:normAutofit/>
          </a:bodyPr>
          <a:lstStyle/>
          <a:p>
            <a:pPr lvl="1" algn="just"/>
            <a:r>
              <a:rPr lang="fr-FR" b="1" dirty="0" err="1" smtClean="0"/>
              <a:t>At</a:t>
            </a:r>
            <a:r>
              <a:rPr lang="fr-FR" b="1" dirty="0" smtClean="0"/>
              <a:t> the organisationnel </a:t>
            </a:r>
            <a:r>
              <a:rPr lang="fr-FR" b="1" dirty="0" err="1" smtClean="0"/>
              <a:t>Level</a:t>
            </a:r>
            <a:endParaRPr lang="fr-FR" b="1" dirty="0" smtClean="0"/>
          </a:p>
          <a:p>
            <a:pPr lvl="1" algn="just">
              <a:buNone/>
            </a:pPr>
            <a:r>
              <a:rPr lang="fr-FR" dirty="0" smtClean="0"/>
              <a:t>   </a:t>
            </a:r>
            <a:r>
              <a:rPr lang="en-US" dirty="0" smtClean="0"/>
              <a:t>Preparation of official documents for the implementation of the national policy on traditional medicine, these are: </a:t>
            </a:r>
          </a:p>
          <a:p>
            <a:pPr lvl="1" algn="just">
              <a:buFont typeface="Wingdings" pitchFamily="2" charset="2"/>
              <a:buChar char="ü"/>
            </a:pPr>
            <a:r>
              <a:rPr lang="fr-FR" dirty="0" smtClean="0"/>
              <a:t> E</a:t>
            </a:r>
            <a:r>
              <a:rPr lang="en-US" dirty="0" err="1" smtClean="0"/>
              <a:t>stablishment</a:t>
            </a:r>
            <a:r>
              <a:rPr lang="en-US" dirty="0" smtClean="0"/>
              <a:t> of a road map; </a:t>
            </a:r>
          </a:p>
          <a:p>
            <a:pPr lvl="1" algn="just">
              <a:buFont typeface="Wingdings" pitchFamily="2" charset="2"/>
              <a:buChar char="ü"/>
            </a:pPr>
            <a:r>
              <a:rPr lang="en-US" dirty="0" smtClean="0"/>
              <a:t>Development of a strategy for 2022</a:t>
            </a:r>
            <a:r>
              <a:rPr lang="fr-FR" dirty="0" smtClean="0"/>
              <a:t>.</a:t>
            </a:r>
          </a:p>
          <a:p>
            <a:pPr lvl="1" algn="just">
              <a:buNone/>
            </a:pPr>
            <a:endParaRPr lang="fr-FR" dirty="0" smtClean="0"/>
          </a:p>
          <a:p>
            <a:pPr lvl="1" algn="just">
              <a:buNone/>
            </a:pPr>
            <a:endParaRPr lang="fr-FR" b="1" dirty="0"/>
          </a:p>
        </p:txBody>
      </p:sp>
      <p:sp>
        <p:nvSpPr>
          <p:cNvPr id="5" name="Rectangle 4"/>
          <p:cNvSpPr/>
          <p:nvPr/>
        </p:nvSpPr>
        <p:spPr>
          <a:xfrm>
            <a:off x="1357290" y="571480"/>
            <a:ext cx="3214710" cy="461665"/>
          </a:xfrm>
          <a:prstGeom prst="rect">
            <a:avLst/>
          </a:prstGeom>
        </p:spPr>
        <p:txBody>
          <a:bodyPr wrap="square">
            <a:spAutoFit/>
          </a:bodyPr>
          <a:lstStyle/>
          <a:p>
            <a:pPr marL="571500" indent="-571500"/>
            <a:r>
              <a:rPr lang="fr-FR" sz="2400" b="1" dirty="0" smtClean="0"/>
              <a:t>IV. OUTLOOK (1/2)</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257</TotalTime>
  <Words>660</Words>
  <Application>Microsoft Office PowerPoint</Application>
  <PresentationFormat>Affichage à l'écran (4:3)</PresentationFormat>
  <Paragraphs>55</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Capitaux</vt:lpstr>
      <vt:lpstr>Diapositive 1</vt:lpstr>
      <vt:lpstr>PLAN DE PRESENTATION</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DE LA REPUBLIQUE DU TCHAD</dc:title>
  <dc:creator>USER</dc:creator>
  <cp:lastModifiedBy>USER</cp:lastModifiedBy>
  <cp:revision>40</cp:revision>
  <dcterms:created xsi:type="dcterms:W3CDTF">2018-04-13T20:08:00Z</dcterms:created>
  <dcterms:modified xsi:type="dcterms:W3CDTF">2018-04-17T12:25:27Z</dcterms:modified>
</cp:coreProperties>
</file>