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9"/>
  </p:notesMasterIdLst>
  <p:handoutMasterIdLst>
    <p:handoutMasterId r:id="rId30"/>
  </p:handoutMasterIdLst>
  <p:sldIdLst>
    <p:sldId id="361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8" r:id="rId27"/>
    <p:sldId id="457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DB54CD8F-98FF-4625-928A-F86A75CD3284}">
          <p14:sldIdLst>
            <p14:sldId id="361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8"/>
            <p14:sldId id="4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 snapToGrid="0" snapToObjects="1">
      <p:cViewPr varScale="1">
        <p:scale>
          <a:sx n="63" d="100"/>
          <a:sy n="63" d="100"/>
        </p:scale>
        <p:origin x="9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3815A-4B2A-DC49-AEFC-93145D59EA88}" type="datetimeFigureOut">
              <a:rPr lang="fr-FR" smtClean="0"/>
              <a:pPr/>
              <a:t>18/04/2018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2354F-8269-4A43-942F-770021BA330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534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984D5-13F5-8D4E-BFA3-0BB81780E752}" type="datetimeFigureOut">
              <a:rPr lang="fr-FR" smtClean="0"/>
              <a:pPr/>
              <a:t>18/04/2018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F4A39-B36B-5C40-A01D-32F477A772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09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F4A39-B36B-5C40-A01D-32F477A772F7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95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Training manual of treatment </a:t>
            </a:r>
          </a:p>
          <a:p>
            <a:r>
              <a:rPr lang="en-US" dirty="0" smtClean="0"/>
              <a:t>of </a:t>
            </a:r>
            <a:r>
              <a:rPr lang="en-US" dirty="0" err="1" smtClean="0"/>
              <a:t>paludism</a:t>
            </a:r>
            <a:r>
              <a:rPr lang="en-US" dirty="0" smtClean="0"/>
              <a:t>; treatment of STI and the VIH-AIDS , on the systems of education and transmission of the knowledge in traditional medicine 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F4A39-B36B-5C40-A01D-32F477A772F7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563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several </a:t>
            </a:r>
            <a:r>
              <a:rPr lang="en-US" dirty="0" err="1" smtClean="0"/>
              <a:t>practisians</a:t>
            </a:r>
            <a:r>
              <a:rPr lang="en-US" dirty="0" smtClean="0"/>
              <a:t> thousands on varied topics ¶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F4A39-B36B-5C40-A01D-32F477A772F7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272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D2A25-6837-4FFF-8A46-7A3B11D15BB2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31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F4A39-B36B-5C40-A01D-32F477A772F7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35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10/11/2017</a:t>
            </a:r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94A3-05C2-7B4B-9383-538E226FC3D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10/11/2017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94A3-05C2-7B4B-9383-538E226FC3D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10/11/2017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94A3-05C2-7B4B-9383-538E226FC3D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10/11/2017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94A3-05C2-7B4B-9383-538E226FC3D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10/11/2017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94A3-05C2-7B4B-9383-538E226FC3D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10/11/2017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94A3-05C2-7B4B-9383-538E226FC3D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10/11/2017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94A3-05C2-7B4B-9383-538E226FC3D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10/11/2017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94A3-05C2-7B4B-9383-538E226FC3D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10/11/2017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94A3-05C2-7B4B-9383-538E226FC3D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10/11/2017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94A3-05C2-7B4B-9383-538E226FC3D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10/11/2017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94A3-05C2-7B4B-9383-538E226FC3D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dirty="0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9" name="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rgbClr val="FFFF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28889" y="21102"/>
            <a:ext cx="8015111" cy="683689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fr-FR" dirty="0" smtClean="0"/>
              <a:t>10/11/2017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93C94A3-05C2-7B4B-9383-538E226FC3D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3586" y="3060495"/>
            <a:ext cx="7967262" cy="1858422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Workshop </a:t>
            </a:r>
            <a:r>
              <a:rPr lang="en-US" dirty="0">
                <a:effectLst/>
              </a:rPr>
              <a:t>on Integration of the Traditional and Complementary Medicine Practices into the Health Systems and Health Services</a:t>
            </a:r>
            <a:r>
              <a:rPr lang="en-US" dirty="0" smtClean="0">
                <a:effectLst/>
              </a:rPr>
              <a:t>. Istanbul 18 – 22  April 2018</a:t>
            </a:r>
            <a:r>
              <a:rPr lang="fr-BE" dirty="0">
                <a:effectLst/>
              </a:rPr>
              <a:t/>
            </a:r>
            <a:br>
              <a:rPr lang="fr-BE" dirty="0">
                <a:effectLst/>
              </a:rPr>
            </a:br>
            <a:r>
              <a:rPr lang="fr-FR" sz="2400" dirty="0" smtClean="0">
                <a:solidFill>
                  <a:srgbClr val="C00000"/>
                </a:solidFill>
                <a:effectLst/>
              </a:rPr>
              <a:t/>
            </a:r>
            <a:br>
              <a:rPr lang="fr-FR" sz="2400" dirty="0" smtClean="0">
                <a:solidFill>
                  <a:srgbClr val="C00000"/>
                </a:solidFill>
                <a:effectLst/>
              </a:rPr>
            </a:br>
            <a:r>
              <a:rPr lang="en-US" dirty="0"/>
              <a:t>Traditional medicine </a:t>
            </a:r>
            <a:r>
              <a:rPr lang="en-US" dirty="0" smtClean="0"/>
              <a:t>in Benin : inventory </a:t>
            </a:r>
            <a:r>
              <a:rPr lang="en-US" dirty="0"/>
              <a:t>of fixtures and prospects </a:t>
            </a:r>
            <a:endParaRPr lang="fr-FR" sz="40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77006" y="4764483"/>
            <a:ext cx="7693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 smtClean="0">
              <a:latin typeface="+mj-lt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25/11/2017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94A3-05C2-7B4B-9383-538E226FC3D4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05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778098"/>
          </a:xfrm>
        </p:spPr>
        <p:txBody>
          <a:bodyPr>
            <a:noAutofit/>
          </a:bodyPr>
          <a:lstStyle/>
          <a:p>
            <a:pPr algn="ctr"/>
            <a:r>
              <a:rPr lang="fr-FR" sz="3000" b="1" dirty="0"/>
              <a:t>2.1. </a:t>
            </a:r>
            <a:r>
              <a:rPr lang="fr-FR" sz="3000" dirty="0"/>
              <a:t>Institutional and </a:t>
            </a:r>
            <a:r>
              <a:rPr lang="fr-FR" sz="3000" dirty="0" err="1"/>
              <a:t>regulatory</a:t>
            </a:r>
            <a:r>
              <a:rPr lang="fr-FR" sz="3000" dirty="0"/>
              <a:t> </a:t>
            </a:r>
            <a:r>
              <a:rPr lang="fr-FR" sz="3000" dirty="0" err="1"/>
              <a:t>framework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196752"/>
            <a:ext cx="7818072" cy="5544616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fr-BE" dirty="0" smtClean="0"/>
              <a:t>   </a:t>
            </a:r>
            <a:r>
              <a:rPr lang="fr-BE" dirty="0" err="1" smtClean="0">
                <a:solidFill>
                  <a:srgbClr val="FF0000"/>
                </a:solidFill>
              </a:rPr>
              <a:t>Since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>
                <a:solidFill>
                  <a:srgbClr val="FF0000"/>
                </a:solidFill>
              </a:rPr>
              <a:t>August 31, 2003</a:t>
            </a:r>
            <a:r>
              <a:rPr lang="fr-BE" dirty="0"/>
              <a:t>: </a:t>
            </a:r>
          </a:p>
          <a:p>
            <a:r>
              <a:rPr lang="en-US" dirty="0"/>
              <a:t>Celebration of the African Day of Traditional Medicine (2017:15th edition).</a:t>
            </a:r>
          </a:p>
          <a:p>
            <a:pPr marL="82296" indent="0">
              <a:buNone/>
            </a:pPr>
            <a:r>
              <a:rPr lang="fr-BE" dirty="0"/>
              <a:t> </a:t>
            </a:r>
            <a:r>
              <a:rPr lang="fr-BE" dirty="0" smtClean="0"/>
              <a:t>  </a:t>
            </a:r>
            <a:r>
              <a:rPr lang="fr-BE" dirty="0" smtClean="0">
                <a:solidFill>
                  <a:srgbClr val="FF0000"/>
                </a:solidFill>
              </a:rPr>
              <a:t>2008</a:t>
            </a:r>
            <a:r>
              <a:rPr lang="fr-BE" dirty="0">
                <a:solidFill>
                  <a:srgbClr val="FF0000"/>
                </a:solidFill>
              </a:rPr>
              <a:t>: </a:t>
            </a:r>
          </a:p>
          <a:p>
            <a:r>
              <a:rPr lang="en-US" dirty="0"/>
              <a:t>National policy of the MT (update in 2017)  </a:t>
            </a:r>
          </a:p>
          <a:p>
            <a:r>
              <a:rPr lang="en-US" dirty="0"/>
              <a:t>Code of ethics and deontology for the practice of the MT in Benin (bill to the Parliament) </a:t>
            </a:r>
          </a:p>
          <a:p>
            <a:pPr marL="82296" indent="0">
              <a:buNone/>
            </a:pPr>
            <a:r>
              <a:rPr lang="fr-BE" dirty="0"/>
              <a:t> </a:t>
            </a:r>
            <a:r>
              <a:rPr lang="fr-BE" dirty="0" smtClean="0"/>
              <a:t>  </a:t>
            </a:r>
            <a:r>
              <a:rPr lang="fr-BE" dirty="0" smtClean="0">
                <a:solidFill>
                  <a:srgbClr val="FF0000"/>
                </a:solidFill>
              </a:rPr>
              <a:t>2013</a:t>
            </a:r>
            <a:r>
              <a:rPr lang="fr-BE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Lawful framework of the </a:t>
            </a:r>
            <a:r>
              <a:rPr lang="en-US" dirty="0" err="1"/>
              <a:t>praticiens</a:t>
            </a:r>
            <a:r>
              <a:rPr lang="en-US" dirty="0"/>
              <a:t>, the practices of traditional medicine and the drugs resulting from the traditional pharmacopeia </a:t>
            </a:r>
            <a:r>
              <a:rPr lang="en-US" dirty="0" smtClean="0"/>
              <a:t>in Benin </a:t>
            </a:r>
            <a:r>
              <a:rPr lang="en-US" dirty="0"/>
              <a:t>(support OOAS) </a:t>
            </a:r>
          </a:p>
        </p:txBody>
      </p:sp>
    </p:spTree>
    <p:extLst>
      <p:ext uri="{BB962C8B-B14F-4D97-AF65-F5344CB8AC3E}">
        <p14:creationId xmlns:p14="http://schemas.microsoft.com/office/powerpoint/2010/main" val="37276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70609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sz="4400" b="1" dirty="0" smtClean="0">
                <a:latin typeface="Calisto MT" panose="02040603050505030304" pitchFamily="18" charset="0"/>
              </a:rPr>
              <a:t>2.2. </a:t>
            </a:r>
            <a:r>
              <a:rPr lang="fr-FR" dirty="0" err="1"/>
              <a:t>Reinforcement</a:t>
            </a:r>
            <a:r>
              <a:rPr lang="fr-FR" dirty="0"/>
              <a:t> of the </a:t>
            </a:r>
            <a:r>
              <a:rPr lang="fr-FR" dirty="0" err="1"/>
              <a:t>capacities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4006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Some </a:t>
            </a:r>
            <a:r>
              <a:rPr lang="en-US" dirty="0">
                <a:solidFill>
                  <a:srgbClr val="FF0000"/>
                </a:solidFill>
              </a:rPr>
              <a:t>elaborate documents of formation</a:t>
            </a:r>
            <a:r>
              <a:rPr lang="en-US" dirty="0"/>
              <a:t> </a:t>
            </a:r>
          </a:p>
          <a:p>
            <a:r>
              <a:rPr lang="en-US" dirty="0"/>
              <a:t>Training manual of treatment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 err="1"/>
              <a:t>paludism</a:t>
            </a:r>
            <a:r>
              <a:rPr lang="en-US" dirty="0" smtClean="0"/>
              <a:t>; </a:t>
            </a:r>
            <a:r>
              <a:rPr lang="en-US" dirty="0"/>
              <a:t>treatment of STI and the VIH-AIDS </a:t>
            </a:r>
            <a:r>
              <a:rPr lang="en-US" dirty="0" smtClean="0"/>
              <a:t>, on </a:t>
            </a:r>
            <a:r>
              <a:rPr lang="en-US" dirty="0"/>
              <a:t>the systems of education and transmission of the knowledge in traditional medicine </a:t>
            </a:r>
          </a:p>
          <a:p>
            <a:r>
              <a:rPr lang="en-US" dirty="0"/>
              <a:t>Document good practices of fight against HIV/AIDS in traditional medicine </a:t>
            </a:r>
          </a:p>
          <a:p>
            <a:r>
              <a:rPr lang="en-US" dirty="0"/>
              <a:t>Protocol of treatment of the </a:t>
            </a:r>
            <a:r>
              <a:rPr lang="en-US" dirty="0" smtClean="0"/>
              <a:t> </a:t>
            </a:r>
            <a:r>
              <a:rPr lang="en-US" dirty="0" err="1" smtClean="0"/>
              <a:t>paludism</a:t>
            </a:r>
            <a:r>
              <a:rPr lang="en-US" dirty="0" smtClean="0"/>
              <a:t>, STI/HIV-AIDS </a:t>
            </a:r>
            <a:r>
              <a:rPr lang="en-US" dirty="0"/>
              <a:t>based on the effective traditional practices </a:t>
            </a:r>
          </a:p>
        </p:txBody>
      </p:sp>
    </p:spTree>
    <p:extLst>
      <p:ext uri="{BB962C8B-B14F-4D97-AF65-F5344CB8AC3E}">
        <p14:creationId xmlns:p14="http://schemas.microsoft.com/office/powerpoint/2010/main" val="11047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70609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sz="4400" b="1" dirty="0" smtClean="0">
                <a:latin typeface="Calisto MT" panose="02040603050505030304" pitchFamily="18" charset="0"/>
              </a:rPr>
              <a:t>2.2. </a:t>
            </a:r>
            <a:r>
              <a:rPr lang="fr-FR" dirty="0" err="1"/>
              <a:t>Reinforcement</a:t>
            </a:r>
            <a:r>
              <a:rPr lang="fr-FR" dirty="0"/>
              <a:t> of the </a:t>
            </a:r>
            <a:r>
              <a:rPr lang="fr-FR" dirty="0" err="1"/>
              <a:t>capacities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268760"/>
            <a:ext cx="7818072" cy="5589240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fr-BE" dirty="0" smtClean="0"/>
              <a:t>    </a:t>
            </a:r>
            <a:r>
              <a:rPr lang="fr-BE" dirty="0" err="1" smtClean="0">
                <a:solidFill>
                  <a:srgbClr val="FF0000"/>
                </a:solidFill>
              </a:rPr>
              <a:t>Given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>
                <a:solidFill>
                  <a:srgbClr val="FF0000"/>
                </a:solidFill>
              </a:rPr>
              <a:t>trainings (2007-2017) </a:t>
            </a:r>
          </a:p>
          <a:p>
            <a:r>
              <a:rPr lang="en-US" dirty="0"/>
              <a:t>3.820 </a:t>
            </a:r>
            <a:r>
              <a:rPr lang="en-US" dirty="0" err="1" smtClean="0"/>
              <a:t>practicians</a:t>
            </a:r>
            <a:r>
              <a:rPr lang="en-US" dirty="0" smtClean="0"/>
              <a:t> </a:t>
            </a:r>
            <a:r>
              <a:rPr lang="en-US" dirty="0"/>
              <a:t>trained on </a:t>
            </a:r>
            <a:r>
              <a:rPr lang="en-US" dirty="0" err="1"/>
              <a:t>paludism</a:t>
            </a:r>
            <a:r>
              <a:rPr lang="en-US" dirty="0"/>
              <a:t>  </a:t>
            </a:r>
          </a:p>
          <a:p>
            <a:r>
              <a:rPr lang="en-US" dirty="0"/>
              <a:t>4.434 </a:t>
            </a:r>
            <a:r>
              <a:rPr lang="en-US" dirty="0" err="1" smtClean="0"/>
              <a:t>practicians</a:t>
            </a:r>
            <a:r>
              <a:rPr lang="en-US" dirty="0" smtClean="0"/>
              <a:t> </a:t>
            </a:r>
            <a:r>
              <a:rPr lang="en-US" dirty="0"/>
              <a:t>trained on STI-HIV/AIDS;</a:t>
            </a:r>
          </a:p>
          <a:p>
            <a:r>
              <a:rPr lang="en-US" dirty="0"/>
              <a:t>654 persons in charge for convents formed on HIV/AIDS   </a:t>
            </a:r>
          </a:p>
          <a:p>
            <a:r>
              <a:rPr lang="en-US" dirty="0"/>
              <a:t>60 doctors and 130 midwives/male nurses trained on traditional medicine </a:t>
            </a:r>
          </a:p>
          <a:p>
            <a:r>
              <a:rPr lang="en-US" dirty="0"/>
              <a:t>320 </a:t>
            </a:r>
            <a:r>
              <a:rPr lang="en-US" dirty="0" err="1" smtClean="0"/>
              <a:t>practicians</a:t>
            </a:r>
            <a:r>
              <a:rPr lang="en-US" dirty="0" smtClean="0"/>
              <a:t> </a:t>
            </a:r>
            <a:r>
              <a:rPr lang="en-US" dirty="0"/>
              <a:t>trained on tuberculosis  </a:t>
            </a:r>
          </a:p>
          <a:p>
            <a:r>
              <a:rPr lang="en-US" dirty="0"/>
              <a:t>50 </a:t>
            </a:r>
            <a:r>
              <a:rPr lang="en-US" dirty="0" err="1" smtClean="0"/>
              <a:t>practicians</a:t>
            </a:r>
            <a:r>
              <a:rPr lang="en-US" dirty="0" smtClean="0"/>
              <a:t> </a:t>
            </a:r>
            <a:r>
              <a:rPr lang="en-US" dirty="0"/>
              <a:t>trained on the amazing plants </a:t>
            </a:r>
            <a:r>
              <a:rPr lang="en-US" dirty="0" smtClean="0"/>
              <a:t> </a:t>
            </a:r>
          </a:p>
          <a:p>
            <a:r>
              <a:rPr lang="en-US" dirty="0" smtClean="0"/>
              <a:t>50 </a:t>
            </a:r>
            <a:r>
              <a:rPr lang="en-US" dirty="0" err="1" smtClean="0"/>
              <a:t>practicians</a:t>
            </a:r>
            <a:r>
              <a:rPr lang="en-US" dirty="0" smtClean="0"/>
              <a:t> trained on the management of the structures of care in traditional medicine  </a:t>
            </a:r>
          </a:p>
          <a:p>
            <a:r>
              <a:rPr lang="en-US" dirty="0" smtClean="0"/>
              <a:t>120 </a:t>
            </a:r>
            <a:r>
              <a:rPr lang="en-US" dirty="0" err="1" smtClean="0"/>
              <a:t>practicians</a:t>
            </a:r>
            <a:r>
              <a:rPr lang="en-US" dirty="0" smtClean="0"/>
              <a:t> </a:t>
            </a:r>
            <a:r>
              <a:rPr lang="en-US" dirty="0"/>
              <a:t>trained on the disease with Ebola virus.</a:t>
            </a:r>
          </a:p>
          <a:p>
            <a:r>
              <a:rPr lang="en-US" dirty="0"/>
              <a:t>400 </a:t>
            </a:r>
            <a:r>
              <a:rPr lang="en-US" dirty="0" err="1" smtClean="0"/>
              <a:t>practicians</a:t>
            </a:r>
            <a:r>
              <a:rPr lang="en-US" dirty="0" smtClean="0"/>
              <a:t> </a:t>
            </a:r>
            <a:r>
              <a:rPr lang="en-US" dirty="0"/>
              <a:t>trained on the oral </a:t>
            </a:r>
            <a:r>
              <a:rPr lang="en-US" dirty="0" err="1"/>
              <a:t>noma</a:t>
            </a:r>
            <a:r>
              <a:rPr lang="en-US" dirty="0"/>
              <a:t> and affections.</a:t>
            </a:r>
          </a:p>
          <a:p>
            <a:r>
              <a:rPr lang="en-US" dirty="0"/>
              <a:t>3.500 </a:t>
            </a:r>
            <a:r>
              <a:rPr lang="en-US" dirty="0" err="1" smtClean="0"/>
              <a:t>practicians</a:t>
            </a:r>
            <a:r>
              <a:rPr lang="en-US" dirty="0" smtClean="0"/>
              <a:t> </a:t>
            </a:r>
            <a:r>
              <a:rPr lang="en-US" dirty="0"/>
              <a:t>trained on the deontology</a:t>
            </a:r>
            <a:r>
              <a:rPr lang="en-US" dirty="0" smtClean="0"/>
              <a:t>.</a:t>
            </a:r>
          </a:p>
          <a:p>
            <a:endParaRPr lang="fr-BE" dirty="0" smtClean="0"/>
          </a:p>
          <a:p>
            <a:pPr marL="0" indent="0">
              <a:buClr>
                <a:srgbClr val="FA2C1C"/>
              </a:buClr>
              <a:buNone/>
              <a:defRPr/>
            </a:pPr>
            <a:endParaRPr lang="fr-FR" dirty="0" smtClean="0">
              <a:cs typeface="Arial" charset="0"/>
            </a:endParaRPr>
          </a:p>
          <a:p>
            <a:pPr marL="533400" indent="-533400">
              <a:buClr>
                <a:srgbClr val="FA2C1C"/>
              </a:buClr>
              <a:buFont typeface="Wingdings" panose="05000000000000000000" pitchFamily="2" charset="2"/>
              <a:buChar char="§"/>
              <a:defRPr/>
            </a:pPr>
            <a:endParaRPr lang="fr-FR" dirty="0" smtClean="0">
              <a:cs typeface="Arial" charset="0"/>
            </a:endParaRP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53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248" y="12399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>
                <a:latin typeface="Calisto MT" panose="02040603050505030304" pitchFamily="18" charset="0"/>
              </a:rPr>
              <a:t>2.2. </a:t>
            </a:r>
            <a:r>
              <a:rPr lang="fr-FR" dirty="0" err="1" smtClean="0"/>
              <a:t>Reinforcement</a:t>
            </a:r>
            <a:r>
              <a:rPr lang="fr-FR" dirty="0" smtClean="0"/>
              <a:t> </a:t>
            </a:r>
            <a:r>
              <a:rPr lang="fr-FR" dirty="0"/>
              <a:t>of the </a:t>
            </a:r>
            <a:r>
              <a:rPr lang="fr-FR" dirty="0" err="1" smtClean="0"/>
              <a:t>capacities</a:t>
            </a:r>
            <a:endParaRPr lang="fr-FR" dirty="0"/>
          </a:p>
        </p:txBody>
      </p:sp>
      <p:pic>
        <p:nvPicPr>
          <p:cNvPr id="7170" name="Picture 2" descr="C:\Users\LENOVO\Desktop\2017\formation 2017\photo formation  jardin\01010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970" b="12599"/>
          <a:stretch>
            <a:fillRect/>
          </a:stretch>
        </p:blipFill>
        <p:spPr bwMode="auto">
          <a:xfrm>
            <a:off x="5219581" y="1664804"/>
            <a:ext cx="3916278" cy="2304256"/>
          </a:xfrm>
          <a:prstGeom prst="rect">
            <a:avLst/>
          </a:prstGeom>
          <a:noFill/>
        </p:spPr>
      </p:pic>
      <p:pic>
        <p:nvPicPr>
          <p:cNvPr id="4" name="Espace réservé du contenu 3" descr="C:\Users\hp\Documents\Pnpmt - Ms\JAMT 2014\Photos\DSC_6374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7" b="16217"/>
          <a:stretch/>
        </p:blipFill>
        <p:spPr bwMode="auto">
          <a:xfrm>
            <a:off x="971600" y="1484784"/>
            <a:ext cx="3672408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3" descr="CRIM0037"/>
          <p:cNvPicPr>
            <a:picLocks noChangeAspect="1" noChangeArrowheads="1"/>
          </p:cNvPicPr>
          <p:nvPr/>
        </p:nvPicPr>
        <p:blipFill>
          <a:blip r:embed="rId4" cstate="print"/>
          <a:srcRect t="14240"/>
          <a:stretch>
            <a:fillRect/>
          </a:stretch>
        </p:blipFill>
        <p:spPr bwMode="auto">
          <a:xfrm>
            <a:off x="1115616" y="4253656"/>
            <a:ext cx="3744416" cy="241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du contenu 3" descr="C:\Users\hp\Documents\Pnpmt - Ms\JAMT 2014\Photos\DSC_6359.JPG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4"/>
          <a:stretch/>
        </p:blipFill>
        <p:spPr bwMode="auto">
          <a:xfrm>
            <a:off x="5364088" y="4253656"/>
            <a:ext cx="3672408" cy="22810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73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922114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 smtClean="0">
                <a:latin typeface="Calisto MT" panose="02040603050505030304" pitchFamily="18" charset="0"/>
              </a:rPr>
              <a:t>2.3. </a:t>
            </a:r>
            <a:r>
              <a:rPr lang="fr-FR" sz="4400" b="1" dirty="0" err="1">
                <a:latin typeface="Calisto MT" panose="02040603050505030304" pitchFamily="18" charset="0"/>
              </a:rPr>
              <a:t>Development</a:t>
            </a:r>
            <a:r>
              <a:rPr lang="fr-FR" sz="4400" b="1" dirty="0">
                <a:latin typeface="Calisto MT" panose="02040603050505030304" pitchFamily="18" charset="0"/>
              </a:rPr>
              <a:t> of </a:t>
            </a:r>
            <a:r>
              <a:rPr lang="fr-FR" sz="4400" b="1" dirty="0" err="1" smtClean="0">
                <a:latin typeface="Calisto MT" panose="02040603050505030304" pitchFamily="18" charset="0"/>
              </a:rPr>
              <a:t>research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fr-BE" dirty="0" smtClean="0"/>
              <a:t>   </a:t>
            </a:r>
            <a:r>
              <a:rPr lang="fr-BE" dirty="0" smtClean="0">
                <a:solidFill>
                  <a:srgbClr val="FF0000"/>
                </a:solidFill>
              </a:rPr>
              <a:t>Principal </a:t>
            </a:r>
            <a:r>
              <a:rPr lang="fr-BE" dirty="0" err="1">
                <a:solidFill>
                  <a:srgbClr val="FF0000"/>
                </a:solidFill>
              </a:rPr>
              <a:t>research</a:t>
            </a:r>
            <a:r>
              <a:rPr lang="fr-BE" dirty="0">
                <a:solidFill>
                  <a:srgbClr val="FF0000"/>
                </a:solidFill>
              </a:rPr>
              <a:t> (2007 - 2017):</a:t>
            </a:r>
          </a:p>
          <a:p>
            <a:r>
              <a:rPr lang="en-US" dirty="0"/>
              <a:t>Seek on the identification of the remedies against </a:t>
            </a:r>
            <a:r>
              <a:rPr lang="en-US" dirty="0" err="1"/>
              <a:t>paludism</a:t>
            </a:r>
            <a:r>
              <a:rPr lang="en-US" dirty="0"/>
              <a:t> (AGBAYA) </a:t>
            </a:r>
          </a:p>
          <a:p>
            <a:r>
              <a:rPr lang="en-US" dirty="0"/>
              <a:t>Monograph of 304 plants for the treatment and the prevention of the opportunist affections of HIV/AIDS </a:t>
            </a:r>
          </a:p>
          <a:p>
            <a:r>
              <a:rPr lang="en-US" dirty="0"/>
              <a:t>Monograph of 418 plants for the prevention and the treatment of </a:t>
            </a:r>
            <a:r>
              <a:rPr lang="en-US" dirty="0" err="1"/>
              <a:t>paludism</a:t>
            </a:r>
            <a:r>
              <a:rPr lang="en-US" dirty="0"/>
              <a:t> in Benin.</a:t>
            </a:r>
          </a:p>
          <a:p>
            <a:r>
              <a:rPr lang="en-US" dirty="0"/>
              <a:t>Seek on the ulcer of </a:t>
            </a:r>
            <a:r>
              <a:rPr lang="en-US" dirty="0" err="1"/>
              <a:t>Buruli</a:t>
            </a:r>
            <a:r>
              <a:rPr lang="en-US" dirty="0"/>
              <a:t>;</a:t>
            </a:r>
          </a:p>
          <a:p>
            <a:r>
              <a:rPr lang="en-US" dirty="0"/>
              <a:t>Construction of a data base of the PMT,  </a:t>
            </a:r>
          </a:p>
          <a:p>
            <a:r>
              <a:rPr lang="en-US" dirty="0"/>
              <a:t>Evaluation of acute toxicity and screening </a:t>
            </a:r>
            <a:r>
              <a:rPr lang="en-US" dirty="0" err="1"/>
              <a:t>phytochimic</a:t>
            </a:r>
            <a:r>
              <a:rPr lang="en-US" dirty="0"/>
              <a:t> in the laboratories of almost 100 drugs containing plants</a:t>
            </a:r>
          </a:p>
        </p:txBody>
      </p:sp>
    </p:spTree>
    <p:extLst>
      <p:ext uri="{BB962C8B-B14F-4D97-AF65-F5344CB8AC3E}">
        <p14:creationId xmlns:p14="http://schemas.microsoft.com/office/powerpoint/2010/main" val="23200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778098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Calisto MT" panose="02040603050505030304" pitchFamily="18" charset="0"/>
              </a:rPr>
              <a:t>2.3.</a:t>
            </a:r>
            <a:r>
              <a:rPr lang="fr-BE" dirty="0"/>
              <a:t> </a:t>
            </a:r>
            <a:r>
              <a:rPr lang="fr-BE" dirty="0" err="1"/>
              <a:t>Development</a:t>
            </a:r>
            <a:r>
              <a:rPr lang="fr-BE" dirty="0"/>
              <a:t> of </a:t>
            </a:r>
            <a:r>
              <a:rPr lang="fr-BE" dirty="0" err="1" smtClean="0"/>
              <a:t>research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268760"/>
            <a:ext cx="7746064" cy="532859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Promotion </a:t>
            </a:r>
            <a:r>
              <a:rPr lang="en-US" dirty="0">
                <a:solidFill>
                  <a:srgbClr val="FF0000"/>
                </a:solidFill>
              </a:rPr>
              <a:t>of the gardens of medicinal plants (2007-2017) </a:t>
            </a:r>
          </a:p>
          <a:p>
            <a:r>
              <a:rPr lang="en-US" dirty="0"/>
              <a:t>Creation of the gardens of medicinal plants:66 on the whole  </a:t>
            </a:r>
          </a:p>
          <a:p>
            <a:r>
              <a:rPr lang="en-US" dirty="0"/>
              <a:t>Support of the OOAS to the botanical garden and zoological of the University of Abomey- </a:t>
            </a:r>
            <a:r>
              <a:rPr lang="en-US" dirty="0" err="1"/>
              <a:t>Calavi</a:t>
            </a:r>
            <a:r>
              <a:rPr lang="en-US" dirty="0"/>
              <a:t> </a:t>
            </a:r>
          </a:p>
          <a:p>
            <a:endParaRPr lang="fr-BE" dirty="0"/>
          </a:p>
          <a:p>
            <a:r>
              <a:rPr lang="en-US" dirty="0"/>
              <a:t>Marketing authorization (AMM) for two products </a:t>
            </a:r>
            <a:r>
              <a:rPr lang="en-US" dirty="0" err="1"/>
              <a:t>antipaludic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79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>
                <a:latin typeface="Calisto MT" panose="02040603050505030304" pitchFamily="18" charset="0"/>
              </a:rPr>
              <a:t>2.3. </a:t>
            </a:r>
            <a:r>
              <a:rPr lang="fr-FR" sz="4000" dirty="0" err="1"/>
              <a:t>Development</a:t>
            </a:r>
            <a:r>
              <a:rPr lang="fr-FR" sz="4000" dirty="0"/>
              <a:t> of </a:t>
            </a:r>
            <a:r>
              <a:rPr lang="fr-FR" sz="4000" dirty="0" err="1" smtClean="0"/>
              <a:t>research</a:t>
            </a:r>
            <a:endParaRPr lang="fr-FR" sz="4400" b="1" dirty="0" smtClean="0">
              <a:latin typeface="Calisto MT" panose="02040603050505030304" pitchFamily="18" charset="0"/>
            </a:endParaRPr>
          </a:p>
        </p:txBody>
      </p:sp>
      <p:pic>
        <p:nvPicPr>
          <p:cNvPr id="4" name="Espace réservé du contenu 3" descr="C:\Users\asus\Desktop\Aujourd'hui\JAMT 2011\OCEANE TITRE\phamar\DSC_02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4042"/>
          <a:stretch>
            <a:fillRect/>
          </a:stretch>
        </p:blipFill>
        <p:spPr bwMode="auto">
          <a:xfrm>
            <a:off x="2771800" y="1412776"/>
            <a:ext cx="4405327" cy="272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AGON\Documents\API\API-PALU EN GELU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4581525"/>
            <a:ext cx="4470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1525"/>
            <a:ext cx="2983094" cy="20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5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114300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Calisto MT" panose="02040603050505030304" pitchFamily="18" charset="0"/>
              </a:rPr>
              <a:t>2.4. </a:t>
            </a:r>
            <a:r>
              <a:rPr lang="fr-FR" sz="3600" b="1" dirty="0" err="1">
                <a:latin typeface="Calisto MT" panose="02040603050505030304" pitchFamily="18" charset="0"/>
              </a:rPr>
              <a:t>Partnership</a:t>
            </a:r>
            <a:r>
              <a:rPr lang="fr-FR" sz="3600" b="1" dirty="0">
                <a:latin typeface="Calisto MT" panose="02040603050505030304" pitchFamily="18" charset="0"/>
              </a:rPr>
              <a:t> and collaboration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97774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fr-BE" dirty="0" smtClean="0">
                <a:solidFill>
                  <a:srgbClr val="FF0000"/>
                </a:solidFill>
              </a:rPr>
              <a:t>   </a:t>
            </a:r>
            <a:r>
              <a:rPr lang="fr-BE" dirty="0" err="1" smtClean="0">
                <a:solidFill>
                  <a:srgbClr val="FF0000"/>
                </a:solidFill>
              </a:rPr>
              <a:t>Activities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>
                <a:solidFill>
                  <a:srgbClr val="FF0000"/>
                </a:solidFill>
              </a:rPr>
              <a:t>(2007 - 2017): </a:t>
            </a:r>
          </a:p>
          <a:p>
            <a:r>
              <a:rPr lang="en-US" dirty="0"/>
              <a:t>Quarterly meetings of dialogue between </a:t>
            </a:r>
            <a:r>
              <a:rPr lang="en-US" dirty="0" err="1"/>
              <a:t>practicians</a:t>
            </a:r>
            <a:r>
              <a:rPr lang="en-US" dirty="0"/>
              <a:t> and agents of health  </a:t>
            </a:r>
          </a:p>
          <a:p>
            <a:endParaRPr lang="fr-BE" dirty="0"/>
          </a:p>
          <a:p>
            <a:pPr marL="82296" indent="0">
              <a:buNone/>
            </a:pPr>
            <a:r>
              <a:rPr lang="fr-BE" dirty="0"/>
              <a:t> </a:t>
            </a:r>
            <a:r>
              <a:rPr lang="fr-BE" dirty="0" smtClean="0"/>
              <a:t>  </a:t>
            </a:r>
            <a:r>
              <a:rPr lang="fr-BE" dirty="0" err="1" smtClean="0">
                <a:solidFill>
                  <a:srgbClr val="FF0000"/>
                </a:solidFill>
              </a:rPr>
              <a:t>Some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centers</a:t>
            </a:r>
            <a:r>
              <a:rPr lang="fr-BE" dirty="0">
                <a:solidFill>
                  <a:srgbClr val="FF0000"/>
                </a:solidFill>
              </a:rPr>
              <a:t> collaboratifs</a:t>
            </a:r>
            <a:r>
              <a:rPr lang="fr-BE" dirty="0"/>
              <a:t> </a:t>
            </a:r>
          </a:p>
          <a:p>
            <a:r>
              <a:rPr lang="en-US" dirty="0"/>
              <a:t>Modern center of traditional treatment of the fractures (</a:t>
            </a:r>
            <a:r>
              <a:rPr lang="en-US" dirty="0" err="1"/>
              <a:t>Allada</a:t>
            </a:r>
            <a:r>
              <a:rPr lang="en-US" dirty="0"/>
              <a:t>)   </a:t>
            </a:r>
          </a:p>
          <a:p>
            <a:r>
              <a:rPr lang="en-US" dirty="0"/>
              <a:t>Traditional processing center of the ulcer of </a:t>
            </a:r>
            <a:r>
              <a:rPr lang="en-US" dirty="0" err="1"/>
              <a:t>Buruli</a:t>
            </a:r>
            <a:r>
              <a:rPr lang="en-US" dirty="0"/>
              <a:t> (</a:t>
            </a:r>
            <a:r>
              <a:rPr lang="en-US" dirty="0" err="1"/>
              <a:t>Ouinhi</a:t>
            </a:r>
            <a:r>
              <a:rPr lang="en-US" dirty="0"/>
              <a:t>) </a:t>
            </a:r>
          </a:p>
          <a:p>
            <a:r>
              <a:rPr lang="en-US" dirty="0"/>
              <a:t>Center </a:t>
            </a:r>
            <a:r>
              <a:rPr lang="en-US" dirty="0" err="1"/>
              <a:t>Sêyon</a:t>
            </a:r>
            <a:r>
              <a:rPr lang="en-US" dirty="0"/>
              <a:t> of Archdiocese of </a:t>
            </a:r>
            <a:r>
              <a:rPr lang="en-US" dirty="0" err="1"/>
              <a:t>Cotonou</a:t>
            </a:r>
            <a:r>
              <a:rPr lang="en-US" dirty="0"/>
              <a:t> </a:t>
            </a:r>
          </a:p>
          <a:p>
            <a:r>
              <a:rPr lang="en-US" dirty="0"/>
              <a:t>Denominational hospital Holy Jean of God of </a:t>
            </a:r>
            <a:r>
              <a:rPr lang="en-US" dirty="0" err="1"/>
              <a:t>Tanguiéta</a:t>
            </a:r>
            <a:r>
              <a:rPr lang="en-US" dirty="0"/>
              <a:t>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92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b="1" dirty="0">
                <a:latin typeface="Calisto MT" panose="02040603050505030304" pitchFamily="18" charset="0"/>
              </a:rPr>
              <a:t>2.4. </a:t>
            </a:r>
            <a:r>
              <a:rPr lang="fr-FR" sz="4400" b="1" dirty="0" err="1">
                <a:latin typeface="Calisto MT" panose="02040603050505030304" pitchFamily="18" charset="0"/>
              </a:rPr>
              <a:t>Partnership</a:t>
            </a:r>
            <a:r>
              <a:rPr lang="fr-FR" sz="4400" b="1" dirty="0">
                <a:latin typeface="Calisto MT" panose="02040603050505030304" pitchFamily="18" charset="0"/>
              </a:rPr>
              <a:t> and collaboration </a:t>
            </a:r>
            <a:endParaRPr lang="fr-FR" dirty="0"/>
          </a:p>
        </p:txBody>
      </p:sp>
      <p:pic>
        <p:nvPicPr>
          <p:cNvPr id="4" name="Picture 3" descr="C:\Users\Dr Rock\Documents\PNPMT\Ayou\2012\Photos\SAM_11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4565"/>
          <a:stretch>
            <a:fillRect/>
          </a:stretch>
        </p:blipFill>
        <p:spPr>
          <a:xfrm>
            <a:off x="5292079" y="1490243"/>
            <a:ext cx="3571077" cy="2289074"/>
          </a:xfrm>
        </p:spPr>
      </p:pic>
      <p:pic>
        <p:nvPicPr>
          <p:cNvPr id="5" name="Picture 3" descr="C:\Users\LENOVO\Desktop\2017\formation 2017\Foto formation BPF\03230419.JPG"/>
          <p:cNvPicPr>
            <a:picLocks noChangeAspect="1" noChangeArrowheads="1"/>
          </p:cNvPicPr>
          <p:nvPr/>
        </p:nvPicPr>
        <p:blipFill>
          <a:blip r:embed="rId3" cstate="print"/>
          <a:srcRect r="2777" b="13690"/>
          <a:stretch>
            <a:fillRect/>
          </a:stretch>
        </p:blipFill>
        <p:spPr bwMode="auto">
          <a:xfrm>
            <a:off x="850382" y="1484784"/>
            <a:ext cx="4136735" cy="2448272"/>
          </a:xfrm>
          <a:prstGeom prst="rect">
            <a:avLst/>
          </a:prstGeom>
          <a:noFill/>
        </p:spPr>
      </p:pic>
      <p:pic>
        <p:nvPicPr>
          <p:cNvPr id="6" name="Picture 2" descr="C:\Users\LENOVO\Desktop\PNPMT\CTB\Tanguiéta Photos AD\IMG_8988.JPG"/>
          <p:cNvPicPr>
            <a:picLocks noChangeAspect="1" noChangeArrowheads="1"/>
          </p:cNvPicPr>
          <p:nvPr/>
        </p:nvPicPr>
        <p:blipFill rotWithShape="1">
          <a:blip r:embed="rId4"/>
          <a:srcRect t="10892" r="2895" b="28024"/>
          <a:stretch/>
        </p:blipFill>
        <p:spPr bwMode="auto">
          <a:xfrm>
            <a:off x="2771800" y="4046038"/>
            <a:ext cx="5653779" cy="2373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6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106104" cy="981892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sz="4400" b="1" dirty="0" smtClean="0">
                <a:latin typeface="Calisto MT" panose="02040603050505030304" pitchFamily="18" charset="0"/>
              </a:rPr>
              <a:t>2.4 </a:t>
            </a:r>
            <a:r>
              <a:rPr lang="fr-FR" sz="4400" b="1" dirty="0" err="1" smtClean="0">
                <a:latin typeface="Calisto MT" panose="02040603050505030304" pitchFamily="18" charset="0"/>
              </a:rPr>
              <a:t>Partnership</a:t>
            </a:r>
            <a:r>
              <a:rPr lang="fr-FR" sz="4400" b="1" dirty="0" smtClean="0">
                <a:latin typeface="Calisto MT" panose="02040603050505030304" pitchFamily="18" charset="0"/>
              </a:rPr>
              <a:t> </a:t>
            </a:r>
            <a:r>
              <a:rPr lang="fr-FR" sz="4400" b="1" dirty="0">
                <a:latin typeface="Calisto MT" panose="02040603050505030304" pitchFamily="18" charset="0"/>
              </a:rPr>
              <a:t>and collaboration 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84784"/>
            <a:ext cx="7498080" cy="5184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Principal </a:t>
            </a:r>
            <a:r>
              <a:rPr lang="en-US" dirty="0">
                <a:solidFill>
                  <a:srgbClr val="FF0000"/>
                </a:solidFill>
              </a:rPr>
              <a:t>technical and financial partners</a:t>
            </a:r>
            <a:r>
              <a:rPr lang="en-US" dirty="0"/>
              <a:t> </a:t>
            </a:r>
          </a:p>
          <a:p>
            <a:r>
              <a:rPr lang="en-US" dirty="0"/>
              <a:t>African Western organization of Health;</a:t>
            </a:r>
          </a:p>
          <a:p>
            <a:r>
              <a:rPr lang="fr-BE" dirty="0"/>
              <a:t>The World </a:t>
            </a:r>
            <a:r>
              <a:rPr lang="fr-BE" dirty="0" err="1"/>
              <a:t>Health</a:t>
            </a:r>
            <a:r>
              <a:rPr lang="fr-BE" dirty="0"/>
              <a:t> </a:t>
            </a:r>
            <a:r>
              <a:rPr lang="fr-BE" dirty="0" err="1"/>
              <a:t>Organization</a:t>
            </a:r>
            <a:r>
              <a:rPr lang="fr-BE" dirty="0"/>
              <a:t>;</a:t>
            </a:r>
          </a:p>
          <a:p>
            <a:r>
              <a:rPr lang="fr-BE" dirty="0" err="1"/>
              <a:t>African</a:t>
            </a:r>
            <a:r>
              <a:rPr lang="fr-BE" dirty="0"/>
              <a:t> </a:t>
            </a:r>
            <a:r>
              <a:rPr lang="fr-BE" dirty="0" err="1"/>
              <a:t>bank</a:t>
            </a:r>
            <a:r>
              <a:rPr lang="fr-BE" dirty="0"/>
              <a:t> of </a:t>
            </a:r>
            <a:r>
              <a:rPr lang="fr-BE" dirty="0" err="1"/>
              <a:t>development</a:t>
            </a:r>
            <a:r>
              <a:rPr lang="fr-BE" dirty="0"/>
              <a:t> </a:t>
            </a:r>
          </a:p>
          <a:p>
            <a:r>
              <a:rPr lang="fr-BE" dirty="0"/>
              <a:t>The World Bank;</a:t>
            </a:r>
          </a:p>
          <a:p>
            <a:r>
              <a:rPr lang="fr-BE" dirty="0"/>
              <a:t>Funds World;</a:t>
            </a:r>
          </a:p>
          <a:p>
            <a:r>
              <a:rPr lang="fr-BE" dirty="0"/>
              <a:t>ANAPRAMETRAB;</a:t>
            </a:r>
          </a:p>
          <a:p>
            <a:r>
              <a:rPr lang="fr-BE" dirty="0"/>
              <a:t>etc</a:t>
            </a:r>
            <a:r>
              <a:rPr lang="fr-BE" dirty="0" smtClean="0"/>
              <a:t>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398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Plan</a:t>
            </a:r>
            <a:r>
              <a:rPr lang="fr-FR" dirty="0" smtClean="0">
                <a:latin typeface="Calisto MT" panose="02040603050505030304" pitchFamily="18" charset="0"/>
              </a:rPr>
              <a:t> </a:t>
            </a:r>
            <a:endParaRPr lang="fr-FR" dirty="0">
              <a:latin typeface="Calisto MT" panose="0204060305050503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600200"/>
            <a:ext cx="7632848" cy="485313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Clr>
                <a:srgbClr val="C00000"/>
              </a:buClr>
              <a:buFont typeface="+mj-lt"/>
              <a:buAutoNum type="arabicParenR"/>
              <a:defRPr/>
            </a:pPr>
            <a:r>
              <a:rPr lang="fr-FR" b="1" dirty="0" err="1" smtClean="0">
                <a:latin typeface="Calisto MT" panose="02040603050505030304" pitchFamily="18" charset="0"/>
              </a:rPr>
              <a:t>Presentation</a:t>
            </a:r>
            <a:r>
              <a:rPr lang="fr-FR" b="1" dirty="0" smtClean="0">
                <a:latin typeface="Calisto MT" panose="02040603050505030304" pitchFamily="18" charset="0"/>
              </a:rPr>
              <a:t> of Bénin</a:t>
            </a:r>
          </a:p>
          <a:p>
            <a:pPr marL="514350" indent="-514350">
              <a:lnSpc>
                <a:spcPct val="120000"/>
              </a:lnSpc>
              <a:buClr>
                <a:srgbClr val="C00000"/>
              </a:buClr>
              <a:buFont typeface="+mj-lt"/>
              <a:buAutoNum type="arabicParenR"/>
              <a:defRPr/>
            </a:pPr>
            <a:r>
              <a:rPr lang="en-US" b="1" dirty="0">
                <a:latin typeface="Calisto MT" panose="02040603050505030304" pitchFamily="18" charset="0"/>
              </a:rPr>
              <a:t>Situation of traditional medicine in </a:t>
            </a:r>
            <a:r>
              <a:rPr lang="en-US" b="1" dirty="0" smtClean="0">
                <a:latin typeface="Calisto MT" panose="02040603050505030304" pitchFamily="18" charset="0"/>
              </a:rPr>
              <a:t>Benin</a:t>
            </a:r>
            <a:endParaRPr lang="fr-FR" b="1" dirty="0" smtClean="0">
              <a:latin typeface="Calisto MT" panose="02040603050505030304" pitchFamily="18" charset="0"/>
            </a:endParaRPr>
          </a:p>
          <a:p>
            <a:pPr marL="514350" indent="-514350">
              <a:lnSpc>
                <a:spcPct val="120000"/>
              </a:lnSpc>
              <a:buClr>
                <a:srgbClr val="C00000"/>
              </a:buClr>
              <a:buFont typeface="+mj-lt"/>
              <a:buAutoNum type="arabicParenR"/>
              <a:defRPr/>
            </a:pPr>
            <a:r>
              <a:rPr lang="fr-BE" b="1" dirty="0">
                <a:latin typeface="Calisto MT" panose="02040603050505030304" pitchFamily="18" charset="0"/>
              </a:rPr>
              <a:t>F</a:t>
            </a:r>
            <a:r>
              <a:rPr lang="fr-BE" b="1" dirty="0" smtClean="0">
                <a:latin typeface="Calisto MT" panose="02040603050505030304" pitchFamily="18" charset="0"/>
              </a:rPr>
              <a:t>orces/</a:t>
            </a:r>
            <a:r>
              <a:rPr lang="fr-BE" b="1" dirty="0" err="1" smtClean="0">
                <a:latin typeface="Calisto MT" panose="02040603050505030304" pitchFamily="18" charset="0"/>
              </a:rPr>
              <a:t>Opportunities</a:t>
            </a:r>
            <a:r>
              <a:rPr lang="fr-BE" b="1" dirty="0">
                <a:latin typeface="Calisto MT" panose="02040603050505030304" pitchFamily="18" charset="0"/>
              </a:rPr>
              <a:t>, </a:t>
            </a:r>
            <a:r>
              <a:rPr lang="fr-BE" b="1" dirty="0" err="1" smtClean="0">
                <a:latin typeface="Calisto MT" panose="02040603050505030304" pitchFamily="18" charset="0"/>
              </a:rPr>
              <a:t>weaknesses</a:t>
            </a:r>
            <a:r>
              <a:rPr lang="fr-BE" b="1" dirty="0" smtClean="0">
                <a:latin typeface="Calisto MT" panose="02040603050505030304" pitchFamily="18" charset="0"/>
              </a:rPr>
              <a:t>/</a:t>
            </a:r>
            <a:r>
              <a:rPr lang="fr-BE" b="1" dirty="0" err="1">
                <a:latin typeface="Calisto MT" panose="02040603050505030304" pitchFamily="18" charset="0"/>
              </a:rPr>
              <a:t>constraints</a:t>
            </a:r>
            <a:endParaRPr lang="fr-FR" altLang="fr-FR" b="1" dirty="0" smtClean="0">
              <a:latin typeface="Calisto MT" panose="02040603050505030304" pitchFamily="18" charset="0"/>
            </a:endParaRPr>
          </a:p>
          <a:p>
            <a:pPr marL="514350" indent="-514350">
              <a:lnSpc>
                <a:spcPct val="120000"/>
              </a:lnSpc>
              <a:buClr>
                <a:srgbClr val="C00000"/>
              </a:buClr>
              <a:buFont typeface="+mj-lt"/>
              <a:buAutoNum type="arabicParenR"/>
              <a:defRPr/>
            </a:pPr>
            <a:r>
              <a:rPr lang="fr-CI" b="1" dirty="0" smtClean="0">
                <a:latin typeface="Calisto MT" panose="02040603050505030304" pitchFamily="18" charset="0"/>
              </a:rPr>
              <a:t>Challenges and prospects</a:t>
            </a:r>
          </a:p>
          <a:p>
            <a:pPr marL="514350" indent="-514350">
              <a:buClr>
                <a:srgbClr val="C00000"/>
              </a:buClr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1343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4.2 </a:t>
            </a:r>
            <a:r>
              <a:rPr lang="fr-BE" dirty="0" err="1" smtClean="0"/>
              <a:t>Partnership</a:t>
            </a:r>
            <a:r>
              <a:rPr lang="fr-BE" dirty="0" smtClean="0"/>
              <a:t> </a:t>
            </a:r>
            <a:r>
              <a:rPr lang="fr-BE" dirty="0"/>
              <a:t>and collaboration </a:t>
            </a:r>
            <a:br>
              <a:rPr lang="fr-BE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45920" y="1357298"/>
            <a:ext cx="7498080" cy="4800600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2050" name="Picture 2" descr="C:\Users\TOSHIBA\Documents\Pnpmt\OOAS - Bobo Dioulasso\Visite DG OOAS jardin UAC\SAM_0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83" y="1240200"/>
            <a:ext cx="539940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OSHIBA\Documents\Pnpmt\OOAS - Bobo Dioulasso\Visite DG OOAS jardin UAC\SAM_0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5198"/>
            <a:ext cx="4087184" cy="272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OSHIBA\Documents\Pnpmt\OOAS - Bobo Dioulasso\Visite DG OOAS jardin UAC\SAM_0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33" y="3926891"/>
            <a:ext cx="4401847" cy="29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45920" y="1357298"/>
            <a:ext cx="7498080" cy="4800600"/>
          </a:xfrm>
        </p:spPr>
        <p:txBody>
          <a:bodyPr/>
          <a:lstStyle/>
          <a:p>
            <a:pPr algn="ctr">
              <a:buNone/>
            </a:pPr>
            <a:endParaRPr lang="fr-BE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fr-BE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fr-BE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BE" dirty="0" smtClean="0">
                <a:solidFill>
                  <a:srgbClr val="FF0000"/>
                </a:solidFill>
              </a:rPr>
              <a:t>3.  Forces/</a:t>
            </a:r>
            <a:r>
              <a:rPr lang="fr-BE" dirty="0" err="1" smtClean="0">
                <a:solidFill>
                  <a:srgbClr val="FF0000"/>
                </a:solidFill>
              </a:rPr>
              <a:t>Opportunities</a:t>
            </a:r>
            <a:r>
              <a:rPr lang="fr-BE" dirty="0">
                <a:solidFill>
                  <a:srgbClr val="FF0000"/>
                </a:solidFill>
              </a:rPr>
              <a:t>; </a:t>
            </a:r>
            <a:r>
              <a:rPr lang="fr-BE" dirty="0" err="1">
                <a:solidFill>
                  <a:srgbClr val="FF0000"/>
                </a:solidFill>
              </a:rPr>
              <a:t>weakness</a:t>
            </a:r>
            <a:r>
              <a:rPr lang="fr-BE" dirty="0">
                <a:solidFill>
                  <a:srgbClr val="FF0000"/>
                </a:solidFill>
              </a:rPr>
              <a:t>/ </a:t>
            </a:r>
            <a:r>
              <a:rPr lang="fr-BE" dirty="0" err="1" smtClean="0">
                <a:solidFill>
                  <a:srgbClr val="FF0000"/>
                </a:solidFill>
              </a:rPr>
              <a:t>constraints</a:t>
            </a:r>
            <a:endParaRPr lang="fr-FR" sz="4400" b="1" dirty="0" smtClean="0">
              <a:solidFill>
                <a:srgbClr val="FF000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3.1. </a:t>
            </a:r>
            <a:r>
              <a:rPr lang="fr-FR" b="1" dirty="0">
                <a:solidFill>
                  <a:srgbClr val="002060"/>
                </a:solidFill>
              </a:rPr>
              <a:t>.  Forces/</a:t>
            </a:r>
            <a:r>
              <a:rPr lang="fr-FR" b="1" dirty="0" err="1">
                <a:solidFill>
                  <a:srgbClr val="002060"/>
                </a:solidFill>
              </a:rPr>
              <a:t>Opportunities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Adhesion of the </a:t>
            </a:r>
            <a:r>
              <a:rPr lang="en-US" dirty="0" err="1" smtClean="0">
                <a:solidFill>
                  <a:srgbClr val="FF0000"/>
                </a:solidFill>
              </a:rPr>
              <a:t>practicians</a:t>
            </a:r>
            <a:r>
              <a:rPr lang="en-US" dirty="0" smtClean="0"/>
              <a:t>:  </a:t>
            </a:r>
            <a:r>
              <a:rPr lang="en-US" dirty="0"/>
              <a:t>validation of the remedies;</a:t>
            </a:r>
          </a:p>
          <a:p>
            <a:r>
              <a:rPr lang="fr-BE" dirty="0"/>
              <a:t>Effective and </a:t>
            </a:r>
            <a:r>
              <a:rPr lang="fr-BE" dirty="0" err="1"/>
              <a:t>dynamic</a:t>
            </a:r>
            <a:r>
              <a:rPr lang="fr-BE" dirty="0"/>
              <a:t> </a:t>
            </a:r>
            <a:r>
              <a:rPr lang="fr-BE" dirty="0" err="1"/>
              <a:t>partnership</a:t>
            </a:r>
            <a:r>
              <a:rPr lang="fr-BE" dirty="0"/>
              <a:t>;</a:t>
            </a:r>
          </a:p>
          <a:p>
            <a:r>
              <a:rPr lang="en-US" dirty="0"/>
              <a:t>Better visibility of the interventions;</a:t>
            </a:r>
          </a:p>
          <a:p>
            <a:r>
              <a:rPr lang="en-US" dirty="0"/>
              <a:t>Introduction of system of reference and </a:t>
            </a:r>
            <a:r>
              <a:rPr lang="en-US" dirty="0" err="1"/>
              <a:t>contre</a:t>
            </a:r>
            <a:r>
              <a:rPr lang="en-US" dirty="0"/>
              <a:t>-reference ;</a:t>
            </a:r>
          </a:p>
          <a:p>
            <a:r>
              <a:rPr lang="en-US" dirty="0">
                <a:solidFill>
                  <a:srgbClr val="FF0000"/>
                </a:solidFill>
              </a:rPr>
              <a:t>Availability</a:t>
            </a:r>
            <a:r>
              <a:rPr lang="en-US" dirty="0"/>
              <a:t>:  means (human) to improve the preparation, the presentation and the conservation of the remedies containing plants.</a:t>
            </a:r>
          </a:p>
        </p:txBody>
      </p:sp>
    </p:spTree>
    <p:extLst>
      <p:ext uri="{BB962C8B-B14F-4D97-AF65-F5344CB8AC3E}">
        <p14:creationId xmlns:p14="http://schemas.microsoft.com/office/powerpoint/2010/main" val="40532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3.2.  W</a:t>
            </a:r>
            <a:r>
              <a:rPr lang="fr-BE" b="1" dirty="0" err="1">
                <a:solidFill>
                  <a:srgbClr val="002060"/>
                </a:solidFill>
              </a:rPr>
              <a:t>eakness</a:t>
            </a:r>
            <a:r>
              <a:rPr lang="fr-BE" b="1" dirty="0">
                <a:solidFill>
                  <a:srgbClr val="002060"/>
                </a:solidFill>
              </a:rPr>
              <a:t>/ </a:t>
            </a:r>
            <a:r>
              <a:rPr lang="fr-BE" b="1" dirty="0" err="1">
                <a:solidFill>
                  <a:srgbClr val="002060"/>
                </a:solidFill>
              </a:rPr>
              <a:t>Constraints</a:t>
            </a:r>
            <a:r>
              <a:rPr lang="fr-FR" b="1" dirty="0">
                <a:solidFill>
                  <a:srgbClr val="002060"/>
                </a:solidFill>
              </a:rPr>
              <a:t/>
            </a:r>
            <a:br>
              <a:rPr lang="fr-FR" b="1" dirty="0">
                <a:solidFill>
                  <a:srgbClr val="002060"/>
                </a:solidFill>
              </a:rPr>
            </a:b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9777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Weak financing of the activities of research;</a:t>
            </a:r>
          </a:p>
          <a:p>
            <a:r>
              <a:rPr lang="en-US" dirty="0"/>
              <a:t>Not yet effective integration of traditional medicine in the system of care  </a:t>
            </a:r>
          </a:p>
          <a:p>
            <a:r>
              <a:rPr lang="en-US" dirty="0"/>
              <a:t>Strong dependence of the traditional medicine of the foreign partners;</a:t>
            </a:r>
          </a:p>
          <a:p>
            <a:r>
              <a:rPr lang="fr-BE" dirty="0" err="1"/>
              <a:t>Always</a:t>
            </a:r>
            <a:r>
              <a:rPr lang="fr-BE" dirty="0"/>
              <a:t> persistent </a:t>
            </a:r>
            <a:r>
              <a:rPr lang="fr-BE" dirty="0" err="1"/>
              <a:t>scepticism</a:t>
            </a:r>
            <a:r>
              <a:rPr lang="fr-BE" dirty="0"/>
              <a:t>;</a:t>
            </a:r>
          </a:p>
          <a:p>
            <a:r>
              <a:rPr lang="en-US" dirty="0"/>
              <a:t>Weak application of the Code of ethics because of the strong rate of illiteracy  </a:t>
            </a:r>
          </a:p>
          <a:p>
            <a:r>
              <a:rPr lang="en-US" dirty="0"/>
              <a:t>Anarchy of the medium/emergence of the charlatans  </a:t>
            </a:r>
          </a:p>
          <a:p>
            <a:r>
              <a:rPr lang="en-US" dirty="0"/>
              <a:t>Insufficiency of the rules of hygiene  </a:t>
            </a:r>
          </a:p>
          <a:p>
            <a:r>
              <a:rPr lang="fr-BE" dirty="0"/>
              <a:t>Destruction of the </a:t>
            </a:r>
            <a:r>
              <a:rPr lang="fr-BE" dirty="0" err="1"/>
              <a:t>biodiversity</a:t>
            </a:r>
            <a:r>
              <a:rPr lang="fr-BE" dirty="0"/>
              <a:t> </a:t>
            </a:r>
          </a:p>
          <a:p>
            <a:r>
              <a:rPr lang="fr-BE" dirty="0"/>
              <a:t>Scientific </a:t>
            </a:r>
            <a:r>
              <a:rPr lang="fr-BE" dirty="0" err="1"/>
              <a:t>piracy</a:t>
            </a:r>
            <a:r>
              <a:rPr lang="fr-BE" dirty="0"/>
              <a:t>  </a:t>
            </a:r>
          </a:p>
          <a:p>
            <a:r>
              <a:rPr lang="en-US" dirty="0"/>
              <a:t>Weak allowance of the financial resources/prohibitory Cost of clinical research </a:t>
            </a:r>
          </a:p>
        </p:txBody>
      </p:sp>
    </p:spTree>
    <p:extLst>
      <p:ext uri="{BB962C8B-B14F-4D97-AF65-F5344CB8AC3E}">
        <p14:creationId xmlns:p14="http://schemas.microsoft.com/office/powerpoint/2010/main" val="14267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4400" b="1" dirty="0">
                <a:solidFill>
                  <a:srgbClr val="002060"/>
                </a:solidFill>
                <a:latin typeface="Calisto MT" panose="02040603050505030304" pitchFamily="18" charset="0"/>
              </a:rPr>
              <a:t>4</a:t>
            </a:r>
            <a:r>
              <a:rPr lang="fr-FR" sz="4400" b="1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. </a:t>
            </a:r>
            <a:r>
              <a:rPr lang="fr-BE" sz="4000" b="1" dirty="0"/>
              <a:t>Challenges and prospects </a:t>
            </a:r>
          </a:p>
          <a:p>
            <a:pPr algn="ctr">
              <a:buNone/>
            </a:pPr>
            <a:endParaRPr lang="fr-FR" sz="4400" b="1" dirty="0" smtClean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19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b="1" dirty="0" smtClean="0">
                <a:latin typeface="Calisto MT" panose="02040603050505030304" pitchFamily="18" charset="0"/>
              </a:rPr>
              <a:t/>
            </a:r>
            <a:br>
              <a:rPr lang="fr-FR" sz="4400" b="1" dirty="0" smtClean="0">
                <a:latin typeface="Calisto MT" panose="02040603050505030304" pitchFamily="18" charset="0"/>
              </a:rPr>
            </a:br>
            <a:r>
              <a:rPr lang="fr-FR" sz="4400" b="1" dirty="0" smtClean="0">
                <a:latin typeface="Calisto MT" panose="02040603050505030304" pitchFamily="18" charset="0"/>
              </a:rPr>
              <a:t>4. </a:t>
            </a:r>
            <a:r>
              <a:rPr lang="fr-CI" sz="4400" b="1" dirty="0">
                <a:latin typeface="Calisto MT" panose="02040603050505030304" pitchFamily="18" charset="0"/>
              </a:rPr>
              <a:t>Challenges and prospects </a:t>
            </a:r>
            <a:br>
              <a:rPr lang="fr-CI" sz="4400" b="1" dirty="0">
                <a:latin typeface="Calisto MT" panose="02040603050505030304" pitchFamily="18" charset="0"/>
              </a:rPr>
            </a:br>
            <a:endParaRPr lang="fr-FR" sz="4400" b="1" dirty="0" smtClean="0">
              <a:latin typeface="Calisto MT" panose="0204060305050503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196752"/>
            <a:ext cx="7818072" cy="566124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 document the best practices.</a:t>
            </a:r>
          </a:p>
          <a:p>
            <a:r>
              <a:rPr lang="en-US" dirty="0"/>
              <a:t>To increase the resources</a:t>
            </a:r>
            <a:r>
              <a:rPr lang="en-US" dirty="0" smtClean="0"/>
              <a:t>: to </a:t>
            </a:r>
            <a:r>
              <a:rPr lang="en-US" dirty="0"/>
              <a:t>grant at least 2% of the budgets health to the sector of traditional </a:t>
            </a:r>
            <a:r>
              <a:rPr lang="en-US" dirty="0" smtClean="0"/>
              <a:t>medicine</a:t>
            </a:r>
            <a:r>
              <a:rPr lang="en-US" dirty="0"/>
              <a:t>.</a:t>
            </a:r>
            <a:endParaRPr lang="fr-BE" dirty="0"/>
          </a:p>
          <a:p>
            <a:r>
              <a:rPr lang="en-US" dirty="0"/>
              <a:t>to plan to grant the same advantages to the agents of modern health and to the effective and credible traditional </a:t>
            </a:r>
            <a:r>
              <a:rPr lang="en-US" dirty="0" err="1"/>
              <a:t>guerissors</a:t>
            </a:r>
            <a:r>
              <a:rPr lang="en-US" dirty="0"/>
              <a:t>.</a:t>
            </a:r>
          </a:p>
          <a:p>
            <a:r>
              <a:rPr lang="en-US" dirty="0"/>
              <a:t>To develop mechanisms more simplified of homologation of the traditional drugs.</a:t>
            </a:r>
          </a:p>
          <a:p>
            <a:r>
              <a:rPr lang="en-US" dirty="0"/>
              <a:t>To take account of the priority </a:t>
            </a:r>
            <a:r>
              <a:rPr lang="en-US" dirty="0" err="1"/>
              <a:t>diseases:hepatitises</a:t>
            </a:r>
            <a:r>
              <a:rPr lang="en-US" dirty="0"/>
              <a:t>, arterial hypertension, diabetes, cancer </a:t>
            </a:r>
          </a:p>
          <a:p>
            <a:r>
              <a:rPr lang="en-US" dirty="0"/>
              <a:t>To support the creation of a center integrated of practices of traditional medicine in Benin (project of construction of a laboratory main road for the products resulting from the MT/PAG 2016-2021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69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 smtClean="0"/>
              <a:t>Conclusion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142" y="1359594"/>
            <a:ext cx="7716546" cy="5498405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fr-BE" dirty="0" smtClean="0"/>
              <a:t>  </a:t>
            </a:r>
            <a:r>
              <a:rPr lang="fr-BE" dirty="0" smtClean="0">
                <a:solidFill>
                  <a:srgbClr val="FF0000"/>
                </a:solidFill>
              </a:rPr>
              <a:t>Challenges </a:t>
            </a:r>
            <a:r>
              <a:rPr lang="fr-BE" dirty="0">
                <a:solidFill>
                  <a:srgbClr val="FF0000"/>
                </a:solidFill>
              </a:rPr>
              <a:t>for the country:</a:t>
            </a:r>
          </a:p>
          <a:p>
            <a:r>
              <a:rPr lang="fr-BE" dirty="0" err="1"/>
              <a:t>Rights</a:t>
            </a:r>
            <a:r>
              <a:rPr lang="fr-BE" dirty="0"/>
              <a:t> of </a:t>
            </a:r>
            <a:r>
              <a:rPr lang="fr-BE" dirty="0" err="1"/>
              <a:t>ownership</a:t>
            </a:r>
            <a:r>
              <a:rPr lang="fr-BE" dirty="0"/>
              <a:t> </a:t>
            </a:r>
            <a:r>
              <a:rPr lang="fr-BE" dirty="0" err="1"/>
              <a:t>intellectual</a:t>
            </a:r>
            <a:r>
              <a:rPr lang="fr-BE" dirty="0"/>
              <a:t>:;</a:t>
            </a:r>
          </a:p>
          <a:p>
            <a:r>
              <a:rPr lang="fr-BE" dirty="0" err="1"/>
              <a:t>Research</a:t>
            </a:r>
            <a:r>
              <a:rPr lang="fr-BE" dirty="0"/>
              <a:t> and </a:t>
            </a:r>
            <a:r>
              <a:rPr lang="fr-BE" dirty="0" err="1"/>
              <a:t>development</a:t>
            </a:r>
            <a:r>
              <a:rPr lang="fr-BE" dirty="0"/>
              <a:t> </a:t>
            </a:r>
          </a:p>
          <a:p>
            <a:r>
              <a:rPr lang="en-US" dirty="0"/>
              <a:t>Local production of traditional drugs  </a:t>
            </a:r>
          </a:p>
          <a:p>
            <a:r>
              <a:rPr lang="fr-BE" dirty="0"/>
              <a:t>Culture of </a:t>
            </a:r>
            <a:r>
              <a:rPr lang="fr-BE" dirty="0" err="1"/>
              <a:t>medicinal</a:t>
            </a:r>
            <a:r>
              <a:rPr lang="fr-BE" dirty="0"/>
              <a:t> plants.</a:t>
            </a:r>
          </a:p>
          <a:p>
            <a:endParaRPr lang="fr-BE" dirty="0"/>
          </a:p>
          <a:p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0647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-428652"/>
            <a:ext cx="7498080" cy="142876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THANK !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000108"/>
            <a:ext cx="7498080" cy="5248292"/>
          </a:xfrm>
        </p:spPr>
        <p:txBody>
          <a:bodyPr/>
          <a:lstStyle/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3074" name="Picture 2" descr="C:\Users\LENOVO\Desktop\PNPMT\CTB\Tanguiéta Photos AD\IMG_8932.JPG"/>
          <p:cNvPicPr>
            <a:picLocks noChangeAspect="1" noChangeArrowheads="1"/>
          </p:cNvPicPr>
          <p:nvPr/>
        </p:nvPicPr>
        <p:blipFill>
          <a:blip r:embed="rId2"/>
          <a:srcRect l="15605" t="10417" r="14169" b="10416"/>
          <a:stretch>
            <a:fillRect/>
          </a:stretch>
        </p:blipFill>
        <p:spPr bwMode="auto">
          <a:xfrm>
            <a:off x="1979712" y="1000108"/>
            <a:ext cx="4464496" cy="5669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14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Calisto MT" panose="02040603050505030304" pitchFamily="18" charset="0"/>
              </a:rPr>
              <a:t>1. Présentation du Bénin</a:t>
            </a:r>
            <a:endParaRPr lang="fr-FR" dirty="0"/>
          </a:p>
        </p:txBody>
      </p:sp>
      <p:pic>
        <p:nvPicPr>
          <p:cNvPr id="5" name="Picture 4" descr="Carte_Bénin0001"/>
          <p:cNvPicPr>
            <a:picLocks noChangeAspect="1" noChangeArrowheads="1"/>
          </p:cNvPicPr>
          <p:nvPr/>
        </p:nvPicPr>
        <p:blipFill>
          <a:blip r:embed="rId2" cstate="print"/>
          <a:srcRect l="7813" t="3105" r="17534" b="11194"/>
          <a:stretch>
            <a:fillRect/>
          </a:stretch>
        </p:blipFill>
        <p:spPr bwMode="auto">
          <a:xfrm>
            <a:off x="2285983" y="1357298"/>
            <a:ext cx="4014210" cy="534890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9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Calisto MT" panose="02040603050505030304" pitchFamily="18" charset="0"/>
              </a:rPr>
              <a:t>1. Présentation du Bénin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Autofit/>
          </a:bodyPr>
          <a:lstStyle/>
          <a:p>
            <a:r>
              <a:rPr lang="fr-BE" sz="2400" b="1" dirty="0">
                <a:latin typeface="Calisto MT" panose="02040603050505030304" pitchFamily="18" charset="0"/>
              </a:rPr>
              <a:t>Surface:114.763 km²,  </a:t>
            </a:r>
          </a:p>
          <a:p>
            <a:r>
              <a:rPr lang="fr-BE" sz="2400" b="1" dirty="0">
                <a:latin typeface="Calisto MT" panose="02040603050505030304" pitchFamily="18" charset="0"/>
              </a:rPr>
              <a:t>Population:10 008 749 </a:t>
            </a:r>
            <a:r>
              <a:rPr lang="fr-BE" sz="2400" b="1" dirty="0" err="1" smtClean="0">
                <a:latin typeface="Calisto MT" panose="02040603050505030304" pitchFamily="18" charset="0"/>
              </a:rPr>
              <a:t>resident</a:t>
            </a:r>
            <a:r>
              <a:rPr lang="fr-BE" sz="2400" b="1" dirty="0" smtClean="0">
                <a:latin typeface="Calisto MT" panose="02040603050505030304" pitchFamily="18" charset="0"/>
              </a:rPr>
              <a:t>(2013</a:t>
            </a:r>
            <a:r>
              <a:rPr lang="fr-BE" sz="2400" b="1" dirty="0">
                <a:latin typeface="Calisto MT" panose="02040603050505030304" pitchFamily="18" charset="0"/>
              </a:rPr>
              <a:t>) </a:t>
            </a:r>
          </a:p>
          <a:p>
            <a:pPr marL="82296" indent="0">
              <a:buNone/>
            </a:pPr>
            <a:endParaRPr lang="fr-BE" sz="2400" b="1" dirty="0">
              <a:latin typeface="Calisto MT" panose="02040603050505030304" pitchFamily="18" charset="0"/>
            </a:endParaRPr>
          </a:p>
          <a:p>
            <a:r>
              <a:rPr lang="fr-BE" sz="2400" b="1" dirty="0">
                <a:latin typeface="Calisto MT" panose="02040603050505030304" pitchFamily="18" charset="0"/>
              </a:rPr>
              <a:t>A few ratios  </a:t>
            </a:r>
          </a:p>
          <a:p>
            <a:r>
              <a:rPr lang="fr-BE" sz="2400" b="1" dirty="0" err="1" smtClean="0">
                <a:latin typeface="Calisto MT" panose="02040603050505030304" pitchFamily="18" charset="0"/>
              </a:rPr>
              <a:t>Doctor</a:t>
            </a:r>
            <a:r>
              <a:rPr lang="fr-BE" sz="2400" b="1" dirty="0" smtClean="0">
                <a:latin typeface="Calisto MT" panose="02040603050505030304" pitchFamily="18" charset="0"/>
              </a:rPr>
              <a:t>/population:1,6/10.000 </a:t>
            </a:r>
            <a:endParaRPr lang="fr-BE" sz="2400" b="1" dirty="0">
              <a:latin typeface="Calisto MT" panose="02040603050505030304" pitchFamily="18" charset="0"/>
            </a:endParaRPr>
          </a:p>
          <a:p>
            <a:r>
              <a:rPr lang="fr-BE" sz="2400" b="1" dirty="0">
                <a:latin typeface="Calisto MT" panose="02040603050505030304" pitchFamily="18" charset="0"/>
              </a:rPr>
              <a:t>Male nurse/population</a:t>
            </a:r>
            <a:r>
              <a:rPr lang="fr-BE" sz="2400" b="1" dirty="0" smtClean="0">
                <a:latin typeface="Calisto MT" panose="02040603050505030304" pitchFamily="18" charset="0"/>
              </a:rPr>
              <a:t>: 4,9/10.000 </a:t>
            </a:r>
            <a:endParaRPr lang="fr-BE" sz="2400" b="1" dirty="0">
              <a:latin typeface="Calisto MT" panose="02040603050505030304" pitchFamily="18" charset="0"/>
            </a:endParaRPr>
          </a:p>
          <a:p>
            <a:r>
              <a:rPr lang="fr-BE" sz="2400" b="1" dirty="0" err="1" smtClean="0">
                <a:latin typeface="Calisto MT" panose="02040603050505030304" pitchFamily="18" charset="0"/>
              </a:rPr>
              <a:t>Midwife</a:t>
            </a:r>
            <a:r>
              <a:rPr lang="fr-BE" sz="2400" b="1" dirty="0" smtClean="0">
                <a:latin typeface="Calisto MT" panose="02040603050505030304" pitchFamily="18" charset="0"/>
              </a:rPr>
              <a:t>/</a:t>
            </a:r>
            <a:r>
              <a:rPr lang="fr-BE" sz="2400" b="1" dirty="0" err="1" smtClean="0">
                <a:latin typeface="Calisto MT" panose="02040603050505030304" pitchFamily="18" charset="0"/>
              </a:rPr>
              <a:t>women</a:t>
            </a:r>
            <a:r>
              <a:rPr lang="fr-BE" sz="2400" b="1" dirty="0" smtClean="0">
                <a:latin typeface="Calisto MT" panose="02040603050505030304" pitchFamily="18" charset="0"/>
              </a:rPr>
              <a:t> </a:t>
            </a:r>
            <a:r>
              <a:rPr lang="en-US" sz="2400" b="1" dirty="0" smtClean="0">
                <a:latin typeface="Calisto MT" panose="02040603050505030304" pitchFamily="18" charset="0"/>
              </a:rPr>
              <a:t> </a:t>
            </a:r>
            <a:r>
              <a:rPr lang="en-US" sz="2400" b="1" dirty="0">
                <a:latin typeface="Calisto MT" panose="02040603050505030304" pitchFamily="18" charset="0"/>
              </a:rPr>
              <a:t>in age to procreate</a:t>
            </a:r>
            <a:r>
              <a:rPr lang="en-US" sz="2400" b="1" dirty="0" smtClean="0">
                <a:latin typeface="Calisto MT" panose="02040603050505030304" pitchFamily="18" charset="0"/>
              </a:rPr>
              <a:t>: 1,4/10.000 </a:t>
            </a:r>
            <a:endParaRPr lang="en-US" sz="2400" b="1" dirty="0">
              <a:latin typeface="Calisto MT" panose="0204060305050503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Calisto MT" panose="02040603050505030304" pitchFamily="18" charset="0"/>
              </a:rPr>
              <a:t>Agents health (all categories):7,9/10.000 </a:t>
            </a:r>
          </a:p>
          <a:p>
            <a:endParaRPr lang="fr-BE" sz="2400" b="1" dirty="0">
              <a:solidFill>
                <a:srgbClr val="FF0000"/>
              </a:solidFill>
              <a:latin typeface="Calisto MT" panose="02040603050505030304" pitchFamily="18" charset="0"/>
            </a:endParaRPr>
          </a:p>
          <a:p>
            <a:pPr marL="82296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alisto MT" panose="02040603050505030304" pitchFamily="18" charset="0"/>
              </a:rPr>
              <a:t>Standards WHO</a:t>
            </a:r>
            <a:r>
              <a:rPr lang="en-US" sz="2400" b="1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: 25 </a:t>
            </a:r>
            <a:r>
              <a:rPr lang="en-US" sz="2400" b="1" dirty="0">
                <a:solidFill>
                  <a:srgbClr val="FF0000"/>
                </a:solidFill>
                <a:latin typeface="Calisto MT" panose="02040603050505030304" pitchFamily="18" charset="0"/>
              </a:rPr>
              <a:t>agents qualified (doctors, male nurses, midwives) for 10 000 inhabitants </a:t>
            </a:r>
          </a:p>
          <a:p>
            <a:endParaRPr lang="fr-BE" sz="2400" b="1" dirty="0">
              <a:latin typeface="Calisto MT" panose="02040603050505030304" pitchFamily="18" charset="0"/>
            </a:endParaRPr>
          </a:p>
          <a:p>
            <a:endParaRPr lang="fr-BE" sz="2400" b="1" dirty="0">
              <a:latin typeface="Calisto MT" panose="02040603050505030304" pitchFamily="18" charset="0"/>
            </a:endParaRPr>
          </a:p>
          <a:p>
            <a:endParaRPr lang="fr-BE" sz="24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Calisto MT" panose="02040603050505030304" pitchFamily="18" charset="0"/>
              </a:rPr>
              <a:t>1. Présentation du Bénin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r>
              <a:rPr lang="fr-BE" dirty="0"/>
              <a:t>Ratio </a:t>
            </a:r>
            <a:r>
              <a:rPr lang="fr-BE" dirty="0" err="1"/>
              <a:t>guerissor</a:t>
            </a:r>
            <a:r>
              <a:rPr lang="fr-BE" dirty="0"/>
              <a:t>/population:1/900 </a:t>
            </a:r>
          </a:p>
          <a:p>
            <a:r>
              <a:rPr lang="en-US" dirty="0" smtClean="0"/>
              <a:t>10.999 TM, </a:t>
            </a:r>
            <a:r>
              <a:rPr lang="en-US" dirty="0" err="1" smtClean="0"/>
              <a:t>guerissor</a:t>
            </a:r>
            <a:r>
              <a:rPr lang="en-US" dirty="0" smtClean="0"/>
              <a:t>(2016</a:t>
            </a:r>
            <a:r>
              <a:rPr lang="en-US" dirty="0"/>
              <a:t>)  </a:t>
            </a:r>
          </a:p>
          <a:p>
            <a:pPr marL="82296" indent="0">
              <a:buNone/>
            </a:pPr>
            <a:r>
              <a:rPr lang="en-US" dirty="0" smtClean="0"/>
              <a:t> </a:t>
            </a:r>
            <a:endParaRPr lang="fr-FR" dirty="0" smtClean="0">
              <a:latin typeface="Calisto MT" panose="02040603050505030304" pitchFamily="18" charset="0"/>
            </a:endParaRPr>
          </a:p>
          <a:p>
            <a:pPr>
              <a:buNone/>
            </a:pPr>
            <a:endParaRPr lang="fr-FR" dirty="0" smtClean="0">
              <a:latin typeface="Calisto MT" panose="02040603050505030304" pitchFamily="18" charset="0"/>
            </a:endParaRPr>
          </a:p>
          <a:p>
            <a:pPr>
              <a:buNone/>
            </a:pPr>
            <a:endParaRPr lang="fr-FR" dirty="0" smtClean="0">
              <a:latin typeface="Calisto MT" panose="02040603050505030304" pitchFamily="18" charset="0"/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76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2.Situation of traditional medicine in Benin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r-FR" sz="4400" b="1" dirty="0" smtClean="0">
              <a:latin typeface="Calisto MT" panose="02040603050505030304" pitchFamily="18" charset="0"/>
            </a:endParaRPr>
          </a:p>
          <a:p>
            <a:r>
              <a:rPr lang="fr-BE" dirty="0" err="1"/>
              <a:t>Institutional</a:t>
            </a:r>
            <a:r>
              <a:rPr lang="fr-BE" dirty="0"/>
              <a:t> and </a:t>
            </a:r>
            <a:r>
              <a:rPr lang="fr-BE" dirty="0" err="1"/>
              <a:t>regulatory</a:t>
            </a:r>
            <a:r>
              <a:rPr lang="fr-BE" dirty="0"/>
              <a:t> </a:t>
            </a:r>
            <a:r>
              <a:rPr lang="fr-BE" dirty="0" err="1"/>
              <a:t>framework</a:t>
            </a:r>
            <a:r>
              <a:rPr lang="fr-BE" dirty="0"/>
              <a:t> </a:t>
            </a:r>
          </a:p>
          <a:p>
            <a:r>
              <a:rPr lang="fr-BE" dirty="0" err="1"/>
              <a:t>Reinforcement</a:t>
            </a:r>
            <a:r>
              <a:rPr lang="fr-BE" dirty="0"/>
              <a:t> of the </a:t>
            </a:r>
            <a:r>
              <a:rPr lang="fr-BE" dirty="0" err="1"/>
              <a:t>capacities</a:t>
            </a:r>
            <a:r>
              <a:rPr lang="fr-BE" dirty="0"/>
              <a:t> </a:t>
            </a:r>
          </a:p>
          <a:p>
            <a:r>
              <a:rPr lang="fr-BE" dirty="0" err="1"/>
              <a:t>Development</a:t>
            </a:r>
            <a:r>
              <a:rPr lang="fr-BE" dirty="0"/>
              <a:t> of </a:t>
            </a:r>
            <a:r>
              <a:rPr lang="fr-BE" dirty="0" err="1"/>
              <a:t>research</a:t>
            </a:r>
            <a:r>
              <a:rPr lang="fr-BE" dirty="0"/>
              <a:t> </a:t>
            </a:r>
          </a:p>
          <a:p>
            <a:r>
              <a:rPr lang="fr-BE" dirty="0" err="1"/>
              <a:t>Partnership</a:t>
            </a:r>
            <a:r>
              <a:rPr lang="fr-BE" dirty="0"/>
              <a:t> and collaboration</a:t>
            </a:r>
            <a:endParaRPr lang="fr-FR" sz="4400" b="1" i="1" dirty="0" smtClean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4840" y="274638"/>
            <a:ext cx="8519160" cy="11430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/>
              <a:t>2.1.</a:t>
            </a:r>
            <a:r>
              <a:rPr lang="fr-FR" sz="3200" b="1" dirty="0" smtClean="0"/>
              <a:t>Institutional </a:t>
            </a:r>
            <a:r>
              <a:rPr lang="fr-FR" sz="3200" b="1" dirty="0"/>
              <a:t>and </a:t>
            </a:r>
            <a:r>
              <a:rPr lang="fr-FR" sz="3200" b="1" dirty="0" err="1"/>
              <a:t>regulatory</a:t>
            </a:r>
            <a:r>
              <a:rPr lang="fr-FR" sz="3200" b="1" dirty="0"/>
              <a:t> </a:t>
            </a:r>
            <a:r>
              <a:rPr lang="fr-FR" sz="3200" b="1" dirty="0" err="1"/>
              <a:t>framework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fr-BE" dirty="0"/>
              <a:t> </a:t>
            </a:r>
            <a:r>
              <a:rPr lang="fr-BE" dirty="0" smtClean="0"/>
              <a:t>  </a:t>
            </a:r>
            <a:r>
              <a:rPr lang="fr-BE" b="1" dirty="0" err="1" smtClean="0">
                <a:solidFill>
                  <a:srgbClr val="FF0000"/>
                </a:solidFill>
              </a:rPr>
              <a:t>Since</a:t>
            </a:r>
            <a:r>
              <a:rPr lang="fr-BE" b="1" dirty="0" smtClean="0">
                <a:solidFill>
                  <a:srgbClr val="FF0000"/>
                </a:solidFill>
              </a:rPr>
              <a:t> </a:t>
            </a:r>
            <a:r>
              <a:rPr lang="fr-BE" b="1" dirty="0">
                <a:solidFill>
                  <a:srgbClr val="FF0000"/>
                </a:solidFill>
              </a:rPr>
              <a:t>1996:</a:t>
            </a:r>
            <a:r>
              <a:rPr lang="fr-BE" dirty="0"/>
              <a:t> </a:t>
            </a:r>
          </a:p>
          <a:p>
            <a:r>
              <a:rPr lang="en-US" dirty="0"/>
              <a:t>Creation of the National Program of Traditional Medicine;</a:t>
            </a:r>
          </a:p>
          <a:p>
            <a:r>
              <a:rPr lang="en-US" dirty="0"/>
              <a:t>Under supervision of the Management of the Research of the Formation (since </a:t>
            </a:r>
            <a:r>
              <a:rPr lang="en-US" dirty="0" smtClean="0"/>
              <a:t>2015);</a:t>
            </a:r>
          </a:p>
          <a:p>
            <a:pPr marL="8229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778098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sz="3200" b="1" dirty="0"/>
              <a:t>2.1. </a:t>
            </a:r>
            <a:r>
              <a:rPr lang="fr-FR" sz="3200" b="1" dirty="0"/>
              <a:t>Institutional and </a:t>
            </a:r>
            <a:r>
              <a:rPr lang="fr-FR" sz="3200" b="1" dirty="0" err="1"/>
              <a:t>regulatory</a:t>
            </a:r>
            <a:r>
              <a:rPr lang="fr-FR" sz="3200" b="1" dirty="0"/>
              <a:t> </a:t>
            </a:r>
            <a:r>
              <a:rPr lang="fr-FR" sz="3200" b="1" dirty="0" err="1"/>
              <a:t>framework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fr-BE" dirty="0" smtClean="0"/>
              <a:t>   </a:t>
            </a:r>
            <a:r>
              <a:rPr lang="fr-BE" dirty="0" err="1" smtClean="0">
                <a:solidFill>
                  <a:srgbClr val="FF0000"/>
                </a:solidFill>
              </a:rPr>
              <a:t>Since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>
                <a:solidFill>
                  <a:srgbClr val="FF0000"/>
                </a:solidFill>
              </a:rPr>
              <a:t>1986</a:t>
            </a:r>
            <a:r>
              <a:rPr lang="fr-BE" dirty="0"/>
              <a:t> </a:t>
            </a:r>
          </a:p>
          <a:p>
            <a:r>
              <a:rPr lang="en-US" dirty="0"/>
              <a:t>Creation of the National Association of the Patricians of the Traditional Medicine of Benin (ANAPRAMETRAB)  </a:t>
            </a:r>
          </a:p>
          <a:p>
            <a:r>
              <a:rPr lang="en-US" dirty="0"/>
              <a:t>By decree N 86-69 of March 03, 1986;</a:t>
            </a:r>
          </a:p>
          <a:p>
            <a:endParaRPr lang="fr-BE" dirty="0"/>
          </a:p>
          <a:p>
            <a:r>
              <a:rPr lang="en-US" dirty="0"/>
              <a:t>Support of the OOAS in 2009 for hiring and equipment of office.</a:t>
            </a:r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675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/>
              <a:t>2.1. Institutional and </a:t>
            </a:r>
            <a:r>
              <a:rPr lang="fr-FR" sz="3200" b="1" dirty="0" err="1"/>
              <a:t>regulatory</a:t>
            </a:r>
            <a:r>
              <a:rPr lang="fr-FR" sz="3200" b="1" dirty="0"/>
              <a:t> </a:t>
            </a:r>
            <a:r>
              <a:rPr lang="fr-FR" sz="3200" b="1" dirty="0" err="1" smtClean="0"/>
              <a:t>framework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196752"/>
            <a:ext cx="7746064" cy="5472608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fr-BE" sz="2400" dirty="0" smtClean="0"/>
              <a:t>   </a:t>
            </a:r>
            <a:r>
              <a:rPr lang="fr-BE" sz="2400" dirty="0" smtClean="0">
                <a:solidFill>
                  <a:srgbClr val="FF0000"/>
                </a:solidFill>
              </a:rPr>
              <a:t>2001</a:t>
            </a:r>
            <a:r>
              <a:rPr lang="fr-BE" sz="2400" dirty="0" smtClean="0"/>
              <a:t> </a:t>
            </a:r>
            <a:r>
              <a:rPr lang="fr-BE" sz="2400" dirty="0"/>
              <a:t>(</a:t>
            </a:r>
            <a:r>
              <a:rPr lang="fr-BE" sz="2400" dirty="0" err="1"/>
              <a:t>Decree</a:t>
            </a:r>
            <a:r>
              <a:rPr lang="fr-BE" sz="2400" dirty="0"/>
              <a:t> 2001-036)  </a:t>
            </a:r>
          </a:p>
          <a:p>
            <a:r>
              <a:rPr lang="en-US" sz="2400" dirty="0"/>
              <a:t>Institutionalization of June 12:National day of the MT (2017 = 16th Edition) </a:t>
            </a:r>
          </a:p>
          <a:p>
            <a:r>
              <a:rPr lang="en-US" sz="2400" dirty="0"/>
              <a:t>Deontology and conditions of exercise of traditional medicine in </a:t>
            </a:r>
            <a:r>
              <a:rPr lang="en-US" sz="2400" dirty="0" smtClean="0"/>
              <a:t>Benin</a:t>
            </a:r>
            <a:endParaRPr lang="fr-BE" sz="2400" dirty="0"/>
          </a:p>
          <a:p>
            <a:pPr marL="82296" indent="0">
              <a:buNone/>
            </a:pPr>
            <a:r>
              <a:rPr lang="fr-BE" sz="2400" dirty="0" smtClean="0"/>
              <a:t>   </a:t>
            </a:r>
            <a:r>
              <a:rPr lang="fr-BE" sz="2400" dirty="0" smtClean="0">
                <a:solidFill>
                  <a:srgbClr val="FF0000"/>
                </a:solidFill>
              </a:rPr>
              <a:t>2004</a:t>
            </a:r>
            <a:r>
              <a:rPr lang="fr-BE" sz="2400" dirty="0">
                <a:solidFill>
                  <a:srgbClr val="FF0000"/>
                </a:solidFill>
              </a:rPr>
              <a:t>:</a:t>
            </a:r>
          </a:p>
          <a:p>
            <a:r>
              <a:rPr lang="fr-BE" sz="2400" dirty="0" err="1"/>
              <a:t>Interministerial</a:t>
            </a:r>
            <a:r>
              <a:rPr lang="fr-BE" sz="2400" dirty="0"/>
              <a:t> </a:t>
            </a:r>
            <a:r>
              <a:rPr lang="fr-BE" sz="2400" dirty="0" err="1"/>
              <a:t>decree</a:t>
            </a:r>
            <a:r>
              <a:rPr lang="fr-BE" sz="2400" dirty="0"/>
              <a:t> N 9960/MS (to </a:t>
            </a:r>
            <a:r>
              <a:rPr lang="fr-BE" sz="2400" dirty="0" err="1"/>
              <a:t>regulate</a:t>
            </a:r>
            <a:r>
              <a:rPr lang="fr-BE" sz="2400" dirty="0"/>
              <a:t> </a:t>
            </a:r>
            <a:r>
              <a:rPr lang="fr-BE" sz="2400" dirty="0" err="1"/>
              <a:t>publicity</a:t>
            </a:r>
            <a:r>
              <a:rPr lang="fr-BE" sz="2400" dirty="0"/>
              <a:t>) </a:t>
            </a:r>
          </a:p>
          <a:p>
            <a:pPr marL="82296" indent="0">
              <a:buNone/>
            </a:pPr>
            <a:r>
              <a:rPr lang="fr-BE" sz="2400" dirty="0" smtClean="0"/>
              <a:t>    </a:t>
            </a:r>
            <a:r>
              <a:rPr lang="fr-BE" sz="2400" dirty="0" smtClean="0">
                <a:solidFill>
                  <a:srgbClr val="FF0000"/>
                </a:solidFill>
              </a:rPr>
              <a:t>2017</a:t>
            </a:r>
            <a:r>
              <a:rPr lang="fr-BE" sz="2400" dirty="0">
                <a:solidFill>
                  <a:srgbClr val="FF0000"/>
                </a:solidFill>
              </a:rPr>
              <a:t>:</a:t>
            </a:r>
          </a:p>
          <a:p>
            <a:r>
              <a:rPr lang="en-US" sz="2400" dirty="0"/>
              <a:t>Decree N 017/MS (methods of homologation of the drugs containing plants in Benin </a:t>
            </a:r>
          </a:p>
          <a:p>
            <a:r>
              <a:rPr lang="en-US" sz="2400" dirty="0"/>
              <a:t>Decree N 046/MS (National Commission of Regulation of the MT in Benin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97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16115</TotalTime>
  <Words>1097</Words>
  <Application>Microsoft Office PowerPoint</Application>
  <PresentationFormat>Affichage à l'écran (4:3)</PresentationFormat>
  <Paragraphs>169</Paragraphs>
  <Slides>27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Calisto MT</vt:lpstr>
      <vt:lpstr>Gill Sans MT</vt:lpstr>
      <vt:lpstr>Verdana</vt:lpstr>
      <vt:lpstr>Wingdings</vt:lpstr>
      <vt:lpstr>Wingdings 2</vt:lpstr>
      <vt:lpstr>Solstice</vt:lpstr>
      <vt:lpstr>   Workshop on Integration of the Traditional and Complementary Medicine Practices into the Health Systems and Health Services. Istanbul 18 – 22  April 2018  Traditional medicine in Benin : inventory of fixtures and prospects </vt:lpstr>
      <vt:lpstr>Plan </vt:lpstr>
      <vt:lpstr>1. Présentation du Bénin</vt:lpstr>
      <vt:lpstr>1. Présentation du Bénin</vt:lpstr>
      <vt:lpstr>1. Présentation du Bénin</vt:lpstr>
      <vt:lpstr>2.Situation of traditional medicine in Benin </vt:lpstr>
      <vt:lpstr>2.1.Institutional and regulatory framework</vt:lpstr>
      <vt:lpstr>2.1. Institutional and regulatory framework</vt:lpstr>
      <vt:lpstr>2.1. Institutional and regulatory framework</vt:lpstr>
      <vt:lpstr>2.1. Institutional and regulatory framework</vt:lpstr>
      <vt:lpstr>2.2. Reinforcement of the capacities </vt:lpstr>
      <vt:lpstr>2.2. Reinforcement of the capacities </vt:lpstr>
      <vt:lpstr>2.2. Reinforcement of the capacities</vt:lpstr>
      <vt:lpstr>2.3. Development of research</vt:lpstr>
      <vt:lpstr>2.3. Development of research</vt:lpstr>
      <vt:lpstr>2.3. Development of research</vt:lpstr>
      <vt:lpstr>2.4. Partnership and collaboration </vt:lpstr>
      <vt:lpstr>2.4. Partnership and collaboration </vt:lpstr>
      <vt:lpstr>2.4 Partnership and collaboration . </vt:lpstr>
      <vt:lpstr>4.2 Partnership and collaboration  </vt:lpstr>
      <vt:lpstr>Présentation PowerPoint</vt:lpstr>
      <vt:lpstr>3.1. .  Forces/Opportunities</vt:lpstr>
      <vt:lpstr>3.2.  Weakness/ Constraints </vt:lpstr>
      <vt:lpstr>Présentation PowerPoint</vt:lpstr>
      <vt:lpstr> 4. Challenges and prospects  </vt:lpstr>
      <vt:lpstr>Conclusion</vt:lpstr>
      <vt:lpstr> THANK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Résurgence d’anciennes théories du complot en contexte Ebola :</dc:title>
  <dc:creator>Marc EGROT</dc:creator>
  <cp:lastModifiedBy>MS</cp:lastModifiedBy>
  <cp:revision>1049</cp:revision>
  <cp:lastPrinted>2015-05-15T16:23:52Z</cp:lastPrinted>
  <dcterms:created xsi:type="dcterms:W3CDTF">2015-05-12T18:23:44Z</dcterms:created>
  <dcterms:modified xsi:type="dcterms:W3CDTF">2018-04-18T11:16:41Z</dcterms:modified>
</cp:coreProperties>
</file>