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9" r:id="rId2"/>
  </p:sldMasterIdLst>
  <p:notesMasterIdLst>
    <p:notesMasterId r:id="rId40"/>
  </p:notesMasterIdLst>
  <p:sldIdLst>
    <p:sldId id="256" r:id="rId3"/>
    <p:sldId id="257" r:id="rId4"/>
    <p:sldId id="258" r:id="rId5"/>
    <p:sldId id="294" r:id="rId6"/>
    <p:sldId id="260" r:id="rId7"/>
    <p:sldId id="298" r:id="rId8"/>
    <p:sldId id="267" r:id="rId9"/>
    <p:sldId id="268" r:id="rId10"/>
    <p:sldId id="266" r:id="rId11"/>
    <p:sldId id="269" r:id="rId12"/>
    <p:sldId id="272" r:id="rId13"/>
    <p:sldId id="271" r:id="rId14"/>
    <p:sldId id="270" r:id="rId15"/>
    <p:sldId id="276" r:id="rId16"/>
    <p:sldId id="275" r:id="rId17"/>
    <p:sldId id="274" r:id="rId18"/>
    <p:sldId id="280" r:id="rId19"/>
    <p:sldId id="293" r:id="rId20"/>
    <p:sldId id="281" r:id="rId21"/>
    <p:sldId id="279" r:id="rId22"/>
    <p:sldId id="292" r:id="rId23"/>
    <p:sldId id="295" r:id="rId24"/>
    <p:sldId id="278" r:id="rId25"/>
    <p:sldId id="277" r:id="rId26"/>
    <p:sldId id="283" r:id="rId27"/>
    <p:sldId id="286" r:id="rId28"/>
    <p:sldId id="285" r:id="rId29"/>
    <p:sldId id="284" r:id="rId30"/>
    <p:sldId id="288" r:id="rId31"/>
    <p:sldId id="287" r:id="rId32"/>
    <p:sldId id="291" r:id="rId33"/>
    <p:sldId id="289" r:id="rId34"/>
    <p:sldId id="297" r:id="rId35"/>
    <p:sldId id="301" r:id="rId36"/>
    <p:sldId id="300" r:id="rId37"/>
    <p:sldId id="296" r:id="rId38"/>
    <p:sldId id="261" r:id="rId39"/>
  </p:sldIdLst>
  <p:sldSz cx="9144000" cy="6858000" type="screen4x3"/>
  <p:notesSz cx="6858000" cy="9144000"/>
  <p:defaultTextStyle>
    <a:defPPr>
      <a:defRPr lang="ar-BH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8"/>
    <a:srgbClr val="5C5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103" d="100"/>
          <a:sy n="103" d="100"/>
        </p:scale>
        <p:origin x="20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2F2FCC6-8B76-42CA-8709-D60BFFCBEA28}" type="datetimeFigureOut">
              <a:rPr lang="ar-BH" smtClean="0"/>
              <a:pPr/>
              <a:t>25/07/1439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A93055A-8C74-4A1D-81C3-29796AC8F073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01793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3055A-8C74-4A1D-81C3-29796AC8F073}" type="slidenum">
              <a:rPr lang="ar-BH" smtClean="0"/>
              <a:pPr/>
              <a:t>3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80960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3055A-8C74-4A1D-81C3-29796AC8F073}" type="slidenum">
              <a:rPr lang="ar-BH" smtClean="0">
                <a:solidFill>
                  <a:prstClr val="black"/>
                </a:solidFill>
              </a:rPr>
              <a:pPr/>
              <a:t>8</a:t>
            </a:fld>
            <a:endParaRPr lang="ar-B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1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st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09600" y="2895600"/>
            <a:ext cx="7772400" cy="1295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ar-BH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33400" y="4191000"/>
            <a:ext cx="7848600" cy="12192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76400"/>
            <a:ext cx="2743200" cy="8382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2667000"/>
            <a:ext cx="2743200" cy="35814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255140" y="129564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93521" y="554733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96562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48351"/>
            <a:ext cx="2209800" cy="2179320"/>
          </a:xfrm>
        </p:spPr>
        <p:txBody>
          <a:bodyPr lIns="64008" rIns="45720" bIns="45720" anchor="t">
            <a:normAutofit/>
          </a:bodyPr>
          <a:lstStyle>
            <a:lvl1pPr marL="0" indent="0" algn="l">
              <a:spcBef>
                <a:spcPts val="250"/>
              </a:spcBef>
              <a:buFontTx/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575180" y="138708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691680" y="646436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kumimoji="0" lang="en-GB" sz="1200" kern="1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PPT Title  </a:t>
            </a:r>
            <a:r>
              <a:rPr kumimoji="0" lang="en-GB" sz="1200" kern="12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Vx.x</a:t>
            </a:r>
            <a:r>
              <a:rPr kumimoji="0" lang="en-GB" sz="1200" kern="1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| Your Name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028384" y="64643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1200" kern="1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Slide </a:t>
            </a:r>
            <a:fld id="{20658B3B-4D28-48F6-967D-D90B0A7C163B}" type="slidenum">
              <a:rPr kumimoji="0" lang="en-GB" sz="1200" kern="120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pPr/>
              <a:t>‹#›</a:t>
            </a:fld>
            <a:endParaRPr kumimoji="0" lang="en-GB" sz="1200" kern="12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7504" y="6464369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kumimoji="0" lang="en-GB" sz="1200" kern="1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Internal</a:t>
            </a:r>
            <a:r>
              <a:rPr kumimoji="0" lang="en-GB" sz="1200" kern="1200" baseline="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Use</a:t>
            </a:r>
            <a:endParaRPr kumimoji="0" lang="en-GB" sz="1200" kern="12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 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124200" y="1524000"/>
            <a:ext cx="5334000" cy="419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00200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352800"/>
            <a:ext cx="2209800" cy="2362200"/>
          </a:xfrm>
        </p:spPr>
        <p:txBody>
          <a:bodyPr lIns="64008" rIns="45720" bIns="45720" anchor="t">
            <a:normAutofit/>
          </a:bodyPr>
          <a:lstStyle>
            <a:lvl1pPr marL="0" indent="0" algn="l">
              <a:spcBef>
                <a:spcPts val="250"/>
              </a:spcBef>
              <a:buFontTx/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8980" y="1638325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028384" y="64643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1200" kern="1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Slide </a:t>
            </a:r>
            <a:fld id="{20658B3B-4D28-48F6-967D-D90B0A7C163B}" type="slidenum">
              <a:rPr kumimoji="0" lang="en-GB" sz="1200" kern="120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pPr/>
              <a:t>‹#›</a:t>
            </a:fld>
            <a:endParaRPr kumimoji="0" lang="en-GB" sz="1200" kern="12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7504" y="6464369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kumimoji="0" lang="en-GB" sz="1200" kern="1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Internal</a:t>
            </a:r>
            <a:r>
              <a:rPr kumimoji="0" lang="en-GB" sz="1200" kern="1200" baseline="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Use</a:t>
            </a:r>
            <a:endParaRPr kumimoji="0" lang="en-GB" sz="1200" kern="12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691680" y="646436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kumimoji="0" lang="en-GB" sz="1200" kern="1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PPT Title  </a:t>
            </a:r>
            <a:r>
              <a:rPr kumimoji="0" lang="en-GB" sz="1200" kern="12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Vx.x</a:t>
            </a:r>
            <a:r>
              <a:rPr kumimoji="0" lang="en-GB" sz="1200" kern="1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| Your Name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ictures with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92019" y="1066800"/>
            <a:ext cx="3175897" cy="24953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6629400" cy="457200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1181125"/>
            <a:ext cx="2684721" cy="228600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038600" y="1066800"/>
            <a:ext cx="3175897" cy="24953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4260981" y="1181125"/>
            <a:ext cx="2684721" cy="228600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92019" y="3733800"/>
            <a:ext cx="3175897" cy="24953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endParaRPr lang="ar-BH"/>
          </a:p>
        </p:txBody>
      </p:sp>
      <p:sp>
        <p:nvSpPr>
          <p:cNvPr id="13" name="Picture Placeholder 2"/>
          <p:cNvSpPr>
            <a:spLocks noGrp="1"/>
          </p:cNvSpPr>
          <p:nvPr>
            <p:ph type="pic" idx="14"/>
          </p:nvPr>
        </p:nvSpPr>
        <p:spPr>
          <a:xfrm>
            <a:off x="914400" y="3848125"/>
            <a:ext cx="2684721" cy="228600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 algn="ctr" rtl="0">
              <a:buNone/>
              <a:defRPr sz="18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038600" y="3733800"/>
            <a:ext cx="3175897" cy="24953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endParaRPr lang="ar-BH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/>
          </p:nvPr>
        </p:nvSpPr>
        <p:spPr>
          <a:xfrm>
            <a:off x="4260981" y="3848125"/>
            <a:ext cx="2684721" cy="228600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 algn="ctr" rtl="0">
              <a:buNone/>
              <a:defRPr sz="18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028384" y="64643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1200" kern="1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Slide </a:t>
            </a:r>
            <a:fld id="{20658B3B-4D28-48F6-967D-D90B0A7C163B}" type="slidenum">
              <a:rPr kumimoji="0" lang="en-GB" sz="1200" kern="120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pPr/>
              <a:t>‹#›</a:t>
            </a:fld>
            <a:endParaRPr kumimoji="0" lang="en-GB" sz="1200" kern="12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7504" y="6464369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kumimoji="0" lang="en-GB" sz="1200" kern="1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Internal</a:t>
            </a:r>
            <a:r>
              <a:rPr kumimoji="0" lang="en-GB" sz="1200" kern="1200" baseline="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Use</a:t>
            </a:r>
            <a:endParaRPr kumimoji="0" lang="en-GB" sz="1200" kern="12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691680" y="646436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kumimoji="0" lang="en-GB" sz="1200" kern="1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PPT Title  </a:t>
            </a:r>
            <a:r>
              <a:rPr kumimoji="0" lang="en-GB" sz="1200" kern="12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Vx.x</a:t>
            </a:r>
            <a:r>
              <a:rPr kumimoji="0" lang="en-GB" sz="1200" kern="1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| Your Name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ith Log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8"/>
          <p:cNvSpPr txBox="1">
            <a:spLocks/>
          </p:cNvSpPr>
          <p:nvPr userDrawn="1"/>
        </p:nvSpPr>
        <p:spPr>
          <a:xfrm>
            <a:off x="4572000" y="3810000"/>
            <a:ext cx="3810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Thank You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Title Placeholder 8"/>
          <p:cNvSpPr txBox="1">
            <a:spLocks/>
          </p:cNvSpPr>
          <p:nvPr userDrawn="1"/>
        </p:nvSpPr>
        <p:spPr>
          <a:xfrm>
            <a:off x="4419600" y="4572000"/>
            <a:ext cx="3962400" cy="457200"/>
          </a:xfrm>
          <a:prstGeom prst="rect">
            <a:avLst/>
          </a:prstGeom>
        </p:spPr>
        <p:txBody>
          <a:bodyPr vert="horz" lIns="0" rIns="0" bIns="0" anchor="t" anchorCtr="0">
            <a:normAutofit/>
          </a:bodyPr>
          <a:lstStyle>
            <a:lvl1pPr algn="r">
              <a:defRPr sz="2600">
                <a:solidFill>
                  <a:srgbClr val="5C5C5C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National Health Regulatory Agency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an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8"/>
          <p:cNvSpPr txBox="1">
            <a:spLocks/>
          </p:cNvSpPr>
          <p:nvPr userDrawn="1"/>
        </p:nvSpPr>
        <p:spPr>
          <a:xfrm>
            <a:off x="4572000" y="3810000"/>
            <a:ext cx="3810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Thank You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Title Placeholder 8"/>
          <p:cNvSpPr txBox="1">
            <a:spLocks/>
          </p:cNvSpPr>
          <p:nvPr userDrawn="1"/>
        </p:nvSpPr>
        <p:spPr>
          <a:xfrm>
            <a:off x="4419600" y="4572000"/>
            <a:ext cx="3962400" cy="457200"/>
          </a:xfrm>
          <a:prstGeom prst="rect">
            <a:avLst/>
          </a:prstGeom>
        </p:spPr>
        <p:txBody>
          <a:bodyPr vert="horz" lIns="0" rIns="0" bIns="0" anchor="t" anchorCtr="0">
            <a:normAutofit/>
          </a:bodyPr>
          <a:lstStyle>
            <a:lvl1pPr algn="r">
              <a:defRPr sz="2600">
                <a:solidFill>
                  <a:srgbClr val="5C5C5C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National Health Regulatory Agency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Blan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3810000"/>
            <a:ext cx="5562600" cy="609600"/>
          </a:xfrm>
        </p:spPr>
        <p:txBody>
          <a:bodyPr>
            <a:normAutofit/>
          </a:bodyPr>
          <a:lstStyle>
            <a:lvl1pPr algn="r">
              <a:defRPr sz="3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ar-BH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st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09600" y="2895600"/>
            <a:ext cx="7772400" cy="1295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ar-BH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33400" y="4191000"/>
            <a:ext cx="7848600" cy="12192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053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0010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ar-BH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457200" y="3276600"/>
            <a:ext cx="8001000" cy="1676400"/>
          </a:xfrm>
        </p:spPr>
        <p:txBody>
          <a:bodyPr/>
          <a:lstStyle>
            <a:lvl1pPr marL="0" indent="0" algn="r">
              <a:buNone/>
              <a:defRPr b="1">
                <a:solidFill>
                  <a:srgbClr val="5C5C5C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1962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0010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ar-BH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457200" y="3276600"/>
            <a:ext cx="8001000" cy="1676400"/>
          </a:xfrm>
        </p:spPr>
        <p:txBody>
          <a:bodyPr/>
          <a:lstStyle>
            <a:lvl1pPr marL="0" indent="0" algn="l">
              <a:buNone/>
              <a:defRPr b="1">
                <a:solidFill>
                  <a:srgbClr val="5C5C5C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596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0010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ar-BH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457200" y="3276600"/>
            <a:ext cx="8001000" cy="1676400"/>
          </a:xfrm>
        </p:spPr>
        <p:txBody>
          <a:bodyPr/>
          <a:lstStyle>
            <a:lvl1pPr marL="0" indent="0" algn="r">
              <a:buNone/>
              <a:defRPr b="1">
                <a:solidFill>
                  <a:srgbClr val="5C5C5C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3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3048000"/>
            <a:ext cx="8001000" cy="11430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ar-BH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457200" y="4267200"/>
            <a:ext cx="8001000" cy="16764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1">
                    <a:lumMod val="9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5555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12920"/>
          </a:xfrm>
        </p:spPr>
        <p:txBody>
          <a:bodyPr/>
          <a:lstStyle>
            <a:lvl1pPr algn="l" rtl="0">
              <a:defRPr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028384" y="64643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Slide </a:t>
            </a:r>
            <a:fld id="{20658B3B-4D28-48F6-967D-D90B0A7C163B}" type="slidenum">
              <a:rPr lang="en-GB" sz="1200" smtClean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sz="1200" dirty="0">
              <a:solidFill>
                <a:prstClr val="white">
                  <a:lumMod val="9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533288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704088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328315"/>
          </a:xfrm>
        </p:spPr>
        <p:txBody>
          <a:bodyPr/>
          <a:lstStyle>
            <a:lvl1pPr algn="l" rtl="0">
              <a:defRPr sz="26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328315"/>
          </a:xfrm>
        </p:spPr>
        <p:txBody>
          <a:bodyPr/>
          <a:lstStyle>
            <a:lvl1pPr algn="l" rtl="0">
              <a:defRPr sz="26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493932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704088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90800"/>
            <a:ext cx="4040188" cy="365760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90800"/>
            <a:ext cx="4041775" cy="365760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81536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305800" cy="704088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500" b="1">
                <a:ln>
                  <a:noFill/>
                </a:ln>
                <a:solidFill>
                  <a:srgbClr val="0094C8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445703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134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76400"/>
            <a:ext cx="2743200" cy="8382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2667000"/>
            <a:ext cx="2743200" cy="35814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58873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255140" y="129564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93521" y="554733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96562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48351"/>
            <a:ext cx="2209800" cy="2179320"/>
          </a:xfrm>
        </p:spPr>
        <p:txBody>
          <a:bodyPr lIns="64008" rIns="45720" bIns="45720" anchor="t">
            <a:normAutofit/>
          </a:bodyPr>
          <a:lstStyle>
            <a:lvl1pPr marL="0" indent="0" algn="l">
              <a:spcBef>
                <a:spcPts val="250"/>
              </a:spcBef>
              <a:buFontTx/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575180" y="138708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691680" y="646436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GB" sz="1200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PPT Title  Vx.x | Your Name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028384" y="64643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Slide </a:t>
            </a:r>
            <a:fld id="{20658B3B-4D28-48F6-967D-D90B0A7C163B}" type="slidenum">
              <a:rPr lang="en-GB" sz="1200" smtClean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sz="1200" dirty="0">
              <a:solidFill>
                <a:prstClr val="white">
                  <a:lumMod val="9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7504" y="6464369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sz="1200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Internal Use</a:t>
            </a:r>
          </a:p>
        </p:txBody>
      </p:sp>
    </p:spTree>
    <p:extLst>
      <p:ext uri="{BB962C8B-B14F-4D97-AF65-F5344CB8AC3E}">
        <p14:creationId xmlns:p14="http://schemas.microsoft.com/office/powerpoint/2010/main" val="526716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 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124200" y="1524000"/>
            <a:ext cx="5334000" cy="419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00200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352800"/>
            <a:ext cx="2209800" cy="2362200"/>
          </a:xfrm>
        </p:spPr>
        <p:txBody>
          <a:bodyPr lIns="64008" rIns="45720" bIns="45720" anchor="t">
            <a:normAutofit/>
          </a:bodyPr>
          <a:lstStyle>
            <a:lvl1pPr marL="0" indent="0" algn="l">
              <a:spcBef>
                <a:spcPts val="250"/>
              </a:spcBef>
              <a:buFontTx/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8980" y="1638325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028384" y="64643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Slide </a:t>
            </a:r>
            <a:fld id="{20658B3B-4D28-48F6-967D-D90B0A7C163B}" type="slidenum">
              <a:rPr lang="en-GB" sz="1200" smtClean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sz="1200" dirty="0">
              <a:solidFill>
                <a:prstClr val="white">
                  <a:lumMod val="9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7504" y="6464369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sz="1200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Internal Use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691680" y="646436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GB" sz="1200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PPT Title  Vx.x | Your Name</a:t>
            </a:r>
          </a:p>
        </p:txBody>
      </p:sp>
    </p:spTree>
    <p:extLst>
      <p:ext uri="{BB962C8B-B14F-4D97-AF65-F5344CB8AC3E}">
        <p14:creationId xmlns:p14="http://schemas.microsoft.com/office/powerpoint/2010/main" val="1747840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ictures with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92019" y="1066800"/>
            <a:ext cx="3175897" cy="24953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6629400" cy="457200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1181125"/>
            <a:ext cx="2684721" cy="228600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038600" y="1066800"/>
            <a:ext cx="3175897" cy="24953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>
              <a:solidFill>
                <a:prstClr val="black"/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4260981" y="1181125"/>
            <a:ext cx="2684721" cy="228600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92019" y="3733800"/>
            <a:ext cx="3175897" cy="24953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endParaRPr lang="ar-BH">
              <a:solidFill>
                <a:prstClr val="black"/>
              </a:solidFill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idx="14"/>
          </p:nvPr>
        </p:nvSpPr>
        <p:spPr>
          <a:xfrm>
            <a:off x="914400" y="3848125"/>
            <a:ext cx="2684721" cy="228600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 algn="ctr" rtl="0">
              <a:buNone/>
              <a:defRPr sz="18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4038600" y="3733800"/>
            <a:ext cx="3175897" cy="24953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endParaRPr lang="ar-BH">
              <a:solidFill>
                <a:prstClr val="black"/>
              </a:solidFill>
            </a:endParaRPr>
          </a:p>
        </p:txBody>
      </p:sp>
      <p:sp>
        <p:nvSpPr>
          <p:cNvPr id="15" name="Picture Placeholder 2"/>
          <p:cNvSpPr>
            <a:spLocks noGrp="1"/>
          </p:cNvSpPr>
          <p:nvPr>
            <p:ph type="pic" idx="15"/>
          </p:nvPr>
        </p:nvSpPr>
        <p:spPr>
          <a:xfrm>
            <a:off x="4260981" y="3848125"/>
            <a:ext cx="2684721" cy="228600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 algn="ctr" rtl="0">
              <a:buNone/>
              <a:defRPr sz="18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8028384" y="64643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Slide </a:t>
            </a:r>
            <a:fld id="{20658B3B-4D28-48F6-967D-D90B0A7C163B}" type="slidenum">
              <a:rPr lang="en-GB" sz="1200" smtClean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sz="1200" dirty="0">
              <a:solidFill>
                <a:prstClr val="white">
                  <a:lumMod val="9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7504" y="6464369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sz="1200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Internal Use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691680" y="646436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GB" sz="1200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PPT Title  Vx.x | Your Name</a:t>
            </a:r>
          </a:p>
        </p:txBody>
      </p:sp>
    </p:spTree>
    <p:extLst>
      <p:ext uri="{BB962C8B-B14F-4D97-AF65-F5344CB8AC3E}">
        <p14:creationId xmlns:p14="http://schemas.microsoft.com/office/powerpoint/2010/main" val="3178552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0010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ar-BH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457200" y="3276600"/>
            <a:ext cx="8001000" cy="1676400"/>
          </a:xfrm>
        </p:spPr>
        <p:txBody>
          <a:bodyPr/>
          <a:lstStyle>
            <a:lvl1pPr marL="0" indent="0" algn="l">
              <a:buNone/>
              <a:defRPr b="1">
                <a:solidFill>
                  <a:srgbClr val="5C5C5C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ith Log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8"/>
          <p:cNvSpPr txBox="1">
            <a:spLocks/>
          </p:cNvSpPr>
          <p:nvPr userDrawn="1"/>
        </p:nvSpPr>
        <p:spPr>
          <a:xfrm>
            <a:off x="4572000" y="3810000"/>
            <a:ext cx="3810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rtl="0">
              <a:spcBef>
                <a:spcPct val="0"/>
              </a:spcBef>
              <a:defRPr/>
            </a:pPr>
            <a:r>
              <a:rPr lang="en-US" sz="3500" b="1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ea typeface="+mj-ea"/>
                <a:cs typeface="Arial" pitchFamily="34" charset="0"/>
              </a:rPr>
              <a:t>Thank You</a:t>
            </a:r>
          </a:p>
        </p:txBody>
      </p:sp>
      <p:sp>
        <p:nvSpPr>
          <p:cNvPr id="11" name="Title Placeholder 8"/>
          <p:cNvSpPr txBox="1">
            <a:spLocks/>
          </p:cNvSpPr>
          <p:nvPr userDrawn="1"/>
        </p:nvSpPr>
        <p:spPr>
          <a:xfrm>
            <a:off x="4419600" y="4572000"/>
            <a:ext cx="3962400" cy="457200"/>
          </a:xfrm>
          <a:prstGeom prst="rect">
            <a:avLst/>
          </a:prstGeom>
        </p:spPr>
        <p:txBody>
          <a:bodyPr vert="horz" lIns="0" rIns="0" bIns="0" anchor="t" anchorCtr="0">
            <a:normAutofit/>
          </a:bodyPr>
          <a:lstStyle>
            <a:lvl1pPr algn="r">
              <a:defRPr sz="2600">
                <a:solidFill>
                  <a:srgbClr val="5C5C5C"/>
                </a:solidFill>
              </a:defRPr>
            </a:lvl1pPr>
          </a:lstStyle>
          <a:p>
            <a:pPr rtl="0">
              <a:spcBef>
                <a:spcPct val="0"/>
              </a:spcBef>
              <a:defRPr/>
            </a:pPr>
            <a:r>
              <a:rPr lang="en-US" sz="1800" b="1" dirty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+mj-ea"/>
                <a:cs typeface="Arial" pitchFamily="34" charset="0"/>
              </a:rPr>
              <a:t>National Health Regulatory Agency</a:t>
            </a:r>
          </a:p>
        </p:txBody>
      </p:sp>
    </p:spTree>
    <p:extLst>
      <p:ext uri="{BB962C8B-B14F-4D97-AF65-F5344CB8AC3E}">
        <p14:creationId xmlns:p14="http://schemas.microsoft.com/office/powerpoint/2010/main" val="15740612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an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8"/>
          <p:cNvSpPr txBox="1">
            <a:spLocks/>
          </p:cNvSpPr>
          <p:nvPr userDrawn="1"/>
        </p:nvSpPr>
        <p:spPr>
          <a:xfrm>
            <a:off x="4572000" y="3810000"/>
            <a:ext cx="38100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rtl="0">
              <a:spcBef>
                <a:spcPct val="0"/>
              </a:spcBef>
              <a:defRPr/>
            </a:pPr>
            <a:r>
              <a:rPr lang="en-US" sz="3500" b="1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ea typeface="+mj-ea"/>
                <a:cs typeface="Arial" pitchFamily="34" charset="0"/>
              </a:rPr>
              <a:t>Thank You</a:t>
            </a:r>
          </a:p>
        </p:txBody>
      </p:sp>
      <p:sp>
        <p:nvSpPr>
          <p:cNvPr id="11" name="Title Placeholder 8"/>
          <p:cNvSpPr txBox="1">
            <a:spLocks/>
          </p:cNvSpPr>
          <p:nvPr userDrawn="1"/>
        </p:nvSpPr>
        <p:spPr>
          <a:xfrm>
            <a:off x="4419600" y="4572000"/>
            <a:ext cx="3962400" cy="457200"/>
          </a:xfrm>
          <a:prstGeom prst="rect">
            <a:avLst/>
          </a:prstGeom>
        </p:spPr>
        <p:txBody>
          <a:bodyPr vert="horz" lIns="0" rIns="0" bIns="0" anchor="t" anchorCtr="0">
            <a:normAutofit/>
          </a:bodyPr>
          <a:lstStyle>
            <a:lvl1pPr algn="r">
              <a:defRPr sz="2600">
                <a:solidFill>
                  <a:srgbClr val="5C5C5C"/>
                </a:solidFill>
              </a:defRPr>
            </a:lvl1pPr>
          </a:lstStyle>
          <a:p>
            <a:pPr rtl="0">
              <a:spcBef>
                <a:spcPct val="0"/>
              </a:spcBef>
              <a:defRPr/>
            </a:pPr>
            <a:r>
              <a:rPr lang="en-US" sz="1800" b="1" dirty="0">
                <a:solidFill>
                  <a:prstClr val="white">
                    <a:lumMod val="85000"/>
                  </a:prstClr>
                </a:solidFill>
                <a:latin typeface="Arial" pitchFamily="34" charset="0"/>
                <a:ea typeface="+mj-ea"/>
                <a:cs typeface="Arial" pitchFamily="34" charset="0"/>
              </a:rPr>
              <a:t>National Health Regulatory Agency</a:t>
            </a:r>
          </a:p>
        </p:txBody>
      </p:sp>
    </p:spTree>
    <p:extLst>
      <p:ext uri="{BB962C8B-B14F-4D97-AF65-F5344CB8AC3E}">
        <p14:creationId xmlns:p14="http://schemas.microsoft.com/office/powerpoint/2010/main" val="2287487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Blan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3810000"/>
            <a:ext cx="5562600" cy="609600"/>
          </a:xfrm>
        </p:spPr>
        <p:txBody>
          <a:bodyPr>
            <a:normAutofit/>
          </a:bodyPr>
          <a:lstStyle>
            <a:lvl1pPr algn="r">
              <a:defRPr sz="3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ar-BH" dirty="0"/>
          </a:p>
        </p:txBody>
      </p:sp>
    </p:spTree>
    <p:extLst>
      <p:ext uri="{BB962C8B-B14F-4D97-AF65-F5344CB8AC3E}">
        <p14:creationId xmlns:p14="http://schemas.microsoft.com/office/powerpoint/2010/main" val="376124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3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3048000"/>
            <a:ext cx="8001000" cy="11430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ar-BH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457200" y="4267200"/>
            <a:ext cx="8001000" cy="16764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1">
                    <a:lumMod val="9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8028384" y="64643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1200" kern="1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Slide </a:t>
            </a:r>
            <a:fld id="{20658B3B-4D28-48F6-967D-D90B0A7C163B}" type="slidenum">
              <a:rPr kumimoji="0" lang="en-GB" sz="1200" kern="120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pPr/>
              <a:t>‹#›</a:t>
            </a:fld>
            <a:endParaRPr kumimoji="0" lang="en-GB" sz="1200" kern="12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70408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328315"/>
          </a:xfrm>
        </p:spPr>
        <p:txBody>
          <a:bodyPr/>
          <a:lstStyle>
            <a:lvl1pPr algn="l" rtl="0">
              <a:defRPr sz="26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328315"/>
          </a:xfrm>
        </p:spPr>
        <p:txBody>
          <a:bodyPr/>
          <a:lstStyle>
            <a:lvl1pPr algn="l" rtl="0">
              <a:defRPr sz="26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704088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90800"/>
            <a:ext cx="4040188" cy="365760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90800"/>
            <a:ext cx="4041775" cy="365760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305800" cy="704088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500" b="1">
                <a:ln>
                  <a:noFill/>
                </a:ln>
                <a:solidFill>
                  <a:srgbClr val="0094C8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lients\NHRA\Final Artwork\NHRA\Artwork\PP Presentation\presentation-bg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9144000" cy="6860326"/>
          </a:xfrm>
          <a:prstGeom prst="rect">
            <a:avLst/>
          </a:prstGeom>
          <a:noFill/>
        </p:spPr>
      </p:pic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129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691680" y="6464369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kumimoji="0" lang="en-GB" sz="1200" kern="1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International</a:t>
            </a:r>
            <a:r>
              <a:rPr kumimoji="0" lang="en-GB" sz="1200" kern="1200" baseline="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TCM Congress</a:t>
            </a:r>
            <a:endParaRPr kumimoji="0" lang="en-GB" sz="1200" kern="12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028384" y="64643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1200" kern="1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Slide </a:t>
            </a:r>
            <a:fld id="{20658B3B-4D28-48F6-967D-D90B0A7C163B}" type="slidenum">
              <a:rPr kumimoji="0" lang="en-GB" sz="1200" kern="120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pPr/>
              <a:t>‹#›</a:t>
            </a:fld>
            <a:endParaRPr kumimoji="0" lang="en-GB" sz="1200" kern="12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74" r:id="rId3"/>
    <p:sldLayoutId id="2147483673" r:id="rId4"/>
    <p:sldLayoutId id="2147483662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6" r:id="rId12"/>
    <p:sldLayoutId id="2147483677" r:id="rId13"/>
    <p:sldLayoutId id="2147483672" r:id="rId14"/>
    <p:sldLayoutId id="2147483675" r:id="rId15"/>
    <p:sldLayoutId id="2147483678" r:id="rId16"/>
  </p:sldLayoutIdLst>
  <p:txStyles>
    <p:titleStyle>
      <a:lvl1pPr algn="l" rtl="1" eaLnBrk="1" latinLnBrk="0" hangingPunct="1">
        <a:spcBef>
          <a:spcPct val="0"/>
        </a:spcBef>
        <a:buNone/>
        <a:defRPr kumimoji="0" sz="3500" b="1" kern="1200">
          <a:ln>
            <a:noFill/>
          </a:ln>
          <a:solidFill>
            <a:srgbClr val="0094C8"/>
          </a:solidFill>
          <a:effectLst/>
          <a:latin typeface="Arial" pitchFamily="34" charset="0"/>
          <a:ea typeface="+mj-ea"/>
          <a:cs typeface="Arial" pitchFamily="34" charset="0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rgbClr val="0070C0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lients\NHRA\Final Artwork\NHRA\Artwork\PP Presentation\presentation-bg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9144000" cy="6860326"/>
          </a:xfrm>
          <a:prstGeom prst="rect">
            <a:avLst/>
          </a:prstGeom>
          <a:noFill/>
        </p:spPr>
      </p:pic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129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451983" y="6402226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endParaRPr lang="en-GB" sz="1200" dirty="0">
              <a:solidFill>
                <a:prstClr val="white">
                  <a:lumMod val="9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028384" y="64643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Slide </a:t>
            </a:r>
            <a:fld id="{20658B3B-4D28-48F6-967D-D90B0A7C163B}" type="slidenum">
              <a:rPr lang="en-GB" sz="1200" smtClean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sz="1200" dirty="0">
              <a:solidFill>
                <a:prstClr val="white">
                  <a:lumMod val="9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7504" y="6464369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endParaRPr lang="en-GB" sz="1200" dirty="0">
              <a:solidFill>
                <a:prstClr val="white">
                  <a:lumMod val="9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35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txStyles>
    <p:titleStyle>
      <a:lvl1pPr algn="l" rtl="1" eaLnBrk="1" latinLnBrk="0" hangingPunct="1">
        <a:spcBef>
          <a:spcPct val="0"/>
        </a:spcBef>
        <a:buNone/>
        <a:defRPr kumimoji="0" sz="3500" b="1" kern="1200">
          <a:ln>
            <a:noFill/>
          </a:ln>
          <a:solidFill>
            <a:srgbClr val="0094C8"/>
          </a:solidFill>
          <a:effectLst/>
          <a:latin typeface="Arial" pitchFamily="34" charset="0"/>
          <a:ea typeface="+mj-ea"/>
          <a:cs typeface="Arial" pitchFamily="34" charset="0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rgbClr val="0070C0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8" y="2490520"/>
            <a:ext cx="8928992" cy="30987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I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Scope of Alternative Medicine in the Kingdom of Bahrain</a:t>
            </a:r>
            <a: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 TCM Congress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2200" baseline="30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2200" baseline="30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April  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– Istanbul ,Turkey</a:t>
            </a:r>
            <a:b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/>
              <a:t/>
            </a:r>
            <a:br>
              <a:rPr lang="en-US" sz="2400" dirty="0"/>
            </a:b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17889" y="5301208"/>
            <a:ext cx="8726111" cy="1299585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Namat Mubarak Al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Subaie</a:t>
            </a:r>
            <a:endParaRPr lang="en-US" sz="3200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Consultant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/ Advisor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Allied Medical Profession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NHRA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– Kingdom of Bahrain </a:t>
            </a:r>
          </a:p>
          <a:p>
            <a:pPr algn="ctr"/>
            <a:endParaRPr lang="en-US" sz="3200" dirty="0" smtClean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D3FB79-36F7-42A9-8AF2-3C526F69B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97" y="1340768"/>
            <a:ext cx="1222100" cy="836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97" y="227239"/>
            <a:ext cx="1150530" cy="928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99728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/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</a:b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/>
            </a:r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</a:b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/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</a:b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/>
            </a:r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</a:b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NHRA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Divisions (1)</a:t>
            </a:r>
            <a:r>
              <a:rPr lang="en-GB" sz="4000" dirty="0">
                <a:solidFill>
                  <a:schemeClr val="bg1"/>
                </a:solidFill>
                <a:latin typeface="+mn-lt"/>
              </a:rPr>
              <a:t/>
            </a:r>
            <a:br>
              <a:rPr lang="en-GB" sz="4000" dirty="0">
                <a:solidFill>
                  <a:schemeClr val="bg1"/>
                </a:solidFill>
                <a:latin typeface="+mn-lt"/>
              </a:rPr>
            </a:b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3528" y="1844824"/>
            <a:ext cx="8820472" cy="4312920"/>
          </a:xfrm>
        </p:spPr>
        <p:txBody>
          <a:bodyPr>
            <a:noAutofit/>
          </a:bodyPr>
          <a:lstStyle/>
          <a:p>
            <a:pPr marL="0" indent="0" algn="l" rtl="0">
              <a:buNone/>
            </a:pPr>
            <a:r>
              <a:rPr lang="en-US" sz="3200" b="1" dirty="0">
                <a:solidFill>
                  <a:srgbClr val="0094C8"/>
                </a:solidFill>
                <a:latin typeface="+mn-lt"/>
              </a:rPr>
              <a:t>Healthcare Professionals Regulation</a:t>
            </a:r>
          </a:p>
          <a:p>
            <a:pPr marL="0" indent="0" algn="l" rtl="0">
              <a:buNone/>
            </a:pPr>
            <a:endParaRPr lang="en-US" sz="3200" b="1" dirty="0">
              <a:solidFill>
                <a:srgbClr val="0094C8"/>
              </a:solidFill>
              <a:latin typeface="+mn-lt"/>
            </a:endParaRPr>
          </a:p>
          <a:p>
            <a:pPr algn="l" rtl="0"/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NHRA</a:t>
            </a:r>
            <a:r>
              <a:rPr lang="en-US" sz="2800" dirty="0">
                <a:latin typeface="+mn-lt"/>
              </a:rPr>
              <a:t> is responsible for the licensing of all healthcare professionals working in the Kingdom of Bahrain. </a:t>
            </a:r>
          </a:p>
          <a:p>
            <a:pPr marL="0" indent="0" algn="l" rtl="0">
              <a:buNone/>
            </a:pPr>
            <a:endParaRPr lang="en-US" sz="2800" dirty="0">
              <a:latin typeface="+mn-lt"/>
            </a:endParaRPr>
          </a:p>
          <a:p>
            <a:pPr algn="l" rtl="0"/>
            <a:r>
              <a:rPr lang="en-US" sz="2800" dirty="0">
                <a:latin typeface="+mn-lt"/>
              </a:rPr>
              <a:t>These include: Doctors, Nurses, Dentists, pharmacists and allied health professionals( Alternative medicine).</a:t>
            </a:r>
          </a:p>
          <a:p>
            <a:pPr algn="l" rtl="0"/>
            <a:endParaRPr lang="en-GB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3059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6096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NHRA Divisions (2)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3528" y="1340768"/>
            <a:ext cx="8229600" cy="4312920"/>
          </a:xfrm>
        </p:spPr>
        <p:txBody>
          <a:bodyPr>
            <a:normAutofit fontScale="92500" lnSpcReduction="10000"/>
          </a:bodyPr>
          <a:lstStyle/>
          <a:p>
            <a:pPr marL="0" lvl="0" indent="0" algn="ctr" defTabSz="457200" rtl="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en-US" sz="3200" b="1" dirty="0">
                <a:solidFill>
                  <a:srgbClr val="0094C8"/>
                </a:solidFill>
                <a:latin typeface="+mn-lt"/>
              </a:rPr>
              <a:t>Healthcare Facilities Regulation</a:t>
            </a:r>
          </a:p>
          <a:p>
            <a:pPr marL="0" lvl="0" indent="0" algn="ctr" defTabSz="457200" rtl="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endParaRPr lang="en-US" sz="2800" b="1" dirty="0">
              <a:solidFill>
                <a:srgbClr val="0094C8"/>
              </a:solidFill>
              <a:latin typeface="+mn-lt"/>
            </a:endParaRPr>
          </a:p>
          <a:p>
            <a:pPr marL="342900" lvl="0" indent="-342900" algn="just" defTabSz="457200" rtl="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Regulation of all licensed healthcare facilities in Bahrain including Hospitals, Medical Centers, Clinics, Alternative Medical Facilities, Pharmacies in both the Government and Private Sectors </a:t>
            </a:r>
          </a:p>
          <a:p>
            <a:pPr marL="342900" lvl="0" indent="-342900" algn="just" defTabSz="457200" rtl="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rgbClr val="90C2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NHRA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sets the standards and monitors compliance by all facilities operating in Bahrain </a:t>
            </a:r>
          </a:p>
          <a:p>
            <a:pPr marL="342900" lvl="0" indent="-342900" algn="just" defTabSz="457200" rtl="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All standards are available free to download at </a:t>
            </a:r>
            <a:r>
              <a:rPr lang="en-US" sz="2800" dirty="0">
                <a:solidFill>
                  <a:srgbClr val="90C2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NHRA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website: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www.nhra.bh</a:t>
            </a:r>
          </a:p>
          <a:p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929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6096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NHRA Division (3)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7504" y="1935480"/>
            <a:ext cx="9036496" cy="4312920"/>
          </a:xfrm>
        </p:spPr>
        <p:txBody>
          <a:bodyPr/>
          <a:lstStyle/>
          <a:p>
            <a:pPr marL="0" lvl="0" indent="0" algn="ctr" defTabSz="457200" rtl="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en-US" sz="3200" b="1" dirty="0">
                <a:solidFill>
                  <a:srgbClr val="0094C8"/>
                </a:solidFill>
                <a:latin typeface="+mn-lt"/>
              </a:rPr>
              <a:t>Medicines and Drugs Regulation</a:t>
            </a:r>
          </a:p>
          <a:p>
            <a:pPr marL="0" lvl="0" indent="0" algn="ctr" defTabSz="457200" rtl="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endParaRPr lang="en-US" sz="3200" b="1" dirty="0">
              <a:solidFill>
                <a:srgbClr val="0094C8"/>
              </a:solidFill>
              <a:latin typeface="+mn-lt"/>
            </a:endParaRPr>
          </a:p>
          <a:p>
            <a:pPr marL="342900" lvl="0" indent="-342900" algn="l" defTabSz="457200" rtl="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3200" dirty="0">
                <a:solidFill>
                  <a:srgbClr val="90C2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NHRA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is responsible for the registration, pricing and post-marketing </a:t>
            </a:r>
            <a:r>
              <a:rPr lang="en-US" sz="3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pharmacovigilence</a:t>
            </a:r>
            <a:endParaRPr lang="en-US" sz="3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  <a:p>
            <a:pPr marL="0" lvl="0" indent="0" algn="ctr" defTabSz="457200" rtl="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en-US" sz="3200" b="1" dirty="0">
                <a:solidFill>
                  <a:srgbClr val="FF0000"/>
                </a:solidFill>
                <a:latin typeface="+mn-lt"/>
              </a:rPr>
              <a:t>Kingdom of Bahrain has near zero rate of counterfeit medicines in its market</a:t>
            </a:r>
          </a:p>
          <a:p>
            <a:pPr marL="0" indent="0" algn="l">
              <a:buNone/>
            </a:pP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6166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6096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NHRA Divisions (4)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5536" y="1340768"/>
            <a:ext cx="8229600" cy="4312920"/>
          </a:xfrm>
        </p:spPr>
        <p:txBody>
          <a:bodyPr/>
          <a:lstStyle/>
          <a:p>
            <a:pPr marL="0" lvl="0" indent="0" algn="ctr" defTabSz="457200" rtl="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en-US" sz="3200" b="1" dirty="0">
                <a:solidFill>
                  <a:srgbClr val="0094C8"/>
                </a:solidFill>
                <a:latin typeface="+mn-lt"/>
              </a:rPr>
              <a:t>Patient Complaints</a:t>
            </a:r>
          </a:p>
          <a:p>
            <a:pPr marL="342900" lvl="0" indent="-342900" algn="just" defTabSz="457200" rtl="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endParaRPr lang="en-US" sz="3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  <a:p>
            <a:pPr marL="342900" lvl="0" indent="-342900" algn="just" defTabSz="457200" rtl="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Receives and handles complaints from any source concerning healthcare professionals, healthcare facilities or medicines to assure compliance with existing laws</a:t>
            </a:r>
          </a:p>
          <a:p>
            <a:pPr marL="0" lvl="0" indent="0" algn="l" defTabSz="457200" rtl="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endParaRPr lang="en-IN" sz="18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168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8" y="260648"/>
            <a:ext cx="8229600" cy="6096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NHRA Division (5)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39618" y="1412776"/>
            <a:ext cx="8229600" cy="4312920"/>
          </a:xfrm>
        </p:spPr>
        <p:txBody>
          <a:bodyPr/>
          <a:lstStyle/>
          <a:p>
            <a:pPr marL="0" lvl="0" indent="0" algn="ctr" defTabSz="457200" rtl="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en-US" sz="3200" b="1" dirty="0">
                <a:solidFill>
                  <a:srgbClr val="0094C8"/>
                </a:solidFill>
                <a:latin typeface="+mn-lt"/>
              </a:rPr>
              <a:t>Experimental Medical Research</a:t>
            </a:r>
          </a:p>
          <a:p>
            <a:pPr marL="0" lvl="0" indent="0" algn="ctr" defTabSz="457200" rtl="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endParaRPr lang="en-US" sz="3200" b="1" dirty="0">
              <a:solidFill>
                <a:srgbClr val="0094C8"/>
              </a:solidFill>
              <a:latin typeface="+mn-lt"/>
            </a:endParaRPr>
          </a:p>
          <a:p>
            <a:pPr marL="342900" lvl="0" indent="-342900" algn="l" defTabSz="457200" rtl="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3200" dirty="0">
                <a:solidFill>
                  <a:srgbClr val="90C2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NHRA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approves phase 3 and phase 4 of multinational experimental medical </a:t>
            </a:r>
            <a:r>
              <a:rPr lang="en-US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research</a:t>
            </a:r>
          </a:p>
          <a:p>
            <a:pPr marL="0" lvl="0" indent="0" algn="l" defTabSz="457200" rtl="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endParaRPr lang="en-US" sz="3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  <a:p>
            <a:pPr marL="0" lvl="0" indent="0" algn="ctr" defTabSz="457200" rtl="0">
              <a:spcBef>
                <a:spcPts val="0"/>
              </a:spcBef>
              <a:buClrTx/>
              <a:buSzTx/>
              <a:buNone/>
            </a:pPr>
            <a:r>
              <a:rPr lang="en-US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+mn-lt"/>
              </a:rPr>
              <a:t>Patient safety Comes Firs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Trebuchet MS"/>
              </a:rPr>
              <a:t>t </a:t>
            </a:r>
          </a:p>
          <a:p>
            <a:pPr marL="0" lvl="0" indent="0" algn="l" defTabSz="457200" rtl="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endParaRPr lang="en-US" sz="28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</a:endParaRPr>
          </a:p>
          <a:p>
            <a:pPr marL="342900" lvl="0" indent="-342900" algn="l" defTabSz="457200" rtl="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endParaRPr lang="en-US" sz="28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</a:endParaRPr>
          </a:p>
          <a:p>
            <a:pPr marL="0" indent="0" algn="l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7889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712968" cy="936104"/>
          </a:xfrm>
        </p:spPr>
        <p:txBody>
          <a:bodyPr>
            <a:normAutofit fontScale="90000"/>
          </a:bodyPr>
          <a:lstStyle/>
          <a:p>
            <a:pPr lvl="0" defTabSz="457200" rtl="0">
              <a:spcBef>
                <a:spcPts val="0"/>
              </a:spcBef>
            </a:pPr>
            <a:r>
              <a:rPr lang="en-US" sz="4400" dirty="0">
                <a:solidFill>
                  <a:srgbClr val="90C2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NHRA</a:t>
            </a: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Towards Alternative Medicine 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935480"/>
            <a:ext cx="8229600" cy="4312920"/>
          </a:xfrm>
        </p:spPr>
        <p:txBody>
          <a:bodyPr/>
          <a:lstStyle/>
          <a:p>
            <a:pPr marL="0" lvl="0" indent="0" algn="just" defTabSz="457200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None/>
            </a:pPr>
            <a:r>
              <a:rPr lang="en-US" sz="4000" b="1" dirty="0">
                <a:solidFill>
                  <a:srgbClr val="90C2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NHRA</a:t>
            </a:r>
            <a:r>
              <a:rPr lang="en-US" sz="40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has taken steps to bridge the cultural gap by making health team more involved to public needs and to empower licensed practitioner and not passive receivers.</a:t>
            </a:r>
            <a:endParaRPr lang="en-US" sz="3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523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609600"/>
          </a:xfrm>
        </p:spPr>
        <p:txBody>
          <a:bodyPr>
            <a:normAutofit fontScale="90000"/>
          </a:bodyPr>
          <a:lstStyle/>
          <a:p>
            <a:pPr lvl="0" defTabSz="457200" rtl="0">
              <a:spcBef>
                <a:spcPts val="0"/>
              </a:spcBef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2016 </a:t>
            </a: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Regulation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935480"/>
            <a:ext cx="8229600" cy="4312920"/>
          </a:xfrm>
        </p:spPr>
        <p:txBody>
          <a:bodyPr>
            <a:normAutofit/>
          </a:bodyPr>
          <a:lstStyle/>
          <a:p>
            <a:pPr marL="0" indent="0" algn="ctr" rtl="0" fontAlgn="ctr"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00B05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Decision</a:t>
            </a:r>
          </a:p>
          <a:p>
            <a:pPr marL="0" indent="0" algn="ctr" rtl="0" fontAlgn="ctr">
              <a:spcBef>
                <a:spcPts val="0"/>
              </a:spcBef>
              <a:buNone/>
            </a:pPr>
            <a:endParaRPr lang="en-GB" sz="3200" dirty="0">
              <a:solidFill>
                <a:srgbClr val="00B050"/>
              </a:solidFill>
              <a:latin typeface="+mn-lt"/>
            </a:endParaRPr>
          </a:p>
          <a:p>
            <a:pPr marL="0" indent="0" algn="l" rtl="0" fontAlgn="t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Decision No. (33) </a:t>
            </a:r>
            <a:r>
              <a:rPr lang="en-US" sz="32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regulating the practice of Complementary and alternative medicine professional technical requirements for the licensing of private facilities</a:t>
            </a:r>
            <a:endParaRPr lang="en-GB" sz="3200" dirty="0">
              <a:latin typeface="+mn-lt"/>
            </a:endParaRPr>
          </a:p>
          <a:p>
            <a:pPr algn="l" rtl="0"/>
            <a:endParaRPr lang="en-GB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3969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553"/>
            <a:ext cx="8892480" cy="5275260"/>
          </a:xfrm>
          <a:prstGeom prst="rect">
            <a:avLst/>
          </a:prstGeom>
          <a:solidFill>
            <a:srgbClr val="C00000"/>
          </a:solidFill>
          <a:ln>
            <a:solidFill>
              <a:srgbClr val="54A021">
                <a:lumMod val="75000"/>
              </a:srgbClr>
            </a:solidFill>
          </a:ln>
          <a:effectLst>
            <a:glow rad="139700">
              <a:srgbClr val="54A021">
                <a:satMod val="175000"/>
                <a:alpha val="40000"/>
              </a:srgbClr>
            </a:glow>
          </a:effectLst>
        </p:spPr>
      </p:pic>
      <p:sp>
        <p:nvSpPr>
          <p:cNvPr id="6" name="Rectangle 5"/>
          <p:cNvSpPr/>
          <p:nvPr/>
        </p:nvSpPr>
        <p:spPr>
          <a:xfrm>
            <a:off x="0" y="207555"/>
            <a:ext cx="7884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rtl="0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Alternative and Complementary</a:t>
            </a:r>
          </a:p>
          <a:p>
            <a:pPr lvl="0" algn="ctr" defTabSz="457200" rtl="0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Medicine Fields</a:t>
            </a:r>
          </a:p>
        </p:txBody>
      </p:sp>
    </p:spTree>
    <p:extLst>
      <p:ext uri="{BB962C8B-B14F-4D97-AF65-F5344CB8AC3E}">
        <p14:creationId xmlns:p14="http://schemas.microsoft.com/office/powerpoint/2010/main" val="2764613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51520" y="183256"/>
            <a:ext cx="8229600" cy="609600"/>
          </a:xfrm>
          <a:prstGeom prst="rect">
            <a:avLst/>
          </a:prstGeom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500" b="1" kern="1200">
                <a:ln>
                  <a:noFill/>
                </a:ln>
                <a:solidFill>
                  <a:srgbClr val="0094C8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3600" dirty="0" smtClean="0">
                <a:solidFill>
                  <a:schemeClr val="bg1"/>
                </a:solidFill>
                <a:latin typeface="+mn-lt"/>
              </a:rPr>
              <a:t>CAM Types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8431" y="4219375"/>
            <a:ext cx="110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Cupping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0518" y="4192166"/>
            <a:ext cx="159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Chiropractor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5724" y="4203929"/>
            <a:ext cx="1602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Homeopathy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36152" y="4229323"/>
            <a:ext cx="2706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Chinese medicine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2869" y="1115827"/>
            <a:ext cx="148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Reflexology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1" name="Picture 4" descr="ØµÙØ±Ø© Ø°Ø§Øª ØµÙØ©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014" y="1766255"/>
            <a:ext cx="2094062" cy="120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ÙØªÙØ¬Ø© Ø¨Ø­Ø« Ø§ÙØµÙØ± Ø¹Ù âªosteopathyâ¬â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46" y="1807285"/>
            <a:ext cx="1518766" cy="126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ÙØªÙØ¬Ø© Ø¨Ø­Ø« Ø§ÙØµÙØ± Ø¹Ù âªreflexologyâ¬â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6483" y="1570922"/>
            <a:ext cx="1682739" cy="131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ÙØªÙØ¬Ø© Ø¨Ø­Ø« Ø§ÙØµÙØ± Ø¹Ù âªchiropractorâ¬â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227" y="4587227"/>
            <a:ext cx="1614216" cy="113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ÙØªÙØ¬Ø© Ø¨Ø­Ø« Ø§ÙØµÙØ± Ø¹Ù âªchinese medicineâ¬â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632" y="4624049"/>
            <a:ext cx="1608025" cy="106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ÙØªÙØ¬Ø© Ø¨Ø­Ø« Ø§ÙØµÙØ± Ø¹Ù âªhomeopathyâ¬â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249" y="4588707"/>
            <a:ext cx="1578318" cy="110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ÙØªÙØ¬Ø© Ø¨Ø­Ø« Ø§ÙØµÙØ± Ø¹Ù âªcuppingâ¬â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324" y="4598655"/>
            <a:ext cx="1440160" cy="111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ÙØªÙØ¬Ø© Ø¨Ø­Ø« Ø§ÙØµÙØ± Ø¹Ù âªbiodynamic craniosacral therapyâ¬â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08" y="1714727"/>
            <a:ext cx="1843377" cy="129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801650" y="3173697"/>
            <a:ext cx="1647695" cy="76944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 rtl="0"/>
            <a:r>
              <a:rPr lang="ar-BH" sz="4400" dirty="0" smtClean="0"/>
              <a:t> </a:t>
            </a:r>
            <a:r>
              <a:rPr lang="en-US" sz="4400" dirty="0" smtClean="0"/>
              <a:t>13 </a:t>
            </a:r>
            <a:r>
              <a:rPr lang="en-US" sz="2400" dirty="0" smtClean="0"/>
              <a:t>Field </a:t>
            </a:r>
            <a:endParaRPr lang="en-US" sz="2400" dirty="0"/>
          </a:p>
        </p:txBody>
      </p:sp>
      <p:pic>
        <p:nvPicPr>
          <p:cNvPr id="20" name="Picture 2" descr="ÙØªÙØ¬Ø© Ø¨Ø­Ø« Ø§ÙØµÙØ± Ø¹Ù âªayurvedic medicineâ¬â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2951"/>
            <a:ext cx="1366943" cy="142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5985" y="1192916"/>
            <a:ext cx="1509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Osteopathy</a:t>
            </a:r>
            <a:r>
              <a:rPr lang="ar-BH" b="1" dirty="0" smtClean="0">
                <a:solidFill>
                  <a:schemeClr val="tx2"/>
                </a:solidFill>
              </a:rPr>
              <a:t> 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29393" y="1224546"/>
            <a:ext cx="1613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Naturopathy </a:t>
            </a:r>
          </a:p>
          <a:p>
            <a:pPr algn="ctr"/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48608" y="1054416"/>
            <a:ext cx="1556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Biodynamic 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Craniosacral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99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1805"/>
            <a:ext cx="6320435" cy="5219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66" y="1061805"/>
            <a:ext cx="1935773" cy="1331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82" y="2403178"/>
            <a:ext cx="1988372" cy="1325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977" y="3707676"/>
            <a:ext cx="2003835" cy="1330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90" y="5010427"/>
            <a:ext cx="1912526" cy="1298894"/>
          </a:xfrm>
          <a:prstGeom prst="rect">
            <a:avLst/>
          </a:prstGeom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3951569" y="2032177"/>
            <a:ext cx="3173546" cy="757480"/>
          </a:xfrm>
          <a:prstGeom prst="straightConnector1">
            <a:avLst/>
          </a:prstGeom>
          <a:noFill/>
          <a:ln w="57150" cap="rnd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2890060" y="1688514"/>
            <a:ext cx="1061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defTabSz="457200" rtl="0"/>
            <a:r>
              <a:rPr lang="en-US" b="1" dirty="0">
                <a:solidFill>
                  <a:prstClr val="black"/>
                </a:solidFill>
                <a:latin typeface="Trebuchet MS"/>
              </a:rPr>
              <a:t>Manama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3445102" y="2499817"/>
            <a:ext cx="3539104" cy="1714011"/>
          </a:xfrm>
          <a:prstGeom prst="straightConnector1">
            <a:avLst/>
          </a:prstGeom>
          <a:noFill/>
          <a:ln w="57150" cap="rnd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2050153" y="2170111"/>
            <a:ext cx="1683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defTabSz="457200" rtl="0"/>
            <a:r>
              <a:rPr lang="en-US" b="1" dirty="0">
                <a:solidFill>
                  <a:prstClr val="black"/>
                </a:solidFill>
                <a:latin typeface="Trebuchet MS"/>
              </a:rPr>
              <a:t>Hamad Town  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4183787" y="1106251"/>
            <a:ext cx="2800419" cy="766929"/>
          </a:xfrm>
          <a:prstGeom prst="straightConnector1">
            <a:avLst/>
          </a:prstGeom>
          <a:noFill/>
          <a:ln w="57150" cap="rnd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3100510" y="914152"/>
            <a:ext cx="1102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Muharaq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3651686" y="3133320"/>
            <a:ext cx="3584610" cy="2362176"/>
          </a:xfrm>
          <a:prstGeom prst="straightConnector1">
            <a:avLst/>
          </a:prstGeom>
          <a:noFill/>
          <a:ln w="57150" cap="rnd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16" name="Rectangle 15"/>
          <p:cNvSpPr/>
          <p:nvPr/>
        </p:nvSpPr>
        <p:spPr>
          <a:xfrm>
            <a:off x="2997981" y="2881302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defTabSz="457200" rtl="0"/>
            <a:r>
              <a:rPr lang="en-US" b="1" dirty="0">
                <a:solidFill>
                  <a:prstClr val="black"/>
                </a:solidFill>
                <a:latin typeface="Trebuchet MS"/>
              </a:rPr>
              <a:t>Riffa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5626" y="3566230"/>
            <a:ext cx="163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defTabSz="457200" rtl="0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Arabian Gulf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53616" y="5021253"/>
            <a:ext cx="2376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defTabSz="457200" rtl="0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Kingdom of BAHRAIN 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51569" y="5585531"/>
            <a:ext cx="840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Hawar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1520" y="162420"/>
            <a:ext cx="4733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Kingdom of Bahrain Map 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2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9512" y="60108"/>
            <a:ext cx="72921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pc="50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Greetings from the Kingdom of Bahrain </a:t>
            </a:r>
            <a:r>
              <a:rPr lang="en-US" sz="3200" b="1" spc="50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Arabian Gulf </a:t>
            </a:r>
            <a:r>
              <a:rPr lang="en-US" sz="3200" b="1" spc="50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Pearl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168" y="2490520"/>
            <a:ext cx="8928992" cy="2994036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500" b="1" kern="1200">
                <a:ln>
                  <a:noFill/>
                </a:ln>
                <a:solidFill>
                  <a:srgbClr val="0094C8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9"/>
            <a:ext cx="2890225" cy="27063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74" y="3677132"/>
            <a:ext cx="2868167" cy="26150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882" y="2695575"/>
            <a:ext cx="3384892" cy="17868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74" y="1071092"/>
            <a:ext cx="2846823" cy="26060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1" y="3687117"/>
            <a:ext cx="2916594" cy="26050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225" y="980729"/>
            <a:ext cx="3342205" cy="17229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02" y="4482455"/>
            <a:ext cx="3294772" cy="1809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935480"/>
            <a:ext cx="8229600" cy="4312920"/>
          </a:xfrm>
        </p:spPr>
        <p:txBody>
          <a:bodyPr/>
          <a:lstStyle/>
          <a:p>
            <a:pPr marL="0" indent="0" algn="ctr" rtl="0">
              <a:buNone/>
            </a:pPr>
            <a: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Statistic of Health Care Sector In Kingdom of Bahrain  In 2016-2017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605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52565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188640"/>
            <a:ext cx="3558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ACM 2017 Statistic 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687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980728"/>
            <a:ext cx="9143999" cy="51207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640"/>
            <a:ext cx="3828620" cy="85351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0800000">
            <a:off x="1619672" y="4077072"/>
            <a:ext cx="2376264" cy="2880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843762">
            <a:off x="6035999" y="1560846"/>
            <a:ext cx="957785" cy="22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34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5256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40981" y="-96165"/>
            <a:ext cx="643008" cy="35168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4941168"/>
            <a:ext cx="2408129" cy="216024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" name="Rectangle 2"/>
          <p:cNvSpPr/>
          <p:nvPr/>
        </p:nvSpPr>
        <p:spPr>
          <a:xfrm>
            <a:off x="107504" y="247793"/>
            <a:ext cx="35581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200" dirty="0">
                <a:solidFill>
                  <a:prstClr val="white"/>
                </a:solidFill>
              </a:rPr>
              <a:t>ACM 2017 Statistic </a:t>
            </a:r>
          </a:p>
        </p:txBody>
      </p:sp>
    </p:spTree>
    <p:extLst>
      <p:ext uri="{BB962C8B-B14F-4D97-AF65-F5344CB8AC3E}">
        <p14:creationId xmlns:p14="http://schemas.microsoft.com/office/powerpoint/2010/main" val="3831288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5256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-52617"/>
            <a:ext cx="6768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prstClr val="white"/>
                </a:solidFill>
              </a:rPr>
              <a:t>110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endParaRPr lang="en-US" sz="3200" b="1" dirty="0">
              <a:solidFill>
                <a:prstClr val="white"/>
              </a:solidFill>
            </a:endParaRPr>
          </a:p>
          <a:p>
            <a:pPr lvl="0" algn="ctr"/>
            <a:r>
              <a:rPr lang="en-US" sz="3200" b="1" dirty="0">
                <a:solidFill>
                  <a:prstClr val="white"/>
                </a:solidFill>
              </a:rPr>
              <a:t>New application in 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5229200"/>
            <a:ext cx="2408129" cy="213378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764982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72" y="1052736"/>
            <a:ext cx="4778856" cy="54726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8E081C2-0F8D-4D13-BC1E-641C223D8DB7}"/>
              </a:ext>
            </a:extLst>
          </p:cNvPr>
          <p:cNvSpPr/>
          <p:nvPr/>
        </p:nvSpPr>
        <p:spPr>
          <a:xfrm>
            <a:off x="5966480" y="468366"/>
            <a:ext cx="1268297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Trebuchet MS"/>
              </a:rPr>
              <a:t>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633" y="1052736"/>
            <a:ext cx="4539367" cy="5256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61" y="344257"/>
            <a:ext cx="1646063" cy="9876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23233" y="344257"/>
            <a:ext cx="3624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rtl="0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rebuchet MS"/>
              </a:rPr>
              <a:t>TOTAL FACILITIES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rebuchet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9183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935480"/>
            <a:ext cx="9036496" cy="4312920"/>
          </a:xfrm>
        </p:spPr>
        <p:txBody>
          <a:bodyPr/>
          <a:lstStyle/>
          <a:p>
            <a:pPr marL="0" lvl="0" indent="0" algn="ctr" defTabSz="457200" rtl="0">
              <a:spcBef>
                <a:spcPts val="0"/>
              </a:spcBef>
              <a:buClrTx/>
              <a:buSzTx/>
              <a:buNone/>
            </a:pPr>
            <a:r>
              <a:rPr lang="en-US" sz="5400" b="1" dirty="0">
                <a:ln w="9525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</a:rPr>
              <a:t>Scope of </a:t>
            </a:r>
            <a:r>
              <a:rPr lang="en-US" sz="5400" b="1" dirty="0" smtClean="0">
                <a:ln w="9525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Alternative &amp; Complementary </a:t>
            </a:r>
            <a:br>
              <a:rPr lang="en-US" sz="5400" b="1" dirty="0" smtClean="0">
                <a:ln w="9525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US" sz="5400" b="1" dirty="0" smtClean="0">
                <a:ln w="9525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Medicine </a:t>
            </a:r>
            <a:r>
              <a:rPr lang="en-US" sz="5400" b="1" dirty="0" smtClean="0">
                <a:ln w="9525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5400" b="1" dirty="0">
                <a:ln w="9525">
                  <a:solidFill>
                    <a:prstClr val="white">
                      <a:lumMod val="95000"/>
                    </a:prst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</a:rPr>
              <a:t>in Bahrain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2842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7504" y="1052736"/>
            <a:ext cx="9036496" cy="5195664"/>
          </a:xfrm>
        </p:spPr>
        <p:txBody>
          <a:bodyPr>
            <a:normAutofit/>
          </a:bodyPr>
          <a:lstStyle/>
          <a:p>
            <a:pPr marL="342900" lvl="0" indent="-342900" algn="just" defTabSz="457200" rtl="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Bahrain government has realized the need for facilitating the promotion of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ACM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since it is in line with the traditional beliefs and values of the Bahrain population.</a:t>
            </a:r>
          </a:p>
          <a:p>
            <a:pPr marL="342900" lvl="0" indent="-342900" algn="just" defTabSz="457200" rtl="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There has been an increasing demand of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ACM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 Bahrain, due to the increased expenditure in the healthcare improvements and infrastructure.</a:t>
            </a:r>
          </a:p>
          <a:p>
            <a:pPr marL="342900" lvl="0" indent="-342900" algn="just" defTabSz="457200" rtl="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Since the Bahrain government is trying to introduce regulatory reforms for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ACM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practices, the centers are under special license act.</a:t>
            </a:r>
          </a:p>
          <a:p>
            <a:pPr marL="342900" lvl="0" indent="-342900" algn="just" defTabSz="457200" rtl="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growth in this sector has definitely increased Bahrain’s business opportunities and financial prospect.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0918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935480"/>
            <a:ext cx="8229600" cy="4312920"/>
          </a:xfrm>
        </p:spPr>
        <p:txBody>
          <a:bodyPr>
            <a:normAutofit fontScale="85000" lnSpcReduction="10000"/>
          </a:bodyPr>
          <a:lstStyle/>
          <a:p>
            <a:pPr marL="514350" lvl="0" indent="-514350" algn="l" defTabSz="457200" rtl="0"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Unable to integrate with governmental health sector.</a:t>
            </a:r>
          </a:p>
          <a:p>
            <a:pPr marL="514350" lvl="0" indent="-514350" algn="l" defTabSz="457200" rtl="0"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Limited source of herbal medicine in market.</a:t>
            </a:r>
          </a:p>
          <a:p>
            <a:pPr marL="514350" lvl="0" indent="-514350" algn="l" defTabSz="457200" rtl="0"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local association for alternative medicine.</a:t>
            </a:r>
          </a:p>
          <a:p>
            <a:pPr marL="514350" lvl="0" indent="-514350" algn="l" defTabSz="457200" rtl="0"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 of descriptive information about Alternative Medicine in general.</a:t>
            </a:r>
          </a:p>
          <a:p>
            <a:pPr marL="514350" lvl="0" indent="-514350" algn="l" defTabSz="457200" rtl="0"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challenges of providing basic needs and to link them to primary healthcare. </a:t>
            </a:r>
          </a:p>
          <a:p>
            <a:pPr marL="514350" lvl="0" indent="-514350" algn="l" defTabSz="457200" rtl="0"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increase the awareness along with treatment by encouraging and facilitating in setting up of specialty centers and units.</a:t>
            </a:r>
          </a:p>
          <a:p>
            <a:pPr marL="514350" lvl="0" indent="-514350" algn="l" defTabSz="457200" rtl="0"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 covered by health  care insurance.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C363249-219E-4D6E-8430-FE8E46D6596D}"/>
              </a:ext>
            </a:extLst>
          </p:cNvPr>
          <p:cNvSpPr/>
          <p:nvPr/>
        </p:nvSpPr>
        <p:spPr>
          <a:xfrm>
            <a:off x="785743" y="980728"/>
            <a:ext cx="7885813" cy="7694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</a:rPr>
              <a:t>Challenges for </a:t>
            </a:r>
            <a:r>
              <a:rPr lang="en-US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0C226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</a:rPr>
              <a:t>NHRA - Bahrain</a:t>
            </a:r>
            <a:endParaRPr lang="en-US" sz="4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90C226">
                  <a:lumMod val="50000"/>
                </a:srgb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264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6096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935480"/>
            <a:ext cx="8229600" cy="431292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5" y="1032477"/>
            <a:ext cx="9106225" cy="54113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20071" y="1550759"/>
            <a:ext cx="30963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rtl="0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BAHRAIN</a:t>
            </a:r>
          </a:p>
        </p:txBody>
      </p:sp>
      <p:sp>
        <p:nvSpPr>
          <p:cNvPr id="6" name="Rectangle 5"/>
          <p:cNvSpPr/>
          <p:nvPr/>
        </p:nvSpPr>
        <p:spPr>
          <a:xfrm>
            <a:off x="4429918" y="1037727"/>
            <a:ext cx="453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rtl="0"/>
            <a:r>
              <a:rPr lang="en-US" sz="3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TO 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INVEST IN</a:t>
            </a:r>
          </a:p>
        </p:txBody>
      </p:sp>
      <p:sp>
        <p:nvSpPr>
          <p:cNvPr id="7" name="Rectangle 6"/>
          <p:cNvSpPr/>
          <p:nvPr/>
        </p:nvSpPr>
        <p:spPr>
          <a:xfrm rot="16200000">
            <a:off x="4137210" y="1342573"/>
            <a:ext cx="15087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rtl="0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Narrow" panose="020B0606020202030204" pitchFamily="34" charset="0"/>
              </a:rPr>
              <a:t>WHY</a:t>
            </a:r>
          </a:p>
        </p:txBody>
      </p:sp>
    </p:spTree>
    <p:extLst>
      <p:ext uri="{BB962C8B-B14F-4D97-AF65-F5344CB8AC3E}">
        <p14:creationId xmlns:p14="http://schemas.microsoft.com/office/powerpoint/2010/main" val="1164121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29313" y="1340768"/>
            <a:ext cx="8579296" cy="4312920"/>
          </a:xfrm>
        </p:spPr>
        <p:txBody>
          <a:bodyPr anchor="ctr">
            <a:normAutofit fontScale="92500" lnSpcReduction="10000"/>
          </a:bodyPr>
          <a:lstStyle/>
          <a:p>
            <a:pPr algn="l" rtl="0"/>
            <a:r>
              <a:rPr lang="en-IN" sz="3500" dirty="0" smtClean="0">
                <a:latin typeface="+mn-lt"/>
                <a:cs typeface="Andalus" panose="02020603050405020304" pitchFamily="18" charset="-78"/>
              </a:rPr>
              <a:t>About </a:t>
            </a:r>
            <a:r>
              <a:rPr lang="en-IN" sz="35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dalus" panose="02020603050405020304" pitchFamily="18" charset="-78"/>
              </a:rPr>
              <a:t>NHRA</a:t>
            </a:r>
            <a:endParaRPr lang="en-IN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dalus" panose="02020603050405020304" pitchFamily="18" charset="-78"/>
            </a:endParaRPr>
          </a:p>
          <a:p>
            <a:pPr algn="l" rtl="0"/>
            <a:r>
              <a:rPr lang="en-IN" sz="3500" dirty="0" smtClean="0">
                <a:solidFill>
                  <a:srgbClr val="00B050"/>
                </a:solidFill>
                <a:latin typeface="+mn-lt"/>
                <a:cs typeface="Andalus" panose="02020603050405020304" pitchFamily="18" charset="-78"/>
              </a:rPr>
              <a:t>NHRA</a:t>
            </a:r>
            <a:r>
              <a:rPr lang="en-IN" sz="3500" dirty="0" smtClean="0">
                <a:latin typeface="+mn-lt"/>
                <a:cs typeface="Andalus" panose="02020603050405020304" pitchFamily="18" charset="-78"/>
              </a:rPr>
              <a:t> &amp; </a:t>
            </a:r>
            <a:r>
              <a:rPr lang="en-IN" sz="3500" dirty="0">
                <a:latin typeface="+mn-lt"/>
                <a:cs typeface="Andalus" panose="02020603050405020304" pitchFamily="18" charset="-78"/>
              </a:rPr>
              <a:t>Alternative</a:t>
            </a:r>
            <a:r>
              <a:rPr lang="en-IN" sz="3500" dirty="0" smtClean="0">
                <a:latin typeface="+mn-lt"/>
                <a:cs typeface="Andalus" panose="02020603050405020304" pitchFamily="18" charset="-78"/>
              </a:rPr>
              <a:t> complementary  </a:t>
            </a:r>
            <a:r>
              <a:rPr lang="en-IN" sz="3500" dirty="0">
                <a:latin typeface="+mn-lt"/>
                <a:cs typeface="Andalus" panose="02020603050405020304" pitchFamily="18" charset="-78"/>
              </a:rPr>
              <a:t>Medicine in </a:t>
            </a:r>
            <a:r>
              <a:rPr lang="en-IN" sz="3500" dirty="0" smtClean="0">
                <a:latin typeface="+mn-lt"/>
                <a:cs typeface="Andalus" panose="02020603050405020304" pitchFamily="18" charset="-78"/>
              </a:rPr>
              <a:t>Bahrain</a:t>
            </a:r>
            <a:endParaRPr lang="en-IN" sz="3500" dirty="0">
              <a:latin typeface="+mn-lt"/>
              <a:cs typeface="Andalus" panose="02020603050405020304" pitchFamily="18" charset="-78"/>
            </a:endParaRPr>
          </a:p>
          <a:p>
            <a:pPr algn="l" rtl="0"/>
            <a:r>
              <a:rPr lang="en-IN" sz="3500" dirty="0" smtClean="0">
                <a:latin typeface="+mn-lt"/>
                <a:cs typeface="Andalus" panose="02020603050405020304" pitchFamily="18" charset="-78"/>
              </a:rPr>
              <a:t> Current </a:t>
            </a:r>
            <a:r>
              <a:rPr lang="en-IN" sz="3500" dirty="0">
                <a:latin typeface="+mn-lt"/>
                <a:cs typeface="Andalus" panose="02020603050405020304" pitchFamily="18" charset="-78"/>
              </a:rPr>
              <a:t>Statistics of Health Care Sectors in Bahrain</a:t>
            </a:r>
          </a:p>
          <a:p>
            <a:pPr algn="l" rtl="0"/>
            <a:r>
              <a:rPr lang="en-IN" sz="3500" dirty="0" smtClean="0">
                <a:latin typeface="+mn-lt"/>
                <a:cs typeface="Andalus" panose="02020603050405020304" pitchFamily="18" charset="-78"/>
              </a:rPr>
              <a:t> Scope </a:t>
            </a:r>
            <a:r>
              <a:rPr lang="en-IN" sz="3500" dirty="0">
                <a:latin typeface="+mn-lt"/>
                <a:cs typeface="Andalus" panose="02020603050405020304" pitchFamily="18" charset="-78"/>
              </a:rPr>
              <a:t>of </a:t>
            </a:r>
            <a:r>
              <a:rPr lang="en-IN" sz="3500" dirty="0" smtClean="0">
                <a:latin typeface="+mn-lt"/>
                <a:cs typeface="Andalus" panose="02020603050405020304" pitchFamily="18" charset="-78"/>
              </a:rPr>
              <a:t>ACM </a:t>
            </a:r>
            <a:r>
              <a:rPr lang="en-IN" sz="3500" dirty="0">
                <a:latin typeface="+mn-lt"/>
                <a:cs typeface="Andalus" panose="02020603050405020304" pitchFamily="18" charset="-78"/>
              </a:rPr>
              <a:t>in Bahrain</a:t>
            </a:r>
          </a:p>
          <a:p>
            <a:pPr algn="l" rtl="0"/>
            <a:r>
              <a:rPr lang="en-IN" sz="3500" dirty="0" smtClean="0">
                <a:latin typeface="+mn-lt"/>
                <a:cs typeface="Andalus" panose="02020603050405020304" pitchFamily="18" charset="-78"/>
              </a:rPr>
              <a:t> Need </a:t>
            </a:r>
            <a:r>
              <a:rPr lang="en-IN" sz="3500" dirty="0">
                <a:latin typeface="+mn-lt"/>
                <a:cs typeface="Andalus" panose="02020603050405020304" pitchFamily="18" charset="-78"/>
              </a:rPr>
              <a:t>for Investment in Bahrain</a:t>
            </a:r>
          </a:p>
          <a:p>
            <a:pPr marL="484632" indent="-457200" algn="l" rtl="0"/>
            <a:r>
              <a:rPr lang="en-IN" sz="3500" dirty="0" smtClean="0">
                <a:latin typeface="+mn-lt"/>
                <a:cs typeface="Andalus" panose="02020603050405020304" pitchFamily="18" charset="-78"/>
              </a:rPr>
              <a:t>Conclusion</a:t>
            </a:r>
            <a:endParaRPr lang="en-IN" sz="3500" dirty="0">
              <a:latin typeface="+mn-lt"/>
              <a:cs typeface="Andalus" panose="02020603050405020304" pitchFamily="18" charset="-78"/>
            </a:endParaRP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57200" y="260648"/>
            <a:ext cx="2386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Out line 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52736"/>
            <a:ext cx="9144000" cy="5195664"/>
          </a:xfrm>
        </p:spPr>
        <p:txBody>
          <a:bodyPr>
            <a:normAutofit fontScale="85000" lnSpcReduction="20000"/>
          </a:bodyPr>
          <a:lstStyle/>
          <a:p>
            <a:pPr marL="514350" lvl="0" indent="-514350" algn="l" defTabSz="457200" rtl="0">
              <a:lnSpc>
                <a:spcPct val="15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+mj-lt"/>
              <a:buAutoNum type="arabicPeriod"/>
            </a:pPr>
            <a:r>
              <a:rPr lang="en-I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Geographical uniqueness of Bahrain</a:t>
            </a:r>
          </a:p>
          <a:p>
            <a:pPr marL="514350" lvl="0" indent="-514350" algn="l" defTabSz="457200" rtl="0">
              <a:lnSpc>
                <a:spcPct val="15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+mj-lt"/>
              <a:buAutoNum type="arabicPeriod"/>
            </a:pPr>
            <a:r>
              <a:rPr lang="en-I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market in Bahrain</a:t>
            </a:r>
          </a:p>
          <a:p>
            <a:pPr marL="514350" lvl="0" indent="-514350" algn="l" defTabSz="457200" rtl="0">
              <a:lnSpc>
                <a:spcPct val="15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+mj-lt"/>
              <a:buAutoNum type="arabicPeriod"/>
            </a:pPr>
            <a:r>
              <a:rPr lang="en-I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the part of encouragement for medical tourism</a:t>
            </a:r>
          </a:p>
          <a:p>
            <a:pPr marL="514350" lvl="0" indent="-514350" algn="l" defTabSz="457200" rtl="0">
              <a:lnSpc>
                <a:spcPct val="15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+mj-lt"/>
              <a:buAutoNum type="arabicPeriod"/>
            </a:pPr>
            <a:r>
              <a:rPr lang="en-I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NHRA is the regulatory body for the private and government sectors</a:t>
            </a:r>
          </a:p>
          <a:p>
            <a:pPr marL="514350" lvl="0" indent="-514350" algn="l" defTabSz="457200" rtl="0">
              <a:lnSpc>
                <a:spcPct val="15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+mj-lt"/>
              <a:buAutoNum type="arabicPeriod"/>
            </a:pPr>
            <a:r>
              <a:rPr lang="en-I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standardised rules for investments in Bahrain</a:t>
            </a:r>
          </a:p>
          <a:p>
            <a:pPr marL="514350" lvl="0" indent="-514350" algn="l" defTabSz="457200" rtl="0">
              <a:lnSpc>
                <a:spcPct val="15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+mj-lt"/>
              <a:buAutoNum type="arabicPeriod"/>
            </a:pPr>
            <a:r>
              <a:rPr lang="en-I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Easy  licensing procedures </a:t>
            </a:r>
          </a:p>
          <a:p>
            <a:pPr marL="514350" lvl="0" indent="-514350" algn="l" defTabSz="457200" rtl="0">
              <a:lnSpc>
                <a:spcPct val="15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+mj-lt"/>
              <a:buAutoNum type="arabicPeriod"/>
            </a:pPr>
            <a:r>
              <a:rPr lang="en-I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Availability of human rights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013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52736"/>
            <a:ext cx="9144000" cy="5195664"/>
          </a:xfrm>
        </p:spPr>
        <p:txBody>
          <a:bodyPr>
            <a:normAutofit fontScale="85000" lnSpcReduction="20000"/>
          </a:bodyPr>
          <a:lstStyle/>
          <a:p>
            <a:pPr marL="514350" lvl="0" indent="-514350" algn="l" defTabSz="457200" rtl="0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+mn-lt"/>
                <a:ea typeface="Calibri" panose="020F0502020204030204" pitchFamily="34" charset="0"/>
              </a:rPr>
              <a:t>The objective of </a:t>
            </a:r>
            <a:r>
              <a:rPr lang="en-US" dirty="0">
                <a:solidFill>
                  <a:srgbClr val="54A02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</a:rPr>
              <a:t>NHRA</a:t>
            </a:r>
            <a:r>
              <a:rPr lang="en-US" dirty="0">
                <a:solidFill>
                  <a:prstClr val="black"/>
                </a:solidFill>
                <a:latin typeface="+mn-lt"/>
                <a:ea typeface="Calibri" panose="020F0502020204030204" pitchFamily="34" charset="0"/>
              </a:rPr>
              <a:t> is </a:t>
            </a:r>
            <a:r>
              <a:rPr lang="en-US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 strengthen the existing public Health system by linking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ACM</a:t>
            </a:r>
            <a:r>
              <a:rPr lang="en-US" b="1" dirty="0" smtClean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 the health care system.</a:t>
            </a:r>
          </a:p>
          <a:p>
            <a:pPr marL="514350" lvl="0" indent="-514350" algn="l" defTabSz="457200" rtl="0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+mn-lt"/>
                <a:ea typeface="Calibri" panose="020F0502020204030204" pitchFamily="34" charset="0"/>
              </a:rPr>
              <a:t>There is a high demand for Ayurveda among the population in the kingdom of </a:t>
            </a:r>
            <a:r>
              <a:rPr lang="en-US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Bahrain</a:t>
            </a:r>
            <a:r>
              <a:rPr lang="en-US" dirty="0">
                <a:solidFill>
                  <a:prstClr val="black"/>
                </a:solidFill>
                <a:latin typeface="+mn-lt"/>
                <a:ea typeface="Calibri" panose="020F0502020204030204" pitchFamily="34" charset="0"/>
              </a:rPr>
              <a:t> as people believe that the conventional medicines produce side effects.</a:t>
            </a:r>
          </a:p>
          <a:p>
            <a:pPr marL="514350" lvl="0" indent="-514350" algn="l" defTabSz="457200" rtl="0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Bahrain, </a:t>
            </a:r>
            <a:r>
              <a:rPr lang="en-US" dirty="0">
                <a:solidFill>
                  <a:prstClr val="black"/>
                </a:solidFill>
                <a:latin typeface="+mn-lt"/>
                <a:ea typeface="Calibri" panose="020F0502020204030204" pitchFamily="34" charset="0"/>
              </a:rPr>
              <a:t>where the government has inclined to regulate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</a:rPr>
              <a:t>ACM 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Calibri" panose="020F0502020204030204" pitchFamily="34" charset="0"/>
              </a:rPr>
              <a:t>practices </a:t>
            </a:r>
            <a:r>
              <a:rPr lang="en-US" dirty="0">
                <a:solidFill>
                  <a:prstClr val="black"/>
                </a:solidFill>
                <a:latin typeface="+mn-lt"/>
                <a:ea typeface="Calibri" panose="020F0502020204030204" pitchFamily="34" charset="0"/>
              </a:rPr>
              <a:t>and policies and realized the financial growth opportunity from this sector.</a:t>
            </a:r>
          </a:p>
          <a:p>
            <a:pPr marL="457200" lvl="0" indent="-457200" algn="l" defTabSz="457200" rtl="0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+mn-lt"/>
                <a:ea typeface="Calibri" panose="020F0502020204030204" pitchFamily="34" charset="0"/>
              </a:rPr>
              <a:t>There is high demand for Hijama among the population in </a:t>
            </a:r>
            <a:r>
              <a:rPr lang="en-US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kingdom of Bahrain,</a:t>
            </a:r>
            <a:r>
              <a:rPr lang="en-US" dirty="0">
                <a:solidFill>
                  <a:prstClr val="black"/>
                </a:solidFill>
                <a:latin typeface="+mn-lt"/>
                <a:ea typeface="Calibri" panose="020F0502020204030204" pitchFamily="34" charset="0"/>
              </a:rPr>
              <a:t> this will give the chance for Unani medicine to practice in Bah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rain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467544" y="260648"/>
            <a:ext cx="2286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Conclusion 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4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935480"/>
            <a:ext cx="8579296" cy="4312920"/>
          </a:xfrm>
        </p:spPr>
        <p:txBody>
          <a:bodyPr>
            <a:normAutofit fontScale="85000" lnSpcReduction="20000"/>
          </a:bodyPr>
          <a:lstStyle/>
          <a:p>
            <a:pPr marL="0" lvl="0" indent="0" algn="l" defTabSz="457200" rtl="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endParaRPr lang="en-IN" sz="4000" dirty="0" smtClean="0">
              <a:solidFill>
                <a:prstClr val="black"/>
              </a:solidFill>
              <a:latin typeface="+mn-lt"/>
            </a:endParaRPr>
          </a:p>
          <a:p>
            <a:pPr marL="0" lvl="0" indent="0" algn="l" defTabSz="457200" rtl="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en-IN" sz="4000" dirty="0" smtClean="0">
                <a:solidFill>
                  <a:prstClr val="black"/>
                </a:solidFill>
                <a:latin typeface="+mn-lt"/>
              </a:rPr>
              <a:t>Website       : </a:t>
            </a:r>
            <a:r>
              <a:rPr lang="en-GB" sz="5200" dirty="0" smtClean="0">
                <a:solidFill>
                  <a:prstClr val="black"/>
                </a:solidFill>
                <a:latin typeface="+mn-lt"/>
              </a:rPr>
              <a:t>www.nhra.bh</a:t>
            </a:r>
            <a:endParaRPr lang="en-IN" sz="2800" dirty="0" smtClean="0">
              <a:solidFill>
                <a:prstClr val="black"/>
              </a:solidFill>
              <a:latin typeface="+mn-lt"/>
            </a:endParaRPr>
          </a:p>
          <a:p>
            <a:pPr marL="0" lvl="0" indent="0" algn="l" defTabSz="457200" rtl="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en-IN" sz="4000" dirty="0" err="1" smtClean="0">
                <a:solidFill>
                  <a:prstClr val="black"/>
                </a:solidFill>
                <a:latin typeface="+mn-lt"/>
              </a:rPr>
              <a:t>Instagram</a:t>
            </a:r>
            <a:r>
              <a:rPr lang="en-IN" sz="40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n-IN" sz="4000" dirty="0">
                <a:solidFill>
                  <a:prstClr val="black"/>
                </a:solidFill>
                <a:latin typeface="+mn-lt"/>
              </a:rPr>
              <a:t>	: 	</a:t>
            </a:r>
            <a:r>
              <a:rPr lang="en-IN" sz="4000" dirty="0" err="1">
                <a:solidFill>
                  <a:prstClr val="black"/>
                </a:solidFill>
                <a:latin typeface="+mn-lt"/>
              </a:rPr>
              <a:t>nhra</a:t>
            </a:r>
            <a:r>
              <a:rPr lang="en-IN" sz="4000" b="1" dirty="0" err="1">
                <a:solidFill>
                  <a:prstClr val="black"/>
                </a:solidFill>
                <a:latin typeface="+mn-lt"/>
              </a:rPr>
              <a:t>_</a:t>
            </a:r>
            <a:r>
              <a:rPr lang="en-IN" sz="4000" dirty="0" err="1">
                <a:solidFill>
                  <a:prstClr val="black"/>
                </a:solidFill>
                <a:latin typeface="+mn-lt"/>
              </a:rPr>
              <a:t>Bahrain</a:t>
            </a:r>
            <a:endParaRPr lang="en-IN" sz="4000" dirty="0">
              <a:solidFill>
                <a:prstClr val="black"/>
              </a:solidFill>
              <a:latin typeface="+mn-lt"/>
            </a:endParaRPr>
          </a:p>
          <a:p>
            <a:pPr marL="0" lvl="0" indent="0" algn="l" defTabSz="457200" rtl="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en-IN" sz="4000" dirty="0">
                <a:solidFill>
                  <a:prstClr val="black"/>
                </a:solidFill>
                <a:latin typeface="+mn-lt"/>
              </a:rPr>
              <a:t>Twitter 		: 	@</a:t>
            </a:r>
            <a:r>
              <a:rPr lang="en-IN" sz="4000" dirty="0" err="1">
                <a:solidFill>
                  <a:prstClr val="black"/>
                </a:solidFill>
                <a:latin typeface="+mn-lt"/>
              </a:rPr>
              <a:t>NHRABahrain</a:t>
            </a:r>
            <a:endParaRPr lang="en-IN" sz="4000" dirty="0">
              <a:solidFill>
                <a:prstClr val="black"/>
              </a:solidFill>
              <a:latin typeface="+mn-lt"/>
            </a:endParaRPr>
          </a:p>
          <a:p>
            <a:pPr marL="0" lvl="0" indent="0" algn="l" defTabSz="457200" rtl="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en-IN" sz="4000" dirty="0">
                <a:solidFill>
                  <a:prstClr val="black"/>
                </a:solidFill>
                <a:latin typeface="+mn-lt"/>
              </a:rPr>
              <a:t>Tel 				:	+973 17113333</a:t>
            </a:r>
          </a:p>
          <a:p>
            <a:pPr marL="0" lvl="0" indent="0" algn="l" defTabSz="457200" rtl="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en-IN" sz="4000" dirty="0">
                <a:solidFill>
                  <a:prstClr val="black"/>
                </a:solidFill>
                <a:latin typeface="+mn-lt"/>
              </a:rPr>
              <a:t>Fax				: 	+973 17113271</a:t>
            </a:r>
          </a:p>
          <a:p>
            <a:pPr marL="0" lvl="0" indent="0" algn="l" defTabSz="457200" rtl="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en-IN" sz="4000" dirty="0">
                <a:solidFill>
                  <a:prstClr val="black"/>
                </a:solidFill>
                <a:latin typeface="+mn-lt"/>
              </a:rPr>
              <a:t>P.O Box 		: 	11464, Manama, Kingdom of Bahrain.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66" y="230102"/>
            <a:ext cx="4800601" cy="1711685"/>
          </a:xfrm>
          <a:prstGeom prst="rect">
            <a:avLst/>
          </a:prstGeom>
          <a:ln>
            <a:noFill/>
          </a:ln>
          <a:effectLst>
            <a:glow rad="228600">
              <a:srgbClr val="54A021">
                <a:satMod val="175000"/>
                <a:alpha val="40000"/>
              </a:srgb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84061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7656" y="1207625"/>
            <a:ext cx="3121573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Our Ambition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749973" y="2793562"/>
            <a:ext cx="11824" cy="22584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61797" y="5051973"/>
            <a:ext cx="36773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49689" y="2198225"/>
            <a:ext cx="3504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212121"/>
                </a:solidFill>
                <a:latin typeface="inherit"/>
                <a:cs typeface="Arial" pitchFamily="34" charset="0"/>
              </a:rPr>
              <a:t>Reach global competitiveness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212121"/>
                </a:solidFill>
                <a:latin typeface="inherit"/>
                <a:cs typeface="Arial" pitchFamily="34" charset="0"/>
              </a:rPr>
              <a:t>in the regulation of health services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697" y="3633944"/>
            <a:ext cx="1548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7808" y="5297206"/>
            <a:ext cx="1361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Services</a:t>
            </a:r>
          </a:p>
        </p:txBody>
      </p:sp>
      <p:pic>
        <p:nvPicPr>
          <p:cNvPr id="1026" name="Picture 2" descr="https://svn.apache.org/repos/asf/openoffice/symphony/trunk/main/extras/source/gallery/arrows/A46-TrendArrow-Orange-GoU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27" y="2849286"/>
            <a:ext cx="3167661" cy="20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41277" y="5553810"/>
            <a:ext cx="512504" cy="273844"/>
          </a:xfrm>
          <a:prstGeom prst="rect">
            <a:avLst/>
          </a:prstGeom>
        </p:spPr>
        <p:txBody>
          <a:bodyPr/>
          <a:lstStyle/>
          <a:p>
            <a:fld id="{F5153D08-D1E2-4C8A-9A61-4F3AD9173636}" type="slidenum">
              <a:rPr lang="en-GB" sz="1200">
                <a:solidFill>
                  <a:prstClr val="black"/>
                </a:solidFill>
              </a:rPr>
              <a:pPr/>
              <a:t>33</a:t>
            </a:fld>
            <a:endParaRPr lang="en-GB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55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13338"/>
            <a:ext cx="3425674" cy="3365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556792"/>
            <a:ext cx="3288254" cy="32303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141045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000" dirty="0">
                <a:solidFill>
                  <a:prstClr val="white"/>
                </a:solidFill>
              </a:rPr>
              <a:t>NHRA </a:t>
            </a:r>
            <a:r>
              <a:rPr lang="en-GB" sz="2000" dirty="0" smtClean="0">
                <a:solidFill>
                  <a:prstClr val="white"/>
                </a:solidFill>
              </a:rPr>
              <a:t>participate  to  </a:t>
            </a:r>
            <a:r>
              <a:rPr lang="en-GB" sz="2000" dirty="0">
                <a:solidFill>
                  <a:prstClr val="white"/>
                </a:solidFill>
              </a:rPr>
              <a:t>Alternative and complementary</a:t>
            </a:r>
          </a:p>
          <a:p>
            <a:pPr lvl="0" algn="ctr"/>
            <a:r>
              <a:rPr lang="en-GB" sz="2000" dirty="0">
                <a:solidFill>
                  <a:prstClr val="white"/>
                </a:solidFill>
              </a:rPr>
              <a:t> medicine </a:t>
            </a:r>
            <a:r>
              <a:rPr lang="en-GB" sz="2000" dirty="0" smtClean="0">
                <a:solidFill>
                  <a:prstClr val="white"/>
                </a:solidFill>
              </a:rPr>
              <a:t>conference Unani medicine  New Delhi –India  2018</a:t>
            </a:r>
            <a:endParaRPr lang="en-GB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69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9527"/>
          <a:stretch/>
        </p:blipFill>
        <p:spPr>
          <a:xfrm>
            <a:off x="395536" y="1265420"/>
            <a:ext cx="2868957" cy="38197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9115" b="8677"/>
          <a:stretch/>
        </p:blipFill>
        <p:spPr>
          <a:xfrm>
            <a:off x="5940152" y="1471291"/>
            <a:ext cx="2952328" cy="3816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1449"/>
          <a:stretch/>
        </p:blipFill>
        <p:spPr>
          <a:xfrm>
            <a:off x="3522202" y="1673823"/>
            <a:ext cx="2160240" cy="3411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482" y="188640"/>
            <a:ext cx="6270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NHRA visited Alternative and complementary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 medicine centre Riyadh 2017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64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4067944" cy="2711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4068452" cy="27123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420" y="188640"/>
            <a:ext cx="7004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dirty="0">
                <a:solidFill>
                  <a:prstClr val="white"/>
                </a:solidFill>
              </a:rPr>
              <a:t>NHRA visited Alternative and complementary</a:t>
            </a:r>
          </a:p>
          <a:p>
            <a:pPr lvl="0" algn="ctr"/>
            <a:r>
              <a:rPr lang="en-GB" sz="2400" dirty="0">
                <a:solidFill>
                  <a:prstClr val="white"/>
                </a:solidFill>
              </a:rPr>
              <a:t> medicine </a:t>
            </a:r>
            <a:r>
              <a:rPr lang="en-GB" sz="2400" dirty="0" smtClean="0">
                <a:solidFill>
                  <a:prstClr val="white"/>
                </a:solidFill>
              </a:rPr>
              <a:t>Hospitals  Begin -China 2017</a:t>
            </a:r>
            <a:endParaRPr lang="en-GB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97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968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5589240"/>
            <a:ext cx="6573416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6000" dirty="0">
                <a:solidFill>
                  <a:prstClr val="black"/>
                </a:solidFill>
                <a:latin typeface="Constantia"/>
              </a:rPr>
              <a:t>www.nhra.bh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980728"/>
            <a:ext cx="9036496" cy="4392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9"/>
          <a:stretch/>
        </p:blipFill>
        <p:spPr>
          <a:xfrm>
            <a:off x="20006" y="54452"/>
            <a:ext cx="1472182" cy="1636529"/>
          </a:xfrm>
          <a:prstGeom prst="rect">
            <a:avLst/>
          </a:prstGeom>
          <a:effectLst>
            <a:glow rad="228600">
              <a:srgbClr val="90C226">
                <a:satMod val="175000"/>
                <a:alpha val="40000"/>
              </a:srgbClr>
            </a:glow>
          </a:effectLst>
        </p:spPr>
      </p:pic>
      <p:sp>
        <p:nvSpPr>
          <p:cNvPr id="6" name="Rectangle 5"/>
          <p:cNvSpPr/>
          <p:nvPr/>
        </p:nvSpPr>
        <p:spPr>
          <a:xfrm>
            <a:off x="2627784" y="179929"/>
            <a:ext cx="2698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defTabSz="457200" rtl="0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NHRA TEAM</a:t>
            </a:r>
          </a:p>
        </p:txBody>
      </p:sp>
      <p:sp>
        <p:nvSpPr>
          <p:cNvPr id="7" name="Rectangle 6"/>
          <p:cNvSpPr/>
          <p:nvPr/>
        </p:nvSpPr>
        <p:spPr>
          <a:xfrm>
            <a:off x="20006" y="1881727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CEO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Dr. </a:t>
            </a:r>
            <a:r>
              <a:rPr kumimoji="0" lang="en-US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Mariam Al-Jalahma</a:t>
            </a:r>
            <a:endParaRPr kumimoji="0" lang="en-GB" sz="16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5411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607719"/>
            <a:ext cx="7128793" cy="4752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3721" y="980728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457200" rtl="0"/>
            <a:r>
              <a:rPr lang="en-US" sz="3600" b="1" dirty="0">
                <a:solidFill>
                  <a:srgbClr val="90C2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NHRA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CEO &amp; Consultation Team </a:t>
            </a:r>
          </a:p>
        </p:txBody>
      </p:sp>
    </p:spTree>
    <p:extLst>
      <p:ext uri="{BB962C8B-B14F-4D97-AF65-F5344CB8AC3E}">
        <p14:creationId xmlns:p14="http://schemas.microsoft.com/office/powerpoint/2010/main" val="779341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223" y="1772816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4DB513"/>
                </a:solidFill>
              </a:rPr>
              <a:t/>
            </a:r>
            <a:br>
              <a:rPr lang="en-US" dirty="0" smtClean="0">
                <a:solidFill>
                  <a:srgbClr val="4DB513"/>
                </a:solidFill>
              </a:rPr>
            </a:br>
            <a:r>
              <a:rPr lang="en-US" dirty="0">
                <a:solidFill>
                  <a:srgbClr val="4DB513"/>
                </a:solidFill>
              </a:rPr>
              <a:t/>
            </a:r>
            <a:br>
              <a:rPr lang="en-US" dirty="0">
                <a:solidFill>
                  <a:srgbClr val="4DB513"/>
                </a:solidFill>
              </a:rPr>
            </a:br>
            <a:r>
              <a:rPr lang="en-US" dirty="0" smtClean="0">
                <a:solidFill>
                  <a:srgbClr val="4DB513"/>
                </a:solidFill>
              </a:rPr>
              <a:t/>
            </a:r>
            <a:br>
              <a:rPr lang="en-US" dirty="0" smtClean="0">
                <a:solidFill>
                  <a:srgbClr val="4DB513"/>
                </a:solidFill>
              </a:rPr>
            </a:br>
            <a:r>
              <a:rPr lang="en-US" dirty="0" smtClean="0">
                <a:solidFill>
                  <a:srgbClr val="4DB513"/>
                </a:solidFill>
              </a:rPr>
              <a:t/>
            </a:r>
            <a:br>
              <a:rPr lang="en-US" dirty="0" smtClean="0">
                <a:solidFill>
                  <a:srgbClr val="4DB513"/>
                </a:solidFill>
              </a:rPr>
            </a:br>
            <a:r>
              <a:rPr lang="en-US" dirty="0">
                <a:solidFill>
                  <a:srgbClr val="4DB513"/>
                </a:solidFill>
              </a:rPr>
              <a:t/>
            </a:r>
            <a:br>
              <a:rPr lang="en-US" dirty="0">
                <a:solidFill>
                  <a:srgbClr val="4DB513"/>
                </a:solidFill>
              </a:rPr>
            </a:br>
            <a:r>
              <a:rPr lang="en-US" dirty="0" smtClean="0">
                <a:solidFill>
                  <a:srgbClr val="4DB513"/>
                </a:solidFill>
              </a:rPr>
              <a:t/>
            </a:r>
            <a:br>
              <a:rPr lang="en-US" dirty="0" smtClean="0">
                <a:solidFill>
                  <a:srgbClr val="4DB513"/>
                </a:solidFill>
              </a:rPr>
            </a:br>
            <a:r>
              <a:rPr lang="en-US" dirty="0">
                <a:solidFill>
                  <a:srgbClr val="4DB513"/>
                </a:solidFill>
              </a:rPr>
              <a:t/>
            </a:r>
            <a:br>
              <a:rPr lang="en-US" dirty="0">
                <a:solidFill>
                  <a:srgbClr val="4DB513"/>
                </a:solidFill>
              </a:rPr>
            </a:br>
            <a:r>
              <a:rPr lang="en-US" sz="4900" dirty="0" smtClean="0">
                <a:solidFill>
                  <a:srgbClr val="4DB513"/>
                </a:solidFill>
                <a:latin typeface="+mn-lt"/>
              </a:rPr>
              <a:t>Vision</a:t>
            </a:r>
            <a:r>
              <a:rPr lang="en-US" dirty="0" smtClean="0">
                <a:solidFill>
                  <a:srgbClr val="4DB513"/>
                </a:solidFill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16138" y="3068960"/>
            <a:ext cx="8229600" cy="1061472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0033CC"/>
                </a:solidFill>
                <a:latin typeface="+mn-lt"/>
              </a:rPr>
              <a:t>Safe&amp; High Quality </a:t>
            </a:r>
            <a:r>
              <a:rPr lang="en-US" sz="4000" b="1" dirty="0" smtClean="0">
                <a:solidFill>
                  <a:srgbClr val="0033CC"/>
                </a:solidFill>
                <a:latin typeface="+mn-lt"/>
              </a:rPr>
              <a:t>Services</a:t>
            </a:r>
          </a:p>
          <a:p>
            <a:pPr marL="0" indent="0" algn="ctr">
              <a:buNone/>
            </a:pPr>
            <a:endParaRPr lang="en-US" sz="2800" b="1" dirty="0">
              <a:solidFill>
                <a:srgbClr val="0033CC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b="1" dirty="0" smtClean="0">
              <a:solidFill>
                <a:srgbClr val="0033CC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b="1" dirty="0">
              <a:solidFill>
                <a:srgbClr val="0033CC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b="1" dirty="0" smtClean="0">
              <a:solidFill>
                <a:srgbClr val="0033CC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GB" sz="2800" b="1" dirty="0">
              <a:solidFill>
                <a:srgbClr val="0033CC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dirty="0">
              <a:solidFill>
                <a:srgbClr val="0033CC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597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39552" y="1085834"/>
            <a:ext cx="7622760" cy="51816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11760" y="904326"/>
            <a:ext cx="3101909" cy="5544616"/>
            <a:chOff x="3222902" y="712552"/>
            <a:chExt cx="3101909" cy="5804032"/>
          </a:xfrm>
        </p:grpSpPr>
        <p:sp>
          <p:nvSpPr>
            <p:cNvPr id="6" name="Right Arrow 5"/>
            <p:cNvSpPr/>
            <p:nvPr/>
          </p:nvSpPr>
          <p:spPr>
            <a:xfrm rot="423975">
              <a:off x="3753755" y="4489151"/>
              <a:ext cx="2571056" cy="1368152"/>
            </a:xfrm>
            <a:prstGeom prst="rightArrow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l"/>
              <a:r>
                <a:rPr lang="en-US" dirty="0">
                  <a:solidFill>
                    <a:schemeClr val="tx1"/>
                  </a:solidFill>
                </a:rPr>
                <a:t>BEST </a:t>
              </a:r>
              <a:r>
                <a:rPr lang="en-US" dirty="0" smtClean="0">
                  <a:solidFill>
                    <a:schemeClr val="tx1"/>
                  </a:solidFill>
                </a:rPr>
                <a:t>         PACTICE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Left Arrow 6"/>
            <p:cNvSpPr/>
            <p:nvPr/>
          </p:nvSpPr>
          <p:spPr>
            <a:xfrm rot="20821183">
              <a:off x="3222902" y="2047816"/>
              <a:ext cx="2232248" cy="1352128"/>
            </a:xfrm>
            <a:prstGeom prst="lef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 smtClean="0">
                  <a:solidFill>
                    <a:schemeClr val="tx1"/>
                  </a:solidFill>
                </a:rPr>
                <a:t>        FAIR  NESS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548802" y="971968"/>
              <a:ext cx="325226" cy="5544616"/>
            </a:xfrm>
            <a:prstGeom prst="roundRect">
              <a:avLst/>
            </a:prstGeom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ight Arrow 8"/>
            <p:cNvSpPr/>
            <p:nvPr/>
          </p:nvSpPr>
          <p:spPr>
            <a:xfrm rot="21090126">
              <a:off x="3625852" y="712552"/>
              <a:ext cx="2304256" cy="136815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ight Arrow 9"/>
            <p:cNvSpPr/>
            <p:nvPr/>
          </p:nvSpPr>
          <p:spPr>
            <a:xfrm rot="423975">
              <a:off x="3804218" y="2860416"/>
              <a:ext cx="2304256" cy="1368152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Left Arrow 10"/>
            <p:cNvSpPr/>
            <p:nvPr/>
          </p:nvSpPr>
          <p:spPr>
            <a:xfrm rot="20797091">
              <a:off x="3598195" y="3625370"/>
              <a:ext cx="2304256" cy="1224136"/>
            </a:xfrm>
            <a:prstGeom prst="leftArrow">
              <a:avLst/>
            </a:prstGeom>
            <a:solidFill>
              <a:srgbClr val="0094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dirty="0">
                  <a:solidFill>
                    <a:schemeClr val="tx1"/>
                  </a:solidFill>
                </a:rPr>
                <a:t>TRANSPARENCY</a:t>
              </a:r>
            </a:p>
          </p:txBody>
        </p:sp>
        <p:sp>
          <p:nvSpPr>
            <p:cNvPr id="12" name="Rectangle 11"/>
            <p:cNvSpPr/>
            <p:nvPr/>
          </p:nvSpPr>
          <p:spPr>
            <a:xfrm rot="20972454">
              <a:off x="4007872" y="1395961"/>
              <a:ext cx="13790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dirty="0" smtClean="0"/>
                <a:t>INTEGRITY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51920" y="3223353"/>
              <a:ext cx="19612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dirty="0"/>
                <a:t>INDEPENDANCE</a:t>
              </a:r>
            </a:p>
          </p:txBody>
        </p:sp>
        <p:sp>
          <p:nvSpPr>
            <p:cNvPr id="14" name="Left Arrow 13"/>
            <p:cNvSpPr/>
            <p:nvPr/>
          </p:nvSpPr>
          <p:spPr>
            <a:xfrm>
              <a:off x="3387599" y="5374445"/>
              <a:ext cx="2477551" cy="920817"/>
            </a:xfrm>
            <a:prstGeom prst="leftArrow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l"/>
              <a:r>
                <a:rPr lang="en-US" dirty="0">
                  <a:solidFill>
                    <a:schemeClr val="tx1"/>
                  </a:solidFill>
                </a:rPr>
                <a:t>ACCOUNTABILITY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1003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87196" y="5174424"/>
            <a:ext cx="1487553" cy="5608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528" y="284500"/>
            <a:ext cx="2181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Our services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27"/>
          <a:stretch/>
        </p:blipFill>
        <p:spPr bwMode="auto">
          <a:xfrm>
            <a:off x="725692" y="1620168"/>
            <a:ext cx="1487142" cy="55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7196" y="1164316"/>
            <a:ext cx="2047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Regulating drugs</a:t>
            </a:r>
          </a:p>
        </p:txBody>
      </p:sp>
      <p:pic>
        <p:nvPicPr>
          <p:cNvPr id="11" name="Picture 2" descr="C:\Users\maljalahma\Dropbox\logs and covers\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2"/>
          <a:stretch/>
        </p:blipFill>
        <p:spPr bwMode="auto">
          <a:xfrm>
            <a:off x="3750528" y="2749730"/>
            <a:ext cx="1558827" cy="143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5627" y="4437112"/>
            <a:ext cx="2938527" cy="7681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5838" y="4568332"/>
            <a:ext cx="1761897" cy="4938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009" y="5062151"/>
            <a:ext cx="1487553" cy="56088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9123" y="2651061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b="1" dirty="0">
                <a:solidFill>
                  <a:prstClr val="black"/>
                </a:solidFill>
              </a:rPr>
              <a:t>Regulating medical </a:t>
            </a:r>
          </a:p>
          <a:p>
            <a:pPr lvl="0" algn="ctr"/>
            <a:r>
              <a:rPr lang="en-GB" b="1" dirty="0">
                <a:solidFill>
                  <a:prstClr val="black"/>
                </a:solidFill>
              </a:rPr>
              <a:t>devices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59" y="3626641"/>
            <a:ext cx="1487553" cy="56088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26666" y="101767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b="1" dirty="0">
                <a:solidFill>
                  <a:prstClr val="black"/>
                </a:solidFill>
              </a:rPr>
              <a:t>Licensing and</a:t>
            </a:r>
          </a:p>
          <a:p>
            <a:pPr lvl="0" algn="ctr"/>
            <a:r>
              <a:rPr lang="en-US" b="1" dirty="0">
                <a:solidFill>
                  <a:prstClr val="black"/>
                </a:solidFill>
              </a:rPr>
              <a:t> inspecting facilities</a:t>
            </a:r>
            <a:endParaRPr lang="en-GB" b="1" dirty="0">
              <a:solidFill>
                <a:prstClr val="black"/>
              </a:solidFill>
            </a:endParaRPr>
          </a:p>
          <a:p>
            <a:pPr lvl="0" algn="ctr"/>
            <a:r>
              <a:rPr lang="en-GB" b="1" dirty="0">
                <a:solidFill>
                  <a:prstClr val="black"/>
                </a:solidFill>
              </a:rPr>
              <a:t>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672" y="1660560"/>
            <a:ext cx="1487553" cy="56088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132384" y="1164316"/>
            <a:ext cx="268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>
                <a:solidFill>
                  <a:prstClr val="black"/>
                </a:solidFill>
              </a:rPr>
              <a:t>Professionals licensing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498" y="1595215"/>
            <a:ext cx="1487553" cy="56088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944232" y="2647524"/>
            <a:ext cx="662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>
                <a:solidFill>
                  <a:prstClr val="black"/>
                </a:solidFill>
              </a:rPr>
              <a:t>CPD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149" y="3626641"/>
            <a:ext cx="1487553" cy="5608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732" y="5062151"/>
            <a:ext cx="1487553" cy="5608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8591" y="4443241"/>
            <a:ext cx="3273836" cy="76816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38" y="5888343"/>
            <a:ext cx="8858256" cy="3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53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9144000" cy="5314528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US" sz="1800" dirty="0">
                <a:solidFill>
                  <a:prstClr val="black"/>
                </a:solidFill>
                <a:latin typeface="Constantia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Constantia"/>
              </a:rPr>
            </a:b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67544" y="1128035"/>
            <a:ext cx="2510054" cy="1843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93496"/>
            <a:ext cx="2566638" cy="749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874" y="2964027"/>
            <a:ext cx="1142608" cy="16338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88330" y="5745273"/>
            <a:ext cx="247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Preserved health rights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8158" y="3789040"/>
            <a:ext cx="4418138" cy="21408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94638"/>
            <a:ext cx="3788330" cy="493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594" y="1151914"/>
            <a:ext cx="2743438" cy="19143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21022" y="3174204"/>
            <a:ext cx="2615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</a:rPr>
              <a:t>Safe &amp; trusted services</a:t>
            </a:r>
          </a:p>
        </p:txBody>
      </p:sp>
    </p:spTree>
    <p:extLst>
      <p:ext uri="{BB962C8B-B14F-4D97-AF65-F5344CB8AC3E}">
        <p14:creationId xmlns:p14="http://schemas.microsoft.com/office/powerpoint/2010/main" val="38352831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HRA Master PP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HRA Master PP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NHRA Master PP Template</Template>
  <TotalTime>1358</TotalTime>
  <Words>742</Words>
  <Application>Microsoft Office PowerPoint</Application>
  <PresentationFormat>On-screen Show (4:3)</PresentationFormat>
  <Paragraphs>154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Akhbar MT</vt:lpstr>
      <vt:lpstr>Andalus</vt:lpstr>
      <vt:lpstr>Arial</vt:lpstr>
      <vt:lpstr>Arial Narrow</vt:lpstr>
      <vt:lpstr>Calibri</vt:lpstr>
      <vt:lpstr>Constantia</vt:lpstr>
      <vt:lpstr>inherit</vt:lpstr>
      <vt:lpstr>Majalla UI</vt:lpstr>
      <vt:lpstr>Times New Roman</vt:lpstr>
      <vt:lpstr>Trebuchet MS</vt:lpstr>
      <vt:lpstr>Wingdings 2</vt:lpstr>
      <vt:lpstr>Wingdings 3</vt:lpstr>
      <vt:lpstr>NHRA Master PP Template</vt:lpstr>
      <vt:lpstr>1_NHRA Master PP Template</vt:lpstr>
      <vt:lpstr>“The Scope of Alternative Medicine in the Kingdom of Bahrain”  1st International  TCM Congress  19th &amp; 22th April  2018 – Istanbul ,Turkey  </vt:lpstr>
      <vt:lpstr>PowerPoint Presentation</vt:lpstr>
      <vt:lpstr>PowerPoint Presentation</vt:lpstr>
      <vt:lpstr>www.nhra.bh</vt:lpstr>
      <vt:lpstr>PowerPoint Presentation</vt:lpstr>
      <vt:lpstr>       Vision </vt:lpstr>
      <vt:lpstr>PowerPoint Presentation</vt:lpstr>
      <vt:lpstr>PowerPoint Presentation</vt:lpstr>
      <vt:lpstr> </vt:lpstr>
      <vt:lpstr>    NHRA Divisions (1) </vt:lpstr>
      <vt:lpstr>NHRA Divisions (2)</vt:lpstr>
      <vt:lpstr>NHRA Division (3)</vt:lpstr>
      <vt:lpstr>NHRA Divisions (4)</vt:lpstr>
      <vt:lpstr>NHRA Division (5)</vt:lpstr>
      <vt:lpstr>NHRA Towards Alternative Medicine </vt:lpstr>
      <vt:lpstr>2016 Regulation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Ambition </vt:lpstr>
      <vt:lpstr>PowerPoint Presentation</vt:lpstr>
      <vt:lpstr>PowerPoint Presentation</vt:lpstr>
      <vt:lpstr>PowerPoint Presentation</vt:lpstr>
      <vt:lpstr>PowerPoint Presentation</vt:lpstr>
    </vt:vector>
  </TitlesOfParts>
  <Company>Ahmed-Under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NHRA Corporate Brand Overview</dc:title>
  <dc:creator>user</dc:creator>
  <cp:lastModifiedBy>Namat Alsubaie</cp:lastModifiedBy>
  <cp:revision>85</cp:revision>
  <dcterms:created xsi:type="dcterms:W3CDTF">2012-11-15T08:51:46Z</dcterms:created>
  <dcterms:modified xsi:type="dcterms:W3CDTF">2018-04-10T12:24:35Z</dcterms:modified>
</cp:coreProperties>
</file>