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62" r:id="rId4"/>
    <p:sldId id="258" r:id="rId5"/>
    <p:sldId id="261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77" d="100"/>
          <a:sy n="77" d="100"/>
        </p:scale>
        <p:origin x="-1860" y="-9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6/29/2017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6/29/2017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800" dirty="0" smtClean="0"/>
              <a:t>UNDERSTANDING MUSLIM-FRIENDLY TOURISM: CURRENT TRENDS AND POTENTIALS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200" dirty="0" smtClean="0"/>
              <a:t>Abdul </a:t>
            </a:r>
            <a:r>
              <a:rPr lang="en-US" sz="1200" dirty="0" err="1" smtClean="0"/>
              <a:t>Kadir</a:t>
            </a:r>
            <a:r>
              <a:rPr lang="en-US" sz="1200" dirty="0" smtClean="0"/>
              <a:t> Haji Din</a:t>
            </a:r>
          </a:p>
          <a:p>
            <a:pPr algn="ctr"/>
            <a:r>
              <a:rPr lang="en-US" sz="1200" dirty="0" smtClean="0"/>
              <a:t>School of Tourism, Hospitality and Event Management, </a:t>
            </a:r>
            <a:r>
              <a:rPr lang="en-US" sz="1200" dirty="0" err="1" smtClean="0"/>
              <a:t>Universiti</a:t>
            </a:r>
            <a:r>
              <a:rPr lang="en-US" sz="1200" dirty="0" smtClean="0"/>
              <a:t> Utara Malaysia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93052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Muslim-Friendly Tourism (MFT) as a new form of tourism (Poon).</a:t>
            </a:r>
          </a:p>
          <a:p>
            <a:r>
              <a:rPr lang="en-US" dirty="0" smtClean="0"/>
              <a:t>Many meanings of the term depending on different interpretations.</a:t>
            </a:r>
          </a:p>
          <a:p>
            <a:r>
              <a:rPr lang="en-US" dirty="0" smtClean="0"/>
              <a:t>The normative vs the positive; spiritual vs commercial</a:t>
            </a:r>
          </a:p>
          <a:p>
            <a:r>
              <a:rPr lang="en-US" dirty="0" smtClean="0"/>
              <a:t>What the Quran and Sunnah say about the MFT approach</a:t>
            </a:r>
          </a:p>
          <a:p>
            <a:r>
              <a:rPr lang="en-US" dirty="0" smtClean="0"/>
              <a:t>Al-</a:t>
            </a:r>
            <a:r>
              <a:rPr lang="en-US" dirty="0" err="1" smtClean="0"/>
              <a:t>Dhariyat</a:t>
            </a:r>
            <a:r>
              <a:rPr lang="en-US" dirty="0" smtClean="0"/>
              <a:t> on giving the most generous treatment to the guests through talking and feeding; hadith on friendship, greeting, conversation and gift.</a:t>
            </a:r>
          </a:p>
        </p:txBody>
      </p:sp>
    </p:spTree>
    <p:extLst>
      <p:ext uri="{BB962C8B-B14F-4D97-AF65-F5344CB8AC3E}">
        <p14:creationId xmlns:p14="http://schemas.microsoft.com/office/powerpoint/2010/main" val="2541945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BINARIES IN THE MFT RHETORIC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048000" y="2413338"/>
            <a:ext cx="6096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The </a:t>
            </a:r>
            <a:r>
              <a:rPr lang="en-US" dirty="0"/>
              <a:t>liberal &amp;</a:t>
            </a:r>
            <a:r>
              <a:rPr lang="en-US" dirty="0" smtClean="0"/>
              <a:t> </a:t>
            </a:r>
            <a:r>
              <a:rPr lang="en-US" dirty="0"/>
              <a:t>conservative; inclusive vs exclusive</a:t>
            </a:r>
            <a:r>
              <a:rPr lang="en-US" dirty="0" smtClean="0"/>
              <a:t>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Emic vs etic</a:t>
            </a: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Believer and non-believer standpoints; </a:t>
            </a:r>
            <a:endParaRPr lang="en-US" dirty="0" smtClean="0"/>
          </a:p>
          <a:p>
            <a:pPr marL="342900" indent="-342900">
              <a:buFont typeface="+mj-lt"/>
              <a:buAutoNum type="arabicPeriod"/>
            </a:pPr>
            <a:r>
              <a:rPr lang="en-US" dirty="0" smtClean="0"/>
              <a:t>d\Doctrinal </a:t>
            </a:r>
            <a:r>
              <a:rPr lang="en-US" dirty="0"/>
              <a:t>and secular.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Authority-defined and everyday-defined.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Thus the meaning of MFT is context-specific</a:t>
            </a:r>
          </a:p>
          <a:p>
            <a:pPr marL="342900" indent="-342900">
              <a:buFont typeface="+mj-lt"/>
              <a:buAutoNum type="arabicPeriod"/>
            </a:pPr>
            <a:r>
              <a:rPr lang="en-US" dirty="0"/>
              <a:t>Trend is towards standardization based on universally accepted criteria.</a:t>
            </a:r>
          </a:p>
        </p:txBody>
      </p:sp>
    </p:spTree>
    <p:extLst>
      <p:ext uri="{BB962C8B-B14F-4D97-AF65-F5344CB8AC3E}">
        <p14:creationId xmlns:p14="http://schemas.microsoft.com/office/powerpoint/2010/main" val="2280049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CURRENT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Market trends: expanding demand and supply</a:t>
            </a:r>
          </a:p>
          <a:p>
            <a:r>
              <a:rPr lang="en-US" dirty="0" smtClean="0"/>
              <a:t>(statistics)</a:t>
            </a:r>
          </a:p>
          <a:p>
            <a:r>
              <a:rPr lang="en-US" dirty="0" smtClean="0"/>
              <a:t>Trends in consumer behavior</a:t>
            </a:r>
          </a:p>
          <a:p>
            <a:r>
              <a:rPr lang="en-US" dirty="0" smtClean="0"/>
              <a:t>(evidence of product differentiation)</a:t>
            </a:r>
          </a:p>
          <a:p>
            <a:r>
              <a:rPr lang="en-US" dirty="0" smtClean="0"/>
              <a:t>Political trends: Islamophobia vs </a:t>
            </a:r>
            <a:r>
              <a:rPr lang="en-US" dirty="0" err="1" smtClean="0"/>
              <a:t>Islamophilia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Community acceptance: host and guests; Muslims and non-Muslim</a:t>
            </a:r>
          </a:p>
          <a:p>
            <a:r>
              <a:rPr lang="en-US" dirty="0" smtClean="0"/>
              <a:t>Psychographic trends using </a:t>
            </a:r>
            <a:r>
              <a:rPr lang="en-US" dirty="0" err="1" smtClean="0"/>
              <a:t>Doxey’s</a:t>
            </a:r>
            <a:r>
              <a:rPr lang="en-US" dirty="0" smtClean="0"/>
              <a:t> </a:t>
            </a:r>
            <a:r>
              <a:rPr lang="en-US" dirty="0" err="1" smtClean="0"/>
              <a:t>irridex</a:t>
            </a:r>
            <a:r>
              <a:rPr lang="en-US" dirty="0" smtClean="0"/>
              <a:t> model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6865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PARADOXES BETWEEN THE MUSLIM IDEALS AND REALITIES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Muslims are enjoined to be guest friendly hosts who are hospitable to all, yet they remain as exclusive as any other tribes.</a:t>
            </a:r>
          </a:p>
          <a:p>
            <a:r>
              <a:rPr lang="en-US" dirty="0" smtClean="0"/>
              <a:t>The concept al-</a:t>
            </a:r>
            <a:r>
              <a:rPr lang="en-US" dirty="0" err="1" smtClean="0"/>
              <a:t>taarouf</a:t>
            </a:r>
            <a:r>
              <a:rPr lang="en-US" dirty="0" smtClean="0"/>
              <a:t> calls for initiating greetings and engaging in small talks, yet this is not a commonplace practice in Malaysia which claims to be a top MFT destination which should be a MFT model to other </a:t>
            </a:r>
            <a:r>
              <a:rPr lang="en-US" dirty="0" err="1" smtClean="0"/>
              <a:t>ummah</a:t>
            </a:r>
            <a:r>
              <a:rPr lang="en-US" dirty="0" smtClean="0"/>
              <a:t>.</a:t>
            </a:r>
          </a:p>
          <a:p>
            <a:r>
              <a:rPr lang="en-US" dirty="0" smtClean="0"/>
              <a:t>Muslims are enjoined to travel widely to see the signs of the Almighty, yet most prefer to remain in their respective comfort zone.</a:t>
            </a:r>
          </a:p>
          <a:p>
            <a:r>
              <a:rPr lang="en-US" dirty="0" smtClean="0"/>
              <a:t>The spirit of Islam calls for kindness to others: to be mindful and attentive to travelers’ needs, yet this is not happening to the desirable degree.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078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POTENTIALS FOR THE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Potentials for bridging the social distance between Muslim and non-Muslim.</a:t>
            </a:r>
          </a:p>
          <a:p>
            <a:r>
              <a:rPr lang="en-US" dirty="0" smtClean="0"/>
              <a:t>Convergence of values and mutual respect through globalization and </a:t>
            </a:r>
            <a:r>
              <a:rPr lang="en-US" dirty="0" err="1" smtClean="0"/>
              <a:t>distantiation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ICT (technology) driven cross-cultural communication.</a:t>
            </a:r>
          </a:p>
          <a:p>
            <a:r>
              <a:rPr lang="en-US" dirty="0" smtClean="0"/>
              <a:t>The spread of MFT ambiance which facilitates </a:t>
            </a:r>
            <a:r>
              <a:rPr lang="en-US" dirty="0" err="1" smtClean="0"/>
              <a:t>edu</a:t>
            </a:r>
            <a:r>
              <a:rPr lang="en-US" dirty="0" smtClean="0"/>
              <a:t>-tourism e.g. Japan, Korea and Thailand.</a:t>
            </a:r>
          </a:p>
          <a:p>
            <a:r>
              <a:rPr lang="en-US" dirty="0" smtClean="0"/>
              <a:t>Futurologists’ perspectives on Islam: Nostradamus (1566), Smith (1919), Einstein (1955), Yeoman (2017), augurs well for mainstreaming of MFT.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793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STRATEGIC DIRECTIONS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There has to be visionary leadership in the tourism circle that sees tourism as an effective avenue for the promotion of peace and interreligious understanding.</a:t>
            </a:r>
          </a:p>
          <a:p>
            <a:r>
              <a:rPr lang="en-US" dirty="0" smtClean="0"/>
              <a:t>Equal emphasis if not more should be given to strengthen the intangible aspect of Muslim hospitality based on the spirit of the warm Islamic host.</a:t>
            </a:r>
          </a:p>
          <a:p>
            <a:r>
              <a:rPr lang="en-US" dirty="0" smtClean="0"/>
              <a:t>This calls for embedding the Islamic hospitality value in the education system, possibly through the general education courses, both at the secondary and tertiary levels.</a:t>
            </a:r>
          </a:p>
          <a:p>
            <a:r>
              <a:rPr lang="en-US" dirty="0" smtClean="0"/>
              <a:t>Some funds ought to be made available to conduct action research for identifying the Islamic hospitality attributes for further development. At present this subject has not been explored.</a:t>
            </a:r>
          </a:p>
          <a:p>
            <a:r>
              <a:rPr lang="en-US" dirty="0" smtClean="0"/>
              <a:t>The need to develop geographic &amp; cultural literacy of the Muslim world.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363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164</TotalTime>
  <Words>514</Words>
  <Application>Microsoft Office PowerPoint</Application>
  <PresentationFormat>Custom</PresentationFormat>
  <Paragraphs>42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Wisp</vt:lpstr>
      <vt:lpstr>UNDERSTANDING MUSLIM-FRIENDLY TOURISM: CURRENT TRENDS AND POTENTIALS</vt:lpstr>
      <vt:lpstr>INTRODUCTION</vt:lpstr>
      <vt:lpstr>BINARIES IN THE MFT RHETORIC</vt:lpstr>
      <vt:lpstr>CURRENT TRENDS</vt:lpstr>
      <vt:lpstr>PARADOXES BETWEEN THE MUSLIM IDEALS AND REALITIES </vt:lpstr>
      <vt:lpstr>POTENTIALS FOR THE FUTURE</vt:lpstr>
      <vt:lpstr>STRATEGIC DIRECTIONS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UNDERSTANDING MUSLIM-FRIENDLY TOURISM: CURRENT TRENDS AND POTENTIALS</dc:title>
  <dc:creator>StafUUM_PC</dc:creator>
  <cp:lastModifiedBy>Oussman Bah</cp:lastModifiedBy>
  <cp:revision>17</cp:revision>
  <dcterms:created xsi:type="dcterms:W3CDTF">2017-06-22T16:34:34Z</dcterms:created>
  <dcterms:modified xsi:type="dcterms:W3CDTF">2017-06-29T05:27:04Z</dcterms:modified>
</cp:coreProperties>
</file>