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8"/>
  </p:notesMasterIdLst>
  <p:sldIdLst>
    <p:sldId id="341" r:id="rId2"/>
    <p:sldId id="256" r:id="rId3"/>
    <p:sldId id="326" r:id="rId4"/>
    <p:sldId id="263" r:id="rId5"/>
    <p:sldId id="329" r:id="rId6"/>
    <p:sldId id="273" r:id="rId7"/>
    <p:sldId id="272" r:id="rId8"/>
    <p:sldId id="323" r:id="rId9"/>
    <p:sldId id="333" r:id="rId10"/>
    <p:sldId id="334" r:id="rId11"/>
    <p:sldId id="276" r:id="rId12"/>
    <p:sldId id="335" r:id="rId13"/>
    <p:sldId id="278" r:id="rId14"/>
    <p:sldId id="279" r:id="rId15"/>
    <p:sldId id="280" r:id="rId16"/>
    <p:sldId id="281" r:id="rId17"/>
    <p:sldId id="283" r:id="rId18"/>
    <p:sldId id="275" r:id="rId19"/>
    <p:sldId id="286" r:id="rId20"/>
    <p:sldId id="287" r:id="rId21"/>
    <p:sldId id="288" r:id="rId22"/>
    <p:sldId id="337" r:id="rId23"/>
    <p:sldId id="290" r:id="rId24"/>
    <p:sldId id="294" r:id="rId25"/>
    <p:sldId id="295" r:id="rId26"/>
    <p:sldId id="291" r:id="rId27"/>
    <p:sldId id="297" r:id="rId28"/>
    <p:sldId id="292" r:id="rId29"/>
    <p:sldId id="299" r:id="rId30"/>
    <p:sldId id="302" r:id="rId31"/>
    <p:sldId id="338" r:id="rId32"/>
    <p:sldId id="303" r:id="rId33"/>
    <p:sldId id="300" r:id="rId34"/>
    <p:sldId id="304" r:id="rId35"/>
    <p:sldId id="312" r:id="rId36"/>
    <p:sldId id="33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49F"/>
    <a:srgbClr val="BF41B6"/>
    <a:srgbClr val="E76618"/>
    <a:srgbClr val="417DDF"/>
    <a:srgbClr val="5A858E"/>
    <a:srgbClr val="99C63D"/>
    <a:srgbClr val="ABD5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8" d="100"/>
          <a:sy n="118" d="100"/>
        </p:scale>
        <p:origin x="-276"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D642CD-04D0-43E2-BC33-2419D5038921}" type="doc">
      <dgm:prSet loTypeId="urn:microsoft.com/office/officeart/2005/8/layout/chevron1" loCatId="process" qsTypeId="urn:microsoft.com/office/officeart/2005/8/quickstyle/simple1" qsCatId="simple" csTypeId="urn:microsoft.com/office/officeart/2005/8/colors/colorful1" csCatId="colorful" phldr="1"/>
      <dgm:spPr/>
    </dgm:pt>
    <dgm:pt modelId="{F00A72F6-D17A-4D94-BFB5-DCA3A612815C}">
      <dgm:prSet phldrT="[Text]" custT="1"/>
      <dgm:spPr>
        <a:ln w="28575"/>
      </dgm:spPr>
      <dgm:t>
        <a:bodyPr/>
        <a:lstStyle/>
        <a:p>
          <a:r>
            <a:rPr lang="en-US" sz="2000" b="0" i="0" dirty="0">
              <a:latin typeface="Times New Roman" panose="02020603050405020304" pitchFamily="18" charset="0"/>
              <a:cs typeface="Times New Roman" panose="02020603050405020304" pitchFamily="18" charset="0"/>
            </a:rPr>
            <a:t>Identification</a:t>
          </a:r>
        </a:p>
      </dgm:t>
    </dgm:pt>
    <dgm:pt modelId="{91F462A6-BED7-4930-8313-B88044F3029D}" type="parTrans" cxnId="{906D6242-C4B4-4EE1-BD61-521641C18A37}">
      <dgm:prSet/>
      <dgm:spPr/>
      <dgm:t>
        <a:bodyPr/>
        <a:lstStyle/>
        <a:p>
          <a:endParaRPr lang="en-US"/>
        </a:p>
      </dgm:t>
    </dgm:pt>
    <dgm:pt modelId="{902EC971-4AB1-478A-A48C-A50F924D8F37}" type="sibTrans" cxnId="{906D6242-C4B4-4EE1-BD61-521641C18A37}">
      <dgm:prSet/>
      <dgm:spPr/>
      <dgm:t>
        <a:bodyPr/>
        <a:lstStyle/>
        <a:p>
          <a:endParaRPr lang="en-US"/>
        </a:p>
      </dgm:t>
    </dgm:pt>
    <dgm:pt modelId="{DD94AF1A-6CA5-45C6-BA87-FA7ABFDBCFCC}">
      <dgm:prSet phldrT="[Text]" custT="1"/>
      <dgm:spPr>
        <a:ln w="28575"/>
      </dgm:spPr>
      <dgm:t>
        <a:bodyPr/>
        <a:lstStyle/>
        <a:p>
          <a:r>
            <a:rPr lang="en-US" sz="2000" b="0" i="0" dirty="0">
              <a:latin typeface="Times New Roman" panose="02020603050405020304" pitchFamily="18" charset="0"/>
              <a:cs typeface="Times New Roman" panose="02020603050405020304" pitchFamily="18" charset="0"/>
            </a:rPr>
            <a:t>Prediction</a:t>
          </a:r>
        </a:p>
      </dgm:t>
    </dgm:pt>
    <dgm:pt modelId="{C56F802A-5A03-49C9-92B4-D68201CC7455}" type="parTrans" cxnId="{9A0A015A-E0A4-4A08-B556-6726B53790E1}">
      <dgm:prSet/>
      <dgm:spPr/>
      <dgm:t>
        <a:bodyPr/>
        <a:lstStyle/>
        <a:p>
          <a:endParaRPr lang="en-US"/>
        </a:p>
      </dgm:t>
    </dgm:pt>
    <dgm:pt modelId="{4DD2A333-8C3B-48AB-BC71-556425EBC609}" type="sibTrans" cxnId="{9A0A015A-E0A4-4A08-B556-6726B53790E1}">
      <dgm:prSet/>
      <dgm:spPr/>
      <dgm:t>
        <a:bodyPr/>
        <a:lstStyle/>
        <a:p>
          <a:endParaRPr lang="en-US"/>
        </a:p>
      </dgm:t>
    </dgm:pt>
    <dgm:pt modelId="{30738615-AF95-43EB-B403-629438D588C1}">
      <dgm:prSet phldrT="[Text]" custT="1"/>
      <dgm:spPr>
        <a:ln w="28575"/>
      </dgm:spPr>
      <dgm:t>
        <a:bodyPr/>
        <a:lstStyle/>
        <a:p>
          <a:r>
            <a:rPr lang="en-US" sz="2000" b="0" i="0" dirty="0">
              <a:latin typeface="Times New Roman" panose="02020603050405020304" pitchFamily="18" charset="0"/>
              <a:cs typeface="Times New Roman" panose="02020603050405020304" pitchFamily="18" charset="0"/>
            </a:rPr>
            <a:t>Evaluation</a:t>
          </a:r>
        </a:p>
      </dgm:t>
    </dgm:pt>
    <dgm:pt modelId="{138E0D65-4C75-4EDD-9901-3FBE613F82E4}" type="parTrans" cxnId="{C21A64FE-8BF6-4C2E-88E4-A4CBD12B8EB5}">
      <dgm:prSet/>
      <dgm:spPr/>
      <dgm:t>
        <a:bodyPr/>
        <a:lstStyle/>
        <a:p>
          <a:endParaRPr lang="en-US"/>
        </a:p>
      </dgm:t>
    </dgm:pt>
    <dgm:pt modelId="{BC473CE7-7218-46EA-B1EB-F4228ED69996}" type="sibTrans" cxnId="{C21A64FE-8BF6-4C2E-88E4-A4CBD12B8EB5}">
      <dgm:prSet/>
      <dgm:spPr/>
      <dgm:t>
        <a:bodyPr/>
        <a:lstStyle/>
        <a:p>
          <a:endParaRPr lang="en-US"/>
        </a:p>
      </dgm:t>
    </dgm:pt>
    <dgm:pt modelId="{3FBF4099-A62E-4AE1-9A99-048117889731}" type="pres">
      <dgm:prSet presAssocID="{26D642CD-04D0-43E2-BC33-2419D5038921}" presName="Name0" presStyleCnt="0">
        <dgm:presLayoutVars>
          <dgm:dir/>
          <dgm:animLvl val="lvl"/>
          <dgm:resizeHandles val="exact"/>
        </dgm:presLayoutVars>
      </dgm:prSet>
      <dgm:spPr/>
    </dgm:pt>
    <dgm:pt modelId="{B40A0F6C-1CB5-4058-8607-8CA54BC98198}" type="pres">
      <dgm:prSet presAssocID="{F00A72F6-D17A-4D94-BFB5-DCA3A612815C}" presName="parTxOnly" presStyleLbl="node1" presStyleIdx="0" presStyleCnt="3">
        <dgm:presLayoutVars>
          <dgm:chMax val="0"/>
          <dgm:chPref val="0"/>
          <dgm:bulletEnabled val="1"/>
        </dgm:presLayoutVars>
      </dgm:prSet>
      <dgm:spPr/>
      <dgm:t>
        <a:bodyPr/>
        <a:lstStyle/>
        <a:p>
          <a:endParaRPr lang="en-US"/>
        </a:p>
      </dgm:t>
    </dgm:pt>
    <dgm:pt modelId="{0A96DAEC-9438-4647-8B74-4DBCE0F4D2BD}" type="pres">
      <dgm:prSet presAssocID="{902EC971-4AB1-478A-A48C-A50F924D8F37}" presName="parTxOnlySpace" presStyleCnt="0"/>
      <dgm:spPr/>
    </dgm:pt>
    <dgm:pt modelId="{49781E5B-5079-4441-B254-874454DAA437}" type="pres">
      <dgm:prSet presAssocID="{DD94AF1A-6CA5-45C6-BA87-FA7ABFDBCFCC}" presName="parTxOnly" presStyleLbl="node1" presStyleIdx="1" presStyleCnt="3">
        <dgm:presLayoutVars>
          <dgm:chMax val="0"/>
          <dgm:chPref val="0"/>
          <dgm:bulletEnabled val="1"/>
        </dgm:presLayoutVars>
      </dgm:prSet>
      <dgm:spPr/>
      <dgm:t>
        <a:bodyPr/>
        <a:lstStyle/>
        <a:p>
          <a:endParaRPr lang="en-US"/>
        </a:p>
      </dgm:t>
    </dgm:pt>
    <dgm:pt modelId="{943C4D6C-4ED0-4F7B-8169-29C8EBD4DD05}" type="pres">
      <dgm:prSet presAssocID="{4DD2A333-8C3B-48AB-BC71-556425EBC609}" presName="parTxOnlySpace" presStyleCnt="0"/>
      <dgm:spPr/>
    </dgm:pt>
    <dgm:pt modelId="{79C8201C-EC27-49E4-8B27-2E95B2F5255C}" type="pres">
      <dgm:prSet presAssocID="{30738615-AF95-43EB-B403-629438D588C1}" presName="parTxOnly" presStyleLbl="node1" presStyleIdx="2" presStyleCnt="3">
        <dgm:presLayoutVars>
          <dgm:chMax val="0"/>
          <dgm:chPref val="0"/>
          <dgm:bulletEnabled val="1"/>
        </dgm:presLayoutVars>
      </dgm:prSet>
      <dgm:spPr/>
      <dgm:t>
        <a:bodyPr/>
        <a:lstStyle/>
        <a:p>
          <a:endParaRPr lang="en-US"/>
        </a:p>
      </dgm:t>
    </dgm:pt>
  </dgm:ptLst>
  <dgm:cxnLst>
    <dgm:cxn modelId="{B2735777-2C95-439C-940C-3743DDDAF9E1}" type="presOf" srcId="{26D642CD-04D0-43E2-BC33-2419D5038921}" destId="{3FBF4099-A62E-4AE1-9A99-048117889731}" srcOrd="0" destOrd="0" presId="urn:microsoft.com/office/officeart/2005/8/layout/chevron1"/>
    <dgm:cxn modelId="{906D6242-C4B4-4EE1-BD61-521641C18A37}" srcId="{26D642CD-04D0-43E2-BC33-2419D5038921}" destId="{F00A72F6-D17A-4D94-BFB5-DCA3A612815C}" srcOrd="0" destOrd="0" parTransId="{91F462A6-BED7-4930-8313-B88044F3029D}" sibTransId="{902EC971-4AB1-478A-A48C-A50F924D8F37}"/>
    <dgm:cxn modelId="{9A0A015A-E0A4-4A08-B556-6726B53790E1}" srcId="{26D642CD-04D0-43E2-BC33-2419D5038921}" destId="{DD94AF1A-6CA5-45C6-BA87-FA7ABFDBCFCC}" srcOrd="1" destOrd="0" parTransId="{C56F802A-5A03-49C9-92B4-D68201CC7455}" sibTransId="{4DD2A333-8C3B-48AB-BC71-556425EBC609}"/>
    <dgm:cxn modelId="{A55CE712-18BF-4ACA-9883-921CE5A743DB}" type="presOf" srcId="{DD94AF1A-6CA5-45C6-BA87-FA7ABFDBCFCC}" destId="{49781E5B-5079-4441-B254-874454DAA437}" srcOrd="0" destOrd="0" presId="urn:microsoft.com/office/officeart/2005/8/layout/chevron1"/>
    <dgm:cxn modelId="{79F0489D-B502-4002-B6ED-4CDF5D4A58BC}" type="presOf" srcId="{F00A72F6-D17A-4D94-BFB5-DCA3A612815C}" destId="{B40A0F6C-1CB5-4058-8607-8CA54BC98198}" srcOrd="0" destOrd="0" presId="urn:microsoft.com/office/officeart/2005/8/layout/chevron1"/>
    <dgm:cxn modelId="{C21A64FE-8BF6-4C2E-88E4-A4CBD12B8EB5}" srcId="{26D642CD-04D0-43E2-BC33-2419D5038921}" destId="{30738615-AF95-43EB-B403-629438D588C1}" srcOrd="2" destOrd="0" parTransId="{138E0D65-4C75-4EDD-9901-3FBE613F82E4}" sibTransId="{BC473CE7-7218-46EA-B1EB-F4228ED69996}"/>
    <dgm:cxn modelId="{913E7A59-6F7B-440A-86C6-E4334FC5A712}" type="presOf" srcId="{30738615-AF95-43EB-B403-629438D588C1}" destId="{79C8201C-EC27-49E4-8B27-2E95B2F5255C}" srcOrd="0" destOrd="0" presId="urn:microsoft.com/office/officeart/2005/8/layout/chevron1"/>
    <dgm:cxn modelId="{BD0CFC72-5540-4C47-9BC4-3CD01762846B}" type="presParOf" srcId="{3FBF4099-A62E-4AE1-9A99-048117889731}" destId="{B40A0F6C-1CB5-4058-8607-8CA54BC98198}" srcOrd="0" destOrd="0" presId="urn:microsoft.com/office/officeart/2005/8/layout/chevron1"/>
    <dgm:cxn modelId="{397DBFC1-5369-4EA5-818A-1CEECA48C06B}" type="presParOf" srcId="{3FBF4099-A62E-4AE1-9A99-048117889731}" destId="{0A96DAEC-9438-4647-8B74-4DBCE0F4D2BD}" srcOrd="1" destOrd="0" presId="urn:microsoft.com/office/officeart/2005/8/layout/chevron1"/>
    <dgm:cxn modelId="{53715BFC-FBEE-4CB9-8D4B-500DD5E20B8B}" type="presParOf" srcId="{3FBF4099-A62E-4AE1-9A99-048117889731}" destId="{49781E5B-5079-4441-B254-874454DAA437}" srcOrd="2" destOrd="0" presId="urn:microsoft.com/office/officeart/2005/8/layout/chevron1"/>
    <dgm:cxn modelId="{D290BE51-4850-4FAB-B4C0-E35E91246CF7}" type="presParOf" srcId="{3FBF4099-A62E-4AE1-9A99-048117889731}" destId="{943C4D6C-4ED0-4F7B-8169-29C8EBD4DD05}" srcOrd="3" destOrd="0" presId="urn:microsoft.com/office/officeart/2005/8/layout/chevron1"/>
    <dgm:cxn modelId="{96B47EE8-10B5-4269-B7E5-A416FCFC4A4B}" type="presParOf" srcId="{3FBF4099-A62E-4AE1-9A99-048117889731}" destId="{79C8201C-EC27-49E4-8B27-2E95B2F5255C}"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3689DC-1C84-414E-9B19-B13375C8A88B}"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B7C7BBF-3EED-49DD-BDB1-C42DC6375166}">
      <dgm:prSet phldrT="[Text]"/>
      <dgm:spPr/>
      <dgm:t>
        <a:bodyPr/>
        <a:lstStyle/>
        <a:p>
          <a:pPr algn="just"/>
          <a:r>
            <a:rPr lang="en-US" b="1" dirty="0">
              <a:solidFill>
                <a:schemeClr val="tx1">
                  <a:lumMod val="85000"/>
                  <a:lumOff val="15000"/>
                </a:schemeClr>
              </a:solidFill>
              <a:latin typeface="Times New Roman" panose="02020603050405020304" pitchFamily="18" charset="0"/>
              <a:cs typeface="Times New Roman" panose="02020603050405020304" pitchFamily="18" charset="0"/>
            </a:rPr>
            <a:t>Identification</a:t>
          </a:r>
          <a:r>
            <a:rPr lang="en-US" dirty="0">
              <a:latin typeface="Times New Roman" panose="02020603050405020304" pitchFamily="18" charset="0"/>
              <a:cs typeface="Times New Roman" panose="02020603050405020304" pitchFamily="18" charset="0"/>
            </a:rPr>
            <a:t>: to specify the impacts associated with each phase of the project and the activities undertaken;</a:t>
          </a:r>
          <a:endParaRPr lang="en-US" dirty="0"/>
        </a:p>
      </dgm:t>
    </dgm:pt>
    <dgm:pt modelId="{4ECF7447-107C-4FF3-902F-622CBBF7ACF7}" type="parTrans" cxnId="{0D4C6846-A3F6-4B20-8FDA-825A40E2D00C}">
      <dgm:prSet/>
      <dgm:spPr/>
      <dgm:t>
        <a:bodyPr/>
        <a:lstStyle/>
        <a:p>
          <a:endParaRPr lang="en-US"/>
        </a:p>
      </dgm:t>
    </dgm:pt>
    <dgm:pt modelId="{4268E4C5-6B24-40A7-A30F-225BF5EB1655}" type="sibTrans" cxnId="{0D4C6846-A3F6-4B20-8FDA-825A40E2D00C}">
      <dgm:prSet/>
      <dgm:spPr/>
      <dgm:t>
        <a:bodyPr/>
        <a:lstStyle/>
        <a:p>
          <a:endParaRPr lang="en-US"/>
        </a:p>
      </dgm:t>
    </dgm:pt>
    <dgm:pt modelId="{9408E3F2-774A-4217-B543-6F9C61ED5770}">
      <dgm:prSet phldrT="[Text]"/>
      <dgm:spPr/>
      <dgm:t>
        <a:bodyPr/>
        <a:lstStyle/>
        <a:p>
          <a:pPr algn="just"/>
          <a:r>
            <a:rPr lang="en-US" b="1" dirty="0">
              <a:solidFill>
                <a:schemeClr val="tx1">
                  <a:lumMod val="85000"/>
                  <a:lumOff val="15000"/>
                </a:schemeClr>
              </a:solidFill>
              <a:latin typeface="Times New Roman" panose="02020603050405020304" pitchFamily="18" charset="0"/>
              <a:cs typeface="Times New Roman" panose="02020603050405020304" pitchFamily="18" charset="0"/>
            </a:rPr>
            <a:t>Prediction</a:t>
          </a:r>
          <a:r>
            <a:rPr lang="en-US" dirty="0">
              <a:latin typeface="Times New Roman" panose="02020603050405020304" pitchFamily="18" charset="0"/>
              <a:cs typeface="Times New Roman" panose="02020603050405020304" pitchFamily="18" charset="0"/>
            </a:rPr>
            <a:t>: to forecast the nature, magnitude, extent and duration of the main impacts; and </a:t>
          </a:r>
          <a:endParaRPr lang="en-US" dirty="0"/>
        </a:p>
      </dgm:t>
    </dgm:pt>
    <dgm:pt modelId="{7995AC8A-A6BC-4998-9483-C463A97E4B47}" type="parTrans" cxnId="{C31DF0A5-2081-4895-BD27-383E5D390C8E}">
      <dgm:prSet/>
      <dgm:spPr/>
      <dgm:t>
        <a:bodyPr/>
        <a:lstStyle/>
        <a:p>
          <a:endParaRPr lang="en-US"/>
        </a:p>
      </dgm:t>
    </dgm:pt>
    <dgm:pt modelId="{265C0D48-2CE4-455A-9B37-083365B06687}" type="sibTrans" cxnId="{C31DF0A5-2081-4895-BD27-383E5D390C8E}">
      <dgm:prSet/>
      <dgm:spPr/>
      <dgm:t>
        <a:bodyPr/>
        <a:lstStyle/>
        <a:p>
          <a:endParaRPr lang="en-US"/>
        </a:p>
      </dgm:t>
    </dgm:pt>
    <dgm:pt modelId="{14789129-6468-46FD-A3B4-1AF0F60C0779}">
      <dgm:prSet phldrT="[Text]"/>
      <dgm:spPr/>
      <dgm:t>
        <a:bodyPr/>
        <a:lstStyle/>
        <a:p>
          <a:pPr algn="just"/>
          <a:r>
            <a:rPr lang="en-US" b="1" dirty="0">
              <a:solidFill>
                <a:schemeClr val="tx1">
                  <a:lumMod val="85000"/>
                  <a:lumOff val="15000"/>
                </a:schemeClr>
              </a:solidFill>
              <a:latin typeface="Times New Roman" panose="02020603050405020304" pitchFamily="18" charset="0"/>
              <a:cs typeface="Times New Roman" panose="02020603050405020304" pitchFamily="18" charset="0"/>
            </a:rPr>
            <a:t>Evaluation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to determine the significance of the residual impacts i.e. after taking into account how mitigation will reduce a predicated impact.</a:t>
          </a:r>
          <a:endParaRPr lang="en-US" dirty="0"/>
        </a:p>
      </dgm:t>
    </dgm:pt>
    <dgm:pt modelId="{4483D28E-1C23-4EF8-A1A6-927DC1FF0642}" type="parTrans" cxnId="{EF2094DF-8200-40DB-AA40-5E5CC67B3D4E}">
      <dgm:prSet/>
      <dgm:spPr/>
      <dgm:t>
        <a:bodyPr/>
        <a:lstStyle/>
        <a:p>
          <a:endParaRPr lang="en-US"/>
        </a:p>
      </dgm:t>
    </dgm:pt>
    <dgm:pt modelId="{6B68A3C4-24FA-49E4-9D51-F1695731C094}" type="sibTrans" cxnId="{EF2094DF-8200-40DB-AA40-5E5CC67B3D4E}">
      <dgm:prSet/>
      <dgm:spPr/>
      <dgm:t>
        <a:bodyPr/>
        <a:lstStyle/>
        <a:p>
          <a:endParaRPr lang="en-US"/>
        </a:p>
      </dgm:t>
    </dgm:pt>
    <dgm:pt modelId="{254336E4-C041-40DC-B4AF-B9C6B29901A4}" type="pres">
      <dgm:prSet presAssocID="{773689DC-1C84-414E-9B19-B13375C8A88B}" presName="outerComposite" presStyleCnt="0">
        <dgm:presLayoutVars>
          <dgm:chMax val="5"/>
          <dgm:dir/>
          <dgm:resizeHandles val="exact"/>
        </dgm:presLayoutVars>
      </dgm:prSet>
      <dgm:spPr/>
      <dgm:t>
        <a:bodyPr/>
        <a:lstStyle/>
        <a:p>
          <a:endParaRPr lang="en-US"/>
        </a:p>
      </dgm:t>
    </dgm:pt>
    <dgm:pt modelId="{FFF802AE-4CEE-4E90-BC98-BAD0CB67C6E2}" type="pres">
      <dgm:prSet presAssocID="{773689DC-1C84-414E-9B19-B13375C8A88B}" presName="dummyMaxCanvas" presStyleCnt="0">
        <dgm:presLayoutVars/>
      </dgm:prSet>
      <dgm:spPr/>
    </dgm:pt>
    <dgm:pt modelId="{D2238A67-F687-4362-9217-801AB1F329A4}" type="pres">
      <dgm:prSet presAssocID="{773689DC-1C84-414E-9B19-B13375C8A88B}" presName="ThreeNodes_1" presStyleLbl="node1" presStyleIdx="0" presStyleCnt="3">
        <dgm:presLayoutVars>
          <dgm:bulletEnabled val="1"/>
        </dgm:presLayoutVars>
      </dgm:prSet>
      <dgm:spPr/>
      <dgm:t>
        <a:bodyPr/>
        <a:lstStyle/>
        <a:p>
          <a:endParaRPr lang="en-US"/>
        </a:p>
      </dgm:t>
    </dgm:pt>
    <dgm:pt modelId="{F7CB5D74-832F-47B2-9E38-9D30C50101C1}" type="pres">
      <dgm:prSet presAssocID="{773689DC-1C84-414E-9B19-B13375C8A88B}" presName="ThreeNodes_2" presStyleLbl="node1" presStyleIdx="1" presStyleCnt="3">
        <dgm:presLayoutVars>
          <dgm:bulletEnabled val="1"/>
        </dgm:presLayoutVars>
      </dgm:prSet>
      <dgm:spPr/>
      <dgm:t>
        <a:bodyPr/>
        <a:lstStyle/>
        <a:p>
          <a:endParaRPr lang="en-US"/>
        </a:p>
      </dgm:t>
    </dgm:pt>
    <dgm:pt modelId="{F4476309-DD7E-4B42-AC2D-116332D8E82A}" type="pres">
      <dgm:prSet presAssocID="{773689DC-1C84-414E-9B19-B13375C8A88B}" presName="ThreeNodes_3" presStyleLbl="node1" presStyleIdx="2" presStyleCnt="3">
        <dgm:presLayoutVars>
          <dgm:bulletEnabled val="1"/>
        </dgm:presLayoutVars>
      </dgm:prSet>
      <dgm:spPr/>
      <dgm:t>
        <a:bodyPr/>
        <a:lstStyle/>
        <a:p>
          <a:endParaRPr lang="en-US"/>
        </a:p>
      </dgm:t>
    </dgm:pt>
    <dgm:pt modelId="{259EFE22-7E3E-49B5-A1D6-958742804847}" type="pres">
      <dgm:prSet presAssocID="{773689DC-1C84-414E-9B19-B13375C8A88B}" presName="ThreeConn_1-2" presStyleLbl="fgAccFollowNode1" presStyleIdx="0" presStyleCnt="2">
        <dgm:presLayoutVars>
          <dgm:bulletEnabled val="1"/>
        </dgm:presLayoutVars>
      </dgm:prSet>
      <dgm:spPr/>
      <dgm:t>
        <a:bodyPr/>
        <a:lstStyle/>
        <a:p>
          <a:endParaRPr lang="en-US"/>
        </a:p>
      </dgm:t>
    </dgm:pt>
    <dgm:pt modelId="{6A30DA61-D8F8-4133-B99E-CC546EF82208}" type="pres">
      <dgm:prSet presAssocID="{773689DC-1C84-414E-9B19-B13375C8A88B}" presName="ThreeConn_2-3" presStyleLbl="fgAccFollowNode1" presStyleIdx="1" presStyleCnt="2">
        <dgm:presLayoutVars>
          <dgm:bulletEnabled val="1"/>
        </dgm:presLayoutVars>
      </dgm:prSet>
      <dgm:spPr/>
      <dgm:t>
        <a:bodyPr/>
        <a:lstStyle/>
        <a:p>
          <a:endParaRPr lang="en-US"/>
        </a:p>
      </dgm:t>
    </dgm:pt>
    <dgm:pt modelId="{48EB9309-5926-4CF2-AE30-12FA4FB02069}" type="pres">
      <dgm:prSet presAssocID="{773689DC-1C84-414E-9B19-B13375C8A88B}" presName="ThreeNodes_1_text" presStyleLbl="node1" presStyleIdx="2" presStyleCnt="3">
        <dgm:presLayoutVars>
          <dgm:bulletEnabled val="1"/>
        </dgm:presLayoutVars>
      </dgm:prSet>
      <dgm:spPr/>
      <dgm:t>
        <a:bodyPr/>
        <a:lstStyle/>
        <a:p>
          <a:endParaRPr lang="en-US"/>
        </a:p>
      </dgm:t>
    </dgm:pt>
    <dgm:pt modelId="{F4A5984F-12E7-43D0-89FF-8D561A1040BF}" type="pres">
      <dgm:prSet presAssocID="{773689DC-1C84-414E-9B19-B13375C8A88B}" presName="ThreeNodes_2_text" presStyleLbl="node1" presStyleIdx="2" presStyleCnt="3">
        <dgm:presLayoutVars>
          <dgm:bulletEnabled val="1"/>
        </dgm:presLayoutVars>
      </dgm:prSet>
      <dgm:spPr/>
      <dgm:t>
        <a:bodyPr/>
        <a:lstStyle/>
        <a:p>
          <a:endParaRPr lang="en-US"/>
        </a:p>
      </dgm:t>
    </dgm:pt>
    <dgm:pt modelId="{973B7B24-B408-41B7-9A36-E849D79AE6B8}" type="pres">
      <dgm:prSet presAssocID="{773689DC-1C84-414E-9B19-B13375C8A88B}" presName="ThreeNodes_3_text" presStyleLbl="node1" presStyleIdx="2" presStyleCnt="3">
        <dgm:presLayoutVars>
          <dgm:bulletEnabled val="1"/>
        </dgm:presLayoutVars>
      </dgm:prSet>
      <dgm:spPr/>
      <dgm:t>
        <a:bodyPr/>
        <a:lstStyle/>
        <a:p>
          <a:endParaRPr lang="en-US"/>
        </a:p>
      </dgm:t>
    </dgm:pt>
  </dgm:ptLst>
  <dgm:cxnLst>
    <dgm:cxn modelId="{EF2094DF-8200-40DB-AA40-5E5CC67B3D4E}" srcId="{773689DC-1C84-414E-9B19-B13375C8A88B}" destId="{14789129-6468-46FD-A3B4-1AF0F60C0779}" srcOrd="2" destOrd="0" parTransId="{4483D28E-1C23-4EF8-A1A6-927DC1FF0642}" sibTransId="{6B68A3C4-24FA-49E4-9D51-F1695731C094}"/>
    <dgm:cxn modelId="{3C413F1F-C619-443F-9904-C0D1DFDEC414}" type="presOf" srcId="{9408E3F2-774A-4217-B543-6F9C61ED5770}" destId="{F4A5984F-12E7-43D0-89FF-8D561A1040BF}" srcOrd="1" destOrd="0" presId="urn:microsoft.com/office/officeart/2005/8/layout/vProcess5"/>
    <dgm:cxn modelId="{7E563841-AF7D-452D-BCEC-1099FD1E7A7F}" type="presOf" srcId="{9408E3F2-774A-4217-B543-6F9C61ED5770}" destId="{F7CB5D74-832F-47B2-9E38-9D30C50101C1}" srcOrd="0" destOrd="0" presId="urn:microsoft.com/office/officeart/2005/8/layout/vProcess5"/>
    <dgm:cxn modelId="{D33F01E9-2890-4582-8A3B-E50B5DEFCD93}" type="presOf" srcId="{4268E4C5-6B24-40A7-A30F-225BF5EB1655}" destId="{259EFE22-7E3E-49B5-A1D6-958742804847}" srcOrd="0" destOrd="0" presId="urn:microsoft.com/office/officeart/2005/8/layout/vProcess5"/>
    <dgm:cxn modelId="{3FC1E406-B356-42CE-BD5F-831CFA93AA90}" type="presOf" srcId="{AB7C7BBF-3EED-49DD-BDB1-C42DC6375166}" destId="{48EB9309-5926-4CF2-AE30-12FA4FB02069}" srcOrd="1" destOrd="0" presId="urn:microsoft.com/office/officeart/2005/8/layout/vProcess5"/>
    <dgm:cxn modelId="{C31DF0A5-2081-4895-BD27-383E5D390C8E}" srcId="{773689DC-1C84-414E-9B19-B13375C8A88B}" destId="{9408E3F2-774A-4217-B543-6F9C61ED5770}" srcOrd="1" destOrd="0" parTransId="{7995AC8A-A6BC-4998-9483-C463A97E4B47}" sibTransId="{265C0D48-2CE4-455A-9B37-083365B06687}"/>
    <dgm:cxn modelId="{57813551-5232-4D5C-BA8A-1AE7C45509BE}" type="presOf" srcId="{14789129-6468-46FD-A3B4-1AF0F60C0779}" destId="{F4476309-DD7E-4B42-AC2D-116332D8E82A}" srcOrd="0" destOrd="0" presId="urn:microsoft.com/office/officeart/2005/8/layout/vProcess5"/>
    <dgm:cxn modelId="{0149E58A-FBE1-4292-865D-8BD842539CF7}" type="presOf" srcId="{773689DC-1C84-414E-9B19-B13375C8A88B}" destId="{254336E4-C041-40DC-B4AF-B9C6B29901A4}" srcOrd="0" destOrd="0" presId="urn:microsoft.com/office/officeart/2005/8/layout/vProcess5"/>
    <dgm:cxn modelId="{D1E6BC1A-2765-459F-81E6-82E925E081F3}" type="presOf" srcId="{AB7C7BBF-3EED-49DD-BDB1-C42DC6375166}" destId="{D2238A67-F687-4362-9217-801AB1F329A4}" srcOrd="0" destOrd="0" presId="urn:microsoft.com/office/officeart/2005/8/layout/vProcess5"/>
    <dgm:cxn modelId="{437C54B7-4B35-4E9A-B5DD-EFCEEFBE7A21}" type="presOf" srcId="{265C0D48-2CE4-455A-9B37-083365B06687}" destId="{6A30DA61-D8F8-4133-B99E-CC546EF82208}" srcOrd="0" destOrd="0" presId="urn:microsoft.com/office/officeart/2005/8/layout/vProcess5"/>
    <dgm:cxn modelId="{0D4C6846-A3F6-4B20-8FDA-825A40E2D00C}" srcId="{773689DC-1C84-414E-9B19-B13375C8A88B}" destId="{AB7C7BBF-3EED-49DD-BDB1-C42DC6375166}" srcOrd="0" destOrd="0" parTransId="{4ECF7447-107C-4FF3-902F-622CBBF7ACF7}" sibTransId="{4268E4C5-6B24-40A7-A30F-225BF5EB1655}"/>
    <dgm:cxn modelId="{ECB69F6C-E0EE-4B7D-9621-170EFE0CA9D2}" type="presOf" srcId="{14789129-6468-46FD-A3B4-1AF0F60C0779}" destId="{973B7B24-B408-41B7-9A36-E849D79AE6B8}" srcOrd="1" destOrd="0" presId="urn:microsoft.com/office/officeart/2005/8/layout/vProcess5"/>
    <dgm:cxn modelId="{989957B9-59EF-495D-A1F7-4FC79CD712BB}" type="presParOf" srcId="{254336E4-C041-40DC-B4AF-B9C6B29901A4}" destId="{FFF802AE-4CEE-4E90-BC98-BAD0CB67C6E2}" srcOrd="0" destOrd="0" presId="urn:microsoft.com/office/officeart/2005/8/layout/vProcess5"/>
    <dgm:cxn modelId="{31796291-F9D6-484F-82E8-EEC61086BE75}" type="presParOf" srcId="{254336E4-C041-40DC-B4AF-B9C6B29901A4}" destId="{D2238A67-F687-4362-9217-801AB1F329A4}" srcOrd="1" destOrd="0" presId="urn:microsoft.com/office/officeart/2005/8/layout/vProcess5"/>
    <dgm:cxn modelId="{295DF9D8-6BA4-433F-BB70-6BA386A6FA4C}" type="presParOf" srcId="{254336E4-C041-40DC-B4AF-B9C6B29901A4}" destId="{F7CB5D74-832F-47B2-9E38-9D30C50101C1}" srcOrd="2" destOrd="0" presId="urn:microsoft.com/office/officeart/2005/8/layout/vProcess5"/>
    <dgm:cxn modelId="{92757967-E4EA-43B5-BB09-DA339FE6EC66}" type="presParOf" srcId="{254336E4-C041-40DC-B4AF-B9C6B29901A4}" destId="{F4476309-DD7E-4B42-AC2D-116332D8E82A}" srcOrd="3" destOrd="0" presId="urn:microsoft.com/office/officeart/2005/8/layout/vProcess5"/>
    <dgm:cxn modelId="{550ADE63-FEA3-41EA-877D-9919C07BDE47}" type="presParOf" srcId="{254336E4-C041-40DC-B4AF-B9C6B29901A4}" destId="{259EFE22-7E3E-49B5-A1D6-958742804847}" srcOrd="4" destOrd="0" presId="urn:microsoft.com/office/officeart/2005/8/layout/vProcess5"/>
    <dgm:cxn modelId="{D3FF1511-1A42-4051-8536-6A9275009B4E}" type="presParOf" srcId="{254336E4-C041-40DC-B4AF-B9C6B29901A4}" destId="{6A30DA61-D8F8-4133-B99E-CC546EF82208}" srcOrd="5" destOrd="0" presId="urn:microsoft.com/office/officeart/2005/8/layout/vProcess5"/>
    <dgm:cxn modelId="{7F93FA02-2FBB-4684-8F52-0A6F5047309C}" type="presParOf" srcId="{254336E4-C041-40DC-B4AF-B9C6B29901A4}" destId="{48EB9309-5926-4CF2-AE30-12FA4FB02069}" srcOrd="6" destOrd="0" presId="urn:microsoft.com/office/officeart/2005/8/layout/vProcess5"/>
    <dgm:cxn modelId="{FE360541-69E1-47D3-B2E2-199D4233EC8F}" type="presParOf" srcId="{254336E4-C041-40DC-B4AF-B9C6B29901A4}" destId="{F4A5984F-12E7-43D0-89FF-8D561A1040BF}" srcOrd="7" destOrd="0" presId="urn:microsoft.com/office/officeart/2005/8/layout/vProcess5"/>
    <dgm:cxn modelId="{F23BB182-F48B-4170-86F0-746DC80A0DBC}" type="presParOf" srcId="{254336E4-C041-40DC-B4AF-B9C6B29901A4}" destId="{973B7B24-B408-41B7-9A36-E849D79AE6B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06FEB3-AAAF-41FA-8B55-71D3A0FBCCCC}" type="doc">
      <dgm:prSet loTypeId="urn:microsoft.com/office/officeart/2005/8/layout/architecture" loCatId="list" qsTypeId="urn:microsoft.com/office/officeart/2005/8/quickstyle/simple1" qsCatId="simple" csTypeId="urn:microsoft.com/office/officeart/2005/8/colors/colorful2" csCatId="colorful" phldr="1"/>
      <dgm:spPr/>
      <dgm:t>
        <a:bodyPr/>
        <a:lstStyle/>
        <a:p>
          <a:endParaRPr lang="en-US"/>
        </a:p>
      </dgm:t>
    </dgm:pt>
    <dgm:pt modelId="{2CFE03F2-DA3B-4C39-AF2F-199B78325EB8}">
      <dgm:prSet phldrT="[Text]" custT="1"/>
      <dgm:spPr/>
      <dgm:t>
        <a:bodyPr/>
        <a:lstStyle/>
        <a:p>
          <a:pPr>
            <a:buFont typeface="Wingdings" panose="05000000000000000000" pitchFamily="2" charset="2"/>
            <a:buChar char="§"/>
          </a:pPr>
          <a:r>
            <a:rPr lang="en-US" sz="2000" dirty="0">
              <a:solidFill>
                <a:schemeClr val="tx2"/>
              </a:solidFill>
              <a:latin typeface="Times New Roman" panose="02020603050405020304" pitchFamily="18" charset="0"/>
              <a:cs typeface="Times New Roman" panose="02020603050405020304" pitchFamily="18" charset="0"/>
            </a:rPr>
            <a:t>6) The resources available- cost, information, time, personnel</a:t>
          </a:r>
          <a:endParaRPr lang="en-US" sz="2000" dirty="0">
            <a:solidFill>
              <a:schemeClr val="tx2"/>
            </a:solidFill>
          </a:endParaRPr>
        </a:p>
      </dgm:t>
    </dgm:pt>
    <dgm:pt modelId="{890032C3-A1D8-480B-8194-58C88E31F920}" type="parTrans" cxnId="{61A15A6B-689B-4030-A7E8-E8A099B33105}">
      <dgm:prSet/>
      <dgm:spPr/>
      <dgm:t>
        <a:bodyPr/>
        <a:lstStyle/>
        <a:p>
          <a:endParaRPr lang="en-US"/>
        </a:p>
      </dgm:t>
    </dgm:pt>
    <dgm:pt modelId="{2B3596BD-A528-4242-87DD-9B56DC20863B}" type="sibTrans" cxnId="{61A15A6B-689B-4030-A7E8-E8A099B33105}">
      <dgm:prSet/>
      <dgm:spPr/>
      <dgm:t>
        <a:bodyPr/>
        <a:lstStyle/>
        <a:p>
          <a:endParaRPr lang="en-US"/>
        </a:p>
      </dgm:t>
    </dgm:pt>
    <dgm:pt modelId="{AFE263F5-AC56-493B-866A-89E333F1F184}">
      <dgm:prSet phldrT="[Text]" custT="1"/>
      <dgm:spPr/>
      <dgm:t>
        <a:bodyPr/>
        <a:lstStyle/>
        <a:p>
          <a:pPr>
            <a:buFont typeface="Wingdings" panose="05000000000000000000" pitchFamily="2" charset="2"/>
            <a:buChar char="§"/>
          </a:pPr>
          <a:r>
            <a:rPr lang="en-US" sz="2000" dirty="0">
              <a:solidFill>
                <a:schemeClr val="tx2"/>
              </a:solidFill>
              <a:latin typeface="Times New Roman" panose="02020603050405020304" pitchFamily="18" charset="0"/>
              <a:cs typeface="Times New Roman" panose="02020603050405020304" pitchFamily="18" charset="0"/>
            </a:rPr>
            <a:t>4) The availability of the impact identification methods </a:t>
          </a:r>
          <a:endParaRPr lang="en-US" sz="2000" dirty="0">
            <a:solidFill>
              <a:schemeClr val="tx2"/>
            </a:solidFill>
          </a:endParaRPr>
        </a:p>
      </dgm:t>
    </dgm:pt>
    <dgm:pt modelId="{76738349-AAE5-4B10-A2C1-F664F36ABE18}" type="parTrans" cxnId="{B3B49C90-1CC3-4D91-9334-A84665E4B305}">
      <dgm:prSet/>
      <dgm:spPr/>
      <dgm:t>
        <a:bodyPr/>
        <a:lstStyle/>
        <a:p>
          <a:endParaRPr lang="en-US"/>
        </a:p>
      </dgm:t>
    </dgm:pt>
    <dgm:pt modelId="{03F62110-0CA7-44C6-B8FF-88E70A7983B4}" type="sibTrans" cxnId="{B3B49C90-1CC3-4D91-9334-A84665E4B305}">
      <dgm:prSet/>
      <dgm:spPr/>
      <dgm:t>
        <a:bodyPr/>
        <a:lstStyle/>
        <a:p>
          <a:endParaRPr lang="en-US"/>
        </a:p>
      </dgm:t>
    </dgm:pt>
    <dgm:pt modelId="{FBF224FC-E90B-4354-8261-917B7E88450C}">
      <dgm:prSet phldrT="[Text]"/>
      <dgm:spPr/>
      <dgm:t>
        <a:bodyPr/>
        <a:lstStyle/>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1) The type and size of the proposal</a:t>
          </a:r>
          <a:endParaRPr lang="en-US" dirty="0"/>
        </a:p>
      </dgm:t>
    </dgm:pt>
    <dgm:pt modelId="{4BA0D269-CF79-47E0-8167-D72472029615}" type="parTrans" cxnId="{66EC00E8-B3A7-4AE7-96CB-FA018524054C}">
      <dgm:prSet/>
      <dgm:spPr/>
      <dgm:t>
        <a:bodyPr/>
        <a:lstStyle/>
        <a:p>
          <a:endParaRPr lang="en-US"/>
        </a:p>
      </dgm:t>
    </dgm:pt>
    <dgm:pt modelId="{BAB3E6B3-6FCD-47D1-9891-D56166EDD2D1}" type="sibTrans" cxnId="{66EC00E8-B3A7-4AE7-96CB-FA018524054C}">
      <dgm:prSet/>
      <dgm:spPr/>
      <dgm:t>
        <a:bodyPr/>
        <a:lstStyle/>
        <a:p>
          <a:endParaRPr lang="en-US"/>
        </a:p>
      </dgm:t>
    </dgm:pt>
    <dgm:pt modelId="{E2BD8A21-9889-4088-B381-8CE8406C3482}">
      <dgm:prSet phldrT="[Text]"/>
      <dgm:spPr/>
      <dgm:t>
        <a:bodyPr/>
        <a:lstStyle/>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2) The type of alternatives being considered</a:t>
          </a:r>
          <a:endParaRPr lang="en-US" dirty="0"/>
        </a:p>
      </dgm:t>
    </dgm:pt>
    <dgm:pt modelId="{3CBFE8E7-80D0-4DDE-8F51-F69BAEE2ACE0}" type="parTrans" cxnId="{69303638-A2FB-4583-A0EA-F8B217BB0527}">
      <dgm:prSet/>
      <dgm:spPr/>
      <dgm:t>
        <a:bodyPr/>
        <a:lstStyle/>
        <a:p>
          <a:endParaRPr lang="en-US"/>
        </a:p>
      </dgm:t>
    </dgm:pt>
    <dgm:pt modelId="{53625A4F-6BFB-4B1D-B275-7973616797A3}" type="sibTrans" cxnId="{69303638-A2FB-4583-A0EA-F8B217BB0527}">
      <dgm:prSet/>
      <dgm:spPr/>
      <dgm:t>
        <a:bodyPr/>
        <a:lstStyle/>
        <a:p>
          <a:endParaRPr lang="en-US"/>
        </a:p>
      </dgm:t>
    </dgm:pt>
    <dgm:pt modelId="{2B2230FE-7716-4531-9C10-F2557B9F71F5}">
      <dgm:prSet phldrT="[Text]" custT="1"/>
      <dgm:spPr/>
      <dgm:t>
        <a:bodyPr/>
        <a:lstStyle/>
        <a:p>
          <a:pPr>
            <a:buFont typeface="Wingdings" panose="05000000000000000000" pitchFamily="2" charset="2"/>
            <a:buChar char="§"/>
          </a:pPr>
          <a:r>
            <a:rPr lang="en-US" sz="2000" dirty="0">
              <a:solidFill>
                <a:schemeClr val="tx2"/>
              </a:solidFill>
              <a:latin typeface="Times New Roman" panose="02020603050405020304" pitchFamily="18" charset="0"/>
              <a:cs typeface="Times New Roman" panose="02020603050405020304" pitchFamily="18" charset="0"/>
            </a:rPr>
            <a:t>5) The experience of the EIA team  </a:t>
          </a:r>
        </a:p>
        <a:p>
          <a:pPr>
            <a:buFont typeface="Wingdings" panose="05000000000000000000" pitchFamily="2" charset="2"/>
            <a:buChar char="§"/>
          </a:pPr>
          <a:r>
            <a:rPr lang="en-US" sz="2000" dirty="0">
              <a:solidFill>
                <a:schemeClr val="tx2"/>
              </a:solidFill>
              <a:latin typeface="Times New Roman" panose="02020603050405020304" pitchFamily="18" charset="0"/>
              <a:cs typeface="Times New Roman" panose="02020603050405020304" pitchFamily="18" charset="0"/>
            </a:rPr>
            <a:t>&amp;</a:t>
          </a:r>
          <a:endParaRPr lang="en-US" sz="2000" dirty="0">
            <a:solidFill>
              <a:schemeClr val="tx2"/>
            </a:solidFill>
          </a:endParaRPr>
        </a:p>
      </dgm:t>
    </dgm:pt>
    <dgm:pt modelId="{1CF79030-FF27-4A17-AB56-4FBF803C826B}" type="parTrans" cxnId="{2285C9E0-A0A7-41CA-B8DE-1BE03BB37FC9}">
      <dgm:prSet/>
      <dgm:spPr/>
      <dgm:t>
        <a:bodyPr/>
        <a:lstStyle/>
        <a:p>
          <a:endParaRPr lang="en-US"/>
        </a:p>
      </dgm:t>
    </dgm:pt>
    <dgm:pt modelId="{C5E1A2D3-FC2E-4510-8D4F-C7738B24685B}" type="sibTrans" cxnId="{2285C9E0-A0A7-41CA-B8DE-1BE03BB37FC9}">
      <dgm:prSet/>
      <dgm:spPr/>
      <dgm:t>
        <a:bodyPr/>
        <a:lstStyle/>
        <a:p>
          <a:endParaRPr lang="en-US"/>
        </a:p>
      </dgm:t>
    </dgm:pt>
    <dgm:pt modelId="{077D7D0B-BB18-4B33-9E72-BCC2AA9118F1}">
      <dgm:prSet phldrT="[Text]"/>
      <dgm:spPr/>
      <dgm:t>
        <a:bodyPr/>
        <a:lstStyle/>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3) The nature of the likely impacts</a:t>
          </a:r>
          <a:endParaRPr lang="en-US" dirty="0"/>
        </a:p>
      </dgm:t>
    </dgm:pt>
    <dgm:pt modelId="{31B80E70-010E-48F9-84DD-3AEAC067E437}" type="parTrans" cxnId="{36F56AAC-A516-4028-87B5-FC6E87AD2FD3}">
      <dgm:prSet/>
      <dgm:spPr/>
      <dgm:t>
        <a:bodyPr/>
        <a:lstStyle/>
        <a:p>
          <a:endParaRPr lang="en-US"/>
        </a:p>
      </dgm:t>
    </dgm:pt>
    <dgm:pt modelId="{A8DB16F7-F046-49BD-9FCB-E1073A8F0FDA}" type="sibTrans" cxnId="{36F56AAC-A516-4028-87B5-FC6E87AD2FD3}">
      <dgm:prSet/>
      <dgm:spPr/>
      <dgm:t>
        <a:bodyPr/>
        <a:lstStyle/>
        <a:p>
          <a:endParaRPr lang="en-US"/>
        </a:p>
      </dgm:t>
    </dgm:pt>
    <dgm:pt modelId="{77ABD006-2DAA-411F-B000-56F340650045}" type="pres">
      <dgm:prSet presAssocID="{9606FEB3-AAAF-41FA-8B55-71D3A0FBCCCC}" presName="Name0" presStyleCnt="0">
        <dgm:presLayoutVars>
          <dgm:chPref val="1"/>
          <dgm:dir/>
          <dgm:animOne val="branch"/>
          <dgm:animLvl val="lvl"/>
          <dgm:resizeHandles/>
        </dgm:presLayoutVars>
      </dgm:prSet>
      <dgm:spPr/>
      <dgm:t>
        <a:bodyPr/>
        <a:lstStyle/>
        <a:p>
          <a:endParaRPr lang="en-US"/>
        </a:p>
      </dgm:t>
    </dgm:pt>
    <dgm:pt modelId="{61B59241-8F7C-4B6D-8DEE-7F08412A2D08}" type="pres">
      <dgm:prSet presAssocID="{2CFE03F2-DA3B-4C39-AF2F-199B78325EB8}" presName="vertOne" presStyleCnt="0"/>
      <dgm:spPr/>
    </dgm:pt>
    <dgm:pt modelId="{03C3C0EA-92D5-4302-8D21-8D80CD274911}" type="pres">
      <dgm:prSet presAssocID="{2CFE03F2-DA3B-4C39-AF2F-199B78325EB8}" presName="txOne" presStyleLbl="node0" presStyleIdx="0" presStyleCnt="1" custScaleX="56985" custLinFactNeighborX="-1715" custLinFactNeighborY="710">
        <dgm:presLayoutVars>
          <dgm:chPref val="3"/>
        </dgm:presLayoutVars>
      </dgm:prSet>
      <dgm:spPr/>
      <dgm:t>
        <a:bodyPr/>
        <a:lstStyle/>
        <a:p>
          <a:endParaRPr lang="en-US"/>
        </a:p>
      </dgm:t>
    </dgm:pt>
    <dgm:pt modelId="{F125B4E1-00F1-4086-A255-FA107AF2DF91}" type="pres">
      <dgm:prSet presAssocID="{2CFE03F2-DA3B-4C39-AF2F-199B78325EB8}" presName="parTransOne" presStyleCnt="0"/>
      <dgm:spPr/>
    </dgm:pt>
    <dgm:pt modelId="{BBCB6331-AD90-408C-A207-B0B87A423147}" type="pres">
      <dgm:prSet presAssocID="{2CFE03F2-DA3B-4C39-AF2F-199B78325EB8}" presName="horzOne" presStyleCnt="0"/>
      <dgm:spPr/>
    </dgm:pt>
    <dgm:pt modelId="{B70296B3-D85B-41E6-BE9B-858B3B8A176C}" type="pres">
      <dgm:prSet presAssocID="{AFE263F5-AC56-493B-866A-89E333F1F184}" presName="vertTwo" presStyleCnt="0"/>
      <dgm:spPr/>
    </dgm:pt>
    <dgm:pt modelId="{50553821-6D12-4BB0-AC4A-AF20A06BAB0A}" type="pres">
      <dgm:prSet presAssocID="{AFE263F5-AC56-493B-866A-89E333F1F184}" presName="txTwo" presStyleLbl="node2" presStyleIdx="0" presStyleCnt="2" custScaleX="84471" custLinFactNeighborX="-25049" custLinFactNeighborY="16167">
        <dgm:presLayoutVars>
          <dgm:chPref val="3"/>
        </dgm:presLayoutVars>
      </dgm:prSet>
      <dgm:spPr/>
      <dgm:t>
        <a:bodyPr/>
        <a:lstStyle/>
        <a:p>
          <a:endParaRPr lang="en-US"/>
        </a:p>
      </dgm:t>
    </dgm:pt>
    <dgm:pt modelId="{03044A07-05FE-4B9A-93C6-A3F8EB23F32E}" type="pres">
      <dgm:prSet presAssocID="{AFE263F5-AC56-493B-866A-89E333F1F184}" presName="parTransTwo" presStyleCnt="0"/>
      <dgm:spPr/>
    </dgm:pt>
    <dgm:pt modelId="{62F5D32C-8CDE-484E-B5A1-AC4F7444C95A}" type="pres">
      <dgm:prSet presAssocID="{AFE263F5-AC56-493B-866A-89E333F1F184}" presName="horzTwo" presStyleCnt="0"/>
      <dgm:spPr/>
    </dgm:pt>
    <dgm:pt modelId="{4045937F-73FF-4CC7-B8E0-BFBB711A1FDB}" type="pres">
      <dgm:prSet presAssocID="{FBF224FC-E90B-4354-8261-917B7E88450C}" presName="vertThree" presStyleCnt="0"/>
      <dgm:spPr/>
    </dgm:pt>
    <dgm:pt modelId="{EC129D5D-1EC3-4921-B4F2-F456F7807451}" type="pres">
      <dgm:prSet presAssocID="{FBF224FC-E90B-4354-8261-917B7E88450C}" presName="txThree" presStyleLbl="node3" presStyleIdx="0" presStyleCnt="3" custLinFactNeighborX="18444">
        <dgm:presLayoutVars>
          <dgm:chPref val="3"/>
        </dgm:presLayoutVars>
      </dgm:prSet>
      <dgm:spPr/>
      <dgm:t>
        <a:bodyPr/>
        <a:lstStyle/>
        <a:p>
          <a:endParaRPr lang="en-US"/>
        </a:p>
      </dgm:t>
    </dgm:pt>
    <dgm:pt modelId="{4A00302C-0A7C-43E9-BFBE-5292EEC13944}" type="pres">
      <dgm:prSet presAssocID="{FBF224FC-E90B-4354-8261-917B7E88450C}" presName="horzThree" presStyleCnt="0"/>
      <dgm:spPr/>
    </dgm:pt>
    <dgm:pt modelId="{8E7CD05E-F808-4CDA-91D3-95F919D351C9}" type="pres">
      <dgm:prSet presAssocID="{BAB3E6B3-6FCD-47D1-9891-D56166EDD2D1}" presName="sibSpaceThree" presStyleCnt="0"/>
      <dgm:spPr/>
    </dgm:pt>
    <dgm:pt modelId="{32826299-9702-4C00-9891-5BD759B48C2E}" type="pres">
      <dgm:prSet presAssocID="{E2BD8A21-9889-4088-B381-8CE8406C3482}" presName="vertThree" presStyleCnt="0"/>
      <dgm:spPr/>
    </dgm:pt>
    <dgm:pt modelId="{2CDB6C5F-85EA-4018-8058-CD05BABB21BA}" type="pres">
      <dgm:prSet presAssocID="{E2BD8A21-9889-4088-B381-8CE8406C3482}" presName="txThree" presStyleLbl="node3" presStyleIdx="1" presStyleCnt="3" custLinFactNeighborX="24725" custLinFactNeighborY="-1288">
        <dgm:presLayoutVars>
          <dgm:chPref val="3"/>
        </dgm:presLayoutVars>
      </dgm:prSet>
      <dgm:spPr/>
      <dgm:t>
        <a:bodyPr/>
        <a:lstStyle/>
        <a:p>
          <a:endParaRPr lang="en-US"/>
        </a:p>
      </dgm:t>
    </dgm:pt>
    <dgm:pt modelId="{74FB41AE-D797-4DBA-AD8C-5CAD6D05F2A2}" type="pres">
      <dgm:prSet presAssocID="{E2BD8A21-9889-4088-B381-8CE8406C3482}" presName="horzThree" presStyleCnt="0"/>
      <dgm:spPr/>
    </dgm:pt>
    <dgm:pt modelId="{DD080041-E633-4064-8946-FB34E1F8ED5F}" type="pres">
      <dgm:prSet presAssocID="{03F62110-0CA7-44C6-B8FF-88E70A7983B4}" presName="sibSpaceTwo" presStyleCnt="0"/>
      <dgm:spPr/>
    </dgm:pt>
    <dgm:pt modelId="{AEE747B3-DFDE-45A0-87B1-A0BCBD6D5C40}" type="pres">
      <dgm:prSet presAssocID="{2B2230FE-7716-4531-9C10-F2557B9F71F5}" presName="vertTwo" presStyleCnt="0"/>
      <dgm:spPr/>
    </dgm:pt>
    <dgm:pt modelId="{8A350BB7-D4AB-46F1-9BF2-1FAC7955754A}" type="pres">
      <dgm:prSet presAssocID="{2B2230FE-7716-4531-9C10-F2557B9F71F5}" presName="txTwo" presStyleLbl="node2" presStyleIdx="1" presStyleCnt="2" custScaleX="179297" custLinFactNeighborX="-28673">
        <dgm:presLayoutVars>
          <dgm:chPref val="3"/>
        </dgm:presLayoutVars>
      </dgm:prSet>
      <dgm:spPr/>
      <dgm:t>
        <a:bodyPr/>
        <a:lstStyle/>
        <a:p>
          <a:endParaRPr lang="en-US"/>
        </a:p>
      </dgm:t>
    </dgm:pt>
    <dgm:pt modelId="{10E8E48B-7A6F-47B7-A7FE-1945B5D87F6F}" type="pres">
      <dgm:prSet presAssocID="{2B2230FE-7716-4531-9C10-F2557B9F71F5}" presName="parTransTwo" presStyleCnt="0"/>
      <dgm:spPr/>
    </dgm:pt>
    <dgm:pt modelId="{44302C86-1DE6-4D92-8476-72001CB50AE6}" type="pres">
      <dgm:prSet presAssocID="{2B2230FE-7716-4531-9C10-F2557B9F71F5}" presName="horzTwo" presStyleCnt="0"/>
      <dgm:spPr/>
    </dgm:pt>
    <dgm:pt modelId="{F4834DCB-1738-4C9B-A35F-262E3CD0275D}" type="pres">
      <dgm:prSet presAssocID="{077D7D0B-BB18-4B33-9E72-BCC2AA9118F1}" presName="vertThree" presStyleCnt="0"/>
      <dgm:spPr/>
    </dgm:pt>
    <dgm:pt modelId="{2E04AC1F-B7C4-47CE-917F-5A174D4B595E}" type="pres">
      <dgm:prSet presAssocID="{077D7D0B-BB18-4B33-9E72-BCC2AA9118F1}" presName="txThree" presStyleLbl="node3" presStyleIdx="2" presStyleCnt="3" custLinFactNeighborX="-14619" custLinFactNeighborY="1232">
        <dgm:presLayoutVars>
          <dgm:chPref val="3"/>
        </dgm:presLayoutVars>
      </dgm:prSet>
      <dgm:spPr/>
      <dgm:t>
        <a:bodyPr/>
        <a:lstStyle/>
        <a:p>
          <a:endParaRPr lang="en-US"/>
        </a:p>
      </dgm:t>
    </dgm:pt>
    <dgm:pt modelId="{A44D0C3B-8876-49BB-AFBB-DE73F2ABA551}" type="pres">
      <dgm:prSet presAssocID="{077D7D0B-BB18-4B33-9E72-BCC2AA9118F1}" presName="horzThree" presStyleCnt="0"/>
      <dgm:spPr/>
    </dgm:pt>
  </dgm:ptLst>
  <dgm:cxnLst>
    <dgm:cxn modelId="{69303638-A2FB-4583-A0EA-F8B217BB0527}" srcId="{AFE263F5-AC56-493B-866A-89E333F1F184}" destId="{E2BD8A21-9889-4088-B381-8CE8406C3482}" srcOrd="1" destOrd="0" parTransId="{3CBFE8E7-80D0-4DDE-8F51-F69BAEE2ACE0}" sibTransId="{53625A4F-6BFB-4B1D-B275-7973616797A3}"/>
    <dgm:cxn modelId="{79326076-E427-4ED9-BDD0-64A774417DEE}" type="presOf" srcId="{2CFE03F2-DA3B-4C39-AF2F-199B78325EB8}" destId="{03C3C0EA-92D5-4302-8D21-8D80CD274911}" srcOrd="0" destOrd="0" presId="urn:microsoft.com/office/officeart/2005/8/layout/architecture"/>
    <dgm:cxn modelId="{F51D128F-7507-40D7-AAB1-ED1AC4CBE59D}" type="presOf" srcId="{AFE263F5-AC56-493B-866A-89E333F1F184}" destId="{50553821-6D12-4BB0-AC4A-AF20A06BAB0A}" srcOrd="0" destOrd="0" presId="urn:microsoft.com/office/officeart/2005/8/layout/architecture"/>
    <dgm:cxn modelId="{66EC00E8-B3A7-4AE7-96CB-FA018524054C}" srcId="{AFE263F5-AC56-493B-866A-89E333F1F184}" destId="{FBF224FC-E90B-4354-8261-917B7E88450C}" srcOrd="0" destOrd="0" parTransId="{4BA0D269-CF79-47E0-8167-D72472029615}" sibTransId="{BAB3E6B3-6FCD-47D1-9891-D56166EDD2D1}"/>
    <dgm:cxn modelId="{AA8313ED-E530-4C8D-97CC-A5EE6B0F802C}" type="presOf" srcId="{E2BD8A21-9889-4088-B381-8CE8406C3482}" destId="{2CDB6C5F-85EA-4018-8058-CD05BABB21BA}" srcOrd="0" destOrd="0" presId="urn:microsoft.com/office/officeart/2005/8/layout/architecture"/>
    <dgm:cxn modelId="{B3B49C90-1CC3-4D91-9334-A84665E4B305}" srcId="{2CFE03F2-DA3B-4C39-AF2F-199B78325EB8}" destId="{AFE263F5-AC56-493B-866A-89E333F1F184}" srcOrd="0" destOrd="0" parTransId="{76738349-AAE5-4B10-A2C1-F664F36ABE18}" sibTransId="{03F62110-0CA7-44C6-B8FF-88E70A7983B4}"/>
    <dgm:cxn modelId="{A9A9D9B6-CB8A-489C-919E-E615C05AC04B}" type="presOf" srcId="{2B2230FE-7716-4531-9C10-F2557B9F71F5}" destId="{8A350BB7-D4AB-46F1-9BF2-1FAC7955754A}" srcOrd="0" destOrd="0" presId="urn:microsoft.com/office/officeart/2005/8/layout/architecture"/>
    <dgm:cxn modelId="{61A15A6B-689B-4030-A7E8-E8A099B33105}" srcId="{9606FEB3-AAAF-41FA-8B55-71D3A0FBCCCC}" destId="{2CFE03F2-DA3B-4C39-AF2F-199B78325EB8}" srcOrd="0" destOrd="0" parTransId="{890032C3-A1D8-480B-8194-58C88E31F920}" sibTransId="{2B3596BD-A528-4242-87DD-9B56DC20863B}"/>
    <dgm:cxn modelId="{2285C9E0-A0A7-41CA-B8DE-1BE03BB37FC9}" srcId="{2CFE03F2-DA3B-4C39-AF2F-199B78325EB8}" destId="{2B2230FE-7716-4531-9C10-F2557B9F71F5}" srcOrd="1" destOrd="0" parTransId="{1CF79030-FF27-4A17-AB56-4FBF803C826B}" sibTransId="{C5E1A2D3-FC2E-4510-8D4F-C7738B24685B}"/>
    <dgm:cxn modelId="{35924546-5DA4-4AD1-BC9F-06D41086935B}" type="presOf" srcId="{077D7D0B-BB18-4B33-9E72-BCC2AA9118F1}" destId="{2E04AC1F-B7C4-47CE-917F-5A174D4B595E}" srcOrd="0" destOrd="0" presId="urn:microsoft.com/office/officeart/2005/8/layout/architecture"/>
    <dgm:cxn modelId="{D772E098-9B8E-482E-BEE7-D11CE5F09391}" type="presOf" srcId="{FBF224FC-E90B-4354-8261-917B7E88450C}" destId="{EC129D5D-1EC3-4921-B4F2-F456F7807451}" srcOrd="0" destOrd="0" presId="urn:microsoft.com/office/officeart/2005/8/layout/architecture"/>
    <dgm:cxn modelId="{36F56AAC-A516-4028-87B5-FC6E87AD2FD3}" srcId="{2B2230FE-7716-4531-9C10-F2557B9F71F5}" destId="{077D7D0B-BB18-4B33-9E72-BCC2AA9118F1}" srcOrd="0" destOrd="0" parTransId="{31B80E70-010E-48F9-84DD-3AEAC067E437}" sibTransId="{A8DB16F7-F046-49BD-9FCB-E1073A8F0FDA}"/>
    <dgm:cxn modelId="{2A412942-7483-4E42-A79E-EBD446543FD3}" type="presOf" srcId="{9606FEB3-AAAF-41FA-8B55-71D3A0FBCCCC}" destId="{77ABD006-2DAA-411F-B000-56F340650045}" srcOrd="0" destOrd="0" presId="urn:microsoft.com/office/officeart/2005/8/layout/architecture"/>
    <dgm:cxn modelId="{F7D81A66-28B1-401E-8B4A-C8711AEE602B}" type="presParOf" srcId="{77ABD006-2DAA-411F-B000-56F340650045}" destId="{61B59241-8F7C-4B6D-8DEE-7F08412A2D08}" srcOrd="0" destOrd="0" presId="urn:microsoft.com/office/officeart/2005/8/layout/architecture"/>
    <dgm:cxn modelId="{F6E542AA-F41E-4C7C-B598-1D5859232A95}" type="presParOf" srcId="{61B59241-8F7C-4B6D-8DEE-7F08412A2D08}" destId="{03C3C0EA-92D5-4302-8D21-8D80CD274911}" srcOrd="0" destOrd="0" presId="urn:microsoft.com/office/officeart/2005/8/layout/architecture"/>
    <dgm:cxn modelId="{352EAF46-DEFD-4C73-BBED-785DCA28C523}" type="presParOf" srcId="{61B59241-8F7C-4B6D-8DEE-7F08412A2D08}" destId="{F125B4E1-00F1-4086-A255-FA107AF2DF91}" srcOrd="1" destOrd="0" presId="urn:microsoft.com/office/officeart/2005/8/layout/architecture"/>
    <dgm:cxn modelId="{0F1B4A10-708F-4AF6-9644-58AD1571AC19}" type="presParOf" srcId="{61B59241-8F7C-4B6D-8DEE-7F08412A2D08}" destId="{BBCB6331-AD90-408C-A207-B0B87A423147}" srcOrd="2" destOrd="0" presId="urn:microsoft.com/office/officeart/2005/8/layout/architecture"/>
    <dgm:cxn modelId="{C74FCAC0-2CEA-4F1F-9AE0-7DC8A52F5621}" type="presParOf" srcId="{BBCB6331-AD90-408C-A207-B0B87A423147}" destId="{B70296B3-D85B-41E6-BE9B-858B3B8A176C}" srcOrd="0" destOrd="0" presId="urn:microsoft.com/office/officeart/2005/8/layout/architecture"/>
    <dgm:cxn modelId="{1F69B45D-071E-4F3A-8C8E-743F82000A55}" type="presParOf" srcId="{B70296B3-D85B-41E6-BE9B-858B3B8A176C}" destId="{50553821-6D12-4BB0-AC4A-AF20A06BAB0A}" srcOrd="0" destOrd="0" presId="urn:microsoft.com/office/officeart/2005/8/layout/architecture"/>
    <dgm:cxn modelId="{4025181A-C936-4C78-ACA8-43EF0A10B438}" type="presParOf" srcId="{B70296B3-D85B-41E6-BE9B-858B3B8A176C}" destId="{03044A07-05FE-4B9A-93C6-A3F8EB23F32E}" srcOrd="1" destOrd="0" presId="urn:microsoft.com/office/officeart/2005/8/layout/architecture"/>
    <dgm:cxn modelId="{645FBE0B-D8C2-46D3-8C8F-8135F204611A}" type="presParOf" srcId="{B70296B3-D85B-41E6-BE9B-858B3B8A176C}" destId="{62F5D32C-8CDE-484E-B5A1-AC4F7444C95A}" srcOrd="2" destOrd="0" presId="urn:microsoft.com/office/officeart/2005/8/layout/architecture"/>
    <dgm:cxn modelId="{25DC8B13-5465-4B10-9627-8D04F4FAB94F}" type="presParOf" srcId="{62F5D32C-8CDE-484E-B5A1-AC4F7444C95A}" destId="{4045937F-73FF-4CC7-B8E0-BFBB711A1FDB}" srcOrd="0" destOrd="0" presId="urn:microsoft.com/office/officeart/2005/8/layout/architecture"/>
    <dgm:cxn modelId="{DF6ADF5E-1D87-4CE6-977F-106EB4DE47E3}" type="presParOf" srcId="{4045937F-73FF-4CC7-B8E0-BFBB711A1FDB}" destId="{EC129D5D-1EC3-4921-B4F2-F456F7807451}" srcOrd="0" destOrd="0" presId="urn:microsoft.com/office/officeart/2005/8/layout/architecture"/>
    <dgm:cxn modelId="{F7C6F231-DB56-4E79-AC53-4BFA14D8B4A2}" type="presParOf" srcId="{4045937F-73FF-4CC7-B8E0-BFBB711A1FDB}" destId="{4A00302C-0A7C-43E9-BFBE-5292EEC13944}" srcOrd="1" destOrd="0" presId="urn:microsoft.com/office/officeart/2005/8/layout/architecture"/>
    <dgm:cxn modelId="{5D05EF79-6300-4174-8B6B-8DB0731649EC}" type="presParOf" srcId="{62F5D32C-8CDE-484E-B5A1-AC4F7444C95A}" destId="{8E7CD05E-F808-4CDA-91D3-95F919D351C9}" srcOrd="1" destOrd="0" presId="urn:microsoft.com/office/officeart/2005/8/layout/architecture"/>
    <dgm:cxn modelId="{92C28911-E900-44A3-9D95-6EBA4BEBE90C}" type="presParOf" srcId="{62F5D32C-8CDE-484E-B5A1-AC4F7444C95A}" destId="{32826299-9702-4C00-9891-5BD759B48C2E}" srcOrd="2" destOrd="0" presId="urn:microsoft.com/office/officeart/2005/8/layout/architecture"/>
    <dgm:cxn modelId="{8A1436B9-A5B8-4D03-A522-09C45411FADD}" type="presParOf" srcId="{32826299-9702-4C00-9891-5BD759B48C2E}" destId="{2CDB6C5F-85EA-4018-8058-CD05BABB21BA}" srcOrd="0" destOrd="0" presId="urn:microsoft.com/office/officeart/2005/8/layout/architecture"/>
    <dgm:cxn modelId="{1DFBEDD2-97C0-4460-93C6-6AD90CB9BBFB}" type="presParOf" srcId="{32826299-9702-4C00-9891-5BD759B48C2E}" destId="{74FB41AE-D797-4DBA-AD8C-5CAD6D05F2A2}" srcOrd="1" destOrd="0" presId="urn:microsoft.com/office/officeart/2005/8/layout/architecture"/>
    <dgm:cxn modelId="{2E83824D-9E9F-4DDE-B18C-85336F2CCA75}" type="presParOf" srcId="{BBCB6331-AD90-408C-A207-B0B87A423147}" destId="{DD080041-E633-4064-8946-FB34E1F8ED5F}" srcOrd="1" destOrd="0" presId="urn:microsoft.com/office/officeart/2005/8/layout/architecture"/>
    <dgm:cxn modelId="{A69293D7-C8F0-4B5B-A91F-B8955DA27593}" type="presParOf" srcId="{BBCB6331-AD90-408C-A207-B0B87A423147}" destId="{AEE747B3-DFDE-45A0-87B1-A0BCBD6D5C40}" srcOrd="2" destOrd="0" presId="urn:microsoft.com/office/officeart/2005/8/layout/architecture"/>
    <dgm:cxn modelId="{E7B80681-4473-4F37-AFC0-1FBE2CD320AE}" type="presParOf" srcId="{AEE747B3-DFDE-45A0-87B1-A0BCBD6D5C40}" destId="{8A350BB7-D4AB-46F1-9BF2-1FAC7955754A}" srcOrd="0" destOrd="0" presId="urn:microsoft.com/office/officeart/2005/8/layout/architecture"/>
    <dgm:cxn modelId="{C2F88364-3F41-4756-9DE0-0B286109D281}" type="presParOf" srcId="{AEE747B3-DFDE-45A0-87B1-A0BCBD6D5C40}" destId="{10E8E48B-7A6F-47B7-A7FE-1945B5D87F6F}" srcOrd="1" destOrd="0" presId="urn:microsoft.com/office/officeart/2005/8/layout/architecture"/>
    <dgm:cxn modelId="{C83B19F7-9626-4F67-97D4-0B6EDDF564B1}" type="presParOf" srcId="{AEE747B3-DFDE-45A0-87B1-A0BCBD6D5C40}" destId="{44302C86-1DE6-4D92-8476-72001CB50AE6}" srcOrd="2" destOrd="0" presId="urn:microsoft.com/office/officeart/2005/8/layout/architecture"/>
    <dgm:cxn modelId="{01F69A42-31DC-46A9-978F-58121C4867B6}" type="presParOf" srcId="{44302C86-1DE6-4D92-8476-72001CB50AE6}" destId="{F4834DCB-1738-4C9B-A35F-262E3CD0275D}" srcOrd="0" destOrd="0" presId="urn:microsoft.com/office/officeart/2005/8/layout/architecture"/>
    <dgm:cxn modelId="{4674B955-82B8-450E-ABAE-8681BFF05B46}" type="presParOf" srcId="{F4834DCB-1738-4C9B-A35F-262E3CD0275D}" destId="{2E04AC1F-B7C4-47CE-917F-5A174D4B595E}" srcOrd="0" destOrd="0" presId="urn:microsoft.com/office/officeart/2005/8/layout/architecture"/>
    <dgm:cxn modelId="{8DD76284-227B-4117-B628-D3517067AF9E}" type="presParOf" srcId="{F4834DCB-1738-4C9B-A35F-262E3CD0275D}" destId="{A44D0C3B-8876-49BB-AFBB-DE73F2ABA551}"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157FBE-050B-4690-98B9-D0983517E55D}"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105A197A-376B-4C76-BB71-1611D7EA5621}">
      <dgm:prSet phldrT="[Text]" custT="1"/>
      <dgm:spPr/>
      <dgm:t>
        <a:bodyPr/>
        <a:lstStyle/>
        <a:p>
          <a:r>
            <a:rPr lang="en-US" sz="1800" b="1">
              <a:latin typeface="Times New Roman" panose="02020603050405020304" pitchFamily="18" charset="0"/>
              <a:cs typeface="Times New Roman" panose="02020603050405020304" pitchFamily="18" charset="0"/>
            </a:rPr>
            <a:t>Predicting the Characteristics of Impacts</a:t>
          </a:r>
          <a:endParaRPr lang="en-US" sz="1800" dirty="0"/>
        </a:p>
      </dgm:t>
    </dgm:pt>
    <dgm:pt modelId="{4B55847B-2E39-458C-A02C-2E957BD36901}" type="parTrans" cxnId="{BE1AEFED-4A2B-401A-9E63-1AE81BEFDC38}">
      <dgm:prSet/>
      <dgm:spPr/>
      <dgm:t>
        <a:bodyPr/>
        <a:lstStyle/>
        <a:p>
          <a:endParaRPr lang="en-US"/>
        </a:p>
      </dgm:t>
    </dgm:pt>
    <dgm:pt modelId="{859F6885-8665-49C0-A45E-C83B9D2B5878}" type="sibTrans" cxnId="{BE1AEFED-4A2B-401A-9E63-1AE81BEFDC38}">
      <dgm:prSet/>
      <dgm:spPr/>
      <dgm:t>
        <a:bodyPr/>
        <a:lstStyle/>
        <a:p>
          <a:endParaRPr lang="en-US"/>
        </a:p>
      </dgm:t>
    </dgm:pt>
    <dgm:pt modelId="{12EAA3D2-2847-4D6E-803E-412197FFFDC2}">
      <dgm:prSet phldrT="[Text]" custT="1"/>
      <dgm:spPr/>
      <dgm:t>
        <a:bodyPr/>
        <a:lstStyle/>
        <a:p>
          <a:r>
            <a:rPr lang="en-US" sz="1800" b="0" i="0">
              <a:latin typeface="Times New Roman" panose="02020603050405020304" pitchFamily="18" charset="0"/>
              <a:cs typeface="Times New Roman" panose="02020603050405020304" pitchFamily="18" charset="0"/>
            </a:rPr>
            <a:t>‘Best estimate’ professional judgement</a:t>
          </a:r>
          <a:endParaRPr lang="en-US" sz="1800" b="0" i="0" dirty="0">
            <a:latin typeface="Times New Roman" panose="02020603050405020304" pitchFamily="18" charset="0"/>
            <a:cs typeface="Times New Roman" panose="02020603050405020304" pitchFamily="18" charset="0"/>
          </a:endParaRPr>
        </a:p>
      </dgm:t>
    </dgm:pt>
    <dgm:pt modelId="{83FA9160-4B41-4429-8E50-AF93F701585C}" type="parTrans" cxnId="{8205D640-7293-4022-821E-F9FBD6545926}">
      <dgm:prSet/>
      <dgm:spPr/>
      <dgm:t>
        <a:bodyPr/>
        <a:lstStyle/>
        <a:p>
          <a:endParaRPr lang="en-US"/>
        </a:p>
      </dgm:t>
    </dgm:pt>
    <dgm:pt modelId="{6ACDD69A-38AD-4D97-B7E0-66857DA7CC42}" type="sibTrans" cxnId="{8205D640-7293-4022-821E-F9FBD6545926}">
      <dgm:prSet/>
      <dgm:spPr/>
      <dgm:t>
        <a:bodyPr/>
        <a:lstStyle/>
        <a:p>
          <a:endParaRPr lang="en-US"/>
        </a:p>
      </dgm:t>
    </dgm:pt>
    <dgm:pt modelId="{F02C71E9-06D5-47AA-B251-36DFCF2E0A3C}">
      <dgm:prSet phldrT="[Text]" custT="1"/>
      <dgm:spPr/>
      <dgm:t>
        <a:bodyPr/>
        <a:lstStyle/>
        <a:p>
          <a:r>
            <a:rPr lang="en-US" sz="1800" b="0" i="0">
              <a:latin typeface="Times New Roman" panose="02020603050405020304" pitchFamily="18" charset="0"/>
              <a:cs typeface="Times New Roman" panose="02020603050405020304" pitchFamily="18" charset="0"/>
            </a:rPr>
            <a:t>Experiments and physical models</a:t>
          </a:r>
          <a:endParaRPr lang="en-US" sz="1800" b="0" i="0" dirty="0">
            <a:latin typeface="Times New Roman" panose="02020603050405020304" pitchFamily="18" charset="0"/>
            <a:cs typeface="Times New Roman" panose="02020603050405020304" pitchFamily="18" charset="0"/>
          </a:endParaRPr>
        </a:p>
      </dgm:t>
    </dgm:pt>
    <dgm:pt modelId="{31D25E8E-3065-47F7-9FC9-BB794695A9BF}" type="parTrans" cxnId="{2C1DC9D9-F287-4B4C-86C4-EBA09D49D3EC}">
      <dgm:prSet/>
      <dgm:spPr/>
      <dgm:t>
        <a:bodyPr/>
        <a:lstStyle/>
        <a:p>
          <a:endParaRPr lang="en-US"/>
        </a:p>
      </dgm:t>
    </dgm:pt>
    <dgm:pt modelId="{1CE90336-7CC9-4C9A-95EF-4CBBC3F715FA}" type="sibTrans" cxnId="{2C1DC9D9-F287-4B4C-86C4-EBA09D49D3EC}">
      <dgm:prSet/>
      <dgm:spPr/>
      <dgm:t>
        <a:bodyPr/>
        <a:lstStyle/>
        <a:p>
          <a:endParaRPr lang="en-US"/>
        </a:p>
      </dgm:t>
    </dgm:pt>
    <dgm:pt modelId="{AF493BE1-B987-41F9-9FE4-7338E9201603}">
      <dgm:prSet phldrT="[Text]" custT="1"/>
      <dgm:spPr/>
      <dgm:t>
        <a:bodyPr/>
        <a:lstStyle/>
        <a:p>
          <a:r>
            <a:rPr lang="en-US" sz="1800" b="0" i="0">
              <a:latin typeface="Times New Roman" panose="02020603050405020304" pitchFamily="18" charset="0"/>
              <a:cs typeface="Times New Roman" panose="02020603050405020304" pitchFamily="18" charset="0"/>
            </a:rPr>
            <a:t>Case studies as analogues or points of reference</a:t>
          </a:r>
          <a:endParaRPr lang="en-US" sz="1800" b="0" i="0" dirty="0">
            <a:latin typeface="Times New Roman" panose="02020603050405020304" pitchFamily="18" charset="0"/>
            <a:cs typeface="Times New Roman" panose="02020603050405020304" pitchFamily="18" charset="0"/>
          </a:endParaRPr>
        </a:p>
      </dgm:t>
    </dgm:pt>
    <dgm:pt modelId="{5BBD9791-9226-48E4-A9AE-E3117D862CD0}" type="parTrans" cxnId="{28E9ED2F-72D3-4784-B93A-326DE26F7D5C}">
      <dgm:prSet/>
      <dgm:spPr/>
      <dgm:t>
        <a:bodyPr/>
        <a:lstStyle/>
        <a:p>
          <a:endParaRPr lang="en-US"/>
        </a:p>
      </dgm:t>
    </dgm:pt>
    <dgm:pt modelId="{38494A4F-4516-42D8-866B-31D55D5947AB}" type="sibTrans" cxnId="{28E9ED2F-72D3-4784-B93A-326DE26F7D5C}">
      <dgm:prSet/>
      <dgm:spPr/>
      <dgm:t>
        <a:bodyPr/>
        <a:lstStyle/>
        <a:p>
          <a:endParaRPr lang="en-US"/>
        </a:p>
      </dgm:t>
    </dgm:pt>
    <dgm:pt modelId="{7998D7FF-5FBE-4B4B-80BD-982C1554B079}">
      <dgm:prSet phldrT="[Text]" custT="1"/>
      <dgm:spPr/>
      <dgm:t>
        <a:bodyPr/>
        <a:lstStyle/>
        <a:p>
          <a:r>
            <a:rPr lang="en-US" sz="1800" b="0" i="0">
              <a:latin typeface="Times New Roman" panose="02020603050405020304" pitchFamily="18" charset="0"/>
              <a:cs typeface="Times New Roman" panose="02020603050405020304" pitchFamily="18" charset="0"/>
            </a:rPr>
            <a:t>Quantitative mathematical models</a:t>
          </a:r>
          <a:endParaRPr lang="en-US" sz="1800" b="0" i="0" dirty="0">
            <a:latin typeface="Times New Roman" panose="02020603050405020304" pitchFamily="18" charset="0"/>
            <a:cs typeface="Times New Roman" panose="02020603050405020304" pitchFamily="18" charset="0"/>
          </a:endParaRPr>
        </a:p>
      </dgm:t>
    </dgm:pt>
    <dgm:pt modelId="{80000327-AE6A-4EC0-8665-FA183195F932}" type="parTrans" cxnId="{8BC6B31F-5348-478E-BAF1-F686582FF280}">
      <dgm:prSet/>
      <dgm:spPr/>
      <dgm:t>
        <a:bodyPr/>
        <a:lstStyle/>
        <a:p>
          <a:endParaRPr lang="en-US"/>
        </a:p>
      </dgm:t>
    </dgm:pt>
    <dgm:pt modelId="{A4C6F81F-5D3C-4B37-AAD6-78CC5F6A5740}" type="sibTrans" cxnId="{8BC6B31F-5348-478E-BAF1-F686582FF280}">
      <dgm:prSet/>
      <dgm:spPr/>
      <dgm:t>
        <a:bodyPr/>
        <a:lstStyle/>
        <a:p>
          <a:endParaRPr lang="en-US"/>
        </a:p>
      </dgm:t>
    </dgm:pt>
    <dgm:pt modelId="{3CC62D66-717B-49A7-B4C8-20055BE2404E}" type="pres">
      <dgm:prSet presAssocID="{F5157FBE-050B-4690-98B9-D0983517E55D}" presName="Name0" presStyleCnt="0">
        <dgm:presLayoutVars>
          <dgm:chMax val="1"/>
          <dgm:dir/>
          <dgm:animLvl val="ctr"/>
          <dgm:resizeHandles val="exact"/>
        </dgm:presLayoutVars>
      </dgm:prSet>
      <dgm:spPr/>
      <dgm:t>
        <a:bodyPr/>
        <a:lstStyle/>
        <a:p>
          <a:endParaRPr lang="en-US"/>
        </a:p>
      </dgm:t>
    </dgm:pt>
    <dgm:pt modelId="{8387DD24-B2A6-4BBF-869A-21555B1564A0}" type="pres">
      <dgm:prSet presAssocID="{105A197A-376B-4C76-BB71-1611D7EA5621}" presName="centerShape" presStyleLbl="node0" presStyleIdx="0" presStyleCnt="1" custScaleX="188372" custScaleY="154552" custLinFactNeighborX="-10448" custLinFactNeighborY="889"/>
      <dgm:spPr/>
      <dgm:t>
        <a:bodyPr/>
        <a:lstStyle/>
        <a:p>
          <a:endParaRPr lang="en-US"/>
        </a:p>
      </dgm:t>
    </dgm:pt>
    <dgm:pt modelId="{96BFCA80-6DA3-4B39-A072-7D6255BDF04D}" type="pres">
      <dgm:prSet presAssocID="{83FA9160-4B41-4429-8E50-AF93F701585C}" presName="parTrans" presStyleLbl="sibTrans2D1" presStyleIdx="0" presStyleCnt="4"/>
      <dgm:spPr/>
      <dgm:t>
        <a:bodyPr/>
        <a:lstStyle/>
        <a:p>
          <a:endParaRPr lang="en-US"/>
        </a:p>
      </dgm:t>
    </dgm:pt>
    <dgm:pt modelId="{F38BD06B-A78C-459F-A5EB-243F92473DEE}" type="pres">
      <dgm:prSet presAssocID="{83FA9160-4B41-4429-8E50-AF93F701585C}" presName="connectorText" presStyleLbl="sibTrans2D1" presStyleIdx="0" presStyleCnt="4"/>
      <dgm:spPr/>
      <dgm:t>
        <a:bodyPr/>
        <a:lstStyle/>
        <a:p>
          <a:endParaRPr lang="en-US"/>
        </a:p>
      </dgm:t>
    </dgm:pt>
    <dgm:pt modelId="{A38DB993-9F9D-4847-9450-68E6AC1C7B6F}" type="pres">
      <dgm:prSet presAssocID="{12EAA3D2-2847-4D6E-803E-412197FFFDC2}" presName="node" presStyleLbl="node1" presStyleIdx="0" presStyleCnt="4" custScaleX="147325" custScaleY="134972" custRadScaleRad="172053" custRadScaleInc="-153716">
        <dgm:presLayoutVars>
          <dgm:bulletEnabled val="1"/>
        </dgm:presLayoutVars>
      </dgm:prSet>
      <dgm:spPr/>
      <dgm:t>
        <a:bodyPr/>
        <a:lstStyle/>
        <a:p>
          <a:endParaRPr lang="en-US"/>
        </a:p>
      </dgm:t>
    </dgm:pt>
    <dgm:pt modelId="{4A11E379-C8D7-4333-8CC3-54679E20ED31}" type="pres">
      <dgm:prSet presAssocID="{31D25E8E-3065-47F7-9FC9-BB794695A9BF}" presName="parTrans" presStyleLbl="sibTrans2D1" presStyleIdx="1" presStyleCnt="4"/>
      <dgm:spPr/>
      <dgm:t>
        <a:bodyPr/>
        <a:lstStyle/>
        <a:p>
          <a:endParaRPr lang="en-US"/>
        </a:p>
      </dgm:t>
    </dgm:pt>
    <dgm:pt modelId="{FC860CFF-4FB0-4FBA-A15D-13EF722EF922}" type="pres">
      <dgm:prSet presAssocID="{31D25E8E-3065-47F7-9FC9-BB794695A9BF}" presName="connectorText" presStyleLbl="sibTrans2D1" presStyleIdx="1" presStyleCnt="4"/>
      <dgm:spPr/>
      <dgm:t>
        <a:bodyPr/>
        <a:lstStyle/>
        <a:p>
          <a:endParaRPr lang="en-US"/>
        </a:p>
      </dgm:t>
    </dgm:pt>
    <dgm:pt modelId="{F098D8E7-4E08-4C65-95B8-32B6AA2ED42F}" type="pres">
      <dgm:prSet presAssocID="{F02C71E9-06D5-47AA-B251-36DFCF2E0A3C}" presName="node" presStyleLbl="node1" presStyleIdx="1" presStyleCnt="4" custScaleX="158816" custScaleY="142079" custRadScaleRad="134900" custRadScaleInc="-61335">
        <dgm:presLayoutVars>
          <dgm:bulletEnabled val="1"/>
        </dgm:presLayoutVars>
      </dgm:prSet>
      <dgm:spPr/>
      <dgm:t>
        <a:bodyPr/>
        <a:lstStyle/>
        <a:p>
          <a:endParaRPr lang="en-US"/>
        </a:p>
      </dgm:t>
    </dgm:pt>
    <dgm:pt modelId="{7D6C1E60-751D-46C3-92CC-930F80AF1041}" type="pres">
      <dgm:prSet presAssocID="{5BBD9791-9226-48E4-A9AE-E3117D862CD0}" presName="parTrans" presStyleLbl="sibTrans2D1" presStyleIdx="2" presStyleCnt="4"/>
      <dgm:spPr/>
      <dgm:t>
        <a:bodyPr/>
        <a:lstStyle/>
        <a:p>
          <a:endParaRPr lang="en-US"/>
        </a:p>
      </dgm:t>
    </dgm:pt>
    <dgm:pt modelId="{80FEF3C9-995B-40CF-B353-212725A67CEC}" type="pres">
      <dgm:prSet presAssocID="{5BBD9791-9226-48E4-A9AE-E3117D862CD0}" presName="connectorText" presStyleLbl="sibTrans2D1" presStyleIdx="2" presStyleCnt="4"/>
      <dgm:spPr/>
      <dgm:t>
        <a:bodyPr/>
        <a:lstStyle/>
        <a:p>
          <a:endParaRPr lang="en-US"/>
        </a:p>
      </dgm:t>
    </dgm:pt>
    <dgm:pt modelId="{B99E26B0-9C6D-4841-A80A-BE7E5B8A3662}" type="pres">
      <dgm:prSet presAssocID="{AF493BE1-B987-41F9-9FE4-7338E9201603}" presName="node" presStyleLbl="node1" presStyleIdx="2" presStyleCnt="4" custScaleX="154641" custScaleY="149726" custRadScaleRad="135453" custRadScaleInc="-125648">
        <dgm:presLayoutVars>
          <dgm:bulletEnabled val="1"/>
        </dgm:presLayoutVars>
      </dgm:prSet>
      <dgm:spPr/>
      <dgm:t>
        <a:bodyPr/>
        <a:lstStyle/>
        <a:p>
          <a:endParaRPr lang="en-US"/>
        </a:p>
      </dgm:t>
    </dgm:pt>
    <dgm:pt modelId="{A56E2823-EBF7-450C-AE15-82FFC794D73E}" type="pres">
      <dgm:prSet presAssocID="{80000327-AE6A-4EC0-8665-FA183195F932}" presName="parTrans" presStyleLbl="sibTrans2D1" presStyleIdx="3" presStyleCnt="4"/>
      <dgm:spPr/>
      <dgm:t>
        <a:bodyPr/>
        <a:lstStyle/>
        <a:p>
          <a:endParaRPr lang="en-US"/>
        </a:p>
      </dgm:t>
    </dgm:pt>
    <dgm:pt modelId="{959C57F1-4D79-4795-B3BD-49900918279A}" type="pres">
      <dgm:prSet presAssocID="{80000327-AE6A-4EC0-8665-FA183195F932}" presName="connectorText" presStyleLbl="sibTrans2D1" presStyleIdx="3" presStyleCnt="4"/>
      <dgm:spPr/>
      <dgm:t>
        <a:bodyPr/>
        <a:lstStyle/>
        <a:p>
          <a:endParaRPr lang="en-US"/>
        </a:p>
      </dgm:t>
    </dgm:pt>
    <dgm:pt modelId="{960E787D-952C-4B4C-BEAB-A643A59FDA54}" type="pres">
      <dgm:prSet presAssocID="{7998D7FF-5FBE-4B4B-80BD-982C1554B079}" presName="node" presStyleLbl="node1" presStyleIdx="3" presStyleCnt="4" custScaleX="154275" custScaleY="139592" custRadScaleRad="176717" custRadScaleInc="-49953">
        <dgm:presLayoutVars>
          <dgm:bulletEnabled val="1"/>
        </dgm:presLayoutVars>
      </dgm:prSet>
      <dgm:spPr/>
      <dgm:t>
        <a:bodyPr/>
        <a:lstStyle/>
        <a:p>
          <a:endParaRPr lang="en-US"/>
        </a:p>
      </dgm:t>
    </dgm:pt>
  </dgm:ptLst>
  <dgm:cxnLst>
    <dgm:cxn modelId="{B09714EC-22C7-4CD2-AC6D-69A2675E54B3}" type="presOf" srcId="{12EAA3D2-2847-4D6E-803E-412197FFFDC2}" destId="{A38DB993-9F9D-4847-9450-68E6AC1C7B6F}" srcOrd="0" destOrd="0" presId="urn:microsoft.com/office/officeart/2005/8/layout/radial5"/>
    <dgm:cxn modelId="{EA0A8EB8-5B17-497D-9B17-49EF6EAB4864}" type="presOf" srcId="{AF493BE1-B987-41F9-9FE4-7338E9201603}" destId="{B99E26B0-9C6D-4841-A80A-BE7E5B8A3662}" srcOrd="0" destOrd="0" presId="urn:microsoft.com/office/officeart/2005/8/layout/radial5"/>
    <dgm:cxn modelId="{2C1DC9D9-F287-4B4C-86C4-EBA09D49D3EC}" srcId="{105A197A-376B-4C76-BB71-1611D7EA5621}" destId="{F02C71E9-06D5-47AA-B251-36DFCF2E0A3C}" srcOrd="1" destOrd="0" parTransId="{31D25E8E-3065-47F7-9FC9-BB794695A9BF}" sibTransId="{1CE90336-7CC9-4C9A-95EF-4CBBC3F715FA}"/>
    <dgm:cxn modelId="{3E6AC370-089E-48FD-B5E0-8213E35D6F90}" type="presOf" srcId="{31D25E8E-3065-47F7-9FC9-BB794695A9BF}" destId="{4A11E379-C8D7-4333-8CC3-54679E20ED31}" srcOrd="0" destOrd="0" presId="urn:microsoft.com/office/officeart/2005/8/layout/radial5"/>
    <dgm:cxn modelId="{BE1AEFED-4A2B-401A-9E63-1AE81BEFDC38}" srcId="{F5157FBE-050B-4690-98B9-D0983517E55D}" destId="{105A197A-376B-4C76-BB71-1611D7EA5621}" srcOrd="0" destOrd="0" parTransId="{4B55847B-2E39-458C-A02C-2E957BD36901}" sibTransId="{859F6885-8665-49C0-A45E-C83B9D2B5878}"/>
    <dgm:cxn modelId="{8F128936-A901-4125-9E0C-320E693BEA20}" type="presOf" srcId="{83FA9160-4B41-4429-8E50-AF93F701585C}" destId="{F38BD06B-A78C-459F-A5EB-243F92473DEE}" srcOrd="1" destOrd="0" presId="urn:microsoft.com/office/officeart/2005/8/layout/radial5"/>
    <dgm:cxn modelId="{E9EA3870-26C0-43CB-A312-63C349AC71AB}" type="presOf" srcId="{31D25E8E-3065-47F7-9FC9-BB794695A9BF}" destId="{FC860CFF-4FB0-4FBA-A15D-13EF722EF922}" srcOrd="1" destOrd="0" presId="urn:microsoft.com/office/officeart/2005/8/layout/radial5"/>
    <dgm:cxn modelId="{8205D640-7293-4022-821E-F9FBD6545926}" srcId="{105A197A-376B-4C76-BB71-1611D7EA5621}" destId="{12EAA3D2-2847-4D6E-803E-412197FFFDC2}" srcOrd="0" destOrd="0" parTransId="{83FA9160-4B41-4429-8E50-AF93F701585C}" sibTransId="{6ACDD69A-38AD-4D97-B7E0-66857DA7CC42}"/>
    <dgm:cxn modelId="{6DAC7274-6ADF-409D-A818-65A55D812942}" type="presOf" srcId="{F02C71E9-06D5-47AA-B251-36DFCF2E0A3C}" destId="{F098D8E7-4E08-4C65-95B8-32B6AA2ED42F}" srcOrd="0" destOrd="0" presId="urn:microsoft.com/office/officeart/2005/8/layout/radial5"/>
    <dgm:cxn modelId="{C6763203-AF52-4B71-B933-9C4548B7AE1E}" type="presOf" srcId="{80000327-AE6A-4EC0-8665-FA183195F932}" destId="{A56E2823-EBF7-450C-AE15-82FFC794D73E}" srcOrd="0" destOrd="0" presId="urn:microsoft.com/office/officeart/2005/8/layout/radial5"/>
    <dgm:cxn modelId="{63F08ACE-C147-4DFB-B234-94320C2CFD1F}" type="presOf" srcId="{7998D7FF-5FBE-4B4B-80BD-982C1554B079}" destId="{960E787D-952C-4B4C-BEAB-A643A59FDA54}" srcOrd="0" destOrd="0" presId="urn:microsoft.com/office/officeart/2005/8/layout/radial5"/>
    <dgm:cxn modelId="{C09C2DC2-2AA7-4F06-BCB4-3695777C1668}" type="presOf" srcId="{F5157FBE-050B-4690-98B9-D0983517E55D}" destId="{3CC62D66-717B-49A7-B4C8-20055BE2404E}" srcOrd="0" destOrd="0" presId="urn:microsoft.com/office/officeart/2005/8/layout/radial5"/>
    <dgm:cxn modelId="{28E9ED2F-72D3-4784-B93A-326DE26F7D5C}" srcId="{105A197A-376B-4C76-BB71-1611D7EA5621}" destId="{AF493BE1-B987-41F9-9FE4-7338E9201603}" srcOrd="2" destOrd="0" parTransId="{5BBD9791-9226-48E4-A9AE-E3117D862CD0}" sibTransId="{38494A4F-4516-42D8-866B-31D55D5947AB}"/>
    <dgm:cxn modelId="{08037FC2-9FF9-45CF-8CC1-9CADC86E5FA0}" type="presOf" srcId="{83FA9160-4B41-4429-8E50-AF93F701585C}" destId="{96BFCA80-6DA3-4B39-A072-7D6255BDF04D}" srcOrd="0" destOrd="0" presId="urn:microsoft.com/office/officeart/2005/8/layout/radial5"/>
    <dgm:cxn modelId="{29ADE571-812D-4F93-A1C5-381E2D41F883}" type="presOf" srcId="{5BBD9791-9226-48E4-A9AE-E3117D862CD0}" destId="{80FEF3C9-995B-40CF-B353-212725A67CEC}" srcOrd="1" destOrd="0" presId="urn:microsoft.com/office/officeart/2005/8/layout/radial5"/>
    <dgm:cxn modelId="{0C984DBD-4EF0-4D9C-B1A3-596A94620DD7}" type="presOf" srcId="{105A197A-376B-4C76-BB71-1611D7EA5621}" destId="{8387DD24-B2A6-4BBF-869A-21555B1564A0}" srcOrd="0" destOrd="0" presId="urn:microsoft.com/office/officeart/2005/8/layout/radial5"/>
    <dgm:cxn modelId="{1254A5D7-D52D-4A21-A6F6-FF7A9A36CEC9}" type="presOf" srcId="{5BBD9791-9226-48E4-A9AE-E3117D862CD0}" destId="{7D6C1E60-751D-46C3-92CC-930F80AF1041}" srcOrd="0" destOrd="0" presId="urn:microsoft.com/office/officeart/2005/8/layout/radial5"/>
    <dgm:cxn modelId="{8BC6B31F-5348-478E-BAF1-F686582FF280}" srcId="{105A197A-376B-4C76-BB71-1611D7EA5621}" destId="{7998D7FF-5FBE-4B4B-80BD-982C1554B079}" srcOrd="3" destOrd="0" parTransId="{80000327-AE6A-4EC0-8665-FA183195F932}" sibTransId="{A4C6F81F-5D3C-4B37-AAD6-78CC5F6A5740}"/>
    <dgm:cxn modelId="{C3DB8675-1D0A-416C-A2DB-38B9B0A5AF10}" type="presOf" srcId="{80000327-AE6A-4EC0-8665-FA183195F932}" destId="{959C57F1-4D79-4795-B3BD-49900918279A}" srcOrd="1" destOrd="0" presId="urn:microsoft.com/office/officeart/2005/8/layout/radial5"/>
    <dgm:cxn modelId="{5CFA81F2-1370-48EB-AC41-D5B313DD4CE0}" type="presParOf" srcId="{3CC62D66-717B-49A7-B4C8-20055BE2404E}" destId="{8387DD24-B2A6-4BBF-869A-21555B1564A0}" srcOrd="0" destOrd="0" presId="urn:microsoft.com/office/officeart/2005/8/layout/radial5"/>
    <dgm:cxn modelId="{9B9A3D34-8030-49D1-9A7F-389C757764B8}" type="presParOf" srcId="{3CC62D66-717B-49A7-B4C8-20055BE2404E}" destId="{96BFCA80-6DA3-4B39-A072-7D6255BDF04D}" srcOrd="1" destOrd="0" presId="urn:microsoft.com/office/officeart/2005/8/layout/radial5"/>
    <dgm:cxn modelId="{F756D00F-AF9A-4270-A7A6-7B5F1ABF960E}" type="presParOf" srcId="{96BFCA80-6DA3-4B39-A072-7D6255BDF04D}" destId="{F38BD06B-A78C-459F-A5EB-243F92473DEE}" srcOrd="0" destOrd="0" presId="urn:microsoft.com/office/officeart/2005/8/layout/radial5"/>
    <dgm:cxn modelId="{C5FECC00-827C-4B2B-91F2-1BD80DBAE2F6}" type="presParOf" srcId="{3CC62D66-717B-49A7-B4C8-20055BE2404E}" destId="{A38DB993-9F9D-4847-9450-68E6AC1C7B6F}" srcOrd="2" destOrd="0" presId="urn:microsoft.com/office/officeart/2005/8/layout/radial5"/>
    <dgm:cxn modelId="{B0D13C48-8F26-40F9-B12B-CB7B24D45476}" type="presParOf" srcId="{3CC62D66-717B-49A7-B4C8-20055BE2404E}" destId="{4A11E379-C8D7-4333-8CC3-54679E20ED31}" srcOrd="3" destOrd="0" presId="urn:microsoft.com/office/officeart/2005/8/layout/radial5"/>
    <dgm:cxn modelId="{73031670-A784-45DE-88DB-DC706D51447A}" type="presParOf" srcId="{4A11E379-C8D7-4333-8CC3-54679E20ED31}" destId="{FC860CFF-4FB0-4FBA-A15D-13EF722EF922}" srcOrd="0" destOrd="0" presId="urn:microsoft.com/office/officeart/2005/8/layout/radial5"/>
    <dgm:cxn modelId="{72D03959-4D60-4BC3-A80D-36E25142A4F9}" type="presParOf" srcId="{3CC62D66-717B-49A7-B4C8-20055BE2404E}" destId="{F098D8E7-4E08-4C65-95B8-32B6AA2ED42F}" srcOrd="4" destOrd="0" presId="urn:microsoft.com/office/officeart/2005/8/layout/radial5"/>
    <dgm:cxn modelId="{90E59764-7AD5-4660-91F6-E0D91E81791A}" type="presParOf" srcId="{3CC62D66-717B-49A7-B4C8-20055BE2404E}" destId="{7D6C1E60-751D-46C3-92CC-930F80AF1041}" srcOrd="5" destOrd="0" presId="urn:microsoft.com/office/officeart/2005/8/layout/radial5"/>
    <dgm:cxn modelId="{B95EC6D8-A901-464C-B37D-5B6BDD45FEF6}" type="presParOf" srcId="{7D6C1E60-751D-46C3-92CC-930F80AF1041}" destId="{80FEF3C9-995B-40CF-B353-212725A67CEC}" srcOrd="0" destOrd="0" presId="urn:microsoft.com/office/officeart/2005/8/layout/radial5"/>
    <dgm:cxn modelId="{13CFFEE8-91F2-4B2B-A7F3-74F6BF01B5F5}" type="presParOf" srcId="{3CC62D66-717B-49A7-B4C8-20055BE2404E}" destId="{B99E26B0-9C6D-4841-A80A-BE7E5B8A3662}" srcOrd="6" destOrd="0" presId="urn:microsoft.com/office/officeart/2005/8/layout/radial5"/>
    <dgm:cxn modelId="{3C1FD697-5C26-41E3-AF23-8480F455C726}" type="presParOf" srcId="{3CC62D66-717B-49A7-B4C8-20055BE2404E}" destId="{A56E2823-EBF7-450C-AE15-82FFC794D73E}" srcOrd="7" destOrd="0" presId="urn:microsoft.com/office/officeart/2005/8/layout/radial5"/>
    <dgm:cxn modelId="{0AADC502-4B1C-443E-8C63-CC23A2008FA6}" type="presParOf" srcId="{A56E2823-EBF7-450C-AE15-82FFC794D73E}" destId="{959C57F1-4D79-4795-B3BD-49900918279A}" srcOrd="0" destOrd="0" presId="urn:microsoft.com/office/officeart/2005/8/layout/radial5"/>
    <dgm:cxn modelId="{6E1381F8-4407-4C53-B394-A836C55E6A9F}" type="presParOf" srcId="{3CC62D66-717B-49A7-B4C8-20055BE2404E}" destId="{960E787D-952C-4B4C-BEAB-A643A59FDA5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286B3B-D8D0-4752-82AA-BE54EE68C0CD}" type="doc">
      <dgm:prSet loTypeId="urn:microsoft.com/office/officeart/2005/8/layout/chevron1" loCatId="process" qsTypeId="urn:microsoft.com/office/officeart/2005/8/quickstyle/simple1" qsCatId="simple" csTypeId="urn:microsoft.com/office/officeart/2005/8/colors/colorful1" csCatId="colorful" phldr="1"/>
      <dgm:spPr/>
    </dgm:pt>
    <dgm:pt modelId="{B64857EB-870F-4409-A202-50300B9692A9}">
      <dgm:prSet phldrT="[Text]"/>
      <dgm:spPr/>
      <dgm:t>
        <a:bodyPr/>
        <a:lstStyle/>
        <a:p>
          <a:r>
            <a:rPr lang="en-US" b="1" dirty="0">
              <a:solidFill>
                <a:schemeClr val="tx1"/>
              </a:solidFill>
              <a:latin typeface="Times New Roman" panose="02020603050405020304" pitchFamily="18" charset="0"/>
              <a:cs typeface="Times New Roman" panose="02020603050405020304" pitchFamily="18" charset="0"/>
            </a:rPr>
            <a:t>Scientific uncertainty</a:t>
          </a:r>
          <a:r>
            <a:rPr lang="en-US" dirty="0">
              <a:solidFill>
                <a:schemeClr val="tx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limited understanding of the ecosystem or community affected </a:t>
          </a:r>
          <a:endParaRPr lang="en-US" dirty="0"/>
        </a:p>
      </dgm:t>
    </dgm:pt>
    <dgm:pt modelId="{44667B1C-4C41-4B79-8914-5593DAD64CB7}" type="parTrans" cxnId="{C76EECDB-721E-4A2A-987D-894D8792F1F1}">
      <dgm:prSet/>
      <dgm:spPr/>
      <dgm:t>
        <a:bodyPr/>
        <a:lstStyle/>
        <a:p>
          <a:endParaRPr lang="en-US"/>
        </a:p>
      </dgm:t>
    </dgm:pt>
    <dgm:pt modelId="{066D782F-EC81-44A8-88C3-3FA6529B13BD}" type="sibTrans" cxnId="{C76EECDB-721E-4A2A-987D-894D8792F1F1}">
      <dgm:prSet/>
      <dgm:spPr/>
      <dgm:t>
        <a:bodyPr/>
        <a:lstStyle/>
        <a:p>
          <a:endParaRPr lang="en-US"/>
        </a:p>
      </dgm:t>
    </dgm:pt>
    <dgm:pt modelId="{A3F7E12B-95DA-4011-A2FA-E3B36BB39F0D}">
      <dgm:prSet phldrT="[Text]"/>
      <dgm:spPr/>
      <dgm:t>
        <a:bodyPr/>
        <a:lstStyle/>
        <a:p>
          <a:r>
            <a:rPr lang="en-US" b="1" dirty="0">
              <a:solidFill>
                <a:schemeClr val="tx1"/>
              </a:solidFill>
              <a:latin typeface="Times New Roman" panose="02020603050405020304" pitchFamily="18" charset="0"/>
              <a:cs typeface="Times New Roman" panose="02020603050405020304" pitchFamily="18" charset="0"/>
            </a:rPr>
            <a:t>Data uncertainty</a:t>
          </a:r>
          <a:r>
            <a:rPr lang="en-US" dirty="0">
              <a:solidFill>
                <a:schemeClr val="tx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incomplete information or insufficient methodology</a:t>
          </a:r>
          <a:endParaRPr lang="en-US" dirty="0"/>
        </a:p>
      </dgm:t>
    </dgm:pt>
    <dgm:pt modelId="{BF010B57-8DCF-4606-A1B3-2E4D74AB3C03}" type="parTrans" cxnId="{C8F633C2-DE07-40CA-822C-5B3D339BBEBB}">
      <dgm:prSet/>
      <dgm:spPr/>
      <dgm:t>
        <a:bodyPr/>
        <a:lstStyle/>
        <a:p>
          <a:endParaRPr lang="en-US"/>
        </a:p>
      </dgm:t>
    </dgm:pt>
    <dgm:pt modelId="{5E62FC99-FB2A-4D17-9B9F-CD6A3874B846}" type="sibTrans" cxnId="{C8F633C2-DE07-40CA-822C-5B3D339BBEBB}">
      <dgm:prSet/>
      <dgm:spPr/>
      <dgm:t>
        <a:bodyPr/>
        <a:lstStyle/>
        <a:p>
          <a:endParaRPr lang="en-US"/>
        </a:p>
      </dgm:t>
    </dgm:pt>
    <dgm:pt modelId="{3DFD99A1-0486-455B-B6BA-85E058C966A3}">
      <dgm:prSet phldrT="[Text]"/>
      <dgm:spPr/>
      <dgm:t>
        <a:bodyPr/>
        <a:lstStyle/>
        <a:p>
          <a:r>
            <a:rPr lang="en-US" b="1" dirty="0">
              <a:solidFill>
                <a:schemeClr val="tx1"/>
              </a:solidFill>
              <a:latin typeface="Times New Roman" panose="02020603050405020304" pitchFamily="18" charset="0"/>
              <a:cs typeface="Times New Roman" panose="02020603050405020304" pitchFamily="18" charset="0"/>
            </a:rPr>
            <a:t>Policy uncertainty</a:t>
          </a:r>
          <a:r>
            <a:rPr lang="en-US" dirty="0">
              <a:solidFill>
                <a:schemeClr val="tx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unclear or disrupted objectives or standards</a:t>
          </a:r>
          <a:endParaRPr lang="en-US" dirty="0"/>
        </a:p>
      </dgm:t>
    </dgm:pt>
    <dgm:pt modelId="{1C33A2E5-8DC7-4292-B7DD-2855AB816509}" type="parTrans" cxnId="{78EA6BB5-884C-4A77-BD2C-025936ED4F7A}">
      <dgm:prSet/>
      <dgm:spPr/>
      <dgm:t>
        <a:bodyPr/>
        <a:lstStyle/>
        <a:p>
          <a:endParaRPr lang="en-US"/>
        </a:p>
      </dgm:t>
    </dgm:pt>
    <dgm:pt modelId="{06F97911-3043-48CC-AD07-64F13B516E97}" type="sibTrans" cxnId="{78EA6BB5-884C-4A77-BD2C-025936ED4F7A}">
      <dgm:prSet/>
      <dgm:spPr/>
      <dgm:t>
        <a:bodyPr/>
        <a:lstStyle/>
        <a:p>
          <a:endParaRPr lang="en-US"/>
        </a:p>
      </dgm:t>
    </dgm:pt>
    <dgm:pt modelId="{F04C2BAF-2CE6-4B23-8D65-17A7A1B12CA6}" type="pres">
      <dgm:prSet presAssocID="{C2286B3B-D8D0-4752-82AA-BE54EE68C0CD}" presName="Name0" presStyleCnt="0">
        <dgm:presLayoutVars>
          <dgm:dir/>
          <dgm:animLvl val="lvl"/>
          <dgm:resizeHandles val="exact"/>
        </dgm:presLayoutVars>
      </dgm:prSet>
      <dgm:spPr/>
    </dgm:pt>
    <dgm:pt modelId="{934B79FF-CF94-479A-914E-0B423D85C0B3}" type="pres">
      <dgm:prSet presAssocID="{B64857EB-870F-4409-A202-50300B9692A9}" presName="parTxOnly" presStyleLbl="node1" presStyleIdx="0" presStyleCnt="3" custScaleY="125361">
        <dgm:presLayoutVars>
          <dgm:chMax val="0"/>
          <dgm:chPref val="0"/>
          <dgm:bulletEnabled val="1"/>
        </dgm:presLayoutVars>
      </dgm:prSet>
      <dgm:spPr/>
      <dgm:t>
        <a:bodyPr/>
        <a:lstStyle/>
        <a:p>
          <a:endParaRPr lang="en-US"/>
        </a:p>
      </dgm:t>
    </dgm:pt>
    <dgm:pt modelId="{560456EA-24CB-4E6B-A85C-C113D8198B54}" type="pres">
      <dgm:prSet presAssocID="{066D782F-EC81-44A8-88C3-3FA6529B13BD}" presName="parTxOnlySpace" presStyleCnt="0"/>
      <dgm:spPr/>
    </dgm:pt>
    <dgm:pt modelId="{16296449-0A3E-4A90-9EDC-FDC58D39969A}" type="pres">
      <dgm:prSet presAssocID="{A3F7E12B-95DA-4011-A2FA-E3B36BB39F0D}" presName="parTxOnly" presStyleLbl="node1" presStyleIdx="1" presStyleCnt="3" custScaleY="125361">
        <dgm:presLayoutVars>
          <dgm:chMax val="0"/>
          <dgm:chPref val="0"/>
          <dgm:bulletEnabled val="1"/>
        </dgm:presLayoutVars>
      </dgm:prSet>
      <dgm:spPr/>
      <dgm:t>
        <a:bodyPr/>
        <a:lstStyle/>
        <a:p>
          <a:endParaRPr lang="en-US"/>
        </a:p>
      </dgm:t>
    </dgm:pt>
    <dgm:pt modelId="{93E2F88D-FD68-435C-9C78-D526F5FDA26F}" type="pres">
      <dgm:prSet presAssocID="{5E62FC99-FB2A-4D17-9B9F-CD6A3874B846}" presName="parTxOnlySpace" presStyleCnt="0"/>
      <dgm:spPr/>
    </dgm:pt>
    <dgm:pt modelId="{32F31D84-5C5F-419C-92B6-3C7EE4E4F3FE}" type="pres">
      <dgm:prSet presAssocID="{3DFD99A1-0486-455B-B6BA-85E058C966A3}" presName="parTxOnly" presStyleLbl="node1" presStyleIdx="2" presStyleCnt="3" custScaleY="113860">
        <dgm:presLayoutVars>
          <dgm:chMax val="0"/>
          <dgm:chPref val="0"/>
          <dgm:bulletEnabled val="1"/>
        </dgm:presLayoutVars>
      </dgm:prSet>
      <dgm:spPr/>
      <dgm:t>
        <a:bodyPr/>
        <a:lstStyle/>
        <a:p>
          <a:endParaRPr lang="en-US"/>
        </a:p>
      </dgm:t>
    </dgm:pt>
  </dgm:ptLst>
  <dgm:cxnLst>
    <dgm:cxn modelId="{B35243A3-72C8-42F4-B143-AB6E1B73AEF9}" type="presOf" srcId="{B64857EB-870F-4409-A202-50300B9692A9}" destId="{934B79FF-CF94-479A-914E-0B423D85C0B3}" srcOrd="0" destOrd="0" presId="urn:microsoft.com/office/officeart/2005/8/layout/chevron1"/>
    <dgm:cxn modelId="{78EA6BB5-884C-4A77-BD2C-025936ED4F7A}" srcId="{C2286B3B-D8D0-4752-82AA-BE54EE68C0CD}" destId="{3DFD99A1-0486-455B-B6BA-85E058C966A3}" srcOrd="2" destOrd="0" parTransId="{1C33A2E5-8DC7-4292-B7DD-2855AB816509}" sibTransId="{06F97911-3043-48CC-AD07-64F13B516E97}"/>
    <dgm:cxn modelId="{907CAE7B-C665-402E-9864-CAFDF7E75A82}" type="presOf" srcId="{C2286B3B-D8D0-4752-82AA-BE54EE68C0CD}" destId="{F04C2BAF-2CE6-4B23-8D65-17A7A1B12CA6}" srcOrd="0" destOrd="0" presId="urn:microsoft.com/office/officeart/2005/8/layout/chevron1"/>
    <dgm:cxn modelId="{930D30F3-AA0F-4881-89D5-45F7A157D806}" type="presOf" srcId="{3DFD99A1-0486-455B-B6BA-85E058C966A3}" destId="{32F31D84-5C5F-419C-92B6-3C7EE4E4F3FE}" srcOrd="0" destOrd="0" presId="urn:microsoft.com/office/officeart/2005/8/layout/chevron1"/>
    <dgm:cxn modelId="{417E25FC-B7C0-4F0C-9CAB-7712252961B1}" type="presOf" srcId="{A3F7E12B-95DA-4011-A2FA-E3B36BB39F0D}" destId="{16296449-0A3E-4A90-9EDC-FDC58D39969A}" srcOrd="0" destOrd="0" presId="urn:microsoft.com/office/officeart/2005/8/layout/chevron1"/>
    <dgm:cxn modelId="{C8F633C2-DE07-40CA-822C-5B3D339BBEBB}" srcId="{C2286B3B-D8D0-4752-82AA-BE54EE68C0CD}" destId="{A3F7E12B-95DA-4011-A2FA-E3B36BB39F0D}" srcOrd="1" destOrd="0" parTransId="{BF010B57-8DCF-4606-A1B3-2E4D74AB3C03}" sibTransId="{5E62FC99-FB2A-4D17-9B9F-CD6A3874B846}"/>
    <dgm:cxn modelId="{C76EECDB-721E-4A2A-987D-894D8792F1F1}" srcId="{C2286B3B-D8D0-4752-82AA-BE54EE68C0CD}" destId="{B64857EB-870F-4409-A202-50300B9692A9}" srcOrd="0" destOrd="0" parTransId="{44667B1C-4C41-4B79-8914-5593DAD64CB7}" sibTransId="{066D782F-EC81-44A8-88C3-3FA6529B13BD}"/>
    <dgm:cxn modelId="{3B5A75BB-8769-4220-B57A-EBABCBD113BC}" type="presParOf" srcId="{F04C2BAF-2CE6-4B23-8D65-17A7A1B12CA6}" destId="{934B79FF-CF94-479A-914E-0B423D85C0B3}" srcOrd="0" destOrd="0" presId="urn:microsoft.com/office/officeart/2005/8/layout/chevron1"/>
    <dgm:cxn modelId="{0E876334-0656-4143-9F03-29A9E6FF2546}" type="presParOf" srcId="{F04C2BAF-2CE6-4B23-8D65-17A7A1B12CA6}" destId="{560456EA-24CB-4E6B-A85C-C113D8198B54}" srcOrd="1" destOrd="0" presId="urn:microsoft.com/office/officeart/2005/8/layout/chevron1"/>
    <dgm:cxn modelId="{302D3708-9EFA-487C-A5A0-4F0F26A688DB}" type="presParOf" srcId="{F04C2BAF-2CE6-4B23-8D65-17A7A1B12CA6}" destId="{16296449-0A3E-4A90-9EDC-FDC58D39969A}" srcOrd="2" destOrd="0" presId="urn:microsoft.com/office/officeart/2005/8/layout/chevron1"/>
    <dgm:cxn modelId="{9C93E5E5-1C46-4341-8BAE-B2182009A86A}" type="presParOf" srcId="{F04C2BAF-2CE6-4B23-8D65-17A7A1B12CA6}" destId="{93E2F88D-FD68-435C-9C78-D526F5FDA26F}" srcOrd="3" destOrd="0" presId="urn:microsoft.com/office/officeart/2005/8/layout/chevron1"/>
    <dgm:cxn modelId="{B668BE7E-D788-47DD-BF0C-FD0554FEC988}" type="presParOf" srcId="{F04C2BAF-2CE6-4B23-8D65-17A7A1B12CA6}" destId="{32F31D84-5C5F-419C-92B6-3C7EE4E4F3FE}"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A0F6C-1CB5-4058-8607-8CA54BC98198}">
      <dsp:nvSpPr>
        <dsp:cNvPr id="0" name=""/>
        <dsp:cNvSpPr/>
      </dsp:nvSpPr>
      <dsp:spPr>
        <a:xfrm>
          <a:off x="2092" y="1045848"/>
          <a:ext cx="2549140" cy="1019656"/>
        </a:xfrm>
        <a:prstGeom prst="chevron">
          <a:avLst/>
        </a:prstGeom>
        <a:solidFill>
          <a:schemeClr val="accent2">
            <a:hueOff val="0"/>
            <a:satOff val="0"/>
            <a:lumOff val="0"/>
            <a:alphaOff val="0"/>
          </a:schemeClr>
        </a:solidFill>
        <a:ln w="28575" cap="rnd"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0" i="0" kern="1200" dirty="0">
              <a:latin typeface="Times New Roman" panose="02020603050405020304" pitchFamily="18" charset="0"/>
              <a:cs typeface="Times New Roman" panose="02020603050405020304" pitchFamily="18" charset="0"/>
            </a:rPr>
            <a:t>Identification</a:t>
          </a:r>
        </a:p>
      </dsp:txBody>
      <dsp:txXfrm>
        <a:off x="511920" y="1045848"/>
        <a:ext cx="1529484" cy="1019656"/>
      </dsp:txXfrm>
    </dsp:sp>
    <dsp:sp modelId="{49781E5B-5079-4441-B254-874454DAA437}">
      <dsp:nvSpPr>
        <dsp:cNvPr id="0" name=""/>
        <dsp:cNvSpPr/>
      </dsp:nvSpPr>
      <dsp:spPr>
        <a:xfrm>
          <a:off x="2296319" y="1045848"/>
          <a:ext cx="2549140" cy="1019656"/>
        </a:xfrm>
        <a:prstGeom prst="chevron">
          <a:avLst/>
        </a:prstGeom>
        <a:solidFill>
          <a:schemeClr val="accent3">
            <a:hueOff val="0"/>
            <a:satOff val="0"/>
            <a:lumOff val="0"/>
            <a:alphaOff val="0"/>
          </a:schemeClr>
        </a:solidFill>
        <a:ln w="28575" cap="rnd"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0" i="0" kern="1200" dirty="0">
              <a:latin typeface="Times New Roman" panose="02020603050405020304" pitchFamily="18" charset="0"/>
              <a:cs typeface="Times New Roman" panose="02020603050405020304" pitchFamily="18" charset="0"/>
            </a:rPr>
            <a:t>Prediction</a:t>
          </a:r>
        </a:p>
      </dsp:txBody>
      <dsp:txXfrm>
        <a:off x="2806147" y="1045848"/>
        <a:ext cx="1529484" cy="1019656"/>
      </dsp:txXfrm>
    </dsp:sp>
    <dsp:sp modelId="{79C8201C-EC27-49E4-8B27-2E95B2F5255C}">
      <dsp:nvSpPr>
        <dsp:cNvPr id="0" name=""/>
        <dsp:cNvSpPr/>
      </dsp:nvSpPr>
      <dsp:spPr>
        <a:xfrm>
          <a:off x="4590545" y="1045848"/>
          <a:ext cx="2549140" cy="1019656"/>
        </a:xfrm>
        <a:prstGeom prst="chevron">
          <a:avLst/>
        </a:prstGeom>
        <a:solidFill>
          <a:schemeClr val="accent4">
            <a:hueOff val="0"/>
            <a:satOff val="0"/>
            <a:lumOff val="0"/>
            <a:alphaOff val="0"/>
          </a:schemeClr>
        </a:solidFill>
        <a:ln w="28575" cap="rnd"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b="0" i="0" kern="1200" dirty="0">
              <a:latin typeface="Times New Roman" panose="02020603050405020304" pitchFamily="18" charset="0"/>
              <a:cs typeface="Times New Roman" panose="02020603050405020304" pitchFamily="18" charset="0"/>
            </a:rPr>
            <a:t>Evaluation</a:t>
          </a:r>
        </a:p>
      </dsp:txBody>
      <dsp:txXfrm>
        <a:off x="5100373" y="1045848"/>
        <a:ext cx="1529484" cy="10196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38A67-F687-4362-9217-801AB1F329A4}">
      <dsp:nvSpPr>
        <dsp:cNvPr id="0" name=""/>
        <dsp:cNvSpPr/>
      </dsp:nvSpPr>
      <dsp:spPr>
        <a:xfrm>
          <a:off x="0" y="0"/>
          <a:ext cx="7211061" cy="1004350"/>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1" kern="1200" dirty="0">
              <a:solidFill>
                <a:schemeClr val="tx1">
                  <a:lumMod val="85000"/>
                  <a:lumOff val="15000"/>
                </a:schemeClr>
              </a:solidFill>
              <a:latin typeface="Times New Roman" panose="02020603050405020304" pitchFamily="18" charset="0"/>
              <a:cs typeface="Times New Roman" panose="02020603050405020304" pitchFamily="18" charset="0"/>
            </a:rPr>
            <a:t>Identification</a:t>
          </a:r>
          <a:r>
            <a:rPr lang="en-US" sz="2000" kern="1200" dirty="0">
              <a:latin typeface="Times New Roman" panose="02020603050405020304" pitchFamily="18" charset="0"/>
              <a:cs typeface="Times New Roman" panose="02020603050405020304" pitchFamily="18" charset="0"/>
            </a:rPr>
            <a:t>: to specify the impacts associated with each phase of the project and the activities undertaken;</a:t>
          </a:r>
          <a:endParaRPr lang="en-US" sz="2000" kern="1200" dirty="0"/>
        </a:p>
      </dsp:txBody>
      <dsp:txXfrm>
        <a:off x="29416" y="29416"/>
        <a:ext cx="6127289" cy="945518"/>
      </dsp:txXfrm>
    </dsp:sp>
    <dsp:sp modelId="{F7CB5D74-832F-47B2-9E38-9D30C50101C1}">
      <dsp:nvSpPr>
        <dsp:cNvPr id="0" name=""/>
        <dsp:cNvSpPr/>
      </dsp:nvSpPr>
      <dsp:spPr>
        <a:xfrm>
          <a:off x="636270" y="1171742"/>
          <a:ext cx="7211061" cy="1004350"/>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1" kern="1200" dirty="0">
              <a:solidFill>
                <a:schemeClr val="tx1">
                  <a:lumMod val="85000"/>
                  <a:lumOff val="15000"/>
                </a:schemeClr>
              </a:solidFill>
              <a:latin typeface="Times New Roman" panose="02020603050405020304" pitchFamily="18" charset="0"/>
              <a:cs typeface="Times New Roman" panose="02020603050405020304" pitchFamily="18" charset="0"/>
            </a:rPr>
            <a:t>Prediction</a:t>
          </a:r>
          <a:r>
            <a:rPr lang="en-US" sz="2000" kern="1200" dirty="0">
              <a:latin typeface="Times New Roman" panose="02020603050405020304" pitchFamily="18" charset="0"/>
              <a:cs typeface="Times New Roman" panose="02020603050405020304" pitchFamily="18" charset="0"/>
            </a:rPr>
            <a:t>: to forecast the nature, magnitude, extent and duration of the main impacts; and </a:t>
          </a:r>
          <a:endParaRPr lang="en-US" sz="2000" kern="1200" dirty="0"/>
        </a:p>
      </dsp:txBody>
      <dsp:txXfrm>
        <a:off x="665686" y="1201158"/>
        <a:ext cx="5863131" cy="945518"/>
      </dsp:txXfrm>
    </dsp:sp>
    <dsp:sp modelId="{F4476309-DD7E-4B42-AC2D-116332D8E82A}">
      <dsp:nvSpPr>
        <dsp:cNvPr id="0" name=""/>
        <dsp:cNvSpPr/>
      </dsp:nvSpPr>
      <dsp:spPr>
        <a:xfrm>
          <a:off x="1272540" y="2343485"/>
          <a:ext cx="7211061" cy="1004350"/>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1" kern="1200" dirty="0">
              <a:solidFill>
                <a:schemeClr val="tx1">
                  <a:lumMod val="85000"/>
                  <a:lumOff val="15000"/>
                </a:schemeClr>
              </a:solidFill>
              <a:latin typeface="Times New Roman" panose="02020603050405020304" pitchFamily="18" charset="0"/>
              <a:cs typeface="Times New Roman" panose="02020603050405020304" pitchFamily="18" charset="0"/>
            </a:rPr>
            <a:t>Evaluation</a:t>
          </a:r>
          <a:r>
            <a:rPr lang="en-US" sz="2000" kern="1200" dirty="0">
              <a:solidFill>
                <a:schemeClr val="tx1">
                  <a:lumMod val="85000"/>
                  <a:lumOff val="15000"/>
                </a:schemeClr>
              </a:solidFill>
              <a:latin typeface="Times New Roman" panose="02020603050405020304" pitchFamily="18" charset="0"/>
              <a:cs typeface="Times New Roman" panose="02020603050405020304" pitchFamily="18" charset="0"/>
            </a:rPr>
            <a:t>:</a:t>
          </a:r>
          <a:r>
            <a:rPr lang="en-US" sz="2000" kern="1200" dirty="0">
              <a:latin typeface="Times New Roman" panose="02020603050405020304" pitchFamily="18" charset="0"/>
              <a:cs typeface="Times New Roman" panose="02020603050405020304" pitchFamily="18" charset="0"/>
            </a:rPr>
            <a:t> to determine the significance of the residual impacts i.e. after taking into account how mitigation will reduce a predicated impact.</a:t>
          </a:r>
          <a:endParaRPr lang="en-US" sz="2000" kern="1200" dirty="0"/>
        </a:p>
      </dsp:txBody>
      <dsp:txXfrm>
        <a:off x="1301956" y="2372901"/>
        <a:ext cx="5863131" cy="945518"/>
      </dsp:txXfrm>
    </dsp:sp>
    <dsp:sp modelId="{259EFE22-7E3E-49B5-A1D6-958742804847}">
      <dsp:nvSpPr>
        <dsp:cNvPr id="0" name=""/>
        <dsp:cNvSpPr/>
      </dsp:nvSpPr>
      <dsp:spPr>
        <a:xfrm>
          <a:off x="6558233" y="761632"/>
          <a:ext cx="652828" cy="65282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6705119" y="761632"/>
        <a:ext cx="359056" cy="491253"/>
      </dsp:txXfrm>
    </dsp:sp>
    <dsp:sp modelId="{6A30DA61-D8F8-4133-B99E-CC546EF82208}">
      <dsp:nvSpPr>
        <dsp:cNvPr id="0" name=""/>
        <dsp:cNvSpPr/>
      </dsp:nvSpPr>
      <dsp:spPr>
        <a:xfrm>
          <a:off x="7194503" y="1926679"/>
          <a:ext cx="652828" cy="652828"/>
        </a:xfrm>
        <a:prstGeom prst="downArrow">
          <a:avLst>
            <a:gd name="adj1" fmla="val 55000"/>
            <a:gd name="adj2" fmla="val 45000"/>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7341389" y="1926679"/>
        <a:ext cx="359056" cy="4912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41859-CA9C-4095-A09D-B5BD3777A779}" type="datetimeFigureOut">
              <a:rPr lang="en-US" smtClean="0"/>
              <a:t>6/15/2017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55370C-A5D8-497E-9A54-B78ED9F11301}" type="slidenum">
              <a:rPr lang="en-US" smtClean="0"/>
              <a:t>‹#›</a:t>
            </a:fld>
            <a:endParaRPr lang="en-US"/>
          </a:p>
        </p:txBody>
      </p:sp>
    </p:spTree>
    <p:extLst>
      <p:ext uri="{BB962C8B-B14F-4D97-AF65-F5344CB8AC3E}">
        <p14:creationId xmlns:p14="http://schemas.microsoft.com/office/powerpoint/2010/main" val="547118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Impact analysis - to identify and predict the likely environmental, social and other related effects of the proposal.</a:t>
            </a:r>
          </a:p>
        </p:txBody>
      </p:sp>
      <p:sp>
        <p:nvSpPr>
          <p:cNvPr id="4" name="Slide Number Placeholder 3"/>
          <p:cNvSpPr>
            <a:spLocks noGrp="1"/>
          </p:cNvSpPr>
          <p:nvPr>
            <p:ph type="sldNum" sz="quarter" idx="10"/>
          </p:nvPr>
        </p:nvSpPr>
        <p:spPr/>
        <p:txBody>
          <a:bodyPr/>
          <a:lstStyle/>
          <a:p>
            <a:fld id="{9E55370C-A5D8-497E-9A54-B78ED9F11301}" type="slidenum">
              <a:rPr lang="en-US" smtClean="0"/>
              <a:t>3</a:t>
            </a:fld>
            <a:endParaRPr lang="en-US"/>
          </a:p>
        </p:txBody>
      </p:sp>
    </p:spTree>
    <p:extLst>
      <p:ext uri="{BB962C8B-B14F-4D97-AF65-F5344CB8AC3E}">
        <p14:creationId xmlns:p14="http://schemas.microsoft.com/office/powerpoint/2010/main" val="325132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latin typeface="Times New Roman" panose="02020603050405020304" pitchFamily="18" charset="0"/>
                <a:cs typeface="Times New Roman" panose="02020603050405020304" pitchFamily="18" charset="0"/>
              </a:rPr>
              <a:t>e.g. Battelle Environmental Evaluation System= </a:t>
            </a:r>
            <a:r>
              <a:rPr lang="en-US" dirty="0"/>
              <a:t>This method has been identified as one of the most quantitative methods. In the Battelle method, 78 measurable environmental parameters are divided into four major categories of ecology, environmental contamination, aesthetics, and human interest</a:t>
            </a:r>
          </a:p>
        </p:txBody>
      </p:sp>
      <p:sp>
        <p:nvSpPr>
          <p:cNvPr id="4" name="Slide Number Placeholder 3"/>
          <p:cNvSpPr>
            <a:spLocks noGrp="1"/>
          </p:cNvSpPr>
          <p:nvPr>
            <p:ph type="sldNum" sz="quarter" idx="10"/>
          </p:nvPr>
        </p:nvSpPr>
        <p:spPr/>
        <p:txBody>
          <a:bodyPr/>
          <a:lstStyle/>
          <a:p>
            <a:fld id="{9E55370C-A5D8-497E-9A54-B78ED9F11301}" type="slidenum">
              <a:rPr lang="en-US" smtClean="0"/>
              <a:t>7</a:t>
            </a:fld>
            <a:endParaRPr lang="en-US"/>
          </a:p>
        </p:txBody>
      </p:sp>
    </p:spTree>
    <p:extLst>
      <p:ext uri="{BB962C8B-B14F-4D97-AF65-F5344CB8AC3E}">
        <p14:creationId xmlns:p14="http://schemas.microsoft.com/office/powerpoint/2010/main" val="68059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does not illustrate interactions between effects.</a:t>
            </a:r>
          </a:p>
        </p:txBody>
      </p:sp>
      <p:sp>
        <p:nvSpPr>
          <p:cNvPr id="4" name="Slide Number Placeholder 3"/>
          <p:cNvSpPr>
            <a:spLocks noGrp="1"/>
          </p:cNvSpPr>
          <p:nvPr>
            <p:ph type="sldNum" sz="quarter" idx="10"/>
          </p:nvPr>
        </p:nvSpPr>
        <p:spPr/>
        <p:txBody>
          <a:bodyPr/>
          <a:lstStyle/>
          <a:p>
            <a:fld id="{9E55370C-A5D8-497E-9A54-B78ED9F11301}" type="slidenum">
              <a:rPr lang="en-US" smtClean="0"/>
              <a:t>8</a:t>
            </a:fld>
            <a:endParaRPr lang="en-US"/>
          </a:p>
        </p:txBody>
      </p:sp>
    </p:spTree>
    <p:extLst>
      <p:ext uri="{BB962C8B-B14F-4D97-AF65-F5344CB8AC3E}">
        <p14:creationId xmlns:p14="http://schemas.microsoft.com/office/powerpoint/2010/main" val="3732327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Times New Roman" panose="02020603050405020304" pitchFamily="18" charset="0"/>
                <a:cs typeface="Times New Roman" panose="02020603050405020304" pitchFamily="18" charset="0"/>
              </a:rPr>
              <a:t>For example, screening and scoping procedures have been automated using a number of rules and a data system, which encodes expert knowledge and judgement. </a:t>
            </a:r>
          </a:p>
          <a:p>
            <a:pPr algn="just">
              <a:lnSpc>
                <a:spcPct val="150000"/>
              </a:lnSpc>
            </a:pPr>
            <a:r>
              <a:rPr lang="en-US" sz="1200" dirty="0">
                <a:solidFill>
                  <a:schemeClr val="tx1"/>
                </a:solidFill>
                <a:latin typeface="Times New Roman" panose="02020603050405020304" pitchFamily="18" charset="0"/>
                <a:cs typeface="Times New Roman" panose="02020603050405020304" pitchFamily="18" charset="0"/>
              </a:rPr>
              <a:t>However, they also have the potential to be a powerful aid to systematic EIA in the future, not least because they can provide an efficient means of impact identification. </a:t>
            </a:r>
          </a:p>
          <a:p>
            <a:pPr algn="just">
              <a:lnSpc>
                <a:spcPct val="150000"/>
              </a:lnSpc>
            </a:pPr>
            <a:r>
              <a:rPr lang="en-US" sz="1200" dirty="0">
                <a:solidFill>
                  <a:schemeClr val="tx1"/>
                </a:solidFill>
                <a:latin typeface="Times New Roman" panose="02020603050405020304" pitchFamily="18" charset="0"/>
                <a:cs typeface="Times New Roman" panose="02020603050405020304" pitchFamily="18" charset="0"/>
              </a:rPr>
              <a:t>Experts systems also can be updated by building in experience gained over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9E55370C-A5D8-497E-9A54-B78ED9F11301}" type="slidenum">
              <a:rPr lang="en-US" smtClean="0"/>
              <a:t>17</a:t>
            </a:fld>
            <a:endParaRPr lang="en-US"/>
          </a:p>
        </p:txBody>
      </p:sp>
    </p:spTree>
    <p:extLst>
      <p:ext uri="{BB962C8B-B14F-4D97-AF65-F5344CB8AC3E}">
        <p14:creationId xmlns:p14="http://schemas.microsoft.com/office/powerpoint/2010/main" val="4276332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Times New Roman" panose="02020603050405020304" pitchFamily="18" charset="0"/>
                <a:cs typeface="Times New Roman" panose="02020603050405020304" pitchFamily="18" charset="0"/>
              </a:rPr>
              <a:t>The characteristics of environmental impacts vary. Typical parameters to be taken into account in impact prediction and decision-making include:</a:t>
            </a:r>
          </a:p>
          <a:p>
            <a:endParaRPr lang="en-US" dirty="0"/>
          </a:p>
        </p:txBody>
      </p:sp>
      <p:sp>
        <p:nvSpPr>
          <p:cNvPr id="4" name="Slide Number Placeholder 3"/>
          <p:cNvSpPr>
            <a:spLocks noGrp="1"/>
          </p:cNvSpPr>
          <p:nvPr>
            <p:ph type="sldNum" sz="quarter" idx="10"/>
          </p:nvPr>
        </p:nvSpPr>
        <p:spPr/>
        <p:txBody>
          <a:bodyPr/>
          <a:lstStyle/>
          <a:p>
            <a:fld id="{9E55370C-A5D8-497E-9A54-B78ED9F11301}" type="slidenum">
              <a:rPr lang="en-US" smtClean="0"/>
              <a:t>22</a:t>
            </a:fld>
            <a:endParaRPr lang="en-US"/>
          </a:p>
        </p:txBody>
      </p:sp>
    </p:spTree>
    <p:extLst>
      <p:ext uri="{BB962C8B-B14F-4D97-AF65-F5344CB8AC3E}">
        <p14:creationId xmlns:p14="http://schemas.microsoft.com/office/powerpoint/2010/main" val="3383683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55370C-A5D8-497E-9A54-B78ED9F11301}" type="slidenum">
              <a:rPr lang="en-US" smtClean="0"/>
              <a:t>34</a:t>
            </a:fld>
            <a:endParaRPr lang="en-US"/>
          </a:p>
        </p:txBody>
      </p:sp>
    </p:spTree>
    <p:extLst>
      <p:ext uri="{BB962C8B-B14F-4D97-AF65-F5344CB8AC3E}">
        <p14:creationId xmlns:p14="http://schemas.microsoft.com/office/powerpoint/2010/main" val="183561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7486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2376348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1247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784902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2180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2612786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2942411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94215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276411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3B16AB-8642-4D9A-A338-B9AC89E2E98B}"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3875510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3B16AB-8642-4D9A-A338-B9AC89E2E98B}"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95919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3B16AB-8642-4D9A-A338-B9AC89E2E98B}" type="datetimeFigureOut">
              <a:rPr lang="en-US" smtClean="0"/>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217550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3B16AB-8642-4D9A-A338-B9AC89E2E98B}" type="datetimeFigureOut">
              <a:rPr lang="en-US" smtClean="0"/>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382428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B16AB-8642-4D9A-A338-B9AC89E2E98B}" type="datetimeFigureOut">
              <a:rPr lang="en-US" smtClean="0"/>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43945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3B16AB-8642-4D9A-A338-B9AC89E2E98B}"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347484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E3B16AB-8642-4D9A-A338-B9AC89E2E98B}"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1E332-6EA7-4DBD-AC07-D038C0CB128C}" type="slidenum">
              <a:rPr lang="en-US" smtClean="0"/>
              <a:t>‹#›</a:t>
            </a:fld>
            <a:endParaRPr lang="en-US"/>
          </a:p>
        </p:txBody>
      </p:sp>
    </p:spTree>
    <p:extLst>
      <p:ext uri="{BB962C8B-B14F-4D97-AF65-F5344CB8AC3E}">
        <p14:creationId xmlns:p14="http://schemas.microsoft.com/office/powerpoint/2010/main" val="1362001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3B16AB-8642-4D9A-A338-B9AC89E2E98B}" type="datetimeFigureOut">
              <a:rPr lang="en-US" smtClean="0"/>
              <a:t>6/15/2017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51E332-6EA7-4DBD-AC07-D038C0CB128C}" type="slidenum">
              <a:rPr lang="en-US" smtClean="0"/>
              <a:t>‹#›</a:t>
            </a:fld>
            <a:endParaRPr lang="en-US"/>
          </a:p>
        </p:txBody>
      </p:sp>
    </p:spTree>
    <p:extLst>
      <p:ext uri="{BB962C8B-B14F-4D97-AF65-F5344CB8AC3E}">
        <p14:creationId xmlns:p14="http://schemas.microsoft.com/office/powerpoint/2010/main" val="121069801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bismilla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20910"/>
            <a:ext cx="12192000" cy="4433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745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44110" y="248444"/>
            <a:ext cx="6554255" cy="642037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81348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20" y="1212928"/>
            <a:ext cx="9115595" cy="4454012"/>
          </a:xfrm>
        </p:spPr>
        <p:txBody>
          <a:bodyPr>
            <a:normAutofit fontScale="925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 matrix is a grid like table that is used to identify the interaction between project activities, which are displayed along one axis, and environmental characteristics, which are displayed along the other axis. </a:t>
            </a:r>
          </a:p>
          <a:p>
            <a:pPr algn="just">
              <a:lnSpc>
                <a:spcPct val="150000"/>
              </a:lnSpc>
            </a:pPr>
            <a:r>
              <a:rPr lang="en-US" sz="2400" b="1" dirty="0">
                <a:solidFill>
                  <a:schemeClr val="tx1"/>
                </a:solidFill>
                <a:latin typeface="Times New Roman" panose="02020603050405020304" pitchFamily="18" charset="0"/>
                <a:cs typeface="Times New Roman" panose="02020603050405020304" pitchFamily="18" charset="0"/>
              </a:rPr>
              <a:t>The Leopold matrix </a:t>
            </a:r>
            <a:r>
              <a:rPr lang="en-US" sz="2400" dirty="0">
                <a:solidFill>
                  <a:schemeClr val="tx1"/>
                </a:solidFill>
                <a:latin typeface="Times New Roman" panose="02020603050405020304" pitchFamily="18" charset="0"/>
                <a:cs typeface="Times New Roman" panose="02020603050405020304" pitchFamily="18" charset="0"/>
              </a:rPr>
              <a:t>is the best known matrix methodology available for predicting the impact of a project on the environment. The method uses a matrix with 100 specified actions and 88 environmental items (LEOPOLD </a:t>
            </a:r>
            <a:r>
              <a:rPr lang="en-US" sz="2400" i="1" dirty="0">
                <a:solidFill>
                  <a:schemeClr val="tx1"/>
                </a:solidFill>
                <a:latin typeface="Times New Roman" panose="02020603050405020304" pitchFamily="18" charset="0"/>
                <a:cs typeface="Times New Roman" panose="02020603050405020304" pitchFamily="18" charset="0"/>
              </a:rPr>
              <a:t>et al</a:t>
            </a:r>
            <a:r>
              <a:rPr lang="en-US" sz="2400" dirty="0">
                <a:solidFill>
                  <a:schemeClr val="tx1"/>
                </a:solidFill>
                <a:latin typeface="Times New Roman" panose="02020603050405020304" pitchFamily="18" charset="0"/>
                <a:cs typeface="Times New Roman" panose="02020603050405020304" pitchFamily="18" charset="0"/>
              </a:rPr>
              <a:t>. 1971)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These are basically generalized checklists.</a:t>
            </a:r>
          </a:p>
          <a:p>
            <a:pPr algn="just"/>
            <a:endParaRPr lang="en-US" dirty="0"/>
          </a:p>
          <a:p>
            <a:pPr algn="just"/>
            <a:endParaRPr lang="en-US" dirty="0"/>
          </a:p>
        </p:txBody>
      </p:sp>
      <p:sp>
        <p:nvSpPr>
          <p:cNvPr id="4" name="Rectangle: Rounded Corners 3"/>
          <p:cNvSpPr/>
          <p:nvPr/>
        </p:nvSpPr>
        <p:spPr>
          <a:xfrm>
            <a:off x="280220" y="162232"/>
            <a:ext cx="1580111" cy="846761"/>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Matrices</a:t>
            </a:r>
          </a:p>
        </p:txBody>
      </p:sp>
      <p:pic>
        <p:nvPicPr>
          <p:cNvPr id="2050" name="Picture 2" descr="Image result for matrices of E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9697" y="4508938"/>
            <a:ext cx="4372303" cy="2349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49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3206" y="291359"/>
            <a:ext cx="6548117" cy="6338344"/>
          </a:xfrm>
          <a:prstGeom prst="rect">
            <a:avLst/>
          </a:prstGeom>
        </p:spPr>
      </p:pic>
      <p:pic>
        <p:nvPicPr>
          <p:cNvPr id="4098" name="Picture 2" descr="Image result for matrices of E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1323" y="2498506"/>
            <a:ext cx="4340772"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97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6968942" cy="620110"/>
          </a:xfrm>
          <a:solidFill>
            <a:srgbClr val="FFC000"/>
          </a:solidFill>
          <a:ln w="28575">
            <a:solidFill>
              <a:schemeClr val="tx1"/>
            </a:solidFill>
          </a:ln>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Overlays and geographic information system (GIS)</a:t>
            </a:r>
            <a:br>
              <a:rPr lang="en-US" sz="2400" b="1" dirty="0">
                <a:solidFill>
                  <a:schemeClr val="tx1"/>
                </a:solidFill>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576552"/>
            <a:ext cx="6275259" cy="4808481"/>
          </a:xfrm>
        </p:spPr>
        <p:txBody>
          <a:bodyPr>
            <a:normAutofit/>
          </a:bodyPr>
          <a:lstStyle/>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Overlays can be used to map impacts spatially and display them pictorially. </a:t>
            </a:r>
          </a:p>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The original overlay technique, popularized by </a:t>
            </a:r>
            <a:r>
              <a:rPr lang="en-US" sz="2000" dirty="0" err="1">
                <a:solidFill>
                  <a:schemeClr val="tx1"/>
                </a:solidFill>
                <a:latin typeface="Times New Roman" panose="02020603050405020304" pitchFamily="18" charset="0"/>
                <a:cs typeface="Times New Roman" panose="02020603050405020304" pitchFamily="18" charset="0"/>
              </a:rPr>
              <a:t>McHarg</a:t>
            </a:r>
            <a:r>
              <a:rPr lang="en-US" sz="2000" dirty="0">
                <a:solidFill>
                  <a:schemeClr val="tx1"/>
                </a:solidFill>
                <a:latin typeface="Times New Roman" panose="02020603050405020304" pitchFamily="18" charset="0"/>
                <a:cs typeface="Times New Roman" panose="02020603050405020304" pitchFamily="18" charset="0"/>
              </a:rPr>
              <a:t>, is an environmental suitability analysis in which data on topographic features, ecological values and resource constraints are mapped onto individual transparencies and then aggregated into a composite representation of potential impacts. </a:t>
            </a:r>
          </a:p>
        </p:txBody>
      </p:sp>
      <p:pic>
        <p:nvPicPr>
          <p:cNvPr id="4" name="Picture 3"/>
          <p:cNvPicPr>
            <a:picLocks noChangeAspect="1"/>
          </p:cNvPicPr>
          <p:nvPr/>
        </p:nvPicPr>
        <p:blipFill>
          <a:blip r:embed="rId2"/>
          <a:stretch>
            <a:fillRect/>
          </a:stretch>
        </p:blipFill>
        <p:spPr>
          <a:xfrm>
            <a:off x="7347495" y="1450428"/>
            <a:ext cx="4844505" cy="5281448"/>
          </a:xfrm>
          <a:prstGeom prst="rect">
            <a:avLst/>
          </a:prstGeom>
        </p:spPr>
      </p:pic>
    </p:spTree>
    <p:extLst>
      <p:ext uri="{BB962C8B-B14F-4D97-AF65-F5344CB8AC3E}">
        <p14:creationId xmlns:p14="http://schemas.microsoft.com/office/powerpoint/2010/main" val="1871811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75744" y="435422"/>
            <a:ext cx="4185623" cy="576262"/>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Advantages</a:t>
            </a:r>
          </a:p>
        </p:txBody>
      </p:sp>
      <p:sp>
        <p:nvSpPr>
          <p:cNvPr id="9" name="Content Placeholder 8"/>
          <p:cNvSpPr>
            <a:spLocks noGrp="1"/>
          </p:cNvSpPr>
          <p:nvPr>
            <p:ph sz="half" idx="2"/>
          </p:nvPr>
        </p:nvSpPr>
        <p:spPr>
          <a:xfrm>
            <a:off x="675745" y="1253613"/>
            <a:ext cx="4185623" cy="4787749"/>
          </a:xfrm>
        </p:spPr>
        <p:txBody>
          <a:bodyPr>
            <a:noAutofit/>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This approach is useful for comparing site and planning alternatives,</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For routing linear developments to avoid environmentally sensitive areas and for landscape and habitat zoning at the regional level.</a:t>
            </a:r>
          </a:p>
        </p:txBody>
      </p:sp>
      <p:sp>
        <p:nvSpPr>
          <p:cNvPr id="10" name="Text Placeholder 9"/>
          <p:cNvSpPr>
            <a:spLocks noGrp="1"/>
          </p:cNvSpPr>
          <p:nvPr>
            <p:ph type="body" sz="quarter" idx="3"/>
          </p:nvPr>
        </p:nvSpPr>
        <p:spPr>
          <a:xfrm>
            <a:off x="4985144" y="435422"/>
            <a:ext cx="4185618" cy="576262"/>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Disadvantages</a:t>
            </a:r>
          </a:p>
        </p:txBody>
      </p:sp>
      <p:sp>
        <p:nvSpPr>
          <p:cNvPr id="11" name="Content Placeholder 10"/>
          <p:cNvSpPr>
            <a:spLocks noGrp="1"/>
          </p:cNvSpPr>
          <p:nvPr>
            <p:ph sz="quarter" idx="4"/>
          </p:nvPr>
        </p:nvSpPr>
        <p:spPr>
          <a:xfrm>
            <a:off x="5368603" y="1253612"/>
            <a:ext cx="4185617" cy="4787749"/>
          </a:xfrm>
        </p:spPr>
        <p:txBody>
          <a:bodyPr>
            <a:normAutofit/>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Lack of precision in differentiating the likelihood and magnitude of impacts and relating them to project actions.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Overlay process can become cumbersome in its original form. </a:t>
            </a:r>
          </a:p>
        </p:txBody>
      </p:sp>
    </p:spTree>
    <p:extLst>
      <p:ext uri="{BB962C8B-B14F-4D97-AF65-F5344CB8AC3E}">
        <p14:creationId xmlns:p14="http://schemas.microsoft.com/office/powerpoint/2010/main" val="3522079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GIS in E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4839" y="3838575"/>
            <a:ext cx="2771775" cy="301942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7"/>
          <p:cNvSpPr>
            <a:spLocks noGrp="1"/>
          </p:cNvSpPr>
          <p:nvPr>
            <p:ph idx="1"/>
          </p:nvPr>
        </p:nvSpPr>
        <p:spPr>
          <a:xfrm>
            <a:off x="457201" y="250723"/>
            <a:ext cx="5407572" cy="6260435"/>
          </a:xfrm>
        </p:spPr>
        <p:txBody>
          <a:bodyPr>
            <a:normAutofit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 modern version of overlay method is the computer based geographical information system </a:t>
            </a:r>
            <a:r>
              <a:rPr lang="en-US" sz="2400" dirty="0">
                <a:latin typeface="Times New Roman" panose="02020603050405020304" pitchFamily="18" charset="0"/>
                <a:cs typeface="Times New Roman" panose="02020603050405020304" pitchFamily="18" charset="0"/>
              </a:rPr>
              <a:t>(</a:t>
            </a:r>
            <a:r>
              <a:rPr lang="en-US" sz="2400" dirty="0">
                <a:solidFill>
                  <a:schemeClr val="accent2"/>
                </a:solidFill>
                <a:latin typeface="Times New Roman" panose="02020603050405020304" pitchFamily="18" charset="0"/>
                <a:cs typeface="Times New Roman" panose="02020603050405020304" pitchFamily="18" charset="0"/>
              </a:rPr>
              <a:t>GIS</a:t>
            </a:r>
            <a:r>
              <a:rPr lang="en-US" sz="2400" dirty="0">
                <a:latin typeface="Times New Roman" panose="02020603050405020304" pitchFamily="18" charset="0"/>
                <a:cs typeface="Times New Roman" panose="02020603050405020304" pitchFamily="18" charset="0"/>
              </a:rPr>
              <a:t>).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In simple terms, a GIS </a:t>
            </a:r>
            <a:r>
              <a:rPr lang="en-US" sz="2400" u="sng" dirty="0">
                <a:solidFill>
                  <a:schemeClr val="accent5"/>
                </a:solidFill>
                <a:latin typeface="Times New Roman" panose="02020603050405020304" pitchFamily="18" charset="0"/>
                <a:cs typeface="Times New Roman" panose="02020603050405020304" pitchFamily="18" charset="0"/>
              </a:rPr>
              <a:t>stores</a:t>
            </a:r>
            <a:r>
              <a:rPr lang="en-US" sz="2400" dirty="0">
                <a:latin typeface="Times New Roman" panose="02020603050405020304" pitchFamily="18" charset="0"/>
                <a:cs typeface="Times New Roman" panose="02020603050405020304" pitchFamily="18" charset="0"/>
              </a:rPr>
              <a:t>, </a:t>
            </a:r>
            <a:r>
              <a:rPr lang="en-US" sz="2400" u="sng" dirty="0">
                <a:solidFill>
                  <a:schemeClr val="accent5"/>
                </a:solidFill>
                <a:latin typeface="Times New Roman" panose="02020603050405020304" pitchFamily="18" charset="0"/>
                <a:cs typeface="Times New Roman" panose="02020603050405020304" pitchFamily="18" charset="0"/>
              </a:rPr>
              <a:t>retrieves</a:t>
            </a:r>
            <a:r>
              <a:rPr lang="en-US" sz="2400" dirty="0">
                <a:latin typeface="Times New Roman" panose="02020603050405020304" pitchFamily="18" charset="0"/>
                <a:cs typeface="Times New Roman" panose="02020603050405020304" pitchFamily="18" charset="0"/>
              </a:rPr>
              <a:t>, </a:t>
            </a:r>
            <a:r>
              <a:rPr lang="en-US" sz="2400" u="sng" dirty="0">
                <a:solidFill>
                  <a:schemeClr val="accent5"/>
                </a:solidFill>
                <a:latin typeface="Times New Roman" panose="02020603050405020304" pitchFamily="18" charset="0"/>
                <a:cs typeface="Times New Roman" panose="02020603050405020304" pitchFamily="18" charset="0"/>
              </a:rPr>
              <a:t>manipulates</a:t>
            </a:r>
            <a:r>
              <a:rPr lang="en-US" sz="2400" dirty="0">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and</a:t>
            </a:r>
            <a:r>
              <a:rPr lang="en-US" sz="2400" dirty="0">
                <a:latin typeface="Times New Roman" panose="02020603050405020304" pitchFamily="18" charset="0"/>
                <a:cs typeface="Times New Roman" panose="02020603050405020304" pitchFamily="18" charset="0"/>
              </a:rPr>
              <a:t> </a:t>
            </a:r>
            <a:r>
              <a:rPr lang="en-US" sz="2400" u="sng" dirty="0">
                <a:solidFill>
                  <a:schemeClr val="accent5"/>
                </a:solidFill>
                <a:latin typeface="Times New Roman" panose="02020603050405020304" pitchFamily="18" charset="0"/>
                <a:cs typeface="Times New Roman" panose="02020603050405020304" pitchFamily="18" charset="0"/>
              </a:rPr>
              <a:t>displays</a:t>
            </a:r>
            <a:r>
              <a:rPr lang="en-US" sz="2400" dirty="0">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environmental data in spatial format.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 set of map or overlays of a given area provide different types of information and scales of resolution.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 use of GIS for EIA purposes is not as wide spread as commonly imagined.</a:t>
            </a:r>
          </a:p>
        </p:txBody>
      </p:sp>
      <p:sp>
        <p:nvSpPr>
          <p:cNvPr id="9" name="Scroll: Horizontal 8"/>
          <p:cNvSpPr/>
          <p:nvPr/>
        </p:nvSpPr>
        <p:spPr>
          <a:xfrm>
            <a:off x="6383002" y="0"/>
            <a:ext cx="4173794" cy="204951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latin typeface="Times New Roman" panose="02020603050405020304" pitchFamily="18" charset="0"/>
                <a:cs typeface="Times New Roman" panose="02020603050405020304" pitchFamily="18" charset="0"/>
              </a:rPr>
              <a:t>Drawbacks:</a:t>
            </a:r>
            <a:r>
              <a:rPr lang="en-US" sz="20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lack of appropriate data &amp; </a:t>
            </a:r>
          </a:p>
          <a:p>
            <a:pPr marL="342900" indent="-3429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expense of creating a useful system</a:t>
            </a:r>
          </a:p>
        </p:txBody>
      </p:sp>
      <p:sp>
        <p:nvSpPr>
          <p:cNvPr id="10" name="Scroll: Horizontal 9"/>
          <p:cNvSpPr/>
          <p:nvPr/>
        </p:nvSpPr>
        <p:spPr>
          <a:xfrm>
            <a:off x="7880727" y="1681316"/>
            <a:ext cx="4173794" cy="292018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latin typeface="Times New Roman" panose="02020603050405020304" pitchFamily="18" charset="0"/>
                <a:cs typeface="Times New Roman" panose="02020603050405020304" pitchFamily="18" charset="0"/>
              </a:rPr>
              <a:t>However, the potential application of GIS to EIA is widely acknowledged and its use is expected to increase in future, particularly to address </a:t>
            </a:r>
            <a:r>
              <a:rPr lang="en-US" sz="2000" b="1" u="sng" dirty="0">
                <a:latin typeface="Times New Roman" panose="02020603050405020304" pitchFamily="18" charset="0"/>
                <a:cs typeface="Times New Roman" panose="02020603050405020304" pitchFamily="18" charset="0"/>
              </a:rPr>
              <a:t>Cumulative Effects.</a:t>
            </a:r>
          </a:p>
        </p:txBody>
      </p:sp>
    </p:spTree>
    <p:extLst>
      <p:ext uri="{BB962C8B-B14F-4D97-AF65-F5344CB8AC3E}">
        <p14:creationId xmlns:p14="http://schemas.microsoft.com/office/powerpoint/2010/main" val="3043591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285" y="342874"/>
            <a:ext cx="1682408" cy="722672"/>
          </a:xfrm>
          <a:solidFill>
            <a:schemeClr val="accent1">
              <a:lumMod val="40000"/>
              <a:lumOff val="60000"/>
            </a:schemeClr>
          </a:solidFill>
          <a:ln w="28575">
            <a:solidFill>
              <a:schemeClr val="tx1"/>
            </a:solidFill>
          </a:ln>
        </p:spPr>
        <p:txBody>
          <a:bodyPr>
            <a:normAutofit/>
          </a:bodyPr>
          <a:lstStyle/>
          <a:p>
            <a:r>
              <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Networks</a:t>
            </a:r>
          </a:p>
        </p:txBody>
      </p:sp>
      <p:sp>
        <p:nvSpPr>
          <p:cNvPr id="3" name="Content Placeholder 2"/>
          <p:cNvSpPr>
            <a:spLocks noGrp="1"/>
          </p:cNvSpPr>
          <p:nvPr>
            <p:ph idx="1"/>
          </p:nvPr>
        </p:nvSpPr>
        <p:spPr>
          <a:xfrm>
            <a:off x="520913" y="1324812"/>
            <a:ext cx="7536500" cy="4852219"/>
          </a:xfrm>
        </p:spPr>
        <p:txBody>
          <a:bodyPr>
            <a:normAutofit fontScale="92500" lnSpcReduction="20000"/>
          </a:bodyPr>
          <a:lstStyle/>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Networks illustrate cause effect relationship of project activities and environmental characteristics. They are therefore, particularly useful in identifying and depicting secondary impacts (indirect and cumulative etc.).</a:t>
            </a:r>
          </a:p>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Simplified networks, used in conjunction with other methods, help to ensure that important second order impacts are not omitted from the investigation.</a:t>
            </a:r>
          </a:p>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More detailed networks are visually complicated, time consuming and difficult to produce unless a computer program is used for the task.</a:t>
            </a:r>
          </a:p>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However, they can be useful aid for establishing “impact hypothesis” and other structured science based approaches to EIA.</a:t>
            </a:r>
          </a:p>
        </p:txBody>
      </p:sp>
      <p:sp>
        <p:nvSpPr>
          <p:cNvPr id="4" name="Rectangle: Rounded Corners 3"/>
          <p:cNvSpPr/>
          <p:nvPr/>
        </p:nvSpPr>
        <p:spPr>
          <a:xfrm>
            <a:off x="8465573" y="176981"/>
            <a:ext cx="3156155" cy="1415845"/>
          </a:xfrm>
          <a:prstGeom prst="roundRect">
            <a:avLst/>
          </a:prstGeom>
          <a:solidFill>
            <a:schemeClr val="bg1"/>
          </a:solidFill>
          <a:ln w="57150">
            <a:solidFill>
              <a:srgbClr val="ABD5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Cause  </a:t>
            </a:r>
            <a:r>
              <a:rPr lang="en-US" sz="24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Effect </a:t>
            </a:r>
          </a:p>
          <a:p>
            <a:pPr algn="ctr">
              <a:lnSpc>
                <a:spcPct val="150000"/>
              </a:lnSpc>
            </a:pPr>
            <a:r>
              <a:rPr lang="en-US" sz="2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Relationship</a:t>
            </a:r>
          </a:p>
        </p:txBody>
      </p:sp>
      <p:sp>
        <p:nvSpPr>
          <p:cNvPr id="5" name="Arrow: Left-Right 4"/>
          <p:cNvSpPr/>
          <p:nvPr/>
        </p:nvSpPr>
        <p:spPr>
          <a:xfrm>
            <a:off x="9645443" y="589116"/>
            <a:ext cx="796413" cy="2301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Image result for network in 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11510" y="4462290"/>
            <a:ext cx="4180490" cy="2376893"/>
          </a:xfrm>
          <a:prstGeom prst="rect">
            <a:avLst/>
          </a:prstGeom>
          <a:noFill/>
          <a:ln>
            <a:noFill/>
          </a:ln>
        </p:spPr>
      </p:pic>
    </p:spTree>
    <p:extLst>
      <p:ext uri="{BB962C8B-B14F-4D97-AF65-F5344CB8AC3E}">
        <p14:creationId xmlns:p14="http://schemas.microsoft.com/office/powerpoint/2010/main" val="5027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611" y="403123"/>
            <a:ext cx="2048575" cy="637402"/>
          </a:xfrm>
          <a:solidFill>
            <a:schemeClr val="accent2">
              <a:lumMod val="40000"/>
              <a:lumOff val="60000"/>
            </a:schemeClr>
          </a:solidFill>
          <a:ln w="28575">
            <a:solidFill>
              <a:schemeClr val="tx1"/>
            </a:solidFill>
          </a:ln>
        </p:spPr>
        <p:txBody>
          <a:bodyPr>
            <a:no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Expert system</a:t>
            </a:r>
          </a:p>
        </p:txBody>
      </p:sp>
      <p:sp>
        <p:nvSpPr>
          <p:cNvPr id="3" name="Content Placeholder 2"/>
          <p:cNvSpPr>
            <a:spLocks noGrp="1"/>
          </p:cNvSpPr>
          <p:nvPr>
            <p:ph idx="1"/>
          </p:nvPr>
        </p:nvSpPr>
        <p:spPr>
          <a:xfrm>
            <a:off x="677333" y="1415845"/>
            <a:ext cx="9223411" cy="4625517"/>
          </a:xfrm>
        </p:spPr>
        <p:txBody>
          <a:bodyPr>
            <a:normAutofit lnSpcReduction="10000"/>
          </a:bodyPr>
          <a:lstStyle/>
          <a:p>
            <a:pPr algn="just"/>
            <a:r>
              <a:rPr lang="en-US" sz="2400" dirty="0">
                <a:solidFill>
                  <a:schemeClr val="tx1"/>
                </a:solidFill>
                <a:latin typeface="Times New Roman" panose="02020603050405020304" pitchFamily="18" charset="0"/>
                <a:cs typeface="Times New Roman" panose="02020603050405020304" pitchFamily="18" charset="0"/>
              </a:rPr>
              <a:t>Expert or knowledge based systems are used to assist diagnosis, problem solving and decision making.</a:t>
            </a:r>
          </a:p>
          <a:p>
            <a:pPr algn="just"/>
            <a:r>
              <a:rPr lang="en-US" sz="2400" dirty="0">
                <a:solidFill>
                  <a:schemeClr val="tx1"/>
                </a:solidFill>
                <a:latin typeface="Times New Roman" panose="02020603050405020304" pitchFamily="18" charset="0"/>
                <a:cs typeface="Times New Roman" panose="02020603050405020304" pitchFamily="18" charset="0"/>
              </a:rPr>
              <a:t>A number of such computerized systems have been developed for use in EIA, primarily at the early stages of the process. </a:t>
            </a:r>
          </a:p>
          <a:p>
            <a:pPr algn="just"/>
            <a:r>
              <a:rPr lang="en-US" sz="2400" dirty="0">
                <a:solidFill>
                  <a:schemeClr val="tx1"/>
                </a:solidFill>
                <a:latin typeface="Times New Roman" panose="02020603050405020304" pitchFamily="18" charset="0"/>
                <a:cs typeface="Times New Roman" panose="02020603050405020304" pitchFamily="18" charset="0"/>
              </a:rPr>
              <a:t>The user has to answer a series of questions that have been systematically developed to identify impacts and determine their “</a:t>
            </a:r>
            <a:r>
              <a:rPr lang="en-US" sz="2400" dirty="0" err="1">
                <a:solidFill>
                  <a:schemeClr val="tx1"/>
                </a:solidFill>
                <a:latin typeface="Times New Roman" panose="02020603050405020304" pitchFamily="18" charset="0"/>
                <a:cs typeface="Times New Roman" panose="02020603050405020304" pitchFamily="18" charset="0"/>
              </a:rPr>
              <a:t>mitigability</a:t>
            </a:r>
            <a:r>
              <a:rPr lang="en-US" sz="2400" dirty="0">
                <a:solidFill>
                  <a:schemeClr val="tx1"/>
                </a:solidFill>
                <a:latin typeface="Times New Roman" panose="02020603050405020304" pitchFamily="18" charset="0"/>
                <a:cs typeface="Times New Roman" panose="02020603050405020304" pitchFamily="18" charset="0"/>
              </a:rPr>
              <a:t>” and significance.</a:t>
            </a:r>
          </a:p>
          <a:p>
            <a:pPr algn="just"/>
            <a:r>
              <a:rPr lang="en-US" sz="2400" dirty="0">
                <a:solidFill>
                  <a:schemeClr val="tx1"/>
                </a:solidFill>
                <a:latin typeface="Times New Roman" panose="02020603050405020304" pitchFamily="18" charset="0"/>
                <a:cs typeface="Times New Roman" panose="02020603050405020304" pitchFamily="18" charset="0"/>
              </a:rPr>
              <a:t>Like GIS system, expert systems are an information intensive, high investment method of analysis, As such, they are limited in their current use and application, especially by many developing countries. </a:t>
            </a:r>
          </a:p>
          <a:p>
            <a:pPr algn="just"/>
            <a:r>
              <a:rPr lang="en-US" sz="2400" dirty="0">
                <a:solidFill>
                  <a:schemeClr val="tx1"/>
                </a:solidFill>
                <a:latin typeface="Times New Roman" panose="02020603050405020304" pitchFamily="18" charset="0"/>
                <a:cs typeface="Times New Roman" panose="02020603050405020304" pitchFamily="18" charset="0"/>
              </a:rPr>
              <a:t>Based on the answer given to each question, the expert system moves to the next appropriate question.</a:t>
            </a:r>
          </a:p>
        </p:txBody>
      </p:sp>
    </p:spTree>
    <p:extLst>
      <p:ext uri="{BB962C8B-B14F-4D97-AF65-F5344CB8AC3E}">
        <p14:creationId xmlns:p14="http://schemas.microsoft.com/office/powerpoint/2010/main" val="368532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390530962"/>
              </p:ext>
            </p:extLst>
          </p:nvPr>
        </p:nvGraphicFramePr>
        <p:xfrm>
          <a:off x="457200" y="132735"/>
          <a:ext cx="11371005" cy="6591042"/>
        </p:xfrm>
        <a:graphic>
          <a:graphicData uri="http://schemas.openxmlformats.org/drawingml/2006/table">
            <a:tbl>
              <a:tblPr firstRow="1" bandRow="1">
                <a:tableStyleId>{5C22544A-7EE6-4342-B048-85BDC9FD1C3A}</a:tableStyleId>
              </a:tblPr>
              <a:tblGrid>
                <a:gridCol w="3790335">
                  <a:extLst>
                    <a:ext uri="{9D8B030D-6E8A-4147-A177-3AD203B41FA5}">
                      <a16:colId xmlns:a16="http://schemas.microsoft.com/office/drawing/2014/main" xmlns="" val="20000"/>
                    </a:ext>
                  </a:extLst>
                </a:gridCol>
                <a:gridCol w="3790335">
                  <a:extLst>
                    <a:ext uri="{9D8B030D-6E8A-4147-A177-3AD203B41FA5}">
                      <a16:colId xmlns:a16="http://schemas.microsoft.com/office/drawing/2014/main" xmlns="" val="20001"/>
                    </a:ext>
                  </a:extLst>
                </a:gridCol>
                <a:gridCol w="3790335">
                  <a:extLst>
                    <a:ext uri="{9D8B030D-6E8A-4147-A177-3AD203B41FA5}">
                      <a16:colId xmlns:a16="http://schemas.microsoft.com/office/drawing/2014/main" xmlns="" val="20002"/>
                    </a:ext>
                  </a:extLst>
                </a:gridCol>
              </a:tblGrid>
              <a:tr h="352501">
                <a:tc gridSpan="3">
                  <a:txBody>
                    <a:bodyPr/>
                    <a:lstStyle/>
                    <a:p>
                      <a:pPr algn="ctr"/>
                      <a:r>
                        <a:rPr lang="en-US" sz="1800" b="1" i="0" dirty="0">
                          <a:solidFill>
                            <a:schemeClr val="tx1"/>
                          </a:solidFill>
                          <a:latin typeface="Times New Roman" panose="02020603050405020304" pitchFamily="18" charset="0"/>
                          <a:cs typeface="Times New Roman" panose="02020603050405020304" pitchFamily="18" charset="0"/>
                        </a:rPr>
                        <a:t>Main advantages and disadvantages of impact identification methods</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79971">
                <a:tc>
                  <a:txBody>
                    <a:bodyPr/>
                    <a:lstStyle/>
                    <a:p>
                      <a:r>
                        <a:rPr lang="en-US" sz="1600" b="1" i="0" dirty="0">
                          <a:solidFill>
                            <a:srgbClr val="38386F"/>
                          </a:solidFill>
                          <a:latin typeface="Times New Roman" panose="02020603050405020304" pitchFamily="18" charset="0"/>
                          <a:cs typeface="Times New Roman" panose="02020603050405020304" pitchFamily="18" charset="0"/>
                        </a:rPr>
                        <a:t>Method</a:t>
                      </a:r>
                    </a:p>
                  </a:txBody>
                  <a:tcPr marL="66675" marR="66675" marT="66675" marB="66675" anchor="ctr"/>
                </a:tc>
                <a:tc>
                  <a:txBody>
                    <a:bodyPr/>
                    <a:lstStyle/>
                    <a:p>
                      <a:r>
                        <a:rPr lang="en-US" sz="1600" b="1" i="0" dirty="0">
                          <a:solidFill>
                            <a:srgbClr val="38386F"/>
                          </a:solidFill>
                          <a:latin typeface="Times New Roman" panose="02020603050405020304" pitchFamily="18" charset="0"/>
                          <a:cs typeface="Times New Roman" panose="02020603050405020304" pitchFamily="18" charset="0"/>
                        </a:rPr>
                        <a:t>Advantages</a:t>
                      </a:r>
                    </a:p>
                  </a:txBody>
                  <a:tcPr marL="66675" marR="66675" marT="66675" marB="66675" anchor="ctr"/>
                </a:tc>
                <a:tc>
                  <a:txBody>
                    <a:bodyPr/>
                    <a:lstStyle/>
                    <a:p>
                      <a:r>
                        <a:rPr lang="en-US" sz="1600" b="1" i="0" dirty="0">
                          <a:solidFill>
                            <a:srgbClr val="38386F"/>
                          </a:solidFill>
                          <a:latin typeface="Times New Roman" panose="02020603050405020304" pitchFamily="18" charset="0"/>
                          <a:cs typeface="Times New Roman" panose="02020603050405020304" pitchFamily="18" charset="0"/>
                        </a:rPr>
                        <a:t>Disadvantages</a:t>
                      </a:r>
                    </a:p>
                  </a:txBody>
                  <a:tcPr marL="66675" marR="66675" marT="66675" marB="66675" anchor="ctr"/>
                </a:tc>
                <a:extLst>
                  <a:ext uri="{0D108BD9-81ED-4DB2-BD59-A6C34878D82A}">
                    <a16:rowId xmlns:a16="http://schemas.microsoft.com/office/drawing/2014/main" xmlns="" val="10001"/>
                  </a:ext>
                </a:extLst>
              </a:tr>
              <a:tr h="1543295">
                <a:tc>
                  <a:txBody>
                    <a:bodyPr/>
                    <a:lstStyle/>
                    <a:p>
                      <a:r>
                        <a:rPr lang="en-US" sz="1600" b="0" i="0" dirty="0">
                          <a:latin typeface="Times New Roman" panose="02020603050405020304" pitchFamily="18" charset="0"/>
                          <a:cs typeface="Times New Roman" panose="02020603050405020304" pitchFamily="18" charset="0"/>
                        </a:rPr>
                        <a:t>Checklists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easy to understand and use</a:t>
                      </a:r>
                    </a:p>
                    <a:p>
                      <a:pPr>
                        <a:buFont typeface="Arial"/>
                        <a:buChar char="•"/>
                      </a:pPr>
                      <a:r>
                        <a:rPr lang="en-US" sz="1600" b="0" i="0" dirty="0">
                          <a:latin typeface="Times New Roman" panose="02020603050405020304" pitchFamily="18" charset="0"/>
                          <a:cs typeface="Times New Roman" panose="02020603050405020304" pitchFamily="18" charset="0"/>
                        </a:rPr>
                        <a:t>good for site selection and priority setting</a:t>
                      </a:r>
                    </a:p>
                    <a:p>
                      <a:pPr>
                        <a:buFont typeface="Arial"/>
                        <a:buChar char="•"/>
                      </a:pPr>
                      <a:r>
                        <a:rPr lang="en-US" sz="1600" b="0" i="0" dirty="0">
                          <a:latin typeface="Times New Roman" panose="02020603050405020304" pitchFamily="18" charset="0"/>
                          <a:cs typeface="Times New Roman" panose="02020603050405020304" pitchFamily="18" charset="0"/>
                        </a:rPr>
                        <a:t>simple ranking and weighting</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do not distinguish between direct and indirect impacts</a:t>
                      </a:r>
                    </a:p>
                    <a:p>
                      <a:pPr>
                        <a:buFont typeface="Arial"/>
                        <a:buChar char="•"/>
                      </a:pPr>
                      <a:r>
                        <a:rPr lang="en-US" sz="1600" b="0" i="0" dirty="0">
                          <a:latin typeface="Times New Roman" panose="02020603050405020304" pitchFamily="18" charset="0"/>
                          <a:cs typeface="Times New Roman" panose="02020603050405020304" pitchFamily="18" charset="0"/>
                        </a:rPr>
                        <a:t>do not link action and impact</a:t>
                      </a:r>
                    </a:p>
                    <a:p>
                      <a:pPr>
                        <a:buFont typeface="Arial"/>
                        <a:buChar char="•"/>
                      </a:pPr>
                      <a:r>
                        <a:rPr lang="en-US" sz="1600" b="0" i="0" dirty="0">
                          <a:latin typeface="Times New Roman" panose="02020603050405020304" pitchFamily="18" charset="0"/>
                          <a:cs typeface="Times New Roman" panose="02020603050405020304" pitchFamily="18" charset="0"/>
                        </a:rPr>
                        <a:t>the process of incorporating values can be controversial</a:t>
                      </a:r>
                    </a:p>
                  </a:txBody>
                  <a:tcPr marL="66675" marR="66675" marT="66675" marB="66675" anchor="ctr"/>
                </a:tc>
                <a:extLst>
                  <a:ext uri="{0D108BD9-81ED-4DB2-BD59-A6C34878D82A}">
                    <a16:rowId xmlns:a16="http://schemas.microsoft.com/office/drawing/2014/main" xmlns="" val="10002"/>
                  </a:ext>
                </a:extLst>
              </a:tr>
              <a:tr h="1142331">
                <a:tc>
                  <a:txBody>
                    <a:bodyPr/>
                    <a:lstStyle/>
                    <a:p>
                      <a:r>
                        <a:rPr lang="en-US" sz="1600" b="0" i="0" dirty="0">
                          <a:latin typeface="Times New Roman" panose="02020603050405020304" pitchFamily="18" charset="0"/>
                          <a:cs typeface="Times New Roman" panose="02020603050405020304" pitchFamily="18" charset="0"/>
                        </a:rPr>
                        <a:t>Matrices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link action to impact</a:t>
                      </a:r>
                    </a:p>
                    <a:p>
                      <a:pPr>
                        <a:buFont typeface="Arial"/>
                        <a:buChar char="•"/>
                      </a:pPr>
                      <a:r>
                        <a:rPr lang="en-US" sz="1600" b="0" i="0" dirty="0">
                          <a:latin typeface="Times New Roman" panose="02020603050405020304" pitchFamily="18" charset="0"/>
                          <a:cs typeface="Times New Roman" panose="02020603050405020304" pitchFamily="18" charset="0"/>
                        </a:rPr>
                        <a:t>good method for displaying EIA results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difficult to distinguish direct and indirect impacts</a:t>
                      </a:r>
                    </a:p>
                    <a:p>
                      <a:pPr>
                        <a:buFont typeface="Arial"/>
                        <a:buChar char="•"/>
                      </a:pPr>
                      <a:r>
                        <a:rPr lang="en-US" sz="1600" b="0" i="0" dirty="0">
                          <a:latin typeface="Times New Roman" panose="02020603050405020304" pitchFamily="18" charset="0"/>
                          <a:cs typeface="Times New Roman" panose="02020603050405020304" pitchFamily="18" charset="0"/>
                        </a:rPr>
                        <a:t>have potential for double-counting of impacts</a:t>
                      </a:r>
                    </a:p>
                  </a:txBody>
                  <a:tcPr marL="66675" marR="66675" marT="66675" marB="66675" anchor="ctr"/>
                </a:tc>
                <a:extLst>
                  <a:ext uri="{0D108BD9-81ED-4DB2-BD59-A6C34878D82A}">
                    <a16:rowId xmlns:a16="http://schemas.microsoft.com/office/drawing/2014/main" xmlns="" val="10003"/>
                  </a:ext>
                </a:extLst>
              </a:tr>
              <a:tr h="1409641">
                <a:tc>
                  <a:txBody>
                    <a:bodyPr/>
                    <a:lstStyle/>
                    <a:p>
                      <a:r>
                        <a:rPr lang="en-US" sz="1600" b="0" i="0" dirty="0">
                          <a:latin typeface="Times New Roman" panose="02020603050405020304" pitchFamily="18" charset="0"/>
                          <a:cs typeface="Times New Roman" panose="02020603050405020304" pitchFamily="18" charset="0"/>
                        </a:rPr>
                        <a:t>Networks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link action to impact</a:t>
                      </a:r>
                    </a:p>
                    <a:p>
                      <a:pPr>
                        <a:buFont typeface="Arial"/>
                        <a:buChar char="•"/>
                      </a:pPr>
                      <a:r>
                        <a:rPr lang="en-US" sz="1600" b="0" i="0" dirty="0">
                          <a:latin typeface="Times New Roman" panose="02020603050405020304" pitchFamily="18" charset="0"/>
                          <a:cs typeface="Times New Roman" panose="02020603050405020304" pitchFamily="18" charset="0"/>
                        </a:rPr>
                        <a:t>useful in simplified form for checking for second order impacts</a:t>
                      </a:r>
                    </a:p>
                    <a:p>
                      <a:pPr>
                        <a:buFont typeface="Arial"/>
                        <a:buChar char="•"/>
                      </a:pPr>
                      <a:r>
                        <a:rPr lang="en-US" sz="1600" b="0" i="0" dirty="0">
                          <a:latin typeface="Times New Roman" panose="02020603050405020304" pitchFamily="18" charset="0"/>
                          <a:cs typeface="Times New Roman" panose="02020603050405020304" pitchFamily="18" charset="0"/>
                        </a:rPr>
                        <a:t>handles direct and indirect impacts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can become very complex if used beyond simplified version</a:t>
                      </a:r>
                    </a:p>
                  </a:txBody>
                  <a:tcPr marL="66675" marR="66675" marT="66675" marB="66675" anchor="ctr"/>
                </a:tc>
                <a:extLst>
                  <a:ext uri="{0D108BD9-81ED-4DB2-BD59-A6C34878D82A}">
                    <a16:rowId xmlns:a16="http://schemas.microsoft.com/office/drawing/2014/main" xmlns="" val="10004"/>
                  </a:ext>
                </a:extLst>
              </a:tr>
              <a:tr h="875022">
                <a:tc>
                  <a:txBody>
                    <a:bodyPr/>
                    <a:lstStyle/>
                    <a:p>
                      <a:r>
                        <a:rPr lang="en-US" sz="1600" b="0" i="0" dirty="0">
                          <a:latin typeface="Times New Roman" panose="02020603050405020304" pitchFamily="18" charset="0"/>
                          <a:cs typeface="Times New Roman" panose="02020603050405020304" pitchFamily="18" charset="0"/>
                        </a:rPr>
                        <a:t>Overlays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easy to understand</a:t>
                      </a:r>
                    </a:p>
                    <a:p>
                      <a:pPr>
                        <a:buFont typeface="Arial"/>
                        <a:buChar char="•"/>
                      </a:pPr>
                      <a:r>
                        <a:rPr lang="en-US" sz="1600" b="0" i="0" dirty="0">
                          <a:latin typeface="Times New Roman" panose="02020603050405020304" pitchFamily="18" charset="0"/>
                          <a:cs typeface="Times New Roman" panose="02020603050405020304" pitchFamily="18" charset="0"/>
                        </a:rPr>
                        <a:t>focus and display spatial impacts</a:t>
                      </a:r>
                    </a:p>
                    <a:p>
                      <a:pPr>
                        <a:buFont typeface="Arial"/>
                        <a:buChar char="•"/>
                      </a:pPr>
                      <a:r>
                        <a:rPr lang="en-US" sz="1600" b="0" i="0" dirty="0">
                          <a:latin typeface="Times New Roman" panose="02020603050405020304" pitchFamily="18" charset="0"/>
                          <a:cs typeface="Times New Roman" panose="02020603050405020304" pitchFamily="18" charset="0"/>
                        </a:rPr>
                        <a:t>good siting tool</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can be cumbersome</a:t>
                      </a:r>
                    </a:p>
                    <a:p>
                      <a:pPr>
                        <a:buFont typeface="Arial"/>
                        <a:buChar char="•"/>
                      </a:pPr>
                      <a:r>
                        <a:rPr lang="en-US" sz="1600" b="0" i="0" dirty="0">
                          <a:latin typeface="Times New Roman" panose="02020603050405020304" pitchFamily="18" charset="0"/>
                          <a:cs typeface="Times New Roman" panose="02020603050405020304" pitchFamily="18" charset="0"/>
                        </a:rPr>
                        <a:t>poorly suited to address impact duration or probability</a:t>
                      </a:r>
                    </a:p>
                  </a:txBody>
                  <a:tcPr marL="66675" marR="66675" marT="66675" marB="66675" anchor="ctr"/>
                </a:tc>
                <a:extLst>
                  <a:ext uri="{0D108BD9-81ED-4DB2-BD59-A6C34878D82A}">
                    <a16:rowId xmlns:a16="http://schemas.microsoft.com/office/drawing/2014/main" xmlns="" val="10005"/>
                  </a:ext>
                </a:extLst>
              </a:tr>
              <a:tr h="875022">
                <a:tc>
                  <a:txBody>
                    <a:bodyPr/>
                    <a:lstStyle/>
                    <a:p>
                      <a:r>
                        <a:rPr lang="en-US" sz="1600" b="0" i="0">
                          <a:latin typeface="Times New Roman" panose="02020603050405020304" pitchFamily="18" charset="0"/>
                          <a:cs typeface="Times New Roman" panose="02020603050405020304" pitchFamily="18" charset="0"/>
                        </a:rPr>
                        <a:t>GIS and computer expert systems</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excellent for impact identification and spatial analysis</a:t>
                      </a:r>
                    </a:p>
                    <a:p>
                      <a:pPr>
                        <a:buFont typeface="Arial"/>
                        <a:buChar char="•"/>
                      </a:pPr>
                      <a:r>
                        <a:rPr lang="en-US" sz="1600" b="0" i="0" dirty="0">
                          <a:latin typeface="Times New Roman" panose="02020603050405020304" pitchFamily="18" charset="0"/>
                          <a:cs typeface="Times New Roman" panose="02020603050405020304" pitchFamily="18" charset="0"/>
                        </a:rPr>
                        <a:t>good for ‘experimenting’</a:t>
                      </a:r>
                    </a:p>
                  </a:txBody>
                  <a:tcPr marL="66675" marR="66675" marT="66675" marB="66675" anchor="ctr"/>
                </a:tc>
                <a:tc>
                  <a:txBody>
                    <a:bodyPr/>
                    <a:lstStyle/>
                    <a:p>
                      <a:pPr>
                        <a:buFont typeface="Arial"/>
                        <a:buChar char="•"/>
                      </a:pPr>
                      <a:r>
                        <a:rPr lang="en-US" sz="1600" b="0" i="0" dirty="0">
                          <a:latin typeface="Times New Roman" panose="02020603050405020304" pitchFamily="18" charset="0"/>
                          <a:cs typeface="Times New Roman" panose="02020603050405020304" pitchFamily="18" charset="0"/>
                        </a:rPr>
                        <a:t>heavy reliance on knowledge and data</a:t>
                      </a:r>
                    </a:p>
                    <a:p>
                      <a:pPr>
                        <a:buFont typeface="Arial"/>
                        <a:buChar char="•"/>
                      </a:pPr>
                      <a:r>
                        <a:rPr lang="en-US" sz="1600" b="0" i="0" dirty="0">
                          <a:latin typeface="Times New Roman" panose="02020603050405020304" pitchFamily="18" charset="0"/>
                          <a:cs typeface="Times New Roman" panose="02020603050405020304" pitchFamily="18" charset="0"/>
                        </a:rPr>
                        <a:t>often complex and expensive</a:t>
                      </a:r>
                    </a:p>
                  </a:txBody>
                  <a:tcPr marL="66675" marR="66675" marT="66675" marB="66675"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82006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99653"/>
            <a:ext cx="8596668" cy="5141710"/>
          </a:xfrm>
        </p:spPr>
        <p:txBody>
          <a:bodyPr>
            <a:normAutofit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No single impact identification methodology is suited to use on all occasions; nor is it necessary to use only one method at a time. Combining the useful aspects of two different techniques may be the best approach to take.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EIA checklists, matrices and networks can have added value when applied by experts in an interactive process.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Note, also that some of the methods perform other functions that may be useful to the EIA team (e.g. the Battelle checklist can be used to determine significance).</a:t>
            </a:r>
          </a:p>
          <a:p>
            <a:endParaRPr lang="en-US" dirty="0"/>
          </a:p>
        </p:txBody>
      </p:sp>
    </p:spTree>
    <p:extLst>
      <p:ext uri="{BB962C8B-B14F-4D97-AF65-F5344CB8AC3E}">
        <p14:creationId xmlns:p14="http://schemas.microsoft.com/office/powerpoint/2010/main" val="40039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9977" y="2554013"/>
            <a:ext cx="3421116" cy="693684"/>
          </a:xfrm>
          <a:solidFill>
            <a:srgbClr val="99C63D"/>
          </a:solidFill>
        </p:spPr>
        <p:txBody>
          <a:bodyPr/>
          <a:lstStyle/>
          <a:p>
            <a:r>
              <a:rPr lang="en-US" sz="3600" b="1" u="sng"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Impact Analysis</a:t>
            </a:r>
          </a:p>
        </p:txBody>
      </p:sp>
      <p:sp>
        <p:nvSpPr>
          <p:cNvPr id="3" name="Subtitle 2"/>
          <p:cNvSpPr>
            <a:spLocks noGrp="1"/>
          </p:cNvSpPr>
          <p:nvPr>
            <p:ph type="subTitle" idx="1"/>
          </p:nvPr>
        </p:nvSpPr>
        <p:spPr>
          <a:xfrm>
            <a:off x="1507067" y="4050833"/>
            <a:ext cx="7766936" cy="1703581"/>
          </a:xfrm>
        </p:spPr>
        <p:txBody>
          <a:bodyPr>
            <a:noAutofit/>
          </a:bodyPr>
          <a:lstStyle/>
          <a:p>
            <a:pPr algn="ctr"/>
            <a:r>
              <a:rPr lang="en-US" sz="1600" dirty="0">
                <a:solidFill>
                  <a:schemeClr val="tx1"/>
                </a:solidFill>
                <a:latin typeface="Times New Roman" panose="02020603050405020304" pitchFamily="18" charset="0"/>
                <a:cs typeface="Times New Roman" panose="02020603050405020304" pitchFamily="18" charset="0"/>
              </a:rPr>
              <a:t>Presented By: </a:t>
            </a:r>
            <a:r>
              <a:rPr lang="en-US" b="1" dirty="0" err="1">
                <a:solidFill>
                  <a:schemeClr val="tx1"/>
                </a:solidFill>
                <a:latin typeface="Times New Roman" panose="02020603050405020304" pitchFamily="18" charset="0"/>
                <a:cs typeface="Times New Roman" panose="02020603050405020304" pitchFamily="18" charset="0"/>
              </a:rPr>
              <a:t>Saman</a:t>
            </a:r>
            <a:r>
              <a:rPr lang="en-US" b="1" dirty="0">
                <a:solidFill>
                  <a:schemeClr val="tx1"/>
                </a:solidFill>
                <a:latin typeface="Times New Roman" panose="02020603050405020304" pitchFamily="18" charset="0"/>
                <a:cs typeface="Times New Roman" panose="02020603050405020304" pitchFamily="18" charset="0"/>
              </a:rPr>
              <a:t> Sana</a:t>
            </a:r>
            <a:endParaRPr lang="en-US" sz="1600" b="1" dirty="0">
              <a:solidFill>
                <a:schemeClr val="tx1"/>
              </a:solidFill>
              <a:latin typeface="Times New Roman" panose="02020603050405020304" pitchFamily="18" charset="0"/>
              <a:cs typeface="Times New Roman" panose="02020603050405020304" pitchFamily="18" charset="0"/>
            </a:endParaRPr>
          </a:p>
          <a:p>
            <a:pPr algn="ctr"/>
            <a:r>
              <a:rPr lang="en-US" sz="1600" dirty="0">
                <a:solidFill>
                  <a:schemeClr val="tx1"/>
                </a:solidFill>
                <a:latin typeface="Times New Roman" panose="02020603050405020304" pitchFamily="18" charset="0"/>
                <a:cs typeface="Times New Roman" panose="02020603050405020304" pitchFamily="18" charset="0"/>
              </a:rPr>
              <a:t>Lecturer</a:t>
            </a:r>
          </a:p>
          <a:p>
            <a:pPr algn="ctr"/>
            <a:r>
              <a:rPr lang="en-US" sz="1600" dirty="0">
                <a:solidFill>
                  <a:schemeClr val="tx1"/>
                </a:solidFill>
                <a:latin typeface="Times New Roman" panose="02020603050405020304" pitchFamily="18" charset="0"/>
                <a:cs typeface="Times New Roman" panose="02020603050405020304" pitchFamily="18" charset="0"/>
              </a:rPr>
              <a:t>Department of Environmental Sciences</a:t>
            </a:r>
          </a:p>
          <a:p>
            <a:pPr algn="ctr"/>
            <a:r>
              <a:rPr lang="en-US" sz="1600" dirty="0">
                <a:solidFill>
                  <a:schemeClr val="tx1"/>
                </a:solidFill>
                <a:latin typeface="Times New Roman" panose="02020603050405020304" pitchFamily="18" charset="0"/>
                <a:cs typeface="Times New Roman" panose="02020603050405020304" pitchFamily="18" charset="0"/>
              </a:rPr>
              <a:t>University of Veterinary and Animal Sciences</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244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576552"/>
            <a:ext cx="6606335" cy="4464810"/>
          </a:xfrm>
        </p:spPr>
        <p:txBody>
          <a:bodyPr>
            <a:normAutofit/>
          </a:bodyPr>
          <a:lstStyle/>
          <a:p>
            <a:pPr algn="just"/>
            <a:r>
              <a:rPr lang="en-US" sz="2400" dirty="0">
                <a:solidFill>
                  <a:schemeClr val="tx1"/>
                </a:solidFill>
                <a:latin typeface="Times New Roman" panose="02020603050405020304" pitchFamily="18" charset="0"/>
                <a:cs typeface="Times New Roman" panose="02020603050405020304" pitchFamily="18" charset="0"/>
              </a:rPr>
              <a:t>The choice of methodology can depend upon a number of factors including:</a:t>
            </a:r>
          </a:p>
        </p:txBody>
      </p:sp>
      <p:sp>
        <p:nvSpPr>
          <p:cNvPr id="4" name="Speech Bubble: Rectangle with Corners Rounded 3"/>
          <p:cNvSpPr/>
          <p:nvPr/>
        </p:nvSpPr>
        <p:spPr>
          <a:xfrm>
            <a:off x="7535918" y="141888"/>
            <a:ext cx="4445876" cy="258554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Times New Roman" panose="02020603050405020304" pitchFamily="18" charset="0"/>
                <a:cs typeface="Times New Roman" panose="02020603050405020304" pitchFamily="18" charset="0"/>
              </a:rPr>
              <a:t>No single impact identification methodology is suited to use on all occasions; nor is it necessary to use only one method at a time. Combining the useful aspects of two different techniques may be the best approach to take. </a:t>
            </a:r>
          </a:p>
          <a:p>
            <a:pPr algn="ctr"/>
            <a:endParaRPr lang="en-US" dirty="0"/>
          </a:p>
        </p:txBody>
      </p:sp>
      <p:sp>
        <p:nvSpPr>
          <p:cNvPr id="5" name="Rectangle: Rounded Corners 4"/>
          <p:cNvSpPr/>
          <p:nvPr/>
        </p:nvSpPr>
        <p:spPr>
          <a:xfrm>
            <a:off x="504496" y="141888"/>
            <a:ext cx="2301766" cy="1135117"/>
          </a:xfrm>
          <a:prstGeom prst="round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Selection of Tool/Technique</a:t>
            </a:r>
          </a:p>
        </p:txBody>
      </p:sp>
      <p:graphicFrame>
        <p:nvGraphicFramePr>
          <p:cNvPr id="6" name="Diagram 5"/>
          <p:cNvGraphicFramePr/>
          <p:nvPr>
            <p:extLst>
              <p:ext uri="{D42A27DB-BD31-4B8C-83A1-F6EECF244321}">
                <p14:modId xmlns:p14="http://schemas.microsoft.com/office/powerpoint/2010/main" val="847160749"/>
              </p:ext>
            </p:extLst>
          </p:nvPr>
        </p:nvGraphicFramePr>
        <p:xfrm>
          <a:off x="677333" y="2595761"/>
          <a:ext cx="6858585" cy="4088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255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3997905" cy="717755"/>
          </a:xfrm>
          <a:solidFill>
            <a:schemeClr val="accent1">
              <a:lumMod val="40000"/>
              <a:lumOff val="60000"/>
            </a:schemeClr>
          </a:solidFill>
          <a:ln w="28575">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Impact Analysis/Prediction</a:t>
            </a:r>
          </a:p>
        </p:txBody>
      </p:sp>
      <p:sp>
        <p:nvSpPr>
          <p:cNvPr id="3" name="Content Placeholder 2"/>
          <p:cNvSpPr>
            <a:spLocks noGrp="1"/>
          </p:cNvSpPr>
          <p:nvPr>
            <p:ph idx="1"/>
          </p:nvPr>
        </p:nvSpPr>
        <p:spPr>
          <a:xfrm>
            <a:off x="677334" y="1843549"/>
            <a:ext cx="8596668" cy="4197814"/>
          </a:xfrm>
        </p:spPr>
        <p:txBody>
          <a:bodyPr>
            <a:normAutofit/>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Once all the important impacts have been identified, their potential size and characteristics can be predicted.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Impact prediction and forecasting is a technical exercise.</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It utilizes physical, biological, socio-economic and cultural data to estimate likely characteristics and parameters of impacts (e.g. magnitude, spatial occurrences etc.)</a:t>
            </a:r>
          </a:p>
        </p:txBody>
      </p:sp>
    </p:spTree>
    <p:extLst>
      <p:ext uri="{BB962C8B-B14F-4D97-AF65-F5344CB8AC3E}">
        <p14:creationId xmlns:p14="http://schemas.microsoft.com/office/powerpoint/2010/main" val="1126609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1027338" y="220143"/>
            <a:ext cx="10497255" cy="883443"/>
          </a:xfrm>
          <a:prstGeom prst="roundRect">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Characteristics of Environmental Impacts</a:t>
            </a:r>
            <a:endParaRPr lang="en-US" sz="2400" b="1" u="sng" dirty="0">
              <a:latin typeface="Times New Roman" panose="02020603050405020304" pitchFamily="18" charset="0"/>
              <a:cs typeface="Times New Roman" panose="02020603050405020304" pitchFamily="18" charset="0"/>
            </a:endParaRPr>
          </a:p>
        </p:txBody>
      </p:sp>
      <p:sp>
        <p:nvSpPr>
          <p:cNvPr id="7" name="Rectangle: Rounded Corners 6"/>
          <p:cNvSpPr/>
          <p:nvPr/>
        </p:nvSpPr>
        <p:spPr>
          <a:xfrm>
            <a:off x="914401" y="1387366"/>
            <a:ext cx="5360276" cy="819806"/>
          </a:xfrm>
          <a:prstGeom prst="round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nature (positive, negative, direct, indirect, cumulative)</a:t>
            </a:r>
            <a:endParaRPr lang="en-US" sz="2400" dirty="0">
              <a:latin typeface="Times New Roman" panose="02020603050405020304" pitchFamily="18" charset="0"/>
              <a:cs typeface="Times New Roman" panose="02020603050405020304" pitchFamily="18" charset="0"/>
            </a:endParaRPr>
          </a:p>
        </p:txBody>
      </p:sp>
      <p:sp>
        <p:nvSpPr>
          <p:cNvPr id="8" name="Rectangle: Rounded Corners 7"/>
          <p:cNvSpPr/>
          <p:nvPr/>
        </p:nvSpPr>
        <p:spPr>
          <a:xfrm>
            <a:off x="914400" y="2443655"/>
            <a:ext cx="5360277" cy="81980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200" dirty="0">
                <a:solidFill>
                  <a:schemeClr val="tx1"/>
                </a:solidFill>
                <a:latin typeface="Times New Roman" panose="02020603050405020304" pitchFamily="18" charset="0"/>
                <a:cs typeface="Times New Roman" panose="02020603050405020304" pitchFamily="18" charset="0"/>
              </a:rPr>
              <a:t>magnitude (severe, moderate, low)</a:t>
            </a:r>
          </a:p>
        </p:txBody>
      </p:sp>
      <p:sp>
        <p:nvSpPr>
          <p:cNvPr id="9" name="Rectangle: Rounded Corners 8"/>
          <p:cNvSpPr/>
          <p:nvPr/>
        </p:nvSpPr>
        <p:spPr>
          <a:xfrm>
            <a:off x="914400" y="3499944"/>
            <a:ext cx="5360277" cy="81980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extent/location (area/volume covered, distribution)</a:t>
            </a:r>
            <a:endParaRPr lang="en-US" sz="2400" dirty="0">
              <a:latin typeface="Times New Roman" panose="02020603050405020304" pitchFamily="18" charset="0"/>
              <a:cs typeface="Times New Roman" panose="02020603050405020304" pitchFamily="18" charset="0"/>
            </a:endParaRPr>
          </a:p>
        </p:txBody>
      </p:sp>
      <p:sp>
        <p:nvSpPr>
          <p:cNvPr id="10" name="Rectangle: Rounded Corners 9"/>
          <p:cNvSpPr/>
          <p:nvPr/>
        </p:nvSpPr>
        <p:spPr>
          <a:xfrm>
            <a:off x="914400" y="4556232"/>
            <a:ext cx="5360278" cy="163961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400" dirty="0">
                <a:latin typeface="Times New Roman" panose="02020603050405020304" pitchFamily="18" charset="0"/>
                <a:cs typeface="Times New Roman" panose="02020603050405020304" pitchFamily="18" charset="0"/>
              </a:rPr>
              <a:t>timing (during construction, operation, decommissioning, immediate, delayed, rate of change)</a:t>
            </a:r>
          </a:p>
        </p:txBody>
      </p:sp>
      <p:sp>
        <p:nvSpPr>
          <p:cNvPr id="12" name="Rectangle: Rounded Corners 11"/>
          <p:cNvSpPr/>
          <p:nvPr/>
        </p:nvSpPr>
        <p:spPr>
          <a:xfrm>
            <a:off x="6490139" y="1387365"/>
            <a:ext cx="5360276" cy="105628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400" dirty="0">
                <a:latin typeface="Times New Roman" panose="02020603050405020304" pitchFamily="18" charset="0"/>
                <a:cs typeface="Times New Roman" panose="02020603050405020304" pitchFamily="18" charset="0"/>
              </a:rPr>
              <a:t>duration (short term, long term, intermittent, continuous)</a:t>
            </a:r>
          </a:p>
        </p:txBody>
      </p:sp>
      <p:sp>
        <p:nvSpPr>
          <p:cNvPr id="13" name="Rectangle: Rounded Corners 12"/>
          <p:cNvSpPr/>
          <p:nvPr/>
        </p:nvSpPr>
        <p:spPr>
          <a:xfrm>
            <a:off x="6490139" y="2806261"/>
            <a:ext cx="5360276" cy="819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400" dirty="0">
                <a:latin typeface="Times New Roman" panose="02020603050405020304" pitchFamily="18" charset="0"/>
                <a:cs typeface="Times New Roman" panose="02020603050405020304" pitchFamily="18" charset="0"/>
              </a:rPr>
              <a:t>reversibility/irreversibility</a:t>
            </a:r>
          </a:p>
        </p:txBody>
      </p:sp>
      <p:sp>
        <p:nvSpPr>
          <p:cNvPr id="14" name="Rectangle: Rounded Corners 13"/>
          <p:cNvSpPr/>
          <p:nvPr/>
        </p:nvSpPr>
        <p:spPr>
          <a:xfrm>
            <a:off x="6490139" y="3909847"/>
            <a:ext cx="5360276" cy="1103586"/>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400" dirty="0">
                <a:latin typeface="Times New Roman" panose="02020603050405020304" pitchFamily="18" charset="0"/>
                <a:cs typeface="Times New Roman" panose="02020603050405020304" pitchFamily="18" charset="0"/>
              </a:rPr>
              <a:t>likelihood (probability, uncertainty or confidence in the prediction) and</a:t>
            </a:r>
          </a:p>
        </p:txBody>
      </p:sp>
      <p:sp>
        <p:nvSpPr>
          <p:cNvPr id="15" name="Rectangle: Rounded Corners 14"/>
          <p:cNvSpPr/>
          <p:nvPr/>
        </p:nvSpPr>
        <p:spPr>
          <a:xfrm>
            <a:off x="6490139" y="5171088"/>
            <a:ext cx="5360276" cy="8198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60000"/>
              </a:lnSpc>
            </a:pPr>
            <a:r>
              <a:rPr lang="en-US" sz="2400" dirty="0">
                <a:latin typeface="Times New Roman" panose="02020603050405020304" pitchFamily="18" charset="0"/>
                <a:cs typeface="Times New Roman" panose="02020603050405020304" pitchFamily="18" charset="0"/>
              </a:rPr>
              <a:t>significance (local, regional, global)</a:t>
            </a:r>
          </a:p>
        </p:txBody>
      </p:sp>
    </p:spTree>
    <p:extLst>
      <p:ext uri="{BB962C8B-B14F-4D97-AF65-F5344CB8AC3E}">
        <p14:creationId xmlns:p14="http://schemas.microsoft.com/office/powerpoint/2010/main" val="228580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ircle(in)">
                                      <p:cBhvr>
                                        <p:cTn id="37" dur="20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additive="base">
                                        <p:cTn id="42" dur="500" fill="hold"/>
                                        <p:tgtEl>
                                          <p:spTgt spid="14"/>
                                        </p:tgtEl>
                                        <p:attrNameLst>
                                          <p:attrName>ppt_x</p:attrName>
                                        </p:attrNameLst>
                                      </p:cBhvr>
                                      <p:tavLst>
                                        <p:tav tm="0">
                                          <p:val>
                                            <p:strVal val="#ppt_x"/>
                                          </p:val>
                                        </p:tav>
                                        <p:tav tm="100000">
                                          <p:val>
                                            <p:strVal val="#ppt_x"/>
                                          </p:val>
                                        </p:tav>
                                      </p:tavLst>
                                    </p:anim>
                                    <p:anim calcmode="lin" valueType="num">
                                      <p:cBhvr additive="base">
                                        <p:cTn id="4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500" fill="hold"/>
                                        <p:tgtEl>
                                          <p:spTgt spid="15"/>
                                        </p:tgtEl>
                                        <p:attrNameLst>
                                          <p:attrName>ppt_x</p:attrName>
                                        </p:attrNameLst>
                                      </p:cBhvr>
                                      <p:tavLst>
                                        <p:tav tm="0">
                                          <p:val>
                                            <p:strVal val="#ppt_x"/>
                                          </p:val>
                                        </p:tav>
                                        <p:tav tm="100000">
                                          <p:val>
                                            <p:strVal val="#ppt_x"/>
                                          </p:val>
                                        </p:tav>
                                      </p:tavLst>
                                    </p:anim>
                                    <p:anim calcmode="lin" valueType="num">
                                      <p:cBhvr additive="base">
                                        <p:cTn id="4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P spid="14"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0110"/>
          </a:xfrm>
        </p:spPr>
        <p:txBody>
          <a:bodyPr>
            <a:normAutofit fontScale="90000"/>
          </a:bodyPr>
          <a:lstStyle/>
          <a:p>
            <a:r>
              <a:rPr lang="en-US" sz="2700" b="1" u="sng" dirty="0">
                <a:solidFill>
                  <a:schemeClr val="tx1"/>
                </a:solidFill>
                <a:latin typeface="Times New Roman" panose="02020603050405020304" pitchFamily="18" charset="0"/>
                <a:cs typeface="Times New Roman" panose="02020603050405020304" pitchFamily="18" charset="0"/>
              </a:rPr>
              <a:t>Nature</a:t>
            </a:r>
            <a:r>
              <a:rPr lang="en-US" dirty="0"/>
              <a:t/>
            </a:r>
            <a:br>
              <a:rPr lang="en-US" dirty="0"/>
            </a:br>
            <a:endParaRPr lang="en-US" dirty="0"/>
          </a:p>
        </p:txBody>
      </p:sp>
      <p:sp>
        <p:nvSpPr>
          <p:cNvPr id="3" name="Content Placeholder 2"/>
          <p:cNvSpPr>
            <a:spLocks noGrp="1"/>
          </p:cNvSpPr>
          <p:nvPr>
            <p:ph sz="quarter" idx="1"/>
          </p:nvPr>
        </p:nvSpPr>
        <p:spPr>
          <a:xfrm>
            <a:off x="677333" y="1229710"/>
            <a:ext cx="9207645" cy="5082600"/>
          </a:xfrm>
        </p:spPr>
        <p:txBody>
          <a:bodyPr>
            <a:normAutofit fontScale="92500" lnSpcReduction="20000"/>
          </a:bodyPr>
          <a:lstStyle/>
          <a:p>
            <a:pPr algn="just">
              <a:lnSpc>
                <a:spcPct val="150000"/>
              </a:lnSpc>
            </a:pPr>
            <a:r>
              <a:rPr lang="en-US" sz="2600" dirty="0">
                <a:solidFill>
                  <a:schemeClr val="tx1"/>
                </a:solidFill>
                <a:latin typeface="Times New Roman" panose="02020603050405020304" pitchFamily="18" charset="0"/>
                <a:cs typeface="Times New Roman" panose="02020603050405020304" pitchFamily="18" charset="0"/>
              </a:rPr>
              <a:t>The most obvious impacts are those that are directly related to the proposal, and can be connected (in space and time) to the action that caused them. </a:t>
            </a:r>
          </a:p>
          <a:p>
            <a:pPr algn="just">
              <a:lnSpc>
                <a:spcPct val="150000"/>
              </a:lnSpc>
            </a:pPr>
            <a:r>
              <a:rPr lang="en-US" sz="2600" dirty="0">
                <a:solidFill>
                  <a:schemeClr val="tx1"/>
                </a:solidFill>
                <a:latin typeface="Times New Roman" panose="02020603050405020304" pitchFamily="18" charset="0"/>
                <a:cs typeface="Times New Roman" panose="02020603050405020304" pitchFamily="18" charset="0"/>
              </a:rPr>
              <a:t>Typical examples of direct impacts are: </a:t>
            </a:r>
          </a:p>
          <a:p>
            <a:pPr lvl="1" algn="just">
              <a:lnSpc>
                <a:spcPct val="150000"/>
              </a:lnSpc>
              <a:buFont typeface="Wingdings" panose="05000000000000000000" pitchFamily="2" charset="2"/>
              <a:buChar char="§"/>
            </a:pPr>
            <a:r>
              <a:rPr lang="en-US" sz="2600" dirty="0">
                <a:solidFill>
                  <a:schemeClr val="tx1"/>
                </a:solidFill>
                <a:latin typeface="Times New Roman" panose="02020603050405020304" pitchFamily="18" charset="0"/>
                <a:cs typeface="Times New Roman" panose="02020603050405020304" pitchFamily="18" charset="0"/>
              </a:rPr>
              <a:t>destruction of habitat caused by forest clearance; </a:t>
            </a:r>
          </a:p>
          <a:p>
            <a:pPr lvl="1" algn="just">
              <a:lnSpc>
                <a:spcPct val="150000"/>
              </a:lnSpc>
              <a:buFont typeface="Wingdings" panose="05000000000000000000" pitchFamily="2" charset="2"/>
              <a:buChar char="§"/>
            </a:pPr>
            <a:r>
              <a:rPr lang="en-US" sz="2600" dirty="0">
                <a:solidFill>
                  <a:schemeClr val="tx1"/>
                </a:solidFill>
                <a:latin typeface="Times New Roman" panose="02020603050405020304" pitchFamily="18" charset="0"/>
                <a:cs typeface="Times New Roman" panose="02020603050405020304" pitchFamily="18" charset="0"/>
              </a:rPr>
              <a:t>relocation of households caused by reservoir impoundment; </a:t>
            </a:r>
          </a:p>
          <a:p>
            <a:pPr lvl="1" algn="just">
              <a:lnSpc>
                <a:spcPct val="150000"/>
              </a:lnSpc>
              <a:buFont typeface="Wingdings" panose="05000000000000000000" pitchFamily="2" charset="2"/>
              <a:buChar char="§"/>
            </a:pPr>
            <a:r>
              <a:rPr lang="en-US" sz="2600" dirty="0">
                <a:solidFill>
                  <a:schemeClr val="tx1"/>
                </a:solidFill>
                <a:latin typeface="Times New Roman" panose="02020603050405020304" pitchFamily="18" charset="0"/>
                <a:cs typeface="Times New Roman" panose="02020603050405020304" pitchFamily="18" charset="0"/>
              </a:rPr>
              <a:t>increased air particulate emissions caused by operation of a new power station, </a:t>
            </a:r>
          </a:p>
          <a:p>
            <a:pPr lvl="1" algn="just">
              <a:lnSpc>
                <a:spcPct val="150000"/>
              </a:lnSpc>
              <a:buFont typeface="Wingdings" panose="05000000000000000000" pitchFamily="2" charset="2"/>
              <a:buChar char="§"/>
            </a:pPr>
            <a:r>
              <a:rPr lang="en-US" sz="2600" dirty="0">
                <a:solidFill>
                  <a:schemeClr val="tx1"/>
                </a:solidFill>
                <a:latin typeface="Times New Roman" panose="02020603050405020304" pitchFamily="18" charset="0"/>
                <a:cs typeface="Times New Roman" panose="02020603050405020304" pitchFamily="18" charset="0"/>
              </a:rPr>
              <a:t>etc. </a:t>
            </a:r>
          </a:p>
          <a:p>
            <a:endParaRPr lang="en-US" dirty="0"/>
          </a:p>
        </p:txBody>
      </p:sp>
    </p:spTree>
    <p:extLst>
      <p:ext uri="{BB962C8B-B14F-4D97-AF65-F5344CB8AC3E}">
        <p14:creationId xmlns:p14="http://schemas.microsoft.com/office/powerpoint/2010/main" val="3000167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Indirect or Secondary Impacts</a:t>
            </a:r>
          </a:p>
        </p:txBody>
      </p:sp>
      <p:sp>
        <p:nvSpPr>
          <p:cNvPr id="3" name="Content Placeholder 2"/>
          <p:cNvSpPr>
            <a:spLocks noGrp="1"/>
          </p:cNvSpPr>
          <p:nvPr>
            <p:ph idx="1"/>
          </p:nvPr>
        </p:nvSpPr>
        <p:spPr>
          <a:xfrm>
            <a:off x="519678" y="1270000"/>
            <a:ext cx="9743673" cy="5383048"/>
          </a:xfrm>
        </p:spPr>
        <p:txBody>
          <a:bodyPr>
            <a:normAutofit/>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These are changes that are usually </a:t>
            </a:r>
            <a:r>
              <a:rPr lang="en-US" sz="2400" u="sng" dirty="0">
                <a:solidFill>
                  <a:schemeClr val="tx1"/>
                </a:solidFill>
                <a:latin typeface="Times New Roman" panose="02020603050405020304" pitchFamily="18" charset="0"/>
                <a:cs typeface="Times New Roman" panose="02020603050405020304" pitchFamily="18" charset="0"/>
              </a:rPr>
              <a:t>less obvious</a:t>
            </a:r>
            <a:r>
              <a:rPr lang="en-US" sz="2400" dirty="0">
                <a:solidFill>
                  <a:schemeClr val="tx1"/>
                </a:solidFill>
                <a:latin typeface="Times New Roman" panose="02020603050405020304" pitchFamily="18" charset="0"/>
                <a:cs typeface="Times New Roman" panose="02020603050405020304" pitchFamily="18" charset="0"/>
              </a:rPr>
              <a:t>, occurring </a:t>
            </a:r>
            <a:r>
              <a:rPr lang="en-US" sz="2400" u="sng" dirty="0">
                <a:solidFill>
                  <a:schemeClr val="tx1"/>
                </a:solidFill>
                <a:latin typeface="Times New Roman" panose="02020603050405020304" pitchFamily="18" charset="0"/>
                <a:cs typeface="Times New Roman" panose="02020603050405020304" pitchFamily="18" charset="0"/>
              </a:rPr>
              <a:t>later in time </a:t>
            </a:r>
            <a:r>
              <a:rPr lang="en-US" sz="2400" dirty="0">
                <a:solidFill>
                  <a:schemeClr val="tx1"/>
                </a:solidFill>
                <a:latin typeface="Times New Roman" panose="02020603050405020304" pitchFamily="18" charset="0"/>
                <a:cs typeface="Times New Roman" panose="02020603050405020304" pitchFamily="18" charset="0"/>
              </a:rPr>
              <a:t>or further away from the impact source.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Examples of these types of impacts are: </a:t>
            </a:r>
          </a:p>
          <a:p>
            <a:pPr lvl="1" algn="just">
              <a:lnSpc>
                <a:spcPct val="150000"/>
              </a:lnSpc>
              <a:buFont typeface="Wingdings" panose="05000000000000000000" pitchFamily="2" charset="2"/>
              <a:buChar char="§"/>
            </a:pPr>
            <a:r>
              <a:rPr lang="en-US" sz="2200" dirty="0">
                <a:solidFill>
                  <a:schemeClr val="tx1"/>
                </a:solidFill>
                <a:latin typeface="Times New Roman" panose="02020603050405020304" pitchFamily="18" charset="0"/>
                <a:cs typeface="Times New Roman" panose="02020603050405020304" pitchFamily="18" charset="0"/>
              </a:rPr>
              <a:t>the spread of malaria as a result of drainage schemes that increase standing water and thereby create new vector habitat; </a:t>
            </a:r>
          </a:p>
          <a:p>
            <a:pPr lvl="1" algn="just">
              <a:lnSpc>
                <a:spcPct val="150000"/>
              </a:lnSpc>
              <a:buFont typeface="Wingdings" panose="05000000000000000000" pitchFamily="2" charset="2"/>
              <a:buChar char="§"/>
            </a:pPr>
            <a:r>
              <a:rPr lang="en-US" sz="2200" u="sng" dirty="0">
                <a:solidFill>
                  <a:schemeClr val="tx1"/>
                </a:solidFill>
                <a:latin typeface="Times New Roman" panose="02020603050405020304" pitchFamily="18" charset="0"/>
                <a:cs typeface="Times New Roman" panose="02020603050405020304" pitchFamily="18" charset="0"/>
              </a:rPr>
              <a:t>bio-accumulation and bio-magnification of contaminants in the food chain </a:t>
            </a:r>
            <a:r>
              <a:rPr lang="en-US" sz="2200" dirty="0">
                <a:solidFill>
                  <a:schemeClr val="tx1"/>
                </a:solidFill>
                <a:latin typeface="Times New Roman" panose="02020603050405020304" pitchFamily="18" charset="0"/>
                <a:cs typeface="Times New Roman" panose="02020603050405020304" pitchFamily="18" charset="0"/>
              </a:rPr>
              <a:t>through take up of agricultural pesticides; and </a:t>
            </a:r>
          </a:p>
          <a:p>
            <a:pPr lvl="1" algn="just">
              <a:lnSpc>
                <a:spcPct val="150000"/>
              </a:lnSpc>
              <a:buFont typeface="Wingdings" panose="05000000000000000000" pitchFamily="2" charset="2"/>
              <a:buChar char="§"/>
            </a:pPr>
            <a:r>
              <a:rPr lang="en-US" sz="2200" u="sng" dirty="0">
                <a:solidFill>
                  <a:schemeClr val="tx1"/>
                </a:solidFill>
                <a:latin typeface="Times New Roman" panose="02020603050405020304" pitchFamily="18" charset="0"/>
                <a:cs typeface="Times New Roman" panose="02020603050405020304" pitchFamily="18" charset="0"/>
              </a:rPr>
              <a:t>anxiety, stress and community disruption associated with increased traffic volumes and noise caused by road development.</a:t>
            </a:r>
          </a:p>
          <a:p>
            <a:endParaRPr lang="en-US" dirty="0"/>
          </a:p>
        </p:txBody>
      </p:sp>
    </p:spTree>
    <p:extLst>
      <p:ext uri="{BB962C8B-B14F-4D97-AF65-F5344CB8AC3E}">
        <p14:creationId xmlns:p14="http://schemas.microsoft.com/office/powerpoint/2010/main" val="1454750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Cumulative effects</a:t>
            </a:r>
          </a:p>
        </p:txBody>
      </p:sp>
      <p:sp>
        <p:nvSpPr>
          <p:cNvPr id="3" name="Content Placeholder 2"/>
          <p:cNvSpPr>
            <a:spLocks noGrp="1"/>
          </p:cNvSpPr>
          <p:nvPr>
            <p:ph idx="1"/>
          </p:nvPr>
        </p:nvSpPr>
        <p:spPr>
          <a:xfrm>
            <a:off x="677333" y="1434662"/>
            <a:ext cx="9223411" cy="5171090"/>
          </a:xfrm>
        </p:spPr>
        <p:txBody>
          <a:bodyPr>
            <a:normAutofit fontScale="92500" lnSpcReduction="10000"/>
          </a:bodyPr>
          <a:lstStyle/>
          <a:p>
            <a:pPr algn="just">
              <a:lnSpc>
                <a:spcPct val="150000"/>
              </a:lnSpc>
            </a:pPr>
            <a:r>
              <a:rPr lang="en-US" sz="2600" dirty="0">
                <a:solidFill>
                  <a:schemeClr val="tx1"/>
                </a:solidFill>
                <a:latin typeface="Times New Roman" panose="02020603050405020304" pitchFamily="18" charset="0"/>
                <a:cs typeface="Times New Roman" panose="02020603050405020304" pitchFamily="18" charset="0"/>
              </a:rPr>
              <a:t>Typically, result from the incremental impact of an action when combined with impacts from projects and actions that have been undertaken recently or will be carried out in the near or foreseeable future. </a:t>
            </a:r>
          </a:p>
          <a:p>
            <a:pPr algn="just">
              <a:lnSpc>
                <a:spcPct val="150000"/>
              </a:lnSpc>
            </a:pPr>
            <a:r>
              <a:rPr lang="en-US" sz="2600" dirty="0">
                <a:solidFill>
                  <a:schemeClr val="tx1"/>
                </a:solidFill>
                <a:latin typeface="Times New Roman" panose="02020603050405020304" pitchFamily="18" charset="0"/>
                <a:cs typeface="Times New Roman" panose="02020603050405020304" pitchFamily="18" charset="0"/>
              </a:rPr>
              <a:t>These impacts may be </a:t>
            </a:r>
            <a:r>
              <a:rPr lang="en-US" sz="2600" u="sng" dirty="0">
                <a:solidFill>
                  <a:schemeClr val="tx1"/>
                </a:solidFill>
                <a:latin typeface="Times New Roman" panose="02020603050405020304" pitchFamily="18" charset="0"/>
                <a:cs typeface="Times New Roman" panose="02020603050405020304" pitchFamily="18" charset="0"/>
              </a:rPr>
              <a:t>individually minor but collectively significant </a:t>
            </a:r>
            <a:r>
              <a:rPr lang="en-US" sz="2600" dirty="0">
                <a:solidFill>
                  <a:schemeClr val="tx1"/>
                </a:solidFill>
                <a:latin typeface="Times New Roman" panose="02020603050405020304" pitchFamily="18" charset="0"/>
                <a:cs typeface="Times New Roman" panose="02020603050405020304" pitchFamily="18" charset="0"/>
              </a:rPr>
              <a:t>because of their spatial concentration or frequency in time. </a:t>
            </a:r>
          </a:p>
          <a:p>
            <a:pPr algn="just">
              <a:lnSpc>
                <a:spcPct val="150000"/>
              </a:lnSpc>
            </a:pPr>
            <a:r>
              <a:rPr lang="en-US" sz="2600" dirty="0">
                <a:solidFill>
                  <a:schemeClr val="tx1"/>
                </a:solidFill>
                <a:latin typeface="Times New Roman" panose="02020603050405020304" pitchFamily="18" charset="0"/>
                <a:cs typeface="Times New Roman" panose="02020603050405020304" pitchFamily="18" charset="0"/>
              </a:rPr>
              <a:t>Cumulative effects can accumulate either incrementally (or additively) or interactively (synergistically), such that the overall effect is larger than the sum of the parts.</a:t>
            </a:r>
          </a:p>
          <a:p>
            <a:endParaRPr lang="en-US" dirty="0"/>
          </a:p>
        </p:txBody>
      </p:sp>
    </p:spTree>
    <p:extLst>
      <p:ext uri="{BB962C8B-B14F-4D97-AF65-F5344CB8AC3E}">
        <p14:creationId xmlns:p14="http://schemas.microsoft.com/office/powerpoint/2010/main" val="617932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78373" y="347948"/>
            <a:ext cx="4482995" cy="576262"/>
          </a:xfrm>
          <a:solidFill>
            <a:srgbClr val="FFC000"/>
          </a:solidFill>
        </p:spPr>
        <p:txBody>
          <a:bodyPr/>
          <a:lstStyle/>
          <a:p>
            <a:endParaRPr lang="en-US" b="1" dirty="0">
              <a:latin typeface="Times New Roman" panose="02020603050405020304" pitchFamily="18" charset="0"/>
              <a:cs typeface="Times New Roman" panose="02020603050405020304" pitchFamily="18" charset="0"/>
            </a:endParaRPr>
          </a:p>
          <a:p>
            <a:pPr algn="ctr"/>
            <a:r>
              <a:rPr lang="en-US" b="1" dirty="0"/>
              <a:t/>
            </a:r>
            <a:br>
              <a:rPr lang="en-US" b="1" dirty="0"/>
            </a:br>
            <a:r>
              <a:rPr lang="en-US" b="1" dirty="0">
                <a:solidFill>
                  <a:schemeClr val="tx1"/>
                </a:solidFill>
                <a:latin typeface="Times New Roman" panose="02020603050405020304" pitchFamily="18" charset="0"/>
                <a:cs typeface="Times New Roman" panose="02020603050405020304" pitchFamily="18" charset="0"/>
              </a:rPr>
              <a:t>Magnitude</a:t>
            </a:r>
          </a:p>
        </p:txBody>
      </p:sp>
      <p:sp>
        <p:nvSpPr>
          <p:cNvPr id="3" name="Content Placeholder 2"/>
          <p:cNvSpPr>
            <a:spLocks noGrp="1"/>
          </p:cNvSpPr>
          <p:nvPr>
            <p:ph sz="half" idx="2"/>
          </p:nvPr>
        </p:nvSpPr>
        <p:spPr>
          <a:xfrm>
            <a:off x="378373" y="1087821"/>
            <a:ext cx="4482996" cy="4953542"/>
          </a:xfrm>
          <a:solidFill>
            <a:schemeClr val="accent2">
              <a:lumMod val="60000"/>
              <a:lumOff val="40000"/>
            </a:schemeClr>
          </a:solidFill>
        </p:spPr>
        <p:txBody>
          <a:bodyPr>
            <a:normAutofit fontScale="92500"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Estimating the magnitude of the impact is of primary importance. Typically, it is expressed in terms of relative </a:t>
            </a:r>
            <a:r>
              <a:rPr lang="en-US" sz="2400" u="sng" dirty="0">
                <a:solidFill>
                  <a:schemeClr val="tx1"/>
                </a:solidFill>
                <a:latin typeface="Times New Roman" panose="02020603050405020304" pitchFamily="18" charset="0"/>
                <a:cs typeface="Times New Roman" panose="02020603050405020304" pitchFamily="18" charset="0"/>
              </a:rPr>
              <a:t>severity</a:t>
            </a:r>
            <a:r>
              <a:rPr lang="en-US" sz="2400" dirty="0">
                <a:solidFill>
                  <a:schemeClr val="tx1"/>
                </a:solidFill>
                <a:latin typeface="Times New Roman" panose="02020603050405020304" pitchFamily="18" charset="0"/>
                <a:cs typeface="Times New Roman" panose="02020603050405020304" pitchFamily="18" charset="0"/>
              </a:rPr>
              <a:t>, such as major, moderate or low. Severity, as opposed to size, also takes account of other aspects of impact magnitude, notably whether or not an impact is reversible and the likely rate of recovery.</a:t>
            </a:r>
          </a:p>
          <a:p>
            <a:endParaRPr lang="en-US" dirty="0"/>
          </a:p>
        </p:txBody>
      </p:sp>
      <p:sp>
        <p:nvSpPr>
          <p:cNvPr id="6" name="Text Placeholder 5"/>
          <p:cNvSpPr>
            <a:spLocks noGrp="1"/>
          </p:cNvSpPr>
          <p:nvPr>
            <p:ph type="body" sz="quarter" idx="3"/>
          </p:nvPr>
        </p:nvSpPr>
        <p:spPr>
          <a:xfrm>
            <a:off x="5088384" y="347948"/>
            <a:ext cx="4638940" cy="576262"/>
          </a:xfrm>
          <a:solidFill>
            <a:srgbClr val="C00000"/>
          </a:solidFill>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Extent/Location</a:t>
            </a:r>
            <a:endParaRPr lang="en-US" dirty="0">
              <a:solidFill>
                <a:schemeClr val="tx1"/>
              </a:solidFill>
            </a:endParaRPr>
          </a:p>
        </p:txBody>
      </p:sp>
      <p:sp>
        <p:nvSpPr>
          <p:cNvPr id="7" name="Content Placeholder 6"/>
          <p:cNvSpPr>
            <a:spLocks noGrp="1"/>
          </p:cNvSpPr>
          <p:nvPr>
            <p:ph sz="quarter" idx="4"/>
          </p:nvPr>
        </p:nvSpPr>
        <p:spPr>
          <a:xfrm>
            <a:off x="5088384" y="1087821"/>
            <a:ext cx="4638940" cy="4953541"/>
          </a:xfrm>
          <a:solidFill>
            <a:schemeClr val="accent3">
              <a:lumMod val="40000"/>
              <a:lumOff val="60000"/>
            </a:schemeClr>
          </a:solidFill>
        </p:spPr>
        <p:txBody>
          <a:bodyPr>
            <a:normAutofit/>
          </a:bodyPr>
          <a:lstStyle/>
          <a:p>
            <a:pPr algn="just">
              <a:lnSpc>
                <a:spcPct val="150000"/>
              </a:lnSpc>
            </a:pPr>
            <a:r>
              <a:rPr lang="en-US" sz="2200" dirty="0">
                <a:solidFill>
                  <a:schemeClr val="tx1"/>
                </a:solidFill>
                <a:latin typeface="Times New Roman" panose="02020603050405020304" pitchFamily="18" charset="0"/>
                <a:cs typeface="Times New Roman" panose="02020603050405020304" pitchFamily="18" charset="0"/>
              </a:rPr>
              <a:t>The spatial extent or zone of impact influence can be predicted for </a:t>
            </a:r>
            <a:r>
              <a:rPr lang="en-US" sz="2200" u="sng" dirty="0">
                <a:solidFill>
                  <a:schemeClr val="tx1"/>
                </a:solidFill>
                <a:latin typeface="Times New Roman" panose="02020603050405020304" pitchFamily="18" charset="0"/>
                <a:cs typeface="Times New Roman" panose="02020603050405020304" pitchFamily="18" charset="0"/>
              </a:rPr>
              <a:t>site-specific</a:t>
            </a:r>
            <a:r>
              <a:rPr lang="en-US" sz="2200" dirty="0">
                <a:solidFill>
                  <a:schemeClr val="tx1"/>
                </a:solidFill>
                <a:latin typeface="Times New Roman" panose="02020603050405020304" pitchFamily="18" charset="0"/>
                <a:cs typeface="Times New Roman" panose="02020603050405020304" pitchFamily="18" charset="0"/>
              </a:rPr>
              <a:t> versus </a:t>
            </a:r>
            <a:r>
              <a:rPr lang="en-US" sz="2200" u="sng" dirty="0">
                <a:solidFill>
                  <a:schemeClr val="tx1"/>
                </a:solidFill>
                <a:latin typeface="Times New Roman" panose="02020603050405020304" pitchFamily="18" charset="0"/>
                <a:cs typeface="Times New Roman" panose="02020603050405020304" pitchFamily="18" charset="0"/>
              </a:rPr>
              <a:t>regional occurrences</a:t>
            </a:r>
            <a:r>
              <a:rPr lang="en-US" sz="2200" dirty="0">
                <a:solidFill>
                  <a:schemeClr val="tx1"/>
                </a:solidFill>
                <a:latin typeface="Times New Roman" panose="02020603050405020304" pitchFamily="18" charset="0"/>
                <a:cs typeface="Times New Roman" panose="02020603050405020304" pitchFamily="18" charset="0"/>
              </a:rPr>
              <a:t>. Depending on the type of impact, the variation in extent/location will need to be estimated; </a:t>
            </a:r>
          </a:p>
          <a:p>
            <a:pPr algn="just">
              <a:lnSpc>
                <a:spcPct val="150000"/>
              </a:lnSpc>
            </a:pPr>
            <a:r>
              <a:rPr lang="en-US" sz="2200" dirty="0">
                <a:solidFill>
                  <a:schemeClr val="tx1"/>
                </a:solidFill>
                <a:latin typeface="Times New Roman" panose="02020603050405020304" pitchFamily="18" charset="0"/>
                <a:cs typeface="Times New Roman" panose="02020603050405020304" pitchFamily="18" charset="0"/>
              </a:rPr>
              <a:t>for example: alterations to range or pattern of species or dispersion of air and water pollution plumes.</a:t>
            </a:r>
          </a:p>
          <a:p>
            <a:endParaRPr lang="en-US" dirty="0"/>
          </a:p>
        </p:txBody>
      </p:sp>
    </p:spTree>
    <p:extLst>
      <p:ext uri="{BB962C8B-B14F-4D97-AF65-F5344CB8AC3E}">
        <p14:creationId xmlns:p14="http://schemas.microsoft.com/office/powerpoint/2010/main" val="777846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51794" y="347948"/>
            <a:ext cx="4887310" cy="576262"/>
          </a:xfrm>
          <a:solidFill>
            <a:srgbClr val="002060"/>
          </a:solidFill>
        </p:spPr>
        <p:txBody>
          <a:bodyPr/>
          <a:lstStyle/>
          <a:p>
            <a:pPr algn="ctr"/>
            <a:r>
              <a:rPr lang="en-US" b="1" dirty="0">
                <a:solidFill>
                  <a:schemeClr val="bg1"/>
                </a:solidFill>
                <a:latin typeface="Times New Roman" panose="02020603050405020304" pitchFamily="18" charset="0"/>
                <a:cs typeface="Times New Roman" panose="02020603050405020304" pitchFamily="18" charset="0"/>
              </a:rPr>
              <a:t>Timing</a:t>
            </a:r>
            <a:endParaRPr lang="en-US" dirty="0">
              <a:solidFill>
                <a:schemeClr val="bg1"/>
              </a:solidFill>
            </a:endParaRPr>
          </a:p>
        </p:txBody>
      </p:sp>
      <p:sp>
        <p:nvSpPr>
          <p:cNvPr id="3" name="Content Placeholder 2"/>
          <p:cNvSpPr>
            <a:spLocks noGrp="1"/>
          </p:cNvSpPr>
          <p:nvPr>
            <p:ph sz="half" idx="2"/>
          </p:nvPr>
        </p:nvSpPr>
        <p:spPr>
          <a:xfrm>
            <a:off x="551793" y="1261241"/>
            <a:ext cx="4887310" cy="5376042"/>
          </a:xfrm>
          <a:solidFill>
            <a:schemeClr val="accent6">
              <a:lumMod val="60000"/>
              <a:lumOff val="40000"/>
            </a:schemeClr>
          </a:solidFill>
        </p:spPr>
        <p:txBody>
          <a:bodyPr>
            <a:normAutofit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Impacts arising from </a:t>
            </a:r>
            <a:r>
              <a:rPr lang="en-US" sz="2400" u="sng" dirty="0">
                <a:solidFill>
                  <a:schemeClr val="tx1"/>
                </a:solidFill>
                <a:latin typeface="Times New Roman" panose="02020603050405020304" pitchFamily="18" charset="0"/>
                <a:cs typeface="Times New Roman" panose="02020603050405020304" pitchFamily="18" charset="0"/>
              </a:rPr>
              <a:t>all of the stages of the life cycle </a:t>
            </a:r>
            <a:r>
              <a:rPr lang="en-US" sz="2400" dirty="0">
                <a:solidFill>
                  <a:schemeClr val="tx1"/>
                </a:solidFill>
                <a:latin typeface="Times New Roman" panose="02020603050405020304" pitchFamily="18" charset="0"/>
                <a:cs typeface="Times New Roman" panose="02020603050405020304" pitchFamily="18" charset="0"/>
              </a:rPr>
              <a:t>of the project should be considered (i.e. during construction, operation and decommissioning). Some impacts will occur immediately, while others may be delayed, sometimes by many years. These impact characteristics should be noted in the EIA report.</a:t>
            </a:r>
          </a:p>
          <a:p>
            <a:endParaRPr lang="en-US" dirty="0"/>
          </a:p>
        </p:txBody>
      </p:sp>
      <p:sp>
        <p:nvSpPr>
          <p:cNvPr id="5" name="Text Placeholder 4"/>
          <p:cNvSpPr>
            <a:spLocks noGrp="1"/>
          </p:cNvSpPr>
          <p:nvPr>
            <p:ph type="body" sz="quarter" idx="3"/>
          </p:nvPr>
        </p:nvSpPr>
        <p:spPr>
          <a:xfrm>
            <a:off x="5750535" y="347948"/>
            <a:ext cx="4780830" cy="576262"/>
          </a:xfrm>
          <a:solidFill>
            <a:schemeClr val="accent2">
              <a:lumMod val="75000"/>
            </a:schemeClr>
          </a:solidFill>
        </p:spPr>
        <p:txBody>
          <a:bodyPr/>
          <a:lstStyle/>
          <a:p>
            <a:pPr algn="ctr"/>
            <a:r>
              <a:rPr lang="en-US" b="1" dirty="0">
                <a:solidFill>
                  <a:schemeClr val="bg1"/>
                </a:solidFill>
                <a:latin typeface="Times New Roman" panose="02020603050405020304" pitchFamily="18" charset="0"/>
                <a:cs typeface="Times New Roman" panose="02020603050405020304" pitchFamily="18" charset="0"/>
              </a:rPr>
              <a:t>Significance</a:t>
            </a:r>
          </a:p>
        </p:txBody>
      </p:sp>
      <p:sp>
        <p:nvSpPr>
          <p:cNvPr id="6" name="Content Placeholder 5"/>
          <p:cNvSpPr>
            <a:spLocks noGrp="1"/>
          </p:cNvSpPr>
          <p:nvPr>
            <p:ph sz="quarter" idx="4"/>
          </p:nvPr>
        </p:nvSpPr>
        <p:spPr>
          <a:xfrm>
            <a:off x="5750535" y="1261241"/>
            <a:ext cx="4780830" cy="5376042"/>
          </a:xfrm>
          <a:solidFill>
            <a:schemeClr val="accent3">
              <a:lumMod val="60000"/>
              <a:lumOff val="40000"/>
            </a:schemeClr>
          </a:solidFill>
        </p:spPr>
        <p:txBody>
          <a:bodyPr>
            <a:normAutofit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 evaluation of significance at this stage of EIA will depend on the characteristics of the predicted impact and its potential importance for decision-making. Significance is usually attributed in terms of an existing standard or criteria of permissible change, for example as specified in a standard, policy objective or plan.</a:t>
            </a:r>
          </a:p>
          <a:p>
            <a:endParaRPr lang="en-US" dirty="0"/>
          </a:p>
        </p:txBody>
      </p:sp>
    </p:spTree>
    <p:extLst>
      <p:ext uri="{BB962C8B-B14F-4D97-AF65-F5344CB8AC3E}">
        <p14:creationId xmlns:p14="http://schemas.microsoft.com/office/powerpoint/2010/main" val="2036863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Duration</a:t>
            </a:r>
            <a:r>
              <a:rPr lang="en-US" sz="2400" b="1" dirty="0"/>
              <a:t/>
            </a:r>
            <a:br>
              <a:rPr lang="en-US" sz="2400" b="1" dirty="0"/>
            </a:br>
            <a:endParaRPr lang="en-US" sz="2400" b="1" dirty="0"/>
          </a:p>
        </p:txBody>
      </p:sp>
      <p:sp>
        <p:nvSpPr>
          <p:cNvPr id="3" name="Content Placeholder 2"/>
          <p:cNvSpPr>
            <a:spLocks noGrp="1"/>
          </p:cNvSpPr>
          <p:nvPr>
            <p:ph sz="quarter" idx="1"/>
          </p:nvPr>
        </p:nvSpPr>
        <p:spPr>
          <a:xfrm>
            <a:off x="677334" y="1270000"/>
            <a:ext cx="8596668" cy="5162331"/>
          </a:xfrm>
        </p:spPr>
        <p:txBody>
          <a:bodyPr>
            <a:normAutofit fontScale="925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Some impacts may be short-term, such as the noise arising from the operation of equipment during construction. Others may be long-term, such as the inundation of land during the building of a reservoir.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Certain impacts such as blasting may be intermittent, whereas others, such as electromagnetic fields caused by power lines, may be continuous.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Impact magnitude and duration classifications can be cross-referenced; for example, major but short term (less than one year), low but persistent (more than 20 years).</a:t>
            </a:r>
          </a:p>
          <a:p>
            <a:endParaRPr lang="en-US" dirty="0"/>
          </a:p>
        </p:txBody>
      </p:sp>
    </p:spTree>
    <p:extLst>
      <p:ext uri="{BB962C8B-B14F-4D97-AF65-F5344CB8AC3E}">
        <p14:creationId xmlns:p14="http://schemas.microsoft.com/office/powerpoint/2010/main" val="3500564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4345"/>
          </a:xfrm>
          <a:solidFill>
            <a:srgbClr val="FFC000"/>
          </a:solidFill>
          <a:ln>
            <a:solidFill>
              <a:schemeClr val="tx2"/>
            </a:solidFill>
          </a:ln>
        </p:spPr>
        <p:txBody>
          <a:bodyPr>
            <a:normAutofit/>
          </a:bodyPr>
          <a:lstStyle/>
          <a:p>
            <a:pPr algn="ct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Impact Characteristics Summary Table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8655826"/>
              </p:ext>
            </p:extLst>
          </p:nvPr>
        </p:nvGraphicFramePr>
        <p:xfrm>
          <a:off x="677690" y="1552028"/>
          <a:ext cx="8596312" cy="438912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xmlns="" val="2438445936"/>
                    </a:ext>
                  </a:extLst>
                </a:gridCol>
                <a:gridCol w="2149078">
                  <a:extLst>
                    <a:ext uri="{9D8B030D-6E8A-4147-A177-3AD203B41FA5}">
                      <a16:colId xmlns:a16="http://schemas.microsoft.com/office/drawing/2014/main" xmlns="" val="111938117"/>
                    </a:ext>
                  </a:extLst>
                </a:gridCol>
                <a:gridCol w="2149078">
                  <a:extLst>
                    <a:ext uri="{9D8B030D-6E8A-4147-A177-3AD203B41FA5}">
                      <a16:colId xmlns:a16="http://schemas.microsoft.com/office/drawing/2014/main" xmlns="" val="538057294"/>
                    </a:ext>
                  </a:extLst>
                </a:gridCol>
                <a:gridCol w="2149078">
                  <a:extLst>
                    <a:ext uri="{9D8B030D-6E8A-4147-A177-3AD203B41FA5}">
                      <a16:colId xmlns:a16="http://schemas.microsoft.com/office/drawing/2014/main" xmlns="" val="523104172"/>
                    </a:ext>
                  </a:extLst>
                </a:gridCol>
              </a:tblGrid>
              <a:tr h="320040">
                <a:tc rowSpan="2">
                  <a:txBody>
                    <a:bodyPr/>
                    <a:lstStyle/>
                    <a:p>
                      <a:pPr algn="ctr"/>
                      <a:r>
                        <a:rPr lang="en-US" sz="2400" b="0" i="0" dirty="0">
                          <a:latin typeface="Times New Roman" panose="02020603050405020304" pitchFamily="18" charset="0"/>
                          <a:cs typeface="Times New Roman" panose="02020603050405020304" pitchFamily="18" charset="0"/>
                        </a:rPr>
                        <a:t>Impact Characteristics</a:t>
                      </a:r>
                    </a:p>
                  </a:txBody>
                  <a:tcPr/>
                </a:tc>
                <a:tc gridSpan="3">
                  <a:txBody>
                    <a:bodyPr/>
                    <a:lstStyle/>
                    <a:p>
                      <a:pPr algn="ctr"/>
                      <a:r>
                        <a:rPr lang="en-US" sz="2400" b="0" i="0" dirty="0">
                          <a:latin typeface="Times New Roman" panose="02020603050405020304" pitchFamily="18" charset="0"/>
                          <a:cs typeface="Times New Roman" panose="02020603050405020304" pitchFamily="18" charset="0"/>
                        </a:rPr>
                        <a:t>Impact Type</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895451626"/>
                  </a:ext>
                </a:extLst>
              </a:tr>
              <a:tr h="320040">
                <a:tc vMerge="1">
                  <a:txBody>
                    <a:bodyPr/>
                    <a:lstStyle/>
                    <a:p>
                      <a:endParaRPr lang="en-US"/>
                    </a:p>
                  </a:txBody>
                  <a:tcPr/>
                </a:tc>
                <a:tc>
                  <a:txBody>
                    <a:bodyPr/>
                    <a:lstStyle/>
                    <a:p>
                      <a:pPr algn="ctr"/>
                      <a:r>
                        <a:rPr lang="en-US" sz="2000" b="0" i="0" dirty="0">
                          <a:latin typeface="Times New Roman" panose="02020603050405020304" pitchFamily="18" charset="0"/>
                          <a:cs typeface="Times New Roman" panose="02020603050405020304" pitchFamily="18" charset="0"/>
                        </a:rPr>
                        <a:t>Air quality</a:t>
                      </a:r>
                    </a:p>
                  </a:txBody>
                  <a:tcPr/>
                </a:tc>
                <a:tc>
                  <a:txBody>
                    <a:bodyPr/>
                    <a:lstStyle/>
                    <a:p>
                      <a:pPr algn="ctr"/>
                      <a:r>
                        <a:rPr lang="en-US" sz="2000" b="0" i="0" dirty="0">
                          <a:latin typeface="Times New Roman" panose="02020603050405020304" pitchFamily="18" charset="0"/>
                          <a:cs typeface="Times New Roman" panose="02020603050405020304" pitchFamily="18" charset="0"/>
                        </a:rPr>
                        <a:t>Health</a:t>
                      </a:r>
                    </a:p>
                  </a:txBody>
                  <a:tcPr/>
                </a:tc>
                <a:tc>
                  <a:txBody>
                    <a:bodyPr/>
                    <a:lstStyle/>
                    <a:p>
                      <a:pPr algn="ctr"/>
                      <a:r>
                        <a:rPr lang="en-US" sz="2000" b="0" i="0" dirty="0">
                          <a:latin typeface="Times New Roman" panose="02020603050405020304" pitchFamily="18" charset="0"/>
                          <a:cs typeface="Times New Roman" panose="02020603050405020304" pitchFamily="18" charset="0"/>
                        </a:rPr>
                        <a:t>Etc.</a:t>
                      </a:r>
                    </a:p>
                  </a:txBody>
                  <a:tcPr/>
                </a:tc>
                <a:extLst>
                  <a:ext uri="{0D108BD9-81ED-4DB2-BD59-A6C34878D82A}">
                    <a16:rowId xmlns:a16="http://schemas.microsoft.com/office/drawing/2014/main" xmlns="" val="3886814845"/>
                  </a:ext>
                </a:extLst>
              </a:tr>
              <a:tr h="370840">
                <a:tc>
                  <a:txBody>
                    <a:bodyPr/>
                    <a:lstStyle/>
                    <a:p>
                      <a:pPr algn="ctr"/>
                      <a:r>
                        <a:rPr lang="en-US" sz="2000" b="0" i="0" dirty="0">
                          <a:latin typeface="Times New Roman" panose="02020603050405020304" pitchFamily="18" charset="0"/>
                          <a:cs typeface="Times New Roman" panose="02020603050405020304" pitchFamily="18" charset="0"/>
                        </a:rPr>
                        <a:t>Nature</a:t>
                      </a: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955291486"/>
                  </a:ext>
                </a:extLst>
              </a:tr>
              <a:tr h="370840">
                <a:tc>
                  <a:txBody>
                    <a:bodyPr/>
                    <a:lstStyle/>
                    <a:p>
                      <a:pPr algn="ctr"/>
                      <a:r>
                        <a:rPr lang="en-US" sz="2000" b="0" i="0" dirty="0">
                          <a:latin typeface="Times New Roman" panose="02020603050405020304" pitchFamily="18" charset="0"/>
                          <a:cs typeface="Times New Roman" panose="02020603050405020304" pitchFamily="18" charset="0"/>
                        </a:rPr>
                        <a:t>Magnitude</a:t>
                      </a: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628568424"/>
                  </a:ext>
                </a:extLst>
              </a:tr>
              <a:tr h="370840">
                <a:tc>
                  <a:txBody>
                    <a:bodyPr/>
                    <a:lstStyle/>
                    <a:p>
                      <a:pPr algn="ctr"/>
                      <a:r>
                        <a:rPr lang="en-US" sz="2000" b="0" i="0" dirty="0">
                          <a:latin typeface="Times New Roman" panose="02020603050405020304" pitchFamily="18" charset="0"/>
                          <a:cs typeface="Times New Roman" panose="02020603050405020304" pitchFamily="18" charset="0"/>
                        </a:rPr>
                        <a:t>Extent/location</a:t>
                      </a: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189382313"/>
                  </a:ext>
                </a:extLst>
              </a:tr>
              <a:tr h="370840">
                <a:tc>
                  <a:txBody>
                    <a:bodyPr/>
                    <a:lstStyle/>
                    <a:p>
                      <a:pPr algn="ctr"/>
                      <a:r>
                        <a:rPr lang="en-US" sz="2000" b="0" i="0" dirty="0">
                          <a:latin typeface="Times New Roman" panose="02020603050405020304" pitchFamily="18" charset="0"/>
                          <a:cs typeface="Times New Roman" panose="02020603050405020304" pitchFamily="18" charset="0"/>
                        </a:rPr>
                        <a:t>Timing</a:t>
                      </a: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276476278"/>
                  </a:ext>
                </a:extLst>
              </a:tr>
              <a:tr h="370840">
                <a:tc>
                  <a:txBody>
                    <a:bodyPr/>
                    <a:lstStyle/>
                    <a:p>
                      <a:pPr algn="ctr"/>
                      <a:r>
                        <a:rPr lang="en-US" sz="2000" b="0" i="0" dirty="0">
                          <a:latin typeface="Times New Roman" panose="02020603050405020304" pitchFamily="18" charset="0"/>
                          <a:cs typeface="Times New Roman" panose="02020603050405020304" pitchFamily="18" charset="0"/>
                        </a:rPr>
                        <a:t>Duration</a:t>
                      </a: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544736111"/>
                  </a:ext>
                </a:extLst>
              </a:tr>
              <a:tr h="370840">
                <a:tc>
                  <a:txBody>
                    <a:bodyPr/>
                    <a:lstStyle/>
                    <a:p>
                      <a:pPr algn="ctr"/>
                      <a:r>
                        <a:rPr lang="en-US" sz="2000" b="0" i="0" dirty="0">
                          <a:latin typeface="Times New Roman" panose="02020603050405020304" pitchFamily="18" charset="0"/>
                          <a:cs typeface="Times New Roman" panose="02020603050405020304" pitchFamily="18" charset="0"/>
                        </a:rPr>
                        <a:t>Reversibility</a:t>
                      </a: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13983617"/>
                  </a:ext>
                </a:extLst>
              </a:tr>
              <a:tr h="123613">
                <a:tc>
                  <a:txBody>
                    <a:bodyPr/>
                    <a:lstStyle/>
                    <a:p>
                      <a:pPr algn="ctr"/>
                      <a:r>
                        <a:rPr lang="en-US" sz="2000" b="0" i="0" dirty="0">
                          <a:latin typeface="Times New Roman" panose="02020603050405020304" pitchFamily="18" charset="0"/>
                          <a:cs typeface="Times New Roman" panose="02020603050405020304" pitchFamily="18" charset="0"/>
                        </a:rPr>
                        <a:t>Likelihood (risk)</a:t>
                      </a: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495976610"/>
                  </a:ext>
                </a:extLst>
              </a:tr>
              <a:tr h="242147">
                <a:tc>
                  <a:txBody>
                    <a:bodyPr/>
                    <a:lstStyle/>
                    <a:p>
                      <a:pPr algn="ctr"/>
                      <a:r>
                        <a:rPr lang="en-US" sz="2000" b="0" i="0" dirty="0">
                          <a:latin typeface="Times New Roman" panose="02020603050405020304" pitchFamily="18" charset="0"/>
                          <a:cs typeface="Times New Roman" panose="02020603050405020304" pitchFamily="18" charset="0"/>
                        </a:rPr>
                        <a:t>Significance</a:t>
                      </a: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tc>
                  <a:txBody>
                    <a:bodyPr/>
                    <a:lstStyle/>
                    <a:p>
                      <a:pPr algn="ctr"/>
                      <a:endParaRPr lang="en-US" sz="2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77833320"/>
                  </a:ext>
                </a:extLst>
              </a:tr>
              <a:tr h="123613">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3593526997"/>
                  </a:ext>
                </a:extLst>
              </a:tr>
            </a:tbl>
          </a:graphicData>
        </a:graphic>
      </p:graphicFrame>
    </p:spTree>
    <p:extLst>
      <p:ext uri="{BB962C8B-B14F-4D97-AF65-F5344CB8AC3E}">
        <p14:creationId xmlns:p14="http://schemas.microsoft.com/office/powerpoint/2010/main" val="340786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a:xfrm>
            <a:off x="231553" y="3300302"/>
            <a:ext cx="2711669" cy="977461"/>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Impact Assessment</a:t>
            </a:r>
          </a:p>
        </p:txBody>
      </p:sp>
      <p:sp>
        <p:nvSpPr>
          <p:cNvPr id="3" name="TextBox 2"/>
          <p:cNvSpPr txBox="1"/>
          <p:nvPr/>
        </p:nvSpPr>
        <p:spPr>
          <a:xfrm>
            <a:off x="620439" y="4548352"/>
            <a:ext cx="6369270" cy="1421992"/>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It refers to the identification and evaluation of environmental changes occurring as a result of implementing a project</a:t>
            </a:r>
          </a:p>
        </p:txBody>
      </p:sp>
      <p:sp>
        <p:nvSpPr>
          <p:cNvPr id="4" name="Rectangle: Rounded Corners 3"/>
          <p:cNvSpPr/>
          <p:nvPr/>
        </p:nvSpPr>
        <p:spPr>
          <a:xfrm>
            <a:off x="231553" y="107526"/>
            <a:ext cx="2711669" cy="977461"/>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What is Impact?</a:t>
            </a:r>
          </a:p>
        </p:txBody>
      </p:sp>
      <p:sp>
        <p:nvSpPr>
          <p:cNvPr id="5" name="TextBox 4"/>
          <p:cNvSpPr txBox="1"/>
          <p:nvPr/>
        </p:nvSpPr>
        <p:spPr>
          <a:xfrm>
            <a:off x="2248555" y="1006451"/>
            <a:ext cx="6369271" cy="1883657"/>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change in parameters over a specified period within a defined area resulting from a particular activity compared with the situation which would have occurred had the activity not been implemented. </a:t>
            </a:r>
          </a:p>
        </p:txBody>
      </p:sp>
      <p:pic>
        <p:nvPicPr>
          <p:cNvPr id="1026" name="Picture 2" descr="Image result for impact analysis in E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5550" y="0"/>
            <a:ext cx="20764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6989709" y="2475186"/>
            <a:ext cx="5202292" cy="3659521"/>
          </a:xfrm>
          <a:prstGeom prst="rect">
            <a:avLst/>
          </a:prstGeom>
        </p:spPr>
      </p:pic>
      <p:sp>
        <p:nvSpPr>
          <p:cNvPr id="7" name="TextBox 6"/>
          <p:cNvSpPr txBox="1"/>
          <p:nvPr/>
        </p:nvSpPr>
        <p:spPr>
          <a:xfrm>
            <a:off x="8617826" y="6134707"/>
            <a:ext cx="2995448" cy="307777"/>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Environmental impact parameters </a:t>
            </a:r>
          </a:p>
        </p:txBody>
      </p:sp>
    </p:spTree>
    <p:extLst>
      <p:ext uri="{BB962C8B-B14F-4D97-AF65-F5344CB8AC3E}">
        <p14:creationId xmlns:p14="http://schemas.microsoft.com/office/powerpoint/2010/main" val="718189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4525287" cy="620110"/>
          </a:xfrm>
          <a:solidFill>
            <a:schemeClr val="accent4"/>
          </a:solidFill>
          <a:ln w="28575">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Impact Prediction Methodologies </a:t>
            </a:r>
          </a:p>
        </p:txBody>
      </p:sp>
      <p:sp>
        <p:nvSpPr>
          <p:cNvPr id="3" name="Content Placeholder 2"/>
          <p:cNvSpPr>
            <a:spLocks noGrp="1"/>
          </p:cNvSpPr>
          <p:nvPr>
            <p:ph idx="1"/>
          </p:nvPr>
        </p:nvSpPr>
        <p:spPr>
          <a:xfrm>
            <a:off x="677334" y="1229710"/>
            <a:ext cx="9381066" cy="5171090"/>
          </a:xfrm>
        </p:spPr>
        <p:txBody>
          <a:bodyPr>
            <a:normAutofit/>
          </a:bodyPr>
          <a:lstStyle/>
          <a:p>
            <a:pPr algn="just"/>
            <a:r>
              <a:rPr lang="en-US" sz="2400" dirty="0">
                <a:solidFill>
                  <a:schemeClr val="tx1"/>
                </a:solidFill>
                <a:latin typeface="Times New Roman" panose="02020603050405020304" pitchFamily="18" charset="0"/>
                <a:cs typeface="Times New Roman" panose="02020603050405020304" pitchFamily="18" charset="0"/>
              </a:rPr>
              <a:t>Several techniques can be used in predicting the impacts. The choices should be appropriate to the circumstances. These can be based on: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Professional judgment with adequate reasoning and supporting data. This technique requires high professional experience</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Experiments or tests. These can be expensive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Past experience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Numerical calculations &amp; mathematical models. These can require a lot of data and competency in mathematical modelling without which hidden errors can arise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Physical or visual analysis. Detailed description is needed to present the impact.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Geographical information systems</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Risk assessment and </a:t>
            </a:r>
          </a:p>
          <a:p>
            <a:pPr algn="just">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Economic evaluation of environmental impacts </a:t>
            </a:r>
          </a:p>
          <a:p>
            <a:endParaRPr lang="en-US" dirty="0"/>
          </a:p>
        </p:txBody>
      </p:sp>
    </p:spTree>
    <p:extLst>
      <p:ext uri="{BB962C8B-B14F-4D97-AF65-F5344CB8AC3E}">
        <p14:creationId xmlns:p14="http://schemas.microsoft.com/office/powerpoint/2010/main" val="279968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4" y="310055"/>
            <a:ext cx="7678390" cy="557048"/>
          </a:xfrm>
          <a:solidFill>
            <a:srgbClr val="FFC000"/>
          </a:solidFill>
          <a:ln w="28575">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Methods for Predicting the Characteristics of Impacts</a:t>
            </a:r>
          </a:p>
        </p:txBody>
      </p:sp>
      <p:graphicFrame>
        <p:nvGraphicFramePr>
          <p:cNvPr id="5" name="Diagram 4"/>
          <p:cNvGraphicFramePr/>
          <p:nvPr>
            <p:extLst>
              <p:ext uri="{D42A27DB-BD31-4B8C-83A1-F6EECF244321}">
                <p14:modId xmlns:p14="http://schemas.microsoft.com/office/powerpoint/2010/main" val="1355093273"/>
              </p:ext>
            </p:extLst>
          </p:nvPr>
        </p:nvGraphicFramePr>
        <p:xfrm>
          <a:off x="1038772" y="1166648"/>
          <a:ext cx="8767379" cy="5297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6656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257" y="315310"/>
            <a:ext cx="6117604" cy="588579"/>
          </a:xfrm>
          <a:solidFill>
            <a:srgbClr val="FFC000"/>
          </a:solidFill>
          <a:ln w="28575">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Types of Uncertainties in Impact Prediction</a:t>
            </a:r>
          </a:p>
        </p:txBody>
      </p:sp>
      <p:graphicFrame>
        <p:nvGraphicFramePr>
          <p:cNvPr id="4" name="Diagram 3"/>
          <p:cNvGraphicFramePr/>
          <p:nvPr>
            <p:extLst>
              <p:ext uri="{D42A27DB-BD31-4B8C-83A1-F6EECF244321}">
                <p14:modId xmlns:p14="http://schemas.microsoft.com/office/powerpoint/2010/main" val="2237997871"/>
              </p:ext>
            </p:extLst>
          </p:nvPr>
        </p:nvGraphicFramePr>
        <p:xfrm>
          <a:off x="725213" y="903889"/>
          <a:ext cx="9601201" cy="2790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251371" y="3694386"/>
            <a:ext cx="7914873" cy="588579"/>
          </a:xfrm>
          <a:prstGeom prst="rect">
            <a:avLst/>
          </a:prstGeom>
          <a:solidFill>
            <a:srgbClr val="FFC000"/>
          </a:solidFill>
          <a:ln w="28575">
            <a:solidFill>
              <a:schemeClr val="tx1"/>
            </a:solidFill>
          </a:ln>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Approaches to Address Uncertainties in Impact Prediction</a:t>
            </a:r>
          </a:p>
        </p:txBody>
      </p:sp>
      <p:sp>
        <p:nvSpPr>
          <p:cNvPr id="7" name="Rectangle: Rounded Corners 6"/>
          <p:cNvSpPr/>
          <p:nvPr/>
        </p:nvSpPr>
        <p:spPr>
          <a:xfrm>
            <a:off x="346257" y="4900447"/>
            <a:ext cx="2791081" cy="1429409"/>
          </a:xfrm>
          <a:prstGeom prst="roundRect">
            <a:avLst/>
          </a:prstGeom>
          <a:solidFill>
            <a:srgbClr val="E7661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anose="02020603050405020304" pitchFamily="18" charset="0"/>
                <a:cs typeface="Times New Roman" panose="02020603050405020304" pitchFamily="18" charset="0"/>
              </a:rPr>
              <a:t>“Best” and “worst” case prediction to illustrate the spread of uncertainty </a:t>
            </a:r>
          </a:p>
        </p:txBody>
      </p:sp>
      <p:sp>
        <p:nvSpPr>
          <p:cNvPr id="8" name="Rectangle: Rounded Corners 7"/>
          <p:cNvSpPr/>
          <p:nvPr/>
        </p:nvSpPr>
        <p:spPr>
          <a:xfrm>
            <a:off x="3991010" y="4900447"/>
            <a:ext cx="3106393" cy="142940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anose="02020603050405020304" pitchFamily="18" charset="0"/>
                <a:cs typeface="Times New Roman" panose="02020603050405020304" pitchFamily="18" charset="0"/>
              </a:rPr>
              <a:t>Attaching confidence limits to impact predictions; and </a:t>
            </a:r>
          </a:p>
        </p:txBody>
      </p:sp>
      <p:sp>
        <p:nvSpPr>
          <p:cNvPr id="9" name="Rectangle: Rounded Corners 8"/>
          <p:cNvSpPr/>
          <p:nvPr/>
        </p:nvSpPr>
        <p:spPr>
          <a:xfrm>
            <a:off x="7951076" y="4900447"/>
            <a:ext cx="3179380" cy="142940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anose="02020603050405020304" pitchFamily="18" charset="0"/>
                <a:cs typeface="Times New Roman" panose="02020603050405020304" pitchFamily="18" charset="0"/>
              </a:rPr>
              <a:t>“Sensitivity analysis to determine the effect of small changes in impact magnitude </a:t>
            </a:r>
          </a:p>
        </p:txBody>
      </p:sp>
    </p:spTree>
    <p:extLst>
      <p:ext uri="{BB962C8B-B14F-4D97-AF65-F5344CB8AC3E}">
        <p14:creationId xmlns:p14="http://schemas.microsoft.com/office/powerpoint/2010/main" val="234710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animBg="1"/>
      <p:bldP spid="8"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122" y="194277"/>
            <a:ext cx="4588349" cy="651641"/>
          </a:xfrm>
          <a:solidFill>
            <a:schemeClr val="accent3"/>
          </a:solidFill>
          <a:ln w="28575">
            <a:solidFill>
              <a:schemeClr val="tx1"/>
            </a:solidFill>
          </a:ln>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Evaluation of impact significance</a:t>
            </a:r>
          </a:p>
        </p:txBody>
      </p:sp>
      <p:sp>
        <p:nvSpPr>
          <p:cNvPr id="5" name="Rectangle: Rounded Corners 4"/>
          <p:cNvSpPr/>
          <p:nvPr/>
        </p:nvSpPr>
        <p:spPr>
          <a:xfrm>
            <a:off x="531668" y="1570703"/>
            <a:ext cx="2610464" cy="1858296"/>
          </a:xfrm>
          <a:prstGeom prst="roundRect">
            <a:avLst/>
          </a:prstGeom>
          <a:solidFill>
            <a:srgbClr val="FFC0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Impact characteristic (magnitude)</a:t>
            </a:r>
          </a:p>
          <a:p>
            <a:pPr algn="ctr"/>
            <a:r>
              <a:rPr lang="en-US" sz="2400" b="1" dirty="0">
                <a:latin typeface="Times New Roman" panose="02020603050405020304" pitchFamily="18" charset="0"/>
                <a:cs typeface="Times New Roman" panose="02020603050405020304" pitchFamily="18" charset="0"/>
              </a:rPr>
              <a:t>M</a:t>
            </a:r>
          </a:p>
        </p:txBody>
      </p:sp>
      <p:sp>
        <p:nvSpPr>
          <p:cNvPr id="7" name="Rectangle: Rounded Corners 6"/>
          <p:cNvSpPr/>
          <p:nvPr/>
        </p:nvSpPr>
        <p:spPr>
          <a:xfrm>
            <a:off x="4020164" y="1570703"/>
            <a:ext cx="2492477" cy="1858296"/>
          </a:xfrm>
          <a:prstGeom prst="roundRect">
            <a:avLst/>
          </a:prstGeom>
          <a:solidFill>
            <a:srgbClr val="C000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Impact importance (value)</a:t>
            </a:r>
          </a:p>
          <a:p>
            <a:pPr algn="ctr"/>
            <a:r>
              <a:rPr lang="en-US" sz="2400" b="1" dirty="0">
                <a:latin typeface="Times New Roman" panose="02020603050405020304" pitchFamily="18" charset="0"/>
                <a:cs typeface="Times New Roman" panose="02020603050405020304" pitchFamily="18" charset="0"/>
              </a:rPr>
              <a:t>I</a:t>
            </a:r>
          </a:p>
        </p:txBody>
      </p:sp>
      <p:sp>
        <p:nvSpPr>
          <p:cNvPr id="8" name="Rectangle: Rounded Corners 7"/>
          <p:cNvSpPr/>
          <p:nvPr/>
        </p:nvSpPr>
        <p:spPr>
          <a:xfrm>
            <a:off x="7546073" y="1570703"/>
            <a:ext cx="2492477" cy="1858296"/>
          </a:xfrm>
          <a:prstGeom prst="round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Impact significance</a:t>
            </a:r>
          </a:p>
          <a:p>
            <a:pPr algn="ctr"/>
            <a:r>
              <a:rPr lang="en-US" sz="2400" b="1" dirty="0">
                <a:latin typeface="Times New Roman" panose="02020603050405020304" pitchFamily="18" charset="0"/>
                <a:cs typeface="Times New Roman" panose="02020603050405020304" pitchFamily="18" charset="0"/>
              </a:rPr>
              <a:t>S</a:t>
            </a:r>
          </a:p>
        </p:txBody>
      </p:sp>
      <p:sp>
        <p:nvSpPr>
          <p:cNvPr id="9" name="Arrow: Right 8"/>
          <p:cNvSpPr/>
          <p:nvPr/>
        </p:nvSpPr>
        <p:spPr>
          <a:xfrm>
            <a:off x="6686186" y="2414589"/>
            <a:ext cx="716797" cy="4088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285222" y="2238703"/>
            <a:ext cx="561397" cy="584775"/>
          </a:xfrm>
          <a:prstGeom prst="rect">
            <a:avLst/>
          </a:prstGeom>
          <a:noFill/>
        </p:spPr>
        <p:txBody>
          <a:bodyPr wrap="square" rtlCol="0">
            <a:spAutoFit/>
          </a:bodyPr>
          <a:lstStyle/>
          <a:p>
            <a:r>
              <a:rPr lang="en-US" sz="2400" dirty="0">
                <a:solidFill>
                  <a:schemeClr val="accent2"/>
                </a:solidFill>
                <a:latin typeface="Times New Roman" panose="02020603050405020304" pitchFamily="18" charset="0"/>
                <a:cs typeface="Times New Roman" panose="02020603050405020304" pitchFamily="18" charset="0"/>
              </a:rPr>
              <a:t> </a:t>
            </a:r>
            <a:r>
              <a:rPr lang="en-US" sz="3200" b="1" dirty="0">
                <a:solidFill>
                  <a:schemeClr val="accent2"/>
                </a:solidFill>
                <a:latin typeface="Times New Roman" panose="02020603050405020304" pitchFamily="18" charset="0"/>
                <a:cs typeface="Times New Roman" panose="02020603050405020304" pitchFamily="18" charset="0"/>
              </a:rPr>
              <a:t>X</a:t>
            </a:r>
            <a:endParaRPr lang="en-US" sz="2400" b="1" dirty="0">
              <a:solidFill>
                <a:schemeClr val="accent2"/>
              </a:solidFill>
              <a:latin typeface="Times New Roman" panose="02020603050405020304" pitchFamily="18" charset="0"/>
              <a:cs typeface="Times New Roman" panose="02020603050405020304" pitchFamily="18" charset="0"/>
            </a:endParaRPr>
          </a:p>
        </p:txBody>
      </p:sp>
      <p:pic>
        <p:nvPicPr>
          <p:cNvPr id="11" name="Picture 10"/>
          <p:cNvPicPr/>
          <p:nvPr/>
        </p:nvPicPr>
        <p:blipFill>
          <a:blip r:embed="rId2">
            <a:extLst>
              <a:ext uri="{28A0092B-C50C-407E-A947-70E740481C1C}">
                <a14:useLocalDpi xmlns:a14="http://schemas.microsoft.com/office/drawing/2010/main" val="0"/>
              </a:ext>
            </a:extLst>
          </a:blip>
          <a:srcRect/>
          <a:stretch>
            <a:fillRect/>
          </a:stretch>
        </p:blipFill>
        <p:spPr bwMode="auto">
          <a:xfrm>
            <a:off x="7677807" y="3815255"/>
            <a:ext cx="4326458" cy="3042745"/>
          </a:xfrm>
          <a:prstGeom prst="rect">
            <a:avLst/>
          </a:prstGeom>
          <a:noFill/>
          <a:ln>
            <a:noFill/>
          </a:ln>
        </p:spPr>
      </p:pic>
      <p:sp>
        <p:nvSpPr>
          <p:cNvPr id="3" name="Rectangle: Rounded Corners 2"/>
          <p:cNvSpPr/>
          <p:nvPr/>
        </p:nvSpPr>
        <p:spPr>
          <a:xfrm>
            <a:off x="2359858" y="4216263"/>
            <a:ext cx="2412124" cy="1087821"/>
          </a:xfrm>
          <a:prstGeom prst="roundRect">
            <a:avLst/>
          </a:prstGeom>
          <a:solidFill>
            <a:srgbClr val="0070C0"/>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M	 </a:t>
            </a:r>
            <a:r>
              <a:rPr lang="en-US" b="1" dirty="0">
                <a:solidFill>
                  <a:schemeClr val="tx1"/>
                </a:solidFill>
                <a:latin typeface="Times New Roman" panose="02020603050405020304" pitchFamily="18" charset="0"/>
                <a:cs typeface="Times New Roman" panose="02020603050405020304" pitchFamily="18" charset="0"/>
              </a:rPr>
              <a:t>X</a:t>
            </a:r>
            <a:r>
              <a:rPr lang="en-US" sz="2400" b="1" dirty="0">
                <a:solidFill>
                  <a:schemeClr val="tx1"/>
                </a:solidFill>
                <a:latin typeface="Times New Roman" panose="02020603050405020304" pitchFamily="18" charset="0"/>
                <a:cs typeface="Times New Roman" panose="02020603050405020304" pitchFamily="18" charset="0"/>
              </a:rPr>
              <a:t> 	 I    = 	S</a:t>
            </a:r>
          </a:p>
        </p:txBody>
      </p:sp>
    </p:spTree>
    <p:extLst>
      <p:ext uri="{BB962C8B-B14F-4D97-AF65-F5344CB8AC3E}">
        <p14:creationId xmlns:p14="http://schemas.microsoft.com/office/powerpoint/2010/main" val="438537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86" y="625365"/>
            <a:ext cx="6606335" cy="683172"/>
          </a:xfrm>
          <a:solidFill>
            <a:srgbClr val="E76618"/>
          </a:solidFill>
          <a:ln w="28575">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Key Elements for Assessing Impact Significance</a:t>
            </a:r>
          </a:p>
        </p:txBody>
      </p:sp>
      <p:sp>
        <p:nvSpPr>
          <p:cNvPr id="5" name="Rectangle: Rounded Corners 4"/>
          <p:cNvSpPr/>
          <p:nvPr/>
        </p:nvSpPr>
        <p:spPr>
          <a:xfrm>
            <a:off x="252248" y="1733071"/>
            <a:ext cx="2002221" cy="1607370"/>
          </a:xfrm>
          <a:prstGeom prst="roundRect">
            <a:avLst/>
          </a:prstGeom>
          <a:solidFill>
            <a:srgbClr val="FFC0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Environmental standards, guidelines &amp; objectives</a:t>
            </a:r>
          </a:p>
          <a:p>
            <a:pPr algn="ctr"/>
            <a:endParaRPr lang="en-US" dirty="0"/>
          </a:p>
        </p:txBody>
      </p:sp>
      <p:sp>
        <p:nvSpPr>
          <p:cNvPr id="6" name="Rectangle: Rounded Corners 5"/>
          <p:cNvSpPr/>
          <p:nvPr/>
        </p:nvSpPr>
        <p:spPr>
          <a:xfrm>
            <a:off x="5528297" y="1686698"/>
            <a:ext cx="2002221" cy="1607370"/>
          </a:xfrm>
          <a:prstGeom prst="roundRect">
            <a:avLst/>
          </a:prstGeom>
          <a:solidFill>
            <a:schemeClr val="accent3">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Level of public concern</a:t>
            </a:r>
            <a:endParaRPr lang="en-US" sz="2000" dirty="0"/>
          </a:p>
          <a:p>
            <a:pPr algn="ctr"/>
            <a:endParaRPr lang="en-US" dirty="0"/>
          </a:p>
        </p:txBody>
      </p:sp>
      <p:sp>
        <p:nvSpPr>
          <p:cNvPr id="7" name="Rectangle: Diagonal Corners Rounded 6"/>
          <p:cNvSpPr/>
          <p:nvPr/>
        </p:nvSpPr>
        <p:spPr>
          <a:xfrm>
            <a:off x="1726909" y="3672229"/>
            <a:ext cx="4328948" cy="2159878"/>
          </a:xfrm>
          <a:prstGeom prst="round2Diag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Resource loss/ecological damage</a:t>
            </a:r>
          </a:p>
          <a:p>
            <a:pPr marL="285750" indent="-28575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Negative social impacts</a:t>
            </a:r>
          </a:p>
          <a:p>
            <a:pPr marL="285750" indent="-28575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Foreclosure of land and resource use options</a:t>
            </a:r>
          </a:p>
          <a:p>
            <a:pPr algn="ctr"/>
            <a:endParaRPr lang="en-US" dirty="0"/>
          </a:p>
        </p:txBody>
      </p:sp>
      <p:sp>
        <p:nvSpPr>
          <p:cNvPr id="8" name="Speech Bubble: Rectangle 7"/>
          <p:cNvSpPr/>
          <p:nvPr/>
        </p:nvSpPr>
        <p:spPr>
          <a:xfrm>
            <a:off x="2643207" y="1733071"/>
            <a:ext cx="2496352" cy="1514624"/>
          </a:xfrm>
          <a:prstGeom prst="wedgeRectCallout">
            <a:avLst/>
          </a:prstGeom>
          <a:solidFill>
            <a:srgbClr val="0070C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Scientific and professional evidence concerning:</a:t>
            </a:r>
            <a:endParaRPr lang="en-US" sz="2000" dirty="0"/>
          </a:p>
          <a:p>
            <a:pPr algn="ctr"/>
            <a:endParaRPr lang="en-US" dirty="0"/>
          </a:p>
        </p:txBody>
      </p:sp>
      <p:sp>
        <p:nvSpPr>
          <p:cNvPr id="11" name="Title 1"/>
          <p:cNvSpPr txBox="1">
            <a:spLocks/>
          </p:cNvSpPr>
          <p:nvPr/>
        </p:nvSpPr>
        <p:spPr>
          <a:xfrm>
            <a:off x="7919256" y="2389041"/>
            <a:ext cx="4272743" cy="4468959"/>
          </a:xfrm>
          <a:prstGeom prst="rect">
            <a:avLst/>
          </a:prstGeom>
          <a:solidFill>
            <a:srgbClr val="FFC000"/>
          </a:solidFill>
          <a:ln w="19050">
            <a:solidFill>
              <a:schemeClr val="tx1"/>
            </a:solidFill>
          </a:ln>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Test of Significance by Asking Three Questions</a:t>
            </a:r>
          </a:p>
          <a:p>
            <a:pPr>
              <a:lnSpc>
                <a:spcPct val="150000"/>
              </a:lnSpc>
            </a:pPr>
            <a:endPar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514350" indent="-514350">
              <a:lnSpc>
                <a:spcPct val="150000"/>
              </a:lnSpc>
              <a:buFont typeface="+mj-lt"/>
              <a:buAutoNum type="romanLcPeriod"/>
            </a:pPr>
            <a:r>
              <a:rPr lang="en-US" sz="2000" dirty="0">
                <a:solidFill>
                  <a:schemeClr val="tx1"/>
                </a:solidFill>
                <a:latin typeface="Times New Roman" panose="02020603050405020304" pitchFamily="18" charset="0"/>
                <a:cs typeface="Times New Roman" panose="02020603050405020304" pitchFamily="18" charset="0"/>
              </a:rPr>
              <a:t>Are there residual environmental    impacts?</a:t>
            </a:r>
          </a:p>
          <a:p>
            <a:pPr marL="514350" indent="-514350">
              <a:lnSpc>
                <a:spcPct val="150000"/>
              </a:lnSpc>
              <a:buFont typeface="+mj-lt"/>
              <a:buAutoNum type="romanLcPeriod"/>
            </a:pPr>
            <a:r>
              <a:rPr lang="en-US" sz="2000" dirty="0">
                <a:solidFill>
                  <a:schemeClr val="tx1"/>
                </a:solidFill>
                <a:latin typeface="Times New Roman" panose="02020603050405020304" pitchFamily="18" charset="0"/>
                <a:cs typeface="Times New Roman" panose="02020603050405020304" pitchFamily="18" charset="0"/>
              </a:rPr>
              <a:t>If yes, are these likely to be significant or not?</a:t>
            </a:r>
          </a:p>
          <a:p>
            <a:pPr marL="514350" indent="-514350">
              <a:lnSpc>
                <a:spcPct val="150000"/>
              </a:lnSpc>
              <a:buFont typeface="+mj-lt"/>
              <a:buAutoNum type="romanLcPeriod"/>
            </a:pPr>
            <a:r>
              <a:rPr lang="en-US" sz="2000" dirty="0">
                <a:solidFill>
                  <a:schemeClr val="tx1"/>
                </a:solidFill>
                <a:latin typeface="Times New Roman" panose="02020603050405020304" pitchFamily="18" charset="0"/>
                <a:cs typeface="Times New Roman" panose="02020603050405020304" pitchFamily="18" charset="0"/>
              </a:rPr>
              <a:t>If yes, are these significant effects likely to occur?</a:t>
            </a:r>
          </a:p>
          <a:p>
            <a:pPr algn="ctr"/>
            <a:endPar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37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5865356" cy="762000"/>
          </a:xfrm>
          <a:solidFill>
            <a:srgbClr val="FFC000"/>
          </a:solidFill>
          <a:ln w="28575">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Impacts are likely to be significant if they:</a:t>
            </a:r>
          </a:p>
        </p:txBody>
      </p:sp>
      <p:sp>
        <p:nvSpPr>
          <p:cNvPr id="3" name="Content Placeholder 2"/>
          <p:cNvSpPr>
            <a:spLocks noGrp="1"/>
          </p:cNvSpPr>
          <p:nvPr>
            <p:ph idx="1"/>
          </p:nvPr>
        </p:nvSpPr>
        <p:spPr>
          <a:xfrm>
            <a:off x="677334" y="1781503"/>
            <a:ext cx="8596668" cy="4259860"/>
          </a:xfrm>
        </p:spPr>
        <p:txBody>
          <a:bodyPr>
            <a:normAutofit fontScale="925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Are expensive over space or time</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Are intensive in concentration or in relation to assimilative capacity</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Exceed environmental standards or thresholds</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Do not comply with environmental policies/ land use plans</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Affect ecological sensitive areas and heritage resources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Affect community lifestyle, traditional land use and values</a:t>
            </a:r>
          </a:p>
          <a:p>
            <a:endParaRPr lang="en-US" dirty="0"/>
          </a:p>
        </p:txBody>
      </p:sp>
      <p:pic>
        <p:nvPicPr>
          <p:cNvPr id="6150" name="Picture 6" descr="Image result for e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9250" y="0"/>
            <a:ext cx="29527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947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32420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3956"/>
            <a:ext cx="8571271" cy="2955271"/>
          </a:xfrm>
        </p:spPr>
        <p:txBody>
          <a:bodyPr>
            <a:normAutofit lnSpcReduction="10000"/>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 </a:t>
            </a:r>
            <a:r>
              <a:rPr lang="en-US" sz="2400" u="sng" dirty="0">
                <a:solidFill>
                  <a:schemeClr val="tx1"/>
                </a:solidFill>
                <a:latin typeface="Times New Roman" panose="02020603050405020304" pitchFamily="18" charset="0"/>
                <a:cs typeface="Times New Roman" panose="02020603050405020304" pitchFamily="18" charset="0"/>
              </a:rPr>
              <a:t>screening</a:t>
            </a:r>
            <a:r>
              <a:rPr lang="en-US" sz="2400" dirty="0">
                <a:solidFill>
                  <a:schemeClr val="tx1"/>
                </a:solidFill>
                <a:latin typeface="Times New Roman" panose="02020603050405020304" pitchFamily="18" charset="0"/>
                <a:cs typeface="Times New Roman" panose="02020603050405020304" pitchFamily="18" charset="0"/>
              </a:rPr>
              <a:t> phase of EIA determines whether or not an EIA is required for a particular proposal.</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 </a:t>
            </a:r>
            <a:r>
              <a:rPr lang="en-US" sz="2400" u="sng" dirty="0">
                <a:solidFill>
                  <a:schemeClr val="tx1"/>
                </a:solidFill>
                <a:latin typeface="Times New Roman" panose="02020603050405020304" pitchFamily="18" charset="0"/>
                <a:cs typeface="Times New Roman" panose="02020603050405020304" pitchFamily="18" charset="0"/>
              </a:rPr>
              <a:t>scoping </a:t>
            </a:r>
            <a:r>
              <a:rPr lang="en-US" sz="2400" dirty="0">
                <a:solidFill>
                  <a:schemeClr val="tx1"/>
                </a:solidFill>
                <a:latin typeface="Times New Roman" panose="02020603050405020304" pitchFamily="18" charset="0"/>
                <a:cs typeface="Times New Roman" panose="02020603050405020304" pitchFamily="18" charset="0"/>
              </a:rPr>
              <a:t>phase identifies the important issues that should be investigated in detail (making sure that time and money is not wasted investigating issues that are not of concern).</a:t>
            </a:r>
          </a:p>
        </p:txBody>
      </p:sp>
      <p:sp>
        <p:nvSpPr>
          <p:cNvPr id="2" name="Rectangle: Rounded Corners 1"/>
          <p:cNvSpPr/>
          <p:nvPr/>
        </p:nvSpPr>
        <p:spPr>
          <a:xfrm>
            <a:off x="2146738" y="3137337"/>
            <a:ext cx="9270124" cy="1702676"/>
          </a:xfrm>
          <a:prstGeom prst="round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The next stage of the EIA process is when a detailed assessment is undertaken to forecast the </a:t>
            </a:r>
            <a:r>
              <a:rPr lang="en-US" sz="2400" u="sng" dirty="0">
                <a:solidFill>
                  <a:schemeClr val="tx1">
                    <a:lumMod val="85000"/>
                    <a:lumOff val="15000"/>
                  </a:schemeClr>
                </a:solidFill>
                <a:latin typeface="Times New Roman" panose="02020603050405020304" pitchFamily="18" charset="0"/>
                <a:cs typeface="Times New Roman" panose="02020603050405020304" pitchFamily="18" charset="0"/>
              </a:rPr>
              <a:t>characteristics</a:t>
            </a:r>
            <a:r>
              <a:rPr lang="en-US" sz="2400" dirty="0">
                <a:solidFill>
                  <a:schemeClr val="tx1"/>
                </a:solidFill>
                <a:latin typeface="Times New Roman" panose="02020603050405020304" pitchFamily="18" charset="0"/>
                <a:cs typeface="Times New Roman" panose="02020603050405020304" pitchFamily="18" charset="0"/>
              </a:rPr>
              <a:t> of the main potential impacts. Known as impact analysis, this stage can be broken down into 3 overlapping phases:</a:t>
            </a:r>
          </a:p>
          <a:p>
            <a:pPr algn="ctr"/>
            <a:endParaRPr lang="en-US" dirty="0"/>
          </a:p>
        </p:txBody>
      </p:sp>
      <p:graphicFrame>
        <p:nvGraphicFramePr>
          <p:cNvPr id="4" name="Diagram 3"/>
          <p:cNvGraphicFramePr/>
          <p:nvPr>
            <p:extLst>
              <p:ext uri="{D42A27DB-BD31-4B8C-83A1-F6EECF244321}">
                <p14:modId xmlns:p14="http://schemas.microsoft.com/office/powerpoint/2010/main" val="1961730979"/>
              </p:ext>
            </p:extLst>
          </p:nvPr>
        </p:nvGraphicFramePr>
        <p:xfrm>
          <a:off x="3210910" y="3988675"/>
          <a:ext cx="7141779" cy="3111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48995" y="3388511"/>
            <a:ext cx="1703259" cy="1200329"/>
          </a:xfrm>
          <a:prstGeom prst="rect">
            <a:avLst/>
          </a:prstGeom>
          <a:solidFill>
            <a:srgbClr val="417DDF"/>
          </a:solidFill>
          <a:ln w="28575">
            <a:solidFill>
              <a:schemeClr val="tx1"/>
            </a:solidFill>
          </a:ln>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3 Phases of Impact Analysis</a:t>
            </a:r>
          </a:p>
        </p:txBody>
      </p:sp>
    </p:spTree>
    <p:extLst>
      <p:ext uri="{BB962C8B-B14F-4D97-AF65-F5344CB8AC3E}">
        <p14:creationId xmlns:p14="http://schemas.microsoft.com/office/powerpoint/2010/main" val="103211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57949997"/>
              </p:ext>
            </p:extLst>
          </p:nvPr>
        </p:nvGraphicFramePr>
        <p:xfrm>
          <a:off x="739226" y="183641"/>
          <a:ext cx="8483602" cy="3347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531508"/>
            <a:ext cx="693683" cy="369332"/>
          </a:xfrm>
          <a:prstGeom prst="rect">
            <a:avLst/>
          </a:prstGeom>
          <a:noFill/>
        </p:spPr>
        <p:txBody>
          <a:bodyPr wrap="square" rtlCol="0">
            <a:spAutoFit/>
          </a:bodyPr>
          <a:lstStyle/>
          <a:p>
            <a:r>
              <a:rPr lang="en-US" dirty="0"/>
              <a:t>1)</a:t>
            </a:r>
          </a:p>
        </p:txBody>
      </p:sp>
      <p:sp>
        <p:nvSpPr>
          <p:cNvPr id="6" name="TextBox 5"/>
          <p:cNvSpPr txBox="1"/>
          <p:nvPr/>
        </p:nvSpPr>
        <p:spPr>
          <a:xfrm>
            <a:off x="22771" y="1672893"/>
            <a:ext cx="693683" cy="369332"/>
          </a:xfrm>
          <a:prstGeom prst="rect">
            <a:avLst/>
          </a:prstGeom>
          <a:noFill/>
        </p:spPr>
        <p:txBody>
          <a:bodyPr wrap="square" rtlCol="0">
            <a:spAutoFit/>
          </a:bodyPr>
          <a:lstStyle/>
          <a:p>
            <a:r>
              <a:rPr lang="en-US" dirty="0"/>
              <a:t>2)</a:t>
            </a:r>
          </a:p>
        </p:txBody>
      </p:sp>
      <p:sp>
        <p:nvSpPr>
          <p:cNvPr id="7" name="TextBox 6"/>
          <p:cNvSpPr txBox="1"/>
          <p:nvPr/>
        </p:nvSpPr>
        <p:spPr>
          <a:xfrm>
            <a:off x="45543" y="2814278"/>
            <a:ext cx="693683" cy="369332"/>
          </a:xfrm>
          <a:prstGeom prst="rect">
            <a:avLst/>
          </a:prstGeom>
          <a:noFill/>
        </p:spPr>
        <p:txBody>
          <a:bodyPr wrap="square" rtlCol="0">
            <a:spAutoFit/>
          </a:bodyPr>
          <a:lstStyle/>
          <a:p>
            <a:r>
              <a:rPr lang="en-US" dirty="0"/>
              <a:t>3)</a:t>
            </a:r>
          </a:p>
        </p:txBody>
      </p:sp>
      <p:sp>
        <p:nvSpPr>
          <p:cNvPr id="8" name="Rectangle: Rounded Corners 7"/>
          <p:cNvSpPr/>
          <p:nvPr/>
        </p:nvSpPr>
        <p:spPr>
          <a:xfrm>
            <a:off x="203197" y="3741215"/>
            <a:ext cx="2445409" cy="1508702"/>
          </a:xfrm>
          <a:prstGeom prst="roundRect">
            <a:avLst/>
          </a:prstGeom>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Tools &amp; Techniques for Impact Identification</a:t>
            </a:r>
          </a:p>
        </p:txBody>
      </p:sp>
      <p:sp>
        <p:nvSpPr>
          <p:cNvPr id="11" name="Rectangle: Rounded Corners 10"/>
          <p:cNvSpPr/>
          <p:nvPr/>
        </p:nvSpPr>
        <p:spPr>
          <a:xfrm>
            <a:off x="3310758" y="4127470"/>
            <a:ext cx="6290442" cy="2459420"/>
          </a:xfrm>
          <a:prstGeom prst="roundRect">
            <a:avLst/>
          </a:prstGeom>
          <a:solidFill>
            <a:srgbClr val="5A858E"/>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anose="05000000000000000000" pitchFamily="2" charset="2"/>
              <a:buChar char="§"/>
            </a:pPr>
            <a:r>
              <a:rPr lang="en-US" sz="2000" dirty="0" err="1">
                <a:solidFill>
                  <a:schemeClr val="tx1"/>
                </a:solidFill>
                <a:latin typeface="Times New Roman" panose="02020603050405020304" pitchFamily="18" charset="0"/>
                <a:cs typeface="Times New Roman" panose="02020603050405020304" pitchFamily="18" charset="0"/>
              </a:rPr>
              <a:t>Adhoc</a:t>
            </a:r>
            <a:r>
              <a:rPr lang="en-US" sz="2000" dirty="0">
                <a:solidFill>
                  <a:schemeClr val="tx1"/>
                </a:solidFill>
                <a:latin typeface="Times New Roman" panose="02020603050405020304" pitchFamily="18" charset="0"/>
                <a:cs typeface="Times New Roman" panose="02020603050405020304" pitchFamily="18" charset="0"/>
              </a:rPr>
              <a:t> method</a:t>
            </a:r>
          </a:p>
          <a:p>
            <a:pPr lvl="1">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Checklist</a:t>
            </a:r>
          </a:p>
          <a:p>
            <a:pPr lvl="1">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Matrices</a:t>
            </a:r>
          </a:p>
          <a:p>
            <a:pPr lvl="1">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Networks</a:t>
            </a:r>
          </a:p>
          <a:p>
            <a:pPr lvl="1">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Overlays and geographic information system (GIS)</a:t>
            </a:r>
          </a:p>
          <a:p>
            <a:pPr lvl="1">
              <a:buFont typeface="Wingdings" panose="05000000000000000000" pitchFamily="2" charset="2"/>
              <a:buChar char="§"/>
            </a:pPr>
            <a:r>
              <a:rPr lang="en-US" sz="2000" dirty="0">
                <a:solidFill>
                  <a:schemeClr val="tx1"/>
                </a:solidFill>
                <a:latin typeface="Times New Roman" panose="02020603050405020304" pitchFamily="18" charset="0"/>
                <a:cs typeface="Times New Roman" panose="02020603050405020304" pitchFamily="18" charset="0"/>
              </a:rPr>
              <a:t>Expert systems </a:t>
            </a:r>
          </a:p>
        </p:txBody>
      </p:sp>
      <p:sp>
        <p:nvSpPr>
          <p:cNvPr id="12" name="Speech Bubble: Oval 11"/>
          <p:cNvSpPr/>
          <p:nvPr/>
        </p:nvSpPr>
        <p:spPr>
          <a:xfrm>
            <a:off x="10137228" y="155606"/>
            <a:ext cx="1923392" cy="1613628"/>
          </a:xfrm>
          <a:prstGeom prst="wedgeEllipseCallout">
            <a:avLst/>
          </a:prstGeom>
          <a:solidFill>
            <a:srgbClr val="FFC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anose="02020603050405020304" pitchFamily="18" charset="0"/>
                <a:cs typeface="Times New Roman" panose="02020603050405020304" pitchFamily="18" charset="0"/>
              </a:rPr>
              <a:t>Impact analysis is the technical heart of the EIA process.  </a:t>
            </a:r>
          </a:p>
          <a:p>
            <a:pPr algn="ctr"/>
            <a:endParaRPr lang="en-US" dirty="0"/>
          </a:p>
        </p:txBody>
      </p:sp>
    </p:spTree>
    <p:extLst>
      <p:ext uri="{BB962C8B-B14F-4D97-AF65-F5344CB8AC3E}">
        <p14:creationId xmlns:p14="http://schemas.microsoft.com/office/powerpoint/2010/main" val="244206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1" y="909145"/>
            <a:ext cx="2097397" cy="635876"/>
          </a:xfrm>
          <a:solidFill>
            <a:srgbClr val="FFC000"/>
          </a:solidFill>
        </p:spPr>
        <p:txBody>
          <a:bodyPr>
            <a:normAutofit fontScale="90000"/>
          </a:bodyPr>
          <a:lstStyle/>
          <a:p>
            <a:pPr algn="ctr"/>
            <a:r>
              <a:rPr lang="en-US" sz="2400" b="1" dirty="0" err="1">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Adhoc</a:t>
            </a: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Method</a:t>
            </a:r>
            <a:r>
              <a:rPr lang="en-US" b="1" dirty="0"/>
              <a:t/>
            </a:r>
            <a:br>
              <a:rPr lang="en-US" b="1" dirty="0"/>
            </a:br>
            <a:endParaRPr lang="en-US" dirty="0"/>
          </a:p>
        </p:txBody>
      </p:sp>
      <p:sp>
        <p:nvSpPr>
          <p:cNvPr id="3" name="Content Placeholder 2"/>
          <p:cNvSpPr>
            <a:spLocks noGrp="1"/>
          </p:cNvSpPr>
          <p:nvPr>
            <p:ph sz="quarter" idx="1"/>
          </p:nvPr>
        </p:nvSpPr>
        <p:spPr>
          <a:xfrm>
            <a:off x="677334" y="1545021"/>
            <a:ext cx="4872128" cy="4981903"/>
          </a:xfrm>
        </p:spPr>
        <p:txBody>
          <a:bodyPr>
            <a:normAutofit lnSpcReduction="10000"/>
          </a:bodyPr>
          <a:lstStyle/>
          <a:p>
            <a:pPr marL="812800" indent="-812800" algn="just">
              <a:lnSpc>
                <a:spcPct val="80000"/>
              </a:lnSpc>
              <a:buFont typeface="+mj-lt"/>
              <a:buAutoNum type="arabicPeriod"/>
              <a:defRPr/>
            </a:pPr>
            <a:endParaRPr lang="en-US" sz="2800" b="1" u="sng" dirty="0"/>
          </a:p>
          <a:p>
            <a:pPr algn="just">
              <a:lnSpc>
                <a:spcPct val="150000"/>
              </a:lnSpc>
              <a:defRPr/>
            </a:pPr>
            <a:r>
              <a:rPr lang="en-US" sz="2800" b="1" dirty="0">
                <a:solidFill>
                  <a:schemeClr val="tx1"/>
                </a:solidFill>
              </a:rPr>
              <a:t>	</a:t>
            </a:r>
            <a:r>
              <a:rPr lang="en-US" sz="2400" dirty="0">
                <a:solidFill>
                  <a:schemeClr val="tx1"/>
                </a:solidFill>
                <a:latin typeface="Times New Roman" panose="02020603050405020304" pitchFamily="18" charset="0"/>
                <a:cs typeface="Times New Roman" panose="02020603050405020304" pitchFamily="18" charset="0"/>
              </a:rPr>
              <a:t>Team of experts assembled for a short time to conduct an EIA</a:t>
            </a:r>
          </a:p>
          <a:p>
            <a:pPr algn="just">
              <a:lnSpc>
                <a:spcPct val="150000"/>
              </a:lnSpc>
              <a:defRPr/>
            </a:pPr>
            <a:r>
              <a:rPr lang="en-US" sz="2400" dirty="0">
                <a:solidFill>
                  <a:schemeClr val="tx1"/>
                </a:solidFill>
                <a:latin typeface="Times New Roman" panose="02020603050405020304" pitchFamily="18" charset="0"/>
                <a:cs typeface="Times New Roman" panose="02020603050405020304" pitchFamily="18" charset="0"/>
              </a:rPr>
              <a:t>Each expert’s conclusions are based on a unique combination of experience, training and intuition</a:t>
            </a:r>
          </a:p>
          <a:p>
            <a:pPr algn="just">
              <a:lnSpc>
                <a:spcPct val="150000"/>
              </a:lnSpc>
              <a:defRPr/>
            </a:pPr>
            <a:r>
              <a:rPr lang="en-US" sz="2400" dirty="0">
                <a:solidFill>
                  <a:schemeClr val="tx1"/>
                </a:solidFill>
                <a:latin typeface="Times New Roman" panose="02020603050405020304" pitchFamily="18" charset="0"/>
                <a:cs typeface="Times New Roman" panose="02020603050405020304" pitchFamily="18" charset="0"/>
              </a:rPr>
              <a:t>This approach was followed immediately after the enactment of NEPA</a:t>
            </a:r>
          </a:p>
          <a:p>
            <a:pPr algn="just">
              <a:lnSpc>
                <a:spcPct val="150000"/>
              </a:lnSpc>
              <a:defRPr/>
            </a:pPr>
            <a:endParaRPr lang="en-US" sz="24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croll: Horizontal 3"/>
          <p:cNvSpPr/>
          <p:nvPr/>
        </p:nvSpPr>
        <p:spPr>
          <a:xfrm>
            <a:off x="7283669" y="268012"/>
            <a:ext cx="4635062" cy="3767960"/>
          </a:xfrm>
          <a:prstGeom prst="horizontalScroll">
            <a:avLst/>
          </a:prstGeom>
          <a:solidFill>
            <a:srgbClr val="C00000"/>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Drawbacks:</a:t>
            </a:r>
          </a:p>
          <a:p>
            <a:pPr marL="342900" indent="-342900" algn="ct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may not encompass all the relevant impacts</a:t>
            </a:r>
          </a:p>
          <a:p>
            <a:pPr marL="342900" indent="-342900" algn="ct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Criteria used to evaluate impacts are not comparable and can not be replicated</a:t>
            </a:r>
          </a:p>
          <a:p>
            <a:pPr algn="ctr"/>
            <a:endParaRPr lang="en-US" dirty="0"/>
          </a:p>
        </p:txBody>
      </p:sp>
      <p:pic>
        <p:nvPicPr>
          <p:cNvPr id="8194" name="Picture 2" descr="Image result for team of experts working on e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9449" y="4635062"/>
            <a:ext cx="3862551" cy="2207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59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679" y="357354"/>
            <a:ext cx="1561369" cy="667406"/>
          </a:xfrm>
          <a:solidFill>
            <a:srgbClr val="FFC000"/>
          </a:solidFill>
          <a:ln w="19050">
            <a:solidFill>
              <a:schemeClr val="tx1"/>
            </a:solidFill>
          </a:ln>
        </p:spPr>
        <p:txBody>
          <a:bodyPr>
            <a:normAutofit/>
          </a:bodyPr>
          <a:lstStyle/>
          <a:p>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Checklists</a:t>
            </a:r>
          </a:p>
        </p:txBody>
      </p:sp>
      <p:sp>
        <p:nvSpPr>
          <p:cNvPr id="3" name="Content Placeholder 2"/>
          <p:cNvSpPr>
            <a:spLocks noGrp="1"/>
          </p:cNvSpPr>
          <p:nvPr>
            <p:ph idx="1"/>
          </p:nvPr>
        </p:nvSpPr>
        <p:spPr>
          <a:xfrm>
            <a:off x="677334" y="1182414"/>
            <a:ext cx="7236956" cy="5470633"/>
          </a:xfrm>
        </p:spPr>
        <p:txBody>
          <a:bodyPr>
            <a:normAutofit/>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These annotate the environmental features and factors that need to be addressed when identifying the impacts of projects or activities.</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These can vary in complexity and purpose, from a simple checklist to a structured methodology or system that also assigns significance by scaling and weighting the impacts</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Checklists could be improved and adapted to suit local conditions as experience with their use is gained.</a:t>
            </a:r>
          </a:p>
          <a:p>
            <a:endParaRPr lang="en-US" dirty="0"/>
          </a:p>
        </p:txBody>
      </p:sp>
      <p:pic>
        <p:nvPicPr>
          <p:cNvPr id="7170" name="Picture 2" descr="Image result for adhoc method  e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38593" y="4587362"/>
            <a:ext cx="2953407" cy="2270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01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83380"/>
            <a:ext cx="8938614" cy="5185956"/>
          </a:xfrm>
        </p:spPr>
        <p:txBody>
          <a:bodyPr/>
          <a:lstStyle/>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Checklists provide a systematized means of identifying impacts </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They also have been developed for application to particular type of projects and categories of impacts (such as dams or road building).</a:t>
            </a:r>
          </a:p>
          <a:p>
            <a:pPr algn="just">
              <a:lnSpc>
                <a:spcPct val="150000"/>
              </a:lnSpc>
            </a:pPr>
            <a:r>
              <a:rPr lang="en-US" sz="2400" dirty="0">
                <a:solidFill>
                  <a:schemeClr val="tx1"/>
                </a:solidFill>
                <a:latin typeface="Times New Roman" panose="02020603050405020304" pitchFamily="18" charset="0"/>
                <a:cs typeface="Times New Roman" panose="02020603050405020304" pitchFamily="18" charset="0"/>
              </a:rPr>
              <a:t>Sectoral checklists often are useful when proponent specialize in one particular area of development.</a:t>
            </a:r>
          </a:p>
          <a:p>
            <a:endParaRPr lang="en-US" dirty="0"/>
          </a:p>
        </p:txBody>
      </p:sp>
      <p:sp>
        <p:nvSpPr>
          <p:cNvPr id="5" name="Rectangle: Rounded Corners 4"/>
          <p:cNvSpPr/>
          <p:nvPr/>
        </p:nvSpPr>
        <p:spPr>
          <a:xfrm>
            <a:off x="369689" y="3466795"/>
            <a:ext cx="4572000" cy="253672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b="1" u="sng" dirty="0">
                <a:solidFill>
                  <a:schemeClr val="tx1">
                    <a:lumMod val="85000"/>
                    <a:lumOff val="15000"/>
                  </a:schemeClr>
                </a:solidFill>
                <a:latin typeface="Times New Roman" panose="02020603050405020304" pitchFamily="18" charset="0"/>
                <a:cs typeface="Times New Roman" panose="02020603050405020304" pitchFamily="18" charset="0"/>
              </a:rPr>
              <a:t>Disadvantages of checklists:</a:t>
            </a:r>
          </a:p>
          <a:p>
            <a:pPr marL="285750" indent="-285750" algn="just">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Ineffective in identifying higher order impacts or inter-relationships between impacts </a:t>
            </a:r>
          </a:p>
        </p:txBody>
      </p:sp>
      <p:sp>
        <p:nvSpPr>
          <p:cNvPr id="2" name="Rectangle: Rounded Corners 1"/>
          <p:cNvSpPr/>
          <p:nvPr/>
        </p:nvSpPr>
        <p:spPr>
          <a:xfrm>
            <a:off x="6306208" y="3166280"/>
            <a:ext cx="5092262" cy="3137752"/>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dirty="0">
                <a:solidFill>
                  <a:schemeClr val="tx1">
                    <a:lumMod val="85000"/>
                    <a:lumOff val="15000"/>
                  </a:schemeClr>
                </a:solidFill>
                <a:latin typeface="Times New Roman" panose="02020603050405020304" pitchFamily="18" charset="0"/>
                <a:cs typeface="Times New Roman" panose="02020603050405020304" pitchFamily="18" charset="0"/>
              </a:rPr>
              <a:t>Types of checklists</a:t>
            </a:r>
          </a:p>
          <a:p>
            <a:pPr marL="800100" lvl="1" indent="-342900">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Simple checklist </a:t>
            </a:r>
          </a:p>
          <a:p>
            <a:pPr marL="800100" lvl="1" indent="-342900">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Descriptive Checklist</a:t>
            </a:r>
          </a:p>
          <a:p>
            <a:pPr marL="800100" lvl="1" indent="-342900">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Scaling Checklist</a:t>
            </a:r>
          </a:p>
          <a:p>
            <a:pPr marL="800100" lvl="1" indent="-342900">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Weighting-Scaling Checklist</a:t>
            </a:r>
          </a:p>
          <a:p>
            <a:pPr marL="800100" lvl="1" indent="-342900">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Questionnaire Checklist</a:t>
            </a:r>
          </a:p>
          <a:p>
            <a:pPr algn="ctr"/>
            <a:endParaRPr lang="en-US" b="1" dirty="0">
              <a:latin typeface="Times New Roman" panose="02020603050405020304" pitchFamily="18"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2139677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p:cNvSpPr/>
          <p:nvPr/>
        </p:nvSpPr>
        <p:spPr>
          <a:xfrm>
            <a:off x="3205163" y="185768"/>
            <a:ext cx="8019885" cy="1140372"/>
          </a:xfrm>
          <a:prstGeom prst="roundRect">
            <a:avLst/>
          </a:prstGeom>
          <a:solidFill>
            <a:srgbClr val="BF41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dirty="0">
                <a:solidFill>
                  <a:schemeClr val="tx1"/>
                </a:solidFill>
                <a:latin typeface="Times New Roman" panose="02020603050405020304" pitchFamily="18" charset="0"/>
                <a:cs typeface="Times New Roman" panose="02020603050405020304" pitchFamily="18" charset="0"/>
              </a:rPr>
              <a:t>A list of environmental parameters with no guidelines on how they are to be measured and interpreted</a:t>
            </a:r>
          </a:p>
          <a:p>
            <a:pPr algn="ctr"/>
            <a:endParaRPr lang="en-US" dirty="0"/>
          </a:p>
        </p:txBody>
      </p:sp>
      <p:sp>
        <p:nvSpPr>
          <p:cNvPr id="6" name="Title 1"/>
          <p:cNvSpPr txBox="1">
            <a:spLocks/>
          </p:cNvSpPr>
          <p:nvPr/>
        </p:nvSpPr>
        <p:spPr>
          <a:xfrm>
            <a:off x="204952" y="185768"/>
            <a:ext cx="2791080" cy="1140372"/>
          </a:xfrm>
          <a:prstGeom prst="rect">
            <a:avLst/>
          </a:prstGeom>
          <a:solidFill>
            <a:srgbClr val="FFC000"/>
          </a:solidFill>
          <a:ln w="28575">
            <a:solidFill>
              <a:schemeClr val="tx1"/>
            </a:solidFill>
          </a:ln>
        </p:spPr>
        <p:txBody>
          <a:bodyPr>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defRPr/>
            </a:pPr>
            <a:r>
              <a:rPr lang="en-US" sz="22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Simple checklists</a:t>
            </a:r>
            <a:r>
              <a:rPr lang="en-US" dirty="0"/>
              <a:t/>
            </a:r>
            <a:br>
              <a:rPr lang="en-US" dirty="0"/>
            </a:br>
            <a:endParaRPr lang="en-US" dirty="0"/>
          </a:p>
        </p:txBody>
      </p:sp>
      <p:sp>
        <p:nvSpPr>
          <p:cNvPr id="7" name="Title 1"/>
          <p:cNvSpPr txBox="1">
            <a:spLocks/>
          </p:cNvSpPr>
          <p:nvPr/>
        </p:nvSpPr>
        <p:spPr>
          <a:xfrm>
            <a:off x="204952" y="1524001"/>
            <a:ext cx="2811025" cy="1114096"/>
          </a:xfrm>
          <a:prstGeom prst="rect">
            <a:avLst/>
          </a:prstGeom>
          <a:solidFill>
            <a:srgbClr val="C00000"/>
          </a:solidFill>
          <a:ln w="28575">
            <a:solidFill>
              <a:schemeClr val="tx1"/>
            </a:solidFill>
          </a:ln>
        </p:spPr>
        <p:txBody>
          <a:bodyPr>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defRPr/>
            </a:pPr>
            <a:r>
              <a:rPr lang="en-US" sz="20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Descriptive checklists</a:t>
            </a:r>
            <a:r>
              <a:rPr lang="en-US" sz="2200" dirty="0"/>
              <a:t/>
            </a:r>
            <a:br>
              <a:rPr lang="en-US" sz="2200" dirty="0"/>
            </a:br>
            <a:endParaRPr lang="en-US" sz="2200" dirty="0"/>
          </a:p>
        </p:txBody>
      </p:sp>
      <p:sp>
        <p:nvSpPr>
          <p:cNvPr id="8" name="Rectangle: Rounded Corners 7"/>
          <p:cNvSpPr/>
          <p:nvPr/>
        </p:nvSpPr>
        <p:spPr>
          <a:xfrm>
            <a:off x="3205163" y="1524001"/>
            <a:ext cx="8019885" cy="114037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Add to simple checklists as they not only list the aspects to be considered but provide additional background information on each aspect</a:t>
            </a:r>
          </a:p>
        </p:txBody>
      </p:sp>
      <p:sp>
        <p:nvSpPr>
          <p:cNvPr id="10" name="Title 1"/>
          <p:cNvSpPr txBox="1">
            <a:spLocks/>
          </p:cNvSpPr>
          <p:nvPr/>
        </p:nvSpPr>
        <p:spPr>
          <a:xfrm>
            <a:off x="204952" y="2862233"/>
            <a:ext cx="2811025" cy="1114096"/>
          </a:xfrm>
          <a:prstGeom prst="rect">
            <a:avLst/>
          </a:prstGeom>
          <a:solidFill>
            <a:srgbClr val="00B050"/>
          </a:solidFill>
          <a:ln w="28575">
            <a:solidFill>
              <a:schemeClr val="tx1"/>
            </a:solidFill>
          </a:ln>
        </p:spPr>
        <p:txBody>
          <a:bodyPr>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defRPr/>
            </a:pPr>
            <a:r>
              <a:rPr lang="en-US" sz="24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Scaling checklists</a:t>
            </a:r>
            <a:r>
              <a:rPr lang="en-US" dirty="0"/>
              <a:t/>
            </a:r>
            <a:br>
              <a:rPr lang="en-US" dirty="0"/>
            </a:br>
            <a:endParaRPr lang="en-US" dirty="0"/>
          </a:p>
        </p:txBody>
      </p:sp>
      <p:sp>
        <p:nvSpPr>
          <p:cNvPr id="12" name="Rectangle: Rounded Corners 11"/>
          <p:cNvSpPr/>
          <p:nvPr/>
        </p:nvSpPr>
        <p:spPr>
          <a:xfrm>
            <a:off x="3205163" y="2862233"/>
            <a:ext cx="8019885" cy="11403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dirty="0">
                <a:solidFill>
                  <a:schemeClr val="tx1"/>
                </a:solidFill>
                <a:latin typeface="Times New Roman" panose="02020603050405020304" pitchFamily="18" charset="0"/>
                <a:cs typeface="Times New Roman" panose="02020603050405020304" pitchFamily="18" charset="0"/>
              </a:rPr>
              <a:t>It is similar to  a descriptive checklist , but with additional information on subjective scaling of the parameters</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3" name="Title 1"/>
          <p:cNvSpPr txBox="1">
            <a:spLocks/>
          </p:cNvSpPr>
          <p:nvPr/>
        </p:nvSpPr>
        <p:spPr>
          <a:xfrm>
            <a:off x="194979" y="4200464"/>
            <a:ext cx="2811025" cy="1222874"/>
          </a:xfrm>
          <a:prstGeom prst="rect">
            <a:avLst/>
          </a:prstGeom>
          <a:solidFill>
            <a:srgbClr val="00B0F0"/>
          </a:solidFill>
          <a:ln w="28575">
            <a:solidFill>
              <a:schemeClr val="tx1"/>
            </a:solidFill>
          </a:ln>
        </p:spPr>
        <p:txBody>
          <a:bodyPr>
            <a:normAutofit fontScale="7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defRPr/>
            </a:pPr>
            <a:r>
              <a:rPr lang="en-US" sz="29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Scaling weighing </a:t>
            </a:r>
          </a:p>
          <a:p>
            <a:pPr algn="ctr">
              <a:defRPr/>
            </a:pPr>
            <a:r>
              <a:rPr lang="en-US" sz="29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checklists</a:t>
            </a:r>
            <a:r>
              <a:rPr lang="en-US" dirty="0"/>
              <a:t/>
            </a:r>
            <a:br>
              <a:rPr lang="en-US" dirty="0"/>
            </a:br>
            <a:endParaRPr lang="en-US" dirty="0"/>
          </a:p>
        </p:txBody>
      </p:sp>
      <p:sp>
        <p:nvSpPr>
          <p:cNvPr id="14" name="Title 1"/>
          <p:cNvSpPr txBox="1">
            <a:spLocks/>
          </p:cNvSpPr>
          <p:nvPr/>
        </p:nvSpPr>
        <p:spPr>
          <a:xfrm>
            <a:off x="204952" y="5606659"/>
            <a:ext cx="2811025" cy="1114096"/>
          </a:xfrm>
          <a:prstGeom prst="rect">
            <a:avLst/>
          </a:prstGeom>
          <a:solidFill>
            <a:srgbClr val="BF41B6"/>
          </a:solidFill>
          <a:ln w="28575">
            <a:solidFill>
              <a:schemeClr val="tx1"/>
            </a:solidFill>
          </a:ln>
        </p:spPr>
        <p:txBody>
          <a:bodyPr>
            <a:normAutofit fontScale="7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8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defRPr/>
            </a:pPr>
            <a:r>
              <a:rPr lang="en-US" sz="29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Questionnaire </a:t>
            </a:r>
          </a:p>
          <a:p>
            <a:pPr algn="ctr">
              <a:defRPr/>
            </a:pPr>
            <a:r>
              <a:rPr lang="en-US" sz="29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checklists</a:t>
            </a:r>
            <a:r>
              <a:rPr lang="en-US" sz="2900" dirty="0"/>
              <a:t/>
            </a:r>
            <a:br>
              <a:rPr lang="en-US" sz="2900" dirty="0"/>
            </a:br>
            <a:endParaRPr lang="en-US" sz="2900" dirty="0"/>
          </a:p>
        </p:txBody>
      </p:sp>
      <p:sp>
        <p:nvSpPr>
          <p:cNvPr id="15" name="Rectangle: Rounded Corners 14"/>
          <p:cNvSpPr/>
          <p:nvPr/>
        </p:nvSpPr>
        <p:spPr>
          <a:xfrm>
            <a:off x="3205163" y="4170160"/>
            <a:ext cx="8019885" cy="11403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dirty="0">
                <a:solidFill>
                  <a:schemeClr val="tx1"/>
                </a:solidFill>
                <a:latin typeface="Times New Roman" panose="02020603050405020304" pitchFamily="18" charset="0"/>
                <a:cs typeface="Times New Roman" panose="02020603050405020304" pitchFamily="18" charset="0"/>
              </a:rPr>
              <a:t>It is similar to  scaling checklist, with additional information for the subjective evaluation of each parameter with respect to all the other parameters</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6" name="Rectangle: Rounded Corners 15"/>
          <p:cNvSpPr/>
          <p:nvPr/>
        </p:nvSpPr>
        <p:spPr>
          <a:xfrm>
            <a:off x="3205162" y="5580383"/>
            <a:ext cx="8019885" cy="11403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dirty="0">
                <a:solidFill>
                  <a:schemeClr val="tx1"/>
                </a:solidFill>
                <a:latin typeface="Times New Roman" panose="02020603050405020304" pitchFamily="18" charset="0"/>
                <a:cs typeface="Times New Roman" panose="02020603050405020304" pitchFamily="18" charset="0"/>
              </a:rPr>
              <a:t>These </a:t>
            </a:r>
            <a:r>
              <a:rPr lang="en-US" sz="2000" dirty="0">
                <a:solidFill>
                  <a:schemeClr val="tx1"/>
                </a:solidFill>
                <a:latin typeface="Times New Roman" panose="02020603050405020304" pitchFamily="18" charset="0"/>
                <a:cs typeface="Times New Roman" panose="02020603050405020304" pitchFamily="18" charset="0"/>
              </a:rPr>
              <a:t>are composed of a series of questions that highlight potentially relevant issues</a:t>
            </a:r>
          </a:p>
        </p:txBody>
      </p:sp>
    </p:spTree>
    <p:extLst>
      <p:ext uri="{BB962C8B-B14F-4D97-AF65-F5344CB8AC3E}">
        <p14:creationId xmlns:p14="http://schemas.microsoft.com/office/powerpoint/2010/main" val="25372769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1832</TotalTime>
  <Words>2715</Words>
  <Application>Microsoft Office PowerPoint</Application>
  <PresentationFormat>Custom</PresentationFormat>
  <Paragraphs>274</Paragraphs>
  <Slides>36</Slides>
  <Notes>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Facet</vt:lpstr>
      <vt:lpstr>PowerPoint Presentation</vt:lpstr>
      <vt:lpstr>Impact Analysis</vt:lpstr>
      <vt:lpstr>PowerPoint Presentation</vt:lpstr>
      <vt:lpstr>PowerPoint Presentation</vt:lpstr>
      <vt:lpstr>PowerPoint Presentation</vt:lpstr>
      <vt:lpstr>Adhoc Method </vt:lpstr>
      <vt:lpstr>Checklists</vt:lpstr>
      <vt:lpstr>PowerPoint Presentation</vt:lpstr>
      <vt:lpstr>PowerPoint Presentation</vt:lpstr>
      <vt:lpstr>PowerPoint Presentation</vt:lpstr>
      <vt:lpstr>PowerPoint Presentation</vt:lpstr>
      <vt:lpstr>PowerPoint Presentation</vt:lpstr>
      <vt:lpstr>Overlays and geographic information system (GIS) </vt:lpstr>
      <vt:lpstr>PowerPoint Presentation</vt:lpstr>
      <vt:lpstr>PowerPoint Presentation</vt:lpstr>
      <vt:lpstr>Networks</vt:lpstr>
      <vt:lpstr>Expert system</vt:lpstr>
      <vt:lpstr>PowerPoint Presentation</vt:lpstr>
      <vt:lpstr>PowerPoint Presentation</vt:lpstr>
      <vt:lpstr>PowerPoint Presentation</vt:lpstr>
      <vt:lpstr>Impact Analysis/Prediction</vt:lpstr>
      <vt:lpstr>PowerPoint Presentation</vt:lpstr>
      <vt:lpstr>Nature </vt:lpstr>
      <vt:lpstr>Indirect or Secondary Impacts</vt:lpstr>
      <vt:lpstr>Cumulative effects</vt:lpstr>
      <vt:lpstr>PowerPoint Presentation</vt:lpstr>
      <vt:lpstr>PowerPoint Presentation</vt:lpstr>
      <vt:lpstr>Duration </vt:lpstr>
      <vt:lpstr>Impact Characteristics Summary Table</vt:lpstr>
      <vt:lpstr>Impact Prediction Methodologies </vt:lpstr>
      <vt:lpstr>Methods for Predicting the Characteristics of Impacts</vt:lpstr>
      <vt:lpstr>Types of Uncertainties in Impact Prediction</vt:lpstr>
      <vt:lpstr>Evaluation of impact significance</vt:lpstr>
      <vt:lpstr>Key Elements for Assessing Impact Significance</vt:lpstr>
      <vt:lpstr>Impacts are likely to be significant if they: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analysis</dc:title>
  <dc:creator>DELL</dc:creator>
  <cp:lastModifiedBy>Alia Sharify</cp:lastModifiedBy>
  <cp:revision>231</cp:revision>
  <dcterms:created xsi:type="dcterms:W3CDTF">2017-05-15T18:29:47Z</dcterms:created>
  <dcterms:modified xsi:type="dcterms:W3CDTF">2017-06-15T12:15:46Z</dcterms:modified>
</cp:coreProperties>
</file>