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300" r:id="rId2"/>
    <p:sldId id="301" r:id="rId3"/>
    <p:sldId id="256" r:id="rId4"/>
    <p:sldId id="257" r:id="rId5"/>
    <p:sldId id="265" r:id="rId6"/>
    <p:sldId id="266" r:id="rId7"/>
    <p:sldId id="267" r:id="rId8"/>
    <p:sldId id="269" r:id="rId9"/>
    <p:sldId id="258" r:id="rId10"/>
    <p:sldId id="259" r:id="rId11"/>
    <p:sldId id="302" r:id="rId12"/>
    <p:sldId id="260" r:id="rId13"/>
    <p:sldId id="261" r:id="rId14"/>
    <p:sldId id="262" r:id="rId15"/>
    <p:sldId id="263" r:id="rId16"/>
    <p:sldId id="264" r:id="rId17"/>
    <p:sldId id="271" r:id="rId18"/>
    <p:sldId id="281" r:id="rId19"/>
    <p:sldId id="282" r:id="rId20"/>
    <p:sldId id="283" r:id="rId21"/>
    <p:sldId id="272" r:id="rId22"/>
    <p:sldId id="273" r:id="rId23"/>
    <p:sldId id="274" r:id="rId24"/>
    <p:sldId id="284" r:id="rId25"/>
    <p:sldId id="285" r:id="rId26"/>
    <p:sldId id="286" r:id="rId27"/>
    <p:sldId id="287" r:id="rId28"/>
    <p:sldId id="277" r:id="rId29"/>
    <p:sldId id="279" r:id="rId30"/>
    <p:sldId id="280" r:id="rId31"/>
    <p:sldId id="288" r:id="rId32"/>
    <p:sldId id="289" r:id="rId33"/>
    <p:sldId id="290" r:id="rId34"/>
    <p:sldId id="291" r:id="rId35"/>
    <p:sldId id="292" r:id="rId36"/>
    <p:sldId id="293" r:id="rId37"/>
    <p:sldId id="294" r:id="rId38"/>
    <p:sldId id="295" r:id="rId39"/>
    <p:sldId id="304" r:id="rId40"/>
    <p:sldId id="296" r:id="rId41"/>
    <p:sldId id="297" r:id="rId42"/>
    <p:sldId id="30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AA527B-A3AB-4EBA-92CA-67D8E24760CD}"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3F781FC4-0109-47BF-9279-1A2F61409D88}">
      <dgm:prSet phldrT="[Text]" custT="1"/>
      <dgm:spPr/>
      <dgm:t>
        <a:bodyPr/>
        <a:lstStyle/>
        <a:p>
          <a:r>
            <a:rPr lang="en-US" sz="2400" dirty="0">
              <a:latin typeface="Times New Roman" panose="02020603050405020304" pitchFamily="18" charset="0"/>
              <a:cs typeface="Times New Roman" panose="02020603050405020304" pitchFamily="18" charset="0"/>
            </a:rPr>
            <a:t>Identify and mitigate adverse impacts</a:t>
          </a:r>
          <a:endParaRPr lang="en-US" sz="2400" dirty="0"/>
        </a:p>
      </dgm:t>
    </dgm:pt>
    <dgm:pt modelId="{E27C8110-9796-4B61-B5DD-421CEA8A94E9}" type="parTrans" cxnId="{5B28B155-E2D2-433C-9847-865B14F273E6}">
      <dgm:prSet/>
      <dgm:spPr/>
      <dgm:t>
        <a:bodyPr/>
        <a:lstStyle/>
        <a:p>
          <a:endParaRPr lang="en-US"/>
        </a:p>
      </dgm:t>
    </dgm:pt>
    <dgm:pt modelId="{B16E6A4E-4074-4977-8BA2-2BB235621BDC}" type="sibTrans" cxnId="{5B28B155-E2D2-433C-9847-865B14F273E6}">
      <dgm:prSet/>
      <dgm:spPr/>
      <dgm:t>
        <a:bodyPr/>
        <a:lstStyle/>
        <a:p>
          <a:endParaRPr lang="en-US"/>
        </a:p>
      </dgm:t>
    </dgm:pt>
    <dgm:pt modelId="{66DD4E8A-9B3E-46CF-A305-BAB1BBE7B7D2}">
      <dgm:prSet phldrT="[Text]" custT="1"/>
      <dgm:spPr/>
      <dgm:t>
        <a:bodyPr/>
        <a:lstStyle/>
        <a:p>
          <a:r>
            <a:rPr lang="en-US" sz="2400" dirty="0">
              <a:latin typeface="Times New Roman" panose="02020603050405020304" pitchFamily="18" charset="0"/>
              <a:cs typeface="Times New Roman" panose="02020603050405020304" pitchFamily="18" charset="0"/>
            </a:rPr>
            <a:t>Enhance benefits</a:t>
          </a:r>
          <a:endParaRPr lang="en-US" sz="2400" dirty="0"/>
        </a:p>
      </dgm:t>
    </dgm:pt>
    <dgm:pt modelId="{79598F20-5897-4B41-9701-74C1472A1B30}" type="parTrans" cxnId="{14F88598-5C9C-4678-9E52-699099CD1682}">
      <dgm:prSet/>
      <dgm:spPr/>
      <dgm:t>
        <a:bodyPr/>
        <a:lstStyle/>
        <a:p>
          <a:endParaRPr lang="en-US"/>
        </a:p>
      </dgm:t>
    </dgm:pt>
    <dgm:pt modelId="{2FFDF22C-51E8-4535-8C1E-E97D5EE4CB43}" type="sibTrans" cxnId="{14F88598-5C9C-4678-9E52-699099CD1682}">
      <dgm:prSet/>
      <dgm:spPr/>
      <dgm:t>
        <a:bodyPr/>
        <a:lstStyle/>
        <a:p>
          <a:endParaRPr lang="en-US"/>
        </a:p>
      </dgm:t>
    </dgm:pt>
    <dgm:pt modelId="{C4935B48-3937-403B-8C45-83F0F49280A9}">
      <dgm:prSet phldrT="[Text]" custT="1"/>
      <dgm:spPr/>
      <dgm:t>
        <a:bodyPr/>
        <a:lstStyle/>
        <a:p>
          <a:r>
            <a:rPr lang="en-US" sz="2400" dirty="0">
              <a:latin typeface="Times New Roman" panose="02020603050405020304" pitchFamily="18" charset="0"/>
              <a:cs typeface="Times New Roman" panose="02020603050405020304" pitchFamily="18" charset="0"/>
            </a:rPr>
            <a:t>Help manage social change</a:t>
          </a:r>
          <a:endParaRPr lang="en-US" sz="2400" dirty="0"/>
        </a:p>
      </dgm:t>
    </dgm:pt>
    <dgm:pt modelId="{E3F71CA7-8C96-45E8-B846-282E44FF337F}" type="parTrans" cxnId="{2558B1B1-DCC5-4704-9A26-B935995B759D}">
      <dgm:prSet/>
      <dgm:spPr/>
      <dgm:t>
        <a:bodyPr/>
        <a:lstStyle/>
        <a:p>
          <a:endParaRPr lang="en-US"/>
        </a:p>
      </dgm:t>
    </dgm:pt>
    <dgm:pt modelId="{6765920C-1F3C-4EDB-9E86-9A464B39CFB3}" type="sibTrans" cxnId="{2558B1B1-DCC5-4704-9A26-B935995B759D}">
      <dgm:prSet/>
      <dgm:spPr/>
      <dgm:t>
        <a:bodyPr/>
        <a:lstStyle/>
        <a:p>
          <a:endParaRPr lang="en-US"/>
        </a:p>
      </dgm:t>
    </dgm:pt>
    <dgm:pt modelId="{3BFD2782-87DB-470A-B8B8-F9BBDDAE3DD2}">
      <dgm:prSet phldrT="[Text]" custT="1"/>
      <dgm:spPr/>
      <dgm:t>
        <a:bodyPr/>
        <a:lstStyle/>
        <a:p>
          <a:r>
            <a:rPr lang="en-US" sz="2400" dirty="0">
              <a:latin typeface="Times New Roman" panose="02020603050405020304" pitchFamily="18" charset="0"/>
              <a:cs typeface="Times New Roman" panose="02020603050405020304" pitchFamily="18" charset="0"/>
            </a:rPr>
            <a:t>Analyze how proposals affect people</a:t>
          </a:r>
          <a:endParaRPr lang="en-US" sz="2400" dirty="0"/>
        </a:p>
      </dgm:t>
    </dgm:pt>
    <dgm:pt modelId="{E7FA9BF5-FEDD-4335-98B0-3FD45EACB145}" type="parTrans" cxnId="{91508FB2-D4AB-47F7-9098-03358574A4B0}">
      <dgm:prSet/>
      <dgm:spPr/>
      <dgm:t>
        <a:bodyPr/>
        <a:lstStyle/>
        <a:p>
          <a:endParaRPr lang="en-US"/>
        </a:p>
      </dgm:t>
    </dgm:pt>
    <dgm:pt modelId="{0FE94519-6409-4EC0-8B9B-365C512EB087}" type="sibTrans" cxnId="{91508FB2-D4AB-47F7-9098-03358574A4B0}">
      <dgm:prSet/>
      <dgm:spPr/>
      <dgm:t>
        <a:bodyPr/>
        <a:lstStyle/>
        <a:p>
          <a:endParaRPr lang="en-US"/>
        </a:p>
      </dgm:t>
    </dgm:pt>
    <dgm:pt modelId="{81A4526A-DEB9-40D1-BB52-690850C7B837}" type="pres">
      <dgm:prSet presAssocID="{F0AA527B-A3AB-4EBA-92CA-67D8E24760CD}" presName="cycle" presStyleCnt="0">
        <dgm:presLayoutVars>
          <dgm:dir/>
          <dgm:resizeHandles val="exact"/>
        </dgm:presLayoutVars>
      </dgm:prSet>
      <dgm:spPr/>
      <dgm:t>
        <a:bodyPr/>
        <a:lstStyle/>
        <a:p>
          <a:endParaRPr lang="en-US"/>
        </a:p>
      </dgm:t>
    </dgm:pt>
    <dgm:pt modelId="{39225A9B-C5AA-43B2-8914-17686C3EC6A6}" type="pres">
      <dgm:prSet presAssocID="{3F781FC4-0109-47BF-9279-1A2F61409D88}" presName="dummy" presStyleCnt="0"/>
      <dgm:spPr/>
    </dgm:pt>
    <dgm:pt modelId="{C2D011F7-EDC5-4003-A35E-ABDA71D243FC}" type="pres">
      <dgm:prSet presAssocID="{3F781FC4-0109-47BF-9279-1A2F61409D88}" presName="node" presStyleLbl="revTx" presStyleIdx="0" presStyleCnt="4">
        <dgm:presLayoutVars>
          <dgm:bulletEnabled val="1"/>
        </dgm:presLayoutVars>
      </dgm:prSet>
      <dgm:spPr/>
      <dgm:t>
        <a:bodyPr/>
        <a:lstStyle/>
        <a:p>
          <a:endParaRPr lang="en-US"/>
        </a:p>
      </dgm:t>
    </dgm:pt>
    <dgm:pt modelId="{580B2F4A-7D9B-4C7F-9173-4574AED14DF4}" type="pres">
      <dgm:prSet presAssocID="{B16E6A4E-4074-4977-8BA2-2BB235621BDC}" presName="sibTrans" presStyleLbl="node1" presStyleIdx="0" presStyleCnt="4"/>
      <dgm:spPr/>
      <dgm:t>
        <a:bodyPr/>
        <a:lstStyle/>
        <a:p>
          <a:endParaRPr lang="en-US"/>
        </a:p>
      </dgm:t>
    </dgm:pt>
    <dgm:pt modelId="{C8423E50-28F0-41F2-937D-311C4598909D}" type="pres">
      <dgm:prSet presAssocID="{66DD4E8A-9B3E-46CF-A305-BAB1BBE7B7D2}" presName="dummy" presStyleCnt="0"/>
      <dgm:spPr/>
    </dgm:pt>
    <dgm:pt modelId="{38C127EF-9249-4EDC-8C45-C04150C64F94}" type="pres">
      <dgm:prSet presAssocID="{66DD4E8A-9B3E-46CF-A305-BAB1BBE7B7D2}" presName="node" presStyleLbl="revTx" presStyleIdx="1" presStyleCnt="4">
        <dgm:presLayoutVars>
          <dgm:bulletEnabled val="1"/>
        </dgm:presLayoutVars>
      </dgm:prSet>
      <dgm:spPr/>
      <dgm:t>
        <a:bodyPr/>
        <a:lstStyle/>
        <a:p>
          <a:endParaRPr lang="en-US"/>
        </a:p>
      </dgm:t>
    </dgm:pt>
    <dgm:pt modelId="{37C47A4E-4CD5-4C1B-BA31-75BD77CA57F3}" type="pres">
      <dgm:prSet presAssocID="{2FFDF22C-51E8-4535-8C1E-E97D5EE4CB43}" presName="sibTrans" presStyleLbl="node1" presStyleIdx="1" presStyleCnt="4"/>
      <dgm:spPr/>
      <dgm:t>
        <a:bodyPr/>
        <a:lstStyle/>
        <a:p>
          <a:endParaRPr lang="en-US"/>
        </a:p>
      </dgm:t>
    </dgm:pt>
    <dgm:pt modelId="{D0B9B38D-83CC-4A18-B67F-BF863F621668}" type="pres">
      <dgm:prSet presAssocID="{C4935B48-3937-403B-8C45-83F0F49280A9}" presName="dummy" presStyleCnt="0"/>
      <dgm:spPr/>
    </dgm:pt>
    <dgm:pt modelId="{4AFFCF6F-14C4-4BE5-9E8F-40FF0A9E5692}" type="pres">
      <dgm:prSet presAssocID="{C4935B48-3937-403B-8C45-83F0F49280A9}" presName="node" presStyleLbl="revTx" presStyleIdx="2" presStyleCnt="4">
        <dgm:presLayoutVars>
          <dgm:bulletEnabled val="1"/>
        </dgm:presLayoutVars>
      </dgm:prSet>
      <dgm:spPr/>
      <dgm:t>
        <a:bodyPr/>
        <a:lstStyle/>
        <a:p>
          <a:endParaRPr lang="en-US"/>
        </a:p>
      </dgm:t>
    </dgm:pt>
    <dgm:pt modelId="{775BBA6B-57DB-4B94-AF0E-62473F1A7A17}" type="pres">
      <dgm:prSet presAssocID="{6765920C-1F3C-4EDB-9E86-9A464B39CFB3}" presName="sibTrans" presStyleLbl="node1" presStyleIdx="2" presStyleCnt="4"/>
      <dgm:spPr/>
      <dgm:t>
        <a:bodyPr/>
        <a:lstStyle/>
        <a:p>
          <a:endParaRPr lang="en-US"/>
        </a:p>
      </dgm:t>
    </dgm:pt>
    <dgm:pt modelId="{1469ADF4-728E-485C-8256-EC88DEA081E5}" type="pres">
      <dgm:prSet presAssocID="{3BFD2782-87DB-470A-B8B8-F9BBDDAE3DD2}" presName="dummy" presStyleCnt="0"/>
      <dgm:spPr/>
    </dgm:pt>
    <dgm:pt modelId="{5A8C077F-B3CE-48FC-8DB2-6CF14E32F208}" type="pres">
      <dgm:prSet presAssocID="{3BFD2782-87DB-470A-B8B8-F9BBDDAE3DD2}" presName="node" presStyleLbl="revTx" presStyleIdx="3" presStyleCnt="4">
        <dgm:presLayoutVars>
          <dgm:bulletEnabled val="1"/>
        </dgm:presLayoutVars>
      </dgm:prSet>
      <dgm:spPr/>
      <dgm:t>
        <a:bodyPr/>
        <a:lstStyle/>
        <a:p>
          <a:endParaRPr lang="en-US"/>
        </a:p>
      </dgm:t>
    </dgm:pt>
    <dgm:pt modelId="{83F7E636-38B1-4E20-962D-F196E7FA21AC}" type="pres">
      <dgm:prSet presAssocID="{0FE94519-6409-4EC0-8B9B-365C512EB087}" presName="sibTrans" presStyleLbl="node1" presStyleIdx="3" presStyleCnt="4"/>
      <dgm:spPr/>
      <dgm:t>
        <a:bodyPr/>
        <a:lstStyle/>
        <a:p>
          <a:endParaRPr lang="en-US"/>
        </a:p>
      </dgm:t>
    </dgm:pt>
  </dgm:ptLst>
  <dgm:cxnLst>
    <dgm:cxn modelId="{5B28B155-E2D2-433C-9847-865B14F273E6}" srcId="{F0AA527B-A3AB-4EBA-92CA-67D8E24760CD}" destId="{3F781FC4-0109-47BF-9279-1A2F61409D88}" srcOrd="0" destOrd="0" parTransId="{E27C8110-9796-4B61-B5DD-421CEA8A94E9}" sibTransId="{B16E6A4E-4074-4977-8BA2-2BB235621BDC}"/>
    <dgm:cxn modelId="{D9D322A6-D2B9-4FD1-BBDD-C26E9D5DF9C3}" type="presOf" srcId="{2FFDF22C-51E8-4535-8C1E-E97D5EE4CB43}" destId="{37C47A4E-4CD5-4C1B-BA31-75BD77CA57F3}" srcOrd="0" destOrd="0" presId="urn:microsoft.com/office/officeart/2005/8/layout/cycle1"/>
    <dgm:cxn modelId="{593424D1-37B9-4C05-B9A0-D63296660183}" type="presOf" srcId="{6765920C-1F3C-4EDB-9E86-9A464B39CFB3}" destId="{775BBA6B-57DB-4B94-AF0E-62473F1A7A17}" srcOrd="0" destOrd="0" presId="urn:microsoft.com/office/officeart/2005/8/layout/cycle1"/>
    <dgm:cxn modelId="{65425D45-EA4C-438E-B87E-FE60580CB8DE}" type="presOf" srcId="{0FE94519-6409-4EC0-8B9B-365C512EB087}" destId="{83F7E636-38B1-4E20-962D-F196E7FA21AC}" srcOrd="0" destOrd="0" presId="urn:microsoft.com/office/officeart/2005/8/layout/cycle1"/>
    <dgm:cxn modelId="{14F88598-5C9C-4678-9E52-699099CD1682}" srcId="{F0AA527B-A3AB-4EBA-92CA-67D8E24760CD}" destId="{66DD4E8A-9B3E-46CF-A305-BAB1BBE7B7D2}" srcOrd="1" destOrd="0" parTransId="{79598F20-5897-4B41-9701-74C1472A1B30}" sibTransId="{2FFDF22C-51E8-4535-8C1E-E97D5EE4CB43}"/>
    <dgm:cxn modelId="{BC003048-C132-4986-9B18-0BE39217089F}" type="presOf" srcId="{C4935B48-3937-403B-8C45-83F0F49280A9}" destId="{4AFFCF6F-14C4-4BE5-9E8F-40FF0A9E5692}" srcOrd="0" destOrd="0" presId="urn:microsoft.com/office/officeart/2005/8/layout/cycle1"/>
    <dgm:cxn modelId="{C87EE05F-E670-497A-B1FE-6E6AC3FBC55E}" type="presOf" srcId="{3F781FC4-0109-47BF-9279-1A2F61409D88}" destId="{C2D011F7-EDC5-4003-A35E-ABDA71D243FC}" srcOrd="0" destOrd="0" presId="urn:microsoft.com/office/officeart/2005/8/layout/cycle1"/>
    <dgm:cxn modelId="{67ACD30C-6E7E-487D-9A78-6F18A6CE140A}" type="presOf" srcId="{3BFD2782-87DB-470A-B8B8-F9BBDDAE3DD2}" destId="{5A8C077F-B3CE-48FC-8DB2-6CF14E32F208}" srcOrd="0" destOrd="0" presId="urn:microsoft.com/office/officeart/2005/8/layout/cycle1"/>
    <dgm:cxn modelId="{F9304985-9BA4-4F33-AAC8-AB73997EFA06}" type="presOf" srcId="{B16E6A4E-4074-4977-8BA2-2BB235621BDC}" destId="{580B2F4A-7D9B-4C7F-9173-4574AED14DF4}" srcOrd="0" destOrd="0" presId="urn:microsoft.com/office/officeart/2005/8/layout/cycle1"/>
    <dgm:cxn modelId="{1770D997-C92C-41F9-87CE-8CBAFB932D41}" type="presOf" srcId="{F0AA527B-A3AB-4EBA-92CA-67D8E24760CD}" destId="{81A4526A-DEB9-40D1-BB52-690850C7B837}" srcOrd="0" destOrd="0" presId="urn:microsoft.com/office/officeart/2005/8/layout/cycle1"/>
    <dgm:cxn modelId="{2558B1B1-DCC5-4704-9A26-B935995B759D}" srcId="{F0AA527B-A3AB-4EBA-92CA-67D8E24760CD}" destId="{C4935B48-3937-403B-8C45-83F0F49280A9}" srcOrd="2" destOrd="0" parTransId="{E3F71CA7-8C96-45E8-B846-282E44FF337F}" sibTransId="{6765920C-1F3C-4EDB-9E86-9A464B39CFB3}"/>
    <dgm:cxn modelId="{91508FB2-D4AB-47F7-9098-03358574A4B0}" srcId="{F0AA527B-A3AB-4EBA-92CA-67D8E24760CD}" destId="{3BFD2782-87DB-470A-B8B8-F9BBDDAE3DD2}" srcOrd="3" destOrd="0" parTransId="{E7FA9BF5-FEDD-4335-98B0-3FD45EACB145}" sibTransId="{0FE94519-6409-4EC0-8B9B-365C512EB087}"/>
    <dgm:cxn modelId="{FD08337D-7793-49F3-85F6-6EC6774A327E}" type="presOf" srcId="{66DD4E8A-9B3E-46CF-A305-BAB1BBE7B7D2}" destId="{38C127EF-9249-4EDC-8C45-C04150C64F94}" srcOrd="0" destOrd="0" presId="urn:microsoft.com/office/officeart/2005/8/layout/cycle1"/>
    <dgm:cxn modelId="{16F1E5EB-4F3A-47D4-8CD4-4DDB60A9DACC}" type="presParOf" srcId="{81A4526A-DEB9-40D1-BB52-690850C7B837}" destId="{39225A9B-C5AA-43B2-8914-17686C3EC6A6}" srcOrd="0" destOrd="0" presId="urn:microsoft.com/office/officeart/2005/8/layout/cycle1"/>
    <dgm:cxn modelId="{DA8E0EC6-02EB-4F4F-9A4E-FD485448D761}" type="presParOf" srcId="{81A4526A-DEB9-40D1-BB52-690850C7B837}" destId="{C2D011F7-EDC5-4003-A35E-ABDA71D243FC}" srcOrd="1" destOrd="0" presId="urn:microsoft.com/office/officeart/2005/8/layout/cycle1"/>
    <dgm:cxn modelId="{5442C598-37F7-47C3-A9A4-BD38456DC5C5}" type="presParOf" srcId="{81A4526A-DEB9-40D1-BB52-690850C7B837}" destId="{580B2F4A-7D9B-4C7F-9173-4574AED14DF4}" srcOrd="2" destOrd="0" presId="urn:microsoft.com/office/officeart/2005/8/layout/cycle1"/>
    <dgm:cxn modelId="{859482D8-988D-4190-B30F-DD624AE5631D}" type="presParOf" srcId="{81A4526A-DEB9-40D1-BB52-690850C7B837}" destId="{C8423E50-28F0-41F2-937D-311C4598909D}" srcOrd="3" destOrd="0" presId="urn:microsoft.com/office/officeart/2005/8/layout/cycle1"/>
    <dgm:cxn modelId="{37C10E48-0550-4943-AA7C-6E67F04DDF17}" type="presParOf" srcId="{81A4526A-DEB9-40D1-BB52-690850C7B837}" destId="{38C127EF-9249-4EDC-8C45-C04150C64F94}" srcOrd="4" destOrd="0" presId="urn:microsoft.com/office/officeart/2005/8/layout/cycle1"/>
    <dgm:cxn modelId="{E4AD85AC-4DE0-498C-BDE5-77029EAC3C82}" type="presParOf" srcId="{81A4526A-DEB9-40D1-BB52-690850C7B837}" destId="{37C47A4E-4CD5-4C1B-BA31-75BD77CA57F3}" srcOrd="5" destOrd="0" presId="urn:microsoft.com/office/officeart/2005/8/layout/cycle1"/>
    <dgm:cxn modelId="{C944BF38-24BF-4B10-AB97-7CA363FCE50D}" type="presParOf" srcId="{81A4526A-DEB9-40D1-BB52-690850C7B837}" destId="{D0B9B38D-83CC-4A18-B67F-BF863F621668}" srcOrd="6" destOrd="0" presId="urn:microsoft.com/office/officeart/2005/8/layout/cycle1"/>
    <dgm:cxn modelId="{8BD20F0A-A174-4DC8-A049-D51F48859624}" type="presParOf" srcId="{81A4526A-DEB9-40D1-BB52-690850C7B837}" destId="{4AFFCF6F-14C4-4BE5-9E8F-40FF0A9E5692}" srcOrd="7" destOrd="0" presId="urn:microsoft.com/office/officeart/2005/8/layout/cycle1"/>
    <dgm:cxn modelId="{8529F34B-6BED-4006-BCD8-69C881A14AA8}" type="presParOf" srcId="{81A4526A-DEB9-40D1-BB52-690850C7B837}" destId="{775BBA6B-57DB-4B94-AF0E-62473F1A7A17}" srcOrd="8" destOrd="0" presId="urn:microsoft.com/office/officeart/2005/8/layout/cycle1"/>
    <dgm:cxn modelId="{FB529F76-1871-4B27-992A-204F80D6BC7B}" type="presParOf" srcId="{81A4526A-DEB9-40D1-BB52-690850C7B837}" destId="{1469ADF4-728E-485C-8256-EC88DEA081E5}" srcOrd="9" destOrd="0" presId="urn:microsoft.com/office/officeart/2005/8/layout/cycle1"/>
    <dgm:cxn modelId="{A441206A-96DE-4C28-A780-429956D6572F}" type="presParOf" srcId="{81A4526A-DEB9-40D1-BB52-690850C7B837}" destId="{5A8C077F-B3CE-48FC-8DB2-6CF14E32F208}" srcOrd="10" destOrd="0" presId="urn:microsoft.com/office/officeart/2005/8/layout/cycle1"/>
    <dgm:cxn modelId="{BAAC7EA7-0526-461D-B68E-C42182BBFCCF}" type="presParOf" srcId="{81A4526A-DEB9-40D1-BB52-690850C7B837}" destId="{83F7E636-38B1-4E20-962D-F196E7FA21AC}"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011F7-EDC5-4003-A35E-ABDA71D243FC}">
      <dsp:nvSpPr>
        <dsp:cNvPr id="0" name=""/>
        <dsp:cNvSpPr/>
      </dsp:nvSpPr>
      <dsp:spPr>
        <a:xfrm>
          <a:off x="3684533" y="94373"/>
          <a:ext cx="1491592" cy="1491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Identify and mitigate adverse impacts</a:t>
          </a:r>
          <a:endParaRPr lang="en-US" sz="2400" kern="1200" dirty="0"/>
        </a:p>
      </dsp:txBody>
      <dsp:txXfrm>
        <a:off x="3684533" y="94373"/>
        <a:ext cx="1491592" cy="1491592"/>
      </dsp:txXfrm>
    </dsp:sp>
    <dsp:sp modelId="{580B2F4A-7D9B-4C7F-9173-4574AED14DF4}">
      <dsp:nvSpPr>
        <dsp:cNvPr id="0" name=""/>
        <dsp:cNvSpPr/>
      </dsp:nvSpPr>
      <dsp:spPr>
        <a:xfrm>
          <a:off x="1053935" y="-164"/>
          <a:ext cx="4216729" cy="4216729"/>
        </a:xfrm>
        <a:prstGeom prst="circularArrow">
          <a:avLst>
            <a:gd name="adj1" fmla="val 6898"/>
            <a:gd name="adj2" fmla="val 465012"/>
            <a:gd name="adj3" fmla="val 550847"/>
            <a:gd name="adj4" fmla="val 20584141"/>
            <a:gd name="adj5" fmla="val 804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C127EF-9249-4EDC-8C45-C04150C64F94}">
      <dsp:nvSpPr>
        <dsp:cNvPr id="0" name=""/>
        <dsp:cNvSpPr/>
      </dsp:nvSpPr>
      <dsp:spPr>
        <a:xfrm>
          <a:off x="3684533" y="2630433"/>
          <a:ext cx="1491592" cy="1491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Enhance benefits</a:t>
          </a:r>
          <a:endParaRPr lang="en-US" sz="2400" kern="1200" dirty="0"/>
        </a:p>
      </dsp:txBody>
      <dsp:txXfrm>
        <a:off x="3684533" y="2630433"/>
        <a:ext cx="1491592" cy="1491592"/>
      </dsp:txXfrm>
    </dsp:sp>
    <dsp:sp modelId="{37C47A4E-4CD5-4C1B-BA31-75BD77CA57F3}">
      <dsp:nvSpPr>
        <dsp:cNvPr id="0" name=""/>
        <dsp:cNvSpPr/>
      </dsp:nvSpPr>
      <dsp:spPr>
        <a:xfrm>
          <a:off x="1053935" y="-164"/>
          <a:ext cx="4216729" cy="4216729"/>
        </a:xfrm>
        <a:prstGeom prst="circularArrow">
          <a:avLst>
            <a:gd name="adj1" fmla="val 6898"/>
            <a:gd name="adj2" fmla="val 465012"/>
            <a:gd name="adj3" fmla="val 5950847"/>
            <a:gd name="adj4" fmla="val 4384141"/>
            <a:gd name="adj5" fmla="val 804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FFCF6F-14C4-4BE5-9E8F-40FF0A9E5692}">
      <dsp:nvSpPr>
        <dsp:cNvPr id="0" name=""/>
        <dsp:cNvSpPr/>
      </dsp:nvSpPr>
      <dsp:spPr>
        <a:xfrm>
          <a:off x="1148473" y="2630433"/>
          <a:ext cx="1491592" cy="1491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Help manage social change</a:t>
          </a:r>
          <a:endParaRPr lang="en-US" sz="2400" kern="1200" dirty="0"/>
        </a:p>
      </dsp:txBody>
      <dsp:txXfrm>
        <a:off x="1148473" y="2630433"/>
        <a:ext cx="1491592" cy="1491592"/>
      </dsp:txXfrm>
    </dsp:sp>
    <dsp:sp modelId="{775BBA6B-57DB-4B94-AF0E-62473F1A7A17}">
      <dsp:nvSpPr>
        <dsp:cNvPr id="0" name=""/>
        <dsp:cNvSpPr/>
      </dsp:nvSpPr>
      <dsp:spPr>
        <a:xfrm>
          <a:off x="1053935" y="-164"/>
          <a:ext cx="4216729" cy="4216729"/>
        </a:xfrm>
        <a:prstGeom prst="circularArrow">
          <a:avLst>
            <a:gd name="adj1" fmla="val 6898"/>
            <a:gd name="adj2" fmla="val 465012"/>
            <a:gd name="adj3" fmla="val 11350847"/>
            <a:gd name="adj4" fmla="val 9784141"/>
            <a:gd name="adj5" fmla="val 804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8C077F-B3CE-48FC-8DB2-6CF14E32F208}">
      <dsp:nvSpPr>
        <dsp:cNvPr id="0" name=""/>
        <dsp:cNvSpPr/>
      </dsp:nvSpPr>
      <dsp:spPr>
        <a:xfrm>
          <a:off x="1148473" y="94373"/>
          <a:ext cx="1491592" cy="1491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Analyze how proposals affect people</a:t>
          </a:r>
          <a:endParaRPr lang="en-US" sz="2400" kern="1200" dirty="0"/>
        </a:p>
      </dsp:txBody>
      <dsp:txXfrm>
        <a:off x="1148473" y="94373"/>
        <a:ext cx="1491592" cy="1491592"/>
      </dsp:txXfrm>
    </dsp:sp>
    <dsp:sp modelId="{83F7E636-38B1-4E20-962D-F196E7FA21AC}">
      <dsp:nvSpPr>
        <dsp:cNvPr id="0" name=""/>
        <dsp:cNvSpPr/>
      </dsp:nvSpPr>
      <dsp:spPr>
        <a:xfrm>
          <a:off x="1053935" y="-164"/>
          <a:ext cx="4216729" cy="4216729"/>
        </a:xfrm>
        <a:prstGeom prst="circularArrow">
          <a:avLst>
            <a:gd name="adj1" fmla="val 6898"/>
            <a:gd name="adj2" fmla="val 465012"/>
            <a:gd name="adj3" fmla="val 16750847"/>
            <a:gd name="adj4" fmla="val 15184141"/>
            <a:gd name="adj5" fmla="val 804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3331E6-C057-4E5F-A365-4CC626307DDA}" type="datetimeFigureOut">
              <a:rPr lang="en-US" smtClean="0"/>
              <a:t>6/15/2017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5DCBE-D977-4CDD-9AD1-0D54CCE8EB6E}" type="slidenum">
              <a:rPr lang="en-US" smtClean="0"/>
              <a:t>‹#›</a:t>
            </a:fld>
            <a:endParaRPr lang="en-US"/>
          </a:p>
        </p:txBody>
      </p:sp>
    </p:spTree>
    <p:extLst>
      <p:ext uri="{BB962C8B-B14F-4D97-AF65-F5344CB8AC3E}">
        <p14:creationId xmlns:p14="http://schemas.microsoft.com/office/powerpoint/2010/main" val="3392511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elating to the interrelation of social factors and individual thought and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945DCBE-D977-4CDD-9AD1-0D54CCE8EB6E}" type="slidenum">
              <a:rPr lang="en-US" smtClean="0"/>
              <a:t>16</a:t>
            </a:fld>
            <a:endParaRPr lang="en-US"/>
          </a:p>
        </p:txBody>
      </p:sp>
    </p:spTree>
    <p:extLst>
      <p:ext uri="{BB962C8B-B14F-4D97-AF65-F5344CB8AC3E}">
        <p14:creationId xmlns:p14="http://schemas.microsoft.com/office/powerpoint/2010/main" val="1684284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45DCBE-D977-4CDD-9AD1-0D54CCE8EB6E}" type="slidenum">
              <a:rPr lang="en-US" smtClean="0"/>
              <a:t>20</a:t>
            </a:fld>
            <a:endParaRPr lang="en-US"/>
          </a:p>
        </p:txBody>
      </p:sp>
    </p:spTree>
    <p:extLst>
      <p:ext uri="{BB962C8B-B14F-4D97-AF65-F5344CB8AC3E}">
        <p14:creationId xmlns:p14="http://schemas.microsoft.com/office/powerpoint/2010/main" val="1330206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Trend extrapolations</a:t>
            </a:r>
            <a:r>
              <a:rPr lang="en-US" sz="1200" b="0" i="0" kern="1200" dirty="0">
                <a:solidFill>
                  <a:schemeClr val="tx1"/>
                </a:solidFill>
                <a:effectLst/>
                <a:latin typeface="+mn-lt"/>
                <a:ea typeface="+mn-ea"/>
                <a:cs typeface="+mn-cs"/>
              </a:rPr>
              <a:t>=the action of estimating or concluding something by assuming that existing trends will continue or a current method will remain applicable.</a:t>
            </a:r>
            <a:endParaRPr lang="en-US" dirty="0"/>
          </a:p>
        </p:txBody>
      </p:sp>
      <p:sp>
        <p:nvSpPr>
          <p:cNvPr id="4" name="Slide Number Placeholder 3"/>
          <p:cNvSpPr>
            <a:spLocks noGrp="1"/>
          </p:cNvSpPr>
          <p:nvPr>
            <p:ph type="sldNum" sz="quarter" idx="10"/>
          </p:nvPr>
        </p:nvSpPr>
        <p:spPr/>
        <p:txBody>
          <a:bodyPr/>
          <a:lstStyle/>
          <a:p>
            <a:fld id="{B945DCBE-D977-4CDD-9AD1-0D54CCE8EB6E}" type="slidenum">
              <a:rPr lang="en-US" smtClean="0"/>
              <a:t>23</a:t>
            </a:fld>
            <a:endParaRPr lang="en-US"/>
          </a:p>
        </p:txBody>
      </p:sp>
    </p:spTree>
    <p:extLst>
      <p:ext uri="{BB962C8B-B14F-4D97-AF65-F5344CB8AC3E}">
        <p14:creationId xmlns:p14="http://schemas.microsoft.com/office/powerpoint/2010/main" val="2609656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45DCBE-D977-4CDD-9AD1-0D54CCE8EB6E}" type="slidenum">
              <a:rPr lang="en-US" smtClean="0"/>
              <a:t>31</a:t>
            </a:fld>
            <a:endParaRPr lang="en-US"/>
          </a:p>
        </p:txBody>
      </p:sp>
    </p:spTree>
    <p:extLst>
      <p:ext uri="{BB962C8B-B14F-4D97-AF65-F5344CB8AC3E}">
        <p14:creationId xmlns:p14="http://schemas.microsoft.com/office/powerpoint/2010/main" val="2739026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United Nations Economic Commission for Europe=UNECE</a:t>
            </a:r>
            <a:endParaRPr lang="en-US" dirty="0"/>
          </a:p>
        </p:txBody>
      </p:sp>
      <p:sp>
        <p:nvSpPr>
          <p:cNvPr id="4" name="Slide Number Placeholder 3"/>
          <p:cNvSpPr>
            <a:spLocks noGrp="1"/>
          </p:cNvSpPr>
          <p:nvPr>
            <p:ph type="sldNum" sz="quarter" idx="10"/>
          </p:nvPr>
        </p:nvSpPr>
        <p:spPr/>
        <p:txBody>
          <a:bodyPr/>
          <a:lstStyle/>
          <a:p>
            <a:fld id="{B945DCBE-D977-4CDD-9AD1-0D54CCE8EB6E}" type="slidenum">
              <a:rPr lang="en-US" smtClean="0"/>
              <a:t>36</a:t>
            </a:fld>
            <a:endParaRPr lang="en-US"/>
          </a:p>
        </p:txBody>
      </p:sp>
    </p:spTree>
    <p:extLst>
      <p:ext uri="{BB962C8B-B14F-4D97-AF65-F5344CB8AC3E}">
        <p14:creationId xmlns:p14="http://schemas.microsoft.com/office/powerpoint/2010/main" val="287135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OECD=</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for Economic Co-operation and Development</a:t>
            </a:r>
          </a:p>
          <a:p>
            <a:r>
              <a:rPr lang="en-US" sz="1200" b="0" i="0" kern="1200" dirty="0">
                <a:solidFill>
                  <a:schemeClr val="tx1"/>
                </a:solidFill>
                <a:effectLst/>
                <a:latin typeface="+mn-lt"/>
                <a:ea typeface="+mn-ea"/>
                <a:cs typeface="+mn-cs"/>
              </a:rPr>
              <a:t>DAC= </a:t>
            </a:r>
            <a:r>
              <a:rPr lang="en-US" sz="1200" b="1" i="0" kern="1200" dirty="0">
                <a:solidFill>
                  <a:schemeClr val="tx1"/>
                </a:solidFill>
                <a:effectLst/>
                <a:latin typeface="+mn-lt"/>
                <a:ea typeface="+mn-ea"/>
                <a:cs typeface="+mn-cs"/>
              </a:rPr>
              <a:t>Development Assistance Committee</a:t>
            </a:r>
            <a:endParaRPr lang="en-US" dirty="0"/>
          </a:p>
        </p:txBody>
      </p:sp>
      <p:sp>
        <p:nvSpPr>
          <p:cNvPr id="4" name="Slide Number Placeholder 3"/>
          <p:cNvSpPr>
            <a:spLocks noGrp="1"/>
          </p:cNvSpPr>
          <p:nvPr>
            <p:ph type="sldNum" sz="quarter" idx="10"/>
          </p:nvPr>
        </p:nvSpPr>
        <p:spPr/>
        <p:txBody>
          <a:bodyPr/>
          <a:lstStyle/>
          <a:p>
            <a:fld id="{B945DCBE-D977-4CDD-9AD1-0D54CCE8EB6E}" type="slidenum">
              <a:rPr lang="en-US" smtClean="0"/>
              <a:t>38</a:t>
            </a:fld>
            <a:endParaRPr lang="en-US"/>
          </a:p>
        </p:txBody>
      </p:sp>
    </p:spTree>
    <p:extLst>
      <p:ext uri="{BB962C8B-B14F-4D97-AF65-F5344CB8AC3E}">
        <p14:creationId xmlns:p14="http://schemas.microsoft.com/office/powerpoint/2010/main" val="416546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391C278-A479-443D-AE2D-4A5FE9FA2AEA}" type="datetimeFigureOut">
              <a:rPr lang="en-US" smtClean="0"/>
              <a:pPr/>
              <a:t>6/15/2017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94052D6-2E9B-4DDA-9D04-7C9F0A7BF24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391C278-A479-443D-AE2D-4A5FE9FA2AEA}" type="datetimeFigureOut">
              <a:rPr lang="en-US" smtClean="0"/>
              <a:pPr/>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4052D6-2E9B-4DDA-9D04-7C9F0A7BF2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391C278-A479-443D-AE2D-4A5FE9FA2AEA}" type="datetimeFigureOut">
              <a:rPr lang="en-US" smtClean="0"/>
              <a:pPr/>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4052D6-2E9B-4DDA-9D04-7C9F0A7BF2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391C278-A479-443D-AE2D-4A5FE9FA2AEA}" type="datetimeFigureOut">
              <a:rPr lang="en-US" smtClean="0"/>
              <a:pPr/>
              <a:t>6/15/2017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4052D6-2E9B-4DDA-9D04-7C9F0A7BF24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391C278-A479-443D-AE2D-4A5FE9FA2AEA}" type="datetimeFigureOut">
              <a:rPr lang="en-US" smtClean="0"/>
              <a:pPr/>
              <a:t>6/15/2017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94052D6-2E9B-4DDA-9D04-7C9F0A7BF24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391C278-A479-443D-AE2D-4A5FE9FA2AEA}" type="datetimeFigureOut">
              <a:rPr lang="en-US" smtClean="0"/>
              <a:pPr/>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4052D6-2E9B-4DDA-9D04-7C9F0A7BF24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391C278-A479-443D-AE2D-4A5FE9FA2AEA}" type="datetimeFigureOut">
              <a:rPr lang="en-US" smtClean="0"/>
              <a:pPr/>
              <a:t>6/15/2017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4052D6-2E9B-4DDA-9D04-7C9F0A7BF24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391C278-A479-443D-AE2D-4A5FE9FA2AEA}" type="datetimeFigureOut">
              <a:rPr lang="en-US" smtClean="0"/>
              <a:pPr/>
              <a:t>6/15/2017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4052D6-2E9B-4DDA-9D04-7C9F0A7BF2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1C278-A479-443D-AE2D-4A5FE9FA2AEA}" type="datetimeFigureOut">
              <a:rPr lang="en-US" smtClean="0"/>
              <a:pPr/>
              <a:t>6/15/2017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4052D6-2E9B-4DDA-9D04-7C9F0A7BF24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391C278-A479-443D-AE2D-4A5FE9FA2AEA}" type="datetimeFigureOut">
              <a:rPr lang="en-US" smtClean="0"/>
              <a:pPr/>
              <a:t>6/15/2017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4052D6-2E9B-4DDA-9D04-7C9F0A7BF24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391C278-A479-443D-AE2D-4A5FE9FA2AEA}" type="datetimeFigureOut">
              <a:rPr lang="en-US" smtClean="0"/>
              <a:pPr/>
              <a:t>6/15/2017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94052D6-2E9B-4DDA-9D04-7C9F0A7BF24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391C278-A479-443D-AE2D-4A5FE9FA2AEA}" type="datetimeFigureOut">
              <a:rPr lang="en-US" smtClean="0"/>
              <a:pPr/>
              <a:t>6/15/2017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94052D6-2E9B-4DDA-9D04-7C9F0A7BF2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en.wikipedia.org/wiki/Evidence-based"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wikipedia.org/wiki/Sustainability"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en.wikipedia.org/w/index.php?title=Protocol_on_Strategic_Environmental_Assessment&amp;action=edit&amp;redlink=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en.wikipedia.org/wiki/UN" TargetMode="External"/><Relationship Id="rId4" Type="http://schemas.openxmlformats.org/officeDocument/2006/relationships/hyperlink" Target="https://en.wikipedia.org/wiki/UNECE"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en.wikipedia.org/wiki/Resource_Management_Act_1991" TargetMode="External"/><Relationship Id="rId2" Type="http://schemas.openxmlformats.org/officeDocument/2006/relationships/hyperlink" Target="https://en.wikipedia.org/wiki/Environmental_impact_assessmen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en.wikipedia.org/wiki/Development_assist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oecd.org/dataoecd/4/21/37353858.pdf" TargetMode="External"/><Relationship Id="rId5" Type="http://schemas.openxmlformats.org/officeDocument/2006/relationships/hyperlink" Target="https://en.wikipedia.org/wiki/Development_Assistance_Committee" TargetMode="External"/><Relationship Id="rId4" Type="http://schemas.openxmlformats.org/officeDocument/2006/relationships/hyperlink" Target="https://en.wikipedia.org/wiki/OECD"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Effects of EIA on Project Propon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851142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942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Types </a:t>
            </a:r>
          </a:p>
        </p:txBody>
      </p:sp>
      <p:sp>
        <p:nvSpPr>
          <p:cNvPr id="3" name="Content Placeholder 2"/>
          <p:cNvSpPr>
            <a:spLocks noGrp="1"/>
          </p:cNvSpPr>
          <p:nvPr>
            <p:ph sz="quarter" idx="1"/>
          </p:nvPr>
        </p:nvSpPr>
        <p:spPr>
          <a:xfrm>
            <a:off x="914400" y="1524000"/>
            <a:ext cx="7772400" cy="4572000"/>
          </a:xfrm>
        </p:spPr>
        <p:txBody>
          <a:bodyPr>
            <a:normAutofit/>
          </a:bodyPr>
          <a:lstStyle/>
          <a:p>
            <a:pPr algn="just">
              <a:buNone/>
            </a:pPr>
            <a:r>
              <a:rPr lang="en-US" sz="2400" dirty="0">
                <a:latin typeface="Times New Roman" panose="02020603050405020304" pitchFamily="18" charset="0"/>
                <a:cs typeface="Times New Roman" panose="02020603050405020304" pitchFamily="18" charset="0"/>
              </a:rPr>
              <a:t>Social impacts can be divided into four main types:</a:t>
            </a:r>
          </a:p>
          <a:p>
            <a:pPr algn="just"/>
            <a:r>
              <a:rPr lang="en-US" sz="2400" b="1" dirty="0">
                <a:latin typeface="Times New Roman" panose="02020603050405020304" pitchFamily="18" charset="0"/>
                <a:cs typeface="Times New Roman" panose="02020603050405020304" pitchFamily="18" charset="0"/>
              </a:rPr>
              <a:t>Demographic Impacts</a:t>
            </a:r>
            <a:r>
              <a:rPr lang="en-US" sz="2400" dirty="0">
                <a:latin typeface="Times New Roman" panose="02020603050405020304" pitchFamily="18" charset="0"/>
                <a:cs typeface="Times New Roman" panose="02020603050405020304" pitchFamily="18" charset="0"/>
              </a:rPr>
              <a:t> such as changes in population numbers and characteristics (such as sex ratio, age structure, in-and-out migration rates and resultant demand for social services, hospital beds, school places, housing etc);</a:t>
            </a:r>
          </a:p>
          <a:p>
            <a:pPr algn="just"/>
            <a:r>
              <a:rPr lang="en-US" sz="2400" b="1" dirty="0">
                <a:latin typeface="Times New Roman" panose="02020603050405020304" pitchFamily="18" charset="0"/>
                <a:cs typeface="Times New Roman" panose="02020603050405020304" pitchFamily="18" charset="0"/>
              </a:rPr>
              <a:t>Cultural Impacts</a:t>
            </a:r>
            <a:r>
              <a:rPr lang="en-US" sz="2400" dirty="0">
                <a:latin typeface="Times New Roman" panose="02020603050405020304" pitchFamily="18" charset="0"/>
                <a:cs typeface="Times New Roman" panose="02020603050405020304" pitchFamily="18" charset="0"/>
              </a:rPr>
              <a:t> including changes to shared customs, traditions and value systems (e.g. language, dress, religious beliefs and rituals) archaeological, historical and cultural artifacts and to structures and environmental features with religious or ritual significance;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lnSpc>
                <a:spcPct val="150000"/>
              </a:lnSpc>
            </a:pPr>
            <a:r>
              <a:rPr lang="en-US" sz="2400" b="1" dirty="0">
                <a:latin typeface="Times New Roman" panose="02020603050405020304" pitchFamily="18" charset="0"/>
                <a:cs typeface="Times New Roman" panose="02020603050405020304" pitchFamily="18" charset="0"/>
              </a:rPr>
              <a:t>Community Impacts</a:t>
            </a:r>
            <a:r>
              <a:rPr lang="en-US" sz="2400" dirty="0">
                <a:latin typeface="Times New Roman" panose="02020603050405020304" pitchFamily="18" charset="0"/>
                <a:cs typeface="Times New Roman" panose="02020603050405020304" pitchFamily="18" charset="0"/>
              </a:rPr>
              <a:t> including changes in social structures, organizations and relationships and their accompanying effect on cohesion, stability, identity and provision of services; and</a:t>
            </a:r>
          </a:p>
          <a:p>
            <a:pPr algn="just">
              <a:lnSpc>
                <a:spcPct val="150000"/>
              </a:lnSpc>
            </a:pPr>
            <a:r>
              <a:rPr lang="en-US" sz="2400" b="1" dirty="0">
                <a:latin typeface="Times New Roman" panose="02020603050405020304" pitchFamily="18" charset="0"/>
                <a:cs typeface="Times New Roman" panose="02020603050405020304" pitchFamily="18" charset="0"/>
              </a:rPr>
              <a:t>Socio-psychological Impacts</a:t>
            </a:r>
            <a:r>
              <a:rPr lang="en-US" sz="2400" dirty="0">
                <a:latin typeface="Times New Roman" panose="02020603050405020304" pitchFamily="18" charset="0"/>
                <a:cs typeface="Times New Roman" panose="02020603050405020304" pitchFamily="18" charset="0"/>
              </a:rPr>
              <a:t> including changes to individual quality of life and well being, sense of security or belonging and perceptions of amenity or hazard.</a:t>
            </a:r>
          </a:p>
          <a:p>
            <a:endParaRPr lang="en-US" dirty="0"/>
          </a:p>
        </p:txBody>
      </p:sp>
    </p:spTree>
    <p:extLst>
      <p:ext uri="{BB962C8B-B14F-4D97-AF65-F5344CB8AC3E}">
        <p14:creationId xmlns:p14="http://schemas.microsoft.com/office/powerpoint/2010/main" val="249289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62000"/>
            <a:ext cx="7772400" cy="5257800"/>
          </a:xfrm>
        </p:spPr>
        <p:txBody>
          <a:bodyPr>
            <a:normAutofit/>
          </a:bodyPr>
          <a:lstStyle/>
          <a:p>
            <a:pPr algn="just"/>
            <a:r>
              <a:rPr lang="en-US" sz="2400" dirty="0">
                <a:latin typeface="Times New Roman" panose="02020603050405020304" pitchFamily="18" charset="0"/>
                <a:cs typeface="Times New Roman" panose="02020603050405020304" pitchFamily="18" charset="0"/>
              </a:rPr>
              <a:t>Often, local people are not the beneficiaries of proposed development. Rather they bear the brunt of the adverse impacts. </a:t>
            </a:r>
          </a:p>
          <a:p>
            <a:pPr algn="just"/>
            <a:r>
              <a:rPr lang="en-US" sz="2400" dirty="0">
                <a:latin typeface="Times New Roman" panose="02020603050405020304" pitchFamily="18" charset="0"/>
                <a:cs typeface="Times New Roman" panose="02020603050405020304" pitchFamily="18" charset="0"/>
              </a:rPr>
              <a:t>These effects are especially acute in developing countries when projects displace people whose security and subsistence depends on the land and resources that will be affected. </a:t>
            </a:r>
          </a:p>
          <a:p>
            <a:pPr algn="just"/>
            <a:r>
              <a:rPr lang="en-US" sz="2400" dirty="0">
                <a:latin typeface="Times New Roman" panose="02020603050405020304" pitchFamily="18" charset="0"/>
                <a:cs typeface="Times New Roman" panose="02020603050405020304" pitchFamily="18" charset="0"/>
              </a:rPr>
              <a:t>World Bank environmental and social assessment procedures give particular attention to the impact on indigenous peoples and other vulnerable ethnic and cultural groups whose lifestyle, value and tenure systems may be disrupted or lost.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14400"/>
            <a:ext cx="7772400" cy="5715000"/>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A comprehensive social impact assessment (SIA) will be required in such cases. In other circumstances, adding a relevant specialist to the EIA team may suffice to address social impacts. </a:t>
            </a:r>
          </a:p>
          <a:p>
            <a:pPr algn="just">
              <a:lnSpc>
                <a:spcPct val="150000"/>
              </a:lnSpc>
            </a:pPr>
            <a:r>
              <a:rPr lang="en-US" sz="2400" dirty="0">
                <a:latin typeface="Times New Roman" panose="02020603050405020304" pitchFamily="18" charset="0"/>
                <a:cs typeface="Times New Roman" panose="02020603050405020304" pitchFamily="18" charset="0"/>
              </a:rPr>
              <a:t>However, it should be emphasized that there is little consensus on the social impacts that should be included as part of an EIA process. Other than agreeing that the scope is too limited, SIA practitioners themselves differ on the aspects to be studied and the framework within which they should be analyzed.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Health impacts</a:t>
            </a:r>
          </a:p>
        </p:txBody>
      </p:sp>
      <p:sp>
        <p:nvSpPr>
          <p:cNvPr id="3" name="Content Placeholder 2"/>
          <p:cNvSpPr>
            <a:spLocks noGrp="1"/>
          </p:cNvSpPr>
          <p:nvPr>
            <p:ph sz="quarter" idx="1"/>
          </p:nvPr>
        </p:nvSpPr>
        <p:spPr>
          <a:xfrm>
            <a:off x="457200" y="1447800"/>
            <a:ext cx="8229600" cy="5029200"/>
          </a:xfrm>
        </p:spPr>
        <p:txBody>
          <a:bodyPr>
            <a:normAutofit fontScale="92500"/>
          </a:bodyPr>
          <a:lstStyle/>
          <a:p>
            <a:pPr algn="just"/>
            <a:r>
              <a:rPr lang="en-US" dirty="0">
                <a:latin typeface="Times New Roman" panose="02020603050405020304" pitchFamily="18" charset="0"/>
                <a:cs typeface="Times New Roman" panose="02020603050405020304" pitchFamily="18" charset="0"/>
              </a:rPr>
              <a:t>Health impacts can be a significant aspect of certain types of development. These impacts can be beneficial as well as adverse; for example, water infrastructure projects eradicate or drastically reduce the occurrence of cholera, diarrhea and other gastro-intestinal diseases that are endemic in less developed countries. </a:t>
            </a:r>
          </a:p>
          <a:p>
            <a:pPr algn="just"/>
            <a:r>
              <a:rPr lang="en-US" dirty="0">
                <a:latin typeface="Times New Roman" panose="02020603050405020304" pitchFamily="18" charset="0"/>
                <a:cs typeface="Times New Roman" panose="02020603050405020304" pitchFamily="18" charset="0"/>
              </a:rPr>
              <a:t>However, adverse health impacts can also occur as a result of development projects, either directly from changes to the biophysical environment (such as exposure to pollutants) or indirectly as a secondary result of other changes; for example, the creation of habitat conditions favorable to the spread or intensification of disease vectors, such as mosquitoes (malaria) or water snails (schistosomiasis).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09600"/>
            <a:ext cx="7772400" cy="5715000"/>
          </a:xfrm>
        </p:spPr>
        <p:txBody>
          <a:bodyPr>
            <a:normAutofit/>
          </a:bodyPr>
          <a:lstStyle/>
          <a:p>
            <a:pPr algn="just"/>
            <a:r>
              <a:rPr lang="en-US" sz="2400" dirty="0">
                <a:latin typeface="Times New Roman" panose="02020603050405020304" pitchFamily="18" charset="0"/>
                <a:cs typeface="Times New Roman" panose="02020603050405020304" pitchFamily="18" charset="0"/>
              </a:rPr>
              <a:t>To date, insufficient attention has been given to health impacts in comparison to coverage given to biophysical or even other social impacts. </a:t>
            </a:r>
          </a:p>
          <a:p>
            <a:pPr algn="just"/>
            <a:r>
              <a:rPr lang="en-US" sz="2400" dirty="0">
                <a:latin typeface="Times New Roman" panose="02020603050405020304" pitchFamily="18" charset="0"/>
                <a:cs typeface="Times New Roman" panose="02020603050405020304" pitchFamily="18" charset="0"/>
              </a:rPr>
              <a:t>In many cases, health impact assessment (HIA) is carried out separately and independently; for example in the </a:t>
            </a:r>
            <a:r>
              <a:rPr lang="en-US" sz="2400" u="sng" dirty="0">
                <a:latin typeface="Times New Roman" panose="02020603050405020304" pitchFamily="18" charset="0"/>
                <a:cs typeface="Times New Roman" panose="02020603050405020304" pitchFamily="18" charset="0"/>
              </a:rPr>
              <a:t>chemical</a:t>
            </a: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nuclear</a:t>
            </a:r>
            <a:r>
              <a:rPr lang="en-US" sz="2400" dirty="0">
                <a:latin typeface="Times New Roman" panose="02020603050405020304" pitchFamily="18" charset="0"/>
                <a:cs typeface="Times New Roman" panose="02020603050405020304" pitchFamily="18" charset="0"/>
              </a:rPr>
              <a:t> and other </a:t>
            </a:r>
            <a:r>
              <a:rPr lang="en-US" sz="2400" u="sng" dirty="0">
                <a:latin typeface="Times New Roman" panose="02020603050405020304" pitchFamily="18" charset="0"/>
                <a:cs typeface="Times New Roman" panose="02020603050405020304" pitchFamily="18" charset="0"/>
              </a:rPr>
              <a:t>hazardous industries</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The World Health Organization, the World Bank and other international agencies recommend that, where necessary and appropriate, HIA should be integrated with the EIA process. </a:t>
            </a:r>
          </a:p>
          <a:p>
            <a:pPr algn="just"/>
            <a:r>
              <a:rPr lang="en-US" sz="2400" dirty="0">
                <a:latin typeface="Times New Roman" panose="02020603050405020304" pitchFamily="18" charset="0"/>
                <a:cs typeface="Times New Roman" panose="02020603050405020304" pitchFamily="18" charset="0"/>
              </a:rPr>
              <a:t>Both use similar information, approach and methods; for example, when identifying the health and environmental impacts of exposure to air particulate emissions from a proposed power plant.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964090938"/>
              </p:ext>
            </p:extLst>
          </p:nvPr>
        </p:nvGraphicFramePr>
        <p:xfrm>
          <a:off x="0" y="-2"/>
          <a:ext cx="9144000" cy="6858002"/>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xmlns="" val="20000"/>
                    </a:ext>
                  </a:extLst>
                </a:gridCol>
                <a:gridCol w="1676400">
                  <a:extLst>
                    <a:ext uri="{9D8B030D-6E8A-4147-A177-3AD203B41FA5}">
                      <a16:colId xmlns:a16="http://schemas.microsoft.com/office/drawing/2014/main" xmlns="" val="20001"/>
                    </a:ext>
                  </a:extLst>
                </a:gridCol>
                <a:gridCol w="1752600">
                  <a:extLst>
                    <a:ext uri="{9D8B030D-6E8A-4147-A177-3AD203B41FA5}">
                      <a16:colId xmlns:a16="http://schemas.microsoft.com/office/drawing/2014/main" xmlns="" val="20002"/>
                    </a:ext>
                  </a:extLst>
                </a:gridCol>
                <a:gridCol w="1371600">
                  <a:extLst>
                    <a:ext uri="{9D8B030D-6E8A-4147-A177-3AD203B41FA5}">
                      <a16:colId xmlns:a16="http://schemas.microsoft.com/office/drawing/2014/main" xmlns="" val="20003"/>
                    </a:ext>
                  </a:extLst>
                </a:gridCol>
                <a:gridCol w="1676400">
                  <a:extLst>
                    <a:ext uri="{9D8B030D-6E8A-4147-A177-3AD203B41FA5}">
                      <a16:colId xmlns:a16="http://schemas.microsoft.com/office/drawing/2014/main" xmlns="" val="20004"/>
                    </a:ext>
                  </a:extLst>
                </a:gridCol>
                <a:gridCol w="1524000">
                  <a:extLst>
                    <a:ext uri="{9D8B030D-6E8A-4147-A177-3AD203B41FA5}">
                      <a16:colId xmlns:a16="http://schemas.microsoft.com/office/drawing/2014/main" xmlns="" val="20005"/>
                    </a:ext>
                  </a:extLst>
                </a:gridCol>
              </a:tblGrid>
              <a:tr h="377505">
                <a:tc gridSpan="6">
                  <a:txBody>
                    <a:bodyPr/>
                    <a:lstStyle/>
                    <a:p>
                      <a:pPr algn="ctr"/>
                      <a:r>
                        <a:rPr lang="en-US" b="1" i="0" dirty="0">
                          <a:latin typeface="Times New Roman" panose="02020603050405020304" pitchFamily="18" charset="0"/>
                          <a:cs typeface="Times New Roman" panose="02020603050405020304" pitchFamily="18" charset="0"/>
                        </a:rPr>
                        <a:t>Examples of Health Impacts by Sector</a:t>
                      </a: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270146">
                <a:tc>
                  <a:txBody>
                    <a:bodyPr/>
                    <a:lstStyle/>
                    <a:p>
                      <a:pPr algn="ctr"/>
                      <a:r>
                        <a:rPr lang="en-US" b="1" i="0" dirty="0">
                          <a:solidFill>
                            <a:srgbClr val="38386F"/>
                          </a:solidFill>
                          <a:latin typeface="Times New Roman" panose="02020603050405020304" pitchFamily="18" charset="0"/>
                          <a:cs typeface="Times New Roman" panose="02020603050405020304" pitchFamily="18" charset="0"/>
                        </a:rPr>
                        <a:t>Sector</a:t>
                      </a:r>
                    </a:p>
                  </a:txBody>
                  <a:tcPr marL="66675" marR="66675" marT="66675" marB="66675" anchor="ctr"/>
                </a:tc>
                <a:tc>
                  <a:txBody>
                    <a:bodyPr/>
                    <a:lstStyle/>
                    <a:p>
                      <a:pPr algn="ctr"/>
                      <a:r>
                        <a:rPr lang="en-US" b="1" i="0" dirty="0">
                          <a:solidFill>
                            <a:srgbClr val="38386F"/>
                          </a:solidFill>
                          <a:latin typeface="Times New Roman" panose="02020603050405020304" pitchFamily="18" charset="0"/>
                          <a:cs typeface="Times New Roman" panose="02020603050405020304" pitchFamily="18" charset="0"/>
                        </a:rPr>
                        <a:t>Communicable</a:t>
                      </a:r>
                    </a:p>
                  </a:txBody>
                  <a:tcPr marL="66675" marR="66675" marT="66675" marB="66675" anchor="ctr"/>
                </a:tc>
                <a:tc>
                  <a:txBody>
                    <a:bodyPr/>
                    <a:lstStyle/>
                    <a:p>
                      <a:pPr algn="ctr"/>
                      <a:r>
                        <a:rPr lang="en-US" b="1" i="0" dirty="0">
                          <a:solidFill>
                            <a:srgbClr val="38386F"/>
                          </a:solidFill>
                          <a:latin typeface="Times New Roman" panose="02020603050405020304" pitchFamily="18" charset="0"/>
                          <a:cs typeface="Times New Roman" panose="02020603050405020304" pitchFamily="18" charset="0"/>
                        </a:rPr>
                        <a:t>Non communicable</a:t>
                      </a:r>
                    </a:p>
                  </a:txBody>
                  <a:tcPr marL="66675" marR="66675" marT="66675" marB="66675" anchor="ctr"/>
                </a:tc>
                <a:tc>
                  <a:txBody>
                    <a:bodyPr/>
                    <a:lstStyle/>
                    <a:p>
                      <a:pPr algn="ctr"/>
                      <a:r>
                        <a:rPr lang="en-US" b="1" i="0" dirty="0">
                          <a:solidFill>
                            <a:srgbClr val="38386F"/>
                          </a:solidFill>
                          <a:latin typeface="Times New Roman" panose="02020603050405020304" pitchFamily="18" charset="0"/>
                          <a:cs typeface="Times New Roman" panose="02020603050405020304" pitchFamily="18" charset="0"/>
                        </a:rPr>
                        <a:t>Nutrition</a:t>
                      </a:r>
                    </a:p>
                  </a:txBody>
                  <a:tcPr marL="66675" marR="66675" marT="66675" marB="66675" anchor="ctr"/>
                </a:tc>
                <a:tc>
                  <a:txBody>
                    <a:bodyPr/>
                    <a:lstStyle/>
                    <a:p>
                      <a:pPr algn="ctr"/>
                      <a:r>
                        <a:rPr lang="en-US" b="1" i="0" dirty="0">
                          <a:solidFill>
                            <a:srgbClr val="38386F"/>
                          </a:solidFill>
                          <a:latin typeface="Times New Roman" panose="02020603050405020304" pitchFamily="18" charset="0"/>
                          <a:cs typeface="Times New Roman" panose="02020603050405020304" pitchFamily="18" charset="0"/>
                        </a:rPr>
                        <a:t>Injury</a:t>
                      </a:r>
                    </a:p>
                  </a:txBody>
                  <a:tcPr marL="66675" marR="66675" marT="66675" marB="66675" anchor="ctr"/>
                </a:tc>
                <a:tc>
                  <a:txBody>
                    <a:bodyPr/>
                    <a:lstStyle/>
                    <a:p>
                      <a:pPr algn="ctr"/>
                      <a:r>
                        <a:rPr lang="en-US" b="1" i="0" dirty="0">
                          <a:solidFill>
                            <a:srgbClr val="38386F"/>
                          </a:solidFill>
                          <a:latin typeface="Times New Roman" panose="02020603050405020304" pitchFamily="18" charset="0"/>
                          <a:cs typeface="Times New Roman" panose="02020603050405020304" pitchFamily="18" charset="0"/>
                        </a:rPr>
                        <a:t>Psychosocial disorder and loss of well-being</a:t>
                      </a:r>
                    </a:p>
                  </a:txBody>
                  <a:tcPr marL="66675" marR="66675" marT="66675" marB="66675" anchor="ctr"/>
                </a:tc>
                <a:extLst>
                  <a:ext uri="{0D108BD9-81ED-4DB2-BD59-A6C34878D82A}">
                    <a16:rowId xmlns:a16="http://schemas.microsoft.com/office/drawing/2014/main" xmlns="" val="10001"/>
                  </a:ext>
                </a:extLst>
              </a:tr>
              <a:tr h="703889">
                <a:tc>
                  <a:txBody>
                    <a:bodyPr/>
                    <a:lstStyle/>
                    <a:p>
                      <a:pPr algn="ctr"/>
                      <a:r>
                        <a:rPr lang="en-US" b="0" i="0" dirty="0">
                          <a:latin typeface="Times New Roman" panose="02020603050405020304" pitchFamily="18" charset="0"/>
                          <a:cs typeface="Times New Roman" panose="02020603050405020304" pitchFamily="18" charset="0"/>
                        </a:rPr>
                        <a:t>Mining</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Tuberculosis</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Dust induced lung disease</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Crushing</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Labour migration</a:t>
                      </a:r>
                    </a:p>
                  </a:txBody>
                  <a:tcPr marL="66675" marR="66675" marT="66675" marB="66675" anchor="ctr"/>
                </a:tc>
                <a:extLst>
                  <a:ext uri="{0D108BD9-81ED-4DB2-BD59-A6C34878D82A}">
                    <a16:rowId xmlns:a16="http://schemas.microsoft.com/office/drawing/2014/main" xmlns="" val="10002"/>
                  </a:ext>
                </a:extLst>
              </a:tr>
              <a:tr h="703889">
                <a:tc>
                  <a:txBody>
                    <a:bodyPr/>
                    <a:lstStyle/>
                    <a:p>
                      <a:pPr algn="ctr"/>
                      <a:r>
                        <a:rPr lang="en-US" b="0" i="0" dirty="0">
                          <a:latin typeface="Times New Roman" panose="02020603050405020304" pitchFamily="18" charset="0"/>
                          <a:cs typeface="Times New Roman" panose="02020603050405020304" pitchFamily="18" charset="0"/>
                        </a:rPr>
                        <a:t>Agriculture</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Parasitic infections</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Pesticide poisoning</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Loss of subsistence</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endParaRPr lang="en-US" b="0" i="0" dirty="0">
                        <a:latin typeface="Times New Roman" panose="02020603050405020304" pitchFamily="18" charset="0"/>
                        <a:cs typeface="Times New Roman" panose="02020603050405020304" pitchFamily="18" charset="0"/>
                      </a:endParaRPr>
                    </a:p>
                  </a:txBody>
                  <a:tcPr marL="66675" marR="66675" marT="66675" marB="66675" anchor="ctr"/>
                </a:tc>
                <a:extLst>
                  <a:ext uri="{0D108BD9-81ED-4DB2-BD59-A6C34878D82A}">
                    <a16:rowId xmlns:a16="http://schemas.microsoft.com/office/drawing/2014/main" xmlns="" val="10003"/>
                  </a:ext>
                </a:extLst>
              </a:tr>
              <a:tr h="703889">
                <a:tc>
                  <a:txBody>
                    <a:bodyPr/>
                    <a:lstStyle/>
                    <a:p>
                      <a:pPr algn="ctr"/>
                      <a:r>
                        <a:rPr lang="en-US" b="0" i="0">
                          <a:latin typeface="Times New Roman" panose="02020603050405020304" pitchFamily="18" charset="0"/>
                          <a:cs typeface="Times New Roman" panose="02020603050405020304" pitchFamily="18" charset="0"/>
                        </a:rPr>
                        <a:t>Industry</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Poisoning by pollutants</a:t>
                      </a:r>
                    </a:p>
                  </a:txBody>
                  <a:tcPr marL="66675" marR="66675" marT="66675" marB="66675" anchor="ctr"/>
                </a:tc>
                <a:tc>
                  <a:txBody>
                    <a:bodyPr/>
                    <a:lstStyle/>
                    <a:p>
                      <a:pPr algn="ctr"/>
                      <a:endParaRPr lang="en-US" b="0" i="0" dirty="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Occupational injury</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Disempowerment</a:t>
                      </a:r>
                    </a:p>
                  </a:txBody>
                  <a:tcPr marL="66675" marR="66675" marT="66675" marB="66675" anchor="ctr"/>
                </a:tc>
                <a:extLst>
                  <a:ext uri="{0D108BD9-81ED-4DB2-BD59-A6C34878D82A}">
                    <a16:rowId xmlns:a16="http://schemas.microsoft.com/office/drawing/2014/main" xmlns="" val="10004"/>
                  </a:ext>
                </a:extLst>
              </a:tr>
              <a:tr h="703889">
                <a:tc>
                  <a:txBody>
                    <a:bodyPr/>
                    <a:lstStyle/>
                    <a:p>
                      <a:pPr algn="ctr"/>
                      <a:r>
                        <a:rPr lang="en-US" b="0" i="0">
                          <a:latin typeface="Times New Roman" panose="02020603050405020304" pitchFamily="18" charset="0"/>
                          <a:cs typeface="Times New Roman" panose="02020603050405020304" pitchFamily="18" charset="0"/>
                        </a:rPr>
                        <a:t>Forestry</a:t>
                      </a:r>
                      <a:br>
                        <a:rPr lang="en-US" b="0" i="0">
                          <a:latin typeface="Times New Roman" panose="02020603050405020304" pitchFamily="18" charset="0"/>
                          <a:cs typeface="Times New Roman" panose="02020603050405020304" pitchFamily="18" charset="0"/>
                        </a:rPr>
                      </a:b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Loss of food production</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Occupational injury</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5"/>
                  </a:ext>
                </a:extLst>
              </a:tr>
              <a:tr h="987017">
                <a:tc>
                  <a:txBody>
                    <a:bodyPr/>
                    <a:lstStyle/>
                    <a:p>
                      <a:pPr algn="ctr"/>
                      <a:r>
                        <a:rPr lang="en-US" b="0" i="0">
                          <a:latin typeface="Times New Roman" panose="02020603050405020304" pitchFamily="18" charset="0"/>
                          <a:cs typeface="Times New Roman" panose="02020603050405020304" pitchFamily="18" charset="0"/>
                        </a:rPr>
                        <a:t>Dams and irrigation schemes</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Water borne diseases</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Poisoning by pollutants</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Increased food production</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Drowning</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Involuntary displacement</a:t>
                      </a:r>
                    </a:p>
                  </a:txBody>
                  <a:tcPr marL="66675" marR="66675" marT="66675" marB="66675" anchor="ctr"/>
                </a:tc>
                <a:extLst>
                  <a:ext uri="{0D108BD9-81ED-4DB2-BD59-A6C34878D82A}">
                    <a16:rowId xmlns:a16="http://schemas.microsoft.com/office/drawing/2014/main" xmlns="" val="10006"/>
                  </a:ext>
                </a:extLst>
              </a:tr>
              <a:tr h="703889">
                <a:tc>
                  <a:txBody>
                    <a:bodyPr/>
                    <a:lstStyle/>
                    <a:p>
                      <a:pPr algn="ctr"/>
                      <a:r>
                        <a:rPr lang="en-US" b="0" i="0">
                          <a:latin typeface="Times New Roman" panose="02020603050405020304" pitchFamily="18" charset="0"/>
                          <a:cs typeface="Times New Roman" panose="02020603050405020304" pitchFamily="18" charset="0"/>
                        </a:rPr>
                        <a:t>Transportation</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HIV/Aids</a:t>
                      </a: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Heart disease</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Traffic injury</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Noise and induced stress</a:t>
                      </a:r>
                    </a:p>
                  </a:txBody>
                  <a:tcPr marL="66675" marR="66675" marT="66675" marB="66675" anchor="ctr"/>
                </a:tc>
                <a:extLst>
                  <a:ext uri="{0D108BD9-81ED-4DB2-BD59-A6C34878D82A}">
                    <a16:rowId xmlns:a16="http://schemas.microsoft.com/office/drawing/2014/main" xmlns="" val="10007"/>
                  </a:ext>
                </a:extLst>
              </a:tr>
              <a:tr h="703889">
                <a:tc>
                  <a:txBody>
                    <a:bodyPr/>
                    <a:lstStyle/>
                    <a:p>
                      <a:pPr algn="ctr"/>
                      <a:r>
                        <a:rPr lang="en-US" b="0" i="0" dirty="0">
                          <a:latin typeface="Times New Roman" panose="02020603050405020304" pitchFamily="18" charset="0"/>
                          <a:cs typeface="Times New Roman" panose="02020603050405020304" pitchFamily="18" charset="0"/>
                        </a:rPr>
                        <a:t>Energy</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Indoor air pollution</a:t>
                      </a:r>
                    </a:p>
                  </a:txBody>
                  <a:tcPr marL="66675" marR="66675" marT="66675" marB="66675" anchor="ctr"/>
                </a:tc>
                <a:tc>
                  <a:txBody>
                    <a:bodyPr/>
                    <a:lstStyle/>
                    <a:p>
                      <a:pPr algn="ctr"/>
                      <a:endParaRPr lang="en-US" b="0" i="0">
                        <a:latin typeface="Times New Roman" panose="02020603050405020304" pitchFamily="18" charset="0"/>
                        <a:cs typeface="Times New Roman" panose="02020603050405020304" pitchFamily="18" charset="0"/>
                      </a:endParaRPr>
                    </a:p>
                  </a:txBody>
                  <a:tcPr marL="66675" marR="66675" marT="66675" marB="66675" anchor="ctr"/>
                </a:tc>
                <a:tc>
                  <a:txBody>
                    <a:bodyPr/>
                    <a:lstStyle/>
                    <a:p>
                      <a:pPr algn="ctr"/>
                      <a:r>
                        <a:rPr lang="en-US" b="0" i="0">
                          <a:latin typeface="Times New Roman" panose="02020603050405020304" pitchFamily="18" charset="0"/>
                          <a:cs typeface="Times New Roman" panose="02020603050405020304" pitchFamily="18" charset="0"/>
                        </a:rPr>
                        <a:t>Electromagnetic radiation</a:t>
                      </a:r>
                    </a:p>
                  </a:txBody>
                  <a:tcPr marL="66675" marR="66675" marT="66675" marB="66675" anchor="ctr"/>
                </a:tc>
                <a:tc>
                  <a:txBody>
                    <a:bodyPr/>
                    <a:lstStyle/>
                    <a:p>
                      <a:pPr algn="ctr"/>
                      <a:r>
                        <a:rPr lang="en-US" b="0" i="0" dirty="0">
                          <a:latin typeface="Times New Roman" panose="02020603050405020304" pitchFamily="18" charset="0"/>
                          <a:cs typeface="Times New Roman" panose="02020603050405020304" pitchFamily="18" charset="0"/>
                        </a:rPr>
                        <a:t>Community displacement</a:t>
                      </a:r>
                    </a:p>
                  </a:txBody>
                  <a:tcPr marL="66675" marR="66675" marT="66675" marB="66675" anchor="ctr"/>
                </a:tc>
                <a:extLst>
                  <a:ext uri="{0D108BD9-81ED-4DB2-BD59-A6C34878D82A}">
                    <a16:rowId xmlns:a16="http://schemas.microsoft.com/office/drawing/2014/main" xmlns="" val="10008"/>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Steps in the SIA Process</a:t>
            </a:r>
          </a:p>
        </p:txBody>
      </p:sp>
      <p:sp>
        <p:nvSpPr>
          <p:cNvPr id="3" name="Content Placeholder 2"/>
          <p:cNvSpPr>
            <a:spLocks noGrp="1"/>
          </p:cNvSpPr>
          <p:nvPr>
            <p:ph sz="quarter" idx="1"/>
          </p:nvPr>
        </p:nvSpPr>
        <p:spPr>
          <a:xfrm>
            <a:off x="914400" y="1447800"/>
            <a:ext cx="7772400" cy="4953000"/>
          </a:xfrm>
        </p:spPr>
        <p:txBody>
          <a:bodyPr>
            <a:normAutofit fontScale="92500" lnSpcReduction="10000"/>
          </a:bodyPr>
          <a:lstStyle/>
          <a:p>
            <a:pPr marL="514350" indent="-514350" algn="just">
              <a:lnSpc>
                <a:spcPct val="150000"/>
              </a:lnSpc>
              <a:buFont typeface="+mj-lt"/>
              <a:buAutoNum type="arabicPeriod"/>
            </a:pPr>
            <a:r>
              <a:rPr lang="en-US" sz="2400" b="1" dirty="0">
                <a:latin typeface="Times New Roman" panose="02020603050405020304" pitchFamily="18" charset="0"/>
                <a:cs typeface="Times New Roman" panose="02020603050405020304" pitchFamily="18" charset="0"/>
              </a:rPr>
              <a:t>Public involvement plan: </a:t>
            </a:r>
            <a:r>
              <a:rPr lang="en-US" sz="2400" dirty="0">
                <a:latin typeface="Times New Roman" panose="02020603050405020304" pitchFamily="18" charset="0"/>
                <a:cs typeface="Times New Roman" panose="02020603050405020304" pitchFamily="18" charset="0"/>
              </a:rPr>
              <a:t>develop and implement an effective public involvement plan to involve all interest and affected stakeholders. </a:t>
            </a:r>
          </a:p>
          <a:p>
            <a:pPr marL="514350" indent="-514350" algn="just">
              <a:lnSpc>
                <a:spcPct val="150000"/>
              </a:lnSpc>
              <a:buFont typeface="+mj-lt"/>
              <a:buAutoNum type="arabicPeriod"/>
            </a:pPr>
            <a:r>
              <a:rPr lang="en-US" sz="2400" b="1" dirty="0">
                <a:latin typeface="Times New Roman" panose="02020603050405020304" pitchFamily="18" charset="0"/>
                <a:cs typeface="Times New Roman" panose="02020603050405020304" pitchFamily="18" charset="0"/>
              </a:rPr>
              <a:t>Identification of alternatives</a:t>
            </a:r>
            <a:r>
              <a:rPr lang="en-US" sz="2400" dirty="0">
                <a:latin typeface="Times New Roman" panose="02020603050405020304" pitchFamily="18" charset="0"/>
                <a:cs typeface="Times New Roman" panose="02020603050405020304" pitchFamily="18" charset="0"/>
              </a:rPr>
              <a:t>: describe the proposed action and reasonable alternatives to it, including the no action alternative </a:t>
            </a:r>
          </a:p>
          <a:p>
            <a:pPr marL="514350" indent="-514350" algn="just">
              <a:lnSpc>
                <a:spcPct val="150000"/>
              </a:lnSpc>
              <a:buFont typeface="+mj-lt"/>
              <a:buAutoNum type="arabicPeriod"/>
            </a:pPr>
            <a:r>
              <a:rPr lang="en-US" sz="2400" b="1" dirty="0">
                <a:latin typeface="Times New Roman" panose="02020603050405020304" pitchFamily="18" charset="0"/>
                <a:cs typeface="Times New Roman" panose="02020603050405020304" pitchFamily="18" charset="0"/>
              </a:rPr>
              <a:t>Profiling of baseline conditions: </a:t>
            </a:r>
            <a:r>
              <a:rPr lang="en-US" sz="2400" dirty="0">
                <a:latin typeface="Times New Roman" panose="02020603050405020304" pitchFamily="18" charset="0"/>
                <a:cs typeface="Times New Roman" panose="02020603050405020304" pitchFamily="18" charset="0"/>
              </a:rPr>
              <a:t>document the relevant human environment/area of influence of the proposal and the existing social conditions and trends (using the characteristics and variables described previously) </a:t>
            </a:r>
          </a:p>
        </p:txBody>
      </p:sp>
    </p:spTree>
    <p:extLst>
      <p:ext uri="{BB962C8B-B14F-4D97-AF65-F5344CB8AC3E}">
        <p14:creationId xmlns:p14="http://schemas.microsoft.com/office/powerpoint/2010/main" val="344609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62000"/>
            <a:ext cx="7543800" cy="5562600"/>
          </a:xfrm>
        </p:spPr>
        <p:txBody>
          <a:bodyPr>
            <a:normAutofit lnSpcReduction="10000"/>
          </a:bodyPr>
          <a:lstStyle/>
          <a:p>
            <a:pPr marL="0" indent="0" algn="just">
              <a:lnSpc>
                <a:spcPct val="150000"/>
              </a:lnSpc>
              <a:buNone/>
            </a:pPr>
            <a:r>
              <a:rPr lang="en-US" sz="2400" b="1" dirty="0">
                <a:latin typeface="Times New Roman" panose="02020603050405020304" pitchFamily="18" charset="0"/>
                <a:cs typeface="Times New Roman" panose="02020603050405020304" pitchFamily="18" charset="0"/>
              </a:rPr>
              <a:t>4. Scoping of key issues</a:t>
            </a:r>
            <a:r>
              <a:rPr lang="en-US" sz="2400" dirty="0">
                <a:latin typeface="Times New Roman" panose="02020603050405020304" pitchFamily="18" charset="0"/>
                <a:cs typeface="Times New Roman" panose="02020603050405020304" pitchFamily="18" charset="0"/>
              </a:rPr>
              <a:t>: identify and priorities the range of likely social impacts through a variety of means, including discussion or interviews with numbers of all potentially affected </a:t>
            </a:r>
          </a:p>
          <a:p>
            <a:pPr marL="0" indent="0" algn="just">
              <a:lnSpc>
                <a:spcPct val="150000"/>
              </a:lnSpc>
              <a:buNone/>
            </a:pPr>
            <a:r>
              <a:rPr lang="en-US" sz="2400" b="1" dirty="0">
                <a:latin typeface="Times New Roman" panose="02020603050405020304" pitchFamily="18" charset="0"/>
                <a:cs typeface="Times New Roman" panose="02020603050405020304" pitchFamily="18" charset="0"/>
              </a:rPr>
              <a:t>5. Projection of estimated effects</a:t>
            </a:r>
            <a:r>
              <a:rPr lang="en-US" sz="2400" dirty="0">
                <a:latin typeface="Times New Roman" panose="02020603050405020304" pitchFamily="18" charset="0"/>
                <a:cs typeface="Times New Roman" panose="02020603050405020304" pitchFamily="18" charset="0"/>
              </a:rPr>
              <a:t>: analyze and predicts the probable impacts of the proposal and the alternatives against baseline conditions (with or without action.) </a:t>
            </a:r>
          </a:p>
          <a:p>
            <a:pPr marL="0" indent="0" algn="just">
              <a:lnSpc>
                <a:spcPct val="150000"/>
              </a:lnSpc>
              <a:buNone/>
            </a:pPr>
            <a:r>
              <a:rPr lang="en-US" sz="2400" b="1" dirty="0">
                <a:latin typeface="Times New Roman" panose="02020603050405020304" pitchFamily="18" charset="0"/>
                <a:cs typeface="Times New Roman" panose="02020603050405020304" pitchFamily="18" charset="0"/>
              </a:rPr>
              <a:t>6. Prediction and evaluation of responses to impacts</a:t>
            </a:r>
            <a:r>
              <a:rPr lang="en-US" sz="2400" dirty="0">
                <a:latin typeface="Times New Roman" panose="02020603050405020304" pitchFamily="18" charset="0"/>
                <a:cs typeface="Times New Roman" panose="02020603050405020304" pitchFamily="18" charset="0"/>
              </a:rPr>
              <a:t>: determine the significance of the identified social impacts to those who will be affected. </a:t>
            </a:r>
          </a:p>
          <a:p>
            <a:endParaRPr lang="en-US" dirty="0"/>
          </a:p>
        </p:txBody>
      </p:sp>
    </p:spTree>
    <p:extLst>
      <p:ext uri="{BB962C8B-B14F-4D97-AF65-F5344CB8AC3E}">
        <p14:creationId xmlns:p14="http://schemas.microsoft.com/office/powerpoint/2010/main" val="3021010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90600"/>
            <a:ext cx="7772400" cy="5029200"/>
          </a:xfrm>
        </p:spPr>
        <p:txBody>
          <a:bodyPr/>
          <a:lstStyle/>
          <a:p>
            <a:pPr marL="0" indent="0" algn="just">
              <a:lnSpc>
                <a:spcPct val="150000"/>
              </a:lnSpc>
              <a:buNone/>
            </a:pPr>
            <a:r>
              <a:rPr lang="en-US" sz="2400" b="1" dirty="0">
                <a:solidFill>
                  <a:srgbClr val="C00000"/>
                </a:solidFill>
                <a:latin typeface="Times New Roman" panose="02020603050405020304" pitchFamily="18" charset="0"/>
                <a:cs typeface="Times New Roman" panose="02020603050405020304" pitchFamily="18" charset="0"/>
              </a:rPr>
              <a:t>7.  </a:t>
            </a:r>
            <a:r>
              <a:rPr lang="en-US" sz="2400" b="1" dirty="0">
                <a:latin typeface="Times New Roman" panose="02020603050405020304" pitchFamily="18" charset="0"/>
                <a:cs typeface="Times New Roman" panose="02020603050405020304" pitchFamily="18" charset="0"/>
              </a:rPr>
              <a:t>Estimate indirect and cumulative impacts: </a:t>
            </a:r>
            <a:r>
              <a:rPr lang="en-US" sz="2400" dirty="0">
                <a:latin typeface="Times New Roman" panose="02020603050405020304" pitchFamily="18" charset="0"/>
                <a:cs typeface="Times New Roman" panose="02020603050405020304" pitchFamily="18" charset="0"/>
              </a:rPr>
              <a:t>identify the    subsequent, flow-on effects of the proposal, including the second/third order impacts and their incremental impacts when added to other past, present and foreseeable current activities </a:t>
            </a:r>
          </a:p>
          <a:p>
            <a:pPr marL="0" indent="0" algn="just">
              <a:lnSpc>
                <a:spcPct val="150000"/>
              </a:lnSpc>
              <a:buNone/>
            </a:pPr>
            <a:r>
              <a:rPr lang="en-US" sz="2400" dirty="0">
                <a:solidFill>
                  <a:srgbClr val="C00000"/>
                </a:solidFill>
                <a:latin typeface="Times New Roman" panose="02020603050405020304" pitchFamily="18" charset="0"/>
                <a:cs typeface="Times New Roman" panose="02020603050405020304" pitchFamily="18" charset="0"/>
              </a:rPr>
              <a:t>8. </a:t>
            </a:r>
            <a:r>
              <a:rPr lang="en-US" sz="2400" b="1" dirty="0">
                <a:latin typeface="Times New Roman" panose="02020603050405020304" pitchFamily="18" charset="0"/>
                <a:cs typeface="Times New Roman" panose="02020603050405020304" pitchFamily="18" charset="0"/>
              </a:rPr>
              <a:t>Recommend changes to alternatives: </a:t>
            </a:r>
            <a:r>
              <a:rPr lang="en-US" sz="2400" dirty="0">
                <a:latin typeface="Times New Roman" panose="02020603050405020304" pitchFamily="18" charset="0"/>
                <a:cs typeface="Times New Roman" panose="02020603050405020304" pitchFamily="18" charset="0"/>
              </a:rPr>
              <a:t>recommend new or changed alternatives and estimate or project their consequences for affected and interested stakeholders </a:t>
            </a:r>
          </a:p>
          <a:p>
            <a:endParaRPr lang="en-US" dirty="0"/>
          </a:p>
        </p:txBody>
      </p:sp>
    </p:spTree>
    <p:extLst>
      <p:ext uri="{BB962C8B-B14F-4D97-AF65-F5344CB8AC3E}">
        <p14:creationId xmlns:p14="http://schemas.microsoft.com/office/powerpoint/2010/main" val="2858427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bismilla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847933"/>
            <a:ext cx="8229600" cy="3325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745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0" indent="0" algn="just">
              <a:lnSpc>
                <a:spcPct val="150000"/>
              </a:lnSpc>
              <a:buNone/>
            </a:pPr>
            <a:r>
              <a:rPr lang="en-US" sz="2400" dirty="0">
                <a:solidFill>
                  <a:srgbClr val="C00000"/>
                </a:solidFill>
                <a:latin typeface="Times New Roman" panose="02020603050405020304" pitchFamily="18" charset="0"/>
                <a:cs typeface="Times New Roman" panose="02020603050405020304" pitchFamily="18" charset="0"/>
              </a:rPr>
              <a:t>9</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Develop and implement a mitigation plan: </a:t>
            </a:r>
            <a:r>
              <a:rPr lang="en-US" sz="2400" dirty="0">
                <a:latin typeface="Times New Roman" panose="02020603050405020304" pitchFamily="18" charset="0"/>
                <a:cs typeface="Times New Roman" panose="02020603050405020304" pitchFamily="18" charset="0"/>
              </a:rPr>
              <a:t>in order of  preference to firstly </a:t>
            </a:r>
            <a:r>
              <a:rPr lang="en-US" sz="2400" u="sng" dirty="0">
                <a:latin typeface="Times New Roman" panose="02020603050405020304" pitchFamily="18" charset="0"/>
                <a:cs typeface="Times New Roman" panose="02020603050405020304" pitchFamily="18" charset="0"/>
              </a:rPr>
              <a:t>avoid</a:t>
            </a:r>
            <a:r>
              <a:rPr lang="en-US" sz="2400" dirty="0">
                <a:latin typeface="Times New Roman" panose="02020603050405020304" pitchFamily="18" charset="0"/>
                <a:cs typeface="Times New Roman" panose="02020603050405020304" pitchFamily="18" charset="0"/>
              </a:rPr>
              <a:t>, secondly </a:t>
            </a:r>
            <a:r>
              <a:rPr lang="en-US" sz="2400" u="sng" dirty="0">
                <a:latin typeface="Times New Roman" panose="02020603050405020304" pitchFamily="18" charset="0"/>
                <a:cs typeface="Times New Roman" panose="02020603050405020304" pitchFamily="18" charset="0"/>
              </a:rPr>
              <a:t>minimize</a:t>
            </a:r>
            <a:r>
              <a:rPr lang="en-US" sz="2400" dirty="0">
                <a:latin typeface="Times New Roman" panose="02020603050405020304" pitchFamily="18" charset="0"/>
                <a:cs typeface="Times New Roman" panose="02020603050405020304" pitchFamily="18" charset="0"/>
              </a:rPr>
              <a:t> and thirdly </a:t>
            </a:r>
            <a:r>
              <a:rPr lang="en-US" sz="2400" u="sng" dirty="0">
                <a:latin typeface="Times New Roman" panose="02020603050405020304" pitchFamily="18" charset="0"/>
                <a:cs typeface="Times New Roman" panose="02020603050405020304" pitchFamily="18" charset="0"/>
              </a:rPr>
              <a:t>compensate</a:t>
            </a:r>
            <a:r>
              <a:rPr lang="en-US" sz="2400" dirty="0">
                <a:latin typeface="Times New Roman" panose="02020603050405020304" pitchFamily="18" charset="0"/>
                <a:cs typeface="Times New Roman" panose="02020603050405020304" pitchFamily="18" charset="0"/>
              </a:rPr>
              <a:t> for adverse impacts </a:t>
            </a:r>
          </a:p>
          <a:p>
            <a:pPr marL="0" indent="0" algn="just">
              <a:lnSpc>
                <a:spcPct val="150000"/>
              </a:lnSpc>
              <a:buNone/>
            </a:pPr>
            <a:r>
              <a:rPr lang="en-US" sz="2400" dirty="0">
                <a:solidFill>
                  <a:srgbClr val="C00000"/>
                </a:solidFill>
                <a:latin typeface="Times New Roman" panose="02020603050405020304" pitchFamily="18" charset="0"/>
                <a:cs typeface="Times New Roman" panose="02020603050405020304" pitchFamily="18" charset="0"/>
              </a:rPr>
              <a:t>10</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Develop and implement a monitoring program: </a:t>
            </a:r>
            <a:r>
              <a:rPr lang="en-US" sz="2400" dirty="0">
                <a:latin typeface="Times New Roman" panose="02020603050405020304" pitchFamily="18" charset="0"/>
                <a:cs typeface="Times New Roman" panose="02020603050405020304" pitchFamily="18" charset="0"/>
              </a:rPr>
              <a:t>to identify deviations from the proposed action and any important unanticipated impacts. </a:t>
            </a:r>
          </a:p>
          <a:p>
            <a:endParaRPr lang="en-US" dirty="0"/>
          </a:p>
        </p:txBody>
      </p:sp>
    </p:spTree>
    <p:extLst>
      <p:ext uri="{BB962C8B-B14F-4D97-AF65-F5344CB8AC3E}">
        <p14:creationId xmlns:p14="http://schemas.microsoft.com/office/powerpoint/2010/main" val="1687767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Principles of SIA good practices</a:t>
            </a:r>
          </a:p>
        </p:txBody>
      </p:sp>
      <p:sp>
        <p:nvSpPr>
          <p:cNvPr id="3" name="Content Placeholder 2"/>
          <p:cNvSpPr>
            <a:spLocks noGrp="1"/>
          </p:cNvSpPr>
          <p:nvPr>
            <p:ph sz="quarter" idx="1"/>
          </p:nvPr>
        </p:nvSpPr>
        <p:spPr/>
        <p:txBody>
          <a:bodyPr/>
          <a:lstStyle/>
          <a:p>
            <a:r>
              <a:rPr lang="en-US" sz="2400" dirty="0">
                <a:latin typeface="Times New Roman" panose="02020603050405020304" pitchFamily="18" charset="0"/>
                <a:cs typeface="Times New Roman" panose="02020603050405020304" pitchFamily="18" charset="0"/>
              </a:rPr>
              <a:t>Involve the diverse public</a:t>
            </a:r>
          </a:p>
          <a:p>
            <a:r>
              <a:rPr lang="en-US" sz="2400" dirty="0">
                <a:latin typeface="Times New Roman" panose="02020603050405020304" pitchFamily="18" charset="0"/>
                <a:cs typeface="Times New Roman" panose="02020603050405020304" pitchFamily="18" charset="0"/>
              </a:rPr>
              <a:t>Analyze impact equity</a:t>
            </a:r>
          </a:p>
          <a:p>
            <a:r>
              <a:rPr lang="en-US" sz="2400" dirty="0">
                <a:latin typeface="Times New Roman" panose="02020603050405020304" pitchFamily="18" charset="0"/>
                <a:cs typeface="Times New Roman" panose="02020603050405020304" pitchFamily="18" charset="0"/>
              </a:rPr>
              <a:t>Focus the assessment</a:t>
            </a:r>
          </a:p>
          <a:p>
            <a:r>
              <a:rPr lang="en-US" sz="2400" dirty="0">
                <a:latin typeface="Times New Roman" panose="02020603050405020304" pitchFamily="18" charset="0"/>
                <a:cs typeface="Times New Roman" panose="02020603050405020304" pitchFamily="18" charset="0"/>
              </a:rPr>
              <a:t>Identify methods and assumptions and define significance</a:t>
            </a:r>
          </a:p>
          <a:p>
            <a:r>
              <a:rPr lang="en-US" sz="2400" dirty="0">
                <a:latin typeface="Times New Roman" panose="02020603050405020304" pitchFamily="18" charset="0"/>
                <a:cs typeface="Times New Roman" panose="02020603050405020304" pitchFamily="18" charset="0"/>
              </a:rPr>
              <a:t>Provide feedback on social impacts to project planners</a:t>
            </a:r>
          </a:p>
          <a:p>
            <a:r>
              <a:rPr lang="en-US" sz="2400" dirty="0">
                <a:latin typeface="Times New Roman" panose="02020603050405020304" pitchFamily="18" charset="0"/>
                <a:cs typeface="Times New Roman" panose="02020603050405020304" pitchFamily="18" charset="0"/>
              </a:rPr>
              <a:t>Use experienced SIA practitioners</a:t>
            </a:r>
          </a:p>
          <a:p>
            <a:r>
              <a:rPr lang="en-US" sz="2400" dirty="0">
                <a:latin typeface="Times New Roman" panose="02020603050405020304" pitchFamily="18" charset="0"/>
                <a:cs typeface="Times New Roman" panose="02020603050405020304" pitchFamily="18" charset="0"/>
              </a:rPr>
              <a:t>Establish monitoring and mitigation programs</a:t>
            </a:r>
          </a:p>
          <a:p>
            <a:r>
              <a:rPr lang="en-US" sz="2400" dirty="0">
                <a:latin typeface="Times New Roman" panose="02020603050405020304" pitchFamily="18" charset="0"/>
                <a:cs typeface="Times New Roman" panose="02020603050405020304" pitchFamily="18" charset="0"/>
              </a:rPr>
              <a:t>Identify data sources</a:t>
            </a:r>
          </a:p>
          <a:p>
            <a:r>
              <a:rPr lang="en-US" sz="2400" dirty="0">
                <a:latin typeface="Times New Roman" panose="02020603050405020304" pitchFamily="18" charset="0"/>
                <a:cs typeface="Times New Roman" panose="02020603050405020304" pitchFamily="18" charset="0"/>
              </a:rPr>
              <a:t>Plan for gaps in data</a:t>
            </a:r>
          </a:p>
          <a:p>
            <a:endParaRPr lang="en-US" dirty="0"/>
          </a:p>
        </p:txBody>
      </p:sp>
    </p:spTree>
    <p:extLst>
      <p:ext uri="{BB962C8B-B14F-4D97-AF65-F5344CB8AC3E}">
        <p14:creationId xmlns:p14="http://schemas.microsoft.com/office/powerpoint/2010/main" val="2430280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Sources of SIA information</a:t>
            </a:r>
          </a:p>
        </p:txBody>
      </p:sp>
      <p:sp>
        <p:nvSpPr>
          <p:cNvPr id="5" name="Content Placeholder 4"/>
          <p:cNvSpPr>
            <a:spLocks noGrp="1"/>
          </p:cNvSpPr>
          <p:nvPr>
            <p:ph sz="quarter" idx="1"/>
          </p:nvPr>
        </p:nvSpPr>
        <p:spPr>
          <a:xfrm>
            <a:off x="914400" y="1905000"/>
            <a:ext cx="7772400" cy="4114800"/>
          </a:xfrm>
        </p:spPr>
        <p:txBody>
          <a:bodyPr>
            <a:normAutofit/>
          </a:bodyPr>
          <a:lstStyle/>
          <a:p>
            <a:pPr>
              <a:lnSpc>
                <a:spcPct val="150000"/>
              </a:lnSpc>
            </a:pPr>
            <a:r>
              <a:rPr lang="en-US" sz="2400" dirty="0">
                <a:latin typeface="Times New Roman" panose="02020603050405020304" pitchFamily="18" charset="0"/>
                <a:cs typeface="Times New Roman" panose="02020603050405020304" pitchFamily="18" charset="0"/>
              </a:rPr>
              <a:t>Data on the proposal</a:t>
            </a:r>
          </a:p>
          <a:p>
            <a:pPr>
              <a:lnSpc>
                <a:spcPct val="150000"/>
              </a:lnSpc>
            </a:pPr>
            <a:r>
              <a:rPr lang="en-US" sz="2400" dirty="0">
                <a:latin typeface="Times New Roman" panose="02020603050405020304" pitchFamily="18" charset="0"/>
                <a:cs typeface="Times New Roman" panose="02020603050405020304" pitchFamily="18" charset="0"/>
              </a:rPr>
              <a:t>Experience with similar actions</a:t>
            </a:r>
          </a:p>
          <a:p>
            <a:pPr>
              <a:lnSpc>
                <a:spcPct val="150000"/>
              </a:lnSpc>
            </a:pPr>
            <a:r>
              <a:rPr lang="en-US" sz="2400" dirty="0">
                <a:latin typeface="Times New Roman" panose="02020603050405020304" pitchFamily="18" charset="0"/>
                <a:cs typeface="Times New Roman" panose="02020603050405020304" pitchFamily="18" charset="0"/>
              </a:rPr>
              <a:t>Census and vital statistics</a:t>
            </a:r>
          </a:p>
          <a:p>
            <a:pPr>
              <a:lnSpc>
                <a:spcPct val="150000"/>
              </a:lnSpc>
            </a:pPr>
            <a:r>
              <a:rPr lang="en-US" sz="2400" dirty="0">
                <a:latin typeface="Times New Roman" panose="02020603050405020304" pitchFamily="18" charset="0"/>
                <a:cs typeface="Times New Roman" panose="02020603050405020304" pitchFamily="18" charset="0"/>
              </a:rPr>
              <a:t>Secondary documents</a:t>
            </a:r>
          </a:p>
          <a:p>
            <a:pPr>
              <a:lnSpc>
                <a:spcPct val="150000"/>
              </a:lnSpc>
            </a:pPr>
            <a:r>
              <a:rPr lang="en-US" sz="2400" dirty="0">
                <a:latin typeface="Times New Roman" panose="02020603050405020304" pitchFamily="18" charset="0"/>
                <a:cs typeface="Times New Roman" panose="02020603050405020304" pitchFamily="18" charset="0"/>
              </a:rPr>
              <a:t>Survey and field research</a:t>
            </a:r>
          </a:p>
        </p:txBody>
      </p:sp>
    </p:spTree>
    <p:extLst>
      <p:ext uri="{BB962C8B-B14F-4D97-AF65-F5344CB8AC3E}">
        <p14:creationId xmlns:p14="http://schemas.microsoft.com/office/powerpoint/2010/main" val="2570113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1143000"/>
          </a:xfrm>
        </p:spPr>
        <p:txBody>
          <a:bodyPr>
            <a:noAutofit/>
          </a:bodyPr>
          <a:lstStyle/>
          <a:p>
            <a:r>
              <a:rPr lang="en-US" sz="2400" b="1" u="sng" dirty="0">
                <a:solidFill>
                  <a:schemeClr val="tx1"/>
                </a:solidFill>
                <a:latin typeface="Times New Roman" panose="02020603050405020304" pitchFamily="18" charset="0"/>
                <a:cs typeface="Times New Roman" panose="02020603050405020304" pitchFamily="18" charset="0"/>
              </a:rPr>
              <a:t>Techniques commonly used for predicting social impacts </a:t>
            </a:r>
          </a:p>
        </p:txBody>
      </p:sp>
      <p:sp>
        <p:nvSpPr>
          <p:cNvPr id="3" name="Content Placeholder 2"/>
          <p:cNvSpPr>
            <a:spLocks noGrp="1"/>
          </p:cNvSpPr>
          <p:nvPr>
            <p:ph sz="quarter" idx="1"/>
          </p:nvPr>
        </p:nvSpPr>
        <p:spPr/>
        <p:txBody>
          <a:bodyPr/>
          <a:lstStyle/>
          <a:p>
            <a:pPr marL="0" indent="0">
              <a:lnSpc>
                <a:spcPct val="150000"/>
              </a:lnSpc>
              <a:buNone/>
            </a:pPr>
            <a:r>
              <a:rPr lang="en-US" sz="2400" dirty="0">
                <a:latin typeface="Times New Roman" panose="02020603050405020304" pitchFamily="18" charset="0"/>
                <a:cs typeface="Times New Roman" panose="02020603050405020304" pitchFamily="18" charset="0"/>
              </a:rPr>
              <a:t>Methods commonly used for predicting social impacts include:</a:t>
            </a:r>
          </a:p>
          <a:p>
            <a:pPr>
              <a:lnSpc>
                <a:spcPct val="150000"/>
              </a:lnSpc>
            </a:pPr>
            <a:r>
              <a:rPr lang="en-US" sz="2400" dirty="0">
                <a:latin typeface="Times New Roman" panose="02020603050405020304" pitchFamily="18" charset="0"/>
                <a:cs typeface="Times New Roman" panose="02020603050405020304" pitchFamily="18" charset="0"/>
              </a:rPr>
              <a:t>Trend extrapolations</a:t>
            </a:r>
          </a:p>
          <a:p>
            <a:pPr>
              <a:lnSpc>
                <a:spcPct val="150000"/>
              </a:lnSpc>
            </a:pPr>
            <a:r>
              <a:rPr lang="en-US" sz="2400" dirty="0">
                <a:latin typeface="Times New Roman" panose="02020603050405020304" pitchFamily="18" charset="0"/>
                <a:cs typeface="Times New Roman" panose="02020603050405020304" pitchFamily="18" charset="0"/>
              </a:rPr>
              <a:t>Population multipliers</a:t>
            </a:r>
          </a:p>
          <a:p>
            <a:pPr>
              <a:lnSpc>
                <a:spcPct val="150000"/>
              </a:lnSpc>
            </a:pPr>
            <a:r>
              <a:rPr lang="en-US" sz="2400" dirty="0">
                <a:latin typeface="Times New Roman" panose="02020603050405020304" pitchFamily="18" charset="0"/>
                <a:cs typeface="Times New Roman" panose="02020603050405020304" pitchFamily="18" charset="0"/>
              </a:rPr>
              <a:t>Use of expert knowledge</a:t>
            </a:r>
          </a:p>
          <a:p>
            <a:pPr>
              <a:lnSpc>
                <a:spcPct val="150000"/>
              </a:lnSpc>
            </a:pPr>
            <a:r>
              <a:rPr lang="en-US" sz="2400" dirty="0">
                <a:latin typeface="Times New Roman" panose="02020603050405020304" pitchFamily="18" charset="0"/>
                <a:cs typeface="Times New Roman" panose="02020603050405020304" pitchFamily="18" charset="0"/>
              </a:rPr>
              <a:t>Scenario building</a:t>
            </a:r>
          </a:p>
          <a:p>
            <a:pPr>
              <a:lnSpc>
                <a:spcPct val="150000"/>
              </a:lnSpc>
            </a:pPr>
            <a:r>
              <a:rPr lang="en-US" sz="2400" dirty="0">
                <a:latin typeface="Times New Roman" panose="02020603050405020304" pitchFamily="18" charset="0"/>
                <a:cs typeface="Times New Roman" panose="02020603050405020304" pitchFamily="18" charset="0"/>
              </a:rPr>
              <a:t>Comparative studies</a:t>
            </a:r>
          </a:p>
          <a:p>
            <a:endParaRPr lang="en-US" dirty="0"/>
          </a:p>
        </p:txBody>
      </p:sp>
    </p:spTree>
    <p:extLst>
      <p:ext uri="{BB962C8B-B14F-4D97-AF65-F5344CB8AC3E}">
        <p14:creationId xmlns:p14="http://schemas.microsoft.com/office/powerpoint/2010/main" val="2332161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38200"/>
            <a:ext cx="7543800" cy="5181600"/>
          </a:xfrm>
        </p:spPr>
        <p:txBody>
          <a:bodyPr>
            <a:normAutofit fontScale="92500" lnSpcReduction="10000"/>
          </a:bodyPr>
          <a:lstStyle/>
          <a:p>
            <a:pPr algn="just">
              <a:lnSpc>
                <a:spcPct val="150000"/>
              </a:lnSpc>
            </a:pPr>
            <a:r>
              <a:rPr lang="en-US" sz="2400" b="1" dirty="0">
                <a:latin typeface="Times New Roman" panose="02020603050405020304" pitchFamily="18" charset="0"/>
                <a:cs typeface="Times New Roman" panose="02020603050405020304" pitchFamily="18" charset="0"/>
              </a:rPr>
              <a:t>Trend extrapolations </a:t>
            </a:r>
            <a:r>
              <a:rPr lang="en-US" sz="2400" dirty="0">
                <a:latin typeface="Times New Roman" panose="02020603050405020304" pitchFamily="18" charset="0"/>
                <a:cs typeface="Times New Roman" panose="02020603050405020304" pitchFamily="18" charset="0"/>
              </a:rPr>
              <a:t>- projecting current trends, such as population change or employment, into the future (with or without modifying the rate of change) </a:t>
            </a:r>
          </a:p>
          <a:p>
            <a:pPr algn="just">
              <a:lnSpc>
                <a:spcPct val="150000"/>
              </a:lnSpc>
            </a:pPr>
            <a:r>
              <a:rPr lang="en-US" sz="2400" b="1" dirty="0">
                <a:latin typeface="Times New Roman" panose="02020603050405020304" pitchFamily="18" charset="0"/>
                <a:cs typeface="Times New Roman" panose="02020603050405020304" pitchFamily="18" charset="0"/>
              </a:rPr>
              <a:t>Population multipliers </a:t>
            </a:r>
            <a:r>
              <a:rPr lang="en-US" sz="2400" dirty="0">
                <a:latin typeface="Times New Roman" panose="02020603050405020304" pitchFamily="18" charset="0"/>
                <a:cs typeface="Times New Roman" panose="02020603050405020304" pitchFamily="18" charset="0"/>
              </a:rPr>
              <a:t>- extrapolated increases in population size are coefficients for the change in other variables, such as employment and demand for housing, infrastructure or services </a:t>
            </a:r>
          </a:p>
          <a:p>
            <a:pPr algn="just">
              <a:lnSpc>
                <a:spcPct val="150000"/>
              </a:lnSpc>
            </a:pPr>
            <a:r>
              <a:rPr lang="en-US" sz="2400" b="1" dirty="0">
                <a:latin typeface="Times New Roman" panose="02020603050405020304" pitchFamily="18" charset="0"/>
                <a:cs typeface="Times New Roman" panose="02020603050405020304" pitchFamily="18" charset="0"/>
              </a:rPr>
              <a:t>Consulting experts </a:t>
            </a:r>
            <a:r>
              <a:rPr lang="en-US" sz="2400" dirty="0">
                <a:latin typeface="Times New Roman" panose="02020603050405020304" pitchFamily="18" charset="0"/>
                <a:cs typeface="Times New Roman" panose="02020603050405020304" pitchFamily="18" charset="0"/>
              </a:rPr>
              <a:t>- use of expert knowledge such as researchers, professional consultants, local authorities, or knowledgeable citizens. </a:t>
            </a:r>
          </a:p>
        </p:txBody>
      </p:sp>
    </p:spTree>
    <p:extLst>
      <p:ext uri="{BB962C8B-B14F-4D97-AF65-F5344CB8AC3E}">
        <p14:creationId xmlns:p14="http://schemas.microsoft.com/office/powerpoint/2010/main" val="3545307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Scenarios-exercises</a:t>
            </a:r>
            <a:r>
              <a:rPr lang="en-US" sz="2400" dirty="0">
                <a:latin typeface="Times New Roman" panose="02020603050405020304" pitchFamily="18" charset="0"/>
                <a:cs typeface="Times New Roman" panose="02020603050405020304" pitchFamily="18" charset="0"/>
              </a:rPr>
              <a:t> - to develop the likely, alternative or preferred future of a community or society. Scenarios can be used to compare different outcomes (best versus worst case) </a:t>
            </a:r>
          </a:p>
          <a:p>
            <a:pPr algn="just">
              <a:lnSpc>
                <a:spcPct val="150000"/>
              </a:lnSpc>
            </a:pPr>
            <a:r>
              <a:rPr lang="en-US" sz="2400" b="1" dirty="0">
                <a:latin typeface="Times New Roman" panose="02020603050405020304" pitchFamily="18" charset="0"/>
                <a:cs typeface="Times New Roman" panose="02020603050405020304" pitchFamily="18" charset="0"/>
              </a:rPr>
              <a:t>Comparative studies </a:t>
            </a:r>
            <a:r>
              <a:rPr lang="en-US" sz="2400" dirty="0">
                <a:latin typeface="Times New Roman" panose="02020603050405020304" pitchFamily="18" charset="0"/>
                <a:cs typeface="Times New Roman" panose="02020603050405020304" pitchFamily="18" charset="0"/>
              </a:rPr>
              <a:t>- examining how an affected community has responded to change in the past, or the impact on other communities that have undergone a similar action. </a:t>
            </a:r>
          </a:p>
        </p:txBody>
      </p:sp>
    </p:spTree>
    <p:extLst>
      <p:ext uri="{BB962C8B-B14F-4D97-AF65-F5344CB8AC3E}">
        <p14:creationId xmlns:p14="http://schemas.microsoft.com/office/powerpoint/2010/main" val="8006123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7772400" cy="655638"/>
          </a:xfrm>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Analytical tools and Methods </a:t>
            </a:r>
          </a:p>
        </p:txBody>
      </p:sp>
      <p:sp>
        <p:nvSpPr>
          <p:cNvPr id="3" name="Content Placeholder 2"/>
          <p:cNvSpPr>
            <a:spLocks noGrp="1"/>
          </p:cNvSpPr>
          <p:nvPr>
            <p:ph sz="quarter" idx="1"/>
          </p:nvPr>
        </p:nvSpPr>
        <p:spPr>
          <a:xfrm>
            <a:off x="914400" y="1447800"/>
            <a:ext cx="7467600" cy="4495800"/>
          </a:xfrm>
        </p:spPr>
        <p:txBody>
          <a:bodyPr>
            <a:normAutofit fontScale="92500" lnSpcReduction="20000"/>
          </a:bodyPr>
          <a:lstStyle/>
          <a:p>
            <a:pPr algn="just">
              <a:lnSpc>
                <a:spcPct val="150000"/>
              </a:lnSpc>
            </a:pPr>
            <a:r>
              <a:rPr lang="en-US" b="1" i="1" dirty="0">
                <a:latin typeface="Times New Roman" panose="02020603050405020304" pitchFamily="18" charset="0"/>
                <a:cs typeface="Times New Roman" panose="02020603050405020304" pitchFamily="18" charset="0"/>
              </a:rPr>
              <a:t>Stakeholder Analysis </a:t>
            </a:r>
            <a:r>
              <a:rPr lang="en-US" dirty="0">
                <a:latin typeface="Times New Roman" panose="02020603050405020304" pitchFamily="18" charset="0"/>
                <a:cs typeface="Times New Roman" panose="02020603050405020304" pitchFamily="18" charset="0"/>
              </a:rPr>
              <a:t>is an entry point to SIA and participatory work. It addresses strategic questions, e.g. who are the key stakeholders?, What are their interests in the project or policy?, What are the power differentials between them?. What relative influence do they have on the operation?. This information helps to identify institutions and relations that, if ignored can have negative influence on proposals or if considered can be built upon to strengthen them. </a:t>
            </a:r>
          </a:p>
        </p:txBody>
      </p:sp>
    </p:spTree>
    <p:extLst>
      <p:ext uri="{BB962C8B-B14F-4D97-AF65-F5344CB8AC3E}">
        <p14:creationId xmlns:p14="http://schemas.microsoft.com/office/powerpoint/2010/main" val="3104768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7924800" cy="5943600"/>
          </a:xfrm>
        </p:spPr>
        <p:txBody>
          <a:bodyPr>
            <a:normAutofit/>
          </a:bodyPr>
          <a:lstStyle/>
          <a:p>
            <a:pPr algn="just"/>
            <a:r>
              <a:rPr lang="en-US" sz="2400" b="1" dirty="0">
                <a:latin typeface="Times New Roman" panose="02020603050405020304" pitchFamily="18" charset="0"/>
                <a:cs typeface="Times New Roman" panose="02020603050405020304" pitchFamily="18" charset="0"/>
              </a:rPr>
              <a:t>Gender Analysis </a:t>
            </a:r>
            <a:r>
              <a:rPr lang="en-US" sz="2400" dirty="0">
                <a:latin typeface="Times New Roman" panose="02020603050405020304" pitchFamily="18" charset="0"/>
                <a:cs typeface="Times New Roman" panose="02020603050405020304" pitchFamily="18" charset="0"/>
              </a:rPr>
              <a:t>focuses on understanding and documenting the differences in gender roles, activities, needs and opportunities in a given context. It highlights the different roles and behavior of men and women. These attributes vary across cultures, class ethnicity, income, education, and time; and so gender analysis does not treat women as a homogeneous group.</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Secondary Data </a:t>
            </a:r>
            <a:r>
              <a:rPr lang="en-US" sz="2400" dirty="0">
                <a:latin typeface="Times New Roman" panose="02020603050405020304" pitchFamily="18" charset="0"/>
                <a:cs typeface="Times New Roman" panose="02020603050405020304" pitchFamily="18" charset="0"/>
              </a:rPr>
              <a:t>Review of information from previously conducted work is an inexpensive, easy way to narrow the focus of a social assessment, to identify experts and institutions that are familiar with the development context, and to establish a relevant framework and key social variables in advance.  </a:t>
            </a:r>
          </a:p>
        </p:txBody>
      </p:sp>
    </p:spTree>
    <p:extLst>
      <p:ext uri="{BB962C8B-B14F-4D97-AF65-F5344CB8AC3E}">
        <p14:creationId xmlns:p14="http://schemas.microsoft.com/office/powerpoint/2010/main" val="17534425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a:solidFill>
                  <a:schemeClr val="tx1"/>
                </a:solidFill>
                <a:latin typeface="Times New Roman" panose="02020603050405020304" pitchFamily="18" charset="0"/>
                <a:cs typeface="Times New Roman" panose="02020603050405020304" pitchFamily="18" charset="0"/>
              </a:rPr>
              <a:t>Good practice in impact mitigation and management</a:t>
            </a:r>
          </a:p>
        </p:txBody>
      </p:sp>
      <p:sp>
        <p:nvSpPr>
          <p:cNvPr id="3" name="Content Placeholder 2"/>
          <p:cNvSpPr>
            <a:spLocks noGrp="1"/>
          </p:cNvSpPr>
          <p:nvPr>
            <p:ph sz="quarter"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Identify impact mitigation measures for each impact</a:t>
            </a:r>
          </a:p>
          <a:p>
            <a:r>
              <a:rPr lang="en-US" dirty="0">
                <a:latin typeface="Times New Roman" panose="02020603050405020304" pitchFamily="18" charset="0"/>
                <a:cs typeface="Times New Roman" panose="02020603050405020304" pitchFamily="18" charset="0"/>
              </a:rPr>
              <a:t>Customize them to the different groups affected</a:t>
            </a:r>
          </a:p>
          <a:p>
            <a:r>
              <a:rPr lang="en-US" dirty="0">
                <a:latin typeface="Times New Roman" panose="02020603050405020304" pitchFamily="18" charset="0"/>
                <a:cs typeface="Times New Roman" panose="02020603050405020304" pitchFamily="18" charset="0"/>
              </a:rPr>
              <a:t>Give priority to avoiding social impacts</a:t>
            </a:r>
          </a:p>
          <a:p>
            <a:r>
              <a:rPr lang="en-US" dirty="0">
                <a:latin typeface="Times New Roman" panose="02020603050405020304" pitchFamily="18" charset="0"/>
                <a:cs typeface="Times New Roman" panose="02020603050405020304" pitchFamily="18" charset="0"/>
              </a:rPr>
              <a:t>Then minimize them as far as practicable</a:t>
            </a:r>
          </a:p>
          <a:p>
            <a:r>
              <a:rPr lang="en-US" dirty="0">
                <a:latin typeface="Times New Roman" panose="02020603050405020304" pitchFamily="18" charset="0"/>
                <a:cs typeface="Times New Roman" panose="02020603050405020304" pitchFamily="18" charset="0"/>
              </a:rPr>
              <a:t>Use compensation as a last resort</a:t>
            </a:r>
          </a:p>
          <a:p>
            <a:r>
              <a:rPr lang="en-US" dirty="0">
                <a:latin typeface="Times New Roman" panose="02020603050405020304" pitchFamily="18" charset="0"/>
                <a:cs typeface="Times New Roman" panose="02020603050405020304" pitchFamily="18" charset="0"/>
              </a:rPr>
              <a:t>Ensure impacts are not borne disproportionately by one group</a:t>
            </a:r>
          </a:p>
          <a:p>
            <a:r>
              <a:rPr lang="en-US" dirty="0">
                <a:latin typeface="Times New Roman" panose="02020603050405020304" pitchFamily="18" charset="0"/>
                <a:cs typeface="Times New Roman" panose="02020603050405020304" pitchFamily="18" charset="0"/>
              </a:rPr>
              <a:t>No one should be worse off than before</a:t>
            </a:r>
          </a:p>
          <a:p>
            <a:r>
              <a:rPr lang="en-US" dirty="0">
                <a:latin typeface="Times New Roman" panose="02020603050405020304" pitchFamily="18" charset="0"/>
                <a:cs typeface="Times New Roman" panose="02020603050405020304" pitchFamily="18" charset="0"/>
              </a:rPr>
              <a:t>Treat relocation/resettlement as a special case</a:t>
            </a:r>
          </a:p>
          <a:p>
            <a:r>
              <a:rPr lang="en-US" dirty="0">
                <a:latin typeface="Times New Roman" panose="02020603050405020304" pitchFamily="18" charset="0"/>
                <a:cs typeface="Times New Roman" panose="02020603050405020304" pitchFamily="18" charset="0"/>
              </a:rPr>
              <a:t>Livelihoods of those displaced should be improved</a:t>
            </a:r>
          </a:p>
          <a:p>
            <a:r>
              <a:rPr lang="en-US" dirty="0">
                <a:latin typeface="Times New Roman" panose="02020603050405020304" pitchFamily="18" charset="0"/>
                <a:cs typeface="Times New Roman" panose="02020603050405020304" pitchFamily="18" charset="0"/>
              </a:rPr>
              <a:t>Enhance benefits for local people through job training and development packages</a:t>
            </a:r>
          </a:p>
        </p:txBody>
      </p:sp>
    </p:spTree>
    <p:extLst>
      <p:ext uri="{BB962C8B-B14F-4D97-AF65-F5344CB8AC3E}">
        <p14:creationId xmlns:p14="http://schemas.microsoft.com/office/powerpoint/2010/main" val="73370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US"/>
          </a:p>
        </p:txBody>
      </p:sp>
      <p:sp>
        <p:nvSpPr>
          <p:cNvPr id="4" name="Title 3"/>
          <p:cNvSpPr>
            <a:spLocks noGrp="1"/>
          </p:cNvSpPr>
          <p:nvPr>
            <p:ph type="ctrTitle"/>
          </p:nvPr>
        </p:nvSpPr>
        <p:spPr/>
        <p:txBody>
          <a:bodyPr/>
          <a:lstStyle/>
          <a:p>
            <a:r>
              <a:rPr lang="en-US" dirty="0"/>
              <a:t>Strategic Environmental Assessment</a:t>
            </a:r>
          </a:p>
        </p:txBody>
      </p:sp>
      <p:pic>
        <p:nvPicPr>
          <p:cNvPr id="2050" name="Picture 2" descr="Image result for strategic environmental assessment pro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200399"/>
            <a:ext cx="6553200" cy="3459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70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505200"/>
            <a:ext cx="6400800" cy="1676400"/>
          </a:xfrm>
        </p:spPr>
        <p:txBody>
          <a:bodyPr>
            <a:normAutofit fontScale="85000" lnSpcReduction="20000"/>
          </a:bodyPr>
          <a:lstStyle/>
          <a:p>
            <a:r>
              <a:rPr lang="en-US" sz="2800" dirty="0">
                <a:solidFill>
                  <a:schemeClr val="tx1"/>
                </a:solidFill>
                <a:latin typeface="Times New Roman" panose="02020603050405020304" pitchFamily="18" charset="0"/>
                <a:cs typeface="Times New Roman" panose="02020603050405020304" pitchFamily="18" charset="0"/>
              </a:rPr>
              <a:t>Presented By: </a:t>
            </a:r>
            <a:r>
              <a:rPr lang="en-US" sz="3200" b="1" dirty="0" err="1">
                <a:solidFill>
                  <a:schemeClr val="tx1"/>
                </a:solidFill>
                <a:latin typeface="Times New Roman" panose="02020603050405020304" pitchFamily="18" charset="0"/>
                <a:cs typeface="Times New Roman" panose="02020603050405020304" pitchFamily="18" charset="0"/>
              </a:rPr>
              <a:t>Saman</a:t>
            </a:r>
            <a:r>
              <a:rPr lang="en-US" sz="3200" b="1" dirty="0">
                <a:solidFill>
                  <a:schemeClr val="tx1"/>
                </a:solidFill>
                <a:latin typeface="Times New Roman" panose="02020603050405020304" pitchFamily="18" charset="0"/>
                <a:cs typeface="Times New Roman" panose="02020603050405020304" pitchFamily="18" charset="0"/>
              </a:rPr>
              <a:t> Sana</a:t>
            </a:r>
            <a:endParaRPr lang="en-US" sz="2800" b="1"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Lecturer</a:t>
            </a:r>
          </a:p>
          <a:p>
            <a:r>
              <a:rPr lang="en-US" sz="2800" dirty="0">
                <a:solidFill>
                  <a:schemeClr val="tx1"/>
                </a:solidFill>
                <a:latin typeface="Times New Roman" panose="02020603050405020304" pitchFamily="18" charset="0"/>
                <a:cs typeface="Times New Roman" panose="02020603050405020304" pitchFamily="18" charset="0"/>
              </a:rPr>
              <a:t>Department of Environmental Sciences</a:t>
            </a:r>
          </a:p>
          <a:p>
            <a:r>
              <a:rPr lang="en-US" sz="2800" dirty="0">
                <a:solidFill>
                  <a:schemeClr val="tx1"/>
                </a:solidFill>
                <a:latin typeface="Times New Roman" panose="02020603050405020304" pitchFamily="18" charset="0"/>
                <a:cs typeface="Times New Roman" panose="02020603050405020304" pitchFamily="18" charset="0"/>
              </a:rPr>
              <a:t>University of Veterinary and Animal Sciences</a:t>
            </a:r>
          </a:p>
          <a:p>
            <a:endParaRPr lang="en-US" dirty="0"/>
          </a:p>
        </p:txBody>
      </p:sp>
      <p:sp>
        <p:nvSpPr>
          <p:cNvPr id="2" name="Title 1"/>
          <p:cNvSpPr>
            <a:spLocks noGrp="1"/>
          </p:cNvSpPr>
          <p:nvPr>
            <p:ph type="ctrTitle"/>
          </p:nvPr>
        </p:nvSpPr>
        <p:spPr/>
        <p:txBody>
          <a:bodyPr>
            <a:normAutofit/>
          </a:bodyPr>
          <a:lstStyle/>
          <a:p>
            <a:r>
              <a:rPr sz="3200" dirty="0">
                <a:latin typeface="Times New Roman" panose="02020603050405020304" pitchFamily="18" charset="0"/>
                <a:cs typeface="Times New Roman" panose="02020603050405020304" pitchFamily="18" charset="0"/>
              </a:rPr>
              <a:t>Social Impact Assessment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27038"/>
            <a:ext cx="7772400" cy="792162"/>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Definition of SEA</a:t>
            </a:r>
          </a:p>
        </p:txBody>
      </p:sp>
      <p:sp>
        <p:nvSpPr>
          <p:cNvPr id="3" name="Content Placeholder 2"/>
          <p:cNvSpPr>
            <a:spLocks noGrp="1"/>
          </p:cNvSpPr>
          <p:nvPr>
            <p:ph sz="quarter" idx="1"/>
          </p:nvPr>
        </p:nvSpPr>
        <p:spPr>
          <a:xfrm>
            <a:off x="381000" y="1219200"/>
            <a:ext cx="8305800" cy="5257800"/>
          </a:xfrm>
        </p:spPr>
        <p:txBody>
          <a:bodyPr>
            <a:normAutofit fontScale="92500"/>
          </a:bodyPr>
          <a:lstStyle/>
          <a:p>
            <a:pPr algn="just"/>
            <a:r>
              <a:rPr lang="en-US" dirty="0">
                <a:latin typeface="Times New Roman" panose="02020603050405020304" pitchFamily="18" charset="0"/>
                <a:cs typeface="Times New Roman" panose="02020603050405020304" pitchFamily="18" charset="0"/>
              </a:rPr>
              <a:t>Strategic environmental assessment (SEA) is a systematic decision support process, aiming to ensure that environmental and possibly other sustainability aspects are considered effectively in policy, plan and program making.</a:t>
            </a:r>
          </a:p>
          <a:p>
            <a:pPr marL="0" indent="0">
              <a:buNone/>
            </a:pPr>
            <a:r>
              <a:rPr lang="en-US" b="1" dirty="0">
                <a:latin typeface="Times New Roman" panose="02020603050405020304" pitchFamily="18" charset="0"/>
                <a:cs typeface="Times New Roman" panose="02020603050405020304" pitchFamily="18" charset="0"/>
              </a:rPr>
              <a:t>What is SEA?</a:t>
            </a:r>
          </a:p>
          <a:p>
            <a:pPr algn="just"/>
            <a:r>
              <a:rPr lang="en-US" dirty="0">
                <a:latin typeface="Times New Roman" panose="02020603050405020304" pitchFamily="18" charset="0"/>
                <a:cs typeface="Times New Roman" panose="02020603050405020304" pitchFamily="18" charset="0"/>
              </a:rPr>
              <a:t>Systematic transparent process</a:t>
            </a:r>
          </a:p>
          <a:p>
            <a:pPr algn="just"/>
            <a:r>
              <a:rPr lang="en-US" dirty="0">
                <a:latin typeface="Times New Roman" panose="02020603050405020304" pitchFamily="18" charset="0"/>
                <a:cs typeface="Times New Roman" panose="02020603050405020304" pitchFamily="18" charset="0"/>
              </a:rPr>
              <a:t>Instrument for decision making</a:t>
            </a:r>
          </a:p>
          <a:p>
            <a:pPr algn="just"/>
            <a:r>
              <a:rPr lang="en-US" dirty="0">
                <a:latin typeface="Times New Roman" panose="02020603050405020304" pitchFamily="18" charset="0"/>
                <a:cs typeface="Times New Roman" panose="02020603050405020304" pitchFamily="18" charset="0"/>
              </a:rPr>
              <a:t>Addresses environmental effects of strategic proposals</a:t>
            </a:r>
          </a:p>
          <a:p>
            <a:pPr algn="just"/>
            <a:r>
              <a:rPr lang="en-US" dirty="0">
                <a:latin typeface="Times New Roman" panose="02020603050405020304" pitchFamily="18" charset="0"/>
                <a:cs typeface="Times New Roman" panose="02020603050405020304" pitchFamily="18" charset="0"/>
              </a:rPr>
              <a:t>Includes policy, programs, plans, decisions</a:t>
            </a:r>
          </a:p>
          <a:p>
            <a:pPr algn="just"/>
            <a:r>
              <a:rPr lang="en-US" dirty="0">
                <a:latin typeface="Times New Roman" panose="02020603050405020304" pitchFamily="18" charset="0"/>
                <a:cs typeface="Times New Roman" panose="02020603050405020304" pitchFamily="18" charset="0"/>
              </a:rPr>
              <a:t>Undertaken when alternatives are still open</a:t>
            </a:r>
          </a:p>
          <a:p>
            <a:pPr algn="just"/>
            <a:r>
              <a:rPr lang="en-US" dirty="0">
                <a:latin typeface="Times New Roman" panose="02020603050405020304" pitchFamily="18" charset="0"/>
                <a:cs typeface="Times New Roman" panose="02020603050405020304" pitchFamily="18" charset="0"/>
              </a:rPr>
              <a:t>Applies EIA aims and principles</a:t>
            </a:r>
          </a:p>
          <a:p>
            <a:pPr algn="just"/>
            <a:r>
              <a:rPr lang="en-US" dirty="0">
                <a:latin typeface="Times New Roman" panose="02020603050405020304" pitchFamily="18" charset="0"/>
                <a:cs typeface="Times New Roman" panose="02020603050405020304" pitchFamily="18" charset="0"/>
              </a:rPr>
              <a:t>Flexible, diversified process</a:t>
            </a:r>
          </a:p>
          <a:p>
            <a:endParaRPr lang="en-US" dirty="0"/>
          </a:p>
        </p:txBody>
      </p:sp>
    </p:spTree>
    <p:extLst>
      <p:ext uri="{BB962C8B-B14F-4D97-AF65-F5344CB8AC3E}">
        <p14:creationId xmlns:p14="http://schemas.microsoft.com/office/powerpoint/2010/main" val="38871383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152400" y="152400"/>
            <a:ext cx="5410200" cy="2743200"/>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latin typeface="Times New Roman" panose="02020603050405020304" pitchFamily="18" charset="0"/>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Why is SEA important?</a:t>
            </a:r>
          </a:p>
          <a:p>
            <a:pPr algn="ctr"/>
            <a:endParaRPr lang="en-US" sz="2400" b="1" dirty="0">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EIA of projects insufficient by itself; effects of strategic decisions not assessed</a:t>
            </a:r>
          </a:p>
          <a:p>
            <a:pPr algn="ctr"/>
            <a:r>
              <a:rPr lang="en-US" sz="2000" dirty="0">
                <a:latin typeface="Times New Roman" panose="02020603050405020304" pitchFamily="18" charset="0"/>
                <a:cs typeface="Times New Roman" panose="02020603050405020304" pitchFamily="18" charset="0"/>
              </a:rPr>
              <a:t>SEA rounds out coverage to this level</a:t>
            </a:r>
          </a:p>
          <a:p>
            <a:pPr algn="ctr"/>
            <a:r>
              <a:rPr lang="en-US" sz="2000" dirty="0">
                <a:latin typeface="Times New Roman" panose="02020603050405020304" pitchFamily="18" charset="0"/>
                <a:cs typeface="Times New Roman" panose="02020603050405020304" pitchFamily="18" charset="0"/>
              </a:rPr>
              <a:t>Gets at sources of environmental impacts</a:t>
            </a:r>
          </a:p>
          <a:p>
            <a:pPr algn="ctr"/>
            <a:r>
              <a:rPr lang="en-US" sz="2000" dirty="0">
                <a:latin typeface="Times New Roman" panose="02020603050405020304" pitchFamily="18" charset="0"/>
                <a:cs typeface="Times New Roman" panose="02020603050405020304" pitchFamily="18" charset="0"/>
              </a:rPr>
              <a:t>Responds to sustainable development agenda</a:t>
            </a:r>
          </a:p>
          <a:p>
            <a:pPr algn="ctr"/>
            <a:endParaRPr lang="en-US" sz="2400" dirty="0">
              <a:latin typeface="Times New Roman" panose="02020603050405020304" pitchFamily="18" charset="0"/>
              <a:cs typeface="Times New Roman" panose="02020603050405020304" pitchFamily="18" charset="0"/>
            </a:endParaRPr>
          </a:p>
          <a:p>
            <a:pPr algn="ctr"/>
            <a:endParaRPr lang="en-US" dirty="0"/>
          </a:p>
        </p:txBody>
      </p:sp>
      <p:sp>
        <p:nvSpPr>
          <p:cNvPr id="5" name="Rectangle: Rounded Corners 4"/>
          <p:cNvSpPr/>
          <p:nvPr/>
        </p:nvSpPr>
        <p:spPr>
          <a:xfrm>
            <a:off x="4038600" y="3153103"/>
            <a:ext cx="4800600" cy="3247697"/>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latin typeface="Times New Roman" panose="02020603050405020304" pitchFamily="18" charset="0"/>
                <a:cs typeface="Times New Roman" panose="02020603050405020304" pitchFamily="18" charset="0"/>
              </a:rPr>
              <a:t>Key aims and objectives of SEA are to:</a:t>
            </a: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Facilitate informed decision making</a:t>
            </a: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Contribute to environmentally sound and sustainable development</a:t>
            </a: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Identify and address cumulative effects</a:t>
            </a:r>
          </a:p>
          <a:p>
            <a:pPr marL="285750" indent="-285750"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Supplement and reinforce project level EIA by:</a:t>
            </a:r>
          </a:p>
          <a:p>
            <a:pPr lvl="1" algn="just"/>
            <a:r>
              <a:rPr lang="en-US" dirty="0">
                <a:latin typeface="Times New Roman" panose="02020603050405020304" pitchFamily="18" charset="0"/>
                <a:cs typeface="Times New Roman" panose="02020603050405020304" pitchFamily="18" charset="0"/>
              </a:rPr>
              <a:t>-Clarification of scope and context</a:t>
            </a:r>
          </a:p>
          <a:p>
            <a:pPr lvl="1" algn="just"/>
            <a:r>
              <a:rPr lang="en-US" dirty="0">
                <a:latin typeface="Times New Roman" panose="02020603050405020304" pitchFamily="18" charset="0"/>
                <a:cs typeface="Times New Roman" panose="02020603050405020304" pitchFamily="18" charset="0"/>
              </a:rPr>
              <a:t>-Reducing the time and effort for review </a:t>
            </a:r>
          </a:p>
        </p:txBody>
      </p:sp>
      <p:pic>
        <p:nvPicPr>
          <p:cNvPr id="4098" name="Picture 2" descr="Image result for strategic environmental assessment benefi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943225"/>
            <a:ext cx="2828925" cy="379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911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62000"/>
            <a:ext cx="7772400" cy="5257800"/>
          </a:xfrm>
        </p:spPr>
        <p:txBody>
          <a:bodyPr>
            <a:normAutofit/>
          </a:bodyPr>
          <a:lstStyle/>
          <a:p>
            <a:pPr algn="just"/>
            <a:r>
              <a:rPr lang="en-US" sz="2400" dirty="0">
                <a:latin typeface="Times New Roman" panose="02020603050405020304" pitchFamily="18" charset="0"/>
                <a:cs typeface="Times New Roman" panose="02020603050405020304" pitchFamily="18" charset="0"/>
              </a:rPr>
              <a:t>Effective SEA works within a structured and tiered decision framework, aiming to support more effective and efficient decision-making for sustainable development and improved governance by providing for a substantive focus regarding questions, issues and alternatives to be considered in policy, plan and program (PPP) making.</a:t>
            </a:r>
          </a:p>
          <a:p>
            <a:pPr algn="just"/>
            <a:r>
              <a:rPr lang="en-US" sz="2400" dirty="0">
                <a:latin typeface="Times New Roman" panose="02020603050405020304" pitchFamily="18" charset="0"/>
                <a:cs typeface="Times New Roman" panose="02020603050405020304" pitchFamily="18" charset="0"/>
              </a:rPr>
              <a:t>SEA is an </a:t>
            </a:r>
            <a:r>
              <a:rPr lang="en-US" sz="2400" dirty="0">
                <a:latin typeface="Times New Roman" panose="02020603050405020304" pitchFamily="18" charset="0"/>
                <a:cs typeface="Times New Roman" panose="02020603050405020304" pitchFamily="18" charset="0"/>
                <a:hlinkClick r:id="rId2" tooltip="Evidence-based"/>
              </a:rPr>
              <a:t>evidence-based</a:t>
            </a:r>
            <a:r>
              <a:rPr lang="en-US" sz="2400" dirty="0">
                <a:latin typeface="Times New Roman" panose="02020603050405020304" pitchFamily="18" charset="0"/>
                <a:cs typeface="Times New Roman" panose="02020603050405020304" pitchFamily="18" charset="0"/>
              </a:rPr>
              <a:t> instrument, aiming to add scientific rigor to PPP making, by using suitable assessment methods and techniques. </a:t>
            </a:r>
          </a:p>
          <a:p>
            <a:pPr algn="just"/>
            <a:r>
              <a:rPr lang="en-US" sz="2400" dirty="0">
                <a:latin typeface="Times New Roman" panose="02020603050405020304" pitchFamily="18" charset="0"/>
                <a:cs typeface="Times New Roman" panose="02020603050405020304" pitchFamily="18" charset="0"/>
              </a:rPr>
              <a:t>Ahmed and Sanchez </a:t>
            </a:r>
            <a:r>
              <a:rPr lang="en-US" sz="2400" dirty="0" err="1">
                <a:latin typeface="Times New Roman" panose="02020603050405020304" pitchFamily="18" charset="0"/>
                <a:cs typeface="Times New Roman" panose="02020603050405020304" pitchFamily="18" charset="0"/>
              </a:rPr>
              <a:t>Triana</a:t>
            </a:r>
            <a:r>
              <a:rPr lang="en-US" sz="2400" dirty="0">
                <a:latin typeface="Times New Roman" panose="02020603050405020304" pitchFamily="18" charset="0"/>
                <a:cs typeface="Times New Roman" panose="02020603050405020304" pitchFamily="18" charset="0"/>
              </a:rPr>
              <a:t> (2008) developed an approach to the design and implementation of public policies that follows a continuous process rather than as a discrete intervention</a:t>
            </a:r>
          </a:p>
        </p:txBody>
      </p:sp>
    </p:spTree>
    <p:extLst>
      <p:ext uri="{BB962C8B-B14F-4D97-AF65-F5344CB8AC3E}">
        <p14:creationId xmlns:p14="http://schemas.microsoft.com/office/powerpoint/2010/main" val="2318434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7038"/>
            <a:ext cx="4800600" cy="715962"/>
          </a:xfrm>
          <a:solidFill>
            <a:srgbClr val="FFFF00"/>
          </a:solidFill>
          <a:ln w="38100">
            <a:solidFill>
              <a:schemeClr val="tx1"/>
            </a:solidFill>
          </a:ln>
        </p:spPr>
        <p:txBody>
          <a:bodyPr>
            <a:normAutofit fontScale="90000"/>
          </a:bodyPr>
          <a:lstStyle/>
          <a:p>
            <a:pPr algn="ct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sz="3100" b="1" dirty="0">
                <a:solidFill>
                  <a:schemeClr val="tx1"/>
                </a:solidFill>
                <a:latin typeface="Times New Roman" panose="02020603050405020304" pitchFamily="18" charset="0"/>
                <a:cs typeface="Times New Roman" panose="02020603050405020304" pitchFamily="18" charset="0"/>
              </a:rPr>
              <a:t>Relation of SEA with EIA</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488731" y="1447800"/>
            <a:ext cx="8198069" cy="4572000"/>
          </a:xfrm>
        </p:spPr>
        <p:txBody>
          <a:bodyPr>
            <a:normAutofit/>
          </a:bodyPr>
          <a:lstStyle/>
          <a:p>
            <a:pPr algn="just">
              <a:lnSpc>
                <a:spcPct val="150000"/>
              </a:lnSpc>
            </a:pPr>
            <a:r>
              <a:rPr lang="en-US" sz="2000" dirty="0">
                <a:latin typeface="Times New Roman" panose="02020603050405020304" pitchFamily="18" charset="0"/>
                <a:cs typeface="Times New Roman" panose="02020603050405020304" pitchFamily="18" charset="0"/>
              </a:rPr>
              <a:t>For the most part, SEA is conducted before a corresponding EIA is undertaken. This means that information on the environmental impact of a plan can cascade down through the tiers of decision making and can be used in an EIA at a later stage. This should reduce the amount of work that needs to be undertaken. A handover procedure is foreseen</a:t>
            </a:r>
            <a:r>
              <a:rPr lang="en-US" sz="2400" dirty="0">
                <a:latin typeface="Times New Roman" panose="02020603050405020304" pitchFamily="18" charset="0"/>
                <a:cs typeface="Times New Roman" panose="02020603050405020304" pitchFamily="18" charset="0"/>
              </a:rPr>
              <a:t>.</a:t>
            </a:r>
          </a:p>
        </p:txBody>
      </p:sp>
      <p:pic>
        <p:nvPicPr>
          <p:cNvPr id="4" name="Picture 2" descr="Image result for strategic environmental assessment pro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5407" y="3867807"/>
            <a:ext cx="49530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Image result for strategic environmental assessment pro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7169" y="4231263"/>
            <a:ext cx="2209800" cy="2332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8765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772400" cy="1143000"/>
          </a:xfrm>
        </p:spPr>
        <p:txBody>
          <a:bodyPr>
            <a:normAutofit fontScale="90000"/>
          </a:bodyPr>
          <a:lstStyle/>
          <a:p>
            <a:r>
              <a:rPr lang="en-US" sz="2700" b="1" u="sng" dirty="0">
                <a:solidFill>
                  <a:schemeClr val="tx1"/>
                </a:solidFill>
                <a:latin typeface="Times New Roman" panose="02020603050405020304" pitchFamily="18" charset="0"/>
                <a:cs typeface="Times New Roman" panose="02020603050405020304" pitchFamily="18" charset="0"/>
              </a:rPr>
              <a:t>Structure</a:t>
            </a:r>
            <a:r>
              <a:rPr lang="en-US" dirty="0"/>
              <a:t/>
            </a:r>
            <a:br>
              <a:rPr lang="en-US" dirty="0"/>
            </a:br>
            <a:endParaRPr lang="en-US" dirty="0"/>
          </a:p>
        </p:txBody>
      </p:sp>
      <p:sp>
        <p:nvSpPr>
          <p:cNvPr id="3" name="Content Placeholder 2"/>
          <p:cNvSpPr>
            <a:spLocks noGrp="1"/>
          </p:cNvSpPr>
          <p:nvPr>
            <p:ph sz="quarter" idx="1"/>
          </p:nvPr>
        </p:nvSpPr>
        <p:spPr>
          <a:xfrm>
            <a:off x="914400" y="1066800"/>
            <a:ext cx="7543800" cy="4953000"/>
          </a:xfrm>
        </p:spPr>
        <p:txBody>
          <a:bodyPr>
            <a:normAutofit/>
          </a:bodyPr>
          <a:lstStyle/>
          <a:p>
            <a:pPr algn="just"/>
            <a:r>
              <a:rPr lang="en-US" sz="2400" dirty="0">
                <a:latin typeface="Times New Roman" panose="02020603050405020304" pitchFamily="18" charset="0"/>
                <a:cs typeface="Times New Roman" panose="02020603050405020304" pitchFamily="18" charset="0"/>
              </a:rPr>
              <a:t>The SEA Directive only applies to plans and programs, not policies, although policies within plans are likely to be assessed and SEA can be applied to policies if needed and in the UK certainly, very often is.</a:t>
            </a:r>
          </a:p>
          <a:p>
            <a:pPr algn="just"/>
            <a:r>
              <a:rPr lang="en-US" sz="2400" dirty="0">
                <a:latin typeface="Times New Roman" panose="02020603050405020304" pitchFamily="18" charset="0"/>
                <a:cs typeface="Times New Roman" panose="02020603050405020304" pitchFamily="18" charset="0"/>
              </a:rPr>
              <a:t>The structure of SEA (under the Directive) is based on the following phases:</a:t>
            </a:r>
          </a:p>
          <a:p>
            <a:pPr algn="just"/>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Screening</a:t>
            </a:r>
            <a:r>
              <a:rPr lang="en-US" sz="2400" dirty="0">
                <a:latin typeface="Times New Roman" panose="02020603050405020304" pitchFamily="18" charset="0"/>
                <a:cs typeface="Times New Roman" panose="02020603050405020304" pitchFamily="18" charset="0"/>
              </a:rPr>
              <a:t>", investigation of whether the plan or program falls under the SEA legislation,</a:t>
            </a:r>
          </a:p>
          <a:p>
            <a:pPr algn="just"/>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Scoping</a:t>
            </a:r>
            <a:r>
              <a:rPr lang="en-US" sz="2400" dirty="0">
                <a:latin typeface="Times New Roman" panose="02020603050405020304" pitchFamily="18" charset="0"/>
                <a:cs typeface="Times New Roman" panose="02020603050405020304" pitchFamily="18" charset="0"/>
              </a:rPr>
              <a:t>", defining the boundaries of investigation, assessment and assumptions required,</a:t>
            </a:r>
          </a:p>
          <a:p>
            <a:pPr algn="just"/>
            <a:r>
              <a:rPr lang="en-US" sz="2400"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Documentation of the state of the environment</a:t>
            </a:r>
            <a:r>
              <a:rPr lang="en-US" sz="2400" dirty="0">
                <a:latin typeface="Times New Roman" panose="02020603050405020304" pitchFamily="18" charset="0"/>
                <a:cs typeface="Times New Roman" panose="02020603050405020304" pitchFamily="18" charset="0"/>
              </a:rPr>
              <a:t>", effectively a baseline on which to base judgments,</a:t>
            </a:r>
          </a:p>
          <a:p>
            <a:endParaRPr lang="en-US" dirty="0"/>
          </a:p>
        </p:txBody>
      </p:sp>
    </p:spTree>
    <p:extLst>
      <p:ext uri="{BB962C8B-B14F-4D97-AF65-F5344CB8AC3E}">
        <p14:creationId xmlns:p14="http://schemas.microsoft.com/office/powerpoint/2010/main" val="1575550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normAutofit fontScale="92500" lnSpcReduction="10000"/>
          </a:bodyPr>
          <a:lstStyle/>
          <a:p>
            <a:pPr algn="just"/>
            <a:r>
              <a:rPr lang="en-US" dirty="0"/>
              <a:t>"</a:t>
            </a:r>
            <a:r>
              <a:rPr lang="en-US" b="1" dirty="0">
                <a:latin typeface="Times New Roman" panose="02020603050405020304" pitchFamily="18" charset="0"/>
                <a:cs typeface="Times New Roman" panose="02020603050405020304" pitchFamily="18" charset="0"/>
              </a:rPr>
              <a:t>Determination of the likely (non-marginal) environmental impacts</a:t>
            </a:r>
            <a:r>
              <a:rPr lang="en-US" dirty="0">
                <a:latin typeface="Times New Roman" panose="02020603050405020304" pitchFamily="18" charset="0"/>
                <a:cs typeface="Times New Roman" panose="02020603050405020304" pitchFamily="18" charset="0"/>
              </a:rPr>
              <a:t>", usually in terms of Direction of Change rather than firm figures,</a:t>
            </a:r>
          </a:p>
          <a:p>
            <a:pPr algn="just"/>
            <a:r>
              <a:rPr lang="en-US" b="1" dirty="0">
                <a:latin typeface="Times New Roman" panose="02020603050405020304" pitchFamily="18" charset="0"/>
                <a:cs typeface="Times New Roman" panose="02020603050405020304" pitchFamily="18" charset="0"/>
              </a:rPr>
              <a:t>Informing and consulting the public</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Influencing "</a:t>
            </a:r>
            <a:r>
              <a:rPr lang="en-US" b="1" dirty="0">
                <a:latin typeface="Times New Roman" panose="02020603050405020304" pitchFamily="18" charset="0"/>
                <a:cs typeface="Times New Roman" panose="02020603050405020304" pitchFamily="18" charset="0"/>
              </a:rPr>
              <a:t>Decision taking</a:t>
            </a:r>
            <a:r>
              <a:rPr lang="en-US" dirty="0">
                <a:latin typeface="Times New Roman" panose="02020603050405020304" pitchFamily="18" charset="0"/>
                <a:cs typeface="Times New Roman" panose="02020603050405020304" pitchFamily="18" charset="0"/>
              </a:rPr>
              <a:t>" based on the assessment and,</a:t>
            </a:r>
          </a:p>
          <a:p>
            <a:pPr algn="just"/>
            <a:r>
              <a:rPr lang="en-US" b="1" dirty="0">
                <a:latin typeface="Times New Roman" panose="02020603050405020304" pitchFamily="18" charset="0"/>
                <a:cs typeface="Times New Roman" panose="02020603050405020304" pitchFamily="18" charset="0"/>
              </a:rPr>
              <a:t>Monitoring</a:t>
            </a:r>
            <a:r>
              <a:rPr lang="en-US" dirty="0">
                <a:latin typeface="Times New Roman" panose="02020603050405020304" pitchFamily="18" charset="0"/>
                <a:cs typeface="Times New Roman" panose="02020603050405020304" pitchFamily="18" charset="0"/>
              </a:rPr>
              <a:t> of the effects of plans and programs after their implementation.</a:t>
            </a:r>
          </a:p>
          <a:p>
            <a:pPr algn="just"/>
            <a:r>
              <a:rPr lang="en-US" dirty="0">
                <a:latin typeface="Times New Roman" panose="02020603050405020304" pitchFamily="18" charset="0"/>
                <a:cs typeface="Times New Roman" panose="02020603050405020304" pitchFamily="18" charset="0"/>
              </a:rPr>
              <a:t>The EU directive also includes other impacts besides the environmental, such as material assets and archaeological sites. In most western European states this has been broadened further to include economic and social aspects of </a:t>
            </a:r>
            <a:r>
              <a:rPr lang="en-US" dirty="0">
                <a:latin typeface="Times New Roman" panose="02020603050405020304" pitchFamily="18" charset="0"/>
                <a:cs typeface="Times New Roman" panose="02020603050405020304" pitchFamily="18" charset="0"/>
                <a:hlinkClick r:id="rId2" tooltip="Sustainability"/>
              </a:rPr>
              <a:t>sustainability</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SEA should ensure that plans and programs take into consideration the environmental effects they cause. If those environmental effects are part of the overall decision taking it is called Strategic Impact Assessment.</a:t>
            </a:r>
          </a:p>
          <a:p>
            <a:endParaRPr lang="en-US" dirty="0"/>
          </a:p>
        </p:txBody>
      </p:sp>
    </p:spTree>
    <p:extLst>
      <p:ext uri="{BB962C8B-B14F-4D97-AF65-F5344CB8AC3E}">
        <p14:creationId xmlns:p14="http://schemas.microsoft.com/office/powerpoint/2010/main" val="2784007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u="sng" dirty="0">
                <a:solidFill>
                  <a:schemeClr val="tx1"/>
                </a:solidFill>
                <a:latin typeface="Times New Roman" panose="02020603050405020304" pitchFamily="18" charset="0"/>
                <a:cs typeface="Times New Roman" panose="02020603050405020304" pitchFamily="18" charset="0"/>
              </a:rPr>
              <a:t>Internationally</a:t>
            </a:r>
            <a:r>
              <a:rPr lang="en-US" dirty="0"/>
              <a:t/>
            </a:r>
            <a:br>
              <a:rPr lang="en-US" dirty="0"/>
            </a:br>
            <a:endParaRPr lang="en-US" dirty="0"/>
          </a:p>
        </p:txBody>
      </p:sp>
      <p:sp>
        <p:nvSpPr>
          <p:cNvPr id="3" name="Content Placeholder 2"/>
          <p:cNvSpPr>
            <a:spLocks noGrp="1"/>
          </p:cNvSpPr>
          <p:nvPr>
            <p:ph sz="quarter" idx="1"/>
          </p:nvPr>
        </p:nvSpPr>
        <p:spPr>
          <a:xfrm>
            <a:off x="381000" y="914400"/>
            <a:ext cx="8305800" cy="5105400"/>
          </a:xfrm>
        </p:spPr>
        <p:txBody>
          <a:bodyPr>
            <a:normAutofit fontScale="92500"/>
          </a:bodyPr>
          <a:lstStyle/>
          <a:p>
            <a:pPr marL="0" indent="0">
              <a:buNone/>
            </a:pPr>
            <a:r>
              <a:rPr lang="en-US" sz="2400" b="1" dirty="0">
                <a:latin typeface="Times New Roman" panose="02020603050405020304" pitchFamily="18" charset="0"/>
                <a:cs typeface="Times New Roman" panose="02020603050405020304" pitchFamily="18" charset="0"/>
              </a:rPr>
              <a:t>The European region</a:t>
            </a:r>
          </a:p>
          <a:p>
            <a:pPr algn="just"/>
            <a:r>
              <a:rPr lang="en-US" dirty="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hlinkClick r:id="rId3" tooltip="Protocol on Strategic Environmental Assessment (page does not exist)"/>
              </a:rPr>
              <a:t>Protocol on Strategic Environmental Assessment</a:t>
            </a:r>
            <a:r>
              <a:rPr lang="en-US" dirty="0">
                <a:latin typeface="Times New Roman" panose="02020603050405020304" pitchFamily="18" charset="0"/>
                <a:cs typeface="Times New Roman" panose="02020603050405020304" pitchFamily="18" charset="0"/>
              </a:rPr>
              <a:t> was negotiated by the member States of the </a:t>
            </a:r>
            <a:r>
              <a:rPr lang="en-US" dirty="0">
                <a:latin typeface="Times New Roman" panose="02020603050405020304" pitchFamily="18" charset="0"/>
                <a:cs typeface="Times New Roman" panose="02020603050405020304" pitchFamily="18" charset="0"/>
                <a:hlinkClick r:id="rId4" tooltip="UNECE"/>
              </a:rPr>
              <a:t>UNECE</a:t>
            </a:r>
            <a:r>
              <a:rPr lang="en-US" dirty="0">
                <a:latin typeface="Times New Roman" panose="02020603050405020304" pitchFamily="18" charset="0"/>
                <a:cs typeface="Times New Roman" panose="02020603050405020304" pitchFamily="18" charset="0"/>
              </a:rPr>
              <a:t> (in this instance Europe, Caucasus and Central Asia). It required ratification by 16 States to come into force, which it did in July 2010. It is now open to all </a:t>
            </a:r>
            <a:r>
              <a:rPr lang="en-US" dirty="0">
                <a:latin typeface="Times New Roman" panose="02020603050405020304" pitchFamily="18" charset="0"/>
                <a:cs typeface="Times New Roman" panose="02020603050405020304" pitchFamily="18" charset="0"/>
                <a:hlinkClick r:id="rId5" tooltip="UN"/>
              </a:rPr>
              <a:t>UN</a:t>
            </a:r>
            <a:r>
              <a:rPr lang="en-US" dirty="0">
                <a:latin typeface="Times New Roman" panose="02020603050405020304" pitchFamily="18" charset="0"/>
                <a:cs typeface="Times New Roman" panose="02020603050405020304" pitchFamily="18" charset="0"/>
              </a:rPr>
              <a:t> Member States. Besides its potentially broader geographical application (global), the Protocol differs from the corresponding European Union Directive in its non-mandatory application to policies and legislation – not just plans and programs. </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Protocol also places a strong emphasis on the consideration of health.</a:t>
            </a:r>
          </a:p>
        </p:txBody>
      </p:sp>
    </p:spTree>
    <p:extLst>
      <p:ext uri="{BB962C8B-B14F-4D97-AF65-F5344CB8AC3E}">
        <p14:creationId xmlns:p14="http://schemas.microsoft.com/office/powerpoint/2010/main" val="30108819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solidFill>
                  <a:schemeClr val="tx1"/>
                </a:solidFill>
                <a:latin typeface="Times New Roman" panose="02020603050405020304" pitchFamily="18" charset="0"/>
                <a:cs typeface="Times New Roman" panose="02020603050405020304" pitchFamily="18" charset="0"/>
              </a:rPr>
              <a:t>New Zealand</a:t>
            </a:r>
            <a:r>
              <a:rPr lang="en-US" b="1" dirty="0"/>
              <a:t/>
            </a:r>
            <a:br>
              <a:rPr lang="en-US" b="1" dirty="0"/>
            </a:br>
            <a:endParaRPr lang="en-US" dirty="0"/>
          </a:p>
        </p:txBody>
      </p:sp>
      <p:sp>
        <p:nvSpPr>
          <p:cNvPr id="3" name="Content Placeholder 2"/>
          <p:cNvSpPr>
            <a:spLocks noGrp="1"/>
          </p:cNvSpPr>
          <p:nvPr>
            <p:ph sz="quarter" idx="1"/>
          </p:nvPr>
        </p:nvSpPr>
        <p:spPr/>
        <p:txBody>
          <a:bodyPr/>
          <a:lstStyle/>
          <a:p>
            <a:pPr algn="just">
              <a:lnSpc>
                <a:spcPct val="150000"/>
              </a:lnSpc>
            </a:pPr>
            <a:r>
              <a:rPr lang="en-US" sz="2400" dirty="0">
                <a:latin typeface="Times New Roman" panose="02020603050405020304" pitchFamily="18" charset="0"/>
                <a:cs typeface="Times New Roman" panose="02020603050405020304" pitchFamily="18" charset="0"/>
              </a:rPr>
              <a:t>SEA in New Zealand is part of an integrated planning and assessment process and unlike the US is not used in the manner of </a:t>
            </a:r>
            <a:r>
              <a:rPr lang="en-US" sz="2400" dirty="0">
                <a:latin typeface="Times New Roman" panose="02020603050405020304" pitchFamily="18" charset="0"/>
                <a:cs typeface="Times New Roman" panose="02020603050405020304" pitchFamily="18" charset="0"/>
                <a:hlinkClick r:id="rId2" tooltip="Environmental impact assessment"/>
              </a:rPr>
              <a:t>Environmental impact assessment</a:t>
            </a:r>
            <a:r>
              <a:rPr lang="en-US" sz="2400" dirty="0">
                <a:latin typeface="Times New Roman" panose="02020603050405020304" pitchFamily="18" charset="0"/>
                <a:cs typeface="Times New Roman" panose="02020603050405020304" pitchFamily="18" charset="0"/>
              </a:rPr>
              <a:t>. </a:t>
            </a:r>
          </a:p>
          <a:p>
            <a:pPr algn="just">
              <a:lnSpc>
                <a:spcPct val="150000"/>
              </a:lnSpc>
            </a:pPr>
            <a:r>
              <a:rPr lang="en-US" sz="2400" dirty="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hlinkClick r:id="rId3" tooltip="Resource Management Act 1991"/>
              </a:rPr>
              <a:t>Resource Management Act 1991</a:t>
            </a:r>
            <a:r>
              <a:rPr lang="en-US" sz="2400" dirty="0">
                <a:latin typeface="Times New Roman" panose="02020603050405020304" pitchFamily="18" charset="0"/>
                <a:cs typeface="Times New Roman" panose="02020603050405020304" pitchFamily="18" charset="0"/>
              </a:rPr>
              <a:t> has, as a principal objective, the aim of sustainable management. SEA is increasingly being considered for transportation projects</a:t>
            </a:r>
            <a:r>
              <a:rPr lang="en-US" dirty="0"/>
              <a:t>.</a:t>
            </a:r>
          </a:p>
        </p:txBody>
      </p:sp>
    </p:spTree>
    <p:extLst>
      <p:ext uri="{BB962C8B-B14F-4D97-AF65-F5344CB8AC3E}">
        <p14:creationId xmlns:p14="http://schemas.microsoft.com/office/powerpoint/2010/main" val="29382323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143000"/>
            <a:ext cx="7772400" cy="4876800"/>
          </a:xfrm>
        </p:spPr>
        <p:txBody>
          <a:bodyPr>
            <a:normAutofit lnSpcReduction="10000"/>
          </a:bodyPr>
          <a:lstStyle/>
          <a:p>
            <a:pPr algn="just"/>
            <a:r>
              <a:rPr lang="en-US" sz="2200" dirty="0">
                <a:latin typeface="Times New Roman" panose="02020603050405020304" pitchFamily="18" charset="0"/>
                <a:cs typeface="Times New Roman" panose="02020603050405020304" pitchFamily="18" charset="0"/>
                <a:hlinkClick r:id="rId3" tooltip="Development assistance"/>
              </a:rPr>
              <a:t>Development assistance</a:t>
            </a:r>
            <a:r>
              <a:rPr lang="en-US" sz="2200" dirty="0">
                <a:latin typeface="Times New Roman" panose="02020603050405020304" pitchFamily="18" charset="0"/>
                <a:cs typeface="Times New Roman" panose="02020603050405020304" pitchFamily="18" charset="0"/>
              </a:rPr>
              <a:t> is increasingly being provided through strategic-level interventions, aimed to make aid more effective. SEA meets the need to ensure environmental considerations are taken into account in this new aid context. Applying SEA to development co-operation provides the environmental evidence to support more informed decision making, and to identify new opportunities by encouraging a systematic and thorough examination of development options.</a:t>
            </a:r>
          </a:p>
          <a:p>
            <a:pPr algn="just"/>
            <a:endParaRPr lang="en-US"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hlinkClick r:id="rId4" tooltip="OECD"/>
              </a:rPr>
              <a:t>OECD</a:t>
            </a:r>
            <a:r>
              <a:rPr lang="en-US" sz="2200"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hlinkClick r:id="rId5" tooltip="Development Assistance Committee"/>
              </a:rPr>
              <a:t>Development Assistance Committee</a:t>
            </a:r>
            <a:r>
              <a:rPr lang="en-US" sz="2200" dirty="0">
                <a:latin typeface="Times New Roman" panose="02020603050405020304" pitchFamily="18" charset="0"/>
                <a:cs typeface="Times New Roman" panose="02020603050405020304" pitchFamily="18" charset="0"/>
              </a:rPr>
              <a:t> (DAC) Task Team on SEA has developed </a:t>
            </a:r>
            <a:r>
              <a:rPr lang="en-US" sz="2200" dirty="0">
                <a:latin typeface="Times New Roman" panose="02020603050405020304" pitchFamily="18" charset="0"/>
                <a:cs typeface="Times New Roman" panose="02020603050405020304" pitchFamily="18" charset="0"/>
                <a:hlinkClick r:id="rId6"/>
              </a:rPr>
              <a:t>guidance</a:t>
            </a:r>
            <a:r>
              <a:rPr lang="en-US" sz="2200" dirty="0">
                <a:latin typeface="Times New Roman" panose="02020603050405020304" pitchFamily="18" charset="0"/>
                <a:cs typeface="Times New Roman" panose="02020603050405020304" pitchFamily="18" charset="0"/>
              </a:rPr>
              <a:t> on how to apply SEA to development co-operation. The document explains the benefits of using SEA in development co-operation and sets out key steps for its application, based on recent experiences</a:t>
            </a:r>
          </a:p>
          <a:p>
            <a:endParaRPr lang="en-US" dirty="0"/>
          </a:p>
        </p:txBody>
      </p:sp>
      <p:sp>
        <p:nvSpPr>
          <p:cNvPr id="11" name="TextBox 10"/>
          <p:cNvSpPr txBox="1"/>
          <p:nvPr/>
        </p:nvSpPr>
        <p:spPr>
          <a:xfrm>
            <a:off x="457200" y="381000"/>
            <a:ext cx="7848600"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The OECD DAC – SEA in development co-operation</a:t>
            </a:r>
          </a:p>
        </p:txBody>
      </p:sp>
    </p:spTree>
    <p:extLst>
      <p:ext uri="{BB962C8B-B14F-4D97-AF65-F5344CB8AC3E}">
        <p14:creationId xmlns:p14="http://schemas.microsoft.com/office/powerpoint/2010/main" val="797190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normAutofit/>
          </a:bodyPr>
          <a:lstStyle/>
          <a:p>
            <a:r>
              <a:rPr lang="en-US" sz="2400" b="1" u="sng" dirty="0">
                <a:latin typeface="Times New Roman" panose="02020603050405020304" pitchFamily="18" charset="0"/>
                <a:cs typeface="Times New Roman" panose="02020603050405020304" pitchFamily="18" charset="0"/>
              </a:rPr>
              <a:t>Comparison between EIA &amp; SEA</a:t>
            </a:r>
          </a:p>
        </p:txBody>
      </p:sp>
    </p:spTree>
    <p:extLst>
      <p:ext uri="{BB962C8B-B14F-4D97-AF65-F5344CB8AC3E}">
        <p14:creationId xmlns:p14="http://schemas.microsoft.com/office/powerpoint/2010/main" val="3350635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8014"/>
            <a:ext cx="7772400" cy="1143000"/>
          </a:xfrm>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sz="quarter" idx="1"/>
          </p:nvPr>
        </p:nvSpPr>
        <p:spPr/>
        <p:txBody>
          <a:bodyPr>
            <a:normAutofit fontScale="92500" lnSpcReduction="20000"/>
          </a:bodyPr>
          <a:lstStyle/>
          <a:p>
            <a:pPr algn="just"/>
            <a:endParaRPr lang="en-US" dirty="0"/>
          </a:p>
          <a:p>
            <a:pPr algn="just"/>
            <a:r>
              <a:rPr lang="en-US" dirty="0">
                <a:latin typeface="Times New Roman" panose="02020603050405020304" pitchFamily="18" charset="0"/>
                <a:cs typeface="Times New Roman" panose="02020603050405020304" pitchFamily="18" charset="0"/>
              </a:rPr>
              <a:t>People are an integral part of the environment. Human activity alters the biophysical environment and, in turn, these impacts are translated into social effects. In many EIA systems the immediate and direct social impacts of a proposal always should be analyzed as an integral component of an EIA.</a:t>
            </a:r>
          </a:p>
          <a:p>
            <a:pPr marL="0" indent="0" algn="just">
              <a:buNone/>
            </a:pPr>
            <a:r>
              <a:rPr lang="en-US" b="1" dirty="0">
                <a:latin typeface="Times New Roman" panose="02020603050405020304" pitchFamily="18" charset="0"/>
                <a:cs typeface="Times New Roman" panose="02020603050405020304" pitchFamily="18" charset="0"/>
              </a:rPr>
              <a:t>Definition: </a:t>
            </a:r>
          </a:p>
          <a:p>
            <a:pPr algn="just"/>
            <a:r>
              <a:rPr lang="en-US" dirty="0">
                <a:latin typeface="Times New Roman" panose="02020603050405020304" pitchFamily="18" charset="0"/>
                <a:cs typeface="Times New Roman" panose="02020603050405020304" pitchFamily="18" charset="0"/>
              </a:rPr>
              <a:t>Social Impact Assessment can be defined as the process of estimating and studying in-advance the potential socio-economic effects of the proposed policies, programs or development activities on individual, social groups and the community at large (</a:t>
            </a:r>
            <a:r>
              <a:rPr lang="en-US" dirty="0" err="1">
                <a:latin typeface="Times New Roman" panose="02020603050405020304" pitchFamily="18" charset="0"/>
                <a:cs typeface="Times New Roman" panose="02020603050405020304" pitchFamily="18" charset="0"/>
              </a:rPr>
              <a:t>Brudge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Rabel</a:t>
            </a:r>
            <a:r>
              <a:rPr lang="en-US" dirty="0">
                <a:latin typeface="Times New Roman" panose="02020603050405020304" pitchFamily="18" charset="0"/>
                <a:cs typeface="Times New Roman" panose="02020603050405020304" pitchFamily="18" charset="0"/>
              </a:rPr>
              <a:t> J. (1994)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73647533"/>
              </p:ext>
            </p:extLst>
          </p:nvPr>
        </p:nvGraphicFramePr>
        <p:xfrm>
          <a:off x="533400" y="381000"/>
          <a:ext cx="7924800" cy="3490914"/>
        </p:xfrm>
        <a:graphic>
          <a:graphicData uri="http://schemas.openxmlformats.org/drawingml/2006/table">
            <a:tbl>
              <a:tblPr firstRow="1" firstCol="1" bandRow="1">
                <a:tableStyleId>{5C22544A-7EE6-4342-B048-85BDC9FD1C3A}</a:tableStyleId>
              </a:tblPr>
              <a:tblGrid>
                <a:gridCol w="3962400">
                  <a:extLst>
                    <a:ext uri="{9D8B030D-6E8A-4147-A177-3AD203B41FA5}">
                      <a16:colId xmlns:a16="http://schemas.microsoft.com/office/drawing/2014/main" xmlns="" val="1339365168"/>
                    </a:ext>
                  </a:extLst>
                </a:gridCol>
                <a:gridCol w="3962400">
                  <a:extLst>
                    <a:ext uri="{9D8B030D-6E8A-4147-A177-3AD203B41FA5}">
                      <a16:colId xmlns:a16="http://schemas.microsoft.com/office/drawing/2014/main" xmlns="" val="3751712228"/>
                    </a:ext>
                  </a:extLst>
                </a:gridCol>
              </a:tblGrid>
              <a:tr h="208936">
                <a:tc>
                  <a:txBody>
                    <a:bodyPr/>
                    <a:lstStyle/>
                    <a:p>
                      <a:pPr marL="0" marR="0" algn="ctr">
                        <a:lnSpc>
                          <a:spcPct val="115000"/>
                        </a:lnSpc>
                        <a:spcBef>
                          <a:spcPts val="0"/>
                        </a:spcBef>
                        <a:spcAft>
                          <a:spcPts val="0"/>
                        </a:spcAft>
                      </a:pPr>
                      <a:r>
                        <a:rPr lang="en-US" sz="2400" b="0" i="0" dirty="0">
                          <a:effectLst/>
                          <a:latin typeface="Times New Roman" panose="02020603050405020304" pitchFamily="18" charset="0"/>
                          <a:cs typeface="Times New Roman" panose="02020603050405020304" pitchFamily="18" charset="0"/>
                        </a:rPr>
                        <a:t>EIA</a:t>
                      </a:r>
                      <a:endParaRPr lang="en-US" sz="24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gn="ctr">
                        <a:lnSpc>
                          <a:spcPct val="115000"/>
                        </a:lnSpc>
                        <a:spcBef>
                          <a:spcPts val="0"/>
                        </a:spcBef>
                        <a:spcAft>
                          <a:spcPts val="0"/>
                        </a:spcAft>
                      </a:pPr>
                      <a:r>
                        <a:rPr lang="en-US" sz="2400" b="0" i="0">
                          <a:effectLst/>
                          <a:latin typeface="Times New Roman" panose="02020603050405020304" pitchFamily="18" charset="0"/>
                          <a:cs typeface="Times New Roman" panose="02020603050405020304" pitchFamily="18" charset="0"/>
                        </a:rPr>
                        <a:t>SEA</a:t>
                      </a:r>
                      <a:endParaRPr lang="en-US" sz="2400" b="0" i="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1819811692"/>
                  </a:ext>
                </a:extLst>
              </a:tr>
              <a:tr h="626808">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Applied to specific and relatively short-term (life-cycle) projects and their specifications.</a:t>
                      </a:r>
                    </a:p>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 </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2000" b="0" i="0">
                          <a:effectLst/>
                          <a:latin typeface="Times New Roman" panose="02020603050405020304" pitchFamily="18" charset="0"/>
                          <a:cs typeface="Times New Roman" panose="02020603050405020304" pitchFamily="18" charset="0"/>
                        </a:rPr>
                        <a:t>Applied to policies, plans and programs with a broad and long-term strategic perspective.</a:t>
                      </a:r>
                      <a:endParaRPr lang="en-US" sz="2000" b="0" i="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2750626163"/>
                  </a:ext>
                </a:extLst>
              </a:tr>
              <a:tr h="835742">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Considers limited range of project alternatives. </a:t>
                      </a:r>
                    </a:p>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 </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Considers a broad range of alternative scenarios.</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3263471198"/>
                  </a:ext>
                </a:extLst>
              </a:tr>
              <a:tr h="417871">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Usually prepared and/or funded by the project proponents.</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Conducted independently of any specific project proponent.</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1144314239"/>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754297726"/>
              </p:ext>
            </p:extLst>
          </p:nvPr>
        </p:nvGraphicFramePr>
        <p:xfrm>
          <a:off x="517634" y="3887680"/>
          <a:ext cx="7924800" cy="1724470"/>
        </p:xfrm>
        <a:graphic>
          <a:graphicData uri="http://schemas.openxmlformats.org/drawingml/2006/table">
            <a:tbl>
              <a:tblPr firstRow="1" firstCol="1" bandRow="1">
                <a:tableStyleId>{5C22544A-7EE6-4342-B048-85BDC9FD1C3A}</a:tableStyleId>
              </a:tblPr>
              <a:tblGrid>
                <a:gridCol w="3962400">
                  <a:extLst>
                    <a:ext uri="{9D8B030D-6E8A-4147-A177-3AD203B41FA5}">
                      <a16:colId xmlns:a16="http://schemas.microsoft.com/office/drawing/2014/main" xmlns="" val="1927356568"/>
                    </a:ext>
                  </a:extLst>
                </a:gridCol>
                <a:gridCol w="3962400">
                  <a:extLst>
                    <a:ext uri="{9D8B030D-6E8A-4147-A177-3AD203B41FA5}">
                      <a16:colId xmlns:a16="http://schemas.microsoft.com/office/drawing/2014/main" xmlns="" val="3725715378"/>
                    </a:ext>
                  </a:extLst>
                </a:gridCol>
              </a:tblGrid>
              <a:tr h="835741">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Focus on obtaining project permission, and rarely with feedback to policy, plan or program consideration.</a:t>
                      </a:r>
                    </a:p>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 </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Focus on decision on policy, plan and program implications for future lower-level decisions.</a:t>
                      </a:r>
                    </a:p>
                    <a:p>
                      <a:pPr marL="0" marR="0">
                        <a:lnSpc>
                          <a:spcPct val="115000"/>
                        </a:lnSpc>
                        <a:spcBef>
                          <a:spcPts val="0"/>
                        </a:spcBef>
                        <a:spcAft>
                          <a:spcPts val="0"/>
                        </a:spcAft>
                      </a:pPr>
                      <a:r>
                        <a:rPr lang="en-US" sz="2000" b="0" i="0" dirty="0">
                          <a:effectLst/>
                          <a:latin typeface="Times New Roman" panose="02020603050405020304" pitchFamily="18" charset="0"/>
                          <a:cs typeface="Times New Roman" panose="02020603050405020304" pitchFamily="18" charset="0"/>
                        </a:rPr>
                        <a:t> </a:t>
                      </a:r>
                      <a:endParaRPr lang="en-US" sz="20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1613502809"/>
                  </a:ext>
                </a:extLst>
              </a:tr>
            </a:tbl>
          </a:graphicData>
        </a:graphic>
      </p:graphicFrame>
    </p:spTree>
    <p:extLst>
      <p:ext uri="{BB962C8B-B14F-4D97-AF65-F5344CB8AC3E}">
        <p14:creationId xmlns:p14="http://schemas.microsoft.com/office/powerpoint/2010/main" val="20722006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15921807"/>
              </p:ext>
            </p:extLst>
          </p:nvPr>
        </p:nvGraphicFramePr>
        <p:xfrm>
          <a:off x="457200" y="304800"/>
          <a:ext cx="8153400" cy="5892800"/>
        </p:xfrm>
        <a:graphic>
          <a:graphicData uri="http://schemas.openxmlformats.org/drawingml/2006/table">
            <a:tbl>
              <a:tblPr firstRow="1" firstCol="1" bandRow="1">
                <a:tableStyleId>{5C22544A-7EE6-4342-B048-85BDC9FD1C3A}</a:tableStyleId>
              </a:tblPr>
              <a:tblGrid>
                <a:gridCol w="4076700">
                  <a:extLst>
                    <a:ext uri="{9D8B030D-6E8A-4147-A177-3AD203B41FA5}">
                      <a16:colId xmlns:a16="http://schemas.microsoft.com/office/drawing/2014/main" xmlns="" val="794606401"/>
                    </a:ext>
                  </a:extLst>
                </a:gridCol>
                <a:gridCol w="4076700">
                  <a:extLst>
                    <a:ext uri="{9D8B030D-6E8A-4147-A177-3AD203B41FA5}">
                      <a16:colId xmlns:a16="http://schemas.microsoft.com/office/drawing/2014/main" xmlns="" val="3951243610"/>
                    </a:ext>
                  </a:extLst>
                </a:gridCol>
              </a:tblGrid>
              <a:tr h="626808">
                <a:tc>
                  <a:txBody>
                    <a:bodyPr/>
                    <a:lstStyle/>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Well-defined, linear process with clear beginning and end (e.g. from feasibility to project approval).</a:t>
                      </a:r>
                    </a:p>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 </a:t>
                      </a:r>
                      <a:endParaRPr lang="en-US" sz="18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1800" b="0" i="0">
                          <a:effectLst/>
                          <a:latin typeface="Times New Roman" panose="02020603050405020304" pitchFamily="18" charset="0"/>
                          <a:cs typeface="Times New Roman" panose="02020603050405020304" pitchFamily="18" charset="0"/>
                        </a:rPr>
                        <a:t>Multi-stage, iterative process with feedback loops.</a:t>
                      </a:r>
                      <a:endParaRPr lang="en-US" sz="1800" b="0" i="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4294869867"/>
                  </a:ext>
                </a:extLst>
              </a:tr>
              <a:tr h="1044677">
                <a:tc>
                  <a:txBody>
                    <a:bodyPr/>
                    <a:lstStyle/>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Preparation of an EIA document with prescribed format and contents is usually mandatory. This document provides a baseline reference for monitoring.</a:t>
                      </a:r>
                    </a:p>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 </a:t>
                      </a:r>
                      <a:endParaRPr lang="en-US" sz="18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May not be formally documented.</a:t>
                      </a:r>
                      <a:endParaRPr lang="en-US" sz="18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1101939101"/>
                  </a:ext>
                </a:extLst>
              </a:tr>
              <a:tr h="835741">
                <a:tc>
                  <a:txBody>
                    <a:bodyPr/>
                    <a:lstStyle/>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Emphasis on mitigating environmental and social impacts of a specific project, but with identification of some project opportunities, off-sets, etc.</a:t>
                      </a:r>
                    </a:p>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 </a:t>
                      </a:r>
                      <a:endParaRPr lang="en-US" sz="18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Emphasis on meeting balanced environmental, social and economic objectives in policies, plans and programs. Includes identifying macro-level development outcomes.</a:t>
                      </a:r>
                      <a:endParaRPr lang="en-US" sz="18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2311984846"/>
                  </a:ext>
                </a:extLst>
              </a:tr>
              <a:tr h="1044677">
                <a:tc>
                  <a:txBody>
                    <a:bodyPr/>
                    <a:lstStyle/>
                    <a:p>
                      <a:pPr marL="0" marR="0">
                        <a:lnSpc>
                          <a:spcPct val="115000"/>
                        </a:lnSpc>
                        <a:spcBef>
                          <a:spcPts val="0"/>
                        </a:spcBef>
                        <a:spcAft>
                          <a:spcPts val="0"/>
                        </a:spcAft>
                      </a:pPr>
                      <a:r>
                        <a:rPr lang="en-US" sz="1800" b="0" i="0">
                          <a:effectLst/>
                          <a:latin typeface="Times New Roman" panose="02020603050405020304" pitchFamily="18" charset="0"/>
                          <a:cs typeface="Times New Roman" panose="02020603050405020304" pitchFamily="18" charset="0"/>
                        </a:rPr>
                        <a:t>Limited review of cumulative impacts, often limited to phases of a specific project. Does not cover regional-scale developments or multiple projects.</a:t>
                      </a:r>
                    </a:p>
                    <a:p>
                      <a:pPr marL="0" marR="0">
                        <a:lnSpc>
                          <a:spcPct val="115000"/>
                        </a:lnSpc>
                        <a:spcBef>
                          <a:spcPts val="0"/>
                        </a:spcBef>
                        <a:spcAft>
                          <a:spcPts val="0"/>
                        </a:spcAft>
                      </a:pPr>
                      <a:r>
                        <a:rPr lang="en-US" sz="1800" b="0" i="0">
                          <a:effectLst/>
                          <a:latin typeface="Times New Roman" panose="02020603050405020304" pitchFamily="18" charset="0"/>
                          <a:cs typeface="Times New Roman" panose="02020603050405020304" pitchFamily="18" charset="0"/>
                        </a:rPr>
                        <a:t> </a:t>
                      </a:r>
                      <a:endParaRPr lang="en-US" sz="1800" b="0" i="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tc>
                  <a:txBody>
                    <a:bodyPr/>
                    <a:lstStyle/>
                    <a:p>
                      <a:pPr marL="0" marR="0">
                        <a:lnSpc>
                          <a:spcPct val="115000"/>
                        </a:lnSpc>
                        <a:spcBef>
                          <a:spcPts val="0"/>
                        </a:spcBef>
                        <a:spcAft>
                          <a:spcPts val="0"/>
                        </a:spcAft>
                      </a:pPr>
                      <a:r>
                        <a:rPr lang="en-US" sz="1800" b="0" i="0" dirty="0">
                          <a:effectLst/>
                          <a:latin typeface="Times New Roman" panose="02020603050405020304" pitchFamily="18" charset="0"/>
                          <a:cs typeface="Times New Roman" panose="02020603050405020304" pitchFamily="18" charset="0"/>
                        </a:rPr>
                        <a:t>Inherently incorporates consideration of cumulative impacts.</a:t>
                      </a:r>
                      <a:endParaRPr lang="en-US" sz="1800" b="0" i="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2465" marR="52465" marT="0" marB="0"/>
                </a:tc>
                <a:extLst>
                  <a:ext uri="{0D108BD9-81ED-4DB2-BD59-A6C34878D82A}">
                    <a16:rowId xmlns:a16="http://schemas.microsoft.com/office/drawing/2014/main" xmlns="" val="1036970498"/>
                  </a:ext>
                </a:extLst>
              </a:tr>
            </a:tbl>
          </a:graphicData>
        </a:graphic>
      </p:graphicFrame>
    </p:spTree>
    <p:extLst>
      <p:ext uri="{BB962C8B-B14F-4D97-AF65-F5344CB8AC3E}">
        <p14:creationId xmlns:p14="http://schemas.microsoft.com/office/powerpoint/2010/main" val="25452655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u="sng" dirty="0">
                <a:solidFill>
                  <a:schemeClr val="tx1"/>
                </a:solidFill>
                <a:latin typeface="Times New Roman" panose="02020603050405020304" pitchFamily="18" charset="0"/>
                <a:cs typeface="Times New Roman" panose="02020603050405020304" pitchFamily="18" charset="0"/>
              </a:rPr>
              <a:t>Thank You!</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74608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579438"/>
          </a:xfrm>
          <a:solidFill>
            <a:srgbClr val="FFC000"/>
          </a:solidFill>
          <a:ln w="28575">
            <a:solidFill>
              <a:schemeClr val="tx1"/>
            </a:solidFill>
          </a:ln>
        </p:spPr>
        <p:txBody>
          <a:bodyPr>
            <a:normAutofit/>
          </a:bodyPr>
          <a:lstStyle/>
          <a:p>
            <a:pPr algn="ctr"/>
            <a:r>
              <a:rPr lang="en-US" sz="2400" b="1" dirty="0">
                <a:solidFill>
                  <a:schemeClr val="tx1"/>
                </a:solidFill>
                <a:latin typeface="Times New Roman" panose="02020603050405020304" pitchFamily="18" charset="0"/>
                <a:cs typeface="Times New Roman" panose="02020603050405020304" pitchFamily="18" charset="0"/>
              </a:rPr>
              <a:t>Aims and Objectives of SIA are to:</a:t>
            </a:r>
          </a:p>
        </p:txBody>
      </p:sp>
      <p:graphicFrame>
        <p:nvGraphicFramePr>
          <p:cNvPr id="4" name="Diagram 3"/>
          <p:cNvGraphicFramePr/>
          <p:nvPr>
            <p:extLst>
              <p:ext uri="{D42A27DB-BD31-4B8C-83A1-F6EECF244321}">
                <p14:modId xmlns:p14="http://schemas.microsoft.com/office/powerpoint/2010/main" val="3714654637"/>
              </p:ext>
            </p:extLst>
          </p:nvPr>
        </p:nvGraphicFramePr>
        <p:xfrm>
          <a:off x="1295400" y="1676400"/>
          <a:ext cx="6324600"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3915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7772400" cy="1143000"/>
          </a:xfrm>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Scope of SIA</a:t>
            </a:r>
          </a:p>
        </p:txBody>
      </p:sp>
      <p:sp>
        <p:nvSpPr>
          <p:cNvPr id="3" name="Content Placeholder 2"/>
          <p:cNvSpPr>
            <a:spLocks noGrp="1"/>
          </p:cNvSpPr>
          <p:nvPr>
            <p:ph sz="quarter" idx="1"/>
          </p:nvPr>
        </p:nvSpPr>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SIA conducted under EIA legislation and procedure</a:t>
            </a:r>
          </a:p>
          <a:p>
            <a:pPr algn="just">
              <a:lnSpc>
                <a:spcPct val="150000"/>
              </a:lnSpc>
            </a:pPr>
            <a:r>
              <a:rPr lang="en-US" sz="2400" dirty="0">
                <a:latin typeface="Times New Roman" panose="02020603050405020304" pitchFamily="18" charset="0"/>
                <a:cs typeface="Times New Roman" panose="02020603050405020304" pitchFamily="18" charset="0"/>
              </a:rPr>
              <a:t>Scope of SIA differs with jurisdictional arrangements</a:t>
            </a:r>
          </a:p>
          <a:p>
            <a:pPr algn="just">
              <a:lnSpc>
                <a:spcPct val="150000"/>
              </a:lnSpc>
            </a:pPr>
            <a:r>
              <a:rPr lang="en-US" sz="2400" dirty="0">
                <a:latin typeface="Times New Roman" panose="02020603050405020304" pitchFamily="18" charset="0"/>
                <a:cs typeface="Times New Roman" panose="02020603050405020304" pitchFamily="18" charset="0"/>
              </a:rPr>
              <a:t>Initially limited to environmentally related changes</a:t>
            </a:r>
          </a:p>
          <a:p>
            <a:pPr algn="just">
              <a:lnSpc>
                <a:spcPct val="150000"/>
              </a:lnSpc>
            </a:pPr>
            <a:r>
              <a:rPr lang="en-US" sz="2400" dirty="0">
                <a:latin typeface="Times New Roman" panose="02020603050405020304" pitchFamily="18" charset="0"/>
                <a:cs typeface="Times New Roman" panose="02020603050405020304" pitchFamily="18" charset="0"/>
              </a:rPr>
              <a:t>Large range of social impacts now considered</a:t>
            </a:r>
          </a:p>
          <a:p>
            <a:pPr algn="just">
              <a:lnSpc>
                <a:spcPct val="150000"/>
              </a:lnSpc>
            </a:pPr>
            <a:r>
              <a:rPr lang="en-US" sz="2400" dirty="0">
                <a:latin typeface="Times New Roman" panose="02020603050405020304" pitchFamily="18" charset="0"/>
                <a:cs typeface="Times New Roman" panose="02020603050405020304" pitchFamily="18" charset="0"/>
              </a:rPr>
              <a:t>Comprehensive SIA often a separate process</a:t>
            </a:r>
          </a:p>
          <a:p>
            <a:pPr algn="just">
              <a:lnSpc>
                <a:spcPct val="150000"/>
              </a:lnSpc>
            </a:pPr>
            <a:r>
              <a:rPr lang="en-US" sz="2400" dirty="0">
                <a:latin typeface="Times New Roman" panose="02020603050405020304" pitchFamily="18" charset="0"/>
                <a:cs typeface="Times New Roman" panose="02020603050405020304" pitchFamily="18" charset="0"/>
              </a:rPr>
              <a:t>Focuses on social issues of sustainable development, poverty alleviation and justice</a:t>
            </a:r>
          </a:p>
        </p:txBody>
      </p:sp>
    </p:spTree>
    <p:extLst>
      <p:ext uri="{BB962C8B-B14F-4D97-AF65-F5344CB8AC3E}">
        <p14:creationId xmlns:p14="http://schemas.microsoft.com/office/powerpoint/2010/main" val="391558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96917"/>
            <a:ext cx="7772400" cy="1143000"/>
          </a:xfrm>
        </p:spPr>
        <p:txBody>
          <a:bodyPr>
            <a:normAutofit/>
          </a:bodyPr>
          <a:lstStyle/>
          <a:p>
            <a:r>
              <a:rPr lang="en-US" sz="2400" b="1" u="sng" dirty="0">
                <a:solidFill>
                  <a:schemeClr val="tx1"/>
                </a:solidFill>
                <a:latin typeface="Times New Roman" panose="02020603050405020304" pitchFamily="18" charset="0"/>
                <a:cs typeface="Times New Roman" panose="02020603050405020304" pitchFamily="18" charset="0"/>
              </a:rPr>
              <a:t>Causes of Social Impacts</a:t>
            </a:r>
          </a:p>
        </p:txBody>
      </p:sp>
      <p:sp>
        <p:nvSpPr>
          <p:cNvPr id="3" name="Content Placeholder 2"/>
          <p:cNvSpPr>
            <a:spLocks noGrp="1"/>
          </p:cNvSpPr>
          <p:nvPr>
            <p:ph sz="quarter" idx="1"/>
          </p:nvPr>
        </p:nvSpPr>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Demographic changes, e.g. population size and composition</a:t>
            </a:r>
          </a:p>
          <a:p>
            <a:pPr algn="just">
              <a:lnSpc>
                <a:spcPct val="150000"/>
              </a:lnSpc>
            </a:pPr>
            <a:r>
              <a:rPr lang="en-US" sz="2400" dirty="0">
                <a:latin typeface="Times New Roman" panose="02020603050405020304" pitchFamily="18" charset="0"/>
                <a:cs typeface="Times New Roman" panose="02020603050405020304" pitchFamily="18" charset="0"/>
              </a:rPr>
              <a:t>Economic change, e.g. employment and income</a:t>
            </a:r>
          </a:p>
          <a:p>
            <a:pPr algn="just">
              <a:lnSpc>
                <a:spcPct val="150000"/>
              </a:lnSpc>
            </a:pPr>
            <a:r>
              <a:rPr lang="en-US" sz="2400" dirty="0">
                <a:latin typeface="Times New Roman" panose="02020603050405020304" pitchFamily="18" charset="0"/>
                <a:cs typeface="Times New Roman" panose="02020603050405020304" pitchFamily="18" charset="0"/>
              </a:rPr>
              <a:t>Environmental change, e.g. air and water quality</a:t>
            </a:r>
          </a:p>
          <a:p>
            <a:pPr algn="just">
              <a:lnSpc>
                <a:spcPct val="150000"/>
              </a:lnSpc>
            </a:pPr>
            <a:r>
              <a:rPr lang="en-US" sz="2400" dirty="0">
                <a:latin typeface="Times New Roman" panose="02020603050405020304" pitchFamily="18" charset="0"/>
                <a:cs typeface="Times New Roman" panose="02020603050405020304" pitchFamily="18" charset="0"/>
              </a:rPr>
              <a:t>Institutional change, e.g. law and administration</a:t>
            </a:r>
          </a:p>
        </p:txBody>
      </p:sp>
    </p:spTree>
    <p:extLst>
      <p:ext uri="{BB962C8B-B14F-4D97-AF65-F5344CB8AC3E}">
        <p14:creationId xmlns:p14="http://schemas.microsoft.com/office/powerpoint/2010/main" val="409053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u="sng" dirty="0">
                <a:solidFill>
                  <a:schemeClr val="tx1"/>
                </a:solidFill>
                <a:latin typeface="Times New Roman" panose="02020603050405020304" pitchFamily="18" charset="0"/>
                <a:cs typeface="Times New Roman" panose="02020603050405020304" pitchFamily="18" charset="0"/>
              </a:rPr>
              <a:t>SIA benefits can include</a:t>
            </a:r>
            <a:r>
              <a:rPr lang="en-US" sz="2400" b="1" u="sng" dirty="0">
                <a:solidFill>
                  <a:schemeClr val="tx1"/>
                </a:solidFill>
              </a:rPr>
              <a:t>:</a:t>
            </a:r>
          </a:p>
        </p:txBody>
      </p:sp>
      <p:sp>
        <p:nvSpPr>
          <p:cNvPr id="3" name="Content Placeholder 2"/>
          <p:cNvSpPr>
            <a:spLocks noGrp="1"/>
          </p:cNvSpPr>
          <p:nvPr>
            <p:ph sz="quarter" idx="1"/>
          </p:nvPr>
        </p:nvSpPr>
        <p:spPr>
          <a:xfrm>
            <a:off x="1524000" y="1981200"/>
            <a:ext cx="7162800" cy="4038600"/>
          </a:xfrm>
        </p:spPr>
        <p:txBody>
          <a:bodyPr>
            <a:normAutofit/>
          </a:bodyPr>
          <a:lstStyle/>
          <a:p>
            <a:pPr>
              <a:lnSpc>
                <a:spcPct val="150000"/>
              </a:lnSpc>
            </a:pPr>
            <a:r>
              <a:rPr lang="en-US" sz="2400" dirty="0">
                <a:latin typeface="Times New Roman" panose="02020603050405020304" pitchFamily="18" charset="0"/>
                <a:cs typeface="Times New Roman" panose="02020603050405020304" pitchFamily="18" charset="0"/>
              </a:rPr>
              <a:t>Reduced impact on people</a:t>
            </a:r>
          </a:p>
          <a:p>
            <a:pPr>
              <a:lnSpc>
                <a:spcPct val="150000"/>
              </a:lnSpc>
            </a:pPr>
            <a:r>
              <a:rPr lang="en-US" sz="2400" dirty="0">
                <a:latin typeface="Times New Roman" panose="02020603050405020304" pitchFamily="18" charset="0"/>
                <a:cs typeface="Times New Roman" panose="02020603050405020304" pitchFamily="18" charset="0"/>
              </a:rPr>
              <a:t>Enhanced benefits for those affected</a:t>
            </a:r>
          </a:p>
          <a:p>
            <a:pPr>
              <a:lnSpc>
                <a:spcPct val="150000"/>
              </a:lnSpc>
            </a:pPr>
            <a:r>
              <a:rPr lang="en-US" sz="2400" dirty="0">
                <a:latin typeface="Times New Roman" panose="02020603050405020304" pitchFamily="18" charset="0"/>
                <a:cs typeface="Times New Roman" panose="02020603050405020304" pitchFamily="18" charset="0"/>
              </a:rPr>
              <a:t>Avoiding delays and obstructions</a:t>
            </a:r>
          </a:p>
          <a:p>
            <a:pPr>
              <a:lnSpc>
                <a:spcPct val="150000"/>
              </a:lnSpc>
            </a:pPr>
            <a:r>
              <a:rPr lang="en-US" sz="2400" dirty="0">
                <a:latin typeface="Times New Roman" panose="02020603050405020304" pitchFamily="18" charset="0"/>
                <a:cs typeface="Times New Roman" panose="02020603050405020304" pitchFamily="18" charset="0"/>
              </a:rPr>
              <a:t>Lowering costs by timely actions</a:t>
            </a:r>
          </a:p>
          <a:p>
            <a:pPr>
              <a:lnSpc>
                <a:spcPct val="150000"/>
              </a:lnSpc>
            </a:pPr>
            <a:r>
              <a:rPr lang="en-US" sz="2400" dirty="0">
                <a:latin typeface="Times New Roman" panose="02020603050405020304" pitchFamily="18" charset="0"/>
                <a:cs typeface="Times New Roman" panose="02020603050405020304" pitchFamily="18" charset="0"/>
              </a:rPr>
              <a:t>Better community and stakeholder relationships</a:t>
            </a:r>
          </a:p>
          <a:p>
            <a:pPr>
              <a:lnSpc>
                <a:spcPct val="150000"/>
              </a:lnSpc>
            </a:pPr>
            <a:r>
              <a:rPr lang="en-US" sz="2400" dirty="0">
                <a:latin typeface="Times New Roman" panose="02020603050405020304" pitchFamily="18" charset="0"/>
                <a:cs typeface="Times New Roman" panose="02020603050405020304" pitchFamily="18" charset="0"/>
              </a:rPr>
              <a:t>Improved future proposals</a:t>
            </a:r>
          </a:p>
        </p:txBody>
      </p:sp>
    </p:spTree>
    <p:extLst>
      <p:ext uri="{BB962C8B-B14F-4D97-AF65-F5344CB8AC3E}">
        <p14:creationId xmlns:p14="http://schemas.microsoft.com/office/powerpoint/2010/main" val="183447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066800"/>
            <a:ext cx="7772400" cy="4953000"/>
          </a:xfrm>
        </p:spPr>
        <p:txBody>
          <a:bodyPr>
            <a:normAutofit lnSpcReduction="10000"/>
          </a:bodyPr>
          <a:lstStyle/>
          <a:p>
            <a:pPr algn="just">
              <a:lnSpc>
                <a:spcPct val="150000"/>
              </a:lnSpc>
            </a:pPr>
            <a:r>
              <a:rPr lang="en-US" sz="2400" dirty="0">
                <a:latin typeface="Times New Roman" panose="02020603050405020304" pitchFamily="18" charset="0"/>
                <a:cs typeface="Times New Roman" panose="02020603050405020304" pitchFamily="18" charset="0"/>
              </a:rPr>
              <a:t>Social impacts include changes that affect individuals, groups, communities and populations as well as the interactions between them. </a:t>
            </a:r>
          </a:p>
          <a:p>
            <a:pPr algn="just">
              <a:lnSpc>
                <a:spcPct val="150000"/>
              </a:lnSpc>
            </a:pPr>
            <a:r>
              <a:rPr lang="en-US" sz="2400" dirty="0">
                <a:latin typeface="Times New Roman" panose="02020603050405020304" pitchFamily="18" charset="0"/>
                <a:cs typeface="Times New Roman" panose="02020603050405020304" pitchFamily="18" charset="0"/>
              </a:rPr>
              <a:t>They are alterations in the way people live, work, play, relate to each other and organize their communities and institutions to meet their needs and guide their collective actions, as well as changes in their characteristic values, beliefs, norms, traditions and perceptions of quality of life and well being.</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3163</TotalTime>
  <Words>2367</Words>
  <Application>Microsoft Office PowerPoint</Application>
  <PresentationFormat>On-screen Show (4:3)</PresentationFormat>
  <Paragraphs>240</Paragraphs>
  <Slides>42</Slides>
  <Notes>6</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Equity</vt:lpstr>
      <vt:lpstr>PowerPoint Presentation</vt:lpstr>
      <vt:lpstr>PowerPoint Presentation</vt:lpstr>
      <vt:lpstr>Social Impact Assessment</vt:lpstr>
      <vt:lpstr>Introduction</vt:lpstr>
      <vt:lpstr>Aims and Objectives of SIA are to:</vt:lpstr>
      <vt:lpstr>Scope of SIA</vt:lpstr>
      <vt:lpstr>Causes of Social Impacts</vt:lpstr>
      <vt:lpstr>SIA benefits can include:</vt:lpstr>
      <vt:lpstr>PowerPoint Presentation</vt:lpstr>
      <vt:lpstr>Types </vt:lpstr>
      <vt:lpstr>PowerPoint Presentation</vt:lpstr>
      <vt:lpstr>PowerPoint Presentation</vt:lpstr>
      <vt:lpstr>PowerPoint Presentation</vt:lpstr>
      <vt:lpstr>Health impacts</vt:lpstr>
      <vt:lpstr>PowerPoint Presentation</vt:lpstr>
      <vt:lpstr>PowerPoint Presentation</vt:lpstr>
      <vt:lpstr>Steps in the SIA Process</vt:lpstr>
      <vt:lpstr>PowerPoint Presentation</vt:lpstr>
      <vt:lpstr>PowerPoint Presentation</vt:lpstr>
      <vt:lpstr>PowerPoint Presentation</vt:lpstr>
      <vt:lpstr>Principles of SIA good practices</vt:lpstr>
      <vt:lpstr>Sources of SIA information</vt:lpstr>
      <vt:lpstr>Techniques commonly used for predicting social impacts </vt:lpstr>
      <vt:lpstr>PowerPoint Presentation</vt:lpstr>
      <vt:lpstr>PowerPoint Presentation</vt:lpstr>
      <vt:lpstr>Analytical tools and Methods </vt:lpstr>
      <vt:lpstr>PowerPoint Presentation</vt:lpstr>
      <vt:lpstr>Good practice in impact mitigation and management</vt:lpstr>
      <vt:lpstr>Strategic Environmental Assessment</vt:lpstr>
      <vt:lpstr>Definition of SEA</vt:lpstr>
      <vt:lpstr>PowerPoint Presentation</vt:lpstr>
      <vt:lpstr>PowerPoint Presentation</vt:lpstr>
      <vt:lpstr>      Relation of SEA with EIA</vt:lpstr>
      <vt:lpstr>Structure </vt:lpstr>
      <vt:lpstr>PowerPoint Presentation</vt:lpstr>
      <vt:lpstr>Internationally </vt:lpstr>
      <vt:lpstr>New Zealand </vt:lpstr>
      <vt:lpstr>PowerPoint Presentation</vt:lpstr>
      <vt:lpstr>Comparison between EIA &amp; SEA</vt:lpstr>
      <vt:lpstr>PowerPoint Presentation</vt:lpstr>
      <vt:lpstr>PowerPoint Presentation</vt:lpstr>
      <vt:lpstr>Thank You!</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Huma Naeem</dc:creator>
  <cp:lastModifiedBy>Alia Sharify</cp:lastModifiedBy>
  <cp:revision>118</cp:revision>
  <dcterms:created xsi:type="dcterms:W3CDTF">2013-11-05T03:28:13Z</dcterms:created>
  <dcterms:modified xsi:type="dcterms:W3CDTF">2017-06-15T12:16:36Z</dcterms:modified>
</cp:coreProperties>
</file>