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7A325C-4C0D-AD4B-9064-EAFE56B4F156}" type="doc">
      <dgm:prSet loTypeId="urn:microsoft.com/office/officeart/2005/8/layout/chevron2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B42B23E6-9BF3-8747-90D8-B6239DCF0C8E}">
      <dgm:prSet phldrT="[Testo]" custT="1"/>
      <dgm:spPr>
        <a:xfrm rot="5400000">
          <a:off x="-165641" y="16621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gm:t>
    </dgm:pt>
    <dgm:pt modelId="{6D689B51-FA88-D345-8069-A1EF45CD23A7}" type="parTrans" cxnId="{DD1574DD-C380-2A43-A09C-029D197DB661}">
      <dgm:prSet/>
      <dgm:spPr/>
      <dgm:t>
        <a:bodyPr/>
        <a:lstStyle/>
        <a:p>
          <a:endParaRPr lang="it-IT" sz="1200"/>
        </a:p>
      </dgm:t>
    </dgm:pt>
    <dgm:pt modelId="{EF5E7876-428B-EF43-A485-CBDA19C6DD11}" type="sibTrans" cxnId="{DD1574DD-C380-2A43-A09C-029D197DB661}">
      <dgm:prSet/>
      <dgm:spPr/>
      <dgm:t>
        <a:bodyPr/>
        <a:lstStyle/>
        <a:p>
          <a:endParaRPr lang="it-IT" sz="1200"/>
        </a:p>
      </dgm:t>
    </dgm:pt>
    <dgm:pt modelId="{62114F90-7110-5142-9391-8E235016C0BD}">
      <dgm:prSet phldrT="[Testo]" custT="1"/>
      <dgm:spPr>
        <a:xfrm rot="5400000">
          <a:off x="4330684" y="-355711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 b="0">
              <a:solidFill>
                <a:srgbClr val="F79646">
                  <a:lumMod val="75000"/>
                </a:srgbClr>
              </a:solidFill>
              <a:latin typeface="Calibri"/>
              <a:ea typeface="+mn-ea"/>
              <a:cs typeface="+mn-cs"/>
            </a:rPr>
            <a:t>Determining whether the planning document is subject to SEA, i.e.: Is the planning document setting a framework for future development of projects subject to EIA? Or likely to have effects on protected areas?</a:t>
          </a:r>
        </a:p>
      </dgm:t>
    </dgm:pt>
    <dgm:pt modelId="{F7A27F31-C74B-B64B-B119-3A3671BF3151}" type="parTrans" cxnId="{8554A735-2E66-D448-B29C-5AE8142D7BCD}">
      <dgm:prSet/>
      <dgm:spPr/>
      <dgm:t>
        <a:bodyPr/>
        <a:lstStyle/>
        <a:p>
          <a:endParaRPr lang="it-IT" sz="1200"/>
        </a:p>
      </dgm:t>
    </dgm:pt>
    <dgm:pt modelId="{3621B089-FF16-EF40-B1D0-0F39D739A087}" type="sibTrans" cxnId="{8554A735-2E66-D448-B29C-5AE8142D7BCD}">
      <dgm:prSet/>
      <dgm:spPr/>
      <dgm:t>
        <a:bodyPr/>
        <a:lstStyle/>
        <a:p>
          <a:endParaRPr lang="it-IT" sz="1200"/>
        </a:p>
      </dgm:t>
    </dgm:pt>
    <dgm:pt modelId="{9CEDF0CF-1E77-7E41-85C2-DA5FF7A422A7}">
      <dgm:prSet phldrT="[Testo]" custT="1"/>
      <dgm:spPr>
        <a:xfrm rot="5400000">
          <a:off x="-165641" y="117423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936304"/>
                <a:satOff val="-1168"/>
                <a:lumOff val="275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936304"/>
                <a:satOff val="-1168"/>
                <a:lumOff val="275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936304"/>
              <a:satOff val="-1168"/>
              <a:lumOff val="275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D002DE45-9139-A242-99D0-B6D9E154FC31}" type="parTrans" cxnId="{A71E4FDE-620D-CA48-9C5C-C1F5A8CEE0B8}">
      <dgm:prSet/>
      <dgm:spPr/>
      <dgm:t>
        <a:bodyPr/>
        <a:lstStyle/>
        <a:p>
          <a:endParaRPr lang="it-IT" sz="1200"/>
        </a:p>
      </dgm:t>
    </dgm:pt>
    <dgm:pt modelId="{DFA56C58-2122-F34A-AEF8-4AD4375B4909}" type="sibTrans" cxnId="{A71E4FDE-620D-CA48-9C5C-C1F5A8CEE0B8}">
      <dgm:prSet/>
      <dgm:spPr/>
      <dgm:t>
        <a:bodyPr/>
        <a:lstStyle/>
        <a:p>
          <a:endParaRPr lang="it-IT" sz="1200"/>
        </a:p>
      </dgm:t>
    </dgm:pt>
    <dgm:pt modelId="{579468B1-EDC9-BD4E-A473-3812C3BBAAA4}">
      <dgm:prSet phldrT="[Testo]" custT="1"/>
      <dgm:spPr>
        <a:xfrm rot="5400000">
          <a:off x="4330684" y="-254909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936304"/>
              <a:satOff val="-1168"/>
              <a:lumOff val="275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 b="1">
              <a:solidFill>
                <a:srgbClr val="F79646">
                  <a:lumMod val="75000"/>
                </a:srgbClr>
              </a:solidFill>
              <a:latin typeface="Calibri"/>
              <a:ea typeface="+mn-ea"/>
              <a:cs typeface="+mn-cs"/>
            </a:rPr>
            <a:t>SCOPING</a:t>
          </a:r>
        </a:p>
      </dgm:t>
    </dgm:pt>
    <dgm:pt modelId="{0E7DFFEC-2BD1-7444-878F-F478979A7904}" type="parTrans" cxnId="{C3C6B4D7-4C5D-6644-8B3C-F437D036F161}">
      <dgm:prSet/>
      <dgm:spPr/>
      <dgm:t>
        <a:bodyPr/>
        <a:lstStyle/>
        <a:p>
          <a:endParaRPr lang="it-IT" sz="1200"/>
        </a:p>
      </dgm:t>
    </dgm:pt>
    <dgm:pt modelId="{8B0E14CA-0594-1B47-A03C-B5FAFCF9EB3A}" type="sibTrans" cxnId="{C3C6B4D7-4C5D-6644-8B3C-F437D036F161}">
      <dgm:prSet/>
      <dgm:spPr/>
      <dgm:t>
        <a:bodyPr/>
        <a:lstStyle/>
        <a:p>
          <a:endParaRPr lang="it-IT" sz="1200"/>
        </a:p>
      </dgm:t>
    </dgm:pt>
    <dgm:pt modelId="{3A7AF2E2-8271-AB45-9B69-4F0C08347DBE}">
      <dgm:prSet phldrT="[Testo]" custT="1"/>
      <dgm:spPr>
        <a:xfrm rot="5400000">
          <a:off x="4330684" y="-254909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936304"/>
              <a:satOff val="-1168"/>
              <a:lumOff val="275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 b="0">
              <a:solidFill>
                <a:srgbClr val="E46C0A"/>
              </a:solidFill>
              <a:latin typeface="Calibri"/>
              <a:ea typeface="+mn-ea"/>
              <a:cs typeface="+mn-cs"/>
            </a:rPr>
            <a:t>Determination of the scope for SEA - Prepare Scoping Report for </a:t>
          </a:r>
          <a:r>
            <a:rPr lang="it-IT" sz="1200" b="1">
              <a:solidFill>
                <a:srgbClr val="E46C0A"/>
              </a:solidFill>
              <a:latin typeface="Calibri"/>
              <a:ea typeface="+mn-ea"/>
              <a:cs typeface="+mn-cs"/>
            </a:rPr>
            <a:t>CONSULTATION</a:t>
          </a:r>
        </a:p>
      </dgm:t>
    </dgm:pt>
    <dgm:pt modelId="{4E1D5F10-92CA-D242-96B3-93C9E643A540}" type="parTrans" cxnId="{F60E73E8-2EF4-CA45-A08E-708FC9CADF52}">
      <dgm:prSet/>
      <dgm:spPr/>
      <dgm:t>
        <a:bodyPr/>
        <a:lstStyle/>
        <a:p>
          <a:endParaRPr lang="it-IT" sz="1200"/>
        </a:p>
      </dgm:t>
    </dgm:pt>
    <dgm:pt modelId="{E2A3F6F5-ADA9-A74B-A56D-1947EB6AF235}" type="sibTrans" cxnId="{F60E73E8-2EF4-CA45-A08E-708FC9CADF52}">
      <dgm:prSet/>
      <dgm:spPr/>
      <dgm:t>
        <a:bodyPr/>
        <a:lstStyle/>
        <a:p>
          <a:endParaRPr lang="it-IT" sz="1200"/>
        </a:p>
      </dgm:t>
    </dgm:pt>
    <dgm:pt modelId="{5D018790-8C11-A44A-BDDB-F1AE477901C4}">
      <dgm:prSet phldrT="[Testo]" custT="1"/>
      <dgm:spPr>
        <a:xfrm rot="5400000">
          <a:off x="-165641" y="223509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1872608"/>
                <a:satOff val="-2336"/>
                <a:lumOff val="549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1872608"/>
                <a:satOff val="-2336"/>
                <a:lumOff val="549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1872608"/>
              <a:satOff val="-2336"/>
              <a:lumOff val="549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2EAFBD42-C729-D44C-B950-376BD742343A}" type="parTrans" cxnId="{841816CD-93DA-FF43-8F1D-E8ECA9E1C8BA}">
      <dgm:prSet/>
      <dgm:spPr/>
      <dgm:t>
        <a:bodyPr/>
        <a:lstStyle/>
        <a:p>
          <a:endParaRPr lang="it-IT" sz="1200"/>
        </a:p>
      </dgm:t>
    </dgm:pt>
    <dgm:pt modelId="{8243A81E-8FD0-064B-BCF4-70CA7BC6429B}" type="sibTrans" cxnId="{841816CD-93DA-FF43-8F1D-E8ECA9E1C8BA}">
      <dgm:prSet/>
      <dgm:spPr/>
      <dgm:t>
        <a:bodyPr/>
        <a:lstStyle/>
        <a:p>
          <a:endParaRPr lang="it-IT" sz="1200"/>
        </a:p>
      </dgm:t>
    </dgm:pt>
    <dgm:pt modelId="{8C17F9DD-109A-A34C-A1CC-239B7F42BE44}">
      <dgm:prSet phldrT="[Testo]" custT="1"/>
      <dgm:spPr>
        <a:xfrm rot="5400000">
          <a:off x="-165641" y="419829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3745215"/>
                <a:satOff val="-4671"/>
                <a:lumOff val="1098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3745215"/>
                <a:satOff val="-4671"/>
                <a:lumOff val="1098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3745215"/>
              <a:satOff val="-4671"/>
              <a:lumOff val="1098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3FE4C898-0833-2343-A411-0C0F89F3FFCA}" type="parTrans" cxnId="{5D4C3F43-45FC-AF45-9388-83677375DA14}">
      <dgm:prSet/>
      <dgm:spPr/>
      <dgm:t>
        <a:bodyPr/>
        <a:lstStyle/>
        <a:p>
          <a:endParaRPr lang="it-IT" sz="1200"/>
        </a:p>
      </dgm:t>
    </dgm:pt>
    <dgm:pt modelId="{724B3B48-61A9-F545-8A0F-8D314E11DF5B}" type="sibTrans" cxnId="{5D4C3F43-45FC-AF45-9388-83677375DA14}">
      <dgm:prSet/>
      <dgm:spPr/>
      <dgm:t>
        <a:bodyPr/>
        <a:lstStyle/>
        <a:p>
          <a:endParaRPr lang="it-IT" sz="1200"/>
        </a:p>
      </dgm:t>
    </dgm:pt>
    <dgm:pt modelId="{5607C83E-6F60-FD42-98D2-CB8A74B901D1}">
      <dgm:prSet phldrT="[Testo]" custT="1"/>
      <dgm:spPr>
        <a:xfrm rot="5400000">
          <a:off x="-165641" y="520631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6</a:t>
          </a:r>
        </a:p>
      </dgm:t>
    </dgm:pt>
    <dgm:pt modelId="{9A52F880-E8BA-9348-8062-C4CD6EB6A29C}" type="parTrans" cxnId="{12E958A0-FC4C-754F-BE17-626510DB1452}">
      <dgm:prSet/>
      <dgm:spPr/>
      <dgm:t>
        <a:bodyPr/>
        <a:lstStyle/>
        <a:p>
          <a:endParaRPr lang="it-IT" sz="1200"/>
        </a:p>
      </dgm:t>
    </dgm:pt>
    <dgm:pt modelId="{134E7EAA-A85C-BB44-A487-2278AEBDE8D1}" type="sibTrans" cxnId="{12E958A0-FC4C-754F-BE17-626510DB1452}">
      <dgm:prSet/>
      <dgm:spPr/>
      <dgm:t>
        <a:bodyPr/>
        <a:lstStyle/>
        <a:p>
          <a:endParaRPr lang="it-IT" sz="1200"/>
        </a:p>
      </dgm:t>
    </dgm:pt>
    <dgm:pt modelId="{3988C4F8-A1FD-1245-BD68-475CE6758806}">
      <dgm:prSet phldrT="[Testo]" custT="1"/>
      <dgm:spPr>
        <a:xfrm rot="5400000">
          <a:off x="4330684" y="-355711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 b="1">
              <a:solidFill>
                <a:srgbClr val="F79646">
                  <a:lumMod val="75000"/>
                </a:srgbClr>
              </a:solidFill>
              <a:latin typeface="Calibri"/>
              <a:ea typeface="+mn-ea"/>
              <a:cs typeface="+mn-cs"/>
            </a:rPr>
            <a:t>SCREENING</a:t>
          </a:r>
        </a:p>
      </dgm:t>
    </dgm:pt>
    <dgm:pt modelId="{6D1B7F45-C17D-3443-930B-076E3DBC2AF1}" type="sibTrans" cxnId="{E068612C-8F0B-2245-A05A-0756895950AE}">
      <dgm:prSet/>
      <dgm:spPr/>
      <dgm:t>
        <a:bodyPr/>
        <a:lstStyle/>
        <a:p>
          <a:endParaRPr lang="it-IT" sz="1200"/>
        </a:p>
      </dgm:t>
    </dgm:pt>
    <dgm:pt modelId="{0CBA9FC0-952A-7443-9FCF-D677DA0E76AA}" type="parTrans" cxnId="{E068612C-8F0B-2245-A05A-0756895950AE}">
      <dgm:prSet/>
      <dgm:spPr/>
      <dgm:t>
        <a:bodyPr/>
        <a:lstStyle/>
        <a:p>
          <a:endParaRPr lang="it-IT" sz="1200"/>
        </a:p>
      </dgm:t>
    </dgm:pt>
    <dgm:pt modelId="{C9A591A8-BE09-7843-9C48-C1239FD9C4AA}">
      <dgm:prSet custT="1"/>
      <dgm:spPr>
        <a:xfrm rot="5400000">
          <a:off x="4330684" y="-53305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2808911"/>
              <a:satOff val="-3503"/>
              <a:lumOff val="824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>
              <a:solidFill>
                <a:srgbClr val="77933C"/>
              </a:solidFill>
              <a:latin typeface="Calibri"/>
              <a:ea typeface="+mn-ea"/>
              <a:cs typeface="+mn-cs"/>
            </a:rPr>
            <a:t>Assess Objectives, Policies and Measures of the planning document - Identify likely impacts on Environment and Health, and provide related recommendations for their optimization  - Prepare SEA Report for </a:t>
          </a:r>
          <a:r>
            <a:rPr lang="it-IT" sz="1200" b="1">
              <a:solidFill>
                <a:srgbClr val="77933C"/>
              </a:solidFill>
              <a:latin typeface="Calibri"/>
              <a:ea typeface="+mn-ea"/>
              <a:cs typeface="+mn-cs"/>
            </a:rPr>
            <a:t>CONSULTATION</a:t>
          </a:r>
        </a:p>
      </dgm:t>
    </dgm:pt>
    <dgm:pt modelId="{2D99EB43-7806-C74A-B538-E3F497DB85D2}" type="parTrans" cxnId="{D4FC565E-37CD-BB47-B8B5-8A9A218DAEEC}">
      <dgm:prSet/>
      <dgm:spPr/>
      <dgm:t>
        <a:bodyPr/>
        <a:lstStyle/>
        <a:p>
          <a:endParaRPr lang="it-IT" sz="1200"/>
        </a:p>
      </dgm:t>
    </dgm:pt>
    <dgm:pt modelId="{C19EA70F-4B8A-C84B-89E7-6251CB67044C}" type="sibTrans" cxnId="{D4FC565E-37CD-BB47-B8B5-8A9A218DAEEC}">
      <dgm:prSet/>
      <dgm:spPr/>
      <dgm:t>
        <a:bodyPr/>
        <a:lstStyle/>
        <a:p>
          <a:endParaRPr lang="it-IT" sz="1200"/>
        </a:p>
      </dgm:t>
    </dgm:pt>
    <dgm:pt modelId="{2CAA5331-4CCA-564C-89C7-DC0AE91F7299}">
      <dgm:prSet custT="1"/>
      <dgm:spPr>
        <a:xfrm rot="5400000">
          <a:off x="4330684" y="474965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3745215"/>
              <a:satOff val="-4671"/>
              <a:lumOff val="1098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 b="1" dirty="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DECISION MAKING - ADOPTION</a:t>
          </a:r>
        </a:p>
      </dgm:t>
    </dgm:pt>
    <dgm:pt modelId="{08EB6E4A-1BB4-4543-85C3-28F645AF8C20}" type="parTrans" cxnId="{FD3BEDEF-93C2-7641-8AC7-DC58A22C26AF}">
      <dgm:prSet/>
      <dgm:spPr/>
      <dgm:t>
        <a:bodyPr/>
        <a:lstStyle/>
        <a:p>
          <a:endParaRPr lang="it-IT" sz="1200"/>
        </a:p>
      </dgm:t>
    </dgm:pt>
    <dgm:pt modelId="{3DE11B0B-BB12-AA4A-B366-6896C54C1F4B}" type="sibTrans" cxnId="{FD3BEDEF-93C2-7641-8AC7-DC58A22C26AF}">
      <dgm:prSet/>
      <dgm:spPr/>
      <dgm:t>
        <a:bodyPr/>
        <a:lstStyle/>
        <a:p>
          <a:endParaRPr lang="it-IT" sz="1200"/>
        </a:p>
      </dgm:t>
    </dgm:pt>
    <dgm:pt modelId="{DBD0C1FD-9AD6-C944-94D8-0E5880C41DE9}">
      <dgm:prSet custT="1"/>
      <dgm:spPr>
        <a:xfrm rot="5400000">
          <a:off x="4330684" y="474965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3745215"/>
              <a:satOff val="-4671"/>
              <a:lumOff val="1098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sz="120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Integration of SEA determinations into the planning document </a:t>
          </a:r>
          <a:r>
            <a:rPr lang="en-GB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- </a:t>
          </a:r>
          <a:r>
            <a:rPr lang="it-IT" sz="120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The competent body/proponent Authority formally adopts the p</a:t>
          </a:r>
          <a:r>
            <a:rPr lang="tr-TR" sz="120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l</a:t>
          </a:r>
          <a:r>
            <a:rPr lang="it-IT" sz="120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anning document</a:t>
          </a:r>
        </a:p>
      </dgm:t>
    </dgm:pt>
    <dgm:pt modelId="{11447CE0-F2D6-E44C-BC78-3E26D8A26B16}" type="parTrans" cxnId="{F1F5289D-A58C-D544-9E2C-CC5BAEE9F3AB}">
      <dgm:prSet/>
      <dgm:spPr/>
      <dgm:t>
        <a:bodyPr/>
        <a:lstStyle/>
        <a:p>
          <a:endParaRPr lang="it-IT" sz="1200"/>
        </a:p>
      </dgm:t>
    </dgm:pt>
    <dgm:pt modelId="{31562F6B-DF1E-EB4C-89A6-6CBF1E8BFA5B}" type="sibTrans" cxnId="{F1F5289D-A58C-D544-9E2C-CC5BAEE9F3AB}">
      <dgm:prSet/>
      <dgm:spPr/>
      <dgm:t>
        <a:bodyPr/>
        <a:lstStyle/>
        <a:p>
          <a:endParaRPr lang="it-IT" sz="1200"/>
        </a:p>
      </dgm:t>
    </dgm:pt>
    <dgm:pt modelId="{0D7F25C4-A971-D044-BE9C-E3B34384B8F5}">
      <dgm:prSet custT="1"/>
      <dgm:spPr>
        <a:xfrm rot="5400000">
          <a:off x="4330684" y="1482985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 b="1" dirty="0">
              <a:solidFill>
                <a:srgbClr val="77933C"/>
              </a:solidFill>
              <a:latin typeface="Calibri"/>
              <a:ea typeface="+mn-ea"/>
              <a:cs typeface="+mn-cs"/>
            </a:rPr>
            <a:t>IMPLEMENTATION and MONITORING</a:t>
          </a:r>
        </a:p>
      </dgm:t>
    </dgm:pt>
    <dgm:pt modelId="{06C13FA6-A05F-954C-9743-FC3167EFDE77}" type="parTrans" cxnId="{0DED7431-6287-C346-B655-1F9FBAD3E743}">
      <dgm:prSet/>
      <dgm:spPr/>
      <dgm:t>
        <a:bodyPr/>
        <a:lstStyle/>
        <a:p>
          <a:endParaRPr lang="it-IT" sz="1200"/>
        </a:p>
      </dgm:t>
    </dgm:pt>
    <dgm:pt modelId="{444C7A7D-307A-CD47-A7C6-115FFC552603}" type="sibTrans" cxnId="{0DED7431-6287-C346-B655-1F9FBAD3E743}">
      <dgm:prSet/>
      <dgm:spPr/>
      <dgm:t>
        <a:bodyPr/>
        <a:lstStyle/>
        <a:p>
          <a:endParaRPr lang="it-IT" sz="1200"/>
        </a:p>
      </dgm:t>
    </dgm:pt>
    <dgm:pt modelId="{6B146043-9716-EB4B-8BFB-C7587830ECA4}">
      <dgm:prSet custT="1"/>
      <dgm:spPr>
        <a:xfrm rot="5400000">
          <a:off x="4330684" y="1482985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 dirty="0">
              <a:solidFill>
                <a:srgbClr val="77933C"/>
              </a:solidFill>
              <a:latin typeface="Calibri"/>
              <a:ea typeface="+mn-ea"/>
              <a:cs typeface="+mn-cs"/>
            </a:rPr>
            <a:t>The competent body monitors the effects on Environment and Health of the planning document all along the whole implementation process</a:t>
          </a:r>
        </a:p>
      </dgm:t>
    </dgm:pt>
    <dgm:pt modelId="{66FA210F-BBEF-B44F-9E9B-F7397654FEA0}" type="parTrans" cxnId="{4ECE33DB-816C-2148-B913-0D2B423EA459}">
      <dgm:prSet/>
      <dgm:spPr/>
      <dgm:t>
        <a:bodyPr/>
        <a:lstStyle/>
        <a:p>
          <a:endParaRPr lang="it-IT" sz="1200"/>
        </a:p>
      </dgm:t>
    </dgm:pt>
    <dgm:pt modelId="{A3BE6F6E-4117-1C4B-A349-309BCD4122A2}" type="sibTrans" cxnId="{4ECE33DB-816C-2148-B913-0D2B423EA459}">
      <dgm:prSet/>
      <dgm:spPr/>
      <dgm:t>
        <a:bodyPr/>
        <a:lstStyle/>
        <a:p>
          <a:endParaRPr lang="it-IT" sz="1200"/>
        </a:p>
      </dgm:t>
    </dgm:pt>
    <dgm:pt modelId="{AF30FEF8-38CC-594C-A47C-7717B6F42A62}">
      <dgm:prSet custT="1"/>
      <dgm:spPr>
        <a:xfrm rot="5400000">
          <a:off x="4330684" y="-53305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2808911"/>
              <a:satOff val="-3503"/>
              <a:lumOff val="824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 b="1">
              <a:solidFill>
                <a:srgbClr val="77933C"/>
              </a:solidFill>
              <a:latin typeface="Calibri"/>
              <a:ea typeface="+mn-ea"/>
              <a:cs typeface="+mn-cs"/>
            </a:rPr>
            <a:t>ASSESSMENT</a:t>
          </a:r>
        </a:p>
      </dgm:t>
    </dgm:pt>
    <dgm:pt modelId="{47649D22-8230-AC4E-AA28-55AF1B5C60B1}" type="sibTrans" cxnId="{D6C61B00-C6E6-2848-95AE-44F76EFEA661}">
      <dgm:prSet/>
      <dgm:spPr/>
      <dgm:t>
        <a:bodyPr/>
        <a:lstStyle/>
        <a:p>
          <a:endParaRPr lang="it-IT" sz="1200"/>
        </a:p>
      </dgm:t>
    </dgm:pt>
    <dgm:pt modelId="{7C112CE9-9B37-034D-99AB-AFE77C0C6D92}" type="parTrans" cxnId="{D6C61B00-C6E6-2848-95AE-44F76EFEA661}">
      <dgm:prSet/>
      <dgm:spPr/>
      <dgm:t>
        <a:bodyPr/>
        <a:lstStyle/>
        <a:p>
          <a:endParaRPr lang="it-IT" sz="1200"/>
        </a:p>
      </dgm:t>
    </dgm:pt>
    <dgm:pt modelId="{0CF1B068-7ACA-1343-AE02-A48A97DC61F9}">
      <dgm:prSet phldrT="[Testo]" custT="1"/>
      <dgm:spPr>
        <a:xfrm rot="5400000">
          <a:off x="-165641" y="319027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2808911"/>
                <a:satOff val="-3503"/>
                <a:lumOff val="824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2808911"/>
                <a:satOff val="-3503"/>
                <a:lumOff val="82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2808911"/>
              <a:satOff val="-3503"/>
              <a:lumOff val="824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gm:t>
    </dgm:pt>
    <dgm:pt modelId="{AAF8432D-3E7E-1145-8287-6BDB919E8104}" type="sibTrans" cxnId="{62403638-13E7-4545-A5B9-1E970C3FB0DB}">
      <dgm:prSet/>
      <dgm:spPr/>
      <dgm:t>
        <a:bodyPr/>
        <a:lstStyle/>
        <a:p>
          <a:endParaRPr lang="it-IT" sz="1200"/>
        </a:p>
      </dgm:t>
    </dgm:pt>
    <dgm:pt modelId="{CA22C9EE-C417-8144-8600-5FBB65BA0541}" type="parTrans" cxnId="{62403638-13E7-4545-A5B9-1E970C3FB0DB}">
      <dgm:prSet/>
      <dgm:spPr/>
      <dgm:t>
        <a:bodyPr/>
        <a:lstStyle/>
        <a:p>
          <a:endParaRPr lang="it-IT" sz="1200"/>
        </a:p>
      </dgm:t>
    </dgm:pt>
    <dgm:pt modelId="{E0DE926C-1830-CC49-8A9E-E98B83E439E9}">
      <dgm:prSet custT="1"/>
      <dgm:spPr>
        <a:xfrm rot="5400000">
          <a:off x="4330684" y="-154107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1872608"/>
              <a:satOff val="-2336"/>
              <a:lumOff val="549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sz="1200">
              <a:solidFill>
                <a:srgbClr val="E46C0A"/>
              </a:solidFill>
              <a:latin typeface="Calibri"/>
              <a:ea typeface="+mn-ea"/>
              <a:cs typeface="+mn-cs"/>
            </a:rPr>
            <a:t>Analysis of the current situation and trends and their likely evolution, including BAU scenario (Business As Usual = in absence of modifications/interventions)</a:t>
          </a:r>
          <a:endParaRPr lang="it-IT" sz="1200">
            <a:solidFill>
              <a:srgbClr val="E46C0A"/>
            </a:solidFill>
            <a:latin typeface="Calibri"/>
            <a:ea typeface="+mn-ea"/>
            <a:cs typeface="+mn-cs"/>
          </a:endParaRPr>
        </a:p>
      </dgm:t>
    </dgm:pt>
    <dgm:pt modelId="{D648AB54-99A2-D942-B99D-3DA2D3AE70C4}" type="parTrans" cxnId="{143CE5E0-1B69-A448-94A2-AED1BC351B79}">
      <dgm:prSet/>
      <dgm:spPr/>
      <dgm:t>
        <a:bodyPr/>
        <a:lstStyle/>
        <a:p>
          <a:endParaRPr lang="it-IT" sz="1200"/>
        </a:p>
      </dgm:t>
    </dgm:pt>
    <dgm:pt modelId="{3BBCEB2C-337A-1543-BCD7-C5B5A1512A45}" type="sibTrans" cxnId="{143CE5E0-1B69-A448-94A2-AED1BC351B79}">
      <dgm:prSet/>
      <dgm:spPr/>
      <dgm:t>
        <a:bodyPr/>
        <a:lstStyle/>
        <a:p>
          <a:endParaRPr lang="it-IT" sz="1200"/>
        </a:p>
      </dgm:t>
    </dgm:pt>
    <dgm:pt modelId="{8991267F-D47E-B942-AED7-785DEBA372D4}">
      <dgm:prSet custT="1"/>
      <dgm:spPr>
        <a:xfrm rot="5400000">
          <a:off x="4330684" y="-154107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1872608"/>
              <a:satOff val="-2336"/>
              <a:lumOff val="549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it-IT" sz="1200" b="1">
              <a:solidFill>
                <a:srgbClr val="F79646">
                  <a:lumMod val="75000"/>
                </a:srgbClr>
              </a:solidFill>
              <a:latin typeface="Calibri"/>
              <a:ea typeface="+mn-ea"/>
              <a:cs typeface="+mn-cs"/>
            </a:rPr>
            <a:t>BASELINE</a:t>
          </a:r>
        </a:p>
      </dgm:t>
    </dgm:pt>
    <dgm:pt modelId="{EAF853C1-165C-0B41-A254-1B8ECF9C1255}" type="parTrans" cxnId="{91BA3248-21ED-5D42-A144-EE5670F07E68}">
      <dgm:prSet/>
      <dgm:spPr/>
      <dgm:t>
        <a:bodyPr/>
        <a:lstStyle/>
        <a:p>
          <a:endParaRPr lang="it-IT" sz="1200"/>
        </a:p>
      </dgm:t>
    </dgm:pt>
    <dgm:pt modelId="{268CEC86-126F-C34D-9942-D9633C975531}" type="sibTrans" cxnId="{91BA3248-21ED-5D42-A144-EE5670F07E68}">
      <dgm:prSet/>
      <dgm:spPr/>
      <dgm:t>
        <a:bodyPr/>
        <a:lstStyle/>
        <a:p>
          <a:endParaRPr lang="it-IT" sz="1200"/>
        </a:p>
      </dgm:t>
    </dgm:pt>
    <dgm:pt modelId="{343A5C08-E18E-AD4E-BA5D-FB5C8D78EA13}" type="pres">
      <dgm:prSet presAssocID="{477A325C-4C0D-AD4B-9064-EAFE56B4F15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C2494B4-8468-C046-A3DF-D22BD752863B}" type="pres">
      <dgm:prSet presAssocID="{B42B23E6-9BF3-8747-90D8-B6239DCF0C8E}" presName="composite" presStyleCnt="0"/>
      <dgm:spPr/>
    </dgm:pt>
    <dgm:pt modelId="{EDF4AE0E-7BEC-B84A-9BD8-84508FB42120}" type="pres">
      <dgm:prSet presAssocID="{B42B23E6-9BF3-8747-90D8-B6239DCF0C8E}" presName="parentText" presStyleLbl="alignNode1" presStyleIdx="0" presStyleCnt="6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it-IT"/>
        </a:p>
      </dgm:t>
    </dgm:pt>
    <dgm:pt modelId="{14CE9B5A-834E-5746-A67C-FCD6B213AB85}" type="pres">
      <dgm:prSet presAssocID="{B42B23E6-9BF3-8747-90D8-B6239DCF0C8E}" presName="descendantText" presStyleLbl="alignAcc1" presStyleIdx="0" presStyleCnt="6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it-IT"/>
        </a:p>
      </dgm:t>
    </dgm:pt>
    <dgm:pt modelId="{304DD3C3-C0EC-0843-A455-C15FB0ACEBC2}" type="pres">
      <dgm:prSet presAssocID="{EF5E7876-428B-EF43-A485-CBDA19C6DD11}" presName="sp" presStyleCnt="0"/>
      <dgm:spPr/>
    </dgm:pt>
    <dgm:pt modelId="{CA584D32-B16F-F74B-A716-5E7A212E0C28}" type="pres">
      <dgm:prSet presAssocID="{9CEDF0CF-1E77-7E41-85C2-DA5FF7A422A7}" presName="composite" presStyleCnt="0"/>
      <dgm:spPr/>
    </dgm:pt>
    <dgm:pt modelId="{4243E054-8B5D-554B-8615-72AE0247EE9E}" type="pres">
      <dgm:prSet presAssocID="{9CEDF0CF-1E77-7E41-85C2-DA5FF7A422A7}" presName="parentText" presStyleLbl="alignNode1" presStyleIdx="1" presStyleCnt="6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it-IT"/>
        </a:p>
      </dgm:t>
    </dgm:pt>
    <dgm:pt modelId="{04D6A0DE-42BD-B142-AEFC-FD06E3697F70}" type="pres">
      <dgm:prSet presAssocID="{9CEDF0CF-1E77-7E41-85C2-DA5FF7A422A7}" presName="descendantText" presStyleLbl="alignAcc1" presStyleIdx="1" presStyleCnt="6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it-IT"/>
        </a:p>
      </dgm:t>
    </dgm:pt>
    <dgm:pt modelId="{90A3F745-884C-1A49-BE99-547912CFDC67}" type="pres">
      <dgm:prSet presAssocID="{DFA56C58-2122-F34A-AEF8-4AD4375B4909}" presName="sp" presStyleCnt="0"/>
      <dgm:spPr/>
    </dgm:pt>
    <dgm:pt modelId="{487494A1-6AE6-3C46-802E-D75428B11F7B}" type="pres">
      <dgm:prSet presAssocID="{5D018790-8C11-A44A-BDDB-F1AE477901C4}" presName="composite" presStyleCnt="0"/>
      <dgm:spPr/>
    </dgm:pt>
    <dgm:pt modelId="{840805CE-ADCF-FC4F-A452-035B14085CC6}" type="pres">
      <dgm:prSet presAssocID="{5D018790-8C11-A44A-BDDB-F1AE477901C4}" presName="parentText" presStyleLbl="alignNode1" presStyleIdx="2" presStyleCnt="6" custLinFactNeighborY="4785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it-IT"/>
        </a:p>
      </dgm:t>
    </dgm:pt>
    <dgm:pt modelId="{6E4EE9FC-A41C-1B4D-B84B-DF177A0B057A}" type="pres">
      <dgm:prSet presAssocID="{5D018790-8C11-A44A-BDDB-F1AE477901C4}" presName="descendantText" presStyleLbl="alignAcc1" presStyleIdx="2" presStyleCnt="6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it-IT"/>
        </a:p>
      </dgm:t>
    </dgm:pt>
    <dgm:pt modelId="{6B3D1A32-1530-6A4A-9B90-2B49619949EE}" type="pres">
      <dgm:prSet presAssocID="{8243A81E-8FD0-064B-BCF4-70CA7BC6429B}" presName="sp" presStyleCnt="0"/>
      <dgm:spPr/>
    </dgm:pt>
    <dgm:pt modelId="{10019E96-600F-DC4D-8283-A3E7FF79C733}" type="pres">
      <dgm:prSet presAssocID="{0CF1B068-7ACA-1343-AE02-A48A97DC61F9}" presName="composite" presStyleCnt="0"/>
      <dgm:spPr/>
    </dgm:pt>
    <dgm:pt modelId="{2AFD7BD0-D47C-5649-AE1D-572B72CE2123}" type="pres">
      <dgm:prSet presAssocID="{0CF1B068-7ACA-1343-AE02-A48A97DC61F9}" presName="parentText" presStyleLbl="alignNode1" presStyleIdx="3" presStyleCnt="6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it-IT"/>
        </a:p>
      </dgm:t>
    </dgm:pt>
    <dgm:pt modelId="{DA7E6AE4-BD5D-3549-9568-14B3680FE549}" type="pres">
      <dgm:prSet presAssocID="{0CF1B068-7ACA-1343-AE02-A48A97DC61F9}" presName="descendantText" presStyleLbl="alignAcc1" presStyleIdx="3" presStyleCnt="6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it-IT"/>
        </a:p>
      </dgm:t>
    </dgm:pt>
    <dgm:pt modelId="{480A9120-40FE-D247-B8A4-51372EA27730}" type="pres">
      <dgm:prSet presAssocID="{AAF8432D-3E7E-1145-8287-6BDB919E8104}" presName="sp" presStyleCnt="0"/>
      <dgm:spPr/>
    </dgm:pt>
    <dgm:pt modelId="{1ABC1B69-F927-1444-8208-477ED04CF05F}" type="pres">
      <dgm:prSet presAssocID="{8C17F9DD-109A-A34C-A1CC-239B7F42BE44}" presName="composite" presStyleCnt="0"/>
      <dgm:spPr/>
    </dgm:pt>
    <dgm:pt modelId="{436EC88A-8DBB-C249-9F25-2AEDBB830257}" type="pres">
      <dgm:prSet presAssocID="{8C17F9DD-109A-A34C-A1CC-239B7F42BE44}" presName="parentText" presStyleLbl="alignNode1" presStyleIdx="4" presStyleCnt="6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it-IT"/>
        </a:p>
      </dgm:t>
    </dgm:pt>
    <dgm:pt modelId="{786EE4F7-282F-644A-82DF-976F0443FEC0}" type="pres">
      <dgm:prSet presAssocID="{8C17F9DD-109A-A34C-A1CC-239B7F42BE44}" presName="descendantText" presStyleLbl="alignAcc1" presStyleIdx="4" presStyleCnt="6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it-IT"/>
        </a:p>
      </dgm:t>
    </dgm:pt>
    <dgm:pt modelId="{C68A0A3B-BD5E-CF48-A5AA-E5E11C01CD10}" type="pres">
      <dgm:prSet presAssocID="{724B3B48-61A9-F545-8A0F-8D314E11DF5B}" presName="sp" presStyleCnt="0"/>
      <dgm:spPr/>
    </dgm:pt>
    <dgm:pt modelId="{02EC59CE-FD92-A142-9F9E-EADFA56DF79B}" type="pres">
      <dgm:prSet presAssocID="{5607C83E-6F60-FD42-98D2-CB8A74B901D1}" presName="composite" presStyleCnt="0"/>
      <dgm:spPr/>
    </dgm:pt>
    <dgm:pt modelId="{DDDD260C-8D7D-3A4B-B6CD-ECA4FB0BE62D}" type="pres">
      <dgm:prSet presAssocID="{5607C83E-6F60-FD42-98D2-CB8A74B901D1}" presName="parentText" presStyleLbl="alignNode1" presStyleIdx="5" presStyleCnt="6">
        <dgm:presLayoutVars>
          <dgm:chMax val="1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it-IT"/>
        </a:p>
      </dgm:t>
    </dgm:pt>
    <dgm:pt modelId="{7564977A-A842-D545-9BB5-5595F765B6B9}" type="pres">
      <dgm:prSet presAssocID="{5607C83E-6F60-FD42-98D2-CB8A74B901D1}" presName="descendantText" presStyleLbl="alignAcc1" presStyleIdx="5" presStyleCnt="6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it-IT"/>
        </a:p>
      </dgm:t>
    </dgm:pt>
  </dgm:ptLst>
  <dgm:cxnLst>
    <dgm:cxn modelId="{7563E9DF-53D5-4EF4-A044-CDD13BA4505D}" type="presOf" srcId="{3988C4F8-A1FD-1245-BD68-475CE6758806}" destId="{14CE9B5A-834E-5746-A67C-FCD6B213AB85}" srcOrd="0" destOrd="0" presId="urn:microsoft.com/office/officeart/2005/8/layout/chevron2"/>
    <dgm:cxn modelId="{841816CD-93DA-FF43-8F1D-E8ECA9E1C8BA}" srcId="{477A325C-4C0D-AD4B-9064-EAFE56B4F156}" destId="{5D018790-8C11-A44A-BDDB-F1AE477901C4}" srcOrd="2" destOrd="0" parTransId="{2EAFBD42-C729-D44C-B950-376BD742343A}" sibTransId="{8243A81E-8FD0-064B-BCF4-70CA7BC6429B}"/>
    <dgm:cxn modelId="{FD3BEDEF-93C2-7641-8AC7-DC58A22C26AF}" srcId="{8C17F9DD-109A-A34C-A1CC-239B7F42BE44}" destId="{2CAA5331-4CCA-564C-89C7-DC0AE91F7299}" srcOrd="0" destOrd="0" parTransId="{08EB6E4A-1BB4-4543-85C3-28F645AF8C20}" sibTransId="{3DE11B0B-BB12-AA4A-B366-6896C54C1F4B}"/>
    <dgm:cxn modelId="{8554A735-2E66-D448-B29C-5AE8142D7BCD}" srcId="{B42B23E6-9BF3-8747-90D8-B6239DCF0C8E}" destId="{62114F90-7110-5142-9391-8E235016C0BD}" srcOrd="1" destOrd="0" parTransId="{F7A27F31-C74B-B64B-B119-3A3671BF3151}" sibTransId="{3621B089-FF16-EF40-B1D0-0F39D739A087}"/>
    <dgm:cxn modelId="{12E958A0-FC4C-754F-BE17-626510DB1452}" srcId="{477A325C-4C0D-AD4B-9064-EAFE56B4F156}" destId="{5607C83E-6F60-FD42-98D2-CB8A74B901D1}" srcOrd="5" destOrd="0" parTransId="{9A52F880-E8BA-9348-8062-C4CD6EB6A29C}" sibTransId="{134E7EAA-A85C-BB44-A487-2278AEBDE8D1}"/>
    <dgm:cxn modelId="{D4FC565E-37CD-BB47-B8B5-8A9A218DAEEC}" srcId="{0CF1B068-7ACA-1343-AE02-A48A97DC61F9}" destId="{C9A591A8-BE09-7843-9C48-C1239FD9C4AA}" srcOrd="1" destOrd="0" parTransId="{2D99EB43-7806-C74A-B538-E3F497DB85D2}" sibTransId="{C19EA70F-4B8A-C84B-89E7-6251CB67044C}"/>
    <dgm:cxn modelId="{2BD6C19B-A6BC-4C58-BBFA-ADABE94B42C4}" type="presOf" srcId="{8991267F-D47E-B942-AED7-785DEBA372D4}" destId="{6E4EE9FC-A41C-1B4D-B84B-DF177A0B057A}" srcOrd="0" destOrd="0" presId="urn:microsoft.com/office/officeart/2005/8/layout/chevron2"/>
    <dgm:cxn modelId="{62403638-13E7-4545-A5B9-1E970C3FB0DB}" srcId="{477A325C-4C0D-AD4B-9064-EAFE56B4F156}" destId="{0CF1B068-7ACA-1343-AE02-A48A97DC61F9}" srcOrd="3" destOrd="0" parTransId="{CA22C9EE-C417-8144-8600-5FBB65BA0541}" sibTransId="{AAF8432D-3E7E-1145-8287-6BDB919E8104}"/>
    <dgm:cxn modelId="{5D4C3F43-45FC-AF45-9388-83677375DA14}" srcId="{477A325C-4C0D-AD4B-9064-EAFE56B4F156}" destId="{8C17F9DD-109A-A34C-A1CC-239B7F42BE44}" srcOrd="4" destOrd="0" parTransId="{3FE4C898-0833-2343-A411-0C0F89F3FFCA}" sibTransId="{724B3B48-61A9-F545-8A0F-8D314E11DF5B}"/>
    <dgm:cxn modelId="{D4C5185D-C6A6-4E98-A8E4-D4F1A0FC2A4D}" type="presOf" srcId="{6B146043-9716-EB4B-8BFB-C7587830ECA4}" destId="{7564977A-A842-D545-9BB5-5595F765B6B9}" srcOrd="0" destOrd="1" presId="urn:microsoft.com/office/officeart/2005/8/layout/chevron2"/>
    <dgm:cxn modelId="{AB7A0E04-2143-4814-8D7E-E409DC5158E7}" type="presOf" srcId="{E0DE926C-1830-CC49-8A9E-E98B83E439E9}" destId="{6E4EE9FC-A41C-1B4D-B84B-DF177A0B057A}" srcOrd="0" destOrd="1" presId="urn:microsoft.com/office/officeart/2005/8/layout/chevron2"/>
    <dgm:cxn modelId="{4ECE33DB-816C-2148-B913-0D2B423EA459}" srcId="{5607C83E-6F60-FD42-98D2-CB8A74B901D1}" destId="{6B146043-9716-EB4B-8BFB-C7587830ECA4}" srcOrd="1" destOrd="0" parTransId="{66FA210F-BBEF-B44F-9E9B-F7397654FEA0}" sibTransId="{A3BE6F6E-4117-1C4B-A349-309BCD4122A2}"/>
    <dgm:cxn modelId="{C0E94B5B-FCC2-4133-B902-EBE4E871981C}" type="presOf" srcId="{C9A591A8-BE09-7843-9C48-C1239FD9C4AA}" destId="{DA7E6AE4-BD5D-3549-9568-14B3680FE549}" srcOrd="0" destOrd="1" presId="urn:microsoft.com/office/officeart/2005/8/layout/chevron2"/>
    <dgm:cxn modelId="{F60E73E8-2EF4-CA45-A08E-708FC9CADF52}" srcId="{9CEDF0CF-1E77-7E41-85C2-DA5FF7A422A7}" destId="{3A7AF2E2-8271-AB45-9B69-4F0C08347DBE}" srcOrd="1" destOrd="0" parTransId="{4E1D5F10-92CA-D242-96B3-93C9E643A540}" sibTransId="{E2A3F6F5-ADA9-A74B-A56D-1947EB6AF235}"/>
    <dgm:cxn modelId="{FD90465D-27DD-45D3-865B-E3F1C8CB447F}" type="presOf" srcId="{8C17F9DD-109A-A34C-A1CC-239B7F42BE44}" destId="{436EC88A-8DBB-C249-9F25-2AEDBB830257}" srcOrd="0" destOrd="0" presId="urn:microsoft.com/office/officeart/2005/8/layout/chevron2"/>
    <dgm:cxn modelId="{E62D274D-D7C3-47F0-9C75-4877F53CAA8E}" type="presOf" srcId="{0D7F25C4-A971-D044-BE9C-E3B34384B8F5}" destId="{7564977A-A842-D545-9BB5-5595F765B6B9}" srcOrd="0" destOrd="0" presId="urn:microsoft.com/office/officeart/2005/8/layout/chevron2"/>
    <dgm:cxn modelId="{D6C61B00-C6E6-2848-95AE-44F76EFEA661}" srcId="{0CF1B068-7ACA-1343-AE02-A48A97DC61F9}" destId="{AF30FEF8-38CC-594C-A47C-7717B6F42A62}" srcOrd="0" destOrd="0" parTransId="{7C112CE9-9B37-034D-99AB-AFE77C0C6D92}" sibTransId="{47649D22-8230-AC4E-AA28-55AF1B5C60B1}"/>
    <dgm:cxn modelId="{0DED7431-6287-C346-B655-1F9FBAD3E743}" srcId="{5607C83E-6F60-FD42-98D2-CB8A74B901D1}" destId="{0D7F25C4-A971-D044-BE9C-E3B34384B8F5}" srcOrd="0" destOrd="0" parTransId="{06C13FA6-A05F-954C-9743-FC3167EFDE77}" sibTransId="{444C7A7D-307A-CD47-A7C6-115FFC552603}"/>
    <dgm:cxn modelId="{8B29FEB0-2895-4065-9091-D1125BEC7C54}" type="presOf" srcId="{DBD0C1FD-9AD6-C944-94D8-0E5880C41DE9}" destId="{786EE4F7-282F-644A-82DF-976F0443FEC0}" srcOrd="0" destOrd="1" presId="urn:microsoft.com/office/officeart/2005/8/layout/chevron2"/>
    <dgm:cxn modelId="{3670FD26-980D-4F60-A75F-3C90B1A83A40}" type="presOf" srcId="{579468B1-EDC9-BD4E-A473-3812C3BBAAA4}" destId="{04D6A0DE-42BD-B142-AEFC-FD06E3697F70}" srcOrd="0" destOrd="0" presId="urn:microsoft.com/office/officeart/2005/8/layout/chevron2"/>
    <dgm:cxn modelId="{91BA3248-21ED-5D42-A144-EE5670F07E68}" srcId="{5D018790-8C11-A44A-BDDB-F1AE477901C4}" destId="{8991267F-D47E-B942-AED7-785DEBA372D4}" srcOrd="0" destOrd="0" parTransId="{EAF853C1-165C-0B41-A254-1B8ECF9C1255}" sibTransId="{268CEC86-126F-C34D-9942-D9633C975531}"/>
    <dgm:cxn modelId="{C8ADEA59-95D0-416E-8E56-8A07811387AC}" type="presOf" srcId="{3A7AF2E2-8271-AB45-9B69-4F0C08347DBE}" destId="{04D6A0DE-42BD-B142-AEFC-FD06E3697F70}" srcOrd="0" destOrd="1" presId="urn:microsoft.com/office/officeart/2005/8/layout/chevron2"/>
    <dgm:cxn modelId="{F1F5289D-A58C-D544-9E2C-CC5BAEE9F3AB}" srcId="{8C17F9DD-109A-A34C-A1CC-239B7F42BE44}" destId="{DBD0C1FD-9AD6-C944-94D8-0E5880C41DE9}" srcOrd="1" destOrd="0" parTransId="{11447CE0-F2D6-E44C-BC78-3E26D8A26B16}" sibTransId="{31562F6B-DF1E-EB4C-89A6-6CBF1E8BFA5B}"/>
    <dgm:cxn modelId="{A71E4FDE-620D-CA48-9C5C-C1F5A8CEE0B8}" srcId="{477A325C-4C0D-AD4B-9064-EAFE56B4F156}" destId="{9CEDF0CF-1E77-7E41-85C2-DA5FF7A422A7}" srcOrd="1" destOrd="0" parTransId="{D002DE45-9139-A242-99D0-B6D9E154FC31}" sibTransId="{DFA56C58-2122-F34A-AEF8-4AD4375B4909}"/>
    <dgm:cxn modelId="{C3C6B4D7-4C5D-6644-8B3C-F437D036F161}" srcId="{9CEDF0CF-1E77-7E41-85C2-DA5FF7A422A7}" destId="{579468B1-EDC9-BD4E-A473-3812C3BBAAA4}" srcOrd="0" destOrd="0" parTransId="{0E7DFFEC-2BD1-7444-878F-F478979A7904}" sibTransId="{8B0E14CA-0594-1B47-A03C-B5FAFCF9EB3A}"/>
    <dgm:cxn modelId="{143CE5E0-1B69-A448-94A2-AED1BC351B79}" srcId="{5D018790-8C11-A44A-BDDB-F1AE477901C4}" destId="{E0DE926C-1830-CC49-8A9E-E98B83E439E9}" srcOrd="1" destOrd="0" parTransId="{D648AB54-99A2-D942-B99D-3DA2D3AE70C4}" sibTransId="{3BBCEB2C-337A-1543-BCD7-C5B5A1512A45}"/>
    <dgm:cxn modelId="{2518E846-7F2E-45B0-8FDD-4DEC0C264FFE}" type="presOf" srcId="{5607C83E-6F60-FD42-98D2-CB8A74B901D1}" destId="{DDDD260C-8D7D-3A4B-B6CD-ECA4FB0BE62D}" srcOrd="0" destOrd="0" presId="urn:microsoft.com/office/officeart/2005/8/layout/chevron2"/>
    <dgm:cxn modelId="{E068612C-8F0B-2245-A05A-0756895950AE}" srcId="{B42B23E6-9BF3-8747-90D8-B6239DCF0C8E}" destId="{3988C4F8-A1FD-1245-BD68-475CE6758806}" srcOrd="0" destOrd="0" parTransId="{0CBA9FC0-952A-7443-9FCF-D677DA0E76AA}" sibTransId="{6D1B7F45-C17D-3443-930B-076E3DBC2AF1}"/>
    <dgm:cxn modelId="{DD1574DD-C380-2A43-A09C-029D197DB661}" srcId="{477A325C-4C0D-AD4B-9064-EAFE56B4F156}" destId="{B42B23E6-9BF3-8747-90D8-B6239DCF0C8E}" srcOrd="0" destOrd="0" parTransId="{6D689B51-FA88-D345-8069-A1EF45CD23A7}" sibTransId="{EF5E7876-428B-EF43-A485-CBDA19C6DD11}"/>
    <dgm:cxn modelId="{D427C3CD-B387-4CC3-95C9-51AFF4414FF9}" type="presOf" srcId="{5D018790-8C11-A44A-BDDB-F1AE477901C4}" destId="{840805CE-ADCF-FC4F-A452-035B14085CC6}" srcOrd="0" destOrd="0" presId="urn:microsoft.com/office/officeart/2005/8/layout/chevron2"/>
    <dgm:cxn modelId="{9597649D-22B2-406E-B02C-2F63E9A1E13C}" type="presOf" srcId="{AF30FEF8-38CC-594C-A47C-7717B6F42A62}" destId="{DA7E6AE4-BD5D-3549-9568-14B3680FE549}" srcOrd="0" destOrd="0" presId="urn:microsoft.com/office/officeart/2005/8/layout/chevron2"/>
    <dgm:cxn modelId="{A8CFD2C0-2E36-4034-A03D-05BA1332F812}" type="presOf" srcId="{62114F90-7110-5142-9391-8E235016C0BD}" destId="{14CE9B5A-834E-5746-A67C-FCD6B213AB85}" srcOrd="0" destOrd="1" presId="urn:microsoft.com/office/officeart/2005/8/layout/chevron2"/>
    <dgm:cxn modelId="{352CB5DE-51FE-4B6E-BFF5-A0E3E56D7162}" type="presOf" srcId="{9CEDF0CF-1E77-7E41-85C2-DA5FF7A422A7}" destId="{4243E054-8B5D-554B-8615-72AE0247EE9E}" srcOrd="0" destOrd="0" presId="urn:microsoft.com/office/officeart/2005/8/layout/chevron2"/>
    <dgm:cxn modelId="{C5816798-1B54-4861-A885-849FD0FF98F6}" type="presOf" srcId="{477A325C-4C0D-AD4B-9064-EAFE56B4F156}" destId="{343A5C08-E18E-AD4E-BA5D-FB5C8D78EA13}" srcOrd="0" destOrd="0" presId="urn:microsoft.com/office/officeart/2005/8/layout/chevron2"/>
    <dgm:cxn modelId="{0C8116ED-5AB5-4EF0-ACB5-A2AD8C9BEC44}" type="presOf" srcId="{B42B23E6-9BF3-8747-90D8-B6239DCF0C8E}" destId="{EDF4AE0E-7BEC-B84A-9BD8-84508FB42120}" srcOrd="0" destOrd="0" presId="urn:microsoft.com/office/officeart/2005/8/layout/chevron2"/>
    <dgm:cxn modelId="{29141423-DE51-435C-B99D-0513FD0B780E}" type="presOf" srcId="{2CAA5331-4CCA-564C-89C7-DC0AE91F7299}" destId="{786EE4F7-282F-644A-82DF-976F0443FEC0}" srcOrd="0" destOrd="0" presId="urn:microsoft.com/office/officeart/2005/8/layout/chevron2"/>
    <dgm:cxn modelId="{CBB4504C-D281-4ABC-8A27-BA1FAB549FC9}" type="presOf" srcId="{0CF1B068-7ACA-1343-AE02-A48A97DC61F9}" destId="{2AFD7BD0-D47C-5649-AE1D-572B72CE2123}" srcOrd="0" destOrd="0" presId="urn:microsoft.com/office/officeart/2005/8/layout/chevron2"/>
    <dgm:cxn modelId="{BE2D8F3E-20E9-46B8-8BD4-78C27E4A95D8}" type="presParOf" srcId="{343A5C08-E18E-AD4E-BA5D-FB5C8D78EA13}" destId="{4C2494B4-8468-C046-A3DF-D22BD752863B}" srcOrd="0" destOrd="0" presId="urn:microsoft.com/office/officeart/2005/8/layout/chevron2"/>
    <dgm:cxn modelId="{75D872FE-CF45-44C5-932D-29C98D104118}" type="presParOf" srcId="{4C2494B4-8468-C046-A3DF-D22BD752863B}" destId="{EDF4AE0E-7BEC-B84A-9BD8-84508FB42120}" srcOrd="0" destOrd="0" presId="urn:microsoft.com/office/officeart/2005/8/layout/chevron2"/>
    <dgm:cxn modelId="{67C81A61-6F91-4185-AB68-2A7EC1391FA6}" type="presParOf" srcId="{4C2494B4-8468-C046-A3DF-D22BD752863B}" destId="{14CE9B5A-834E-5746-A67C-FCD6B213AB85}" srcOrd="1" destOrd="0" presId="urn:microsoft.com/office/officeart/2005/8/layout/chevron2"/>
    <dgm:cxn modelId="{F207C58E-931C-4507-8746-88F0E58996C5}" type="presParOf" srcId="{343A5C08-E18E-AD4E-BA5D-FB5C8D78EA13}" destId="{304DD3C3-C0EC-0843-A455-C15FB0ACEBC2}" srcOrd="1" destOrd="0" presId="urn:microsoft.com/office/officeart/2005/8/layout/chevron2"/>
    <dgm:cxn modelId="{70D5A214-E27F-45AC-9A98-5AF6E0CC5E17}" type="presParOf" srcId="{343A5C08-E18E-AD4E-BA5D-FB5C8D78EA13}" destId="{CA584D32-B16F-F74B-A716-5E7A212E0C28}" srcOrd="2" destOrd="0" presId="urn:microsoft.com/office/officeart/2005/8/layout/chevron2"/>
    <dgm:cxn modelId="{0294D2A7-D362-4F4F-8826-E57A3E3491B9}" type="presParOf" srcId="{CA584D32-B16F-F74B-A716-5E7A212E0C28}" destId="{4243E054-8B5D-554B-8615-72AE0247EE9E}" srcOrd="0" destOrd="0" presId="urn:microsoft.com/office/officeart/2005/8/layout/chevron2"/>
    <dgm:cxn modelId="{9DCAD470-9627-4404-BA69-E5133B44350D}" type="presParOf" srcId="{CA584D32-B16F-F74B-A716-5E7A212E0C28}" destId="{04D6A0DE-42BD-B142-AEFC-FD06E3697F70}" srcOrd="1" destOrd="0" presId="urn:microsoft.com/office/officeart/2005/8/layout/chevron2"/>
    <dgm:cxn modelId="{275E2497-E70F-4BDB-8E16-1FD3ADD39986}" type="presParOf" srcId="{343A5C08-E18E-AD4E-BA5D-FB5C8D78EA13}" destId="{90A3F745-884C-1A49-BE99-547912CFDC67}" srcOrd="3" destOrd="0" presId="urn:microsoft.com/office/officeart/2005/8/layout/chevron2"/>
    <dgm:cxn modelId="{4CD09A47-E6E1-412D-8BB4-BD86693FE223}" type="presParOf" srcId="{343A5C08-E18E-AD4E-BA5D-FB5C8D78EA13}" destId="{487494A1-6AE6-3C46-802E-D75428B11F7B}" srcOrd="4" destOrd="0" presId="urn:microsoft.com/office/officeart/2005/8/layout/chevron2"/>
    <dgm:cxn modelId="{26D2107E-ADD1-4BF4-8F4D-D5E4C2D85E7C}" type="presParOf" srcId="{487494A1-6AE6-3C46-802E-D75428B11F7B}" destId="{840805CE-ADCF-FC4F-A452-035B14085CC6}" srcOrd="0" destOrd="0" presId="urn:microsoft.com/office/officeart/2005/8/layout/chevron2"/>
    <dgm:cxn modelId="{818BD67B-0F8D-4040-8BE1-8D5977BE201B}" type="presParOf" srcId="{487494A1-6AE6-3C46-802E-D75428B11F7B}" destId="{6E4EE9FC-A41C-1B4D-B84B-DF177A0B057A}" srcOrd="1" destOrd="0" presId="urn:microsoft.com/office/officeart/2005/8/layout/chevron2"/>
    <dgm:cxn modelId="{93D436BF-EA4B-40B2-B322-DF74054871EA}" type="presParOf" srcId="{343A5C08-E18E-AD4E-BA5D-FB5C8D78EA13}" destId="{6B3D1A32-1530-6A4A-9B90-2B49619949EE}" srcOrd="5" destOrd="0" presId="urn:microsoft.com/office/officeart/2005/8/layout/chevron2"/>
    <dgm:cxn modelId="{E2CA21C9-07DB-4C02-96B2-ECACC8A72DBB}" type="presParOf" srcId="{343A5C08-E18E-AD4E-BA5D-FB5C8D78EA13}" destId="{10019E96-600F-DC4D-8283-A3E7FF79C733}" srcOrd="6" destOrd="0" presId="urn:microsoft.com/office/officeart/2005/8/layout/chevron2"/>
    <dgm:cxn modelId="{99B5669A-A029-4ABF-86B7-926ADCE1B05C}" type="presParOf" srcId="{10019E96-600F-DC4D-8283-A3E7FF79C733}" destId="{2AFD7BD0-D47C-5649-AE1D-572B72CE2123}" srcOrd="0" destOrd="0" presId="urn:microsoft.com/office/officeart/2005/8/layout/chevron2"/>
    <dgm:cxn modelId="{53AA24A1-9D80-4C37-888C-0573F9717173}" type="presParOf" srcId="{10019E96-600F-DC4D-8283-A3E7FF79C733}" destId="{DA7E6AE4-BD5D-3549-9568-14B3680FE549}" srcOrd="1" destOrd="0" presId="urn:microsoft.com/office/officeart/2005/8/layout/chevron2"/>
    <dgm:cxn modelId="{EA50678D-5DB1-4CBF-81F0-5BE085EA81DA}" type="presParOf" srcId="{343A5C08-E18E-AD4E-BA5D-FB5C8D78EA13}" destId="{480A9120-40FE-D247-B8A4-51372EA27730}" srcOrd="7" destOrd="0" presId="urn:microsoft.com/office/officeart/2005/8/layout/chevron2"/>
    <dgm:cxn modelId="{DB0C668E-8A66-42DA-98F6-5DCC825EBF36}" type="presParOf" srcId="{343A5C08-E18E-AD4E-BA5D-FB5C8D78EA13}" destId="{1ABC1B69-F927-1444-8208-477ED04CF05F}" srcOrd="8" destOrd="0" presId="urn:microsoft.com/office/officeart/2005/8/layout/chevron2"/>
    <dgm:cxn modelId="{BC448A46-5B4D-4FEF-BDE2-FCFACB7C7D30}" type="presParOf" srcId="{1ABC1B69-F927-1444-8208-477ED04CF05F}" destId="{436EC88A-8DBB-C249-9F25-2AEDBB830257}" srcOrd="0" destOrd="0" presId="urn:microsoft.com/office/officeart/2005/8/layout/chevron2"/>
    <dgm:cxn modelId="{D511CFBA-DAFE-4D66-A254-91AC5587BFBB}" type="presParOf" srcId="{1ABC1B69-F927-1444-8208-477ED04CF05F}" destId="{786EE4F7-282F-644A-82DF-976F0443FEC0}" srcOrd="1" destOrd="0" presId="urn:microsoft.com/office/officeart/2005/8/layout/chevron2"/>
    <dgm:cxn modelId="{25A80DC3-B595-4A21-82C0-5E2E7519BE07}" type="presParOf" srcId="{343A5C08-E18E-AD4E-BA5D-FB5C8D78EA13}" destId="{C68A0A3B-BD5E-CF48-A5AA-E5E11C01CD10}" srcOrd="9" destOrd="0" presId="urn:microsoft.com/office/officeart/2005/8/layout/chevron2"/>
    <dgm:cxn modelId="{45558ADA-F178-429C-A81A-90AAFF0601A3}" type="presParOf" srcId="{343A5C08-E18E-AD4E-BA5D-FB5C8D78EA13}" destId="{02EC59CE-FD92-A142-9F9E-EADFA56DF79B}" srcOrd="10" destOrd="0" presId="urn:microsoft.com/office/officeart/2005/8/layout/chevron2"/>
    <dgm:cxn modelId="{1F25C7E7-BC31-4320-A5D9-8FC4D933AC3E}" type="presParOf" srcId="{02EC59CE-FD92-A142-9F9E-EADFA56DF79B}" destId="{DDDD260C-8D7D-3A4B-B6CD-ECA4FB0BE62D}" srcOrd="0" destOrd="0" presId="urn:microsoft.com/office/officeart/2005/8/layout/chevron2"/>
    <dgm:cxn modelId="{812F3223-F8F2-4C7C-B28D-DCA638429DD3}" type="presParOf" srcId="{02EC59CE-FD92-A142-9F9E-EADFA56DF79B}" destId="{7564977A-A842-D545-9BB5-5595F765B6B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F4AE0E-7BEC-B84A-9BD8-84508FB42120}">
      <dsp:nvSpPr>
        <dsp:cNvPr id="0" name=""/>
        <dsp:cNvSpPr/>
      </dsp:nvSpPr>
      <dsp:spPr>
        <a:xfrm rot="5400000">
          <a:off x="-165641" y="16621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sp:txBody>
      <dsp:txXfrm rot="-5400000">
        <a:off x="0" y="387073"/>
        <a:ext cx="772992" cy="331282"/>
      </dsp:txXfrm>
    </dsp:sp>
    <dsp:sp modelId="{14CE9B5A-834E-5746-A67C-FCD6B213AB85}">
      <dsp:nvSpPr>
        <dsp:cNvPr id="0" name=""/>
        <dsp:cNvSpPr/>
      </dsp:nvSpPr>
      <dsp:spPr>
        <a:xfrm rot="5400000">
          <a:off x="4330684" y="-355711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>
              <a:solidFill>
                <a:srgbClr val="F79646">
                  <a:lumMod val="75000"/>
                </a:srgbClr>
              </a:solidFill>
              <a:latin typeface="Calibri"/>
              <a:ea typeface="+mn-ea"/>
              <a:cs typeface="+mn-cs"/>
            </a:rPr>
            <a:t>SCREENING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>
              <a:solidFill>
                <a:srgbClr val="F79646">
                  <a:lumMod val="75000"/>
                </a:srgbClr>
              </a:solidFill>
              <a:latin typeface="Calibri"/>
              <a:ea typeface="+mn-ea"/>
              <a:cs typeface="+mn-cs"/>
            </a:rPr>
            <a:t>Determining whether the planning document is subject to SEA, i.e.: Is the planning document setting a framework for future development of projects subject to EIA? Or likely to have effects on protected areas?</a:t>
          </a:r>
        </a:p>
      </dsp:txBody>
      <dsp:txXfrm rot="-5400000">
        <a:off x="772993" y="35616"/>
        <a:ext cx="7798123" cy="647700"/>
      </dsp:txXfrm>
    </dsp:sp>
    <dsp:sp modelId="{4243E054-8B5D-554B-8615-72AE0247EE9E}">
      <dsp:nvSpPr>
        <dsp:cNvPr id="0" name=""/>
        <dsp:cNvSpPr/>
      </dsp:nvSpPr>
      <dsp:spPr>
        <a:xfrm rot="5400000">
          <a:off x="-165641" y="117423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936304"/>
                <a:satOff val="-1168"/>
                <a:lumOff val="275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936304"/>
                <a:satOff val="-1168"/>
                <a:lumOff val="275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936304"/>
              <a:satOff val="-1168"/>
              <a:lumOff val="275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 rot="-5400000">
        <a:off x="0" y="1395093"/>
        <a:ext cx="772992" cy="331282"/>
      </dsp:txXfrm>
    </dsp:sp>
    <dsp:sp modelId="{04D6A0DE-42BD-B142-AEFC-FD06E3697F70}">
      <dsp:nvSpPr>
        <dsp:cNvPr id="0" name=""/>
        <dsp:cNvSpPr/>
      </dsp:nvSpPr>
      <dsp:spPr>
        <a:xfrm rot="5400000">
          <a:off x="4330684" y="-254909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936304"/>
              <a:satOff val="-1168"/>
              <a:lumOff val="275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>
              <a:solidFill>
                <a:srgbClr val="F79646">
                  <a:lumMod val="75000"/>
                </a:srgbClr>
              </a:solidFill>
              <a:latin typeface="Calibri"/>
              <a:ea typeface="+mn-ea"/>
              <a:cs typeface="+mn-cs"/>
            </a:rPr>
            <a:t>SCOPING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>
              <a:solidFill>
                <a:srgbClr val="E46C0A"/>
              </a:solidFill>
              <a:latin typeface="Calibri"/>
              <a:ea typeface="+mn-ea"/>
              <a:cs typeface="+mn-cs"/>
            </a:rPr>
            <a:t>Determination of the scope for SEA - Prepare Scoping Report for </a:t>
          </a:r>
          <a:r>
            <a:rPr lang="it-IT" sz="1200" b="1" kern="1200">
              <a:solidFill>
                <a:srgbClr val="E46C0A"/>
              </a:solidFill>
              <a:latin typeface="Calibri"/>
              <a:ea typeface="+mn-ea"/>
              <a:cs typeface="+mn-cs"/>
            </a:rPr>
            <a:t>CONSULTATION</a:t>
          </a:r>
        </a:p>
      </dsp:txBody>
      <dsp:txXfrm rot="-5400000">
        <a:off x="772993" y="1043636"/>
        <a:ext cx="7798123" cy="647700"/>
      </dsp:txXfrm>
    </dsp:sp>
    <dsp:sp modelId="{840805CE-ADCF-FC4F-A452-035B14085CC6}">
      <dsp:nvSpPr>
        <dsp:cNvPr id="0" name=""/>
        <dsp:cNvSpPr/>
      </dsp:nvSpPr>
      <dsp:spPr>
        <a:xfrm rot="5400000">
          <a:off x="-165641" y="223509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1872608"/>
                <a:satOff val="-2336"/>
                <a:lumOff val="549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1872608"/>
                <a:satOff val="-2336"/>
                <a:lumOff val="549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1872608"/>
              <a:satOff val="-2336"/>
              <a:lumOff val="549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 rot="-5400000">
        <a:off x="0" y="2455953"/>
        <a:ext cx="772992" cy="331282"/>
      </dsp:txXfrm>
    </dsp:sp>
    <dsp:sp modelId="{6E4EE9FC-A41C-1B4D-B84B-DF177A0B057A}">
      <dsp:nvSpPr>
        <dsp:cNvPr id="0" name=""/>
        <dsp:cNvSpPr/>
      </dsp:nvSpPr>
      <dsp:spPr>
        <a:xfrm rot="5400000">
          <a:off x="4330684" y="-154107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1872608"/>
              <a:satOff val="-2336"/>
              <a:lumOff val="549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>
              <a:solidFill>
                <a:srgbClr val="F79646">
                  <a:lumMod val="75000"/>
                </a:srgbClr>
              </a:solidFill>
              <a:latin typeface="Calibri"/>
              <a:ea typeface="+mn-ea"/>
              <a:cs typeface="+mn-cs"/>
            </a:rPr>
            <a:t>BASELINE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>
              <a:solidFill>
                <a:srgbClr val="E46C0A"/>
              </a:solidFill>
              <a:latin typeface="Calibri"/>
              <a:ea typeface="+mn-ea"/>
              <a:cs typeface="+mn-cs"/>
            </a:rPr>
            <a:t>Analysis of the current situation and trends and their likely evolution, including BAU scenario (Business As Usual = in absence of modifications/interventions)</a:t>
          </a:r>
          <a:endParaRPr lang="it-IT" sz="1200" kern="1200">
            <a:solidFill>
              <a:srgbClr val="E46C0A"/>
            </a:solidFill>
            <a:latin typeface="Calibri"/>
            <a:ea typeface="+mn-ea"/>
            <a:cs typeface="+mn-cs"/>
          </a:endParaRPr>
        </a:p>
      </dsp:txBody>
      <dsp:txXfrm rot="-5400000">
        <a:off x="772993" y="2051656"/>
        <a:ext cx="7798123" cy="647700"/>
      </dsp:txXfrm>
    </dsp:sp>
    <dsp:sp modelId="{2AFD7BD0-D47C-5649-AE1D-572B72CE2123}">
      <dsp:nvSpPr>
        <dsp:cNvPr id="0" name=""/>
        <dsp:cNvSpPr/>
      </dsp:nvSpPr>
      <dsp:spPr>
        <a:xfrm rot="5400000">
          <a:off x="-165641" y="319027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2808911"/>
                <a:satOff val="-3503"/>
                <a:lumOff val="824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2808911"/>
                <a:satOff val="-3503"/>
                <a:lumOff val="82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2808911"/>
              <a:satOff val="-3503"/>
              <a:lumOff val="824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sp:txBody>
      <dsp:txXfrm rot="-5400000">
        <a:off x="0" y="3411133"/>
        <a:ext cx="772992" cy="331282"/>
      </dsp:txXfrm>
    </dsp:sp>
    <dsp:sp modelId="{DA7E6AE4-BD5D-3549-9568-14B3680FE549}">
      <dsp:nvSpPr>
        <dsp:cNvPr id="0" name=""/>
        <dsp:cNvSpPr/>
      </dsp:nvSpPr>
      <dsp:spPr>
        <a:xfrm rot="5400000">
          <a:off x="4330684" y="-533054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2808911"/>
              <a:satOff val="-3503"/>
              <a:lumOff val="824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>
              <a:solidFill>
                <a:srgbClr val="77933C"/>
              </a:solidFill>
              <a:latin typeface="Calibri"/>
              <a:ea typeface="+mn-ea"/>
              <a:cs typeface="+mn-cs"/>
            </a:rPr>
            <a:t>ASSESSMENT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>
              <a:solidFill>
                <a:srgbClr val="77933C"/>
              </a:solidFill>
              <a:latin typeface="Calibri"/>
              <a:ea typeface="+mn-ea"/>
              <a:cs typeface="+mn-cs"/>
            </a:rPr>
            <a:t>Assess Objectives, Policies and Measures of the planning document - Identify likely impacts on Environment and Health, and provide related recommendations for their optimization  - Prepare SEA Report for </a:t>
          </a:r>
          <a:r>
            <a:rPr lang="it-IT" sz="1200" b="1" kern="1200">
              <a:solidFill>
                <a:srgbClr val="77933C"/>
              </a:solidFill>
              <a:latin typeface="Calibri"/>
              <a:ea typeface="+mn-ea"/>
              <a:cs typeface="+mn-cs"/>
            </a:rPr>
            <a:t>CONSULTATION</a:t>
          </a:r>
        </a:p>
      </dsp:txBody>
      <dsp:txXfrm rot="-5400000">
        <a:off x="772993" y="3059676"/>
        <a:ext cx="7798123" cy="647700"/>
      </dsp:txXfrm>
    </dsp:sp>
    <dsp:sp modelId="{436EC88A-8DBB-C249-9F25-2AEDBB830257}">
      <dsp:nvSpPr>
        <dsp:cNvPr id="0" name=""/>
        <dsp:cNvSpPr/>
      </dsp:nvSpPr>
      <dsp:spPr>
        <a:xfrm rot="5400000">
          <a:off x="-165641" y="419829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3745215"/>
                <a:satOff val="-4671"/>
                <a:lumOff val="1098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3745215"/>
                <a:satOff val="-4671"/>
                <a:lumOff val="1098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3745215"/>
              <a:satOff val="-4671"/>
              <a:lumOff val="1098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 rot="-5400000">
        <a:off x="0" y="4419153"/>
        <a:ext cx="772992" cy="331282"/>
      </dsp:txXfrm>
    </dsp:sp>
    <dsp:sp modelId="{786EE4F7-282F-644A-82DF-976F0443FEC0}">
      <dsp:nvSpPr>
        <dsp:cNvPr id="0" name=""/>
        <dsp:cNvSpPr/>
      </dsp:nvSpPr>
      <dsp:spPr>
        <a:xfrm rot="5400000">
          <a:off x="4330684" y="474965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3745215"/>
              <a:satOff val="-4671"/>
              <a:lumOff val="1098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DECISION MAKING - ADOPTION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Integration of SEA determinations into the planning document </a:t>
          </a:r>
          <a:r>
            <a:rPr lang="en-GB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- </a:t>
          </a:r>
          <a:r>
            <a:rPr lang="it-IT" sz="1200" kern="120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The competent body/proponent Authority formally adopts the p</a:t>
          </a:r>
          <a:r>
            <a:rPr lang="tr-TR" sz="1200" kern="120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l</a:t>
          </a:r>
          <a:r>
            <a:rPr lang="it-IT" sz="1200" kern="1200">
              <a:solidFill>
                <a:srgbClr val="9BBB59">
                  <a:lumMod val="75000"/>
                </a:srgbClr>
              </a:solidFill>
              <a:latin typeface="Calibri"/>
              <a:ea typeface="+mn-ea"/>
              <a:cs typeface="+mn-cs"/>
            </a:rPr>
            <a:t>anning document</a:t>
          </a:r>
        </a:p>
      </dsp:txBody>
      <dsp:txXfrm rot="-5400000">
        <a:off x="772993" y="4067696"/>
        <a:ext cx="7798123" cy="647700"/>
      </dsp:txXfrm>
    </dsp:sp>
    <dsp:sp modelId="{DDDD260C-8D7D-3A4B-B6CD-ECA4FB0BE62D}">
      <dsp:nvSpPr>
        <dsp:cNvPr id="0" name=""/>
        <dsp:cNvSpPr/>
      </dsp:nvSpPr>
      <dsp:spPr>
        <a:xfrm rot="5400000">
          <a:off x="-165641" y="5206318"/>
          <a:ext cx="1104274" cy="772992"/>
        </a:xfrm>
        <a:prstGeom prst="chevron">
          <a:avLst/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 w="9525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6</a:t>
          </a:r>
        </a:p>
      </dsp:txBody>
      <dsp:txXfrm rot="-5400000">
        <a:off x="0" y="5427173"/>
        <a:ext cx="772992" cy="331282"/>
      </dsp:txXfrm>
    </dsp:sp>
    <dsp:sp modelId="{7564977A-A842-D545-9BB5-5595F765B6B9}">
      <dsp:nvSpPr>
        <dsp:cNvPr id="0" name=""/>
        <dsp:cNvSpPr/>
      </dsp:nvSpPr>
      <dsp:spPr>
        <a:xfrm rot="5400000">
          <a:off x="4330684" y="1482985"/>
          <a:ext cx="717778" cy="7833162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>
              <a:solidFill>
                <a:srgbClr val="77933C"/>
              </a:solidFill>
              <a:latin typeface="Calibri"/>
              <a:ea typeface="+mn-ea"/>
              <a:cs typeface="+mn-cs"/>
            </a:rPr>
            <a:t>IMPLEMENTATION and MONITORING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 dirty="0">
              <a:solidFill>
                <a:srgbClr val="77933C"/>
              </a:solidFill>
              <a:latin typeface="Calibri"/>
              <a:ea typeface="+mn-ea"/>
              <a:cs typeface="+mn-cs"/>
            </a:rPr>
            <a:t>The competent body monitors the effects on Environment and Health of the planning document all along the whole implementation process</a:t>
          </a:r>
        </a:p>
      </dsp:txBody>
      <dsp:txXfrm rot="-5400000">
        <a:off x="772993" y="5075716"/>
        <a:ext cx="7798123" cy="647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8AB8-511A-4979-BA7F-CEF96DF7CFC3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AA199-9BAE-40BF-9AE9-431A05049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519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99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xfrm>
            <a:off x="3884615" y="8685215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577" tIns="45789" rIns="91577" bIns="45789" numCol="1" anchorCtr="0" compatLnSpc="1">
            <a:prstTxWarp prst="textNoShape">
              <a:avLst/>
            </a:prstTxWarp>
          </a:bodyPr>
          <a:lstStyle/>
          <a:p>
            <a:fld id="{00D3BB64-970E-4A55-B1AE-4E11DB23D027}" type="slidenum">
              <a:rPr lang="tr-TR" smtClean="0">
                <a:solidFill>
                  <a:prstClr val="white"/>
                </a:solidFill>
              </a:rPr>
              <a:pPr/>
              <a:t>1</a:t>
            </a:fld>
            <a:endParaRPr lang="tr-TR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8B025-994B-4DD5-8BB4-1A05E1E6B71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53C28-95A8-4974-B434-FD245EA20A83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1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375C1-3EF4-410F-99C0-EE614930FC1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BED89-0774-4383-B390-F17E2EE8893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17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FF7D-97C0-498B-9AFB-240EB140595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FA9ED-2196-4F9D-8E22-77BB61678DF0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46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2C39C-38F6-4194-A580-F4DFC75385F2}" type="datetime1">
              <a:rPr lang="tr-TR" alt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5FA52-8383-4D24-B1BE-5826B698BD7C}" type="slidenum">
              <a:rPr lang="tr-TR" alt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50737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87C36-E772-4D42-9314-293371421A5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049F4-3ADB-41F0-A0DE-27022FD0BAE8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5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2E481-6480-4E16-BEFF-BC094298D88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0C213-839C-4E5D-BE15-90AAAC9EA351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64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815F-74C3-4DC3-8F70-B29DDB7D483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DC771-A9E2-40D2-AFFD-EE4E0FFE963F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68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7BE11-B8DF-40EF-98D5-C0561960770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06FDC-4C1E-4B75-BDE1-2A19A5D31864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03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691D-B8A0-4F1A-8343-7B6F3605345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CE245-7007-4483-8BBF-B9498F5E1219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70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2C63A-75F6-4D2E-87B1-4969F16B974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7798E-8246-4641-ACF8-A389335EA851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28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41E0F-7115-4BFA-8083-9404A56F8A5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D7901-2A66-4A71-8495-0C66A2607DAD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89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47A9-6BBB-4DAA-BBAD-9E8EBB862FE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5E31C-CCC5-4032-ADC2-448651668416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88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r-T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44C1DA-DD49-40CF-B9E5-8EEEC367D61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760B27-5E34-4897-8C19-2E81E2885A17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4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Text Box 2"/>
          <p:cNvGrpSpPr>
            <a:grpSpLocks/>
          </p:cNvGrpSpPr>
          <p:nvPr/>
        </p:nvGrpSpPr>
        <p:grpSpPr bwMode="auto">
          <a:xfrm>
            <a:off x="381000" y="1600200"/>
            <a:ext cx="1530350" cy="450850"/>
            <a:chOff x="188" y="1006"/>
            <a:chExt cx="964" cy="284"/>
          </a:xfrm>
        </p:grpSpPr>
        <p:sp>
          <p:nvSpPr>
            <p:cNvPr id="21564" name="Text Box 2"/>
            <p:cNvSpPr>
              <a:spLocks noChangeArrowheads="1"/>
            </p:cNvSpPr>
            <p:nvPr/>
          </p:nvSpPr>
          <p:spPr bwMode="auto">
            <a:xfrm>
              <a:off x="188" y="1006"/>
              <a:ext cx="964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tr-TR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1565" name="Text Box 3"/>
            <p:cNvSpPr txBox="1">
              <a:spLocks noChangeArrowheads="1"/>
            </p:cNvSpPr>
            <p:nvPr/>
          </p:nvSpPr>
          <p:spPr bwMode="auto">
            <a:xfrm>
              <a:off x="192" y="1008"/>
              <a:ext cx="956" cy="27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ctr"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latin typeface="Arial" charset="0"/>
                </a:rPr>
                <a:t>SCOPING</a:t>
              </a:r>
            </a:p>
          </p:txBody>
        </p:sp>
      </p:grp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7975" y="800100"/>
            <a:ext cx="1597025" cy="419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b="1" dirty="0">
                <a:latin typeface="Arial" charset="0"/>
              </a:rPr>
              <a:t>SCREENING</a:t>
            </a:r>
          </a:p>
        </p:txBody>
      </p:sp>
      <p:grpSp>
        <p:nvGrpSpPr>
          <p:cNvPr id="3" name="Text Box 4"/>
          <p:cNvGrpSpPr>
            <a:grpSpLocks/>
          </p:cNvGrpSpPr>
          <p:nvPr/>
        </p:nvGrpSpPr>
        <p:grpSpPr bwMode="auto">
          <a:xfrm>
            <a:off x="381000" y="3048000"/>
            <a:ext cx="1536700" cy="433388"/>
            <a:chOff x="188" y="1939"/>
            <a:chExt cx="968" cy="273"/>
          </a:xfrm>
        </p:grpSpPr>
        <p:sp>
          <p:nvSpPr>
            <p:cNvPr id="21562" name="Text Box 4"/>
            <p:cNvSpPr>
              <a:spLocks noChangeArrowheads="1"/>
            </p:cNvSpPr>
            <p:nvPr/>
          </p:nvSpPr>
          <p:spPr bwMode="auto">
            <a:xfrm>
              <a:off x="188" y="1939"/>
              <a:ext cx="96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tr-TR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1563" name="Text Box 7"/>
            <p:cNvSpPr txBox="1">
              <a:spLocks noChangeArrowheads="1"/>
            </p:cNvSpPr>
            <p:nvPr/>
          </p:nvSpPr>
          <p:spPr bwMode="auto">
            <a:xfrm>
              <a:off x="192" y="1944"/>
              <a:ext cx="960" cy="26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ctr"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latin typeface="Arial" charset="0"/>
                </a:rPr>
                <a:t>SEA</a:t>
              </a:r>
            </a:p>
          </p:txBody>
        </p:sp>
      </p:grpSp>
      <p:grpSp>
        <p:nvGrpSpPr>
          <p:cNvPr id="4" name="Text Box 5"/>
          <p:cNvGrpSpPr>
            <a:grpSpLocks/>
          </p:cNvGrpSpPr>
          <p:nvPr/>
        </p:nvGrpSpPr>
        <p:grpSpPr bwMode="auto">
          <a:xfrm>
            <a:off x="304800" y="3733800"/>
            <a:ext cx="1609725" cy="579438"/>
            <a:chOff x="188" y="2350"/>
            <a:chExt cx="1014" cy="365"/>
          </a:xfrm>
        </p:grpSpPr>
        <p:sp>
          <p:nvSpPr>
            <p:cNvPr id="21560" name="Text Box 5"/>
            <p:cNvSpPr>
              <a:spLocks noChangeArrowheads="1"/>
            </p:cNvSpPr>
            <p:nvPr/>
          </p:nvSpPr>
          <p:spPr bwMode="auto">
            <a:xfrm>
              <a:off x="188" y="2350"/>
              <a:ext cx="101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tr-TR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1561" name="Text Box 10"/>
            <p:cNvSpPr txBox="1">
              <a:spLocks noChangeArrowheads="1"/>
            </p:cNvSpPr>
            <p:nvPr/>
          </p:nvSpPr>
          <p:spPr bwMode="auto">
            <a:xfrm>
              <a:off x="192" y="2352"/>
              <a:ext cx="1005" cy="35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ctr"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latin typeface="Arial" charset="0"/>
                </a:rPr>
                <a:t>QUALITY </a:t>
              </a:r>
              <a:endParaRPr lang="tr-TR" b="1" dirty="0">
                <a:latin typeface="Arial" charset="0"/>
              </a:endParaRPr>
            </a:p>
            <a:p>
              <a:pPr algn="ctr"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latin typeface="Arial" charset="0"/>
                </a:rPr>
                <a:t>CONTROL</a:t>
              </a:r>
            </a:p>
          </p:txBody>
        </p:sp>
      </p:grpSp>
      <p:grpSp>
        <p:nvGrpSpPr>
          <p:cNvPr id="5" name="Text Box 7"/>
          <p:cNvGrpSpPr>
            <a:grpSpLocks/>
          </p:cNvGrpSpPr>
          <p:nvPr/>
        </p:nvGrpSpPr>
        <p:grpSpPr bwMode="auto">
          <a:xfrm>
            <a:off x="228600" y="5562600"/>
            <a:ext cx="1689100" cy="533400"/>
            <a:chOff x="142" y="3548"/>
            <a:chExt cx="1064" cy="250"/>
          </a:xfrm>
        </p:grpSpPr>
        <p:sp>
          <p:nvSpPr>
            <p:cNvPr id="21558" name="Text Box 7"/>
            <p:cNvSpPr>
              <a:spLocks noChangeArrowheads="1"/>
            </p:cNvSpPr>
            <p:nvPr/>
          </p:nvSpPr>
          <p:spPr bwMode="auto">
            <a:xfrm>
              <a:off x="142" y="3548"/>
              <a:ext cx="1064" cy="25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tr-TR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1559" name="Text Box 13"/>
            <p:cNvSpPr txBox="1">
              <a:spLocks noChangeArrowheads="1"/>
            </p:cNvSpPr>
            <p:nvPr/>
          </p:nvSpPr>
          <p:spPr bwMode="auto">
            <a:xfrm>
              <a:off x="144" y="3552"/>
              <a:ext cx="1056" cy="24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ctr"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latin typeface="Arial" charset="0"/>
                </a:rPr>
                <a:t>DECISION</a:t>
              </a:r>
            </a:p>
          </p:txBody>
        </p:sp>
      </p:grpSp>
      <p:grpSp>
        <p:nvGrpSpPr>
          <p:cNvPr id="6" name="Text Box 8"/>
          <p:cNvGrpSpPr>
            <a:grpSpLocks/>
          </p:cNvGrpSpPr>
          <p:nvPr/>
        </p:nvGrpSpPr>
        <p:grpSpPr bwMode="auto">
          <a:xfrm>
            <a:off x="292100" y="6248400"/>
            <a:ext cx="1616075" cy="463550"/>
            <a:chOff x="184" y="3994"/>
            <a:chExt cx="1018" cy="234"/>
          </a:xfrm>
        </p:grpSpPr>
        <p:sp>
          <p:nvSpPr>
            <p:cNvPr id="21556" name="Text Box 8"/>
            <p:cNvSpPr>
              <a:spLocks noChangeArrowheads="1"/>
            </p:cNvSpPr>
            <p:nvPr/>
          </p:nvSpPr>
          <p:spPr bwMode="auto">
            <a:xfrm>
              <a:off x="184" y="3994"/>
              <a:ext cx="1018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tr-TR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1557" name="Text Box 16"/>
            <p:cNvSpPr txBox="1">
              <a:spLocks noChangeArrowheads="1"/>
            </p:cNvSpPr>
            <p:nvPr/>
          </p:nvSpPr>
          <p:spPr bwMode="auto">
            <a:xfrm>
              <a:off x="187" y="3998"/>
              <a:ext cx="1013" cy="22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defTabSz="449263" fontAlgn="base">
                <a:lnSpc>
                  <a:spcPct val="8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latin typeface="Arial" charset="0"/>
                </a:rPr>
                <a:t>MONITORING</a:t>
              </a:r>
            </a:p>
          </p:txBody>
        </p:sp>
      </p:grp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2143125" y="228600"/>
            <a:ext cx="1439863" cy="3810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Competent 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600" b="1">
                <a:solidFill>
                  <a:srgbClr val="FFFFFF"/>
                </a:solidFill>
                <a:latin typeface="Arial" charset="0"/>
              </a:rPr>
              <a:t>Authority</a:t>
            </a: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3886200" y="228600"/>
            <a:ext cx="1439863" cy="3810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MoEF</a:t>
            </a:r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7389813" y="228600"/>
            <a:ext cx="1439862" cy="3810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NGO’s, Public</a:t>
            </a:r>
          </a:p>
        </p:txBody>
      </p:sp>
      <p:sp>
        <p:nvSpPr>
          <p:cNvPr id="21515" name="Rectangle 14"/>
          <p:cNvSpPr>
            <a:spLocks noChangeArrowheads="1"/>
          </p:cNvSpPr>
          <p:nvPr/>
        </p:nvSpPr>
        <p:spPr bwMode="auto">
          <a:xfrm>
            <a:off x="5638800" y="228600"/>
            <a:ext cx="1439863" cy="3810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Related 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Institutions</a:t>
            </a:r>
          </a:p>
        </p:txBody>
      </p:sp>
      <p:sp>
        <p:nvSpPr>
          <p:cNvPr id="21516" name="Rectangle 17"/>
          <p:cNvSpPr>
            <a:spLocks noChangeArrowheads="1"/>
          </p:cNvSpPr>
          <p:nvPr/>
        </p:nvSpPr>
        <p:spPr bwMode="auto">
          <a:xfrm>
            <a:off x="3886200" y="1581150"/>
            <a:ext cx="1447800" cy="492125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Consult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(Scoping Meeting)</a:t>
            </a:r>
          </a:p>
        </p:txBody>
      </p:sp>
      <p:sp>
        <p:nvSpPr>
          <p:cNvPr id="21519" name="Rectangle 37"/>
          <p:cNvSpPr>
            <a:spLocks noChangeArrowheads="1"/>
          </p:cNvSpPr>
          <p:nvPr/>
        </p:nvSpPr>
        <p:spPr bwMode="auto">
          <a:xfrm>
            <a:off x="2136775" y="2438400"/>
            <a:ext cx="1444625" cy="3810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Final </a:t>
            </a: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Scoping 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Document</a:t>
            </a:r>
          </a:p>
        </p:txBody>
      </p:sp>
      <p:sp>
        <p:nvSpPr>
          <p:cNvPr id="21520" name="Rectangle 40"/>
          <p:cNvSpPr>
            <a:spLocks noChangeArrowheads="1"/>
          </p:cNvSpPr>
          <p:nvPr/>
        </p:nvSpPr>
        <p:spPr bwMode="auto">
          <a:xfrm>
            <a:off x="2133600" y="722427"/>
            <a:ext cx="1447800" cy="54111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tr-TR" sz="1200" b="1" dirty="0" err="1">
                <a:solidFill>
                  <a:prstClr val="black"/>
                </a:solidFill>
                <a:latin typeface="Arial" charset="0"/>
              </a:rPr>
              <a:t>Submission</a:t>
            </a:r>
            <a:r>
              <a:rPr lang="tr-TR" sz="1200" b="1" dirty="0">
                <a:solidFill>
                  <a:prstClr val="black"/>
                </a:solidFill>
                <a:latin typeface="Arial" charset="0"/>
              </a:rPr>
              <a:t> of </a:t>
            </a:r>
            <a:r>
              <a:rPr lang="tr-TR" sz="1200" b="1" dirty="0" err="1">
                <a:solidFill>
                  <a:prstClr val="black"/>
                </a:solidFill>
                <a:latin typeface="Arial" charset="0"/>
              </a:rPr>
              <a:t>Screening</a:t>
            </a:r>
            <a:r>
              <a:rPr lang="tr-TR" sz="1200" b="1" dirty="0">
                <a:solidFill>
                  <a:prstClr val="black"/>
                </a:solidFill>
                <a:latin typeface="Arial" charset="0"/>
              </a:rPr>
              <a:t> Form </a:t>
            </a:r>
            <a:r>
              <a:rPr lang="tr-TR" sz="1200" b="1" dirty="0" err="1">
                <a:solidFill>
                  <a:prstClr val="black"/>
                </a:solidFill>
                <a:latin typeface="Arial" charset="0"/>
              </a:rPr>
              <a:t>to</a:t>
            </a:r>
            <a:r>
              <a:rPr lang="tr-TR" sz="12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200" b="1" dirty="0" err="1">
                <a:solidFill>
                  <a:prstClr val="black"/>
                </a:solidFill>
                <a:latin typeface="Arial" charset="0"/>
              </a:rPr>
              <a:t>the</a:t>
            </a:r>
            <a:r>
              <a:rPr lang="tr-TR" sz="12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200" b="1" dirty="0" err="1">
                <a:solidFill>
                  <a:prstClr val="black"/>
                </a:solidFill>
                <a:latin typeface="Arial" charset="0"/>
              </a:rPr>
              <a:t>Ministry</a:t>
            </a:r>
            <a:endParaRPr lang="en-US" sz="1200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522" name="Rectangle 43"/>
          <p:cNvSpPr>
            <a:spLocks noChangeArrowheads="1"/>
          </p:cNvSpPr>
          <p:nvPr/>
        </p:nvSpPr>
        <p:spPr bwMode="auto">
          <a:xfrm>
            <a:off x="2136775" y="3048000"/>
            <a:ext cx="1673225" cy="5334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100" b="1" dirty="0">
                <a:solidFill>
                  <a:prstClr val="black"/>
                </a:solidFill>
                <a:latin typeface="Arial" charset="0"/>
              </a:rPr>
              <a:t>Preparing SEA Report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Char char="•"/>
            </a:pPr>
            <a:r>
              <a:rPr lang="en-US" sz="1100" b="1" dirty="0">
                <a:solidFill>
                  <a:prstClr val="black"/>
                </a:solidFill>
                <a:latin typeface="Arial" charset="0"/>
              </a:rPr>
              <a:t> Describing do nothing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Char char="•"/>
            </a:pPr>
            <a:r>
              <a:rPr lang="en-US" sz="1100" b="1" dirty="0">
                <a:solidFill>
                  <a:prstClr val="black"/>
                </a:solidFill>
                <a:latin typeface="Arial" charset="0"/>
              </a:rPr>
              <a:t> Environmental effects</a:t>
            </a:r>
          </a:p>
        </p:txBody>
      </p:sp>
      <p:sp>
        <p:nvSpPr>
          <p:cNvPr id="21523" name="Rectangle 47"/>
          <p:cNvSpPr>
            <a:spLocks noChangeArrowheads="1"/>
          </p:cNvSpPr>
          <p:nvPr/>
        </p:nvSpPr>
        <p:spPr bwMode="auto">
          <a:xfrm>
            <a:off x="2136775" y="5676900"/>
            <a:ext cx="1520825" cy="3810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Final Decision on 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Plan or </a:t>
            </a:r>
            <a:r>
              <a:rPr lang="en-US" sz="1200" b="1" dirty="0" err="1">
                <a:solidFill>
                  <a:prstClr val="black"/>
                </a:solidFill>
                <a:latin typeface="Arial" charset="0"/>
              </a:rPr>
              <a:t>Programme</a:t>
            </a:r>
            <a:endParaRPr lang="en-US" sz="1200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524" name="AutoShape 49"/>
          <p:cNvSpPr>
            <a:spLocks noChangeArrowheads="1"/>
          </p:cNvSpPr>
          <p:nvPr/>
        </p:nvSpPr>
        <p:spPr bwMode="auto">
          <a:xfrm>
            <a:off x="2133600" y="1600780"/>
            <a:ext cx="1447800" cy="671940"/>
          </a:xfrm>
          <a:prstGeom prst="flowChartDocumen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Draft Scoping Document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(Annex-III)</a:t>
            </a:r>
          </a:p>
        </p:txBody>
      </p:sp>
      <p:sp>
        <p:nvSpPr>
          <p:cNvPr id="21525" name="Rectangle 55"/>
          <p:cNvSpPr>
            <a:spLocks noChangeArrowheads="1"/>
          </p:cNvSpPr>
          <p:nvPr/>
        </p:nvSpPr>
        <p:spPr bwMode="auto">
          <a:xfrm>
            <a:off x="5638800" y="1581150"/>
            <a:ext cx="1447800" cy="4953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Consult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(Scoping Meeting)</a:t>
            </a:r>
          </a:p>
        </p:txBody>
      </p:sp>
      <p:cxnSp>
        <p:nvCxnSpPr>
          <p:cNvPr id="21526" name="AutoShape 56"/>
          <p:cNvCxnSpPr>
            <a:cxnSpLocks noChangeShapeType="1"/>
            <a:stCxn id="21520" idx="3"/>
          </p:cNvCxnSpPr>
          <p:nvPr/>
        </p:nvCxnSpPr>
        <p:spPr bwMode="auto">
          <a:xfrm flipV="1">
            <a:off x="3581400" y="952502"/>
            <a:ext cx="304800" cy="4048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27" name="AutoShape 60"/>
          <p:cNvCxnSpPr>
            <a:cxnSpLocks noChangeShapeType="1"/>
          </p:cNvCxnSpPr>
          <p:nvPr/>
        </p:nvCxnSpPr>
        <p:spPr bwMode="auto">
          <a:xfrm>
            <a:off x="5257800" y="1676400"/>
            <a:ext cx="3048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28" name="Rectangle 61"/>
          <p:cNvSpPr>
            <a:spLocks noChangeArrowheads="1"/>
          </p:cNvSpPr>
          <p:nvPr/>
        </p:nvSpPr>
        <p:spPr bwMode="auto">
          <a:xfrm>
            <a:off x="7391400" y="1603375"/>
            <a:ext cx="1733550" cy="3810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tr-TR" sz="1200" b="1" dirty="0">
                <a:solidFill>
                  <a:prstClr val="black"/>
                </a:solidFill>
                <a:latin typeface="Arial" charset="0"/>
              </a:rPr>
              <a:t>          </a:t>
            </a:r>
            <a:r>
              <a:rPr lang="tr-TR" sz="1200" b="1" dirty="0" err="1">
                <a:solidFill>
                  <a:prstClr val="black"/>
                </a:solidFill>
                <a:latin typeface="Arial" charset="0"/>
              </a:rPr>
              <a:t>Inform</a:t>
            </a:r>
            <a:endParaRPr lang="en-US" sz="1200" b="1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1529" name="AutoShape 62"/>
          <p:cNvCxnSpPr>
            <a:cxnSpLocks noChangeShapeType="1"/>
            <a:stCxn id="21525" idx="3"/>
            <a:endCxn id="21528" idx="1"/>
          </p:cNvCxnSpPr>
          <p:nvPr/>
        </p:nvCxnSpPr>
        <p:spPr bwMode="auto">
          <a:xfrm flipV="1">
            <a:off x="7086600" y="1793875"/>
            <a:ext cx="304800" cy="34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33" name="AutoShape 66"/>
          <p:cNvCxnSpPr>
            <a:cxnSpLocks noChangeShapeType="1"/>
            <a:stCxn id="21519" idx="2"/>
          </p:cNvCxnSpPr>
          <p:nvPr/>
        </p:nvCxnSpPr>
        <p:spPr bwMode="auto">
          <a:xfrm rot="16200000" flipH="1">
            <a:off x="2763044" y="2915444"/>
            <a:ext cx="228600" cy="36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34" name="Line 67"/>
          <p:cNvSpPr>
            <a:spLocks noChangeShapeType="1"/>
          </p:cNvSpPr>
          <p:nvPr/>
        </p:nvSpPr>
        <p:spPr bwMode="auto">
          <a:xfrm>
            <a:off x="3581400" y="1828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endParaRPr lang="tr-TR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1535" name="Rectangle 68"/>
          <p:cNvSpPr>
            <a:spLocks noChangeArrowheads="1"/>
          </p:cNvSpPr>
          <p:nvPr/>
        </p:nvSpPr>
        <p:spPr bwMode="auto">
          <a:xfrm>
            <a:off x="5562600" y="3733800"/>
            <a:ext cx="1600200" cy="5715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Consult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(Public Participation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 Meeting)</a:t>
            </a:r>
          </a:p>
        </p:txBody>
      </p:sp>
      <p:sp>
        <p:nvSpPr>
          <p:cNvPr id="21536" name="Rectangle 69"/>
          <p:cNvSpPr>
            <a:spLocks noChangeArrowheads="1"/>
          </p:cNvSpPr>
          <p:nvPr/>
        </p:nvSpPr>
        <p:spPr bwMode="auto">
          <a:xfrm>
            <a:off x="7391400" y="3733800"/>
            <a:ext cx="1752600" cy="568325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Consult 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(Public Participation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 Meeting)</a:t>
            </a:r>
          </a:p>
        </p:txBody>
      </p:sp>
      <p:cxnSp>
        <p:nvCxnSpPr>
          <p:cNvPr id="21537" name="AutoShape 70"/>
          <p:cNvCxnSpPr>
            <a:cxnSpLocks noChangeShapeType="1"/>
            <a:stCxn id="21535" idx="3"/>
            <a:endCxn id="21536" idx="1"/>
          </p:cNvCxnSpPr>
          <p:nvPr/>
        </p:nvCxnSpPr>
        <p:spPr bwMode="auto">
          <a:xfrm flipV="1">
            <a:off x="7162800" y="4017963"/>
            <a:ext cx="2286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38" name="AutoShape 71"/>
          <p:cNvSpPr>
            <a:spLocks noChangeArrowheads="1"/>
          </p:cNvSpPr>
          <p:nvPr/>
        </p:nvSpPr>
        <p:spPr bwMode="auto">
          <a:xfrm>
            <a:off x="2133600" y="3771316"/>
            <a:ext cx="1447800" cy="579019"/>
          </a:xfrm>
          <a:prstGeom prst="flowChartDocumen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Draft SEA Report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endParaRPr lang="en-US" b="1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1539" name="AutoShape 72"/>
          <p:cNvCxnSpPr>
            <a:cxnSpLocks noChangeShapeType="1"/>
            <a:stCxn id="21522" idx="2"/>
            <a:endCxn id="21538" idx="0"/>
          </p:cNvCxnSpPr>
          <p:nvPr/>
        </p:nvCxnSpPr>
        <p:spPr bwMode="auto">
          <a:xfrm flipH="1">
            <a:off x="2857500" y="3581400"/>
            <a:ext cx="115888" cy="18991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40" name="AutoShape 73"/>
          <p:cNvCxnSpPr>
            <a:cxnSpLocks noChangeShapeType="1"/>
          </p:cNvCxnSpPr>
          <p:nvPr/>
        </p:nvCxnSpPr>
        <p:spPr bwMode="auto">
          <a:xfrm flipV="1">
            <a:off x="3581400" y="3962400"/>
            <a:ext cx="1905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41" name="Rectangle 74"/>
          <p:cNvSpPr>
            <a:spLocks noChangeArrowheads="1"/>
          </p:cNvSpPr>
          <p:nvPr/>
        </p:nvSpPr>
        <p:spPr bwMode="auto">
          <a:xfrm>
            <a:off x="4267200" y="4419600"/>
            <a:ext cx="1679575" cy="3810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Observer at Public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Participation Meeting</a:t>
            </a:r>
          </a:p>
        </p:txBody>
      </p:sp>
      <p:sp>
        <p:nvSpPr>
          <p:cNvPr id="21542" name="Rectangle 75"/>
          <p:cNvSpPr>
            <a:spLocks noChangeArrowheads="1"/>
          </p:cNvSpPr>
          <p:nvPr/>
        </p:nvSpPr>
        <p:spPr bwMode="auto">
          <a:xfrm>
            <a:off x="2133600" y="4448175"/>
            <a:ext cx="1676400" cy="3810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Finalize SEA Report &amp;</a:t>
            </a:r>
          </a:p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Submit to </a:t>
            </a:r>
            <a:r>
              <a:rPr lang="en-US" sz="1200" b="1" dirty="0" err="1">
                <a:solidFill>
                  <a:prstClr val="black"/>
                </a:solidFill>
                <a:latin typeface="Arial" charset="0"/>
              </a:rPr>
              <a:t>MoEF</a:t>
            </a:r>
            <a:endParaRPr lang="en-US" sz="1200" b="1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1543" name="AutoShape 76"/>
          <p:cNvCxnSpPr>
            <a:cxnSpLocks noChangeShapeType="1"/>
            <a:stCxn id="21541" idx="1"/>
            <a:endCxn id="21542" idx="3"/>
          </p:cNvCxnSpPr>
          <p:nvPr/>
        </p:nvCxnSpPr>
        <p:spPr bwMode="auto">
          <a:xfrm flipH="1">
            <a:off x="3810000" y="4610100"/>
            <a:ext cx="457200" cy="28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44" name="AutoShape 77"/>
          <p:cNvCxnSpPr>
            <a:cxnSpLocks noChangeShapeType="1"/>
            <a:stCxn id="21536" idx="2"/>
            <a:endCxn id="21541" idx="3"/>
          </p:cNvCxnSpPr>
          <p:nvPr/>
        </p:nvCxnSpPr>
        <p:spPr bwMode="auto">
          <a:xfrm rot="5400000">
            <a:off x="6953250" y="3295650"/>
            <a:ext cx="307975" cy="23209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1545" name="Rectangle 78"/>
          <p:cNvSpPr>
            <a:spLocks noChangeArrowheads="1"/>
          </p:cNvSpPr>
          <p:nvPr/>
        </p:nvSpPr>
        <p:spPr bwMode="auto">
          <a:xfrm>
            <a:off x="3886200" y="5010150"/>
            <a:ext cx="1444625" cy="3810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Quality Control</a:t>
            </a:r>
          </a:p>
        </p:txBody>
      </p:sp>
      <p:cxnSp>
        <p:nvCxnSpPr>
          <p:cNvPr id="21546" name="AutoShape 79"/>
          <p:cNvCxnSpPr>
            <a:cxnSpLocks noChangeShapeType="1"/>
            <a:stCxn id="21542" idx="2"/>
            <a:endCxn id="21545" idx="1"/>
          </p:cNvCxnSpPr>
          <p:nvPr/>
        </p:nvCxnSpPr>
        <p:spPr bwMode="auto">
          <a:xfrm rot="16200000" flipH="1">
            <a:off x="3243262" y="4557713"/>
            <a:ext cx="371475" cy="9144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47" name="AutoShape 81"/>
          <p:cNvCxnSpPr>
            <a:cxnSpLocks noChangeShapeType="1"/>
            <a:stCxn id="21545" idx="2"/>
            <a:endCxn id="21523" idx="0"/>
          </p:cNvCxnSpPr>
          <p:nvPr/>
        </p:nvCxnSpPr>
        <p:spPr bwMode="auto">
          <a:xfrm rot="5400000">
            <a:off x="3609976" y="4678362"/>
            <a:ext cx="285750" cy="171132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1548" name="Rectangle 82"/>
          <p:cNvSpPr>
            <a:spLocks noChangeArrowheads="1"/>
          </p:cNvSpPr>
          <p:nvPr/>
        </p:nvSpPr>
        <p:spPr bwMode="auto">
          <a:xfrm>
            <a:off x="3886200" y="5676900"/>
            <a:ext cx="1444625" cy="3810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Inform</a:t>
            </a:r>
          </a:p>
        </p:txBody>
      </p:sp>
      <p:cxnSp>
        <p:nvCxnSpPr>
          <p:cNvPr id="21549" name="AutoShape 83"/>
          <p:cNvCxnSpPr>
            <a:cxnSpLocks noChangeShapeType="1"/>
            <a:stCxn id="21523" idx="3"/>
            <a:endCxn id="21548" idx="1"/>
          </p:cNvCxnSpPr>
          <p:nvPr/>
        </p:nvCxnSpPr>
        <p:spPr bwMode="auto">
          <a:xfrm>
            <a:off x="3657600" y="5867400"/>
            <a:ext cx="2286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50" name="Rectangle 84"/>
          <p:cNvSpPr>
            <a:spLocks noChangeArrowheads="1"/>
          </p:cNvSpPr>
          <p:nvPr/>
        </p:nvSpPr>
        <p:spPr bwMode="auto">
          <a:xfrm>
            <a:off x="7391400" y="5676900"/>
            <a:ext cx="1444625" cy="3810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Inform</a:t>
            </a:r>
          </a:p>
        </p:txBody>
      </p:sp>
      <p:sp>
        <p:nvSpPr>
          <p:cNvPr id="21551" name="Rectangle 85"/>
          <p:cNvSpPr>
            <a:spLocks noChangeArrowheads="1"/>
          </p:cNvSpPr>
          <p:nvPr/>
        </p:nvSpPr>
        <p:spPr bwMode="auto">
          <a:xfrm>
            <a:off x="5641975" y="5676900"/>
            <a:ext cx="1444625" cy="3810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Inform</a:t>
            </a:r>
          </a:p>
        </p:txBody>
      </p:sp>
      <p:cxnSp>
        <p:nvCxnSpPr>
          <p:cNvPr id="21552" name="AutoShape 86"/>
          <p:cNvCxnSpPr>
            <a:cxnSpLocks noChangeShapeType="1"/>
            <a:stCxn id="21548" idx="3"/>
            <a:endCxn id="21551" idx="1"/>
          </p:cNvCxnSpPr>
          <p:nvPr/>
        </p:nvCxnSpPr>
        <p:spPr bwMode="auto">
          <a:xfrm>
            <a:off x="5330825" y="5867400"/>
            <a:ext cx="3111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53" name="AutoShape 88"/>
          <p:cNvCxnSpPr>
            <a:cxnSpLocks noChangeShapeType="1"/>
            <a:stCxn id="21551" idx="3"/>
          </p:cNvCxnSpPr>
          <p:nvPr/>
        </p:nvCxnSpPr>
        <p:spPr bwMode="auto">
          <a:xfrm>
            <a:off x="7086600" y="5867400"/>
            <a:ext cx="304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54" name="Rectangle 89"/>
          <p:cNvSpPr>
            <a:spLocks noChangeArrowheads="1"/>
          </p:cNvSpPr>
          <p:nvPr/>
        </p:nvSpPr>
        <p:spPr bwMode="auto">
          <a:xfrm>
            <a:off x="2133600" y="6305550"/>
            <a:ext cx="3200400" cy="304800"/>
          </a:xfrm>
          <a:prstGeom prst="rect">
            <a:avLst/>
          </a:prstGeom>
          <a:solidFill>
            <a:srgbClr val="FFFF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200" b="1" dirty="0">
                <a:solidFill>
                  <a:prstClr val="black"/>
                </a:solidFill>
                <a:latin typeface="Arial" charset="0"/>
              </a:rPr>
              <a:t>Monitoring</a:t>
            </a:r>
          </a:p>
        </p:txBody>
      </p:sp>
      <p:sp>
        <p:nvSpPr>
          <p:cNvPr id="21555" name="Line 92"/>
          <p:cNvSpPr>
            <a:spLocks noChangeShapeType="1"/>
          </p:cNvSpPr>
          <p:nvPr/>
        </p:nvSpPr>
        <p:spPr bwMode="auto">
          <a:xfrm>
            <a:off x="2851150" y="6057900"/>
            <a:ext cx="6350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defTabSz="449263" fontAlgn="base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endParaRPr lang="tr-TR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3" name="Rectangle 319"/>
          <p:cNvSpPr>
            <a:spLocks noChangeArrowheads="1"/>
          </p:cNvSpPr>
          <p:nvPr/>
        </p:nvSpPr>
        <p:spPr bwMode="auto">
          <a:xfrm>
            <a:off x="3832291" y="785812"/>
            <a:ext cx="1446934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4" name="Rectangle 322"/>
          <p:cNvSpPr>
            <a:spLocks noChangeArrowheads="1"/>
          </p:cNvSpPr>
          <p:nvPr/>
        </p:nvSpPr>
        <p:spPr bwMode="auto">
          <a:xfrm>
            <a:off x="4234138" y="823705"/>
            <a:ext cx="599523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100" b="1" dirty="0" err="1">
                <a:solidFill>
                  <a:srgbClr val="000000"/>
                </a:solidFill>
                <a:latin typeface="Tahoma" pitchFamily="34" charset="0"/>
                <a:cs typeface="Arial" charset="0"/>
              </a:rPr>
              <a:t>Decision</a:t>
            </a:r>
            <a:endParaRPr lang="tr-TR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6" name="Rectangle 326"/>
          <p:cNvSpPr>
            <a:spLocks noChangeArrowheads="1"/>
          </p:cNvSpPr>
          <p:nvPr/>
        </p:nvSpPr>
        <p:spPr bwMode="auto">
          <a:xfrm>
            <a:off x="4076700" y="1004887"/>
            <a:ext cx="1038746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100" b="1" dirty="0" err="1">
                <a:solidFill>
                  <a:srgbClr val="000000"/>
                </a:solidFill>
                <a:latin typeface="Tahoma" pitchFamily="34" charset="0"/>
                <a:cs typeface="Arial" charset="0"/>
              </a:rPr>
              <a:t>Annex</a:t>
            </a:r>
            <a:r>
              <a:rPr lang="tr-TR" sz="1100" b="1" dirty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 I </a:t>
            </a:r>
            <a:r>
              <a:rPr lang="tr-TR" sz="1100" b="1" dirty="0" err="1">
                <a:solidFill>
                  <a:srgbClr val="000000"/>
                </a:solidFill>
                <a:latin typeface="Tahoma" pitchFamily="34" charset="0"/>
                <a:cs typeface="Arial" charset="0"/>
              </a:rPr>
              <a:t>and</a:t>
            </a:r>
            <a:r>
              <a:rPr lang="tr-TR" sz="1100" b="1" dirty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 II</a:t>
            </a:r>
            <a:endParaRPr lang="tr-TR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7" name="Rectangle 486"/>
          <p:cNvSpPr>
            <a:spLocks noChangeArrowheads="1"/>
          </p:cNvSpPr>
          <p:nvPr/>
        </p:nvSpPr>
        <p:spPr bwMode="auto">
          <a:xfrm>
            <a:off x="7344912" y="800100"/>
            <a:ext cx="1446934" cy="409575"/>
          </a:xfrm>
          <a:prstGeom prst="rect">
            <a:avLst/>
          </a:prstGeom>
          <a:noFill/>
          <a:ln w="12" cap="rnd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8" name="Rectangle 488"/>
          <p:cNvSpPr>
            <a:spLocks noChangeArrowheads="1"/>
          </p:cNvSpPr>
          <p:nvPr/>
        </p:nvSpPr>
        <p:spPr bwMode="auto">
          <a:xfrm>
            <a:off x="7659050" y="938212"/>
            <a:ext cx="49532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100" b="1" dirty="0" err="1">
                <a:solidFill>
                  <a:srgbClr val="000000"/>
                </a:solidFill>
                <a:latin typeface="Tahoma" pitchFamily="34" charset="0"/>
                <a:cs typeface="Arial" charset="0"/>
              </a:rPr>
              <a:t>Inform</a:t>
            </a:r>
            <a:endParaRPr lang="tr-TR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9" name="Rectangle 491"/>
          <p:cNvSpPr>
            <a:spLocks noChangeArrowheads="1"/>
          </p:cNvSpPr>
          <p:nvPr/>
        </p:nvSpPr>
        <p:spPr bwMode="auto">
          <a:xfrm>
            <a:off x="5583842" y="785812"/>
            <a:ext cx="1446934" cy="419100"/>
          </a:xfrm>
          <a:prstGeom prst="rect">
            <a:avLst/>
          </a:prstGeom>
          <a:noFill/>
          <a:ln w="9525" cmpd="sng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srgbClr val="000000"/>
                </a:solidFill>
              </a:rPr>
              <a:t>                           </a:t>
            </a:r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70" name="Rectangle 494"/>
          <p:cNvSpPr>
            <a:spLocks noChangeArrowheads="1"/>
          </p:cNvSpPr>
          <p:nvPr/>
        </p:nvSpPr>
        <p:spPr bwMode="auto">
          <a:xfrm>
            <a:off x="5946775" y="938212"/>
            <a:ext cx="713456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100" b="1" dirty="0" err="1">
                <a:solidFill>
                  <a:srgbClr val="000000"/>
                </a:solidFill>
                <a:latin typeface="Tahoma" pitchFamily="34" charset="0"/>
                <a:cs typeface="Arial" charset="0"/>
              </a:rPr>
              <a:t>Inform</a:t>
            </a:r>
            <a:endParaRPr lang="tr-TR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9" name="Freeform 387"/>
          <p:cNvSpPr>
            <a:spLocks noEditPoints="1"/>
          </p:cNvSpPr>
          <p:nvPr/>
        </p:nvSpPr>
        <p:spPr bwMode="auto">
          <a:xfrm>
            <a:off x="2680456" y="1209675"/>
            <a:ext cx="5378404" cy="423863"/>
          </a:xfrm>
          <a:custGeom>
            <a:avLst/>
            <a:gdLst>
              <a:gd name="T0" fmla="*/ 1194 w 1194"/>
              <a:gd name="T1" fmla="*/ 0 h 267"/>
              <a:gd name="T2" fmla="*/ 1194 w 1194"/>
              <a:gd name="T3" fmla="*/ 140 h 267"/>
              <a:gd name="T4" fmla="*/ 36 w 1194"/>
              <a:gd name="T5" fmla="*/ 140 h 267"/>
              <a:gd name="T6" fmla="*/ 42 w 1194"/>
              <a:gd name="T7" fmla="*/ 134 h 267"/>
              <a:gd name="T8" fmla="*/ 42 w 1194"/>
              <a:gd name="T9" fmla="*/ 237 h 267"/>
              <a:gd name="T10" fmla="*/ 30 w 1194"/>
              <a:gd name="T11" fmla="*/ 237 h 267"/>
              <a:gd name="T12" fmla="*/ 30 w 1194"/>
              <a:gd name="T13" fmla="*/ 128 h 267"/>
              <a:gd name="T14" fmla="*/ 1188 w 1194"/>
              <a:gd name="T15" fmla="*/ 128 h 267"/>
              <a:gd name="T16" fmla="*/ 1182 w 1194"/>
              <a:gd name="T17" fmla="*/ 134 h 267"/>
              <a:gd name="T18" fmla="*/ 1182 w 1194"/>
              <a:gd name="T19" fmla="*/ 0 h 267"/>
              <a:gd name="T20" fmla="*/ 1194 w 1194"/>
              <a:gd name="T21" fmla="*/ 0 h 267"/>
              <a:gd name="T22" fmla="*/ 72 w 1194"/>
              <a:gd name="T23" fmla="*/ 195 h 267"/>
              <a:gd name="T24" fmla="*/ 36 w 1194"/>
              <a:gd name="T25" fmla="*/ 267 h 267"/>
              <a:gd name="T26" fmla="*/ 0 w 1194"/>
              <a:gd name="T27" fmla="*/ 195 h 267"/>
              <a:gd name="T28" fmla="*/ 72 w 1194"/>
              <a:gd name="T29" fmla="*/ 195 h 26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94"/>
              <a:gd name="T46" fmla="*/ 0 h 267"/>
              <a:gd name="T47" fmla="*/ 1194 w 1194"/>
              <a:gd name="T48" fmla="*/ 267 h 26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94" h="267">
                <a:moveTo>
                  <a:pt x="1194" y="0"/>
                </a:moveTo>
                <a:lnTo>
                  <a:pt x="1194" y="140"/>
                </a:lnTo>
                <a:lnTo>
                  <a:pt x="36" y="140"/>
                </a:lnTo>
                <a:lnTo>
                  <a:pt x="42" y="134"/>
                </a:lnTo>
                <a:lnTo>
                  <a:pt x="42" y="237"/>
                </a:lnTo>
                <a:lnTo>
                  <a:pt x="30" y="237"/>
                </a:lnTo>
                <a:lnTo>
                  <a:pt x="30" y="128"/>
                </a:lnTo>
                <a:lnTo>
                  <a:pt x="1188" y="128"/>
                </a:lnTo>
                <a:lnTo>
                  <a:pt x="1182" y="134"/>
                </a:lnTo>
                <a:lnTo>
                  <a:pt x="1182" y="0"/>
                </a:lnTo>
                <a:lnTo>
                  <a:pt x="1194" y="0"/>
                </a:lnTo>
                <a:close/>
                <a:moveTo>
                  <a:pt x="72" y="195"/>
                </a:moveTo>
                <a:lnTo>
                  <a:pt x="36" y="267"/>
                </a:lnTo>
                <a:lnTo>
                  <a:pt x="0" y="195"/>
                </a:lnTo>
                <a:lnTo>
                  <a:pt x="72" y="195"/>
                </a:lnTo>
                <a:close/>
              </a:path>
            </a:pathLst>
          </a:custGeom>
          <a:solidFill>
            <a:srgbClr val="000000"/>
          </a:solidFill>
          <a:ln w="12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" name="Freeform 388"/>
          <p:cNvSpPr>
            <a:spLocks noEditPoints="1"/>
          </p:cNvSpPr>
          <p:nvPr/>
        </p:nvSpPr>
        <p:spPr bwMode="auto">
          <a:xfrm>
            <a:off x="3627626" y="2043112"/>
            <a:ext cx="4467724" cy="581025"/>
          </a:xfrm>
          <a:custGeom>
            <a:avLst/>
            <a:gdLst>
              <a:gd name="T0" fmla="*/ 1758 w 1758"/>
              <a:gd name="T1" fmla="*/ 0 h 252"/>
              <a:gd name="T2" fmla="*/ 1758 w 1758"/>
              <a:gd name="T3" fmla="*/ 222 h 252"/>
              <a:gd name="T4" fmla="*/ 30 w 1758"/>
              <a:gd name="T5" fmla="*/ 222 h 252"/>
              <a:gd name="T6" fmla="*/ 30 w 1758"/>
              <a:gd name="T7" fmla="*/ 210 h 252"/>
              <a:gd name="T8" fmla="*/ 1752 w 1758"/>
              <a:gd name="T9" fmla="*/ 210 h 252"/>
              <a:gd name="T10" fmla="*/ 1746 w 1758"/>
              <a:gd name="T11" fmla="*/ 216 h 252"/>
              <a:gd name="T12" fmla="*/ 1746 w 1758"/>
              <a:gd name="T13" fmla="*/ 0 h 252"/>
              <a:gd name="T14" fmla="*/ 1758 w 1758"/>
              <a:gd name="T15" fmla="*/ 0 h 252"/>
              <a:gd name="T16" fmla="*/ 72 w 1758"/>
              <a:gd name="T17" fmla="*/ 252 h 252"/>
              <a:gd name="T18" fmla="*/ 0 w 1758"/>
              <a:gd name="T19" fmla="*/ 216 h 252"/>
              <a:gd name="T20" fmla="*/ 72 w 1758"/>
              <a:gd name="T21" fmla="*/ 180 h 252"/>
              <a:gd name="T22" fmla="*/ 72 w 1758"/>
              <a:gd name="T23" fmla="*/ 252 h 25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758"/>
              <a:gd name="T37" fmla="*/ 0 h 252"/>
              <a:gd name="T38" fmla="*/ 1758 w 1758"/>
              <a:gd name="T39" fmla="*/ 252 h 25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758" h="252">
                <a:moveTo>
                  <a:pt x="1758" y="0"/>
                </a:moveTo>
                <a:lnTo>
                  <a:pt x="1758" y="222"/>
                </a:lnTo>
                <a:lnTo>
                  <a:pt x="30" y="222"/>
                </a:lnTo>
                <a:lnTo>
                  <a:pt x="30" y="210"/>
                </a:lnTo>
                <a:lnTo>
                  <a:pt x="1752" y="210"/>
                </a:lnTo>
                <a:lnTo>
                  <a:pt x="1746" y="216"/>
                </a:lnTo>
                <a:lnTo>
                  <a:pt x="1746" y="0"/>
                </a:lnTo>
                <a:lnTo>
                  <a:pt x="1758" y="0"/>
                </a:lnTo>
                <a:close/>
                <a:moveTo>
                  <a:pt x="72" y="252"/>
                </a:moveTo>
                <a:lnTo>
                  <a:pt x="0" y="216"/>
                </a:lnTo>
                <a:lnTo>
                  <a:pt x="72" y="180"/>
                </a:lnTo>
                <a:lnTo>
                  <a:pt x="72" y="252"/>
                </a:lnTo>
                <a:close/>
              </a:path>
            </a:pathLst>
          </a:custGeom>
          <a:solidFill>
            <a:srgbClr val="000000"/>
          </a:solidFill>
          <a:ln w="12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 2"/>
          <p:cNvGraphicFramePr/>
          <p:nvPr/>
        </p:nvGraphicFramePr>
        <p:xfrm>
          <a:off x="268922" y="356235"/>
          <a:ext cx="8606155" cy="6145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652246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266</Words>
  <Application>Microsoft Office PowerPoint</Application>
  <PresentationFormat>Ekran Gösterisi (4:3)</PresentationFormat>
  <Paragraphs>68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2_Office Theme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Nihan Şahin Hamamcı</dc:creator>
  <cp:lastModifiedBy>Nihan Şahin Hamamcı</cp:lastModifiedBy>
  <cp:revision>3</cp:revision>
  <dcterms:created xsi:type="dcterms:W3CDTF">2017-05-29T12:12:06Z</dcterms:created>
  <dcterms:modified xsi:type="dcterms:W3CDTF">2017-05-29T12:51:13Z</dcterms:modified>
</cp:coreProperties>
</file>