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63" r:id="rId15"/>
    <p:sldId id="282" r:id="rId16"/>
    <p:sldId id="270" r:id="rId17"/>
    <p:sldId id="271" r:id="rId18"/>
    <p:sldId id="272" r:id="rId19"/>
    <p:sldId id="273" r:id="rId20"/>
    <p:sldId id="274" r:id="rId21"/>
    <p:sldId id="275" r:id="rId22"/>
    <p:sldId id="276" r:id="rId23"/>
    <p:sldId id="277" r:id="rId24"/>
    <p:sldId id="278" r:id="rId25"/>
    <p:sldId id="279" r:id="rId26"/>
    <p:sldId id="280" r:id="rId27"/>
    <p:sldId id="283" r:id="rId28"/>
    <p:sldId id="28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0066"/>
    <a:srgbClr val="84E109"/>
    <a:srgbClr val="0CD9DE"/>
    <a:srgbClr val="BF2B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57C1F4-90CB-45AD-875F-661C50BD146A}" type="datetimeFigureOut">
              <a:rPr lang="en-US" smtClean="0"/>
              <a:t>6/15/2017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5680AF-CA64-4624-BABF-9A2685E46ED4}" type="slidenum">
              <a:rPr lang="en-US" smtClean="0"/>
              <a:t>‹#›</a:t>
            </a:fld>
            <a:endParaRPr lang="en-US"/>
          </a:p>
        </p:txBody>
      </p:sp>
    </p:spTree>
    <p:extLst>
      <p:ext uri="{BB962C8B-B14F-4D97-AF65-F5344CB8AC3E}">
        <p14:creationId xmlns:p14="http://schemas.microsoft.com/office/powerpoint/2010/main" val="4135331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describes how public participation should work in cases of decision making. The main text indicates that public participation should be effective, adequate, formal and provide for information, notification, dialogue, consideration and response.</a:t>
            </a:r>
          </a:p>
          <a:p>
            <a:endParaRPr lang="en-US" dirty="0"/>
          </a:p>
        </p:txBody>
      </p:sp>
      <p:sp>
        <p:nvSpPr>
          <p:cNvPr id="4" name="Slide Number Placeholder 3"/>
          <p:cNvSpPr>
            <a:spLocks noGrp="1"/>
          </p:cNvSpPr>
          <p:nvPr>
            <p:ph type="sldNum" sz="quarter" idx="10"/>
          </p:nvPr>
        </p:nvSpPr>
        <p:spPr/>
        <p:txBody>
          <a:bodyPr/>
          <a:lstStyle/>
          <a:p>
            <a:fld id="{CA5680AF-CA64-4624-BABF-9A2685E46ED4}" type="slidenum">
              <a:rPr lang="en-US" smtClean="0"/>
              <a:t>19</a:t>
            </a:fld>
            <a:endParaRPr lang="en-US"/>
          </a:p>
        </p:txBody>
      </p:sp>
    </p:spTree>
    <p:extLst>
      <p:ext uri="{BB962C8B-B14F-4D97-AF65-F5344CB8AC3E}">
        <p14:creationId xmlns:p14="http://schemas.microsoft.com/office/powerpoint/2010/main" val="561876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Handout : </a:t>
            </a:r>
            <a:r>
              <a:rPr lang="en-US" dirty="0" err="1"/>
              <a:t>pg</a:t>
            </a:r>
            <a:r>
              <a:rPr lang="en-US" dirty="0"/>
              <a:t> 185</a:t>
            </a:r>
          </a:p>
        </p:txBody>
      </p:sp>
      <p:sp>
        <p:nvSpPr>
          <p:cNvPr id="4" name="Slide Number Placeholder 3"/>
          <p:cNvSpPr>
            <a:spLocks noGrp="1"/>
          </p:cNvSpPr>
          <p:nvPr>
            <p:ph type="sldNum" sz="quarter" idx="10"/>
          </p:nvPr>
        </p:nvSpPr>
        <p:spPr/>
        <p:txBody>
          <a:bodyPr/>
          <a:lstStyle/>
          <a:p>
            <a:fld id="{CA5680AF-CA64-4624-BABF-9A2685E46ED4}" type="slidenum">
              <a:rPr lang="en-US" smtClean="0"/>
              <a:t>26</a:t>
            </a:fld>
            <a:endParaRPr lang="en-US"/>
          </a:p>
        </p:txBody>
      </p:sp>
    </p:spTree>
    <p:extLst>
      <p:ext uri="{BB962C8B-B14F-4D97-AF65-F5344CB8AC3E}">
        <p14:creationId xmlns:p14="http://schemas.microsoft.com/office/powerpoint/2010/main" val="2422712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BDC5A3C6-0D99-4D34-BC46-2740D2FF9997}" type="datetimeFigureOut">
              <a:rPr lang="en-US" smtClean="0"/>
              <a:pPr/>
              <a:t>6/15/2017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4B59F1F-978D-4475-9E2C-761E31257A2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DC5A3C6-0D99-4D34-BC46-2740D2FF9997}" type="datetimeFigureOut">
              <a:rPr lang="en-US" smtClean="0"/>
              <a:pPr/>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59F1F-978D-4475-9E2C-761E31257A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DC5A3C6-0D99-4D34-BC46-2740D2FF9997}" type="datetimeFigureOut">
              <a:rPr lang="en-US" smtClean="0"/>
              <a:pPr/>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59F1F-978D-4475-9E2C-761E31257A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DC5A3C6-0D99-4D34-BC46-2740D2FF9997}" type="datetimeFigureOut">
              <a:rPr lang="en-US" smtClean="0"/>
              <a:pPr/>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59F1F-978D-4475-9E2C-761E31257A2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DC5A3C6-0D99-4D34-BC46-2740D2FF9997}" type="datetimeFigureOut">
              <a:rPr lang="en-US" smtClean="0"/>
              <a:pPr/>
              <a:t>6/15/2017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4B59F1F-978D-4475-9E2C-761E31257A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BDC5A3C6-0D99-4D34-BC46-2740D2FF9997}" type="datetimeFigureOut">
              <a:rPr lang="en-US" smtClean="0"/>
              <a:pPr/>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59F1F-978D-4475-9E2C-761E31257A2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DC5A3C6-0D99-4D34-BC46-2740D2FF9997}" type="datetimeFigureOut">
              <a:rPr lang="en-US" smtClean="0"/>
              <a:pPr/>
              <a:t>6/15/2017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59F1F-978D-4475-9E2C-761E31257A2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DC5A3C6-0D99-4D34-BC46-2740D2FF9997}" type="datetimeFigureOut">
              <a:rPr lang="en-US" smtClean="0"/>
              <a:pPr/>
              <a:t>6/15/2017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59F1F-978D-4475-9E2C-761E31257A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5A3C6-0D99-4D34-BC46-2740D2FF9997}" type="datetimeFigureOut">
              <a:rPr lang="en-US" smtClean="0"/>
              <a:pPr/>
              <a:t>6/15/2017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59F1F-978D-4475-9E2C-761E31257A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DC5A3C6-0D99-4D34-BC46-2740D2FF9997}" type="datetimeFigureOut">
              <a:rPr lang="en-US" smtClean="0"/>
              <a:pPr/>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59F1F-978D-4475-9E2C-761E31257A2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DC5A3C6-0D99-4D34-BC46-2740D2FF9997}" type="datetimeFigureOut">
              <a:rPr lang="en-US" smtClean="0"/>
              <a:pPr/>
              <a:t>6/15/2017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4B59F1F-978D-4475-9E2C-761E31257A2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DC5A3C6-0D99-4D34-BC46-2740D2FF9997}" type="datetimeFigureOut">
              <a:rPr lang="en-US" smtClean="0"/>
              <a:pPr/>
              <a:t>6/15/2017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4B59F1F-978D-4475-9E2C-761E31257A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u="sng" dirty="0">
                <a:latin typeface="Times New Roman" panose="02020603050405020304" pitchFamily="18" charset="0"/>
                <a:cs typeface="Times New Roman" panose="02020603050405020304" pitchFamily="18" charset="0"/>
              </a:rPr>
              <a:t>Public</a:t>
            </a:r>
            <a:r>
              <a:rPr sz="3200" u="sng" dirty="0">
                <a:latin typeface="Times New Roman" panose="02020603050405020304" pitchFamily="18" charset="0"/>
                <a:cs typeface="Times New Roman" panose="02020603050405020304" pitchFamily="18" charset="0"/>
              </a:rPr>
              <a:t> </a:t>
            </a:r>
            <a:r>
              <a:rPr lang="en-US" sz="3200" u="sng" dirty="0">
                <a:latin typeface="Times New Roman" panose="02020603050405020304" pitchFamily="18" charset="0"/>
                <a:cs typeface="Times New Roman" panose="02020603050405020304" pitchFamily="18" charset="0"/>
              </a:rPr>
              <a:t>Par</a:t>
            </a:r>
            <a:r>
              <a:rPr sz="3200" u="sng" dirty="0">
                <a:latin typeface="Times New Roman" panose="02020603050405020304" pitchFamily="18" charset="0"/>
                <a:cs typeface="Times New Roman" panose="02020603050405020304" pitchFamily="18" charset="0"/>
              </a:rPr>
              <a:t>t</a:t>
            </a:r>
            <a:r>
              <a:rPr lang="en-US" sz="3200" u="sng" dirty="0">
                <a:latin typeface="Times New Roman" panose="02020603050405020304" pitchFamily="18" charset="0"/>
                <a:cs typeface="Times New Roman" panose="02020603050405020304" pitchFamily="18" charset="0"/>
              </a:rPr>
              <a:t>icipation</a:t>
            </a:r>
          </a:p>
        </p:txBody>
      </p:sp>
      <p:sp>
        <p:nvSpPr>
          <p:cNvPr id="4" name="Subtitle 3"/>
          <p:cNvSpPr>
            <a:spLocks noGrp="1"/>
          </p:cNvSpPr>
          <p:nvPr>
            <p:ph type="subTitle" idx="1"/>
          </p:nvPr>
        </p:nvSpPr>
        <p:spPr>
          <a:xfrm>
            <a:off x="1371600" y="3581400"/>
            <a:ext cx="6400800" cy="1600200"/>
          </a:xfrm>
        </p:spPr>
        <p:txBody>
          <a:bodyPr>
            <a:normAutofit/>
          </a:bodyPr>
          <a:lstStyle/>
          <a:p>
            <a:r>
              <a:rPr lang="en-US" sz="2000" dirty="0">
                <a:solidFill>
                  <a:schemeClr val="tx1"/>
                </a:solidFill>
                <a:latin typeface="Times New Roman" panose="02020603050405020304" pitchFamily="18" charset="0"/>
                <a:cs typeface="Times New Roman" panose="02020603050405020304" pitchFamily="18" charset="0"/>
              </a:rPr>
              <a:t>Presented By: </a:t>
            </a:r>
            <a:r>
              <a:rPr lang="en-US" sz="2000" b="1" dirty="0" err="1">
                <a:solidFill>
                  <a:schemeClr val="tx1"/>
                </a:solidFill>
                <a:latin typeface="Times New Roman" panose="02020603050405020304" pitchFamily="18" charset="0"/>
                <a:cs typeface="Times New Roman" panose="02020603050405020304" pitchFamily="18" charset="0"/>
              </a:rPr>
              <a:t>Saman</a:t>
            </a:r>
            <a:r>
              <a:rPr lang="en-US" sz="2000" b="1" dirty="0">
                <a:solidFill>
                  <a:schemeClr val="tx1"/>
                </a:solidFill>
                <a:latin typeface="Times New Roman" panose="02020603050405020304" pitchFamily="18" charset="0"/>
                <a:cs typeface="Times New Roman" panose="02020603050405020304" pitchFamily="18" charset="0"/>
              </a:rPr>
              <a:t> Sana</a:t>
            </a:r>
          </a:p>
          <a:p>
            <a:r>
              <a:rPr lang="en-US" sz="2000" dirty="0">
                <a:solidFill>
                  <a:schemeClr val="tx1"/>
                </a:solidFill>
                <a:latin typeface="Times New Roman" panose="02020603050405020304" pitchFamily="18" charset="0"/>
                <a:cs typeface="Times New Roman" panose="02020603050405020304" pitchFamily="18" charset="0"/>
              </a:rPr>
              <a:t>Lecturer</a:t>
            </a:r>
          </a:p>
          <a:p>
            <a:r>
              <a:rPr lang="en-US" sz="2000" dirty="0">
                <a:solidFill>
                  <a:schemeClr val="tx1"/>
                </a:solidFill>
                <a:latin typeface="Times New Roman" panose="02020603050405020304" pitchFamily="18" charset="0"/>
                <a:cs typeface="Times New Roman" panose="02020603050405020304" pitchFamily="18" charset="0"/>
              </a:rPr>
              <a:t>Department of Environmental Sciences</a:t>
            </a:r>
          </a:p>
          <a:p>
            <a:r>
              <a:rPr lang="en-US" sz="2000" dirty="0">
                <a:solidFill>
                  <a:schemeClr val="tx1"/>
                </a:solidFill>
                <a:latin typeface="Times New Roman" panose="02020603050405020304" pitchFamily="18" charset="0"/>
                <a:cs typeface="Times New Roman" panose="02020603050405020304" pitchFamily="18" charset="0"/>
              </a:rPr>
              <a:t>University of Veterinary and Animal Sciences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772400" cy="1143000"/>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Government agencies</a:t>
            </a:r>
          </a:p>
        </p:txBody>
      </p:sp>
      <p:sp>
        <p:nvSpPr>
          <p:cNvPr id="3" name="Content Placeholder 2"/>
          <p:cNvSpPr>
            <a:spLocks noGrp="1"/>
          </p:cNvSpPr>
          <p:nvPr>
            <p:ph sz="quarter" idx="1"/>
          </p:nvPr>
        </p:nvSpPr>
        <p:spPr/>
        <p:txBody>
          <a:bodyPr>
            <a:normAutofit fontScale="92500" lnSpcReduction="10000"/>
          </a:bodyPr>
          <a:lstStyle/>
          <a:p>
            <a:pPr algn="just">
              <a:lnSpc>
                <a:spcPct val="150000"/>
              </a:lnSpc>
            </a:pPr>
            <a:r>
              <a:rPr lang="en-US" sz="2400" dirty="0">
                <a:latin typeface="Times New Roman" panose="02020603050405020304" pitchFamily="18" charset="0"/>
                <a:cs typeface="Times New Roman" panose="02020603050405020304" pitchFamily="18" charset="0"/>
              </a:rPr>
              <a:t>The government agencies involved in the EIA process will want to have their policy and regulatory responsibilities addressed in impact analysis and mitigation considered.</a:t>
            </a:r>
          </a:p>
          <a:p>
            <a:pPr algn="just">
              <a:lnSpc>
                <a:spcPct val="150000"/>
              </a:lnSpc>
            </a:pPr>
            <a:r>
              <a:rPr lang="en-US" sz="2400" dirty="0">
                <a:latin typeface="Times New Roman" panose="02020603050405020304" pitchFamily="18" charset="0"/>
                <a:cs typeface="Times New Roman" panose="02020603050405020304" pitchFamily="18" charset="0"/>
              </a:rPr>
              <a:t>For the competent authority, an effective public involvement program can mean the proposal may be less likely to become controversial in the later stages of the process.</a:t>
            </a:r>
          </a:p>
          <a:p>
            <a:pPr algn="just">
              <a:lnSpc>
                <a:spcPct val="150000"/>
              </a:lnSpc>
            </a:pPr>
            <a:r>
              <a:rPr lang="en-US" sz="2400" dirty="0">
                <a:latin typeface="Times New Roman" panose="02020603050405020304" pitchFamily="18" charset="0"/>
                <a:cs typeface="Times New Roman" panose="02020603050405020304" pitchFamily="18" charset="0"/>
              </a:rPr>
              <a:t>For the responsible EIA agency, the concern will be whether or not the public involvement process conforms to requirements and procedures.</a:t>
            </a:r>
          </a:p>
        </p:txBody>
      </p:sp>
    </p:spTree>
    <p:extLst>
      <p:ext uri="{BB962C8B-B14F-4D97-AF65-F5344CB8AC3E}">
        <p14:creationId xmlns:p14="http://schemas.microsoft.com/office/powerpoint/2010/main" val="4149298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96917"/>
            <a:ext cx="7772400" cy="1143000"/>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NGOs/Interest groups</a:t>
            </a:r>
          </a:p>
        </p:txBody>
      </p:sp>
      <p:sp>
        <p:nvSpPr>
          <p:cNvPr id="3" name="Content Placeholder 2"/>
          <p:cNvSpPr>
            <a:spLocks noGrp="1"/>
          </p:cNvSpPr>
          <p:nvPr>
            <p:ph sz="quarter" idx="1"/>
          </p:nvPr>
        </p:nvSpPr>
        <p:spPr/>
        <p:txBody>
          <a:bodyPr>
            <a:normAutofit lnSpcReduction="10000"/>
          </a:bodyPr>
          <a:lstStyle/>
          <a:p>
            <a:pPr algn="just">
              <a:lnSpc>
                <a:spcPct val="150000"/>
              </a:lnSpc>
            </a:pPr>
            <a:r>
              <a:rPr lang="en-US" sz="2400" dirty="0">
                <a:latin typeface="Times New Roman" panose="02020603050405020304" pitchFamily="18" charset="0"/>
                <a:cs typeface="Times New Roman" panose="02020603050405020304" pitchFamily="18" charset="0"/>
              </a:rPr>
              <a:t>Comments from NGOs can provide a useful policy perspective on a proposal; for example; the relationship of the proposal to sustainability objectives and strategy.</a:t>
            </a:r>
          </a:p>
          <a:p>
            <a:pPr algn="just">
              <a:lnSpc>
                <a:spcPct val="150000"/>
              </a:lnSpc>
            </a:pPr>
            <a:r>
              <a:rPr lang="en-US" sz="2400" dirty="0">
                <a:latin typeface="Times New Roman" panose="02020603050405020304" pitchFamily="18" charset="0"/>
                <a:cs typeface="Times New Roman" panose="02020603050405020304" pitchFamily="18" charset="0"/>
              </a:rPr>
              <a:t>Their views may also be helpful when there are difficulties with involving local people. </a:t>
            </a:r>
          </a:p>
          <a:p>
            <a:pPr algn="just">
              <a:lnSpc>
                <a:spcPct val="150000"/>
              </a:lnSpc>
            </a:pPr>
            <a:r>
              <a:rPr lang="en-US" sz="2400" dirty="0">
                <a:latin typeface="Times New Roman" panose="02020603050405020304" pitchFamily="18" charset="0"/>
                <a:cs typeface="Times New Roman" panose="02020603050405020304" pitchFamily="18" charset="0"/>
              </a:rPr>
              <a:t>However, this surrogate approach should be considered as exceptional; it cannot substitute for or replace views which should be solicited directly.</a:t>
            </a:r>
          </a:p>
        </p:txBody>
      </p:sp>
    </p:spTree>
    <p:extLst>
      <p:ext uri="{BB962C8B-B14F-4D97-AF65-F5344CB8AC3E}">
        <p14:creationId xmlns:p14="http://schemas.microsoft.com/office/powerpoint/2010/main" val="3884065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12683"/>
            <a:ext cx="7772400" cy="1143000"/>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Other Interested Groups</a:t>
            </a:r>
          </a:p>
        </p:txBody>
      </p:sp>
      <p:sp>
        <p:nvSpPr>
          <p:cNvPr id="3" name="Content Placeholder 2"/>
          <p:cNvSpPr>
            <a:spLocks noGrp="1"/>
          </p:cNvSpPr>
          <p:nvPr>
            <p:ph sz="quarter" idx="1"/>
          </p:nvPr>
        </p:nvSpPr>
        <p:spPr/>
        <p:txBody>
          <a:bodyPr>
            <a:normAutofit fontScale="92500" lnSpcReduction="10000"/>
          </a:bodyPr>
          <a:lstStyle/>
          <a:p>
            <a:pPr algn="just">
              <a:lnSpc>
                <a:spcPct val="150000"/>
              </a:lnSpc>
            </a:pPr>
            <a:r>
              <a:rPr lang="en-US" sz="2400" dirty="0">
                <a:latin typeface="Times New Roman" panose="02020603050405020304" pitchFamily="18" charset="0"/>
                <a:cs typeface="Times New Roman" panose="02020603050405020304" pitchFamily="18" charset="0"/>
              </a:rPr>
              <a:t>Other interested groups include those who are experts in particular fields and can make a significant contribution to the EIA study.</a:t>
            </a:r>
          </a:p>
          <a:p>
            <a:pPr algn="just">
              <a:lnSpc>
                <a:spcPct val="150000"/>
              </a:lnSpc>
            </a:pPr>
            <a:r>
              <a:rPr lang="en-US" sz="2400" dirty="0">
                <a:latin typeface="Times New Roman" panose="02020603050405020304" pitchFamily="18" charset="0"/>
                <a:cs typeface="Times New Roman" panose="02020603050405020304" pitchFamily="18" charset="0"/>
              </a:rPr>
              <a:t>The advice and knowledge of government agencies and the industry sector most directly concerned with the proposal should always be sought.</a:t>
            </a:r>
          </a:p>
          <a:p>
            <a:pPr algn="just">
              <a:lnSpc>
                <a:spcPct val="150000"/>
              </a:lnSpc>
            </a:pPr>
            <a:r>
              <a:rPr lang="en-US" sz="2400" dirty="0">
                <a:latin typeface="Times New Roman" panose="02020603050405020304" pitchFamily="18" charset="0"/>
                <a:cs typeface="Times New Roman" panose="02020603050405020304" pitchFamily="18" charset="0"/>
              </a:rPr>
              <a:t>However, in many cases, substantive information about the environmental setting and effects will come from outside resources.</a:t>
            </a:r>
          </a:p>
        </p:txBody>
      </p:sp>
    </p:spTree>
    <p:extLst>
      <p:ext uri="{BB962C8B-B14F-4D97-AF65-F5344CB8AC3E}">
        <p14:creationId xmlns:p14="http://schemas.microsoft.com/office/powerpoint/2010/main" val="9674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772400" cy="609600"/>
          </a:xfrm>
          <a:solidFill>
            <a:srgbClr val="FFC000"/>
          </a:solidFill>
          <a:ln w="28575">
            <a:solidFill>
              <a:schemeClr val="tx1"/>
            </a:solidFill>
          </a:ln>
        </p:spPr>
        <p:txBody>
          <a:bodyPr>
            <a:noAutofit/>
          </a:bodyPr>
          <a:lstStyle/>
          <a:p>
            <a:pPr algn="ctr"/>
            <a:r>
              <a:rPr lang="en-US" sz="2400" b="1" dirty="0">
                <a:solidFill>
                  <a:schemeClr val="tx1"/>
                </a:solidFill>
                <a:latin typeface="Times New Roman" panose="02020603050405020304" pitchFamily="18" charset="0"/>
                <a:cs typeface="Times New Roman" panose="02020603050405020304" pitchFamily="18" charset="0"/>
              </a:rPr>
              <a:t>The benefits of public participation for different groups</a:t>
            </a:r>
          </a:p>
        </p:txBody>
      </p:sp>
      <p:sp>
        <p:nvSpPr>
          <p:cNvPr id="3" name="Content Placeholder 2"/>
          <p:cNvSpPr>
            <a:spLocks noGrp="1"/>
          </p:cNvSpPr>
          <p:nvPr>
            <p:ph sz="quarter" idx="1"/>
          </p:nvPr>
        </p:nvSpPr>
        <p:spPr>
          <a:xfrm>
            <a:off x="914400" y="1828800"/>
            <a:ext cx="7772400" cy="4191000"/>
          </a:xfrm>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The different benefits provided for key groups by effective public participation are described in the following table</a:t>
            </a:r>
          </a:p>
          <a:p>
            <a:pPr algn="just">
              <a:lnSpc>
                <a:spcPct val="150000"/>
              </a:lnSpc>
            </a:pPr>
            <a:r>
              <a:rPr lang="en-US" sz="2400" dirty="0">
                <a:latin typeface="Times New Roman" panose="02020603050405020304" pitchFamily="18" charset="0"/>
                <a:cs typeface="Times New Roman" panose="02020603050405020304" pitchFamily="18" charset="0"/>
              </a:rPr>
              <a:t>However, these benefits may not be always realized or acknowledged by participants</a:t>
            </a:r>
          </a:p>
          <a:p>
            <a:pPr algn="just">
              <a:lnSpc>
                <a:spcPct val="150000"/>
              </a:lnSpc>
            </a:pPr>
            <a:r>
              <a:rPr lang="en-US" sz="2400" dirty="0">
                <a:latin typeface="Times New Roman" panose="02020603050405020304" pitchFamily="18" charset="0"/>
                <a:cs typeface="Times New Roman" panose="02020603050405020304" pitchFamily="18" charset="0"/>
              </a:rPr>
              <a:t>Each of the above groups may perceive the benefits gained from public involvement in the EIA process through the lens of their own experience and interests</a:t>
            </a:r>
          </a:p>
        </p:txBody>
      </p:sp>
    </p:spTree>
    <p:extLst>
      <p:ext uri="{BB962C8B-B14F-4D97-AF65-F5344CB8AC3E}">
        <p14:creationId xmlns:p14="http://schemas.microsoft.com/office/powerpoint/2010/main" val="900469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390911603"/>
              </p:ext>
            </p:extLst>
          </p:nvPr>
        </p:nvGraphicFramePr>
        <p:xfrm>
          <a:off x="152400" y="381000"/>
          <a:ext cx="8839200" cy="6111240"/>
        </p:xfrm>
        <a:graphic>
          <a:graphicData uri="http://schemas.openxmlformats.org/drawingml/2006/table">
            <a:tbl>
              <a:tblPr firstRow="1" bandRow="1">
                <a:tableStyleId>{5C22544A-7EE6-4342-B048-85BDC9FD1C3A}</a:tableStyleId>
              </a:tblPr>
              <a:tblGrid>
                <a:gridCol w="2872740">
                  <a:extLst>
                    <a:ext uri="{9D8B030D-6E8A-4147-A177-3AD203B41FA5}">
                      <a16:colId xmlns:a16="http://schemas.microsoft.com/office/drawing/2014/main" xmlns="" val="20000"/>
                    </a:ext>
                  </a:extLst>
                </a:gridCol>
                <a:gridCol w="2504440">
                  <a:extLst>
                    <a:ext uri="{9D8B030D-6E8A-4147-A177-3AD203B41FA5}">
                      <a16:colId xmlns:a16="http://schemas.microsoft.com/office/drawing/2014/main" xmlns="" val="20001"/>
                    </a:ext>
                  </a:extLst>
                </a:gridCol>
                <a:gridCol w="3462020">
                  <a:extLst>
                    <a:ext uri="{9D8B030D-6E8A-4147-A177-3AD203B41FA5}">
                      <a16:colId xmlns:a16="http://schemas.microsoft.com/office/drawing/2014/main" xmlns="" val="20002"/>
                    </a:ext>
                  </a:extLst>
                </a:gridCol>
              </a:tblGrid>
              <a:tr h="568124">
                <a:tc gridSpan="3">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2400" b="1" i="0" dirty="0">
                          <a:latin typeface="Times New Roman" panose="02020603050405020304" pitchFamily="18" charset="0"/>
                          <a:cs typeface="Times New Roman" panose="02020603050405020304" pitchFamily="18" charset="0"/>
                        </a:rPr>
                        <a:t>The benefits of effective participation for different groups</a:t>
                      </a:r>
                    </a:p>
                  </a:txBody>
                  <a:tcPr marL="66675" marR="66675" marT="66675" marB="66675" anchor="ctr"/>
                </a:tc>
                <a:tc hMerge="1">
                  <a:txBody>
                    <a:bodyPr/>
                    <a:lstStyle/>
                    <a:p>
                      <a:endParaRPr lang="en-US" b="0" dirty="0">
                        <a:solidFill>
                          <a:srgbClr val="38386F"/>
                        </a:solidFill>
                      </a:endParaRPr>
                    </a:p>
                  </a:txBody>
                  <a:tcPr marL="66675" marR="66675" marT="66675" marB="66675" anchor="ctr"/>
                </a:tc>
                <a:tc hMerge="1">
                  <a:txBody>
                    <a:bodyPr/>
                    <a:lstStyle/>
                    <a:p>
                      <a:endParaRPr lang="en-US" b="0" dirty="0">
                        <a:solidFill>
                          <a:srgbClr val="38386F"/>
                        </a:solidFill>
                      </a:endParaRPr>
                    </a:p>
                  </a:txBody>
                  <a:tcPr marL="66675" marR="66675" marT="66675" marB="66675" anchor="ctr"/>
                </a:tc>
                <a:extLst>
                  <a:ext uri="{0D108BD9-81ED-4DB2-BD59-A6C34878D82A}">
                    <a16:rowId xmlns:a16="http://schemas.microsoft.com/office/drawing/2014/main" xmlns="" val="10000"/>
                  </a:ext>
                </a:extLst>
              </a:tr>
              <a:tr h="568124">
                <a:tc>
                  <a:txBody>
                    <a:bodyPr/>
                    <a:lstStyle/>
                    <a:p>
                      <a:pPr algn="ctr">
                        <a:lnSpc>
                          <a:spcPct val="150000"/>
                        </a:lnSpc>
                      </a:pPr>
                      <a:r>
                        <a:rPr lang="en-US" sz="2000" b="1" i="0" dirty="0">
                          <a:solidFill>
                            <a:srgbClr val="38386F"/>
                          </a:solidFill>
                          <a:latin typeface="Times New Roman" panose="02020603050405020304" pitchFamily="18" charset="0"/>
                          <a:cs typeface="Times New Roman" panose="02020603050405020304" pitchFamily="18" charset="0"/>
                        </a:rPr>
                        <a:t>The proponent</a:t>
                      </a:r>
                    </a:p>
                  </a:txBody>
                  <a:tcPr marL="66675" marR="66675" marT="66675" marB="66675" anchor="ctr"/>
                </a:tc>
                <a:tc>
                  <a:txBody>
                    <a:bodyPr/>
                    <a:lstStyle/>
                    <a:p>
                      <a:pPr algn="ctr">
                        <a:lnSpc>
                          <a:spcPct val="150000"/>
                        </a:lnSpc>
                      </a:pPr>
                      <a:r>
                        <a:rPr lang="en-US" sz="2000" b="1" i="0" dirty="0">
                          <a:solidFill>
                            <a:srgbClr val="38386F"/>
                          </a:solidFill>
                          <a:latin typeface="Times New Roman" panose="02020603050405020304" pitchFamily="18" charset="0"/>
                          <a:cs typeface="Times New Roman" panose="02020603050405020304" pitchFamily="18" charset="0"/>
                        </a:rPr>
                        <a:t>The decision-maker</a:t>
                      </a:r>
                    </a:p>
                  </a:txBody>
                  <a:tcPr marL="66675" marR="66675" marT="66675" marB="66675" anchor="ctr"/>
                </a:tc>
                <a:tc>
                  <a:txBody>
                    <a:bodyPr/>
                    <a:lstStyle/>
                    <a:p>
                      <a:pPr algn="ctr">
                        <a:lnSpc>
                          <a:spcPct val="150000"/>
                        </a:lnSpc>
                      </a:pPr>
                      <a:r>
                        <a:rPr lang="en-US" sz="2000" b="1" i="0" dirty="0">
                          <a:solidFill>
                            <a:srgbClr val="38386F"/>
                          </a:solidFill>
                          <a:latin typeface="Times New Roman" panose="02020603050405020304" pitchFamily="18" charset="0"/>
                          <a:cs typeface="Times New Roman" panose="02020603050405020304" pitchFamily="18" charset="0"/>
                        </a:rPr>
                        <a:t>Affected communities</a:t>
                      </a:r>
                    </a:p>
                  </a:txBody>
                  <a:tcPr marL="66675" marR="66675" marT="66675" marB="66675" anchor="ctr"/>
                </a:tc>
                <a:extLst>
                  <a:ext uri="{0D108BD9-81ED-4DB2-BD59-A6C34878D82A}">
                    <a16:rowId xmlns:a16="http://schemas.microsoft.com/office/drawing/2014/main" xmlns="" val="10001"/>
                  </a:ext>
                </a:extLst>
              </a:tr>
              <a:tr h="2327476">
                <a:tc>
                  <a:txBody>
                    <a:bodyPr/>
                    <a:lstStyle/>
                    <a:p>
                      <a:pPr algn="just">
                        <a:lnSpc>
                          <a:spcPct val="150000"/>
                        </a:lnSpc>
                      </a:pPr>
                      <a:r>
                        <a:rPr lang="en-US" sz="2000" b="0" i="0" dirty="0">
                          <a:latin typeface="Times New Roman" panose="02020603050405020304" pitchFamily="18" charset="0"/>
                          <a:cs typeface="Times New Roman" panose="02020603050405020304" pitchFamily="18" charset="0"/>
                        </a:rPr>
                        <a:t>Raises the proponent’s awareness of the potential impacts of a proposal on the environment and the affected community</a:t>
                      </a:r>
                    </a:p>
                  </a:txBody>
                  <a:tcPr marL="66675" marR="66675" marT="66675" marB="66675" anchor="ctr"/>
                </a:tc>
                <a:tc>
                  <a:txBody>
                    <a:bodyPr/>
                    <a:lstStyle/>
                    <a:p>
                      <a:pPr algn="just">
                        <a:lnSpc>
                          <a:spcPct val="150000"/>
                        </a:lnSpc>
                      </a:pPr>
                      <a:r>
                        <a:rPr lang="en-US" sz="2000" b="0" i="0" dirty="0">
                          <a:latin typeface="Times New Roman" panose="02020603050405020304" pitchFamily="18" charset="0"/>
                          <a:cs typeface="Times New Roman" panose="02020603050405020304" pitchFamily="18" charset="0"/>
                        </a:rPr>
                        <a:t>Achieves more informed and accountable decision making</a:t>
                      </a:r>
                    </a:p>
                  </a:txBody>
                  <a:tcPr marL="66675" marR="66675" marT="66675" marB="66675" anchor="ctr"/>
                </a:tc>
                <a:tc>
                  <a:txBody>
                    <a:bodyPr/>
                    <a:lstStyle/>
                    <a:p>
                      <a:pPr algn="just">
                        <a:lnSpc>
                          <a:spcPct val="150000"/>
                        </a:lnSpc>
                      </a:pPr>
                      <a:r>
                        <a:rPr lang="en-US" sz="2000" b="0" i="0" dirty="0">
                          <a:latin typeface="Times New Roman" panose="02020603050405020304" pitchFamily="18" charset="0"/>
                          <a:cs typeface="Times New Roman" panose="02020603050405020304" pitchFamily="18" charset="0"/>
                        </a:rPr>
                        <a:t>Provides an opportunity to raise concerns and influence the decision-making process</a:t>
                      </a:r>
                    </a:p>
                  </a:txBody>
                  <a:tcPr marL="66675" marR="66675" marT="66675" marB="66675" anchor="ctr"/>
                </a:tc>
                <a:extLst>
                  <a:ext uri="{0D108BD9-81ED-4DB2-BD59-A6C34878D82A}">
                    <a16:rowId xmlns:a16="http://schemas.microsoft.com/office/drawing/2014/main" xmlns="" val="10002"/>
                  </a:ext>
                </a:extLst>
              </a:tr>
              <a:tr h="2327476">
                <a:tc>
                  <a:txBody>
                    <a:bodyPr/>
                    <a:lstStyle/>
                    <a:p>
                      <a:pPr algn="just">
                        <a:lnSpc>
                          <a:spcPct val="150000"/>
                        </a:lnSpc>
                      </a:pPr>
                      <a:r>
                        <a:rPr lang="en-US" sz="2000" b="0" i="0" dirty="0" err="1">
                          <a:latin typeface="Times New Roman" panose="02020603050405020304" pitchFamily="18" charset="0"/>
                          <a:cs typeface="Times New Roman" panose="02020603050405020304" pitchFamily="18" charset="0"/>
                        </a:rPr>
                        <a:t>Legitimises</a:t>
                      </a:r>
                      <a:r>
                        <a:rPr lang="en-US" sz="2000" b="0" i="0" dirty="0">
                          <a:latin typeface="Times New Roman" panose="02020603050405020304" pitchFamily="18" charset="0"/>
                          <a:cs typeface="Times New Roman" panose="02020603050405020304" pitchFamily="18" charset="0"/>
                        </a:rPr>
                        <a:t> proposals and ensures greater acceptance and support</a:t>
                      </a:r>
                    </a:p>
                  </a:txBody>
                  <a:tcPr marL="66675" marR="66675" marT="66675" marB="66675" anchor="ctr"/>
                </a:tc>
                <a:tc>
                  <a:txBody>
                    <a:bodyPr/>
                    <a:lstStyle/>
                    <a:p>
                      <a:pPr algn="just">
                        <a:lnSpc>
                          <a:spcPct val="150000"/>
                        </a:lnSpc>
                      </a:pPr>
                      <a:r>
                        <a:rPr lang="en-US" sz="2000" b="0" i="0" dirty="0">
                          <a:latin typeface="Times New Roman" panose="02020603050405020304" pitchFamily="18" charset="0"/>
                          <a:cs typeface="Times New Roman" panose="02020603050405020304" pitchFamily="18" charset="0"/>
                        </a:rPr>
                        <a:t>Provides increased assurance that all issues of legitimate concern have been addressed</a:t>
                      </a:r>
                    </a:p>
                  </a:txBody>
                  <a:tcPr marL="66675" marR="66675" marT="66675" marB="66675" anchor="ctr"/>
                </a:tc>
                <a:tc>
                  <a:txBody>
                    <a:bodyPr/>
                    <a:lstStyle/>
                    <a:p>
                      <a:pPr algn="just">
                        <a:lnSpc>
                          <a:spcPct val="150000"/>
                        </a:lnSpc>
                      </a:pPr>
                      <a:r>
                        <a:rPr lang="en-US" sz="2000" b="0" i="0" dirty="0">
                          <a:latin typeface="Times New Roman" panose="02020603050405020304" pitchFamily="18" charset="0"/>
                          <a:cs typeface="Times New Roman" panose="02020603050405020304" pitchFamily="18" charset="0"/>
                        </a:rPr>
                        <a:t>Provides an opportunity to gain a better understanding and knowledge about the environmental impacts and risks that may arise</a:t>
                      </a:r>
                    </a:p>
                  </a:txBody>
                  <a:tcPr marL="66675" marR="66675" marT="66675" marB="66675" anchor="ctr"/>
                </a:tc>
                <a:extLst>
                  <a:ext uri="{0D108BD9-81ED-4DB2-BD59-A6C34878D82A}">
                    <a16:rowId xmlns:a16="http://schemas.microsoft.com/office/drawing/2014/main" xmlns="" val="1000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84050152"/>
              </p:ext>
            </p:extLst>
          </p:nvPr>
        </p:nvGraphicFramePr>
        <p:xfrm>
          <a:off x="152398" y="2876550"/>
          <a:ext cx="8833945" cy="3009900"/>
        </p:xfrm>
        <a:graphic>
          <a:graphicData uri="http://schemas.openxmlformats.org/drawingml/2006/table">
            <a:tbl>
              <a:tblPr firstRow="1" bandRow="1">
                <a:tableStyleId>{BDBED569-4797-4DF1-A0F4-6AAB3CD982D8}</a:tableStyleId>
              </a:tblPr>
              <a:tblGrid>
                <a:gridCol w="2871033">
                  <a:extLst>
                    <a:ext uri="{9D8B030D-6E8A-4147-A177-3AD203B41FA5}">
                      <a16:colId xmlns:a16="http://schemas.microsoft.com/office/drawing/2014/main" xmlns="" val="1846431981"/>
                    </a:ext>
                  </a:extLst>
                </a:gridCol>
                <a:gridCol w="2502951">
                  <a:extLst>
                    <a:ext uri="{9D8B030D-6E8A-4147-A177-3AD203B41FA5}">
                      <a16:colId xmlns:a16="http://schemas.microsoft.com/office/drawing/2014/main" xmlns="" val="2048608229"/>
                    </a:ext>
                  </a:extLst>
                </a:gridCol>
                <a:gridCol w="3459961">
                  <a:extLst>
                    <a:ext uri="{9D8B030D-6E8A-4147-A177-3AD203B41FA5}">
                      <a16:colId xmlns:a16="http://schemas.microsoft.com/office/drawing/2014/main" xmlns="" val="203210944"/>
                    </a:ext>
                  </a:extLst>
                </a:gridCol>
              </a:tblGrid>
              <a:tr h="1303784">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Assists by obtaining local information/data</a:t>
                      </a:r>
                    </a:p>
                  </a:txBody>
                  <a:tcPr marL="66675" marR="66675" marT="66675" marB="66675" anchor="ctr"/>
                </a:tc>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Promotes good relations with the proponent and third parties</a:t>
                      </a:r>
                    </a:p>
                  </a:txBody>
                  <a:tcPr marL="66675" marR="66675" marT="66675" marB="66675" anchor="ctr"/>
                </a:tc>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Empowers people, providing the knowledge that they can influence decision making and creating a greater sense of social responsibility</a:t>
                      </a:r>
                    </a:p>
                  </a:txBody>
                  <a:tcPr marL="66675" marR="66675" marT="66675" marB="66675" anchor="ctr"/>
                </a:tc>
                <a:extLst>
                  <a:ext uri="{0D108BD9-81ED-4DB2-BD59-A6C34878D82A}">
                    <a16:rowId xmlns:a16="http://schemas.microsoft.com/office/drawing/2014/main" xmlns="" val="1255064246"/>
                  </a:ext>
                </a:extLst>
              </a:tr>
              <a:tr h="1013157">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Avoids potentially costly delays later in the process by resolving conflict early</a:t>
                      </a:r>
                    </a:p>
                  </a:txBody>
                  <a:tcPr marL="66675" marR="66675" marT="66675" marB="66675" anchor="ctr"/>
                </a:tc>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Avoids potentially costly delays later in the process by resolving conflict early</a:t>
                      </a:r>
                    </a:p>
                  </a:txBody>
                  <a:tcPr marL="66675" marR="66675" marT="66675" marB="66675" anchor="ctr"/>
                </a:tc>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Ensures all relevant issues and concerns are dealt with prior to the decision</a:t>
                      </a:r>
                    </a:p>
                  </a:txBody>
                  <a:tcPr marL="66675" marR="66675" marT="66675" marB="66675" anchor="ctr"/>
                </a:tc>
                <a:extLst>
                  <a:ext uri="{0D108BD9-81ED-4DB2-BD59-A6C34878D82A}">
                    <a16:rowId xmlns:a16="http://schemas.microsoft.com/office/drawing/2014/main" xmlns="" val="4846400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80373111"/>
              </p:ext>
            </p:extLst>
          </p:nvPr>
        </p:nvGraphicFramePr>
        <p:xfrm>
          <a:off x="152399" y="316902"/>
          <a:ext cx="8833944" cy="2536000"/>
        </p:xfrm>
        <a:graphic>
          <a:graphicData uri="http://schemas.openxmlformats.org/drawingml/2006/table">
            <a:tbl>
              <a:tblPr firstRow="1" bandRow="1">
                <a:tableStyleId>{5C22544A-7EE6-4342-B048-85BDC9FD1C3A}</a:tableStyleId>
              </a:tblPr>
              <a:tblGrid>
                <a:gridCol w="2871032">
                  <a:extLst>
                    <a:ext uri="{9D8B030D-6E8A-4147-A177-3AD203B41FA5}">
                      <a16:colId xmlns:a16="http://schemas.microsoft.com/office/drawing/2014/main" xmlns="" val="338064216"/>
                    </a:ext>
                  </a:extLst>
                </a:gridCol>
                <a:gridCol w="2502951">
                  <a:extLst>
                    <a:ext uri="{9D8B030D-6E8A-4147-A177-3AD203B41FA5}">
                      <a16:colId xmlns:a16="http://schemas.microsoft.com/office/drawing/2014/main" xmlns="" val="1665899645"/>
                    </a:ext>
                  </a:extLst>
                </a:gridCol>
                <a:gridCol w="3459961">
                  <a:extLst>
                    <a:ext uri="{9D8B030D-6E8A-4147-A177-3AD203B41FA5}">
                      <a16:colId xmlns:a16="http://schemas.microsoft.com/office/drawing/2014/main" xmlns="" val="1198129909"/>
                    </a:ext>
                  </a:extLst>
                </a:gridCol>
              </a:tblGrid>
              <a:tr h="2536000">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Improves public trust and confidence</a:t>
                      </a:r>
                    </a:p>
                  </a:txBody>
                  <a:tcPr marL="66675" marR="66675" marT="66675" marB="66675" anchor="ctr"/>
                </a:tc>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Demonstrates fairness and transparency, avoiding accusations of decisions being made ‘behind closed doors’</a:t>
                      </a:r>
                    </a:p>
                  </a:txBody>
                  <a:tcPr marL="66675" marR="66675" marT="66675" marB="66675" anchor="ctr"/>
                </a:tc>
                <a:tc>
                  <a:txBody>
                    <a:bodyPr/>
                    <a:lstStyle/>
                    <a:p>
                      <a:pPr algn="just">
                        <a:lnSpc>
                          <a:spcPct val="100000"/>
                        </a:lnSpc>
                      </a:pPr>
                      <a:r>
                        <a:rPr lang="en-US" sz="2000" b="0" i="0" dirty="0">
                          <a:latin typeface="Times New Roman" panose="02020603050405020304" pitchFamily="18" charset="0"/>
                          <a:cs typeface="Times New Roman" panose="02020603050405020304" pitchFamily="18" charset="0"/>
                        </a:rPr>
                        <a:t>Increases awareness of how decision-making processes work, who makes decisions and on what basis</a:t>
                      </a:r>
                    </a:p>
                  </a:txBody>
                  <a:tcPr marL="66675" marR="66675" marT="66675" marB="66675" anchor="ctr"/>
                </a:tc>
                <a:extLst>
                  <a:ext uri="{0D108BD9-81ED-4DB2-BD59-A6C34878D82A}">
                    <a16:rowId xmlns:a16="http://schemas.microsoft.com/office/drawing/2014/main" xmlns="" val="1700531433"/>
                  </a:ext>
                </a:extLst>
              </a:tr>
            </a:tbl>
          </a:graphicData>
        </a:graphic>
      </p:graphicFrame>
    </p:spTree>
    <p:extLst>
      <p:ext uri="{BB962C8B-B14F-4D97-AF65-F5344CB8AC3E}">
        <p14:creationId xmlns:p14="http://schemas.microsoft.com/office/powerpoint/2010/main" val="551792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14400"/>
            <a:ext cx="7772400" cy="5105400"/>
          </a:xfrm>
        </p:spPr>
        <p:txBody>
          <a:bodyPr>
            <a:normAutofit/>
          </a:bodyPr>
          <a:lstStyle/>
          <a:p>
            <a:r>
              <a:rPr lang="en-US" sz="2400" dirty="0">
                <a:latin typeface="Times New Roman" panose="02020603050405020304" pitchFamily="18" charset="0"/>
                <a:cs typeface="Times New Roman" panose="02020603050405020304" pitchFamily="18" charset="0"/>
              </a:rPr>
              <a:t>Most EIA systems make some type of provision for public involvement.</a:t>
            </a:r>
          </a:p>
          <a:p>
            <a:r>
              <a:rPr lang="en-US" sz="2400" dirty="0">
                <a:latin typeface="Times New Roman" panose="02020603050405020304" pitchFamily="18" charset="0"/>
                <a:cs typeface="Times New Roman" panose="02020603050405020304" pitchFamily="18" charset="0"/>
              </a:rPr>
              <a:t>The legal and procedural requirements for this purpose vary.</a:t>
            </a:r>
          </a:p>
          <a:p>
            <a:r>
              <a:rPr lang="en-US" sz="2400" dirty="0">
                <a:latin typeface="Times New Roman" panose="02020603050405020304" pitchFamily="18" charset="0"/>
                <a:cs typeface="Times New Roman" panose="02020603050405020304" pitchFamily="18" charset="0"/>
              </a:rPr>
              <a:t>In developing countries, the EIA procedure established by the development banks will take precedence for projects carried out with their assistance.</a:t>
            </a:r>
          </a:p>
          <a:p>
            <a:r>
              <a:rPr lang="en-US" sz="2400" dirty="0">
                <a:latin typeface="Times New Roman" panose="02020603050405020304" pitchFamily="18" charset="0"/>
                <a:cs typeface="Times New Roman" panose="02020603050405020304" pitchFamily="18" charset="0"/>
              </a:rPr>
              <a:t>All of the major development banks consult the public during the EIA process carried out on their operations.</a:t>
            </a:r>
          </a:p>
          <a:p>
            <a:r>
              <a:rPr lang="en-US" sz="2400" dirty="0">
                <a:latin typeface="Times New Roman" panose="02020603050405020304" pitchFamily="18" charset="0"/>
                <a:cs typeface="Times New Roman" panose="02020603050405020304" pitchFamily="18" charset="0"/>
              </a:rPr>
              <a:t>Their specific requirements differ regarding timing and scope of consultation and type and amount of information disclosed.</a:t>
            </a:r>
          </a:p>
        </p:txBody>
      </p:sp>
    </p:spTree>
    <p:extLst>
      <p:ext uri="{BB962C8B-B14F-4D97-AF65-F5344CB8AC3E}">
        <p14:creationId xmlns:p14="http://schemas.microsoft.com/office/powerpoint/2010/main" val="3616595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1143000"/>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Example:</a:t>
            </a:r>
          </a:p>
        </p:txBody>
      </p:sp>
      <p:sp>
        <p:nvSpPr>
          <p:cNvPr id="3" name="Content Placeholder 2"/>
          <p:cNvSpPr>
            <a:spLocks noGrp="1"/>
          </p:cNvSpPr>
          <p:nvPr>
            <p:ph sz="quarter" idx="1"/>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World bank operational policy (4.01) specifies that consultation with affected communities is the key to the identification of impacts and the design of the mitigation measures.</a:t>
            </a:r>
          </a:p>
          <a:p>
            <a:pPr algn="just"/>
            <a:r>
              <a:rPr lang="en-US" sz="2400" dirty="0">
                <a:latin typeface="Times New Roman" panose="02020603050405020304" pitchFamily="18" charset="0"/>
                <a:cs typeface="Times New Roman" panose="02020603050405020304" pitchFamily="18" charset="0"/>
              </a:rPr>
              <a:t>It strongly recommends consultation with affected groups and NGOs during at least the scoping and EIA review stage.</a:t>
            </a:r>
          </a:p>
          <a:p>
            <a:pPr algn="just"/>
            <a:r>
              <a:rPr lang="en-US" sz="2400" dirty="0">
                <a:latin typeface="Times New Roman" panose="02020603050405020304" pitchFamily="18" charset="0"/>
                <a:cs typeface="Times New Roman" panose="02020603050405020304" pitchFamily="18" charset="0"/>
              </a:rPr>
              <a:t>In projects with major social components, such as those requiring voluntary resettlement or affecting indigenous peoples, the process should involve active public participation in the EIA and project development process.</a:t>
            </a:r>
          </a:p>
        </p:txBody>
      </p:sp>
    </p:spTree>
    <p:extLst>
      <p:ext uri="{BB962C8B-B14F-4D97-AF65-F5344CB8AC3E}">
        <p14:creationId xmlns:p14="http://schemas.microsoft.com/office/powerpoint/2010/main" val="1247016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838200"/>
            <a:ext cx="7772400" cy="5181600"/>
          </a:xfrm>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The provision made for public involvement should be consistent with principles established by International Law and Policy </a:t>
            </a:r>
          </a:p>
          <a:p>
            <a:pPr algn="just">
              <a:lnSpc>
                <a:spcPct val="150000"/>
              </a:lnSpc>
            </a:pPr>
            <a:r>
              <a:rPr lang="en-US" sz="2400" dirty="0">
                <a:latin typeface="Times New Roman" panose="02020603050405020304" pitchFamily="18" charset="0"/>
                <a:cs typeface="Times New Roman" panose="02020603050405020304" pitchFamily="18" charset="0"/>
              </a:rPr>
              <a:t>The most comprehensive treaty in this regard is the Aarhus Convention, although this applies only to UNECE countries and only entered into force in 2001 (by ratification by a sufficient number of signatory countries)</a:t>
            </a:r>
          </a:p>
          <a:p>
            <a:pPr algn="just">
              <a:lnSpc>
                <a:spcPct val="150000"/>
              </a:lnSpc>
            </a:pPr>
            <a:r>
              <a:rPr lang="en-US" sz="2400" dirty="0">
                <a:latin typeface="Times New Roman" panose="02020603050405020304" pitchFamily="18" charset="0"/>
                <a:cs typeface="Times New Roman" panose="02020603050405020304" pitchFamily="18" charset="0"/>
              </a:rPr>
              <a:t>However, it is likely to set important new precedents for standards of public involvement.</a:t>
            </a:r>
          </a:p>
        </p:txBody>
      </p:sp>
    </p:spTree>
    <p:extLst>
      <p:ext uri="{BB962C8B-B14F-4D97-AF65-F5344CB8AC3E}">
        <p14:creationId xmlns:p14="http://schemas.microsoft.com/office/powerpoint/2010/main" val="2382212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381000"/>
            <a:ext cx="7772400" cy="1143000"/>
          </a:xfrm>
          <a:ln w="28575">
            <a:solidFill>
              <a:schemeClr val="tx1"/>
            </a:solidFill>
          </a:ln>
        </p:spPr>
        <p:txBody>
          <a:bodyPr>
            <a:noAutofit/>
          </a:bodyPr>
          <a:lstStyle/>
          <a:p>
            <a:r>
              <a:rPr lang="en-US" sz="2800" dirty="0">
                <a:solidFill>
                  <a:schemeClr val="tx1"/>
                </a:solidFill>
                <a:latin typeface="Times New Roman" panose="02020603050405020304" pitchFamily="18" charset="0"/>
                <a:cs typeface="Times New Roman" panose="02020603050405020304" pitchFamily="18" charset="0"/>
              </a:rPr>
              <a:t>Reference to public participation in international law and the Aarhus Convention:</a:t>
            </a:r>
          </a:p>
        </p:txBody>
      </p:sp>
      <p:sp>
        <p:nvSpPr>
          <p:cNvPr id="9" name="Rectangle: Rounded Corners 8"/>
          <p:cNvSpPr/>
          <p:nvPr/>
        </p:nvSpPr>
        <p:spPr>
          <a:xfrm>
            <a:off x="4267200" y="1371600"/>
            <a:ext cx="4648200" cy="3048000"/>
          </a:xfrm>
          <a:prstGeom prst="roundRect">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UNECE</a:t>
            </a:r>
            <a:r>
              <a:rPr lang="en-US" sz="2400" b="1" dirty="0"/>
              <a:t> </a:t>
            </a:r>
            <a:r>
              <a:rPr lang="en-US" sz="2400" b="1" i="1" dirty="0"/>
              <a:t>Convention on Environmental Impact Assessment in a Transboundary Context </a:t>
            </a:r>
            <a:r>
              <a:rPr lang="en-US" sz="2400" dirty="0"/>
              <a:t>(Espoo, 1991) which provides for the participation of the public in the areas likely to be affected by a proposal (article 2, paras 2and 6, and article 4, para 2)</a:t>
            </a:r>
          </a:p>
        </p:txBody>
      </p:sp>
      <p:sp>
        <p:nvSpPr>
          <p:cNvPr id="10" name="Rectangle: Rounded Corners 9"/>
          <p:cNvSpPr/>
          <p:nvPr/>
        </p:nvSpPr>
        <p:spPr>
          <a:xfrm>
            <a:off x="152400" y="3200400"/>
            <a:ext cx="4780935" cy="3429000"/>
          </a:xfrm>
          <a:prstGeom prst="roundRect">
            <a:avLst/>
          </a:prstGeom>
          <a:solidFill>
            <a:srgbClr val="FFC000"/>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The Framework Convention on Climate Change </a:t>
            </a:r>
            <a:r>
              <a:rPr lang="en-US" sz="2400" dirty="0">
                <a:solidFill>
                  <a:schemeClr val="tx1"/>
                </a:solidFill>
              </a:rPr>
              <a:t>(1992), which requires parties to promote and facilitate public participation in addressing climate change and its effects and developing adequate responses (article 6(a) (iii))</a:t>
            </a:r>
          </a:p>
          <a:p>
            <a:pPr algn="ctr"/>
            <a:endParaRPr lang="en-US" dirty="0"/>
          </a:p>
        </p:txBody>
      </p:sp>
      <p:sp>
        <p:nvSpPr>
          <p:cNvPr id="11" name="Rectangle: Rounded Corners 10"/>
          <p:cNvSpPr/>
          <p:nvPr/>
        </p:nvSpPr>
        <p:spPr>
          <a:xfrm>
            <a:off x="317091" y="623734"/>
            <a:ext cx="4419600" cy="3143865"/>
          </a:xfrm>
          <a:prstGeom prst="roundRect">
            <a:avLst/>
          </a:prstGeom>
          <a:solidFill>
            <a:srgbClr val="0CD9DE"/>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Principle 10 of the Rio Declaration on environment and development </a:t>
            </a:r>
            <a:r>
              <a:rPr lang="en-US" sz="2400" dirty="0">
                <a:solidFill>
                  <a:schemeClr val="tx1"/>
                </a:solidFill>
              </a:rPr>
              <a:t>(1992) which states that each individual shall have the opportunity to participate in decision making processes, facilitated by the widespread availability of information</a:t>
            </a:r>
          </a:p>
        </p:txBody>
      </p:sp>
      <p:sp>
        <p:nvSpPr>
          <p:cNvPr id="12" name="Rectangle: Rounded Corners 11"/>
          <p:cNvSpPr/>
          <p:nvPr/>
        </p:nvSpPr>
        <p:spPr>
          <a:xfrm>
            <a:off x="4215579" y="3115598"/>
            <a:ext cx="4517923" cy="3194254"/>
          </a:xfrm>
          <a:prstGeom prst="roundRect">
            <a:avLst/>
          </a:prstGeom>
          <a:solidFill>
            <a:srgbClr val="84E10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ln w="0"/>
                <a:solidFill>
                  <a:schemeClr val="tx1"/>
                </a:solidFill>
                <a:effectLst>
                  <a:outerShdw blurRad="38100" dist="19050" dir="2700000" algn="tl" rotWithShape="0">
                    <a:schemeClr val="dk1">
                      <a:alpha val="40000"/>
                    </a:schemeClr>
                  </a:outerShdw>
                </a:effectLst>
              </a:rPr>
              <a:t>UNECE Convention on Access to Information, Public Participation in Decision Making And Access to Justice in International Environmental Matters (Aarhus)</a:t>
            </a:r>
            <a:r>
              <a:rPr lang="en-US" sz="2400" i="1" dirty="0">
                <a:ln w="0"/>
                <a:solidFill>
                  <a:schemeClr val="tx1"/>
                </a:solidFill>
                <a:effectLst>
                  <a:outerShdw blurRad="38100" dist="19050" dir="2700000" algn="tl" rotWithShape="0">
                    <a:schemeClr val="dk1">
                      <a:alpha val="40000"/>
                    </a:schemeClr>
                  </a:outerShdw>
                </a:effectLst>
              </a:rPr>
              <a:t> </a:t>
            </a:r>
            <a:r>
              <a:rPr lang="en-US" sz="2400" dirty="0">
                <a:ln w="0"/>
                <a:solidFill>
                  <a:schemeClr val="tx1"/>
                </a:solidFill>
                <a:effectLst>
                  <a:outerShdw blurRad="38100" dist="19050" dir="2700000" algn="tl" rotWithShape="0">
                    <a:schemeClr val="dk1">
                      <a:alpha val="40000"/>
                    </a:schemeClr>
                  </a:outerShdw>
                </a:effectLst>
              </a:rPr>
              <a:t>(1998) is the most comprehensive legal instrument relating to public involvement.</a:t>
            </a:r>
          </a:p>
          <a:p>
            <a:pPr algn="ctr"/>
            <a:endParaRPr lang="en-US" dirty="0"/>
          </a:p>
        </p:txBody>
      </p:sp>
      <p:sp>
        <p:nvSpPr>
          <p:cNvPr id="14" name="Oval 13"/>
          <p:cNvSpPr/>
          <p:nvPr/>
        </p:nvSpPr>
        <p:spPr>
          <a:xfrm>
            <a:off x="3426541" y="2238067"/>
            <a:ext cx="2295832" cy="2266335"/>
          </a:xfrm>
          <a:prstGeom prst="ellipse">
            <a:avLst/>
          </a:prstGeom>
          <a:solidFill>
            <a:srgbClr val="FF3399"/>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a:p>
            <a:pPr algn="ctr"/>
            <a:r>
              <a:rPr lang="en-US" sz="2000" dirty="0"/>
              <a:t>Source: </a:t>
            </a:r>
            <a:r>
              <a:rPr lang="en-US" sz="2000" i="1" dirty="0"/>
              <a:t>adapted from </a:t>
            </a:r>
            <a:r>
              <a:rPr lang="en-US" sz="2000" i="1" dirty="0" err="1"/>
              <a:t>Stec</a:t>
            </a:r>
            <a:r>
              <a:rPr lang="en-US" sz="2000" i="1" dirty="0"/>
              <a:t> and </a:t>
            </a:r>
            <a:r>
              <a:rPr lang="en-US" sz="2000" dirty="0"/>
              <a:t>Casey-</a:t>
            </a:r>
            <a:r>
              <a:rPr lang="en-US" sz="2000" dirty="0" err="1"/>
              <a:t>Lefkowtiz</a:t>
            </a:r>
            <a:r>
              <a:rPr lang="en-US" sz="2000" dirty="0"/>
              <a:t> (2000).</a:t>
            </a:r>
          </a:p>
          <a:p>
            <a:pPr algn="ctr"/>
            <a:endParaRPr lang="en-US" dirty="0"/>
          </a:p>
        </p:txBody>
      </p:sp>
    </p:spTree>
    <p:extLst>
      <p:ext uri="{BB962C8B-B14F-4D97-AF65-F5344CB8AC3E}">
        <p14:creationId xmlns:p14="http://schemas.microsoft.com/office/powerpoint/2010/main" val="50368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sz="quarter"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Public involvement is a fundamental principle of the EIA process. </a:t>
            </a:r>
          </a:p>
          <a:p>
            <a:pPr algn="just"/>
            <a:r>
              <a:rPr lang="en-US" dirty="0">
                <a:latin typeface="Times New Roman" panose="02020603050405020304" pitchFamily="18" charset="0"/>
                <a:cs typeface="Times New Roman" panose="02020603050405020304" pitchFamily="18" charset="0"/>
              </a:rPr>
              <a:t>Timely, well planned and appropriately implemented public involvement programs will contribute to EIA studies and to the successful design, implementation, operation and management of proposals. </a:t>
            </a:r>
          </a:p>
          <a:p>
            <a:pPr algn="just"/>
            <a:r>
              <a:rPr lang="en-US" dirty="0">
                <a:latin typeface="Times New Roman" panose="02020603050405020304" pitchFamily="18" charset="0"/>
                <a:cs typeface="Times New Roman" panose="02020603050405020304" pitchFamily="18" charset="0"/>
              </a:rPr>
              <a:t>Specifically public involvement is a valuable source of information on key impacts, potential mitigation measures and the identification and selection of alternatives. </a:t>
            </a:r>
          </a:p>
          <a:p>
            <a:pPr algn="just"/>
            <a:r>
              <a:rPr lang="en-US" dirty="0">
                <a:latin typeface="Times New Roman" panose="02020603050405020304" pitchFamily="18" charset="0"/>
                <a:cs typeface="Times New Roman" panose="02020603050405020304" pitchFamily="18" charset="0"/>
              </a:rPr>
              <a:t>Nearly all EIA systems make provision for some type of public involvement. </a:t>
            </a:r>
          </a:p>
          <a:p>
            <a:pPr algn="just"/>
            <a:r>
              <a:rPr lang="en-US" dirty="0">
                <a:latin typeface="Times New Roman" panose="02020603050405020304" pitchFamily="18" charset="0"/>
                <a:cs typeface="Times New Roman" panose="02020603050405020304" pitchFamily="18" charset="0"/>
              </a:rPr>
              <a:t>At a minimum, public involvement must provide an opportunity for those directly affected by a proposal to express their views regarding the proposal and its environmental and social impacts.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841" y="609600"/>
            <a:ext cx="4419600" cy="503238"/>
          </a:xfrm>
          <a:solidFill>
            <a:srgbClr val="FFC000"/>
          </a:solidFill>
          <a:ln w="28575">
            <a:solidFill>
              <a:schemeClr val="tx1"/>
            </a:solidFill>
          </a:ln>
        </p:spPr>
        <p:txBody>
          <a:bodyPr>
            <a:normAutofit fontScale="90000"/>
          </a:bodyPr>
          <a:lstStyle/>
          <a:p>
            <a:pPr algn="ctr"/>
            <a:r>
              <a:rPr lang="en-US" sz="2400" b="1" dirty="0">
                <a:solidFill>
                  <a:schemeClr val="tx1"/>
                </a:solidFill>
                <a:latin typeface="Times New Roman" panose="02020603050405020304" pitchFamily="18" charset="0"/>
                <a:cs typeface="Times New Roman" panose="02020603050405020304" pitchFamily="18" charset="0"/>
              </a:rPr>
              <a:t>Principles of Public Involvement</a:t>
            </a:r>
          </a:p>
        </p:txBody>
      </p:sp>
      <p:sp>
        <p:nvSpPr>
          <p:cNvPr id="3" name="Content Placeholder 2"/>
          <p:cNvSpPr>
            <a:spLocks noGrp="1"/>
          </p:cNvSpPr>
          <p:nvPr>
            <p:ph sz="quarter" idx="1"/>
          </p:nvPr>
        </p:nvSpPr>
        <p:spPr>
          <a:xfrm>
            <a:off x="609600" y="1447800"/>
            <a:ext cx="8077200" cy="4876800"/>
          </a:xfrm>
        </p:spPr>
        <p:txBody>
          <a:bodyPr>
            <a:normAutofit lnSpcReduction="10000"/>
          </a:bodyPr>
          <a:lstStyle/>
          <a:p>
            <a:pPr marL="0" indent="0" algn="just">
              <a:lnSpc>
                <a:spcPct val="150000"/>
              </a:lnSpc>
              <a:buNone/>
            </a:pPr>
            <a:r>
              <a:rPr lang="en-US" sz="2400" dirty="0">
                <a:latin typeface="Times New Roman" panose="02020603050405020304" pitchFamily="18" charset="0"/>
                <a:cs typeface="Times New Roman" panose="02020603050405020304" pitchFamily="18" charset="0"/>
              </a:rPr>
              <a:t>The process should be:</a:t>
            </a:r>
          </a:p>
          <a:p>
            <a:pPr algn="just">
              <a:lnSpc>
                <a:spcPct val="150000"/>
              </a:lnSpc>
            </a:pPr>
            <a:r>
              <a:rPr lang="en-US" sz="2400" b="1" dirty="0">
                <a:latin typeface="Times New Roman" panose="02020603050405020304" pitchFamily="18" charset="0"/>
                <a:cs typeface="Times New Roman" panose="02020603050405020304" pitchFamily="18" charset="0"/>
              </a:rPr>
              <a:t>Inclusive: </a:t>
            </a:r>
            <a:r>
              <a:rPr lang="en-US" sz="2400" dirty="0">
                <a:latin typeface="Times New Roman" panose="02020603050405020304" pitchFamily="18" charset="0"/>
                <a:cs typeface="Times New Roman" panose="02020603050405020304" pitchFamily="18" charset="0"/>
              </a:rPr>
              <a:t>cover all stakeholders</a:t>
            </a:r>
          </a:p>
          <a:p>
            <a:pPr algn="just">
              <a:lnSpc>
                <a:spcPct val="150000"/>
              </a:lnSpc>
            </a:pPr>
            <a:r>
              <a:rPr lang="en-US" sz="2400" b="1" dirty="0">
                <a:latin typeface="Times New Roman" panose="02020603050405020304" pitchFamily="18" charset="0"/>
                <a:cs typeface="Times New Roman" panose="02020603050405020304" pitchFamily="18" charset="0"/>
              </a:rPr>
              <a:t>Open and transparent: </a:t>
            </a:r>
            <a:r>
              <a:rPr lang="en-US" sz="2400" dirty="0">
                <a:latin typeface="Times New Roman" panose="02020603050405020304" pitchFamily="18" charset="0"/>
                <a:cs typeface="Times New Roman" panose="02020603050405020304" pitchFamily="18" charset="0"/>
              </a:rPr>
              <a:t>steps and activities are understood</a:t>
            </a:r>
          </a:p>
          <a:p>
            <a:pPr algn="just">
              <a:lnSpc>
                <a:spcPct val="150000"/>
              </a:lnSpc>
            </a:pPr>
            <a:r>
              <a:rPr lang="en-US" sz="2400" b="1" dirty="0">
                <a:latin typeface="Times New Roman" panose="02020603050405020304" pitchFamily="18" charset="0"/>
                <a:cs typeface="Times New Roman" panose="02020603050405020304" pitchFamily="18" charset="0"/>
              </a:rPr>
              <a:t>Relevant: </a:t>
            </a:r>
            <a:r>
              <a:rPr lang="en-US" sz="2400" dirty="0">
                <a:latin typeface="Times New Roman" panose="02020603050405020304" pitchFamily="18" charset="0"/>
                <a:cs typeface="Times New Roman" panose="02020603050405020304" pitchFamily="18" charset="0"/>
              </a:rPr>
              <a:t>focused on the issues that matters</a:t>
            </a:r>
          </a:p>
          <a:p>
            <a:pPr algn="just">
              <a:lnSpc>
                <a:spcPct val="150000"/>
              </a:lnSpc>
            </a:pPr>
            <a:r>
              <a:rPr lang="en-US" sz="2400" b="1" dirty="0">
                <a:latin typeface="Times New Roman" panose="02020603050405020304" pitchFamily="18" charset="0"/>
                <a:cs typeface="Times New Roman" panose="02020603050405020304" pitchFamily="18" charset="0"/>
              </a:rPr>
              <a:t>Fair: </a:t>
            </a:r>
            <a:r>
              <a:rPr lang="en-US" sz="2400" dirty="0">
                <a:latin typeface="Times New Roman" panose="02020603050405020304" pitchFamily="18" charset="0"/>
                <a:cs typeface="Times New Roman" panose="02020603050405020304" pitchFamily="18" charset="0"/>
              </a:rPr>
              <a:t>conducted impartially and without bias toward any stakeholder</a:t>
            </a:r>
          </a:p>
          <a:p>
            <a:pPr algn="just">
              <a:lnSpc>
                <a:spcPct val="150000"/>
              </a:lnSpc>
            </a:pPr>
            <a:r>
              <a:rPr lang="en-US" sz="2400" b="1" dirty="0">
                <a:latin typeface="Times New Roman" panose="02020603050405020304" pitchFamily="18" charset="0"/>
                <a:cs typeface="Times New Roman" panose="02020603050405020304" pitchFamily="18" charset="0"/>
              </a:rPr>
              <a:t>Responsive: </a:t>
            </a:r>
            <a:r>
              <a:rPr lang="en-US" sz="2400" dirty="0">
                <a:latin typeface="Times New Roman" panose="02020603050405020304" pitchFamily="18" charset="0"/>
                <a:cs typeface="Times New Roman" panose="02020603050405020304" pitchFamily="18" charset="0"/>
              </a:rPr>
              <a:t>to stakeholder requirements and inputs</a:t>
            </a:r>
          </a:p>
          <a:p>
            <a:pPr algn="just">
              <a:lnSpc>
                <a:spcPct val="150000"/>
              </a:lnSpc>
            </a:pPr>
            <a:r>
              <a:rPr lang="en-US" sz="2400" b="1" dirty="0">
                <a:latin typeface="Times New Roman" panose="02020603050405020304" pitchFamily="18" charset="0"/>
                <a:cs typeface="Times New Roman" panose="02020603050405020304" pitchFamily="18" charset="0"/>
              </a:rPr>
              <a:t>Credible: </a:t>
            </a:r>
            <a:r>
              <a:rPr lang="en-US" sz="2400" dirty="0">
                <a:latin typeface="Times New Roman" panose="02020603050405020304" pitchFamily="18" charset="0"/>
                <a:cs typeface="Times New Roman" panose="02020603050405020304" pitchFamily="18" charset="0"/>
              </a:rPr>
              <a:t>builds confidence and trust</a:t>
            </a:r>
          </a:p>
        </p:txBody>
      </p:sp>
    </p:spTree>
    <p:extLst>
      <p:ext uri="{BB962C8B-B14F-4D97-AF65-F5344CB8AC3E}">
        <p14:creationId xmlns:p14="http://schemas.microsoft.com/office/powerpoint/2010/main" val="2323886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410200" cy="579438"/>
          </a:xfrm>
          <a:solidFill>
            <a:srgbClr val="FFC000"/>
          </a:solidFill>
          <a:ln w="28575">
            <a:solidFill>
              <a:schemeClr val="tx1"/>
            </a:solidFill>
          </a:ln>
        </p:spPr>
        <p:txBody>
          <a:bodyPr>
            <a:normAutofit fontScale="90000"/>
          </a:bodyPr>
          <a:lstStyle/>
          <a:p>
            <a:r>
              <a:rPr lang="en-US" sz="2400" b="1" dirty="0">
                <a:solidFill>
                  <a:schemeClr val="tx1"/>
                </a:solidFill>
                <a:latin typeface="Times New Roman" panose="02020603050405020304" pitchFamily="18" charset="0"/>
                <a:cs typeface="Times New Roman" panose="02020603050405020304" pitchFamily="18" charset="0"/>
              </a:rPr>
              <a:t>Public Involvement in Key Stages of EIA</a:t>
            </a:r>
          </a:p>
        </p:txBody>
      </p:sp>
      <p:sp>
        <p:nvSpPr>
          <p:cNvPr id="3" name="Content Placeholder 2"/>
          <p:cNvSpPr>
            <a:spLocks noGrp="1"/>
          </p:cNvSpPr>
          <p:nvPr>
            <p:ph sz="quarter" idx="1"/>
          </p:nvPr>
        </p:nvSpPr>
        <p:spPr>
          <a:xfrm>
            <a:off x="914400" y="1447800"/>
            <a:ext cx="7772400" cy="5029200"/>
          </a:xfrm>
        </p:spPr>
        <p:txBody>
          <a:bodyPr>
            <a:norm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Screening</a:t>
            </a:r>
            <a:r>
              <a:rPr lang="en-US" sz="2400" dirty="0">
                <a:latin typeface="Times New Roman" panose="02020603050405020304" pitchFamily="18" charset="0"/>
                <a:cs typeface="Times New Roman" panose="02020603050405020304" pitchFamily="18" charset="0"/>
              </a:rPr>
              <a:t>: determining the need for, and level, of the EIA process</a:t>
            </a:r>
          </a:p>
          <a:p>
            <a:pPr algn="just">
              <a:lnSpc>
                <a:spcPct val="150000"/>
              </a:lnSpc>
            </a:pPr>
            <a:r>
              <a:rPr lang="en-US" sz="2400" b="1" dirty="0">
                <a:latin typeface="Times New Roman" panose="02020603050405020304" pitchFamily="18" charset="0"/>
                <a:cs typeface="Times New Roman" panose="02020603050405020304" pitchFamily="18" charset="0"/>
              </a:rPr>
              <a:t>Scoping</a:t>
            </a:r>
            <a:r>
              <a:rPr lang="en-US" sz="2400" dirty="0">
                <a:latin typeface="Times New Roman" panose="02020603050405020304" pitchFamily="18" charset="0"/>
                <a:cs typeface="Times New Roman" panose="02020603050405020304" pitchFamily="18" charset="0"/>
              </a:rPr>
              <a:t>: identifying the key issues and alternatives to be considered </a:t>
            </a:r>
          </a:p>
          <a:p>
            <a:pPr algn="just">
              <a:lnSpc>
                <a:spcPct val="150000"/>
              </a:lnSpc>
            </a:pPr>
            <a:r>
              <a:rPr lang="en-US" sz="2400" b="1" dirty="0">
                <a:latin typeface="Times New Roman" panose="02020603050405020304" pitchFamily="18" charset="0"/>
                <a:cs typeface="Times New Roman" panose="02020603050405020304" pitchFamily="18" charset="0"/>
              </a:rPr>
              <a:t>Impact analysis</a:t>
            </a:r>
            <a:r>
              <a:rPr lang="en-US" sz="2400" dirty="0">
                <a:latin typeface="Times New Roman" panose="02020603050405020304" pitchFamily="18" charset="0"/>
                <a:cs typeface="Times New Roman" panose="02020603050405020304" pitchFamily="18" charset="0"/>
              </a:rPr>
              <a:t>: identifying the significant impacts and mitigation measures</a:t>
            </a:r>
          </a:p>
          <a:p>
            <a:pPr algn="just">
              <a:lnSpc>
                <a:spcPct val="150000"/>
              </a:lnSpc>
            </a:pPr>
            <a:r>
              <a:rPr lang="en-US" sz="2400" b="1" dirty="0">
                <a:latin typeface="Times New Roman" panose="02020603050405020304" pitchFamily="18" charset="0"/>
                <a:cs typeface="Times New Roman" panose="02020603050405020304" pitchFamily="18" charset="0"/>
              </a:rPr>
              <a:t>Review</a:t>
            </a:r>
            <a:r>
              <a:rPr lang="en-US" sz="2400" dirty="0">
                <a:latin typeface="Times New Roman" panose="02020603050405020304" pitchFamily="18" charset="0"/>
                <a:cs typeface="Times New Roman" panose="02020603050405020304" pitchFamily="18" charset="0"/>
              </a:rPr>
              <a:t>: commenting on/responding to the EIA report</a:t>
            </a:r>
          </a:p>
          <a:p>
            <a:pPr algn="just">
              <a:lnSpc>
                <a:spcPct val="150000"/>
              </a:lnSpc>
            </a:pPr>
            <a:r>
              <a:rPr lang="en-US" sz="2400" b="1" dirty="0">
                <a:latin typeface="Times New Roman" panose="02020603050405020304" pitchFamily="18" charset="0"/>
                <a:cs typeface="Times New Roman" panose="02020603050405020304" pitchFamily="18" charset="0"/>
              </a:rPr>
              <a:t>Implementation and reporting</a:t>
            </a:r>
            <a:r>
              <a:rPr lang="en-US" sz="2400" dirty="0">
                <a:latin typeface="Times New Roman" panose="02020603050405020304" pitchFamily="18" charset="0"/>
                <a:cs typeface="Times New Roman" panose="02020603050405020304" pitchFamily="18" charset="0"/>
              </a:rPr>
              <a:t>: checking EIA follow up</a:t>
            </a:r>
          </a:p>
        </p:txBody>
      </p:sp>
    </p:spTree>
    <p:extLst>
      <p:ext uri="{BB962C8B-B14F-4D97-AF65-F5344CB8AC3E}">
        <p14:creationId xmlns:p14="http://schemas.microsoft.com/office/powerpoint/2010/main" val="2782370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3733800" cy="579438"/>
          </a:xfrm>
          <a:solidFill>
            <a:srgbClr val="00B050"/>
          </a:solidFill>
          <a:ln w="28575">
            <a:solidFill>
              <a:schemeClr val="tx1"/>
            </a:solidFill>
          </a:ln>
        </p:spPr>
        <p:txBody>
          <a:bodyPr>
            <a:normAutofit fontScale="90000"/>
          </a:bodyPr>
          <a:lstStyle/>
          <a:p>
            <a:r>
              <a:rPr lang="en-US" sz="2400" b="1" dirty="0">
                <a:solidFill>
                  <a:schemeClr val="tx1"/>
                </a:solidFill>
                <a:latin typeface="Times New Roman" panose="02020603050405020304" pitchFamily="18" charset="0"/>
                <a:cs typeface="Times New Roman" panose="02020603050405020304" pitchFamily="18" charset="0"/>
              </a:rPr>
              <a:t>Public involvement program</a:t>
            </a:r>
          </a:p>
        </p:txBody>
      </p:sp>
      <p:sp>
        <p:nvSpPr>
          <p:cNvPr id="3" name="Content Placeholder 2"/>
          <p:cNvSpPr>
            <a:spLocks noGrp="1"/>
          </p:cNvSpPr>
          <p:nvPr>
            <p:ph sz="quarter" idx="1"/>
          </p:nvPr>
        </p:nvSpPr>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Developing a public involvement program typically involves:</a:t>
            </a:r>
          </a:p>
          <a:p>
            <a:pPr algn="just"/>
            <a:r>
              <a:rPr lang="en-US" sz="2400" dirty="0">
                <a:latin typeface="Times New Roman" panose="02020603050405020304" pitchFamily="18" charset="0"/>
                <a:cs typeface="Times New Roman" panose="02020603050405020304" pitchFamily="18" charset="0"/>
              </a:rPr>
              <a:t>Determining its scope</a:t>
            </a:r>
          </a:p>
          <a:p>
            <a:pPr algn="just"/>
            <a:r>
              <a:rPr lang="en-US" sz="2400" dirty="0">
                <a:latin typeface="Times New Roman" panose="02020603050405020304" pitchFamily="18" charset="0"/>
                <a:cs typeface="Times New Roman" panose="02020603050405020304" pitchFamily="18" charset="0"/>
              </a:rPr>
              <a:t>Identifying interested and affected public</a:t>
            </a:r>
          </a:p>
          <a:p>
            <a:pPr algn="just"/>
            <a:r>
              <a:rPr lang="en-US" sz="2400" dirty="0">
                <a:latin typeface="Times New Roman" panose="02020603050405020304" pitchFamily="18" charset="0"/>
                <a:cs typeface="Times New Roman" panose="02020603050405020304" pitchFamily="18" charset="0"/>
              </a:rPr>
              <a:t>Selecting appropriate techniques</a:t>
            </a:r>
          </a:p>
          <a:p>
            <a:pPr algn="just"/>
            <a:r>
              <a:rPr lang="en-US" sz="2400" dirty="0">
                <a:latin typeface="Times New Roman" panose="02020603050405020304" pitchFamily="18" charset="0"/>
                <a:cs typeface="Times New Roman" panose="02020603050405020304" pitchFamily="18" charset="0"/>
              </a:rPr>
              <a:t>Considering the relationship to decision making</a:t>
            </a:r>
          </a:p>
          <a:p>
            <a:pPr algn="just"/>
            <a:r>
              <a:rPr lang="en-US" sz="2400" dirty="0">
                <a:latin typeface="Times New Roman" panose="02020603050405020304" pitchFamily="18" charset="0"/>
                <a:cs typeface="Times New Roman" panose="02020603050405020304" pitchFamily="18" charset="0"/>
              </a:rPr>
              <a:t>Providing feedback to stakeholders</a:t>
            </a:r>
          </a:p>
          <a:p>
            <a:pPr algn="just"/>
            <a:r>
              <a:rPr lang="en-US" sz="2400" dirty="0">
                <a:latin typeface="Times New Roman" panose="02020603050405020304" pitchFamily="18" charset="0"/>
                <a:cs typeface="Times New Roman" panose="02020603050405020304" pitchFamily="18" charset="0"/>
              </a:rPr>
              <a:t>Undertaking the analysis of stakeholder inputs</a:t>
            </a:r>
          </a:p>
          <a:p>
            <a:pPr algn="just"/>
            <a:r>
              <a:rPr lang="en-US" sz="2400" dirty="0">
                <a:latin typeface="Times New Roman" panose="02020603050405020304" pitchFamily="18" charset="0"/>
                <a:cs typeface="Times New Roman" panose="02020603050405020304" pitchFamily="18" charset="0"/>
              </a:rPr>
              <a:t>Keeping to budget and timelines</a:t>
            </a:r>
          </a:p>
          <a:p>
            <a:pPr algn="just"/>
            <a:r>
              <a:rPr lang="en-US" sz="2400" dirty="0">
                <a:latin typeface="Times New Roman" panose="02020603050405020304" pitchFamily="18" charset="0"/>
                <a:cs typeface="Times New Roman" panose="02020603050405020304" pitchFamily="18" charset="0"/>
              </a:rPr>
              <a:t>Confidentiality</a:t>
            </a:r>
          </a:p>
          <a:p>
            <a:endParaRPr lang="en-US" dirty="0"/>
          </a:p>
        </p:txBody>
      </p:sp>
    </p:spTree>
    <p:extLst>
      <p:ext uri="{BB962C8B-B14F-4D97-AF65-F5344CB8AC3E}">
        <p14:creationId xmlns:p14="http://schemas.microsoft.com/office/powerpoint/2010/main" val="208884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162800" cy="960438"/>
          </a:xfrm>
          <a:solidFill>
            <a:srgbClr val="C00000"/>
          </a:solidFill>
          <a:ln w="28575">
            <a:solidFill>
              <a:schemeClr val="tx1"/>
            </a:solidFill>
          </a:ln>
        </p:spPr>
        <p:txBody>
          <a:bodyPr>
            <a:noAutofit/>
          </a:bodyPr>
          <a:lstStyle/>
          <a:p>
            <a:pPr algn="ctr"/>
            <a:r>
              <a:rPr lang="en-US" sz="2400" b="1" dirty="0">
                <a:solidFill>
                  <a:schemeClr val="bg1"/>
                </a:solidFill>
                <a:latin typeface="Times New Roman" panose="02020603050405020304" pitchFamily="18" charset="0"/>
                <a:cs typeface="Times New Roman" panose="02020603050405020304" pitchFamily="18" charset="0"/>
              </a:rPr>
              <a:t>Factors Affecting the Effectiveness of Public Involvement</a:t>
            </a:r>
          </a:p>
        </p:txBody>
      </p:sp>
      <p:sp>
        <p:nvSpPr>
          <p:cNvPr id="3" name="Content Placeholder 2"/>
          <p:cNvSpPr>
            <a:spLocks noGrp="1"/>
          </p:cNvSpPr>
          <p:nvPr>
            <p:ph sz="quarter" idx="1"/>
          </p:nvPr>
        </p:nvSpPr>
        <p:spPr>
          <a:xfrm>
            <a:off x="914400" y="1676400"/>
            <a:ext cx="7772400" cy="4343400"/>
          </a:xfrm>
        </p:spPr>
        <p:txBody>
          <a:bodyPr/>
          <a:lstStyle/>
          <a:p>
            <a:r>
              <a:rPr lang="en-US" sz="2400" dirty="0">
                <a:latin typeface="Times New Roman" panose="02020603050405020304" pitchFamily="18" charset="0"/>
                <a:cs typeface="Times New Roman" panose="02020603050405020304" pitchFamily="18" charset="0"/>
              </a:rPr>
              <a:t>Poverty</a:t>
            </a:r>
          </a:p>
          <a:p>
            <a:r>
              <a:rPr lang="en-US" sz="2400" dirty="0">
                <a:latin typeface="Times New Roman" panose="02020603050405020304" pitchFamily="18" charset="0"/>
                <a:cs typeface="Times New Roman" panose="02020603050405020304" pitchFamily="18" charset="0"/>
              </a:rPr>
              <a:t>Remote and rural settings</a:t>
            </a:r>
          </a:p>
          <a:p>
            <a:r>
              <a:rPr lang="en-US" sz="2400" dirty="0">
                <a:latin typeface="Times New Roman" panose="02020603050405020304" pitchFamily="18" charset="0"/>
                <a:cs typeface="Times New Roman" panose="02020603050405020304" pitchFamily="18" charset="0"/>
              </a:rPr>
              <a:t>Illiteracy</a:t>
            </a:r>
          </a:p>
          <a:p>
            <a:r>
              <a:rPr lang="en-US" sz="2400" dirty="0">
                <a:latin typeface="Times New Roman" panose="02020603050405020304" pitchFamily="18" charset="0"/>
                <a:cs typeface="Times New Roman" panose="02020603050405020304" pitchFamily="18" charset="0"/>
              </a:rPr>
              <a:t>Cultural/local values</a:t>
            </a:r>
          </a:p>
          <a:p>
            <a:r>
              <a:rPr lang="en-US" sz="2400" dirty="0">
                <a:latin typeface="Times New Roman" panose="02020603050405020304" pitchFamily="18" charset="0"/>
                <a:cs typeface="Times New Roman" panose="02020603050405020304" pitchFamily="18" charset="0"/>
              </a:rPr>
              <a:t>Language</a:t>
            </a:r>
          </a:p>
          <a:p>
            <a:r>
              <a:rPr lang="en-US" sz="2400" dirty="0">
                <a:latin typeface="Times New Roman" panose="02020603050405020304" pitchFamily="18" charset="0"/>
                <a:cs typeface="Times New Roman" panose="02020603050405020304" pitchFamily="18" charset="0"/>
              </a:rPr>
              <a:t>Legal systems override traditional ones</a:t>
            </a:r>
          </a:p>
          <a:p>
            <a:r>
              <a:rPr lang="en-US" sz="2400" dirty="0">
                <a:latin typeface="Times New Roman" panose="02020603050405020304" pitchFamily="18" charset="0"/>
                <a:cs typeface="Times New Roman" panose="02020603050405020304" pitchFamily="18" charset="0"/>
              </a:rPr>
              <a:t>Dominance of interest groups</a:t>
            </a:r>
          </a:p>
          <a:p>
            <a:r>
              <a:rPr lang="en-US" sz="2400" dirty="0">
                <a:latin typeface="Times New Roman" panose="02020603050405020304" pitchFamily="18" charset="0"/>
                <a:cs typeface="Times New Roman" panose="02020603050405020304" pitchFamily="18" charset="0"/>
              </a:rPr>
              <a:t>Proponent confidentiality</a:t>
            </a:r>
          </a:p>
          <a:p>
            <a:endParaRPr lang="en-US" dirty="0"/>
          </a:p>
          <a:p>
            <a:endParaRPr lang="en-US" dirty="0"/>
          </a:p>
        </p:txBody>
      </p:sp>
    </p:spTree>
    <p:extLst>
      <p:ext uri="{BB962C8B-B14F-4D97-AF65-F5344CB8AC3E}">
        <p14:creationId xmlns:p14="http://schemas.microsoft.com/office/powerpoint/2010/main" val="392011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a:ln w="28575">
            <a:solidFill>
              <a:schemeClr val="tx1"/>
            </a:solidFill>
          </a:ln>
        </p:spPr>
        <p:txBody>
          <a:bodyPr>
            <a:noAutofit/>
          </a:bodyPr>
          <a:lstStyle/>
          <a:p>
            <a:pPr algn="ctr"/>
            <a:r>
              <a:rPr lang="en-US" sz="2400" b="1" dirty="0">
                <a:solidFill>
                  <a:schemeClr val="tx1"/>
                </a:solidFill>
                <a:latin typeface="Times New Roman" panose="02020603050405020304" pitchFamily="18" charset="0"/>
                <a:cs typeface="Times New Roman" panose="02020603050405020304" pitchFamily="18" charset="0"/>
              </a:rPr>
              <a:t>Principles for Successful Application of Public Involvement Techniques</a:t>
            </a:r>
          </a:p>
        </p:txBody>
      </p:sp>
      <p:sp>
        <p:nvSpPr>
          <p:cNvPr id="3" name="Content Placeholder 2"/>
          <p:cNvSpPr>
            <a:spLocks noGrp="1"/>
          </p:cNvSpPr>
          <p:nvPr>
            <p:ph sz="quarter" idx="1"/>
          </p:nvPr>
        </p:nvSpPr>
        <p:spPr>
          <a:xfrm>
            <a:off x="914400" y="1752600"/>
            <a:ext cx="7772400" cy="4267200"/>
          </a:xfrm>
        </p:spPr>
        <p:txBody>
          <a:bodyPr>
            <a:normAutofit lnSpcReduction="10000"/>
          </a:bodyPr>
          <a:lstStyle/>
          <a:p>
            <a:pPr algn="just">
              <a:lnSpc>
                <a:spcPct val="150000"/>
              </a:lnSpc>
            </a:pPr>
            <a:r>
              <a:rPr lang="en-US" sz="2400" dirty="0">
                <a:latin typeface="Times New Roman" panose="02020603050405020304" pitchFamily="18" charset="0"/>
                <a:cs typeface="Times New Roman" panose="02020603050405020304" pitchFamily="18" charset="0"/>
              </a:rPr>
              <a:t>Provide the right information</a:t>
            </a:r>
          </a:p>
          <a:p>
            <a:pPr algn="just">
              <a:lnSpc>
                <a:spcPct val="150000"/>
              </a:lnSpc>
            </a:pPr>
            <a:r>
              <a:rPr lang="en-US" sz="2400" dirty="0">
                <a:latin typeface="Times New Roman" panose="02020603050405020304" pitchFamily="18" charset="0"/>
                <a:cs typeface="Times New Roman" panose="02020603050405020304" pitchFamily="18" charset="0"/>
              </a:rPr>
              <a:t>Allow sufficient time to review and respond</a:t>
            </a:r>
          </a:p>
          <a:p>
            <a:pPr algn="just">
              <a:lnSpc>
                <a:spcPct val="150000"/>
              </a:lnSpc>
            </a:pPr>
            <a:r>
              <a:rPr lang="en-US" sz="2400" dirty="0">
                <a:latin typeface="Times New Roman" panose="02020603050405020304" pitchFamily="18" charset="0"/>
                <a:cs typeface="Times New Roman" panose="02020603050405020304" pitchFamily="18" charset="0"/>
              </a:rPr>
              <a:t>Provide appropriate opportunities/ means for stakeholder involvement</a:t>
            </a:r>
          </a:p>
          <a:p>
            <a:pPr algn="just">
              <a:lnSpc>
                <a:spcPct val="150000"/>
              </a:lnSpc>
            </a:pPr>
            <a:r>
              <a:rPr lang="en-US" sz="2400" dirty="0">
                <a:latin typeface="Times New Roman" panose="02020603050405020304" pitchFamily="18" charset="0"/>
                <a:cs typeface="Times New Roman" panose="02020603050405020304" pitchFamily="18" charset="0"/>
              </a:rPr>
              <a:t>Respond to issues and concerns raised</a:t>
            </a:r>
          </a:p>
          <a:p>
            <a:pPr algn="just">
              <a:lnSpc>
                <a:spcPct val="150000"/>
              </a:lnSpc>
            </a:pPr>
            <a:r>
              <a:rPr lang="en-US" sz="2400" dirty="0">
                <a:latin typeface="Times New Roman" panose="02020603050405020304" pitchFamily="18" charset="0"/>
                <a:cs typeface="Times New Roman" panose="02020603050405020304" pitchFamily="18" charset="0"/>
              </a:rPr>
              <a:t>Feedback the results of public input</a:t>
            </a:r>
          </a:p>
          <a:p>
            <a:pPr algn="just">
              <a:lnSpc>
                <a:spcPct val="150000"/>
              </a:lnSpc>
            </a:pPr>
            <a:r>
              <a:rPr lang="en-US" sz="2400" dirty="0">
                <a:latin typeface="Times New Roman" panose="02020603050405020304" pitchFamily="18" charset="0"/>
                <a:cs typeface="Times New Roman" panose="02020603050405020304" pitchFamily="18" charset="0"/>
              </a:rPr>
              <a:t>Chose venues and time of events to suit stakeholders</a:t>
            </a:r>
          </a:p>
          <a:p>
            <a:endParaRPr lang="en-US" dirty="0"/>
          </a:p>
        </p:txBody>
      </p:sp>
    </p:spTree>
    <p:extLst>
      <p:ext uri="{BB962C8B-B14F-4D97-AF65-F5344CB8AC3E}">
        <p14:creationId xmlns:p14="http://schemas.microsoft.com/office/powerpoint/2010/main" val="1381745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752" y="609600"/>
            <a:ext cx="7772400" cy="579438"/>
          </a:xfrm>
          <a:solidFill>
            <a:srgbClr val="92D050"/>
          </a:solidFill>
          <a:ln w="28575">
            <a:solidFill>
              <a:schemeClr val="tx1"/>
            </a:solidFill>
          </a:ln>
        </p:spPr>
        <p:txBody>
          <a:bodyPr>
            <a:normAutofit/>
          </a:bodyPr>
          <a:lstStyle/>
          <a:p>
            <a:pPr algn="ctr"/>
            <a:r>
              <a:rPr lang="en-US" sz="2400" b="1" dirty="0">
                <a:solidFill>
                  <a:schemeClr val="tx1"/>
                </a:solidFill>
                <a:latin typeface="Times New Roman" panose="02020603050405020304" pitchFamily="18" charset="0"/>
                <a:cs typeface="Times New Roman" panose="02020603050405020304" pitchFamily="18" charset="0"/>
              </a:rPr>
              <a:t>Principles for minimizing conflict </a:t>
            </a:r>
          </a:p>
        </p:txBody>
      </p:sp>
      <p:sp>
        <p:nvSpPr>
          <p:cNvPr id="3" name="Content Placeholder 2"/>
          <p:cNvSpPr>
            <a:spLocks noGrp="1"/>
          </p:cNvSpPr>
          <p:nvPr>
            <p:ph sz="quarter" idx="1"/>
          </p:nvPr>
        </p:nvSpPr>
        <p:spPr>
          <a:xfrm>
            <a:off x="914400" y="1447800"/>
            <a:ext cx="7772400" cy="4876800"/>
          </a:xfrm>
        </p:spPr>
        <p:txBody>
          <a:bodyPr>
            <a:normAutofit lnSpcReduction="10000"/>
          </a:bodyPr>
          <a:lstStyle/>
          <a:p>
            <a:pPr>
              <a:lnSpc>
                <a:spcPct val="150000"/>
              </a:lnSpc>
            </a:pPr>
            <a:r>
              <a:rPr lang="en-US" sz="2400" dirty="0">
                <a:latin typeface="Times New Roman" panose="02020603050405020304" pitchFamily="18" charset="0"/>
                <a:cs typeface="Times New Roman" panose="02020603050405020304" pitchFamily="18" charset="0"/>
              </a:rPr>
              <a:t>Involve all stakeholders</a:t>
            </a:r>
          </a:p>
          <a:p>
            <a:pPr>
              <a:lnSpc>
                <a:spcPct val="150000"/>
              </a:lnSpc>
            </a:pPr>
            <a:r>
              <a:rPr lang="en-US" sz="2400" dirty="0">
                <a:latin typeface="Times New Roman" panose="02020603050405020304" pitchFamily="18" charset="0"/>
                <a:cs typeface="Times New Roman" panose="02020603050405020304" pitchFamily="18" charset="0"/>
              </a:rPr>
              <a:t>Establish communication channels</a:t>
            </a:r>
          </a:p>
          <a:p>
            <a:pPr>
              <a:lnSpc>
                <a:spcPct val="150000"/>
              </a:lnSpc>
            </a:pPr>
            <a:r>
              <a:rPr lang="en-US" sz="2400" dirty="0">
                <a:latin typeface="Times New Roman" panose="02020603050405020304" pitchFamily="18" charset="0"/>
                <a:cs typeface="Times New Roman" panose="02020603050405020304" pitchFamily="18" charset="0"/>
              </a:rPr>
              <a:t>Describe the proposal and its objectives</a:t>
            </a:r>
          </a:p>
          <a:p>
            <a:pPr>
              <a:lnSpc>
                <a:spcPct val="150000"/>
              </a:lnSpc>
            </a:pPr>
            <a:r>
              <a:rPr lang="en-US" sz="2400" dirty="0">
                <a:latin typeface="Times New Roman" panose="02020603050405020304" pitchFamily="18" charset="0"/>
                <a:cs typeface="Times New Roman" panose="02020603050405020304" pitchFamily="18" charset="0"/>
              </a:rPr>
              <a:t>Listen to the concerns and interests of affected people</a:t>
            </a:r>
          </a:p>
          <a:p>
            <a:pPr>
              <a:lnSpc>
                <a:spcPct val="150000"/>
              </a:lnSpc>
            </a:pPr>
            <a:r>
              <a:rPr lang="en-US" sz="2400" dirty="0">
                <a:latin typeface="Times New Roman" panose="02020603050405020304" pitchFamily="18" charset="0"/>
                <a:cs typeface="Times New Roman" panose="02020603050405020304" pitchFamily="18" charset="0"/>
              </a:rPr>
              <a:t>Treat people fairly and impartially</a:t>
            </a:r>
          </a:p>
          <a:p>
            <a:pPr>
              <a:lnSpc>
                <a:spcPct val="150000"/>
              </a:lnSpc>
            </a:pPr>
            <a:r>
              <a:rPr lang="en-US" sz="2400" dirty="0">
                <a:latin typeface="Times New Roman" panose="02020603050405020304" pitchFamily="18" charset="0"/>
                <a:cs typeface="Times New Roman" panose="02020603050405020304" pitchFamily="18" charset="0"/>
              </a:rPr>
              <a:t>Be empathetic and flexible</a:t>
            </a:r>
          </a:p>
          <a:p>
            <a:pPr>
              <a:lnSpc>
                <a:spcPct val="150000"/>
              </a:lnSpc>
            </a:pPr>
            <a:r>
              <a:rPr lang="en-US" sz="2400" dirty="0">
                <a:latin typeface="Times New Roman" panose="02020603050405020304" pitchFamily="18" charset="0"/>
                <a:cs typeface="Times New Roman" panose="02020603050405020304" pitchFamily="18" charset="0"/>
              </a:rPr>
              <a:t>Mitigate impacts and compensate for loss and damage</a:t>
            </a:r>
          </a:p>
          <a:p>
            <a:pPr>
              <a:lnSpc>
                <a:spcPct val="150000"/>
              </a:lnSpc>
            </a:pPr>
            <a:r>
              <a:rPr lang="en-US" sz="2400" dirty="0">
                <a:latin typeface="Times New Roman" panose="02020603050405020304" pitchFamily="18" charset="0"/>
                <a:cs typeface="Times New Roman" panose="02020603050405020304" pitchFamily="18" charset="0"/>
              </a:rPr>
              <a:t>Acknowledge concerns and provide feed back</a:t>
            </a:r>
          </a:p>
          <a:p>
            <a:endParaRPr lang="en-US" dirty="0"/>
          </a:p>
          <a:p>
            <a:endParaRPr lang="en-US" dirty="0"/>
          </a:p>
          <a:p>
            <a:endParaRPr lang="en-US" dirty="0"/>
          </a:p>
        </p:txBody>
      </p:sp>
    </p:spTree>
    <p:extLst>
      <p:ext uri="{BB962C8B-B14F-4D97-AF65-F5344CB8AC3E}">
        <p14:creationId xmlns:p14="http://schemas.microsoft.com/office/powerpoint/2010/main" val="3031369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579438"/>
          </a:xfrm>
          <a:solidFill>
            <a:srgbClr val="0070C0"/>
          </a:solidFill>
          <a:ln w="28575">
            <a:solidFill>
              <a:schemeClr val="tx1"/>
            </a:solidFill>
          </a:ln>
        </p:spPr>
        <p:txBody>
          <a:bodyPr>
            <a:noAutofit/>
          </a:bodyPr>
          <a:lstStyle/>
          <a:p>
            <a:pPr algn="ctr"/>
            <a:r>
              <a:rPr lang="en-US" sz="2400" b="1" dirty="0">
                <a:solidFill>
                  <a:schemeClr val="bg1"/>
                </a:solidFill>
                <a:latin typeface="Times New Roman" panose="02020603050405020304" pitchFamily="18" charset="0"/>
                <a:cs typeface="Times New Roman" panose="02020603050405020304" pitchFamily="18" charset="0"/>
              </a:rPr>
              <a:t>Common reasons given for avoiding public involvement</a:t>
            </a:r>
          </a:p>
        </p:txBody>
      </p:sp>
      <p:sp>
        <p:nvSpPr>
          <p:cNvPr id="3" name="Content Placeholder 2"/>
          <p:cNvSpPr>
            <a:spLocks noGrp="1"/>
          </p:cNvSpPr>
          <p:nvPr>
            <p:ph sz="quarter" idx="1"/>
          </p:nvPr>
        </p:nvSpPr>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It’s too early</a:t>
            </a:r>
          </a:p>
          <a:p>
            <a:pPr algn="just">
              <a:lnSpc>
                <a:spcPct val="150000"/>
              </a:lnSpc>
            </a:pPr>
            <a:r>
              <a:rPr lang="en-US" sz="2400" dirty="0">
                <a:latin typeface="Times New Roman" panose="02020603050405020304" pitchFamily="18" charset="0"/>
                <a:cs typeface="Times New Roman" panose="02020603050405020304" pitchFamily="18" charset="0"/>
              </a:rPr>
              <a:t>It will take too long and will cost too much</a:t>
            </a:r>
          </a:p>
          <a:p>
            <a:pPr algn="just">
              <a:lnSpc>
                <a:spcPct val="150000"/>
              </a:lnSpc>
            </a:pPr>
            <a:r>
              <a:rPr lang="en-US" sz="2400" dirty="0">
                <a:latin typeface="Times New Roman" panose="02020603050405020304" pitchFamily="18" charset="0"/>
                <a:cs typeface="Times New Roman" panose="02020603050405020304" pitchFamily="18" charset="0"/>
              </a:rPr>
              <a:t>It will stir up opposition</a:t>
            </a:r>
          </a:p>
          <a:p>
            <a:pPr algn="just">
              <a:lnSpc>
                <a:spcPct val="150000"/>
              </a:lnSpc>
            </a:pPr>
            <a:r>
              <a:rPr lang="en-US" sz="2400" dirty="0">
                <a:latin typeface="Times New Roman" panose="02020603050405020304" pitchFamily="18" charset="0"/>
                <a:cs typeface="Times New Roman" panose="02020603050405020304" pitchFamily="18" charset="0"/>
              </a:rPr>
              <a:t>We will only hear from articulates</a:t>
            </a:r>
          </a:p>
          <a:p>
            <a:pPr algn="just">
              <a:lnSpc>
                <a:spcPct val="150000"/>
              </a:lnSpc>
            </a:pPr>
            <a:r>
              <a:rPr lang="en-US" sz="2400" dirty="0">
                <a:latin typeface="Times New Roman" panose="02020603050405020304" pitchFamily="18" charset="0"/>
                <a:cs typeface="Times New Roman" panose="02020603050405020304" pitchFamily="18" charset="0"/>
              </a:rPr>
              <a:t>We’ll raise expectations</a:t>
            </a:r>
          </a:p>
          <a:p>
            <a:pPr algn="just">
              <a:lnSpc>
                <a:spcPct val="150000"/>
              </a:lnSpc>
            </a:pPr>
            <a:r>
              <a:rPr lang="en-US" sz="2400" dirty="0">
                <a:latin typeface="Times New Roman" panose="02020603050405020304" pitchFamily="18" charset="0"/>
                <a:cs typeface="Times New Roman" panose="02020603050405020304" pitchFamily="18" charset="0"/>
              </a:rPr>
              <a:t>People won’t understand</a:t>
            </a:r>
          </a:p>
        </p:txBody>
      </p:sp>
    </p:spTree>
    <p:extLst>
      <p:ext uri="{BB962C8B-B14F-4D97-AF65-F5344CB8AC3E}">
        <p14:creationId xmlns:p14="http://schemas.microsoft.com/office/powerpoint/2010/main" val="17741594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1891862" cy="579438"/>
          </a:xfrm>
          <a:solidFill>
            <a:srgbClr val="00B050"/>
          </a:solidFill>
          <a:ln w="28575">
            <a:solidFill>
              <a:schemeClr val="tx1"/>
            </a:solidFill>
          </a:ln>
        </p:spPr>
        <p:txBody>
          <a:bodyPr>
            <a:normAutofit/>
          </a:bodyPr>
          <a:lstStyle/>
          <a:p>
            <a:pPr algn="ctr"/>
            <a:r>
              <a:rPr lang="en-US" sz="2400" b="1" dirty="0">
                <a:solidFill>
                  <a:schemeClr val="tx1"/>
                </a:solidFill>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sz="quarter" idx="1"/>
          </p:nvPr>
        </p:nvSpPr>
        <p:spPr>
          <a:xfrm>
            <a:off x="990600" y="1981200"/>
            <a:ext cx="7772400" cy="4221162"/>
          </a:xfrm>
          <a:solidFill>
            <a:srgbClr val="FFC000"/>
          </a:solidFill>
          <a:ln w="28575">
            <a:solidFill>
              <a:schemeClr val="tx1"/>
            </a:solidFill>
          </a:ln>
        </p:spPr>
        <p:txBody>
          <a:bodyPr/>
          <a:lstStyle/>
          <a:p>
            <a:endParaRPr lang="en-US" dirty="0"/>
          </a:p>
          <a:p>
            <a:pPr algn="just">
              <a:lnSpc>
                <a:spcPct val="150000"/>
              </a:lnSpc>
            </a:pPr>
            <a:r>
              <a:rPr lang="en-US" sz="2400" dirty="0">
                <a:latin typeface="Times New Roman" panose="02020603050405020304" pitchFamily="18" charset="0"/>
                <a:cs typeface="Times New Roman" panose="02020603050405020304" pitchFamily="18" charset="0"/>
              </a:rPr>
              <a:t>Public involvement can be a time-consuming and costly exercise however if properly planned and implemented can benefit and speed up the process. This issue can be best addressed by sound planning. A proposal may be subject to delay and added expense if public consultation is non-existent or inadequate.</a:t>
            </a:r>
          </a:p>
        </p:txBody>
      </p:sp>
    </p:spTree>
    <p:extLst>
      <p:ext uri="{BB962C8B-B14F-4D97-AF65-F5344CB8AC3E}">
        <p14:creationId xmlns:p14="http://schemas.microsoft.com/office/powerpoint/2010/main" val="13264223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7852"/>
            <a:ext cx="1981200" cy="1143000"/>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Group Activity</a:t>
            </a:r>
          </a:p>
        </p:txBody>
      </p:sp>
      <p:sp>
        <p:nvSpPr>
          <p:cNvPr id="3" name="Content Placeholder 2"/>
          <p:cNvSpPr>
            <a:spLocks noGrp="1"/>
          </p:cNvSpPr>
          <p:nvPr>
            <p:ph sz="quarter" idx="1"/>
          </p:nvPr>
        </p:nvSpPr>
        <p:spPr/>
        <p:txBody>
          <a:bodyPr/>
          <a:lstStyle/>
          <a:p>
            <a:r>
              <a:rPr lang="en-US" dirty="0" err="1"/>
              <a:t>Pg</a:t>
            </a:r>
            <a:r>
              <a:rPr lang="en-US" dirty="0"/>
              <a:t> 103</a:t>
            </a:r>
          </a:p>
        </p:txBody>
      </p:sp>
      <p:pic>
        <p:nvPicPr>
          <p:cNvPr id="4" name="Picture 3"/>
          <p:cNvPicPr>
            <a:picLocks noChangeAspect="1"/>
          </p:cNvPicPr>
          <p:nvPr/>
        </p:nvPicPr>
        <p:blipFill>
          <a:blip r:embed="rId2"/>
          <a:stretch>
            <a:fillRect/>
          </a:stretch>
        </p:blipFill>
        <p:spPr>
          <a:xfrm>
            <a:off x="2895600" y="381000"/>
            <a:ext cx="6106377" cy="6248860"/>
          </a:xfrm>
          <a:prstGeom prst="rect">
            <a:avLst/>
          </a:prstGeom>
        </p:spPr>
      </p:pic>
    </p:spTree>
    <p:extLst>
      <p:ext uri="{BB962C8B-B14F-4D97-AF65-F5344CB8AC3E}">
        <p14:creationId xmlns:p14="http://schemas.microsoft.com/office/powerpoint/2010/main" val="226308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62200"/>
            <a:ext cx="1676400" cy="639762"/>
          </a:xfrm>
          <a:solidFill>
            <a:srgbClr val="FFC000"/>
          </a:solidFill>
          <a:ln w="19050">
            <a:solidFill>
              <a:schemeClr val="tx1"/>
            </a:solidFill>
          </a:ln>
        </p:spPr>
        <p:txBody>
          <a:bodyPr>
            <a:normAutofit/>
          </a:bodyPr>
          <a:lstStyle/>
          <a:p>
            <a:pPr algn="ctr"/>
            <a:r>
              <a:rPr lang="en-US" sz="2400" b="1" dirty="0">
                <a:solidFill>
                  <a:schemeClr val="tx1"/>
                </a:solidFill>
                <a:latin typeface="Times New Roman" panose="02020603050405020304" pitchFamily="18" charset="0"/>
                <a:cs typeface="Times New Roman" panose="02020603050405020304" pitchFamily="18" charset="0"/>
              </a:rPr>
              <a:t>Purpose</a:t>
            </a:r>
          </a:p>
        </p:txBody>
      </p:sp>
      <p:sp>
        <p:nvSpPr>
          <p:cNvPr id="3" name="Content Placeholder 2"/>
          <p:cNvSpPr>
            <a:spLocks noGrp="1"/>
          </p:cNvSpPr>
          <p:nvPr>
            <p:ph sz="quarter" idx="1"/>
          </p:nvPr>
        </p:nvSpPr>
        <p:spPr>
          <a:xfrm>
            <a:off x="685800" y="2743200"/>
            <a:ext cx="7772400" cy="3581400"/>
          </a:xfrm>
        </p:spPr>
        <p:txBody>
          <a:bodyPr>
            <a:normAutofit/>
          </a:bodyPr>
          <a:lstStyle/>
          <a:p>
            <a:pPr>
              <a:buNone/>
            </a:pPr>
            <a:endParaRPr lang="en-US" b="1" dirty="0"/>
          </a:p>
          <a:p>
            <a:pPr algn="just">
              <a:buNone/>
            </a:pPr>
            <a:r>
              <a:rPr lang="en-US" sz="2400" dirty="0">
                <a:latin typeface="Times New Roman" panose="02020603050405020304" pitchFamily="18" charset="0"/>
                <a:cs typeface="Times New Roman" panose="02020603050405020304" pitchFamily="18" charset="0"/>
              </a:rPr>
              <a:t>The purpose of public involvement is to:</a:t>
            </a:r>
          </a:p>
          <a:p>
            <a:pPr algn="just"/>
            <a:r>
              <a:rPr lang="en-US" sz="2400" dirty="0">
                <a:latin typeface="Times New Roman" panose="02020603050405020304" pitchFamily="18" charset="0"/>
                <a:cs typeface="Times New Roman" panose="02020603050405020304" pitchFamily="18" charset="0"/>
              </a:rPr>
              <a:t>inform the stakeholders about the proposal and its likely effects;</a:t>
            </a:r>
          </a:p>
          <a:p>
            <a:pPr algn="just"/>
            <a:r>
              <a:rPr lang="en-US" sz="2400" dirty="0">
                <a:latin typeface="Times New Roman" panose="02020603050405020304" pitchFamily="18" charset="0"/>
                <a:cs typeface="Times New Roman" panose="02020603050405020304" pitchFamily="18" charset="0"/>
              </a:rPr>
              <a:t>canvass their inputs, views and concerns; and</a:t>
            </a:r>
          </a:p>
          <a:p>
            <a:pPr algn="just"/>
            <a:r>
              <a:rPr lang="en-US" sz="2400" dirty="0">
                <a:latin typeface="Times New Roman" panose="02020603050405020304" pitchFamily="18" charset="0"/>
                <a:cs typeface="Times New Roman" panose="02020603050405020304" pitchFamily="18" charset="0"/>
              </a:rPr>
              <a:t>take account of the information and views of the public in the EIA and decision making.</a:t>
            </a:r>
          </a:p>
          <a:p>
            <a:endParaRPr lang="en-US" dirty="0"/>
          </a:p>
        </p:txBody>
      </p:sp>
      <p:pic>
        <p:nvPicPr>
          <p:cNvPr id="1026" name="Picture 2" descr="Image result for team of experts working on e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198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2362200" cy="639762"/>
          </a:xfrm>
          <a:solidFill>
            <a:srgbClr val="C00000"/>
          </a:solidFill>
          <a:ln w="28575">
            <a:solidFill>
              <a:schemeClr val="tx1"/>
            </a:solidFill>
          </a:ln>
        </p:spPr>
        <p:txBody>
          <a:bodyPr>
            <a:normAutofit/>
          </a:bodyPr>
          <a:lstStyle/>
          <a:p>
            <a:pPr algn="ctr"/>
            <a:r>
              <a:rPr lang="en-US" sz="2400" b="1" dirty="0">
                <a:solidFill>
                  <a:schemeClr val="bg1"/>
                </a:solidFill>
                <a:latin typeface="Times New Roman" panose="02020603050405020304" pitchFamily="18" charset="0"/>
                <a:cs typeface="Times New Roman" panose="02020603050405020304" pitchFamily="18" charset="0"/>
              </a:rPr>
              <a:t>Key Objectives</a:t>
            </a:r>
          </a:p>
        </p:txBody>
      </p:sp>
      <p:sp>
        <p:nvSpPr>
          <p:cNvPr id="3" name="Content Placeholder 2"/>
          <p:cNvSpPr>
            <a:spLocks noGrp="1"/>
          </p:cNvSpPr>
          <p:nvPr>
            <p:ph sz="quarter" idx="1"/>
          </p:nvPr>
        </p:nvSpPr>
        <p:spPr>
          <a:xfrm>
            <a:off x="609600" y="1143000"/>
            <a:ext cx="8077200" cy="5334000"/>
          </a:xfrm>
        </p:spPr>
        <p:txBody>
          <a:bodyPr>
            <a:normAutofit fontScale="92500" lnSpcReduction="20000"/>
          </a:bodyPr>
          <a:lstStyle/>
          <a:p>
            <a:pPr algn="just">
              <a:buNone/>
            </a:pPr>
            <a:r>
              <a:rPr lang="en-US" dirty="0">
                <a:latin typeface="Times New Roman" panose="02020603050405020304" pitchFamily="18" charset="0"/>
                <a:cs typeface="Times New Roman" panose="02020603050405020304" pitchFamily="18" charset="0"/>
              </a:rPr>
              <a:t>The key objectives of public involvement are to:</a:t>
            </a:r>
          </a:p>
          <a:p>
            <a:pPr algn="just"/>
            <a:r>
              <a:rPr lang="en-US" dirty="0">
                <a:latin typeface="Times New Roman" panose="02020603050405020304" pitchFamily="18" charset="0"/>
                <a:cs typeface="Times New Roman" panose="02020603050405020304" pitchFamily="18" charset="0"/>
              </a:rPr>
              <a:t>obtain local and traditional knowledge that may be useful for decision-making;</a:t>
            </a:r>
          </a:p>
          <a:p>
            <a:pPr algn="just"/>
            <a:r>
              <a:rPr lang="en-US" dirty="0">
                <a:latin typeface="Times New Roman" panose="02020603050405020304" pitchFamily="18" charset="0"/>
                <a:cs typeface="Times New Roman" panose="02020603050405020304" pitchFamily="18" charset="0"/>
              </a:rPr>
              <a:t>facilitate consideration of alternatives, mitigation measures and tradeoffs;</a:t>
            </a:r>
          </a:p>
          <a:p>
            <a:pPr algn="just"/>
            <a:r>
              <a:rPr lang="en-US" dirty="0">
                <a:latin typeface="Times New Roman" panose="02020603050405020304" pitchFamily="18" charset="0"/>
                <a:cs typeface="Times New Roman" panose="02020603050405020304" pitchFamily="18" charset="0"/>
              </a:rPr>
              <a:t>ensure that important impacts are not overlooked and benefits are maximized;</a:t>
            </a:r>
          </a:p>
          <a:p>
            <a:pPr algn="just"/>
            <a:r>
              <a:rPr lang="en-US" dirty="0">
                <a:latin typeface="Times New Roman" panose="02020603050405020304" pitchFamily="18" charset="0"/>
                <a:cs typeface="Times New Roman" panose="02020603050405020304" pitchFamily="18" charset="0"/>
              </a:rPr>
              <a:t>reduce conflict through the early identification of contentious issues;</a:t>
            </a:r>
          </a:p>
          <a:p>
            <a:pPr algn="just"/>
            <a:r>
              <a:rPr lang="en-US" dirty="0">
                <a:latin typeface="Times New Roman" panose="02020603050405020304" pitchFamily="18" charset="0"/>
                <a:cs typeface="Times New Roman" panose="02020603050405020304" pitchFamily="18" charset="0"/>
              </a:rPr>
              <a:t>provide an opportunity for the public to influence project design in a positive manner (thereby creating a sense of ownership of the proposal);</a:t>
            </a:r>
          </a:p>
          <a:p>
            <a:pPr algn="just"/>
            <a:r>
              <a:rPr lang="en-US" dirty="0">
                <a:latin typeface="Times New Roman" panose="02020603050405020304" pitchFamily="18" charset="0"/>
                <a:cs typeface="Times New Roman" panose="02020603050405020304" pitchFamily="18" charset="0"/>
              </a:rPr>
              <a:t>improve transparency and accountability of decision-making; and</a:t>
            </a:r>
          </a:p>
          <a:p>
            <a:pPr algn="just"/>
            <a:r>
              <a:rPr lang="en-US" dirty="0">
                <a:latin typeface="Times New Roman" panose="02020603050405020304" pitchFamily="18" charset="0"/>
                <a:cs typeface="Times New Roman" panose="02020603050405020304" pitchFamily="18" charset="0"/>
              </a:rPr>
              <a:t>increase public confidence in the EIA process.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457200"/>
            <a:ext cx="6019800" cy="579438"/>
          </a:xfrm>
          <a:solidFill>
            <a:srgbClr val="FFC000"/>
          </a:solidFill>
          <a:ln w="28575">
            <a:solidFill>
              <a:schemeClr val="tx1"/>
            </a:solidFill>
          </a:ln>
        </p:spPr>
        <p:txBody>
          <a:bodyPr>
            <a:normAutofit/>
          </a:bodyPr>
          <a:lstStyle/>
          <a:p>
            <a:pPr algn="ctr"/>
            <a:r>
              <a:rPr lang="en-US" sz="2400" b="1" dirty="0">
                <a:solidFill>
                  <a:schemeClr val="tx1"/>
                </a:solidFill>
                <a:latin typeface="Times New Roman" panose="02020603050405020304" pitchFamily="18" charset="0"/>
                <a:cs typeface="Times New Roman" panose="02020603050405020304" pitchFamily="18" charset="0"/>
              </a:rPr>
              <a:t>Levels and forms of public involvement</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558242976"/>
              </p:ext>
            </p:extLst>
          </p:nvPr>
        </p:nvGraphicFramePr>
        <p:xfrm>
          <a:off x="457200" y="1213945"/>
          <a:ext cx="8229600" cy="5428706"/>
        </p:xfrm>
        <a:graphic>
          <a:graphicData uri="http://schemas.openxmlformats.org/drawingml/2006/table">
            <a:tbl>
              <a:tblPr firstRow="1" bandRow="1">
                <a:tableStyleId>{5C22544A-7EE6-4342-B048-85BDC9FD1C3A}</a:tableStyleId>
              </a:tblPr>
              <a:tblGrid>
                <a:gridCol w="1613647">
                  <a:extLst>
                    <a:ext uri="{9D8B030D-6E8A-4147-A177-3AD203B41FA5}">
                      <a16:colId xmlns:a16="http://schemas.microsoft.com/office/drawing/2014/main" xmlns="" val="20000"/>
                    </a:ext>
                  </a:extLst>
                </a:gridCol>
                <a:gridCol w="6615953">
                  <a:extLst>
                    <a:ext uri="{9D8B030D-6E8A-4147-A177-3AD203B41FA5}">
                      <a16:colId xmlns:a16="http://schemas.microsoft.com/office/drawing/2014/main" xmlns="" val="20001"/>
                    </a:ext>
                  </a:extLst>
                </a:gridCol>
              </a:tblGrid>
              <a:tr h="837928">
                <a:tc>
                  <a:txBody>
                    <a:bodyPr/>
                    <a:lstStyle/>
                    <a:p>
                      <a:pPr algn="ctr"/>
                      <a:r>
                        <a:rPr lang="en-US" sz="2400" b="1" i="0" dirty="0">
                          <a:solidFill>
                            <a:srgbClr val="38386F"/>
                          </a:solidFill>
                          <a:latin typeface="Times New Roman" panose="02020603050405020304" pitchFamily="18" charset="0"/>
                          <a:cs typeface="Times New Roman" panose="02020603050405020304" pitchFamily="18" charset="0"/>
                        </a:rPr>
                        <a:t>Level</a:t>
                      </a:r>
                    </a:p>
                  </a:txBody>
                  <a:tcPr marL="66675" marR="66675" marT="66675" marB="66675" anchor="ctr"/>
                </a:tc>
                <a:tc>
                  <a:txBody>
                    <a:bodyPr/>
                    <a:lstStyle/>
                    <a:p>
                      <a:pPr algn="ctr"/>
                      <a:r>
                        <a:rPr lang="en-US" sz="2400" b="1" i="0" dirty="0">
                          <a:solidFill>
                            <a:srgbClr val="38386F"/>
                          </a:solidFill>
                          <a:latin typeface="Times New Roman" panose="02020603050405020304" pitchFamily="18" charset="0"/>
                          <a:cs typeface="Times New Roman" panose="02020603050405020304" pitchFamily="18" charset="0"/>
                        </a:rPr>
                        <a:t>Form of involvement</a:t>
                      </a:r>
                    </a:p>
                  </a:txBody>
                  <a:tcPr marL="66675" marR="66675" marT="66675" marB="66675" anchor="ctr"/>
                </a:tc>
                <a:extLst>
                  <a:ext uri="{0D108BD9-81ED-4DB2-BD59-A6C34878D82A}">
                    <a16:rowId xmlns:a16="http://schemas.microsoft.com/office/drawing/2014/main" xmlns="" val="10000"/>
                  </a:ext>
                </a:extLst>
              </a:tr>
              <a:tr h="837928">
                <a:tc>
                  <a:txBody>
                    <a:bodyPr/>
                    <a:lstStyle/>
                    <a:p>
                      <a:r>
                        <a:rPr lang="en-US" sz="2000" b="0" i="0" dirty="0">
                          <a:latin typeface="Times New Roman" panose="02020603050405020304" pitchFamily="18" charset="0"/>
                          <a:cs typeface="Times New Roman" panose="02020603050405020304" pitchFamily="18" charset="0"/>
                        </a:rPr>
                        <a:t>Informing</a:t>
                      </a:r>
                    </a:p>
                  </a:txBody>
                  <a:tcPr marL="66675" marR="66675" marT="66675" marB="66675" anchor="ctr"/>
                </a:tc>
                <a:tc>
                  <a:txBody>
                    <a:bodyPr/>
                    <a:lstStyle/>
                    <a:p>
                      <a:r>
                        <a:rPr lang="en-US" sz="2000" b="0" i="0" dirty="0">
                          <a:latin typeface="Times New Roman" panose="02020603050405020304" pitchFamily="18" charset="0"/>
                          <a:cs typeface="Times New Roman" panose="02020603050405020304" pitchFamily="18" charset="0"/>
                        </a:rPr>
                        <a:t>One way flow of information from the proponent to the public</a:t>
                      </a:r>
                    </a:p>
                  </a:txBody>
                  <a:tcPr marL="66675" marR="66675" marT="66675" marB="66675" anchor="ctr"/>
                </a:tc>
                <a:extLst>
                  <a:ext uri="{0D108BD9-81ED-4DB2-BD59-A6C34878D82A}">
                    <a16:rowId xmlns:a16="http://schemas.microsoft.com/office/drawing/2014/main" xmlns="" val="10001"/>
                  </a:ext>
                </a:extLst>
              </a:tr>
              <a:tr h="1041850">
                <a:tc>
                  <a:txBody>
                    <a:bodyPr/>
                    <a:lstStyle/>
                    <a:p>
                      <a:r>
                        <a:rPr lang="en-US" sz="2000" b="0" i="0">
                          <a:latin typeface="Times New Roman" panose="02020603050405020304" pitchFamily="18" charset="0"/>
                          <a:cs typeface="Times New Roman" panose="02020603050405020304" pitchFamily="18" charset="0"/>
                        </a:rPr>
                        <a:t>Consulting</a:t>
                      </a:r>
                    </a:p>
                  </a:txBody>
                  <a:tcPr marL="66675" marR="66675" marT="66675" marB="66675" anchor="ctr"/>
                </a:tc>
                <a:tc>
                  <a:txBody>
                    <a:bodyPr/>
                    <a:lstStyle/>
                    <a:p>
                      <a:r>
                        <a:rPr lang="en-US" sz="2000" b="0" i="0" dirty="0">
                          <a:latin typeface="Times New Roman" panose="02020603050405020304" pitchFamily="18" charset="0"/>
                          <a:cs typeface="Times New Roman" panose="02020603050405020304" pitchFamily="18" charset="0"/>
                        </a:rPr>
                        <a:t>Two way flow of information between the proponent and the public with opportunities for the public to express views on the proposal</a:t>
                      </a:r>
                    </a:p>
                  </a:txBody>
                  <a:tcPr marL="66675" marR="66675" marT="66675" marB="66675" anchor="ctr"/>
                </a:tc>
                <a:extLst>
                  <a:ext uri="{0D108BD9-81ED-4DB2-BD59-A6C34878D82A}">
                    <a16:rowId xmlns:a16="http://schemas.microsoft.com/office/drawing/2014/main" xmlns="" val="10002"/>
                  </a:ext>
                </a:extLst>
              </a:tr>
              <a:tr h="1344933">
                <a:tc>
                  <a:txBody>
                    <a:bodyPr/>
                    <a:lstStyle/>
                    <a:p>
                      <a:r>
                        <a:rPr lang="en-US" sz="2000" b="0" i="0">
                          <a:latin typeface="Times New Roman" panose="02020603050405020304" pitchFamily="18" charset="0"/>
                          <a:cs typeface="Times New Roman" panose="02020603050405020304" pitchFamily="18" charset="0"/>
                        </a:rPr>
                        <a:t>Participating</a:t>
                      </a:r>
                    </a:p>
                  </a:txBody>
                  <a:tcPr marL="66675" marR="66675" marT="66675" marB="66675" anchor="ctr"/>
                </a:tc>
                <a:tc>
                  <a:txBody>
                    <a:bodyPr/>
                    <a:lstStyle/>
                    <a:p>
                      <a:r>
                        <a:rPr lang="en-US" sz="2000" b="0" i="0" dirty="0">
                          <a:latin typeface="Times New Roman" panose="02020603050405020304" pitchFamily="18" charset="0"/>
                          <a:cs typeface="Times New Roman" panose="02020603050405020304" pitchFamily="18" charset="0"/>
                        </a:rPr>
                        <a:t>Interactive exchange between the proponent and the public encompassing shared analysis and agenda setting and the development of understood and agreed positions on the proposal and its impacts</a:t>
                      </a:r>
                    </a:p>
                  </a:txBody>
                  <a:tcPr marL="66675" marR="66675" marT="66675" marB="66675" anchor="ctr"/>
                </a:tc>
                <a:extLst>
                  <a:ext uri="{0D108BD9-81ED-4DB2-BD59-A6C34878D82A}">
                    <a16:rowId xmlns:a16="http://schemas.microsoft.com/office/drawing/2014/main" xmlns="" val="10003"/>
                  </a:ext>
                </a:extLst>
              </a:tr>
              <a:tr h="1344933">
                <a:tc>
                  <a:txBody>
                    <a:bodyPr/>
                    <a:lstStyle/>
                    <a:p>
                      <a:r>
                        <a:rPr lang="en-US" sz="2000" b="0" i="0">
                          <a:latin typeface="Times New Roman" panose="02020603050405020304" pitchFamily="18" charset="0"/>
                          <a:cs typeface="Times New Roman" panose="02020603050405020304" pitchFamily="18" charset="0"/>
                        </a:rPr>
                        <a:t>Negotiating</a:t>
                      </a:r>
                    </a:p>
                  </a:txBody>
                  <a:tcPr marL="66675" marR="66675" marT="66675" marB="66675" anchor="ctr"/>
                </a:tc>
                <a:tc>
                  <a:txBody>
                    <a:bodyPr/>
                    <a:lstStyle/>
                    <a:p>
                      <a:r>
                        <a:rPr lang="en-US" sz="2000" b="0" i="0" dirty="0">
                          <a:latin typeface="Times New Roman" panose="02020603050405020304" pitchFamily="18" charset="0"/>
                          <a:cs typeface="Times New Roman" panose="02020603050405020304" pitchFamily="18" charset="0"/>
                        </a:rPr>
                        <a:t>Face to face discussion between the proponent and key stakeholders to build consensus and reach a mutually acceptable resolution of issues, for example on a package of impact mitigation and compensation measures.</a:t>
                      </a:r>
                    </a:p>
                  </a:txBody>
                  <a:tcPr marL="66675" marR="66675" marT="66675" marB="66675" anchor="ctr"/>
                </a:tc>
                <a:extLst>
                  <a:ext uri="{0D108BD9-81ED-4DB2-BD59-A6C34878D82A}">
                    <a16:rowId xmlns:a16="http://schemas.microsoft.com/office/drawing/2014/main" xmlns=""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066800"/>
            <a:ext cx="7772400" cy="4953000"/>
          </a:xfrm>
        </p:spPr>
        <p:txBody>
          <a:bodyPr>
            <a:normAutofit/>
          </a:bodyPr>
          <a:lstStyle/>
          <a:p>
            <a:pPr algn="just"/>
            <a:r>
              <a:rPr lang="en-US" sz="2400" dirty="0">
                <a:latin typeface="Times New Roman" panose="02020603050405020304" pitchFamily="18" charset="0"/>
                <a:cs typeface="Times New Roman" panose="02020603050405020304" pitchFamily="18" charset="0"/>
              </a:rPr>
              <a:t>In practice, public involvement in EIA largely corresponds to consultation. </a:t>
            </a:r>
          </a:p>
          <a:p>
            <a:pPr algn="just"/>
            <a:r>
              <a:rPr lang="en-US" sz="2400" dirty="0">
                <a:latin typeface="Times New Roman" panose="02020603050405020304" pitchFamily="18" charset="0"/>
                <a:cs typeface="Times New Roman" panose="02020603050405020304" pitchFamily="18" charset="0"/>
              </a:rPr>
              <a:t>However, participation will be appropriate in many circumstances, for example, where a local population is displaced or relocated as a result of a project. </a:t>
            </a:r>
          </a:p>
          <a:p>
            <a:pPr algn="just"/>
            <a:r>
              <a:rPr lang="en-US" sz="2400" dirty="0">
                <a:latin typeface="Times New Roman" panose="02020603050405020304" pitchFamily="18" charset="0"/>
                <a:cs typeface="Times New Roman" panose="02020603050405020304" pitchFamily="18" charset="0"/>
              </a:rPr>
              <a:t>A few countries also make provision for mediation or negotiation facilitated by a neutral third party. </a:t>
            </a:r>
          </a:p>
          <a:p>
            <a:pPr algn="just"/>
            <a:r>
              <a:rPr lang="en-US" sz="2400" dirty="0">
                <a:latin typeface="Times New Roman" panose="02020603050405020304" pitchFamily="18" charset="0"/>
                <a:cs typeface="Times New Roman" panose="02020603050405020304" pitchFamily="18" charset="0"/>
              </a:rPr>
              <a:t>In principle, these approaches to public involvement in EIA are distinctive and relatively separate. However, they may be used in combination; for example, consultation and participation can be appropriate at different stages of the same EIA process.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3124200" cy="655638"/>
          </a:xfrm>
          <a:solidFill>
            <a:srgbClr val="00B050"/>
          </a:solidFill>
          <a:ln w="28575">
            <a:solidFill>
              <a:schemeClr val="tx1"/>
            </a:solidFill>
          </a:ln>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Stakeholders Involved</a:t>
            </a:r>
          </a:p>
        </p:txBody>
      </p:sp>
      <p:sp>
        <p:nvSpPr>
          <p:cNvPr id="3" name="Content Placeholder 2"/>
          <p:cNvSpPr>
            <a:spLocks noGrp="1"/>
          </p:cNvSpPr>
          <p:nvPr>
            <p:ph sz="quarter" idx="1"/>
          </p:nvPr>
        </p:nvSpPr>
        <p:spPr/>
        <p:txBody>
          <a:bodyPr>
            <a:normAutofit lnSpcReduction="10000"/>
          </a:bodyPr>
          <a:lstStyle/>
          <a:p>
            <a:pPr algn="just">
              <a:lnSpc>
                <a:spcPct val="150000"/>
              </a:lnSpc>
              <a:buNone/>
            </a:pPr>
            <a:r>
              <a:rPr lang="en-US" sz="2400" dirty="0">
                <a:latin typeface="Times New Roman" panose="02020603050405020304" pitchFamily="18" charset="0"/>
                <a:cs typeface="Times New Roman" panose="02020603050405020304" pitchFamily="18" charset="0"/>
              </a:rPr>
              <a:t>The range of stakeholders involved in an EIA typically includes:</a:t>
            </a:r>
          </a:p>
          <a:p>
            <a:pPr algn="just">
              <a:lnSpc>
                <a:spcPct val="150000"/>
              </a:lnSpc>
            </a:pPr>
            <a:r>
              <a:rPr lang="en-US" sz="2400" dirty="0">
                <a:latin typeface="Times New Roman" panose="02020603050405020304" pitchFamily="18" charset="0"/>
                <a:cs typeface="Times New Roman" panose="02020603050405020304" pitchFamily="18" charset="0"/>
              </a:rPr>
              <a:t>the people “ individuals, groups and communities “ who are affected by the proposal;</a:t>
            </a:r>
          </a:p>
          <a:p>
            <a:pPr algn="just">
              <a:lnSpc>
                <a:spcPct val="150000"/>
              </a:lnSpc>
            </a:pPr>
            <a:r>
              <a:rPr lang="en-US" sz="2400" dirty="0">
                <a:latin typeface="Times New Roman" panose="02020603050405020304" pitchFamily="18" charset="0"/>
                <a:cs typeface="Times New Roman" panose="02020603050405020304" pitchFamily="18" charset="0"/>
              </a:rPr>
              <a:t>the proponent and other project beneficiaries;</a:t>
            </a:r>
          </a:p>
          <a:p>
            <a:pPr algn="just">
              <a:lnSpc>
                <a:spcPct val="150000"/>
              </a:lnSpc>
            </a:pPr>
            <a:r>
              <a:rPr lang="en-US" sz="2400" dirty="0">
                <a:latin typeface="Times New Roman" panose="02020603050405020304" pitchFamily="18" charset="0"/>
                <a:cs typeface="Times New Roman" panose="02020603050405020304" pitchFamily="18" charset="0"/>
              </a:rPr>
              <a:t>government agencies;</a:t>
            </a:r>
          </a:p>
          <a:p>
            <a:pPr algn="just">
              <a:lnSpc>
                <a:spcPct val="150000"/>
              </a:lnSpc>
            </a:pPr>
            <a:r>
              <a:rPr lang="en-US" sz="2400" dirty="0">
                <a:latin typeface="Times New Roman" panose="02020603050405020304" pitchFamily="18" charset="0"/>
                <a:cs typeface="Times New Roman" panose="02020603050405020304" pitchFamily="18" charset="0"/>
              </a:rPr>
              <a:t>NGOs and interest groups; and</a:t>
            </a:r>
          </a:p>
          <a:p>
            <a:pPr algn="just">
              <a:lnSpc>
                <a:spcPct val="150000"/>
              </a:lnSpc>
            </a:pPr>
            <a:r>
              <a:rPr lang="en-US" sz="2400" dirty="0">
                <a:latin typeface="Times New Roman" panose="02020603050405020304" pitchFamily="18" charset="0"/>
                <a:cs typeface="Times New Roman" panose="02020603050405020304" pitchFamily="18" charset="0"/>
              </a:rPr>
              <a:t>others, such as donors, the private sector, academics etc.</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1981200" cy="1143000"/>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Local People</a:t>
            </a:r>
          </a:p>
        </p:txBody>
      </p:sp>
      <p:sp>
        <p:nvSpPr>
          <p:cNvPr id="3" name="Content Placeholder 2"/>
          <p:cNvSpPr>
            <a:spLocks noGrp="1"/>
          </p:cNvSpPr>
          <p:nvPr>
            <p:ph sz="quarter" idx="1"/>
          </p:nvPr>
        </p:nvSpPr>
        <p:spPr/>
        <p:txBody>
          <a:bodyPr>
            <a:normAutofit/>
          </a:bodyPr>
          <a:lstStyle/>
          <a:p>
            <a:r>
              <a:rPr lang="en-US" sz="2400" dirty="0">
                <a:latin typeface="Times New Roman" panose="02020603050405020304" pitchFamily="18" charset="0"/>
                <a:cs typeface="Times New Roman" panose="02020603050405020304" pitchFamily="18" charset="0"/>
              </a:rPr>
              <a:t>Individuals or groups in the affected community will want to know what is proposed; what the likely impacts are; and how their concerns will be understood and taken into account.</a:t>
            </a:r>
          </a:p>
          <a:p>
            <a:r>
              <a:rPr lang="en-US" sz="2400" dirty="0">
                <a:latin typeface="Times New Roman" panose="02020603050405020304" pitchFamily="18" charset="0"/>
                <a:cs typeface="Times New Roman" panose="02020603050405020304" pitchFamily="18" charset="0"/>
              </a:rPr>
              <a:t>They will want assurances that their views will be carefully listened to and considered on their merits.</a:t>
            </a:r>
          </a:p>
          <a:p>
            <a:r>
              <a:rPr lang="en-US" sz="2400" dirty="0">
                <a:latin typeface="Times New Roman" panose="02020603050405020304" pitchFamily="18" charset="0"/>
                <a:cs typeface="Times New Roman" panose="02020603050405020304" pitchFamily="18" charset="0"/>
              </a:rPr>
              <a:t>They will want proponents to address their concerns</a:t>
            </a:r>
          </a:p>
          <a:p>
            <a:r>
              <a:rPr lang="en-US" sz="2400" dirty="0">
                <a:latin typeface="Times New Roman" panose="02020603050405020304" pitchFamily="18" charset="0"/>
                <a:cs typeface="Times New Roman" panose="02020603050405020304" pitchFamily="18" charset="0"/>
              </a:rPr>
              <a:t>They will also have knowledge of the local environment and community that can be tapped and incorporated into the baseline data.</a:t>
            </a:r>
          </a:p>
        </p:txBody>
      </p:sp>
    </p:spTree>
    <p:extLst>
      <p:ext uri="{BB962C8B-B14F-4D97-AF65-F5344CB8AC3E}">
        <p14:creationId xmlns:p14="http://schemas.microsoft.com/office/powerpoint/2010/main" val="3567537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1828800" cy="1143000"/>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Proponents</a:t>
            </a:r>
          </a:p>
        </p:txBody>
      </p:sp>
      <p:sp>
        <p:nvSpPr>
          <p:cNvPr id="3" name="Content Placeholder 2"/>
          <p:cNvSpPr>
            <a:spLocks noGrp="1"/>
          </p:cNvSpPr>
          <p:nvPr>
            <p:ph sz="quarter" idx="1"/>
          </p:nvPr>
        </p:nvSpPr>
        <p:spPr/>
        <p:txBody>
          <a:bodyPr>
            <a:normAutofit lnSpcReduction="10000"/>
          </a:bodyPr>
          <a:lstStyle/>
          <a:p>
            <a:pPr>
              <a:lnSpc>
                <a:spcPct val="150000"/>
              </a:lnSpc>
            </a:pPr>
            <a:r>
              <a:rPr lang="en-US" sz="2400" dirty="0">
                <a:latin typeface="Times New Roman" panose="02020603050405020304" pitchFamily="18" charset="0"/>
                <a:cs typeface="Times New Roman" panose="02020603050405020304" pitchFamily="18" charset="0"/>
              </a:rPr>
              <a:t>Understandably, proponents will wish to shape the proposal to give it the best chance of success.</a:t>
            </a:r>
          </a:p>
          <a:p>
            <a:pPr>
              <a:lnSpc>
                <a:spcPct val="150000"/>
              </a:lnSpc>
            </a:pPr>
            <a:r>
              <a:rPr lang="en-US" sz="2400" dirty="0">
                <a:latin typeface="Times New Roman" panose="02020603050405020304" pitchFamily="18" charset="0"/>
                <a:cs typeface="Times New Roman" panose="02020603050405020304" pitchFamily="18" charset="0"/>
              </a:rPr>
              <a:t>Often, this involves trying to create public understanding and acceptance of the proposal through the provision of basic information.</a:t>
            </a:r>
          </a:p>
          <a:p>
            <a:pPr>
              <a:lnSpc>
                <a:spcPct val="150000"/>
              </a:lnSpc>
            </a:pPr>
            <a:r>
              <a:rPr lang="en-US" sz="2400" dirty="0">
                <a:latin typeface="Times New Roman" panose="02020603050405020304" pitchFamily="18" charset="0"/>
                <a:cs typeface="Times New Roman" panose="02020603050405020304" pitchFamily="18" charset="0"/>
              </a:rPr>
              <a:t>More creatively, project design can be improved through using public inputs on alternatives and mitigation and understanding local knowledge and values.</a:t>
            </a:r>
          </a:p>
        </p:txBody>
      </p:sp>
    </p:spTree>
    <p:extLst>
      <p:ext uri="{BB962C8B-B14F-4D97-AF65-F5344CB8AC3E}">
        <p14:creationId xmlns:p14="http://schemas.microsoft.com/office/powerpoint/2010/main" val="24970837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274</TotalTime>
  <Words>1990</Words>
  <Application>Microsoft Office PowerPoint</Application>
  <PresentationFormat>On-screen Show (4:3)</PresentationFormat>
  <Paragraphs>177</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Equity</vt:lpstr>
      <vt:lpstr>Public Participation</vt:lpstr>
      <vt:lpstr>Introduction</vt:lpstr>
      <vt:lpstr>Purpose</vt:lpstr>
      <vt:lpstr>Key Objectives</vt:lpstr>
      <vt:lpstr>Levels and forms of public involvement</vt:lpstr>
      <vt:lpstr>PowerPoint Presentation</vt:lpstr>
      <vt:lpstr>Stakeholders Involved</vt:lpstr>
      <vt:lpstr>Local People</vt:lpstr>
      <vt:lpstr>Proponents</vt:lpstr>
      <vt:lpstr>Government agencies</vt:lpstr>
      <vt:lpstr>NGOs/Interest groups</vt:lpstr>
      <vt:lpstr>Other Interested Groups</vt:lpstr>
      <vt:lpstr>The benefits of public participation for different groups</vt:lpstr>
      <vt:lpstr>PowerPoint Presentation</vt:lpstr>
      <vt:lpstr>PowerPoint Presentation</vt:lpstr>
      <vt:lpstr>PowerPoint Presentation</vt:lpstr>
      <vt:lpstr>Example:</vt:lpstr>
      <vt:lpstr>PowerPoint Presentation</vt:lpstr>
      <vt:lpstr>Reference to public participation in international law and the Aarhus Convention:</vt:lpstr>
      <vt:lpstr>Principles of Public Involvement</vt:lpstr>
      <vt:lpstr>Public Involvement in Key Stages of EIA</vt:lpstr>
      <vt:lpstr>Public involvement program</vt:lpstr>
      <vt:lpstr>Factors Affecting the Effectiveness of Public Involvement</vt:lpstr>
      <vt:lpstr>Principles for Successful Application of Public Involvement Techniques</vt:lpstr>
      <vt:lpstr>Principles for minimizing conflict </vt:lpstr>
      <vt:lpstr>Common reasons given for avoiding public involvement</vt:lpstr>
      <vt:lpstr>Conclusion</vt:lpstr>
      <vt:lpstr>Group Activity</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Involovement</dc:title>
  <dc:creator>Huma Naeem</dc:creator>
  <cp:lastModifiedBy>Alia Sharify</cp:lastModifiedBy>
  <cp:revision>86</cp:revision>
  <dcterms:created xsi:type="dcterms:W3CDTF">2013-10-24T04:22:31Z</dcterms:created>
  <dcterms:modified xsi:type="dcterms:W3CDTF">2017-06-15T12:16:11Z</dcterms:modified>
</cp:coreProperties>
</file>