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67" r:id="rId10"/>
    <p:sldId id="268" r:id="rId11"/>
    <p:sldId id="266" r:id="rId12"/>
    <p:sldId id="27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E34B-C9FB-4F7E-96CB-DEB4EDB1900E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8F35-F3D7-43FD-9E90-E32D70F93C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E34B-C9FB-4F7E-96CB-DEB4EDB1900E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8F35-F3D7-43FD-9E90-E32D70F93C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E34B-C9FB-4F7E-96CB-DEB4EDB1900E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8F35-F3D7-43FD-9E90-E32D70F93CC4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E34B-C9FB-4F7E-96CB-DEB4EDB1900E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8F35-F3D7-43FD-9E90-E32D70F93CC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E34B-C9FB-4F7E-96CB-DEB4EDB1900E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8F35-F3D7-43FD-9E90-E32D70F93C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E34B-C9FB-4F7E-96CB-DEB4EDB1900E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8F35-F3D7-43FD-9E90-E32D70F93CC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E34B-C9FB-4F7E-96CB-DEB4EDB1900E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8F35-F3D7-43FD-9E90-E32D70F93C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E34B-C9FB-4F7E-96CB-DEB4EDB1900E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8F35-F3D7-43FD-9E90-E32D70F93C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E34B-C9FB-4F7E-96CB-DEB4EDB1900E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8F35-F3D7-43FD-9E90-E32D70F93C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E34B-C9FB-4F7E-96CB-DEB4EDB1900E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8F35-F3D7-43FD-9E90-E32D70F93CC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E34B-C9FB-4F7E-96CB-DEB4EDB1900E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8F35-F3D7-43FD-9E90-E32D70F93CC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62DE34B-C9FB-4F7E-96CB-DEB4EDB1900E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BDB8F35-F3D7-43FD-9E90-E32D70F93CC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8044" y="2667000"/>
            <a:ext cx="7772400" cy="2514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EIA Report writing  - </a:t>
            </a:r>
            <a:br>
              <a:rPr lang="en-US" dirty="0" smtClean="0"/>
            </a:br>
            <a:r>
              <a:rPr lang="en-US" dirty="0" smtClean="0"/>
              <a:t>Role </a:t>
            </a:r>
            <a:r>
              <a:rPr lang="en-US" dirty="0"/>
              <a:t>of international communities to strengthen EIA </a:t>
            </a:r>
            <a:r>
              <a:rPr lang="en-US" dirty="0" smtClean="0"/>
              <a:t>systems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8803689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864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1219200"/>
            <a:ext cx="77724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JICA</a:t>
            </a:r>
            <a:r>
              <a:rPr lang="en-US" sz="2400" b="1" dirty="0"/>
              <a:t>- emphasized the importance of the role of donors to play for strengthening EIA  implementation in recipient countries</a:t>
            </a:r>
            <a:r>
              <a:rPr lang="en-US" sz="2400" b="1" dirty="0" smtClean="0"/>
              <a:t>.</a:t>
            </a:r>
          </a:p>
          <a:p>
            <a:endParaRPr lang="en-US" sz="2400" b="1" dirty="0"/>
          </a:p>
          <a:p>
            <a:r>
              <a:rPr lang="en-US" sz="3200" b="1" dirty="0">
                <a:solidFill>
                  <a:srgbClr val="FF0000"/>
                </a:solidFill>
              </a:rPr>
              <a:t>Australian Government</a:t>
            </a:r>
            <a:r>
              <a:rPr lang="en-US" sz="2400" b="1" dirty="0"/>
              <a:t>-highlighted the Department of Foreign Affairs and Trade(DFAT) aid and environment policy and commitment to support partner governments  to build EIA systems and implementation capacity</a:t>
            </a:r>
            <a:r>
              <a:rPr lang="en-US" sz="2400" b="1" dirty="0" smtClean="0"/>
              <a:t>.</a:t>
            </a:r>
          </a:p>
          <a:p>
            <a:endParaRPr lang="en-US" sz="2400" b="1" dirty="0" smtClean="0"/>
          </a:p>
          <a:p>
            <a:r>
              <a:rPr lang="en-US" sz="3200" b="1" dirty="0" smtClean="0">
                <a:solidFill>
                  <a:srgbClr val="FF0000"/>
                </a:solidFill>
              </a:rPr>
              <a:t>Conservation </a:t>
            </a:r>
            <a:r>
              <a:rPr lang="en-US" sz="3200" b="1" dirty="0">
                <a:solidFill>
                  <a:srgbClr val="FF0000"/>
                </a:solidFill>
              </a:rPr>
              <a:t>International (CI Japan) </a:t>
            </a:r>
            <a:r>
              <a:rPr lang="en-US" sz="2400" b="1" dirty="0"/>
              <a:t>introduced  a role of NGOs to engage in  environmental impact  assessment particularly on biodiversity.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93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209800"/>
            <a:ext cx="7408333" cy="2743200"/>
          </a:xfrm>
        </p:spPr>
        <p:txBody>
          <a:bodyPr/>
          <a:lstStyle/>
          <a:p>
            <a:r>
              <a:rPr lang="en-US" b="1" u="sng" dirty="0" smtClean="0"/>
              <a:t>Technical </a:t>
            </a:r>
            <a:r>
              <a:rPr lang="en-US" b="1" u="sng" dirty="0"/>
              <a:t>Supports in </a:t>
            </a:r>
            <a:r>
              <a:rPr lang="en-US" b="1" u="sng" dirty="0" smtClean="0"/>
              <a:t>Studies</a:t>
            </a:r>
          </a:p>
          <a:p>
            <a:r>
              <a:rPr lang="en-US" b="1" u="sng" dirty="0" smtClean="0"/>
              <a:t>Technical </a:t>
            </a:r>
            <a:r>
              <a:rPr lang="en-US" b="1" u="sng" dirty="0"/>
              <a:t>Cooperation </a:t>
            </a:r>
            <a:r>
              <a:rPr lang="en-US" b="1" u="sng" dirty="0" smtClean="0"/>
              <a:t>Projects</a:t>
            </a:r>
          </a:p>
          <a:p>
            <a:r>
              <a:rPr lang="en-US" b="1" u="sng" dirty="0"/>
              <a:t>Training and Dialogue </a:t>
            </a:r>
            <a:r>
              <a:rPr lang="en-US" b="1" u="sng" dirty="0" smtClean="0"/>
              <a:t>Programs</a:t>
            </a:r>
          </a:p>
          <a:p>
            <a:r>
              <a:rPr lang="en-US" b="1" dirty="0" smtClean="0"/>
              <a:t> </a:t>
            </a:r>
            <a:r>
              <a:rPr lang="en-US" b="1" u="sng" dirty="0" smtClean="0"/>
              <a:t>Support for Capacity  building </a:t>
            </a:r>
          </a:p>
          <a:p>
            <a:r>
              <a:rPr lang="en-US" b="1" dirty="0" smtClean="0"/>
              <a:t> </a:t>
            </a:r>
            <a:r>
              <a:rPr lang="en-US" b="1" u="sng" dirty="0" smtClean="0"/>
              <a:t>Support for Implementation</a:t>
            </a:r>
            <a:r>
              <a:rPr lang="en-US" b="1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Areas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3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REVIEW ACTIVITY…….Report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678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076476"/>
              </p:ext>
            </p:extLst>
          </p:nvPr>
        </p:nvGraphicFramePr>
        <p:xfrm>
          <a:off x="457200" y="1676400"/>
          <a:ext cx="83058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3962400"/>
                <a:gridCol w="1752600"/>
                <a:gridCol w="1295400"/>
              </a:tblGrid>
              <a:tr h="1036320"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Review areas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Review criteria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Weighted</a:t>
                      </a:r>
                    </a:p>
                    <a:p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Rating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17348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Description of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Development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Local Environment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Baseline conditions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0363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II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Identification and Evaluation of key impacts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Residual Impacts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Cumulative impacts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Prediction of Impact Magnitude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Assessment of Impact Significance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249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212372"/>
              </p:ext>
            </p:extLst>
          </p:nvPr>
        </p:nvGraphicFramePr>
        <p:xfrm>
          <a:off x="609600" y="838200"/>
          <a:ext cx="7848600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2628900"/>
                <a:gridCol w="1962150"/>
                <a:gridCol w="1962150"/>
              </a:tblGrid>
              <a:tr h="1036320"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Review areas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Review criteria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Weighted</a:t>
                      </a:r>
                    </a:p>
                    <a:p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Rating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363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III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Alternatives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Mitigations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ESMP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Commitment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363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IV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Stake holder participation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Presentation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Balance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Non-technical summary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36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solidFill>
                            <a:srgbClr val="FF0000"/>
                          </a:solidFill>
                        </a:rPr>
                        <a:t>TOTAL</a:t>
                      </a:r>
                      <a:endParaRPr 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03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52600"/>
            <a:ext cx="7408333" cy="4648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b="1" dirty="0"/>
              <a:t>Background  of  the  proposed  </a:t>
            </a:r>
            <a:r>
              <a:rPr lang="en-US" b="1" dirty="0" smtClean="0"/>
              <a:t>project. </a:t>
            </a:r>
          </a:p>
          <a:p>
            <a:pPr>
              <a:buFont typeface="Wingdings" pitchFamily="2" charset="2"/>
              <a:buChar char="q"/>
            </a:pPr>
            <a:endParaRPr lang="en-US" b="1" dirty="0" smtClean="0"/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 </a:t>
            </a:r>
            <a:r>
              <a:rPr lang="en-US" b="1" dirty="0"/>
              <a:t>A brief of project description and alternatives </a:t>
            </a:r>
            <a:r>
              <a:rPr lang="en-US" b="1" dirty="0" smtClean="0"/>
              <a:t>considered</a:t>
            </a:r>
          </a:p>
          <a:p>
            <a:pPr>
              <a:buFont typeface="Wingdings" pitchFamily="2" charset="2"/>
              <a:buChar char="q"/>
            </a:pPr>
            <a:endParaRPr lang="en-US" b="1" dirty="0"/>
          </a:p>
          <a:p>
            <a:pPr>
              <a:buFont typeface="Wingdings" pitchFamily="2" charset="2"/>
              <a:buChar char="q"/>
            </a:pPr>
            <a:r>
              <a:rPr lang="en-US" b="1" dirty="0"/>
              <a:t> </a:t>
            </a:r>
            <a:r>
              <a:rPr lang="en-US" b="1" dirty="0" smtClean="0"/>
              <a:t>Review </a:t>
            </a:r>
            <a:r>
              <a:rPr lang="en-US" b="1" dirty="0"/>
              <a:t>comments on general and specific issues</a:t>
            </a:r>
            <a:r>
              <a:rPr lang="en-US" b="1" dirty="0" smtClean="0"/>
              <a:t>.</a:t>
            </a:r>
          </a:p>
          <a:p>
            <a:pPr>
              <a:buFont typeface="Wingdings" pitchFamily="2" charset="2"/>
              <a:buChar char="q"/>
            </a:pPr>
            <a:endParaRPr lang="en-US" b="1" dirty="0" smtClean="0"/>
          </a:p>
          <a:p>
            <a:pPr>
              <a:buFont typeface="Wingdings" pitchFamily="2" charset="2"/>
              <a:buChar char="q"/>
            </a:pPr>
            <a:r>
              <a:rPr lang="en-US" b="1" i="1" dirty="0" smtClean="0"/>
              <a:t>General comments</a:t>
            </a:r>
          </a:p>
          <a:p>
            <a:pPr>
              <a:buFont typeface="Wingdings" pitchFamily="2" charset="2"/>
              <a:buChar char="q"/>
            </a:pPr>
            <a:endParaRPr lang="en-US" b="1" dirty="0"/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These </a:t>
            </a:r>
            <a:r>
              <a:rPr lang="en-US" b="1" dirty="0"/>
              <a:t>will include major gaps, deficiencies, or shortcomings observed in the </a:t>
            </a:r>
            <a:r>
              <a:rPr lang="en-US" b="1" dirty="0" smtClean="0"/>
              <a:t>reports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61872"/>
          </a:xfrm>
        </p:spPr>
        <p:txBody>
          <a:bodyPr>
            <a:normAutofit/>
          </a:bodyPr>
          <a:lstStyle/>
          <a:p>
            <a:r>
              <a:rPr lang="en-US" b="1" i="1" dirty="0"/>
              <a:t>The contents of the review </a:t>
            </a:r>
            <a:r>
              <a:rPr lang="en-US" b="1" i="1" dirty="0" smtClean="0"/>
              <a:t>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70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524000"/>
            <a:ext cx="7738533" cy="505936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b="1" dirty="0" smtClean="0"/>
              <a:t>Consider </a:t>
            </a:r>
            <a:r>
              <a:rPr lang="en-US" b="1" dirty="0"/>
              <a:t>if the report has complied with the prescribed terms of references, policies, laws, regulations and standards and other specific  guidelines or </a:t>
            </a:r>
            <a:r>
              <a:rPr lang="en-US" b="1" dirty="0" err="1"/>
              <a:t>sectoral</a:t>
            </a:r>
            <a:r>
              <a:rPr lang="en-US" b="1" dirty="0"/>
              <a:t> checklists for that particular projects;</a:t>
            </a:r>
          </a:p>
          <a:p>
            <a:pPr>
              <a:buFont typeface="Wingdings" pitchFamily="2" charset="2"/>
              <a:buChar char="q"/>
            </a:pPr>
            <a:endParaRPr lang="en-US" b="1" dirty="0" smtClean="0"/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Whether </a:t>
            </a:r>
            <a:r>
              <a:rPr lang="en-US" b="1" dirty="0"/>
              <a:t>there was adequate public/stakeholder participation in the EIA </a:t>
            </a:r>
            <a:r>
              <a:rPr lang="en-US" b="1" dirty="0" smtClean="0"/>
              <a:t>process.</a:t>
            </a:r>
          </a:p>
          <a:p>
            <a:pPr>
              <a:buFont typeface="Wingdings" pitchFamily="2" charset="2"/>
              <a:buChar char="q"/>
            </a:pPr>
            <a:endParaRPr lang="en-US" b="1" dirty="0"/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Whether </a:t>
            </a:r>
            <a:r>
              <a:rPr lang="en-US" b="1" dirty="0"/>
              <a:t>there are commitments to mitigation measures, monitoring and management </a:t>
            </a:r>
            <a:r>
              <a:rPr lang="en-US" b="1" dirty="0" smtClean="0"/>
              <a:t>plans.</a:t>
            </a:r>
          </a:p>
          <a:p>
            <a:pPr>
              <a:buFont typeface="Wingdings" pitchFamily="2" charset="2"/>
              <a:buChar char="q"/>
            </a:pPr>
            <a:endParaRPr lang="en-US" b="1" dirty="0"/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Whether  </a:t>
            </a:r>
            <a:r>
              <a:rPr lang="en-US" b="1" dirty="0"/>
              <a:t>the  quality  of  information  is  clear,  credible  and  accurate  for  decision- making.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83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676400"/>
            <a:ext cx="7408333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b="1" i="1" dirty="0"/>
              <a:t>Specific </a:t>
            </a:r>
            <a:r>
              <a:rPr lang="en-US" b="1" i="1" dirty="0" smtClean="0"/>
              <a:t>comments</a:t>
            </a:r>
            <a:endParaRPr lang="en-US" b="1" dirty="0"/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The </a:t>
            </a:r>
            <a:r>
              <a:rPr lang="en-US" b="1" dirty="0"/>
              <a:t>quality of predicted </a:t>
            </a:r>
            <a:r>
              <a:rPr lang="en-US" b="1" dirty="0" smtClean="0"/>
              <a:t>impacts.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The </a:t>
            </a:r>
            <a:r>
              <a:rPr lang="en-US" b="1" dirty="0"/>
              <a:t>quality of mitigation </a:t>
            </a:r>
            <a:r>
              <a:rPr lang="en-US" b="1" dirty="0" smtClean="0"/>
              <a:t>measures.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Adequate </a:t>
            </a:r>
            <a:r>
              <a:rPr lang="en-US" b="1" dirty="0"/>
              <a:t>treatment of project </a:t>
            </a:r>
            <a:r>
              <a:rPr lang="en-US" b="1" dirty="0" smtClean="0"/>
              <a:t>alternatives.</a:t>
            </a:r>
          </a:p>
          <a:p>
            <a:pPr>
              <a:buFont typeface="Wingdings" pitchFamily="2" charset="2"/>
              <a:buChar char="v"/>
            </a:pPr>
            <a:endParaRPr lang="en-US" b="1" dirty="0"/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Adequate   </a:t>
            </a:r>
            <a:r>
              <a:rPr lang="en-US" b="1" dirty="0"/>
              <a:t>treatment   of   monitoring   and   management   plans,   their implementation arrangement and </a:t>
            </a:r>
            <a:r>
              <a:rPr lang="en-US" b="1" dirty="0" smtClean="0"/>
              <a:t>feedback</a:t>
            </a:r>
          </a:p>
          <a:p>
            <a:pPr>
              <a:buFont typeface="Wingdings" pitchFamily="2" charset="2"/>
              <a:buChar char="q"/>
            </a:pPr>
            <a:endParaRPr lang="en-US" b="1" dirty="0"/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Commitment     </a:t>
            </a:r>
            <a:r>
              <a:rPr lang="en-US" b="1" dirty="0"/>
              <a:t>of     proponent     to     monitoring     and     management </a:t>
            </a:r>
            <a:r>
              <a:rPr lang="en-US" b="1" dirty="0" smtClean="0"/>
              <a:t>plans / programmes.</a:t>
            </a:r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3177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1305342"/>
            <a:ext cx="7086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2400" b="1" dirty="0" smtClean="0"/>
              <a:t>The </a:t>
            </a:r>
            <a:r>
              <a:rPr lang="en-US" sz="2400" b="1" dirty="0"/>
              <a:t>role of public, district and others agencies and </a:t>
            </a:r>
            <a:r>
              <a:rPr lang="en-US" sz="2400" b="1" dirty="0" smtClean="0"/>
              <a:t>institutions.</a:t>
            </a:r>
          </a:p>
          <a:p>
            <a:pPr marL="285750" indent="-285750">
              <a:buFont typeface="Wingdings" pitchFamily="2" charset="2"/>
              <a:buChar char="q"/>
            </a:pPr>
            <a:endParaRPr lang="en-US" sz="2400" b="1" dirty="0" smtClean="0"/>
          </a:p>
          <a:p>
            <a:pPr marL="285750" indent="-285750">
              <a:buFont typeface="Wingdings" pitchFamily="2" charset="2"/>
              <a:buChar char="q"/>
            </a:pPr>
            <a:r>
              <a:rPr lang="en-US" sz="2400" b="1" dirty="0" smtClean="0"/>
              <a:t>Scientific </a:t>
            </a:r>
            <a:r>
              <a:rPr lang="en-US" sz="2400" b="1" dirty="0"/>
              <a:t>and technical soundness addressing mostly the methodological aspects, i.e. </a:t>
            </a:r>
            <a:r>
              <a:rPr lang="en-US" sz="2400" b="1" dirty="0" smtClean="0"/>
              <a:t>use </a:t>
            </a:r>
            <a:r>
              <a:rPr lang="en-US" sz="2400" b="1" dirty="0"/>
              <a:t>of maps, GIS, cost/benefit analysis </a:t>
            </a:r>
            <a:r>
              <a:rPr lang="en-US" sz="2400" b="1" dirty="0" smtClean="0"/>
              <a:t>etc.</a:t>
            </a:r>
          </a:p>
          <a:p>
            <a:pPr marL="285750" indent="-285750">
              <a:buFont typeface="Wingdings" pitchFamily="2" charset="2"/>
              <a:buChar char="q"/>
            </a:pPr>
            <a:endParaRPr lang="en-US" sz="2400" b="1" dirty="0"/>
          </a:p>
          <a:p>
            <a:pPr marL="285750" indent="-285750">
              <a:buFont typeface="Wingdings" pitchFamily="2" charset="2"/>
              <a:buChar char="q"/>
            </a:pPr>
            <a:r>
              <a:rPr lang="en-US" sz="2400" b="1" dirty="0" smtClean="0"/>
              <a:t>Clarity </a:t>
            </a:r>
            <a:r>
              <a:rPr lang="en-US" sz="2400" b="1" dirty="0"/>
              <a:t>of the statement and presentation: for the </a:t>
            </a:r>
            <a:r>
              <a:rPr lang="en-US" sz="2400" b="1" dirty="0" smtClean="0"/>
              <a:t>EIA </a:t>
            </a:r>
            <a:r>
              <a:rPr lang="en-US" sz="2400" b="1" dirty="0"/>
              <a:t>to be reviewed by the public, it must be well written and </a:t>
            </a:r>
            <a:r>
              <a:rPr lang="en-US" sz="2400" b="1" dirty="0" smtClean="0"/>
              <a:t>understandable.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8295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057400"/>
            <a:ext cx="8305800" cy="4038600"/>
          </a:xfrm>
        </p:spPr>
        <p:txBody>
          <a:bodyPr>
            <a:noAutofit/>
          </a:bodyPr>
          <a:lstStyle/>
          <a:p>
            <a:r>
              <a:rPr lang="en-US" sz="3200" dirty="0" smtClean="0"/>
              <a:t>Environmental </a:t>
            </a:r>
            <a:r>
              <a:rPr lang="en-US" sz="3200" dirty="0"/>
              <a:t>clearance/approval with terms and </a:t>
            </a:r>
            <a:r>
              <a:rPr lang="en-US" sz="3200" dirty="0" smtClean="0"/>
              <a:t>conditions.</a:t>
            </a:r>
            <a:endParaRPr lang="en-US" sz="3200" dirty="0"/>
          </a:p>
          <a:p>
            <a:r>
              <a:rPr lang="en-US" sz="3200" dirty="0" smtClean="0"/>
              <a:t>Approval </a:t>
            </a:r>
            <a:r>
              <a:rPr lang="en-US" sz="3200" dirty="0"/>
              <a:t>subject to ongoing investigation</a:t>
            </a:r>
          </a:p>
          <a:p>
            <a:r>
              <a:rPr lang="en-US" sz="3200" dirty="0" smtClean="0"/>
              <a:t>Require </a:t>
            </a:r>
            <a:r>
              <a:rPr lang="en-US" sz="3200" dirty="0"/>
              <a:t>submission of additional information</a:t>
            </a:r>
          </a:p>
          <a:p>
            <a:r>
              <a:rPr lang="en-US" sz="3200" dirty="0" smtClean="0"/>
              <a:t>Request </a:t>
            </a:r>
            <a:r>
              <a:rPr lang="en-US" sz="3200" dirty="0"/>
              <a:t>for a supplementary EIA </a:t>
            </a:r>
            <a:r>
              <a:rPr lang="en-US" sz="3200" dirty="0" smtClean="0"/>
              <a:t>report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In </a:t>
            </a:r>
            <a:r>
              <a:rPr lang="en-US" sz="3200" dirty="0">
                <a:solidFill>
                  <a:srgbClr val="FF0000"/>
                </a:solidFill>
              </a:rPr>
              <a:t>rare cases, the project </a:t>
            </a:r>
            <a:r>
              <a:rPr lang="en-US" sz="3200" dirty="0" smtClean="0">
                <a:solidFill>
                  <a:srgbClr val="FF0000"/>
                </a:solidFill>
              </a:rPr>
              <a:t>may </a:t>
            </a:r>
            <a:r>
              <a:rPr lang="en-US" sz="3200" dirty="0">
                <a:solidFill>
                  <a:srgbClr val="FF0000"/>
                </a:solidFill>
              </a:rPr>
              <a:t>be rejected.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/>
              <a:t>Recommendations of the review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8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105400"/>
          </a:xfrm>
        </p:spPr>
        <p:txBody>
          <a:bodyPr>
            <a:normAutofit lnSpcReduction="10000"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Int. Finance Corporation (IFC)</a:t>
            </a:r>
            <a:r>
              <a:rPr lang="en-US" b="1" dirty="0" smtClean="0">
                <a:solidFill>
                  <a:schemeClr val="tx1"/>
                </a:solidFill>
              </a:rPr>
              <a:t>- introduced EIA </a:t>
            </a:r>
            <a:r>
              <a:rPr lang="en-US" b="1" dirty="0">
                <a:solidFill>
                  <a:schemeClr val="tx1"/>
                </a:solidFill>
              </a:rPr>
              <a:t>related </a:t>
            </a:r>
            <a:r>
              <a:rPr lang="en-US" b="1" dirty="0" smtClean="0">
                <a:solidFill>
                  <a:schemeClr val="tx1"/>
                </a:solidFill>
              </a:rPr>
              <a:t>standard- setting </a:t>
            </a:r>
            <a:r>
              <a:rPr lang="en-US" b="1" dirty="0">
                <a:solidFill>
                  <a:schemeClr val="tx1"/>
                </a:solidFill>
              </a:rPr>
              <a:t>for </a:t>
            </a:r>
            <a:r>
              <a:rPr lang="en-US" b="1" dirty="0" smtClean="0">
                <a:solidFill>
                  <a:schemeClr val="tx1"/>
                </a:solidFill>
              </a:rPr>
              <a:t>private </a:t>
            </a:r>
            <a:r>
              <a:rPr lang="en-US" b="1" dirty="0">
                <a:solidFill>
                  <a:schemeClr val="tx1"/>
                </a:solidFill>
              </a:rPr>
              <a:t>sector investment. 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sz="3200" b="1" dirty="0" smtClean="0">
                <a:solidFill>
                  <a:srgbClr val="FF0000"/>
                </a:solidFill>
              </a:rPr>
              <a:t>Asian Development Band (ADB)</a:t>
            </a:r>
            <a:r>
              <a:rPr lang="en-US" b="1" dirty="0" smtClean="0">
                <a:solidFill>
                  <a:schemeClr val="tx1"/>
                </a:solidFill>
              </a:rPr>
              <a:t>- introduced </a:t>
            </a:r>
            <a:r>
              <a:rPr lang="en-US" b="1" dirty="0">
                <a:solidFill>
                  <a:schemeClr val="tx1"/>
                </a:solidFill>
              </a:rPr>
              <a:t>its efforts to strengthen and use country safeguard systems </a:t>
            </a:r>
            <a:r>
              <a:rPr lang="en-US" b="1" dirty="0" smtClean="0">
                <a:solidFill>
                  <a:schemeClr val="tx1"/>
                </a:solidFill>
              </a:rPr>
              <a:t> (</a:t>
            </a:r>
            <a:r>
              <a:rPr lang="en-US" b="1" dirty="0">
                <a:solidFill>
                  <a:schemeClr val="tx1"/>
                </a:solidFill>
              </a:rPr>
              <a:t>CSS) </a:t>
            </a:r>
            <a:r>
              <a:rPr lang="en-US" b="1" dirty="0" smtClean="0">
                <a:solidFill>
                  <a:schemeClr val="tx1"/>
                </a:solidFill>
              </a:rPr>
              <a:t>through  technical </a:t>
            </a:r>
            <a:r>
              <a:rPr lang="en-US" b="1" dirty="0">
                <a:solidFill>
                  <a:schemeClr val="tx1"/>
                </a:solidFill>
              </a:rPr>
              <a:t>assistance, policy dialogue, </a:t>
            </a:r>
            <a:r>
              <a:rPr lang="en-US" b="1" dirty="0" smtClean="0">
                <a:solidFill>
                  <a:schemeClr val="tx1"/>
                </a:solidFill>
              </a:rPr>
              <a:t>and partnership with </a:t>
            </a:r>
            <a:r>
              <a:rPr lang="en-US" b="1" dirty="0">
                <a:solidFill>
                  <a:schemeClr val="tx1"/>
                </a:solidFill>
              </a:rPr>
              <a:t>other </a:t>
            </a:r>
            <a:r>
              <a:rPr lang="en-US" b="1" dirty="0" smtClean="0">
                <a:solidFill>
                  <a:schemeClr val="tx1"/>
                </a:solidFill>
              </a:rPr>
              <a:t>institutions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sz="3200" b="1" dirty="0" smtClean="0">
                <a:solidFill>
                  <a:srgbClr val="FF0000"/>
                </a:solidFill>
              </a:rPr>
              <a:t>US EPA</a:t>
            </a:r>
            <a:r>
              <a:rPr lang="en-US" b="1" dirty="0" smtClean="0">
                <a:solidFill>
                  <a:schemeClr val="tx1"/>
                </a:solidFill>
              </a:rPr>
              <a:t>-referred </a:t>
            </a:r>
            <a:r>
              <a:rPr lang="en-US" b="1" dirty="0">
                <a:solidFill>
                  <a:schemeClr val="tx1"/>
                </a:solidFill>
              </a:rPr>
              <a:t>to its support for strengthening EIA </a:t>
            </a:r>
            <a:r>
              <a:rPr lang="en-US" b="1" dirty="0" smtClean="0">
                <a:solidFill>
                  <a:schemeClr val="tx1"/>
                </a:solidFill>
              </a:rPr>
              <a:t> through capacity </a:t>
            </a:r>
            <a:r>
              <a:rPr lang="en-US" b="1" dirty="0">
                <a:solidFill>
                  <a:schemeClr val="tx1"/>
                </a:solidFill>
              </a:rPr>
              <a:t>building, regional meetings, technical support including EIA review </a:t>
            </a:r>
            <a:r>
              <a:rPr lang="en-US" b="1" dirty="0" smtClean="0">
                <a:solidFill>
                  <a:schemeClr val="tx1"/>
                </a:solidFill>
              </a:rPr>
              <a:t>guidelines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smtClean="0">
                <a:solidFill>
                  <a:schemeClr val="tx1"/>
                </a:solidFill>
              </a:rPr>
              <a:t>and country- specific consultations.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" y="457199"/>
            <a:ext cx="62792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Role of international communities </a:t>
            </a:r>
          </a:p>
        </p:txBody>
      </p:sp>
    </p:spTree>
    <p:extLst>
      <p:ext uri="{BB962C8B-B14F-4D97-AF65-F5344CB8AC3E}">
        <p14:creationId xmlns:p14="http://schemas.microsoft.com/office/powerpoint/2010/main" val="235514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181</TotalTime>
  <Words>495</Words>
  <Application>Microsoft Office PowerPoint</Application>
  <PresentationFormat>On-screen Show (4:3)</PresentationFormat>
  <Paragraphs>94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Waveform</vt:lpstr>
      <vt:lpstr>EIA Report writing  -  Role of international communities to strengthen EIA systems</vt:lpstr>
      <vt:lpstr>PowerPoint Presentation</vt:lpstr>
      <vt:lpstr>PowerPoint Presentation</vt:lpstr>
      <vt:lpstr>The contents of the review report</vt:lpstr>
      <vt:lpstr>PowerPoint Presentation</vt:lpstr>
      <vt:lpstr>PowerPoint Presentation</vt:lpstr>
      <vt:lpstr>PowerPoint Presentation</vt:lpstr>
      <vt:lpstr>Recommendations of the review report</vt:lpstr>
      <vt:lpstr>PowerPoint Presentation</vt:lpstr>
      <vt:lpstr>PowerPoint Presentation</vt:lpstr>
      <vt:lpstr>Support Areas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of international communities to strengthen EIA system and its implementation</dc:title>
  <dc:creator>Tewang Xue</dc:creator>
  <cp:lastModifiedBy>Alia Sharify</cp:lastModifiedBy>
  <cp:revision>21</cp:revision>
  <dcterms:created xsi:type="dcterms:W3CDTF">2017-05-18T13:56:23Z</dcterms:created>
  <dcterms:modified xsi:type="dcterms:W3CDTF">2017-06-15T12:20:34Z</dcterms:modified>
</cp:coreProperties>
</file>