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2" r:id="rId3"/>
    <p:sldId id="257" r:id="rId4"/>
    <p:sldId id="258" r:id="rId5"/>
    <p:sldId id="259" r:id="rId6"/>
    <p:sldId id="283" r:id="rId7"/>
    <p:sldId id="260" r:id="rId8"/>
    <p:sldId id="261" r:id="rId9"/>
    <p:sldId id="269" r:id="rId10"/>
    <p:sldId id="263" r:id="rId11"/>
    <p:sldId id="264" r:id="rId12"/>
    <p:sldId id="265" r:id="rId13"/>
    <p:sldId id="266" r:id="rId14"/>
    <p:sldId id="267" r:id="rId15"/>
    <p:sldId id="268" r:id="rId16"/>
    <p:sldId id="262" r:id="rId17"/>
    <p:sldId id="284" r:id="rId18"/>
    <p:sldId id="270" r:id="rId19"/>
    <p:sldId id="272" r:id="rId20"/>
    <p:sldId id="274" r:id="rId21"/>
    <p:sldId id="273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7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61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4A1829-FFCF-4484-B136-212F68422E3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B39F7CD-58EF-4D7D-A8E1-97A6FEAE818D}">
      <dgm:prSet phldrT="[Text]" custT="1"/>
      <dgm:spPr/>
      <dgm:t>
        <a:bodyPr/>
        <a:lstStyle/>
        <a:p>
          <a:pPr marL="2224088" marR="0" indent="-2224088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Screening stage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 – to decide on the appropriate level of environmental assessment </a:t>
          </a:r>
        </a:p>
      </dgm:t>
    </dgm:pt>
    <dgm:pt modelId="{434FF083-0288-4295-A66F-4ABCE4AA3B30}" type="parTrans" cxnId="{7BD0535F-790A-44EF-9763-E61AF5F0018F}">
      <dgm:prSet/>
      <dgm:spPr/>
      <dgm:t>
        <a:bodyPr/>
        <a:lstStyle/>
        <a:p>
          <a:endParaRPr lang="en-US"/>
        </a:p>
      </dgm:t>
    </dgm:pt>
    <dgm:pt modelId="{95C9BF1C-8FFE-4676-A98C-1A7D91807060}" type="sibTrans" cxnId="{7BD0535F-790A-44EF-9763-E61AF5F0018F}">
      <dgm:prSet/>
      <dgm:spPr/>
      <dgm:t>
        <a:bodyPr/>
        <a:lstStyle/>
        <a:p>
          <a:endParaRPr lang="en-US"/>
        </a:p>
      </dgm:t>
    </dgm:pt>
    <dgm:pt modelId="{91119DAB-D58A-4611-B13A-0C0B8BC64C5B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Scoping stage 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– to define main problems likely impacts and data requirements</a:t>
          </a:r>
        </a:p>
      </dgm:t>
    </dgm:pt>
    <dgm:pt modelId="{04765925-2EA4-43EA-9331-EB6BC32EB79B}" type="parTrans" cxnId="{FBE4B72C-3DDC-4FE9-A51B-EAD8EDF7B101}">
      <dgm:prSet/>
      <dgm:spPr/>
      <dgm:t>
        <a:bodyPr/>
        <a:lstStyle/>
        <a:p>
          <a:endParaRPr lang="en-US"/>
        </a:p>
      </dgm:t>
    </dgm:pt>
    <dgm:pt modelId="{DD87873D-DCEE-4C10-87AD-AB01342126FE}" type="sibTrans" cxnId="{FBE4B72C-3DDC-4FE9-A51B-EAD8EDF7B101}">
      <dgm:prSet/>
      <dgm:spPr/>
      <dgm:t>
        <a:bodyPr/>
        <a:lstStyle/>
        <a:p>
          <a:endParaRPr lang="en-US"/>
        </a:p>
      </dgm:t>
    </dgm:pt>
    <dgm:pt modelId="{6A8D01A4-2D14-4E4E-B394-DB5DAAB83C65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Review   of   EIA   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–   to   evaluate   the   adequacy   and   sufficiency   of reports/information for decision making.</a:t>
          </a:r>
        </a:p>
      </dgm:t>
    </dgm:pt>
    <dgm:pt modelId="{B2B81C62-7BED-4122-AEAE-F8DC6998D40A}" type="parTrans" cxnId="{64C225C3-A2F8-425A-9A8E-CEF539BF81CA}">
      <dgm:prSet/>
      <dgm:spPr/>
      <dgm:t>
        <a:bodyPr/>
        <a:lstStyle/>
        <a:p>
          <a:endParaRPr lang="en-US"/>
        </a:p>
      </dgm:t>
    </dgm:pt>
    <dgm:pt modelId="{C850E0AC-C9DD-495F-B8FE-336F714967BD}" type="sibTrans" cxnId="{64C225C3-A2F8-425A-9A8E-CEF539BF81CA}">
      <dgm:prSet/>
      <dgm:spPr/>
      <dgm:t>
        <a:bodyPr/>
        <a:lstStyle/>
        <a:p>
          <a:endParaRPr lang="en-US"/>
        </a:p>
      </dgm:t>
    </dgm:pt>
    <dgm:pt modelId="{BDFE217E-5963-43C8-B724-66CD947F054E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Monitoring and audit stages </a:t>
          </a:r>
          <a:r>
            <a:rPr lang="en-US" sz="1800" b="1" dirty="0" smtClean="0">
              <a:latin typeface="Times New Roman" pitchFamily="18" charset="0"/>
              <a:cs typeface="Times New Roman" pitchFamily="18" charset="0"/>
            </a:rPr>
            <a:t>– to assess level of compliance with project design and implementation  and  check  on  the  adherence  to  environmental  standards  and legislation</a:t>
          </a:r>
          <a:endParaRPr lang="en-US" sz="1800" dirty="0" smtClean="0">
            <a:latin typeface="Times New Roman" pitchFamily="18" charset="0"/>
            <a:cs typeface="Times New Roman" pitchFamily="18" charset="0"/>
          </a:endParaRPr>
        </a:p>
        <a:p>
          <a:pPr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dirty="0"/>
        </a:p>
      </dgm:t>
    </dgm:pt>
    <dgm:pt modelId="{3D719C3D-11FB-4846-B745-750D5C259E7E}" type="parTrans" cxnId="{288D8540-27E5-4013-80A1-997D5EDAA256}">
      <dgm:prSet/>
      <dgm:spPr/>
      <dgm:t>
        <a:bodyPr/>
        <a:lstStyle/>
        <a:p>
          <a:endParaRPr lang="en-US"/>
        </a:p>
      </dgm:t>
    </dgm:pt>
    <dgm:pt modelId="{08C48701-D789-4248-86BF-E0F516EE4903}" type="sibTrans" cxnId="{288D8540-27E5-4013-80A1-997D5EDAA256}">
      <dgm:prSet/>
      <dgm:spPr/>
      <dgm:t>
        <a:bodyPr/>
        <a:lstStyle/>
        <a:p>
          <a:endParaRPr lang="en-US"/>
        </a:p>
      </dgm:t>
    </dgm:pt>
    <dgm:pt modelId="{DD8EF90E-4E9F-4710-931F-ABF5771E41F6}" type="pres">
      <dgm:prSet presAssocID="{564A1829-FFCF-4484-B136-212F68422E33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828D3F-DF17-4A0A-B5DC-B15916CBCAAF}" type="pres">
      <dgm:prSet presAssocID="{2B39F7CD-58EF-4D7D-A8E1-97A6FEAE818D}" presName="node" presStyleLbl="node1" presStyleIdx="0" presStyleCnt="4" custScaleX="360597" custLinFactNeighborX="1487" custLinFactNeighborY="-1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08BDC-CB8B-43B0-8003-B7B359A8B2EE}" type="pres">
      <dgm:prSet presAssocID="{95C9BF1C-8FFE-4676-A98C-1A7D91807060}" presName="sibTrans" presStyleCnt="0"/>
      <dgm:spPr/>
    </dgm:pt>
    <dgm:pt modelId="{46655334-7454-4144-8C70-2B388EF655B3}" type="pres">
      <dgm:prSet presAssocID="{91119DAB-D58A-4611-B13A-0C0B8BC64C5B}" presName="node" presStyleLbl="node1" presStyleIdx="1" presStyleCnt="4" custScaleX="3550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861B9E-D3F3-462E-96B7-BBE9D02BA7C5}" type="pres">
      <dgm:prSet presAssocID="{DD87873D-DCEE-4C10-87AD-AB01342126FE}" presName="sibTrans" presStyleCnt="0"/>
      <dgm:spPr/>
    </dgm:pt>
    <dgm:pt modelId="{49600C92-E45C-4AFA-B67D-78310BBB9CC4}" type="pres">
      <dgm:prSet presAssocID="{6A8D01A4-2D14-4E4E-B394-DB5DAAB83C65}" presName="node" presStyleLbl="node1" presStyleIdx="2" presStyleCnt="4" custScaleX="35503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A71E5F-9126-4E4E-9E53-C0A0A55FF267}" type="pres">
      <dgm:prSet presAssocID="{C850E0AC-C9DD-495F-B8FE-336F714967BD}" presName="sibTrans" presStyleCnt="0"/>
      <dgm:spPr/>
    </dgm:pt>
    <dgm:pt modelId="{4A8DAC4A-0A94-4BA3-BD36-9534FCCB4126}" type="pres">
      <dgm:prSet presAssocID="{BDFE217E-5963-43C8-B724-66CD947F054E}" presName="node" presStyleLbl="node1" presStyleIdx="3" presStyleCnt="4" custScaleX="35720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BD0535F-790A-44EF-9763-E61AF5F0018F}" srcId="{564A1829-FFCF-4484-B136-212F68422E33}" destId="{2B39F7CD-58EF-4D7D-A8E1-97A6FEAE818D}" srcOrd="0" destOrd="0" parTransId="{434FF083-0288-4295-A66F-4ABCE4AA3B30}" sibTransId="{95C9BF1C-8FFE-4676-A98C-1A7D91807060}"/>
    <dgm:cxn modelId="{EF1C05D0-A067-4C94-A3B8-E63417F56699}" type="presOf" srcId="{564A1829-FFCF-4484-B136-212F68422E33}" destId="{DD8EF90E-4E9F-4710-931F-ABF5771E41F6}" srcOrd="0" destOrd="0" presId="urn:microsoft.com/office/officeart/2005/8/layout/default"/>
    <dgm:cxn modelId="{288D8540-27E5-4013-80A1-997D5EDAA256}" srcId="{564A1829-FFCF-4484-B136-212F68422E33}" destId="{BDFE217E-5963-43C8-B724-66CD947F054E}" srcOrd="3" destOrd="0" parTransId="{3D719C3D-11FB-4846-B745-750D5C259E7E}" sibTransId="{08C48701-D789-4248-86BF-E0F516EE4903}"/>
    <dgm:cxn modelId="{2C2FD9CB-EA52-41B5-879D-137FC883C212}" type="presOf" srcId="{91119DAB-D58A-4611-B13A-0C0B8BC64C5B}" destId="{46655334-7454-4144-8C70-2B388EF655B3}" srcOrd="0" destOrd="0" presId="urn:microsoft.com/office/officeart/2005/8/layout/default"/>
    <dgm:cxn modelId="{64C225C3-A2F8-425A-9A8E-CEF539BF81CA}" srcId="{564A1829-FFCF-4484-B136-212F68422E33}" destId="{6A8D01A4-2D14-4E4E-B394-DB5DAAB83C65}" srcOrd="2" destOrd="0" parTransId="{B2B81C62-7BED-4122-AEAE-F8DC6998D40A}" sibTransId="{C850E0AC-C9DD-495F-B8FE-336F714967BD}"/>
    <dgm:cxn modelId="{FBE4B72C-3DDC-4FE9-A51B-EAD8EDF7B101}" srcId="{564A1829-FFCF-4484-B136-212F68422E33}" destId="{91119DAB-D58A-4611-B13A-0C0B8BC64C5B}" srcOrd="1" destOrd="0" parTransId="{04765925-2EA4-43EA-9331-EB6BC32EB79B}" sibTransId="{DD87873D-DCEE-4C10-87AD-AB01342126FE}"/>
    <dgm:cxn modelId="{C9952577-5080-4FB5-BB6D-46A3D8DE134E}" type="presOf" srcId="{BDFE217E-5963-43C8-B724-66CD947F054E}" destId="{4A8DAC4A-0A94-4BA3-BD36-9534FCCB4126}" srcOrd="0" destOrd="0" presId="urn:microsoft.com/office/officeart/2005/8/layout/default"/>
    <dgm:cxn modelId="{6C77D0F9-35AC-4F6C-A237-E0AB6AE9117A}" type="presOf" srcId="{6A8D01A4-2D14-4E4E-B394-DB5DAAB83C65}" destId="{49600C92-E45C-4AFA-B67D-78310BBB9CC4}" srcOrd="0" destOrd="0" presId="urn:microsoft.com/office/officeart/2005/8/layout/default"/>
    <dgm:cxn modelId="{86C630CB-21F6-4DCF-B078-DA1137979D77}" type="presOf" srcId="{2B39F7CD-58EF-4D7D-A8E1-97A6FEAE818D}" destId="{34828D3F-DF17-4A0A-B5DC-B15916CBCAAF}" srcOrd="0" destOrd="0" presId="urn:microsoft.com/office/officeart/2005/8/layout/default"/>
    <dgm:cxn modelId="{A29EF084-B530-4CE9-9190-1E20E6AB2FCA}" type="presParOf" srcId="{DD8EF90E-4E9F-4710-931F-ABF5771E41F6}" destId="{34828D3F-DF17-4A0A-B5DC-B15916CBCAAF}" srcOrd="0" destOrd="0" presId="urn:microsoft.com/office/officeart/2005/8/layout/default"/>
    <dgm:cxn modelId="{A5B0B140-F579-4050-843A-A3634C7FD008}" type="presParOf" srcId="{DD8EF90E-4E9F-4710-931F-ABF5771E41F6}" destId="{5B308BDC-CB8B-43B0-8003-B7B359A8B2EE}" srcOrd="1" destOrd="0" presId="urn:microsoft.com/office/officeart/2005/8/layout/default"/>
    <dgm:cxn modelId="{362CAC30-1BBA-4B66-9226-B95E4089B074}" type="presParOf" srcId="{DD8EF90E-4E9F-4710-931F-ABF5771E41F6}" destId="{46655334-7454-4144-8C70-2B388EF655B3}" srcOrd="2" destOrd="0" presId="urn:microsoft.com/office/officeart/2005/8/layout/default"/>
    <dgm:cxn modelId="{1CDD5B6F-8B74-4197-B7D3-69F4F78A4EF8}" type="presParOf" srcId="{DD8EF90E-4E9F-4710-931F-ABF5771E41F6}" destId="{F7861B9E-D3F3-462E-96B7-BBE9D02BA7C5}" srcOrd="3" destOrd="0" presId="urn:microsoft.com/office/officeart/2005/8/layout/default"/>
    <dgm:cxn modelId="{62DC6F36-1A18-45AB-8E6C-4D6A6793AD46}" type="presParOf" srcId="{DD8EF90E-4E9F-4710-931F-ABF5771E41F6}" destId="{49600C92-E45C-4AFA-B67D-78310BBB9CC4}" srcOrd="4" destOrd="0" presId="urn:microsoft.com/office/officeart/2005/8/layout/default"/>
    <dgm:cxn modelId="{1A1AD756-BB0D-4F97-BEE7-3A010354ED15}" type="presParOf" srcId="{DD8EF90E-4E9F-4710-931F-ABF5771E41F6}" destId="{3AA71E5F-9126-4E4E-9E53-C0A0A55FF267}" srcOrd="5" destOrd="0" presId="urn:microsoft.com/office/officeart/2005/8/layout/default"/>
    <dgm:cxn modelId="{B7F97569-5E96-4F82-8514-EDE6D965E89C}" type="presParOf" srcId="{DD8EF90E-4E9F-4710-931F-ABF5771E41F6}" destId="{4A8DAC4A-0A94-4BA3-BD36-9534FCCB412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828D3F-DF17-4A0A-B5DC-B15916CBCAAF}">
      <dsp:nvSpPr>
        <dsp:cNvPr id="0" name=""/>
        <dsp:cNvSpPr/>
      </dsp:nvSpPr>
      <dsp:spPr>
        <a:xfrm>
          <a:off x="217288" y="1549"/>
          <a:ext cx="7014676" cy="1167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2224088" marR="0" lvl="0" indent="-222408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Screening stage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 – to decide on the appropriate level of environmental assessment </a:t>
          </a:r>
        </a:p>
      </dsp:txBody>
      <dsp:txXfrm>
        <a:off x="217288" y="1549"/>
        <a:ext cx="7014676" cy="1167177"/>
      </dsp:txXfrm>
    </dsp:sp>
    <dsp:sp modelId="{46655334-7454-4144-8C70-2B388EF655B3}">
      <dsp:nvSpPr>
        <dsp:cNvPr id="0" name=""/>
        <dsp:cNvSpPr/>
      </dsp:nvSpPr>
      <dsp:spPr>
        <a:xfrm>
          <a:off x="242509" y="1364458"/>
          <a:ext cx="6906381" cy="1167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Scoping stage 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– to define main problems likely impacts and data requirements</a:t>
          </a:r>
        </a:p>
      </dsp:txBody>
      <dsp:txXfrm>
        <a:off x="242509" y="1364458"/>
        <a:ext cx="6906381" cy="1167177"/>
      </dsp:txXfrm>
    </dsp:sp>
    <dsp:sp modelId="{49600C92-E45C-4AFA-B67D-78310BBB9CC4}">
      <dsp:nvSpPr>
        <dsp:cNvPr id="0" name=""/>
        <dsp:cNvSpPr/>
      </dsp:nvSpPr>
      <dsp:spPr>
        <a:xfrm>
          <a:off x="242509" y="2726164"/>
          <a:ext cx="6906381" cy="1167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Review   of   EIA   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–   to   evaluate   the   adequacy   and   sufficiency   of reports/information for decision making.</a:t>
          </a:r>
        </a:p>
      </dsp:txBody>
      <dsp:txXfrm>
        <a:off x="242509" y="2726164"/>
        <a:ext cx="6906381" cy="1167177"/>
      </dsp:txXfrm>
    </dsp:sp>
    <dsp:sp modelId="{4A8DAC4A-0A94-4BA3-BD36-9534FCCB4126}">
      <dsp:nvSpPr>
        <dsp:cNvPr id="0" name=""/>
        <dsp:cNvSpPr/>
      </dsp:nvSpPr>
      <dsp:spPr>
        <a:xfrm>
          <a:off x="221373" y="4087871"/>
          <a:ext cx="6948652" cy="116717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2400" b="1" kern="12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Monitoring and audit stages </a:t>
          </a:r>
          <a:r>
            <a:rPr lang="en-US" sz="1800" b="1" kern="1200" dirty="0" smtClean="0">
              <a:latin typeface="Times New Roman" pitchFamily="18" charset="0"/>
              <a:cs typeface="Times New Roman" pitchFamily="18" charset="0"/>
            </a:rPr>
            <a:t>– to assess level of compliance with project design and implementation  and  check  on  the  adherence  to  environmental  standards  and legislation</a:t>
          </a:r>
          <a:endParaRPr lang="en-US" sz="180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kern="1200" dirty="0"/>
        </a:p>
      </dsp:txBody>
      <dsp:txXfrm>
        <a:off x="221373" y="4087871"/>
        <a:ext cx="6948652" cy="1167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93A1F63F-D2F6-49BA-9768-55193FEE75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A3A3BB20-21C8-4038-8763-25980D0705F1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63F-D2F6-49BA-9768-55193FEE75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B20-21C8-4038-8763-25980D070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63F-D2F6-49BA-9768-55193FEE75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B20-21C8-4038-8763-25980D070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63F-D2F6-49BA-9768-55193FEE75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B20-21C8-4038-8763-25980D070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63F-D2F6-49BA-9768-55193FEE75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B20-21C8-4038-8763-25980D070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63F-D2F6-49BA-9768-55193FEE75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B20-21C8-4038-8763-25980D0705F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63F-D2F6-49BA-9768-55193FEE75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B20-21C8-4038-8763-25980D070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63F-D2F6-49BA-9768-55193FEE75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B20-21C8-4038-8763-25980D070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63F-D2F6-49BA-9768-55193FEE75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B20-21C8-4038-8763-25980D070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63F-D2F6-49BA-9768-55193FEE75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B20-21C8-4038-8763-25980D0705F1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1F63F-D2F6-49BA-9768-55193FEE75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3BB20-21C8-4038-8763-25980D0705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93A1F63F-D2F6-49BA-9768-55193FEE753B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A3A3BB20-21C8-4038-8763-25980D0705F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362200"/>
            <a:ext cx="8610600" cy="1679575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EIA approval process, Management plan and Monitoring</a:t>
            </a:r>
          </a:p>
        </p:txBody>
      </p:sp>
    </p:spTree>
    <p:extLst>
      <p:ext uri="{BB962C8B-B14F-4D97-AF65-F5344CB8AC3E}">
        <p14:creationId xmlns:p14="http://schemas.microsoft.com/office/powerpoint/2010/main" val="419535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810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Steps involved in organizing the review of EIA reports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8006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 smtClean="0"/>
              <a:t>• Set  </a:t>
            </a:r>
            <a:r>
              <a:rPr lang="en-US" dirty="0"/>
              <a:t>the  scale  and  depth  of  review</a:t>
            </a:r>
          </a:p>
          <a:p>
            <a:pPr marL="114300" indent="0">
              <a:buNone/>
            </a:pPr>
            <a:r>
              <a:rPr lang="en-US" dirty="0" smtClean="0"/>
              <a:t>•  Inform  reviewers.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•  Make </a:t>
            </a:r>
            <a:r>
              <a:rPr lang="en-US" dirty="0"/>
              <a:t>necessary arrangements to co-opt additional </a:t>
            </a:r>
            <a:r>
              <a:rPr lang="en-US" dirty="0" smtClean="0"/>
              <a:t>members. 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•  Use </a:t>
            </a:r>
            <a:r>
              <a:rPr lang="en-US" dirty="0"/>
              <a:t>input from </a:t>
            </a:r>
            <a:r>
              <a:rPr lang="en-US" dirty="0" smtClean="0"/>
              <a:t>stakeholders.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• </a:t>
            </a:r>
            <a:r>
              <a:rPr lang="en-US" dirty="0" smtClean="0"/>
              <a:t> </a:t>
            </a:r>
            <a:r>
              <a:rPr lang="en-US" dirty="0"/>
              <a:t>Identify review </a:t>
            </a:r>
            <a:r>
              <a:rPr lang="en-US" dirty="0" smtClean="0"/>
              <a:t>criteria.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•  Organize </a:t>
            </a:r>
            <a:r>
              <a:rPr lang="en-US" dirty="0"/>
              <a:t>site </a:t>
            </a:r>
            <a:r>
              <a:rPr lang="en-US" dirty="0" smtClean="0"/>
              <a:t>visit.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•  Carry  </a:t>
            </a:r>
            <a:r>
              <a:rPr lang="en-US" dirty="0"/>
              <a:t>out  an  internal  scrutiny </a:t>
            </a:r>
            <a:r>
              <a:rPr lang="en-US" dirty="0" smtClean="0"/>
              <a:t>. 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•  Carry </a:t>
            </a:r>
            <a:r>
              <a:rPr lang="en-US" dirty="0"/>
              <a:t>out the review </a:t>
            </a:r>
            <a:r>
              <a:rPr lang="en-US" dirty="0" smtClean="0"/>
              <a:t>by </a:t>
            </a:r>
            <a:r>
              <a:rPr lang="en-US" dirty="0"/>
              <a:t>Multi-</a:t>
            </a:r>
            <a:r>
              <a:rPr lang="en-US" dirty="0" err="1"/>
              <a:t>sectoral</a:t>
            </a:r>
            <a:r>
              <a:rPr lang="en-US" dirty="0"/>
              <a:t> </a:t>
            </a:r>
            <a:r>
              <a:rPr lang="en-US" dirty="0" smtClean="0"/>
              <a:t>Tech. </a:t>
            </a:r>
            <a:r>
              <a:rPr lang="en-US" dirty="0"/>
              <a:t>Review </a:t>
            </a:r>
            <a:r>
              <a:rPr lang="en-US" dirty="0" smtClean="0"/>
              <a:t>Committee. 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•   Determine </a:t>
            </a:r>
            <a:r>
              <a:rPr lang="en-US" dirty="0"/>
              <a:t>the required remedial </a:t>
            </a:r>
            <a:r>
              <a:rPr lang="en-US" dirty="0" smtClean="0"/>
              <a:t>measures.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•   Give recommendations.</a:t>
            </a:r>
            <a:endParaRPr lang="en-US" dirty="0"/>
          </a:p>
          <a:p>
            <a:pPr marL="114300" indent="0">
              <a:buNone/>
            </a:pPr>
            <a:r>
              <a:rPr lang="en-US" dirty="0" smtClean="0"/>
              <a:t>•   Publish </a:t>
            </a:r>
            <a:r>
              <a:rPr lang="en-US" dirty="0"/>
              <a:t>the review </a:t>
            </a:r>
            <a:r>
              <a:rPr lang="en-US" dirty="0" smtClean="0"/>
              <a:t>report.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3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20000" cy="792162"/>
          </a:xfrm>
        </p:spPr>
        <p:txBody>
          <a:bodyPr>
            <a:normAutofit/>
          </a:bodyPr>
          <a:lstStyle/>
          <a:p>
            <a:r>
              <a:rPr lang="en-US" b="1" dirty="0"/>
              <a:t>Review </a:t>
            </a:r>
            <a:r>
              <a:rPr lang="en-US" b="1" dirty="0" smtClean="0"/>
              <a:t>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239000" cy="4800600"/>
          </a:xfrm>
        </p:spPr>
        <p:txBody>
          <a:bodyPr>
            <a:normAutofit lnSpcReduction="10000"/>
          </a:bodyPr>
          <a:lstStyle/>
          <a:p>
            <a:pPr marL="571500" indent="-571500">
              <a:buFont typeface="+mj-lt"/>
              <a:buAutoNum type="arabicPeriod"/>
            </a:pPr>
            <a:r>
              <a:rPr lang="en-US" b="1" i="1" dirty="0">
                <a:solidFill>
                  <a:srgbClr val="FF0000"/>
                </a:solidFill>
              </a:rPr>
              <a:t>Review Area I:  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>
                <a:solidFill>
                  <a:schemeClr val="tx1"/>
                </a:solidFill>
              </a:rPr>
              <a:t>Description of the Development, Local </a:t>
            </a:r>
            <a:r>
              <a:rPr lang="en-US" b="1" i="1" dirty="0" smtClean="0">
                <a:solidFill>
                  <a:schemeClr val="tx1"/>
                </a:solidFill>
              </a:rPr>
              <a:t>  Environment and Baseline Conditions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pPr marL="571500" indent="-571500">
              <a:buFont typeface="+mj-lt"/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571500" indent="-571500">
              <a:buFont typeface="+mj-lt"/>
              <a:buAutoNum type="arabicPeriod"/>
            </a:pPr>
            <a:r>
              <a:rPr lang="en-US" b="1" i="1" dirty="0" smtClean="0">
                <a:solidFill>
                  <a:srgbClr val="FF0000"/>
                </a:solidFill>
              </a:rPr>
              <a:t>Review </a:t>
            </a:r>
            <a:r>
              <a:rPr lang="en-US" b="1" i="1" dirty="0">
                <a:solidFill>
                  <a:srgbClr val="FF0000"/>
                </a:solidFill>
              </a:rPr>
              <a:t>Area II:  </a:t>
            </a:r>
            <a:r>
              <a:rPr lang="en-US" b="1" i="1" dirty="0" smtClean="0">
                <a:solidFill>
                  <a:schemeClr val="tx1"/>
                </a:solidFill>
              </a:rPr>
              <a:t>Identification </a:t>
            </a:r>
            <a:r>
              <a:rPr lang="en-US" b="1" i="1" dirty="0">
                <a:solidFill>
                  <a:schemeClr val="tx1"/>
                </a:solidFill>
              </a:rPr>
              <a:t>and Evaluation of Key </a:t>
            </a:r>
            <a:r>
              <a:rPr lang="en-US" b="1" i="1" dirty="0" smtClean="0">
                <a:solidFill>
                  <a:schemeClr val="tx1"/>
                </a:solidFill>
              </a:rPr>
              <a:t>Impacts</a:t>
            </a:r>
            <a:r>
              <a:rPr lang="en-US" i="1" dirty="0" smtClean="0">
                <a:solidFill>
                  <a:srgbClr val="FF0000"/>
                </a:solidFill>
              </a:rPr>
              <a:t>.</a:t>
            </a:r>
          </a:p>
          <a:p>
            <a:pPr marL="571500" indent="-571500">
              <a:buFont typeface="+mj-lt"/>
              <a:buAutoNum type="arabicPeriod"/>
            </a:pPr>
            <a:endParaRPr lang="en-US" i="1" dirty="0" smtClean="0">
              <a:solidFill>
                <a:srgbClr val="FF0000"/>
              </a:solidFill>
            </a:endParaRPr>
          </a:p>
          <a:p>
            <a:pPr marL="571500" indent="-571500">
              <a:buFont typeface="+mj-lt"/>
              <a:buAutoNum type="arabicPeriod"/>
            </a:pPr>
            <a:r>
              <a:rPr lang="en-US" b="1" i="1" dirty="0">
                <a:solidFill>
                  <a:srgbClr val="FF0000"/>
                </a:solidFill>
              </a:rPr>
              <a:t>Review Area III: </a:t>
            </a:r>
            <a:r>
              <a:rPr lang="en-US" b="1" i="1" dirty="0">
                <a:solidFill>
                  <a:schemeClr val="tx1"/>
                </a:solidFill>
              </a:rPr>
              <a:t>Alternatives, Mitigation and Commitment </a:t>
            </a:r>
            <a:r>
              <a:rPr lang="en-US" b="1" i="1" dirty="0" smtClean="0">
                <a:solidFill>
                  <a:schemeClr val="tx1"/>
                </a:solidFill>
              </a:rPr>
              <a:t>to  Alternatives.</a:t>
            </a:r>
          </a:p>
          <a:p>
            <a:pPr marL="571500" indent="-571500">
              <a:buFont typeface="+mj-lt"/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571500" indent="-571500">
              <a:buFont typeface="+mj-lt"/>
              <a:buAutoNum type="arabicPeriod"/>
            </a:pPr>
            <a:r>
              <a:rPr lang="en-US" b="1" i="1" dirty="0" smtClean="0">
                <a:solidFill>
                  <a:srgbClr val="FF0000"/>
                </a:solidFill>
              </a:rPr>
              <a:t>Review </a:t>
            </a:r>
            <a:r>
              <a:rPr lang="en-US" b="1" i="1" dirty="0">
                <a:solidFill>
                  <a:srgbClr val="FF0000"/>
                </a:solidFill>
              </a:rPr>
              <a:t>Area IV: </a:t>
            </a:r>
            <a:r>
              <a:rPr lang="en-US" b="1" i="1" dirty="0">
                <a:solidFill>
                  <a:schemeClr val="tx1"/>
                </a:solidFill>
              </a:rPr>
              <a:t>Public Participation and Communication of </a:t>
            </a:r>
            <a:r>
              <a:rPr lang="en-US" b="1" i="1" dirty="0" smtClean="0">
                <a:solidFill>
                  <a:schemeClr val="tx1"/>
                </a:solidFill>
              </a:rPr>
              <a:t>Results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8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838200"/>
            <a:ext cx="7262310" cy="1143000"/>
          </a:xfrm>
        </p:spPr>
        <p:txBody>
          <a:bodyPr>
            <a:normAutofit fontScale="90000"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Review Area I:           </a:t>
            </a:r>
            <a:r>
              <a:rPr lang="en-US" sz="2400" b="1" i="1" dirty="0" smtClean="0">
                <a:solidFill>
                  <a:srgbClr val="FF0000"/>
                </a:solidFill>
              </a:rPr>
              <a:t/>
            </a:r>
            <a:br>
              <a:rPr lang="en-US" sz="2400" b="1" i="1" dirty="0" smtClean="0">
                <a:solidFill>
                  <a:srgbClr val="FF0000"/>
                </a:solidFill>
              </a:rPr>
            </a:br>
            <a:r>
              <a:rPr lang="en-US" sz="2400" b="1" i="1" dirty="0" smtClean="0">
                <a:solidFill>
                  <a:srgbClr val="FF0000"/>
                </a:solidFill>
              </a:rPr>
              <a:t>Description </a:t>
            </a:r>
            <a:r>
              <a:rPr lang="en-US" sz="2400" b="1" i="1" dirty="0">
                <a:solidFill>
                  <a:srgbClr val="FF0000"/>
                </a:solidFill>
              </a:rPr>
              <a:t>of the Development, Local   Environment and Baseline Conditions</a:t>
            </a:r>
            <a:r>
              <a:rPr lang="en-US" sz="2400" i="1" dirty="0" smtClean="0">
                <a:solidFill>
                  <a:srgbClr val="FF0000"/>
                </a:solidFill>
              </a:rPr>
              <a:t>.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133600"/>
            <a:ext cx="5562600" cy="1752600"/>
          </a:xfrm>
        </p:spPr>
        <p:txBody>
          <a:bodyPr/>
          <a:lstStyle/>
          <a:p>
            <a:pPr marL="114300" indent="0">
              <a:buNone/>
            </a:pP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a) Description of the Development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b) Site Description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c) Baseline Conditions</a:t>
            </a:r>
            <a:endParaRPr lang="en-US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02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7024744" cy="1143000"/>
          </a:xfrm>
        </p:spPr>
        <p:txBody>
          <a:bodyPr/>
          <a:lstStyle/>
          <a:p>
            <a:r>
              <a:rPr lang="en-US" sz="2400" b="1" dirty="0">
                <a:solidFill>
                  <a:srgbClr val="FF0000"/>
                </a:solidFill>
              </a:rPr>
              <a:t>Review Area II:     </a:t>
            </a:r>
            <a:r>
              <a:rPr lang="en-US" sz="2400" b="1" dirty="0" smtClean="0">
                <a:solidFill>
                  <a:srgbClr val="FF0000"/>
                </a:solidFill>
              </a:rPr>
              <a:t/>
            </a:r>
            <a:br>
              <a:rPr lang="en-US" sz="2400" b="1" dirty="0" smtClean="0">
                <a:solidFill>
                  <a:srgbClr val="FF0000"/>
                </a:solidFill>
              </a:rPr>
            </a:br>
            <a:r>
              <a:rPr lang="en-US" sz="2400" b="1" dirty="0" smtClean="0">
                <a:solidFill>
                  <a:srgbClr val="FF0000"/>
                </a:solidFill>
              </a:rPr>
              <a:t>Identification </a:t>
            </a:r>
            <a:r>
              <a:rPr lang="en-US" sz="2400" b="1" dirty="0">
                <a:solidFill>
                  <a:srgbClr val="FF0000"/>
                </a:solidFill>
              </a:rPr>
              <a:t>and Evaluation of Key Impacts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620000" cy="2590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a)        Identification of Impacts</a:t>
            </a:r>
          </a:p>
          <a:p>
            <a:pPr marL="11430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b)        Residual Impacts</a:t>
            </a:r>
          </a:p>
          <a:p>
            <a:pPr marL="11430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c)        Cumulative impacts</a:t>
            </a:r>
          </a:p>
          <a:p>
            <a:pPr marL="11430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d)        Prediction of Impact Magnitude</a:t>
            </a:r>
          </a:p>
          <a:p>
            <a:pPr marL="11430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e)      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Assessment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of Impact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Significance</a:t>
            </a:r>
            <a:endParaRPr lang="en-US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35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838200"/>
            <a:ext cx="7024744" cy="1143000"/>
          </a:xfrm>
        </p:spPr>
        <p:txBody>
          <a:bodyPr>
            <a:no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Review Area III: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Alternatives</a:t>
            </a:r>
            <a:r>
              <a:rPr lang="en-US" sz="24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Mitigation and Commitment to  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Alternatives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438400"/>
            <a:ext cx="5638800" cy="1828800"/>
          </a:xfrm>
        </p:spPr>
        <p:txBody>
          <a:bodyPr/>
          <a:lstStyle/>
          <a:p>
            <a:pPr marL="114300" indent="0">
              <a:buNone/>
            </a:pP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a)   Alternative 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sites</a:t>
            </a:r>
          </a:p>
          <a:p>
            <a:pPr marL="11430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Mitigation</a:t>
            </a:r>
          </a:p>
          <a:p>
            <a:pPr marL="11430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Commitment to Mitigation</a:t>
            </a:r>
          </a:p>
          <a:p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05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914400"/>
            <a:ext cx="7024744" cy="762000"/>
          </a:xfrm>
        </p:spPr>
        <p:txBody>
          <a:bodyPr>
            <a:normAutofit fontScale="90000"/>
          </a:bodyPr>
          <a:lstStyle/>
          <a:p>
            <a:r>
              <a:rPr lang="en-US" sz="2400" b="1" i="1" dirty="0">
                <a:solidFill>
                  <a:srgbClr val="FF0000"/>
                </a:solidFill>
              </a:rPr>
              <a:t>Review Area IV: </a:t>
            </a:r>
            <a:r>
              <a:rPr lang="en-US" sz="2400" b="1" i="1" dirty="0" smtClean="0">
                <a:solidFill>
                  <a:srgbClr val="FF0000"/>
                </a:solidFill>
              </a:rPr>
              <a:t/>
            </a:r>
            <a:br>
              <a:rPr lang="en-US" sz="2400" b="1" i="1" dirty="0" smtClean="0">
                <a:solidFill>
                  <a:srgbClr val="FF0000"/>
                </a:solidFill>
              </a:rPr>
            </a:br>
            <a:r>
              <a:rPr lang="en-US" sz="2400" b="1" i="1" dirty="0" smtClean="0">
                <a:solidFill>
                  <a:srgbClr val="FF0000"/>
                </a:solidFill>
              </a:rPr>
              <a:t>Public </a:t>
            </a:r>
            <a:r>
              <a:rPr lang="en-US" sz="2400" b="1" i="1" dirty="0">
                <a:solidFill>
                  <a:srgbClr val="FF0000"/>
                </a:solidFill>
              </a:rPr>
              <a:t>Participation and Communication of </a:t>
            </a:r>
            <a:r>
              <a:rPr lang="en-US" sz="2400" b="1" i="1" dirty="0" smtClean="0">
                <a:solidFill>
                  <a:srgbClr val="FF0000"/>
                </a:solidFill>
              </a:rPr>
              <a:t>Results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438400"/>
            <a:ext cx="6172200" cy="2057400"/>
          </a:xfrm>
        </p:spPr>
        <p:txBody>
          <a:bodyPr/>
          <a:lstStyle/>
          <a:p>
            <a:pPr marL="11430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a)  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Stakeholders participation</a:t>
            </a:r>
          </a:p>
          <a:p>
            <a:pPr marL="11430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b)  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Presentation</a:t>
            </a:r>
          </a:p>
          <a:p>
            <a:pPr marL="11430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c)     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Balance</a:t>
            </a:r>
            <a:endParaRPr lang="en-US" sz="2400" b="1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d)     </a:t>
            </a:r>
            <a:r>
              <a:rPr lang="en-US" sz="2400" b="1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Non-technical </a:t>
            </a:r>
            <a:r>
              <a:rPr lang="en-US" sz="2400" b="1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Executive Summary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18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620000" cy="868362"/>
          </a:xfrm>
        </p:spPr>
        <p:txBody>
          <a:bodyPr>
            <a:normAutofit/>
          </a:bodyPr>
          <a:lstStyle/>
          <a:p>
            <a:r>
              <a:rPr lang="en-US" b="1" i="1" dirty="0"/>
              <a:t>Overall Assessment of </a:t>
            </a:r>
            <a:r>
              <a:rPr lang="en-US" b="1" i="1" dirty="0" smtClean="0"/>
              <a:t>EIA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077200" cy="4800600"/>
          </a:xfrm>
        </p:spPr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dirty="0" smtClean="0"/>
              <a:t>A</a:t>
            </a:r>
            <a:r>
              <a:rPr lang="en-US" dirty="0"/>
              <a:t>.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81% – 100 %)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Excellent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no task left incomplete</a:t>
            </a:r>
          </a:p>
          <a:p>
            <a:pPr marL="11430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B.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(71% – 80%)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Good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only minor omissions and inadequacies</a:t>
            </a:r>
          </a:p>
          <a:p>
            <a:pPr marL="11430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C.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(61% – 70%)  Satisfactory despite omissions and inadequacies</a:t>
            </a:r>
          </a:p>
          <a:p>
            <a:pPr marL="633413" indent="-519113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(51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% –60%)   Parts are well attempted but must as a whole be considered just unsatisfactory because of omissions and/or inadequacies</a:t>
            </a:r>
          </a:p>
          <a:p>
            <a:pPr marL="11430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(41% – 50 %) Poor, significant omissions or inadequacies</a:t>
            </a:r>
          </a:p>
          <a:p>
            <a:pPr marL="693738" indent="-579438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   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(&lt;41%)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Very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poor, important tasks poorly done or not attempted</a:t>
            </a:r>
          </a:p>
          <a:p>
            <a:pPr marL="114300" indent="0">
              <a:buNone/>
            </a:pP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overall performance </a:t>
            </a:r>
            <a:r>
              <a:rPr lang="en-US" b="1" dirty="0">
                <a:solidFill>
                  <a:srgbClr val="FF0000"/>
                </a:solidFill>
              </a:rPr>
              <a:t>is below </a:t>
            </a:r>
            <a:r>
              <a:rPr lang="en-US" b="1" dirty="0" smtClean="0">
                <a:solidFill>
                  <a:srgbClr val="FF0000"/>
                </a:solidFill>
              </a:rPr>
              <a:t> C</a:t>
            </a:r>
            <a:r>
              <a:rPr lang="en-US" b="1" dirty="0">
                <a:solidFill>
                  <a:srgbClr val="FF0000"/>
                </a:solidFill>
              </a:rPr>
              <a:t>, then revision should be done.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004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1752600"/>
            <a:ext cx="59436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Environmental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agency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Independent panel.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Standing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commission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Inter-agency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committee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Planning authority.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71600" y="838200"/>
            <a:ext cx="41743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3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EIA  review  procedures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5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7620000" cy="5334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Recommendations of the review report usually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include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620000" cy="3429000"/>
          </a:xfrm>
        </p:spPr>
        <p:txBody>
          <a:bodyPr/>
          <a:lstStyle/>
          <a:p>
            <a:pPr marL="561975" indent="-493713">
              <a:buNone/>
            </a:pPr>
            <a:r>
              <a:rPr lang="en-US" dirty="0" smtClean="0"/>
              <a:t></a:t>
            </a:r>
            <a:r>
              <a:rPr lang="en-US" dirty="0"/>
              <a:t>	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Environmental clearance/approval with terms and conditions to enable proponent to obtain other necessary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licenses/permits.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61975" indent="-493713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    Require submission of additional information</a:t>
            </a:r>
          </a:p>
          <a:p>
            <a:pPr marL="561975" indent="-493713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    Request for a supplementary EIA report</a:t>
            </a:r>
          </a:p>
          <a:p>
            <a:pPr marL="561975" indent="-493713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    In rare cases, the project as formulated may be rejected.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7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537883"/>
            <a:ext cx="323999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Decision Making 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600200"/>
            <a:ext cx="7391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	To understand the broad trade-offs that must be made among environmental, economic  and  social  factors  applicable during  decision-making and  condition setting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	To  make  sound  decisions  on  environmental  and  social  acceptability  of  the proposed development project.</a:t>
            </a:r>
          </a:p>
        </p:txBody>
      </p:sp>
    </p:spTree>
    <p:extLst>
      <p:ext uri="{BB962C8B-B14F-4D97-AF65-F5344CB8AC3E}">
        <p14:creationId xmlns:p14="http://schemas.microsoft.com/office/powerpoint/2010/main" val="3956452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057400"/>
            <a:ext cx="6704265" cy="353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870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59" y="762000"/>
            <a:ext cx="784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Checks and balances on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decision-making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5938" indent="-515938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  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No  decision  will  be  taken  until  the 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EIA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report  has  been  received  and considered the findings of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EIA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report and review are a major determinant of approval and condition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setting.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5938" indent="-515938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    Public comment on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EIA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report is taken into account in decision-making</a:t>
            </a:r>
          </a:p>
          <a:p>
            <a:pPr marL="515938" indent="-515938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    Approvals can be refused or withheld, conditions imposed, or modifications demanded at the final decision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stage.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5938" indent="-515938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    Reasons for the decision and the conditions attached to it 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published.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5938" indent="-515938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    There is public right of appeal against the decision.</a:t>
            </a:r>
          </a:p>
        </p:txBody>
      </p:sp>
    </p:spTree>
    <p:extLst>
      <p:ext uri="{BB962C8B-B14F-4D97-AF65-F5344CB8AC3E}">
        <p14:creationId xmlns:p14="http://schemas.microsoft.com/office/powerpoint/2010/main" val="66948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6781800" cy="4038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46913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378767"/>
            <a:ext cx="3581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85800" y="1219200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Monitoring is a planned and systematic collection of environmental data to meet specific objectives and environmental needs.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447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990600"/>
            <a:ext cx="78486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Objectives of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Monitoring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ensure that the project complies with the existing environmental standards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limits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ensure that mitigation measures recommended in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EIA are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implemented and maintained throughout the operational life of the project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Assess performance and monitor compliance with agreed conditions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Review predicted environmental impacts for the effective management of risks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uncertainties.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381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66800"/>
            <a:ext cx="7162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Identify trends in impacts.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Periodically review and alter impact management plans or activities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Verify 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 accuracy  of  past  predictions  of  impacts  and  the  effectiveness  of mitigation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measures.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Review the effectiveness of the environmental management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61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8523" y="725269"/>
            <a:ext cx="19030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Methods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66800" y="1371600"/>
            <a:ext cx="7162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Monitoring requirement should focus on the significant impacts predicted in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EIA.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buAutoNum type="roman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environmental values to be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safeguarded.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magnitude of each potential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impact.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buAutoNum type="romanLcPeriod" startAt="3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risk or probability of each impact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occurring. </a:t>
            </a:r>
          </a:p>
          <a:p>
            <a:pPr marL="400050" indent="-400050">
              <a:buAutoNum type="romanLcPeriod" startAt="3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pathways and boundaries of each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impact.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v.  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confidence in the prediction of each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impact.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83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531241"/>
            <a:ext cx="370967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 of monitoring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00" y="1270885"/>
            <a:ext cx="3680816" cy="26776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00050" indent="-400050">
              <a:buFont typeface="Arial" pitchFamily="34" charset="0"/>
              <a:buChar char="•"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Baseline monitoring.</a:t>
            </a:r>
          </a:p>
          <a:p>
            <a:pPr marL="400050" indent="-400050">
              <a:buFont typeface="Arial" pitchFamily="34" charset="0"/>
              <a:buChar char="•"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buFont typeface="Arial" pitchFamily="34" charset="0"/>
              <a:buChar char="•"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Impacts  monitoring.</a:t>
            </a:r>
          </a:p>
          <a:p>
            <a:pPr marL="400050" indent="-400050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buFont typeface="Arial" pitchFamily="34" charset="0"/>
              <a:buChar char="•"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Compliance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monitoring.</a:t>
            </a:r>
          </a:p>
          <a:p>
            <a:pPr marL="400050" indent="-400050">
              <a:buFont typeface="Arial" pitchFamily="34" charset="0"/>
              <a:buChar char="•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00050" indent="-400050">
              <a:buFont typeface="Arial" pitchFamily="34" charset="0"/>
              <a:buChar char="•"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Mitigation monitoring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Chord 3"/>
          <p:cNvSpPr/>
          <p:nvPr/>
        </p:nvSpPr>
        <p:spPr>
          <a:xfrm rot="15998518">
            <a:off x="3916369" y="1859289"/>
            <a:ext cx="4359261" cy="4781154"/>
          </a:xfrm>
          <a:prstGeom prst="cho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 rot="155383">
            <a:off x="4815335" y="3970126"/>
            <a:ext cx="32766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Monitoring is done normally at: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Pre-construction phase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Construction phase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Operational phase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Decommissioning phase</a:t>
            </a:r>
          </a:p>
        </p:txBody>
      </p:sp>
    </p:spTree>
    <p:extLst>
      <p:ext uri="{BB962C8B-B14F-4D97-AF65-F5344CB8AC3E}">
        <p14:creationId xmlns:p14="http://schemas.microsoft.com/office/powerpoint/2010/main" val="3052338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241012"/>
            <a:ext cx="40050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Environmental Audit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2000" y="1066800"/>
            <a:ext cx="6781800" cy="1200329"/>
          </a:xfrm>
          <a:prstGeom prst="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Environmental audit is an independent and objective oriented examination of whether the practice complies with expected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standards or not.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2000" y="2503438"/>
            <a:ext cx="6781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Environmental Impact </a:t>
            </a:r>
            <a:r>
              <a:rPr lang="en-US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Audits.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Environmental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 Audit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>
                <a:solidFill>
                  <a:srgbClr val="00B0F0"/>
                </a:solidFill>
              </a:rPr>
              <a:t>Environmental Impact Audit involves comparing the impacts predicted in an EIS with those that actually occur after implementation of the project</a:t>
            </a:r>
            <a:endParaRPr lang="en-US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urved Right Arrow 8"/>
          <p:cNvSpPr/>
          <p:nvPr/>
        </p:nvSpPr>
        <p:spPr>
          <a:xfrm>
            <a:off x="202790" y="2743200"/>
            <a:ext cx="661219" cy="12192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>
            <a:off x="304800" y="3124200"/>
            <a:ext cx="685800" cy="2133600"/>
          </a:xfrm>
          <a:prstGeom prst="curvedRightArrow">
            <a:avLst>
              <a:gd name="adj1" fmla="val 25000"/>
              <a:gd name="adj2" fmla="val 50000"/>
              <a:gd name="adj3" fmla="val 282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042218" y="4953000"/>
            <a:ext cx="695878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Environmental Management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Audits focus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   public   and   private   corporate   structures   and   programmes   for   environmental management and the associated risks and liabilities.</a:t>
            </a:r>
          </a:p>
        </p:txBody>
      </p:sp>
    </p:spTree>
    <p:extLst>
      <p:ext uri="{BB962C8B-B14F-4D97-AF65-F5344CB8AC3E}">
        <p14:creationId xmlns:p14="http://schemas.microsoft.com/office/powerpoint/2010/main" val="158279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825080"/>
            <a:ext cx="4149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Types of Environmental Audit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499405" y="2133600"/>
            <a:ext cx="4945585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Implementation/enforcement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audit</a:t>
            </a:r>
          </a:p>
          <a:p>
            <a:pPr marL="342900" indent="-342900">
              <a:buFont typeface="+mj-lt"/>
              <a:buAutoNum type="arabicPeriod"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Performance/regulatory </a:t>
            </a: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audits</a:t>
            </a:r>
          </a:p>
          <a:p>
            <a:pPr marL="342900" indent="-342900">
              <a:buFont typeface="+mj-lt"/>
              <a:buAutoNum type="arabicPeriod"/>
            </a:pPr>
            <a:endParaRPr lang="en-US" sz="2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400" b="1" i="1" dirty="0" smtClean="0">
                <a:latin typeface="Times New Roman" pitchFamily="18" charset="0"/>
                <a:cs typeface="Times New Roman" pitchFamily="18" charset="0"/>
              </a:rPr>
              <a:t>Impact prediction 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audits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26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9800" y="457200"/>
            <a:ext cx="23711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Activity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66800" y="1752600"/>
            <a:ext cx="601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groups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 EIA Report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Prepare  Review report and Take decision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Present your findings.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397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024744" cy="1143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620000" cy="2438400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marL="114300" indent="0" algn="just">
              <a:buNone/>
            </a:pPr>
            <a:r>
              <a:rPr lang="en-US" sz="28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Review is a process that determines whether the impact assessment reports have adequately assessed the environmental social and economic effects and are of sufficient relevance and quality for decision-making. </a:t>
            </a:r>
          </a:p>
        </p:txBody>
      </p:sp>
    </p:spTree>
    <p:extLst>
      <p:ext uri="{BB962C8B-B14F-4D97-AF65-F5344CB8AC3E}">
        <p14:creationId xmlns:p14="http://schemas.microsoft.com/office/powerpoint/2010/main" val="261878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422" y="990600"/>
            <a:ext cx="7620000" cy="715962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Objectives of EIA Review</a:t>
            </a:r>
            <a:r>
              <a:rPr lang="en-US" dirty="0"/>
              <a:t/>
            </a:r>
            <a:br>
              <a:rPr lang="en-US" dirty="0"/>
            </a:br>
            <a:r>
              <a:rPr lang="en-US" sz="3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There are </a:t>
            </a:r>
            <a:r>
              <a:rPr lang="en-US" sz="31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sz="3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broad objectives</a:t>
            </a:r>
            <a:endParaRPr lang="en-US" sz="31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51360" y="2056026"/>
            <a:ext cx="7050090" cy="1200329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>
              <a:tabLst>
                <a:tab pos="3040063" algn="l"/>
              </a:tabLst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Determining whether the reports provide an adequate assessment of potential environmental and social implications of a proposed project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51359" y="3429505"/>
            <a:ext cx="7050091" cy="193899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q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Ensuring that reports address all key issues, including the consideration of project alternative and designs 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lvl="0" indent="-342900" algn="just">
              <a:buFont typeface="Wingdings" pitchFamily="2" charset="2"/>
              <a:buChar char="q"/>
            </a:pPr>
            <a:r>
              <a:rPr lang="en-US" sz="2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Ensuring that the  EIA complies with the Terms of  References (</a:t>
            </a:r>
            <a:r>
              <a:rPr lang="en-US" sz="2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ToR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5422" y="2179766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03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1887" y="1230922"/>
            <a:ext cx="7162800" cy="387447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574675" indent="-460375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provide an opportunity for stakeholder and public involvement by;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Ensuring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that  key  stakeholders  have  not  only  been  consulted,  but  also participated in the EIA process.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Allowing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stakeholders and public to comment and voice their opinion on reports especially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EIA.</a:t>
            </a:r>
          </a:p>
          <a:p>
            <a:endParaRPr lang="en-US" sz="24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39294" y="121920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4695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0" y="1600200"/>
            <a:ext cx="7010400" cy="3108543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117475" indent="-117475">
              <a:buNone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ensure adequacy of the report and sufficiency of information for decision making by;</a:t>
            </a:r>
          </a:p>
          <a:p>
            <a:pPr marL="571500" indent="-457200"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Identifying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gaps and further information needed for decision making,</a:t>
            </a:r>
          </a:p>
          <a:p>
            <a:pPr marL="571500" indent="-457200">
              <a:buFont typeface="Wingdings" pitchFamily="2" charset="2"/>
              <a:buChar char="q"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Presentation </a:t>
            </a:r>
            <a:r>
              <a:rPr lang="en-US" sz="28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of clear, logical and explicit findings.</a:t>
            </a:r>
          </a:p>
        </p:txBody>
      </p:sp>
      <p:sp>
        <p:nvSpPr>
          <p:cNvPr id="5" name="Rectangle 4"/>
          <p:cNvSpPr/>
          <p:nvPr/>
        </p:nvSpPr>
        <p:spPr>
          <a:xfrm>
            <a:off x="649220" y="1600200"/>
            <a:ext cx="572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813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620000" cy="487362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Quality Control in EIA </a:t>
            </a:r>
            <a:r>
              <a:rPr lang="en-US" sz="3200" b="1" dirty="0" smtClean="0">
                <a:solidFill>
                  <a:schemeClr val="tx1"/>
                </a:solidFill>
              </a:rPr>
              <a:t>Process</a:t>
            </a:r>
            <a:endParaRPr lang="en-US" sz="3200" dirty="0">
              <a:solidFill>
                <a:schemeClr val="tx1"/>
              </a:solidFill>
            </a:endParaRPr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540814969"/>
              </p:ext>
            </p:extLst>
          </p:nvPr>
        </p:nvGraphicFramePr>
        <p:xfrm>
          <a:off x="838200" y="1066800"/>
          <a:ext cx="73914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922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8580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US" sz="3200" b="1" dirty="0"/>
              <a:t>Factors to be considered when reviewing </a:t>
            </a:r>
            <a:r>
              <a:rPr lang="en-US" sz="3200" b="1" dirty="0" smtClean="0"/>
              <a:t>EIA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848600" cy="480060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report has adequately addressed the terms of reference (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ToRs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is sufficient information on the objectives of the proposal and its environmental setting, consideration of alternatives, impacts, mitigation and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monitoring.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information is correct, scientifically and technically sound.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EIA process has been conducted appropriately, and the points of all parties involved have been taken into account.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Information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presented is relevant, concise, logical, understandable to both decision makers and the public</a:t>
            </a:r>
          </a:p>
          <a:p>
            <a:pPr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Commitment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to  mitigation  measures,  environmental  management  and  monitoring plans are in place.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264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7620000" cy="8382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Tools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7772400" cy="4800600"/>
          </a:xfrm>
        </p:spPr>
        <p:txBody>
          <a:bodyPr/>
          <a:lstStyle/>
          <a:p>
            <a:pPr marL="68580" indent="0">
              <a:buNone/>
            </a:pPr>
            <a:r>
              <a:rPr lang="en-US" dirty="0"/>
              <a:t>	</a:t>
            </a:r>
            <a:r>
              <a:rPr lang="en-US" i="1" dirty="0"/>
              <a:t>Guidelines  for  screening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	</a:t>
            </a:r>
            <a:r>
              <a:rPr lang="en-US" i="1" dirty="0"/>
              <a:t>Guidelines for scoping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	</a:t>
            </a:r>
            <a:r>
              <a:rPr lang="en-US" i="1" dirty="0"/>
              <a:t>Guidelines for reporting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    </a:t>
            </a:r>
            <a:r>
              <a:rPr lang="en-US" dirty="0" smtClean="0"/>
              <a:t>   </a:t>
            </a:r>
            <a:r>
              <a:rPr lang="en-US" i="1" dirty="0" smtClean="0"/>
              <a:t>G</a:t>
            </a:r>
            <a:r>
              <a:rPr lang="en-US" dirty="0" smtClean="0"/>
              <a:t>uidelines </a:t>
            </a:r>
            <a:r>
              <a:rPr lang="en-US" dirty="0"/>
              <a:t>for review</a:t>
            </a:r>
          </a:p>
          <a:p>
            <a:pPr marL="914400" indent="-846138">
              <a:buNone/>
            </a:pPr>
            <a:r>
              <a:rPr lang="en-US" dirty="0"/>
              <a:t>	</a:t>
            </a:r>
            <a:r>
              <a:rPr lang="en-US" i="1" dirty="0"/>
              <a:t>Checklist   of   environmental </a:t>
            </a:r>
            <a:r>
              <a:rPr lang="en-US" i="1" dirty="0" smtClean="0"/>
              <a:t>characteristics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	</a:t>
            </a:r>
            <a:r>
              <a:rPr lang="en-US" i="1" dirty="0"/>
              <a:t>Checklist of activities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	</a:t>
            </a:r>
            <a:r>
              <a:rPr lang="en-US" i="1" dirty="0"/>
              <a:t>Checklist of compliance with ToR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	</a:t>
            </a:r>
            <a:r>
              <a:rPr lang="en-US" i="1" dirty="0"/>
              <a:t>Checklist for data management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	</a:t>
            </a:r>
            <a:r>
              <a:rPr lang="en-US" i="1" dirty="0"/>
              <a:t>Site verification visits</a:t>
            </a:r>
            <a:endParaRPr lang="en-US" dirty="0"/>
          </a:p>
          <a:p>
            <a:pPr marL="68580" indent="0">
              <a:buNone/>
            </a:pPr>
            <a:r>
              <a:rPr lang="en-US" dirty="0"/>
              <a:t>	</a:t>
            </a:r>
            <a:r>
              <a:rPr lang="en-US" i="1" dirty="0"/>
              <a:t>Checklist  for  </a:t>
            </a:r>
            <a:r>
              <a:rPr lang="en-US" i="1" dirty="0" smtClean="0"/>
              <a:t>data.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61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311</TotalTime>
  <Words>1101</Words>
  <Application>Microsoft Office PowerPoint</Application>
  <PresentationFormat>On-screen Show (4:3)</PresentationFormat>
  <Paragraphs>160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Austin</vt:lpstr>
      <vt:lpstr>EIA approval process, Management plan and Monitoring</vt:lpstr>
      <vt:lpstr>PowerPoint Presentation</vt:lpstr>
      <vt:lpstr>Review</vt:lpstr>
      <vt:lpstr>Objectives of EIA Review There are 3  broad objectives</vt:lpstr>
      <vt:lpstr>PowerPoint Presentation</vt:lpstr>
      <vt:lpstr>PowerPoint Presentation</vt:lpstr>
      <vt:lpstr>Quality Control in EIA Process</vt:lpstr>
      <vt:lpstr>Factors to be considered when reviewing EIA </vt:lpstr>
      <vt:lpstr>Tools </vt:lpstr>
      <vt:lpstr>Steps involved in organizing the review of EIA reports</vt:lpstr>
      <vt:lpstr>Review Criteria</vt:lpstr>
      <vt:lpstr>Review Area I:            Description of the Development, Local   Environment and Baseline Conditions.</vt:lpstr>
      <vt:lpstr>Review Area II:      Identification and Evaluation of Key Impacts </vt:lpstr>
      <vt:lpstr>Review Area III:  Alternatives, Mitigation and Commitment to  Alternatives</vt:lpstr>
      <vt:lpstr>Review Area IV:  Public Participation and Communication of Results</vt:lpstr>
      <vt:lpstr>Overall Assessment of EIA</vt:lpstr>
      <vt:lpstr>PowerPoint Presentation</vt:lpstr>
      <vt:lpstr>Recommendations of the review report usually include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EIA approval process, Management plan and Monitoring</dc:title>
  <dc:creator>Tewang Xue</dc:creator>
  <cp:lastModifiedBy>Alia Sharify</cp:lastModifiedBy>
  <cp:revision>32</cp:revision>
  <dcterms:created xsi:type="dcterms:W3CDTF">2017-05-18T06:21:01Z</dcterms:created>
  <dcterms:modified xsi:type="dcterms:W3CDTF">2017-06-15T12:20:12Z</dcterms:modified>
</cp:coreProperties>
</file>