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51"/>
  </p:notesMasterIdLst>
  <p:handoutMasterIdLst>
    <p:handoutMasterId r:id="rId52"/>
  </p:handoutMasterIdLst>
  <p:sldIdLst>
    <p:sldId id="394" r:id="rId2"/>
    <p:sldId id="411" r:id="rId3"/>
    <p:sldId id="406" r:id="rId4"/>
    <p:sldId id="395" r:id="rId5"/>
    <p:sldId id="396" r:id="rId6"/>
    <p:sldId id="397" r:id="rId7"/>
    <p:sldId id="398" r:id="rId8"/>
    <p:sldId id="399" r:id="rId9"/>
    <p:sldId id="400" r:id="rId10"/>
    <p:sldId id="401" r:id="rId11"/>
    <p:sldId id="402" r:id="rId12"/>
    <p:sldId id="403" r:id="rId13"/>
    <p:sldId id="404" r:id="rId14"/>
    <p:sldId id="410" r:id="rId15"/>
    <p:sldId id="409" r:id="rId16"/>
    <p:sldId id="408" r:id="rId17"/>
    <p:sldId id="340" r:id="rId18"/>
    <p:sldId id="407" r:id="rId19"/>
    <p:sldId id="369" r:id="rId20"/>
    <p:sldId id="370" r:id="rId21"/>
    <p:sldId id="371" r:id="rId22"/>
    <p:sldId id="385" r:id="rId23"/>
    <p:sldId id="387" r:id="rId24"/>
    <p:sldId id="405" r:id="rId25"/>
    <p:sldId id="412" r:id="rId26"/>
    <p:sldId id="413" r:id="rId27"/>
    <p:sldId id="414" r:id="rId28"/>
    <p:sldId id="380" r:id="rId29"/>
    <p:sldId id="372" r:id="rId30"/>
    <p:sldId id="374" r:id="rId31"/>
    <p:sldId id="375" r:id="rId32"/>
    <p:sldId id="377" r:id="rId33"/>
    <p:sldId id="376" r:id="rId34"/>
    <p:sldId id="379" r:id="rId35"/>
    <p:sldId id="386" r:id="rId36"/>
    <p:sldId id="378" r:id="rId37"/>
    <p:sldId id="381" r:id="rId38"/>
    <p:sldId id="384" r:id="rId39"/>
    <p:sldId id="382" r:id="rId40"/>
    <p:sldId id="388" r:id="rId41"/>
    <p:sldId id="373" r:id="rId42"/>
    <p:sldId id="389" r:id="rId43"/>
    <p:sldId id="393" r:id="rId44"/>
    <p:sldId id="390" r:id="rId45"/>
    <p:sldId id="392" r:id="rId46"/>
    <p:sldId id="391" r:id="rId47"/>
    <p:sldId id="415" r:id="rId48"/>
    <p:sldId id="416" r:id="rId49"/>
    <p:sldId id="417" r:id="rId50"/>
  </p:sldIdLst>
  <p:sldSz cx="9144000" cy="6858000" type="screen4x3"/>
  <p:notesSz cx="7315200" cy="9601200"/>
  <p:defaultTextStyle>
    <a:defPPr>
      <a:defRPr lang="en-US"/>
    </a:defPPr>
    <a:lvl1pPr algn="ctr" rtl="0" eaLnBrk="0" fontAlgn="base" hangingPunct="0">
      <a:spcBef>
        <a:spcPct val="0"/>
      </a:spcBef>
      <a:spcAft>
        <a:spcPct val="0"/>
      </a:spcAft>
      <a:defRPr sz="2800" kern="1200">
        <a:solidFill>
          <a:schemeClr val="tx1"/>
        </a:solidFill>
        <a:latin typeface="Times" charset="0"/>
        <a:ea typeface="+mn-ea"/>
        <a:cs typeface="+mn-cs"/>
      </a:defRPr>
    </a:lvl1pPr>
    <a:lvl2pPr marL="457200" algn="ctr" rtl="0" eaLnBrk="0" fontAlgn="base" hangingPunct="0">
      <a:spcBef>
        <a:spcPct val="0"/>
      </a:spcBef>
      <a:spcAft>
        <a:spcPct val="0"/>
      </a:spcAft>
      <a:defRPr sz="2800" kern="1200">
        <a:solidFill>
          <a:schemeClr val="tx1"/>
        </a:solidFill>
        <a:latin typeface="Times" charset="0"/>
        <a:ea typeface="+mn-ea"/>
        <a:cs typeface="+mn-cs"/>
      </a:defRPr>
    </a:lvl2pPr>
    <a:lvl3pPr marL="914400" algn="ctr" rtl="0" eaLnBrk="0" fontAlgn="base" hangingPunct="0">
      <a:spcBef>
        <a:spcPct val="0"/>
      </a:spcBef>
      <a:spcAft>
        <a:spcPct val="0"/>
      </a:spcAft>
      <a:defRPr sz="2800" kern="1200">
        <a:solidFill>
          <a:schemeClr val="tx1"/>
        </a:solidFill>
        <a:latin typeface="Times" charset="0"/>
        <a:ea typeface="+mn-ea"/>
        <a:cs typeface="+mn-cs"/>
      </a:defRPr>
    </a:lvl3pPr>
    <a:lvl4pPr marL="1371600" algn="ctr" rtl="0" eaLnBrk="0" fontAlgn="base" hangingPunct="0">
      <a:spcBef>
        <a:spcPct val="0"/>
      </a:spcBef>
      <a:spcAft>
        <a:spcPct val="0"/>
      </a:spcAft>
      <a:defRPr sz="2800" kern="1200">
        <a:solidFill>
          <a:schemeClr val="tx1"/>
        </a:solidFill>
        <a:latin typeface="Times" charset="0"/>
        <a:ea typeface="+mn-ea"/>
        <a:cs typeface="+mn-cs"/>
      </a:defRPr>
    </a:lvl4pPr>
    <a:lvl5pPr marL="1828800" algn="ctr" rtl="0" eaLnBrk="0" fontAlgn="base" hangingPunct="0">
      <a:spcBef>
        <a:spcPct val="0"/>
      </a:spcBef>
      <a:spcAft>
        <a:spcPct val="0"/>
      </a:spcAft>
      <a:defRPr sz="2800" kern="1200">
        <a:solidFill>
          <a:schemeClr val="tx1"/>
        </a:solidFill>
        <a:latin typeface="Times" charset="0"/>
        <a:ea typeface="+mn-ea"/>
        <a:cs typeface="+mn-cs"/>
      </a:defRPr>
    </a:lvl5pPr>
    <a:lvl6pPr marL="2286000" algn="l" defTabSz="914400" rtl="0" eaLnBrk="1" latinLnBrk="0" hangingPunct="1">
      <a:defRPr sz="2800" kern="1200">
        <a:solidFill>
          <a:schemeClr val="tx1"/>
        </a:solidFill>
        <a:latin typeface="Times" charset="0"/>
        <a:ea typeface="+mn-ea"/>
        <a:cs typeface="+mn-cs"/>
      </a:defRPr>
    </a:lvl6pPr>
    <a:lvl7pPr marL="2743200" algn="l" defTabSz="914400" rtl="0" eaLnBrk="1" latinLnBrk="0" hangingPunct="1">
      <a:defRPr sz="2800" kern="1200">
        <a:solidFill>
          <a:schemeClr val="tx1"/>
        </a:solidFill>
        <a:latin typeface="Times" charset="0"/>
        <a:ea typeface="+mn-ea"/>
        <a:cs typeface="+mn-cs"/>
      </a:defRPr>
    </a:lvl7pPr>
    <a:lvl8pPr marL="3200400" algn="l" defTabSz="914400" rtl="0" eaLnBrk="1" latinLnBrk="0" hangingPunct="1">
      <a:defRPr sz="2800" kern="1200">
        <a:solidFill>
          <a:schemeClr val="tx1"/>
        </a:solidFill>
        <a:latin typeface="Times" charset="0"/>
        <a:ea typeface="+mn-ea"/>
        <a:cs typeface="+mn-cs"/>
      </a:defRPr>
    </a:lvl8pPr>
    <a:lvl9pPr marL="3657600" algn="l" defTabSz="914400" rtl="0" eaLnBrk="1" latinLnBrk="0" hangingPunct="1">
      <a:defRPr sz="28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DDDDDD"/>
    <a:srgbClr val="CCCCCC"/>
    <a:srgbClr val="666666"/>
    <a:srgbClr val="1E4ABD"/>
    <a:srgbClr val="E10040"/>
    <a:srgbClr val="0099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0068" autoAdjust="0"/>
  </p:normalViewPr>
  <p:slideViewPr>
    <p:cSldViewPr>
      <p:cViewPr>
        <p:scale>
          <a:sx n="65" d="100"/>
          <a:sy n="65" d="100"/>
        </p:scale>
        <p:origin x="-2964" y="-972"/>
      </p:cViewPr>
      <p:guideLst>
        <p:guide orient="horz" pos="23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4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3168650"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t" anchorCtr="0" compatLnSpc="1">
            <a:prstTxWarp prst="textNoShape">
              <a:avLst/>
            </a:prstTxWarp>
          </a:bodyPr>
          <a:lstStyle>
            <a:lvl1pPr algn="l" defTabSz="946150">
              <a:defRPr sz="1200" smtClean="0"/>
            </a:lvl1pPr>
          </a:lstStyle>
          <a:p>
            <a:pPr>
              <a:defRPr/>
            </a:pPr>
            <a:endParaRPr lang="en-US"/>
          </a:p>
        </p:txBody>
      </p:sp>
      <p:sp>
        <p:nvSpPr>
          <p:cNvPr id="124931" name="Rectangle 3"/>
          <p:cNvSpPr>
            <a:spLocks noGrp="1" noChangeArrowheads="1"/>
          </p:cNvSpPr>
          <p:nvPr>
            <p:ph type="dt" sz="quarter" idx="1"/>
          </p:nvPr>
        </p:nvSpPr>
        <p:spPr bwMode="auto">
          <a:xfrm>
            <a:off x="4119563" y="0"/>
            <a:ext cx="3168650"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t" anchorCtr="0" compatLnSpc="1">
            <a:prstTxWarp prst="textNoShape">
              <a:avLst/>
            </a:prstTxWarp>
          </a:bodyPr>
          <a:lstStyle>
            <a:lvl1pPr algn="r" defTabSz="946150">
              <a:defRPr sz="1200" smtClean="0"/>
            </a:lvl1pPr>
          </a:lstStyle>
          <a:p>
            <a:pPr>
              <a:defRPr/>
            </a:pPr>
            <a:endParaRPr lang="en-US"/>
          </a:p>
        </p:txBody>
      </p:sp>
      <p:sp>
        <p:nvSpPr>
          <p:cNvPr id="124932" name="Rectangle 4"/>
          <p:cNvSpPr>
            <a:spLocks noGrp="1" noChangeArrowheads="1"/>
          </p:cNvSpPr>
          <p:nvPr>
            <p:ph type="ftr" sz="quarter" idx="2"/>
          </p:nvPr>
        </p:nvSpPr>
        <p:spPr bwMode="auto">
          <a:xfrm>
            <a:off x="0" y="9104313"/>
            <a:ext cx="3168650" cy="47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b" anchorCtr="0" compatLnSpc="1">
            <a:prstTxWarp prst="textNoShape">
              <a:avLst/>
            </a:prstTxWarp>
          </a:bodyPr>
          <a:lstStyle>
            <a:lvl1pPr algn="l" defTabSz="946150">
              <a:defRPr sz="1200" smtClean="0"/>
            </a:lvl1pPr>
          </a:lstStyle>
          <a:p>
            <a:pPr>
              <a:defRPr/>
            </a:pPr>
            <a:endParaRPr lang="en-US"/>
          </a:p>
        </p:txBody>
      </p:sp>
      <p:sp>
        <p:nvSpPr>
          <p:cNvPr id="124933" name="Rectangle 5"/>
          <p:cNvSpPr>
            <a:spLocks noGrp="1" noChangeArrowheads="1"/>
          </p:cNvSpPr>
          <p:nvPr>
            <p:ph type="sldNum" sz="quarter" idx="3"/>
          </p:nvPr>
        </p:nvSpPr>
        <p:spPr bwMode="auto">
          <a:xfrm>
            <a:off x="4119563" y="9104313"/>
            <a:ext cx="3168650" cy="47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b" anchorCtr="0" compatLnSpc="1">
            <a:prstTxWarp prst="textNoShape">
              <a:avLst/>
            </a:prstTxWarp>
          </a:bodyPr>
          <a:lstStyle>
            <a:lvl1pPr algn="r" defTabSz="946150">
              <a:defRPr sz="1200" smtClean="0"/>
            </a:lvl1pPr>
          </a:lstStyle>
          <a:p>
            <a:pPr>
              <a:defRPr/>
            </a:pPr>
            <a:fld id="{5F2C7ED0-B693-459A-8D96-4C5816F98D42}" type="slidenum">
              <a:rPr lang="en-US"/>
              <a:pPr>
                <a:defRPr/>
              </a:pPr>
              <a:t>‹#›</a:t>
            </a:fld>
            <a:endParaRPr lang="en-US"/>
          </a:p>
        </p:txBody>
      </p:sp>
    </p:spTree>
    <p:extLst>
      <p:ext uri="{BB962C8B-B14F-4D97-AF65-F5344CB8AC3E}">
        <p14:creationId xmlns:p14="http://schemas.microsoft.com/office/powerpoint/2010/main" val="675665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3168650"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t" anchorCtr="0" compatLnSpc="1">
            <a:prstTxWarp prst="textNoShape">
              <a:avLst/>
            </a:prstTxWarp>
          </a:bodyPr>
          <a:lstStyle>
            <a:lvl1pPr algn="l" defTabSz="946150">
              <a:defRPr sz="1200" smtClean="0"/>
            </a:lvl1pPr>
          </a:lstStyle>
          <a:p>
            <a:pPr>
              <a:defRPr/>
            </a:pPr>
            <a:endParaRPr lang="en-US"/>
          </a:p>
        </p:txBody>
      </p:sp>
      <p:sp>
        <p:nvSpPr>
          <p:cNvPr id="129027" name="Rectangle 3"/>
          <p:cNvSpPr>
            <a:spLocks noGrp="1" noChangeArrowheads="1"/>
          </p:cNvSpPr>
          <p:nvPr>
            <p:ph type="dt" idx="1"/>
          </p:nvPr>
        </p:nvSpPr>
        <p:spPr bwMode="auto">
          <a:xfrm>
            <a:off x="4119563" y="0"/>
            <a:ext cx="3168650"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t" anchorCtr="0" compatLnSpc="1">
            <a:prstTxWarp prst="textNoShape">
              <a:avLst/>
            </a:prstTxWarp>
          </a:bodyPr>
          <a:lstStyle>
            <a:lvl1pPr algn="r" defTabSz="946150">
              <a:defRPr sz="1200" smtClean="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236663" y="706438"/>
            <a:ext cx="4813300" cy="36099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9029" name="Rectangle 5"/>
          <p:cNvSpPr>
            <a:spLocks noGrp="1" noChangeArrowheads="1"/>
          </p:cNvSpPr>
          <p:nvPr>
            <p:ph type="body" sz="quarter" idx="3"/>
          </p:nvPr>
        </p:nvSpPr>
        <p:spPr bwMode="auto">
          <a:xfrm>
            <a:off x="950913" y="4551363"/>
            <a:ext cx="5386387" cy="431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9030" name="Rectangle 6"/>
          <p:cNvSpPr>
            <a:spLocks noGrp="1" noChangeArrowheads="1"/>
          </p:cNvSpPr>
          <p:nvPr>
            <p:ph type="ftr" sz="quarter" idx="4"/>
          </p:nvPr>
        </p:nvSpPr>
        <p:spPr bwMode="auto">
          <a:xfrm>
            <a:off x="0" y="9104313"/>
            <a:ext cx="3168650" cy="47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b" anchorCtr="0" compatLnSpc="1">
            <a:prstTxWarp prst="textNoShape">
              <a:avLst/>
            </a:prstTxWarp>
          </a:bodyPr>
          <a:lstStyle>
            <a:lvl1pPr algn="l" defTabSz="946150">
              <a:defRPr sz="1200" smtClean="0"/>
            </a:lvl1pPr>
          </a:lstStyle>
          <a:p>
            <a:pPr>
              <a:defRPr/>
            </a:pPr>
            <a:endParaRPr lang="en-US"/>
          </a:p>
        </p:txBody>
      </p:sp>
      <p:sp>
        <p:nvSpPr>
          <p:cNvPr id="129031" name="Rectangle 7"/>
          <p:cNvSpPr>
            <a:spLocks noGrp="1" noChangeArrowheads="1"/>
          </p:cNvSpPr>
          <p:nvPr>
            <p:ph type="sldNum" sz="quarter" idx="5"/>
          </p:nvPr>
        </p:nvSpPr>
        <p:spPr bwMode="auto">
          <a:xfrm>
            <a:off x="4119563" y="9104313"/>
            <a:ext cx="3168650" cy="47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558" tIns="47279" rIns="94558" bIns="47279" numCol="1" anchor="b" anchorCtr="0" compatLnSpc="1">
            <a:prstTxWarp prst="textNoShape">
              <a:avLst/>
            </a:prstTxWarp>
          </a:bodyPr>
          <a:lstStyle>
            <a:lvl1pPr algn="r" defTabSz="946150">
              <a:defRPr sz="1200" smtClean="0"/>
            </a:lvl1pPr>
          </a:lstStyle>
          <a:p>
            <a:pPr>
              <a:defRPr/>
            </a:pPr>
            <a:fld id="{C270D503-EBD7-4F8B-B28A-A0D357C58F4C}" type="slidenum">
              <a:rPr lang="en-US"/>
              <a:pPr>
                <a:defRPr/>
              </a:pPr>
              <a:t>‹#›</a:t>
            </a:fld>
            <a:endParaRPr lang="en-US"/>
          </a:p>
        </p:txBody>
      </p:sp>
    </p:spTree>
    <p:extLst>
      <p:ext uri="{BB962C8B-B14F-4D97-AF65-F5344CB8AC3E}">
        <p14:creationId xmlns:p14="http://schemas.microsoft.com/office/powerpoint/2010/main" val="19119410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46150">
              <a:defRPr sz="2800">
                <a:solidFill>
                  <a:schemeClr val="tx1"/>
                </a:solidFill>
                <a:latin typeface="Times" charset="0"/>
              </a:defRPr>
            </a:lvl1pPr>
            <a:lvl2pPr marL="742950" indent="-285750" defTabSz="946150">
              <a:defRPr sz="2800">
                <a:solidFill>
                  <a:schemeClr val="tx1"/>
                </a:solidFill>
                <a:latin typeface="Times" charset="0"/>
              </a:defRPr>
            </a:lvl2pPr>
            <a:lvl3pPr marL="1143000" indent="-228600" defTabSz="946150">
              <a:defRPr sz="2800">
                <a:solidFill>
                  <a:schemeClr val="tx1"/>
                </a:solidFill>
                <a:latin typeface="Times" charset="0"/>
              </a:defRPr>
            </a:lvl3pPr>
            <a:lvl4pPr marL="1600200" indent="-228600" defTabSz="946150">
              <a:defRPr sz="2800">
                <a:solidFill>
                  <a:schemeClr val="tx1"/>
                </a:solidFill>
                <a:latin typeface="Times" charset="0"/>
              </a:defRPr>
            </a:lvl4pPr>
            <a:lvl5pPr marL="2057400" indent="-228600" defTabSz="946150">
              <a:defRPr sz="2800">
                <a:solidFill>
                  <a:schemeClr val="tx1"/>
                </a:solidFill>
                <a:latin typeface="Times" charset="0"/>
              </a:defRPr>
            </a:lvl5pPr>
            <a:lvl6pPr marL="2514600" indent="-228600" algn="ctr" defTabSz="946150" eaLnBrk="0" fontAlgn="base" hangingPunct="0">
              <a:spcBef>
                <a:spcPct val="0"/>
              </a:spcBef>
              <a:spcAft>
                <a:spcPct val="0"/>
              </a:spcAft>
              <a:defRPr sz="2800">
                <a:solidFill>
                  <a:schemeClr val="tx1"/>
                </a:solidFill>
                <a:latin typeface="Times" charset="0"/>
              </a:defRPr>
            </a:lvl6pPr>
            <a:lvl7pPr marL="2971800" indent="-228600" algn="ctr" defTabSz="946150" eaLnBrk="0" fontAlgn="base" hangingPunct="0">
              <a:spcBef>
                <a:spcPct val="0"/>
              </a:spcBef>
              <a:spcAft>
                <a:spcPct val="0"/>
              </a:spcAft>
              <a:defRPr sz="2800">
                <a:solidFill>
                  <a:schemeClr val="tx1"/>
                </a:solidFill>
                <a:latin typeface="Times" charset="0"/>
              </a:defRPr>
            </a:lvl7pPr>
            <a:lvl8pPr marL="3429000" indent="-228600" algn="ctr" defTabSz="946150" eaLnBrk="0" fontAlgn="base" hangingPunct="0">
              <a:spcBef>
                <a:spcPct val="0"/>
              </a:spcBef>
              <a:spcAft>
                <a:spcPct val="0"/>
              </a:spcAft>
              <a:defRPr sz="2800">
                <a:solidFill>
                  <a:schemeClr val="tx1"/>
                </a:solidFill>
                <a:latin typeface="Times" charset="0"/>
              </a:defRPr>
            </a:lvl8pPr>
            <a:lvl9pPr marL="3886200" indent="-228600" algn="ctr" defTabSz="946150" eaLnBrk="0" fontAlgn="base" hangingPunct="0">
              <a:spcBef>
                <a:spcPct val="0"/>
              </a:spcBef>
              <a:spcAft>
                <a:spcPct val="0"/>
              </a:spcAft>
              <a:defRPr sz="2800">
                <a:solidFill>
                  <a:schemeClr val="tx1"/>
                </a:solidFill>
                <a:latin typeface="Times" charset="0"/>
              </a:defRPr>
            </a:lvl9pPr>
          </a:lstStyle>
          <a:p>
            <a:fld id="{141059DB-997D-4BCE-A42B-6BA2C1981390}" type="slidenum">
              <a:rPr lang="en-US" altLang="en-US" sz="1200"/>
              <a:pPr/>
              <a:t>17</a:t>
            </a:fld>
            <a:endParaRPr lang="en-US" alt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46150">
              <a:defRPr sz="2800">
                <a:solidFill>
                  <a:schemeClr val="tx1"/>
                </a:solidFill>
                <a:latin typeface="Times" charset="0"/>
              </a:defRPr>
            </a:lvl1pPr>
            <a:lvl2pPr marL="742950" indent="-285750" defTabSz="946150">
              <a:defRPr sz="2800">
                <a:solidFill>
                  <a:schemeClr val="tx1"/>
                </a:solidFill>
                <a:latin typeface="Times" charset="0"/>
              </a:defRPr>
            </a:lvl2pPr>
            <a:lvl3pPr marL="1143000" indent="-228600" defTabSz="946150">
              <a:defRPr sz="2800">
                <a:solidFill>
                  <a:schemeClr val="tx1"/>
                </a:solidFill>
                <a:latin typeface="Times" charset="0"/>
              </a:defRPr>
            </a:lvl3pPr>
            <a:lvl4pPr marL="1600200" indent="-228600" defTabSz="946150">
              <a:defRPr sz="2800">
                <a:solidFill>
                  <a:schemeClr val="tx1"/>
                </a:solidFill>
                <a:latin typeface="Times" charset="0"/>
              </a:defRPr>
            </a:lvl4pPr>
            <a:lvl5pPr marL="2057400" indent="-228600" defTabSz="946150">
              <a:defRPr sz="2800">
                <a:solidFill>
                  <a:schemeClr val="tx1"/>
                </a:solidFill>
                <a:latin typeface="Times" charset="0"/>
              </a:defRPr>
            </a:lvl5pPr>
            <a:lvl6pPr marL="2514600" indent="-228600" algn="ctr" defTabSz="946150" eaLnBrk="0" fontAlgn="base" hangingPunct="0">
              <a:spcBef>
                <a:spcPct val="0"/>
              </a:spcBef>
              <a:spcAft>
                <a:spcPct val="0"/>
              </a:spcAft>
              <a:defRPr sz="2800">
                <a:solidFill>
                  <a:schemeClr val="tx1"/>
                </a:solidFill>
                <a:latin typeface="Times" charset="0"/>
              </a:defRPr>
            </a:lvl6pPr>
            <a:lvl7pPr marL="2971800" indent="-228600" algn="ctr" defTabSz="946150" eaLnBrk="0" fontAlgn="base" hangingPunct="0">
              <a:spcBef>
                <a:spcPct val="0"/>
              </a:spcBef>
              <a:spcAft>
                <a:spcPct val="0"/>
              </a:spcAft>
              <a:defRPr sz="2800">
                <a:solidFill>
                  <a:schemeClr val="tx1"/>
                </a:solidFill>
                <a:latin typeface="Times" charset="0"/>
              </a:defRPr>
            </a:lvl7pPr>
            <a:lvl8pPr marL="3429000" indent="-228600" algn="ctr" defTabSz="946150" eaLnBrk="0" fontAlgn="base" hangingPunct="0">
              <a:spcBef>
                <a:spcPct val="0"/>
              </a:spcBef>
              <a:spcAft>
                <a:spcPct val="0"/>
              </a:spcAft>
              <a:defRPr sz="2800">
                <a:solidFill>
                  <a:schemeClr val="tx1"/>
                </a:solidFill>
                <a:latin typeface="Times" charset="0"/>
              </a:defRPr>
            </a:lvl8pPr>
            <a:lvl9pPr marL="3886200" indent="-228600" algn="ctr" defTabSz="946150" eaLnBrk="0" fontAlgn="base" hangingPunct="0">
              <a:spcBef>
                <a:spcPct val="0"/>
              </a:spcBef>
              <a:spcAft>
                <a:spcPct val="0"/>
              </a:spcAft>
              <a:defRPr sz="2800">
                <a:solidFill>
                  <a:schemeClr val="tx1"/>
                </a:solidFill>
                <a:latin typeface="Times" charset="0"/>
              </a:defRPr>
            </a:lvl9pPr>
          </a:lstStyle>
          <a:p>
            <a:fld id="{0CC8BF97-4523-4F2E-8E00-8A169251623E}" type="slidenum">
              <a:rPr lang="en-US" altLang="en-US" sz="1200"/>
              <a:pPr/>
              <a:t>20</a:t>
            </a:fld>
            <a:endParaRPr lang="en-US" alt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smtClean="0"/>
              <a:t>For example, an ecotourism activity might depend on water level in watering holes---but this environmental component is not in fact affected by your activity.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46150">
              <a:defRPr sz="2800">
                <a:solidFill>
                  <a:schemeClr val="tx1"/>
                </a:solidFill>
                <a:latin typeface="Times" charset="0"/>
              </a:defRPr>
            </a:lvl1pPr>
            <a:lvl2pPr marL="742950" indent="-285750" defTabSz="946150">
              <a:defRPr sz="2800">
                <a:solidFill>
                  <a:schemeClr val="tx1"/>
                </a:solidFill>
                <a:latin typeface="Times" charset="0"/>
              </a:defRPr>
            </a:lvl2pPr>
            <a:lvl3pPr marL="1143000" indent="-228600" defTabSz="946150">
              <a:defRPr sz="2800">
                <a:solidFill>
                  <a:schemeClr val="tx1"/>
                </a:solidFill>
                <a:latin typeface="Times" charset="0"/>
              </a:defRPr>
            </a:lvl3pPr>
            <a:lvl4pPr marL="1600200" indent="-228600" defTabSz="946150">
              <a:defRPr sz="2800">
                <a:solidFill>
                  <a:schemeClr val="tx1"/>
                </a:solidFill>
                <a:latin typeface="Times" charset="0"/>
              </a:defRPr>
            </a:lvl4pPr>
            <a:lvl5pPr marL="2057400" indent="-228600" defTabSz="946150">
              <a:defRPr sz="2800">
                <a:solidFill>
                  <a:schemeClr val="tx1"/>
                </a:solidFill>
                <a:latin typeface="Times" charset="0"/>
              </a:defRPr>
            </a:lvl5pPr>
            <a:lvl6pPr marL="2514600" indent="-228600" algn="ctr" defTabSz="946150" eaLnBrk="0" fontAlgn="base" hangingPunct="0">
              <a:spcBef>
                <a:spcPct val="0"/>
              </a:spcBef>
              <a:spcAft>
                <a:spcPct val="0"/>
              </a:spcAft>
              <a:defRPr sz="2800">
                <a:solidFill>
                  <a:schemeClr val="tx1"/>
                </a:solidFill>
                <a:latin typeface="Times" charset="0"/>
              </a:defRPr>
            </a:lvl6pPr>
            <a:lvl7pPr marL="2971800" indent="-228600" algn="ctr" defTabSz="946150" eaLnBrk="0" fontAlgn="base" hangingPunct="0">
              <a:spcBef>
                <a:spcPct val="0"/>
              </a:spcBef>
              <a:spcAft>
                <a:spcPct val="0"/>
              </a:spcAft>
              <a:defRPr sz="2800">
                <a:solidFill>
                  <a:schemeClr val="tx1"/>
                </a:solidFill>
                <a:latin typeface="Times" charset="0"/>
              </a:defRPr>
            </a:lvl7pPr>
            <a:lvl8pPr marL="3429000" indent="-228600" algn="ctr" defTabSz="946150" eaLnBrk="0" fontAlgn="base" hangingPunct="0">
              <a:spcBef>
                <a:spcPct val="0"/>
              </a:spcBef>
              <a:spcAft>
                <a:spcPct val="0"/>
              </a:spcAft>
              <a:defRPr sz="2800">
                <a:solidFill>
                  <a:schemeClr val="tx1"/>
                </a:solidFill>
                <a:latin typeface="Times" charset="0"/>
              </a:defRPr>
            </a:lvl8pPr>
            <a:lvl9pPr marL="3886200" indent="-228600" algn="ctr" defTabSz="946150" eaLnBrk="0" fontAlgn="base" hangingPunct="0">
              <a:spcBef>
                <a:spcPct val="0"/>
              </a:spcBef>
              <a:spcAft>
                <a:spcPct val="0"/>
              </a:spcAft>
              <a:defRPr sz="2800">
                <a:solidFill>
                  <a:schemeClr val="tx1"/>
                </a:solidFill>
                <a:latin typeface="Times" charset="0"/>
              </a:defRPr>
            </a:lvl9pPr>
          </a:lstStyle>
          <a:p>
            <a:fld id="{C8A9E570-DD24-4998-B6BB-41A5F67AD14B}" type="slidenum">
              <a:rPr lang="en-US" altLang="en-US" sz="1200"/>
              <a:pPr/>
              <a:t>28</a:t>
            </a:fld>
            <a:endParaRPr lang="en-US" altLang="en-US" sz="1200"/>
          </a:p>
        </p:txBody>
      </p:sp>
      <p:sp>
        <p:nvSpPr>
          <p:cNvPr id="33795" name="Rectangle 2"/>
          <p:cNvSpPr>
            <a:spLocks noGrp="1" noRot="1" noChangeAspect="1" noChangeArrowheads="1" noTextEdit="1"/>
          </p:cNvSpPr>
          <p:nvPr>
            <p:ph type="sldImg"/>
          </p:nvPr>
        </p:nvSpPr>
        <p:spPr>
          <a:xfrm>
            <a:off x="1257300" y="719138"/>
            <a:ext cx="4800600" cy="3600450"/>
          </a:xfrm>
          <a:solidFill>
            <a:srgbClr val="FFFFFF"/>
          </a:solidFill>
          <a:ln/>
        </p:spPr>
      </p:sp>
      <p:sp>
        <p:nvSpPr>
          <p:cNvPr id="33796" name="Rectangle 3"/>
          <p:cNvSpPr>
            <a:spLocks noGrp="1" noChangeArrowheads="1"/>
          </p:cNvSpPr>
          <p:nvPr>
            <p:ph type="body" idx="1"/>
          </p:nvPr>
        </p:nvSpPr>
        <p:spPr>
          <a:xfrm>
            <a:off x="974725" y="4562475"/>
            <a:ext cx="5365750" cy="4319588"/>
          </a:xfrm>
          <a:solidFill>
            <a:srgbClr val="FFFFFF"/>
          </a:solidFill>
          <a:ln>
            <a:solidFill>
              <a:srgbClr val="000000"/>
            </a:solidFill>
            <a:miter lim="800000"/>
            <a:headEnd/>
            <a:tailEnd/>
          </a:ln>
        </p:spPr>
        <p:txBody>
          <a:bodyPr lIns="89225" tIns="44612" rIns="89225" bIns="44612"/>
          <a:lstStyle/>
          <a:p>
            <a:pPr eaLnBrk="1" hangingPunct="1"/>
            <a:endParaRPr lang="es-E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46150">
              <a:defRPr sz="2800">
                <a:solidFill>
                  <a:schemeClr val="tx1"/>
                </a:solidFill>
                <a:latin typeface="Times" charset="0"/>
              </a:defRPr>
            </a:lvl1pPr>
            <a:lvl2pPr marL="742950" indent="-285750" defTabSz="946150">
              <a:defRPr sz="2800">
                <a:solidFill>
                  <a:schemeClr val="tx1"/>
                </a:solidFill>
                <a:latin typeface="Times" charset="0"/>
              </a:defRPr>
            </a:lvl2pPr>
            <a:lvl3pPr marL="1143000" indent="-228600" defTabSz="946150">
              <a:defRPr sz="2800">
                <a:solidFill>
                  <a:schemeClr val="tx1"/>
                </a:solidFill>
                <a:latin typeface="Times" charset="0"/>
              </a:defRPr>
            </a:lvl3pPr>
            <a:lvl4pPr marL="1600200" indent="-228600" defTabSz="946150">
              <a:defRPr sz="2800">
                <a:solidFill>
                  <a:schemeClr val="tx1"/>
                </a:solidFill>
                <a:latin typeface="Times" charset="0"/>
              </a:defRPr>
            </a:lvl4pPr>
            <a:lvl5pPr marL="2057400" indent="-228600" defTabSz="946150">
              <a:defRPr sz="2800">
                <a:solidFill>
                  <a:schemeClr val="tx1"/>
                </a:solidFill>
                <a:latin typeface="Times" charset="0"/>
              </a:defRPr>
            </a:lvl5pPr>
            <a:lvl6pPr marL="2514600" indent="-228600" algn="ctr" defTabSz="946150" eaLnBrk="0" fontAlgn="base" hangingPunct="0">
              <a:spcBef>
                <a:spcPct val="0"/>
              </a:spcBef>
              <a:spcAft>
                <a:spcPct val="0"/>
              </a:spcAft>
              <a:defRPr sz="2800">
                <a:solidFill>
                  <a:schemeClr val="tx1"/>
                </a:solidFill>
                <a:latin typeface="Times" charset="0"/>
              </a:defRPr>
            </a:lvl6pPr>
            <a:lvl7pPr marL="2971800" indent="-228600" algn="ctr" defTabSz="946150" eaLnBrk="0" fontAlgn="base" hangingPunct="0">
              <a:spcBef>
                <a:spcPct val="0"/>
              </a:spcBef>
              <a:spcAft>
                <a:spcPct val="0"/>
              </a:spcAft>
              <a:defRPr sz="2800">
                <a:solidFill>
                  <a:schemeClr val="tx1"/>
                </a:solidFill>
                <a:latin typeface="Times" charset="0"/>
              </a:defRPr>
            </a:lvl7pPr>
            <a:lvl8pPr marL="3429000" indent="-228600" algn="ctr" defTabSz="946150" eaLnBrk="0" fontAlgn="base" hangingPunct="0">
              <a:spcBef>
                <a:spcPct val="0"/>
              </a:spcBef>
              <a:spcAft>
                <a:spcPct val="0"/>
              </a:spcAft>
              <a:defRPr sz="2800">
                <a:solidFill>
                  <a:schemeClr val="tx1"/>
                </a:solidFill>
                <a:latin typeface="Times" charset="0"/>
              </a:defRPr>
            </a:lvl8pPr>
            <a:lvl9pPr marL="3886200" indent="-228600" algn="ctr" defTabSz="946150" eaLnBrk="0" fontAlgn="base" hangingPunct="0">
              <a:spcBef>
                <a:spcPct val="0"/>
              </a:spcBef>
              <a:spcAft>
                <a:spcPct val="0"/>
              </a:spcAft>
              <a:defRPr sz="2800">
                <a:solidFill>
                  <a:schemeClr val="tx1"/>
                </a:solidFill>
                <a:latin typeface="Times" charset="0"/>
              </a:defRPr>
            </a:lvl9pPr>
          </a:lstStyle>
          <a:p>
            <a:fld id="{CFD22DD9-AE24-4AF2-9B19-B83A0C279C66}" type="slidenum">
              <a:rPr lang="en-US" altLang="en-US" sz="1200"/>
              <a:pPr/>
              <a:t>32</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altLang="en-US" smtClean="0"/>
              <a:t>Note that the difference between ACTIVITIES and ACTIONS is discussed in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46150">
              <a:defRPr sz="2800">
                <a:solidFill>
                  <a:schemeClr val="tx1"/>
                </a:solidFill>
                <a:latin typeface="Times" charset="0"/>
              </a:defRPr>
            </a:lvl1pPr>
            <a:lvl2pPr marL="742950" indent="-285750" defTabSz="946150">
              <a:defRPr sz="2800">
                <a:solidFill>
                  <a:schemeClr val="tx1"/>
                </a:solidFill>
                <a:latin typeface="Times" charset="0"/>
              </a:defRPr>
            </a:lvl2pPr>
            <a:lvl3pPr marL="1143000" indent="-228600" defTabSz="946150">
              <a:defRPr sz="2800">
                <a:solidFill>
                  <a:schemeClr val="tx1"/>
                </a:solidFill>
                <a:latin typeface="Times" charset="0"/>
              </a:defRPr>
            </a:lvl3pPr>
            <a:lvl4pPr marL="1600200" indent="-228600" defTabSz="946150">
              <a:defRPr sz="2800">
                <a:solidFill>
                  <a:schemeClr val="tx1"/>
                </a:solidFill>
                <a:latin typeface="Times" charset="0"/>
              </a:defRPr>
            </a:lvl4pPr>
            <a:lvl5pPr marL="2057400" indent="-228600" defTabSz="946150">
              <a:defRPr sz="2800">
                <a:solidFill>
                  <a:schemeClr val="tx1"/>
                </a:solidFill>
                <a:latin typeface="Times" charset="0"/>
              </a:defRPr>
            </a:lvl5pPr>
            <a:lvl6pPr marL="2514600" indent="-228600" algn="ctr" defTabSz="946150" eaLnBrk="0" fontAlgn="base" hangingPunct="0">
              <a:spcBef>
                <a:spcPct val="0"/>
              </a:spcBef>
              <a:spcAft>
                <a:spcPct val="0"/>
              </a:spcAft>
              <a:defRPr sz="2800">
                <a:solidFill>
                  <a:schemeClr val="tx1"/>
                </a:solidFill>
                <a:latin typeface="Times" charset="0"/>
              </a:defRPr>
            </a:lvl6pPr>
            <a:lvl7pPr marL="2971800" indent="-228600" algn="ctr" defTabSz="946150" eaLnBrk="0" fontAlgn="base" hangingPunct="0">
              <a:spcBef>
                <a:spcPct val="0"/>
              </a:spcBef>
              <a:spcAft>
                <a:spcPct val="0"/>
              </a:spcAft>
              <a:defRPr sz="2800">
                <a:solidFill>
                  <a:schemeClr val="tx1"/>
                </a:solidFill>
                <a:latin typeface="Times" charset="0"/>
              </a:defRPr>
            </a:lvl7pPr>
            <a:lvl8pPr marL="3429000" indent="-228600" algn="ctr" defTabSz="946150" eaLnBrk="0" fontAlgn="base" hangingPunct="0">
              <a:spcBef>
                <a:spcPct val="0"/>
              </a:spcBef>
              <a:spcAft>
                <a:spcPct val="0"/>
              </a:spcAft>
              <a:defRPr sz="2800">
                <a:solidFill>
                  <a:schemeClr val="tx1"/>
                </a:solidFill>
                <a:latin typeface="Times" charset="0"/>
              </a:defRPr>
            </a:lvl8pPr>
            <a:lvl9pPr marL="3886200" indent="-228600" algn="ctr" defTabSz="946150" eaLnBrk="0" fontAlgn="base" hangingPunct="0">
              <a:spcBef>
                <a:spcPct val="0"/>
              </a:spcBef>
              <a:spcAft>
                <a:spcPct val="0"/>
              </a:spcAft>
              <a:defRPr sz="2800">
                <a:solidFill>
                  <a:schemeClr val="tx1"/>
                </a:solidFill>
                <a:latin typeface="Times" charset="0"/>
              </a:defRPr>
            </a:lvl9pPr>
          </a:lstStyle>
          <a:p>
            <a:fld id="{0D3B316E-D75F-4199-BEEC-E5ED17B61B3C}" type="slidenum">
              <a:rPr lang="en-US" altLang="en-US" sz="1200"/>
              <a:pPr/>
              <a:t>33</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r>
              <a:rPr lang="en-US" altLang="en-US" smtClean="0"/>
              <a:t>Are these questions indicative of low-risk or high-risk activities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46150">
              <a:defRPr sz="2800">
                <a:solidFill>
                  <a:schemeClr val="tx1"/>
                </a:solidFill>
                <a:latin typeface="Times" charset="0"/>
              </a:defRPr>
            </a:lvl1pPr>
            <a:lvl2pPr marL="742950" indent="-285750" defTabSz="946150">
              <a:defRPr sz="2800">
                <a:solidFill>
                  <a:schemeClr val="tx1"/>
                </a:solidFill>
                <a:latin typeface="Times" charset="0"/>
              </a:defRPr>
            </a:lvl2pPr>
            <a:lvl3pPr marL="1143000" indent="-228600" defTabSz="946150">
              <a:defRPr sz="2800">
                <a:solidFill>
                  <a:schemeClr val="tx1"/>
                </a:solidFill>
                <a:latin typeface="Times" charset="0"/>
              </a:defRPr>
            </a:lvl3pPr>
            <a:lvl4pPr marL="1600200" indent="-228600" defTabSz="946150">
              <a:defRPr sz="2800">
                <a:solidFill>
                  <a:schemeClr val="tx1"/>
                </a:solidFill>
                <a:latin typeface="Times" charset="0"/>
              </a:defRPr>
            </a:lvl4pPr>
            <a:lvl5pPr marL="2057400" indent="-228600" defTabSz="946150">
              <a:defRPr sz="2800">
                <a:solidFill>
                  <a:schemeClr val="tx1"/>
                </a:solidFill>
                <a:latin typeface="Times" charset="0"/>
              </a:defRPr>
            </a:lvl5pPr>
            <a:lvl6pPr marL="2514600" indent="-228600" algn="ctr" defTabSz="946150" eaLnBrk="0" fontAlgn="base" hangingPunct="0">
              <a:spcBef>
                <a:spcPct val="0"/>
              </a:spcBef>
              <a:spcAft>
                <a:spcPct val="0"/>
              </a:spcAft>
              <a:defRPr sz="2800">
                <a:solidFill>
                  <a:schemeClr val="tx1"/>
                </a:solidFill>
                <a:latin typeface="Times" charset="0"/>
              </a:defRPr>
            </a:lvl6pPr>
            <a:lvl7pPr marL="2971800" indent="-228600" algn="ctr" defTabSz="946150" eaLnBrk="0" fontAlgn="base" hangingPunct="0">
              <a:spcBef>
                <a:spcPct val="0"/>
              </a:spcBef>
              <a:spcAft>
                <a:spcPct val="0"/>
              </a:spcAft>
              <a:defRPr sz="2800">
                <a:solidFill>
                  <a:schemeClr val="tx1"/>
                </a:solidFill>
                <a:latin typeface="Times" charset="0"/>
              </a:defRPr>
            </a:lvl7pPr>
            <a:lvl8pPr marL="3429000" indent="-228600" algn="ctr" defTabSz="946150" eaLnBrk="0" fontAlgn="base" hangingPunct="0">
              <a:spcBef>
                <a:spcPct val="0"/>
              </a:spcBef>
              <a:spcAft>
                <a:spcPct val="0"/>
              </a:spcAft>
              <a:defRPr sz="2800">
                <a:solidFill>
                  <a:schemeClr val="tx1"/>
                </a:solidFill>
                <a:latin typeface="Times" charset="0"/>
              </a:defRPr>
            </a:lvl8pPr>
            <a:lvl9pPr marL="3886200" indent="-228600" algn="ctr" defTabSz="946150" eaLnBrk="0" fontAlgn="base" hangingPunct="0">
              <a:spcBef>
                <a:spcPct val="0"/>
              </a:spcBef>
              <a:spcAft>
                <a:spcPct val="0"/>
              </a:spcAft>
              <a:defRPr sz="2800">
                <a:solidFill>
                  <a:schemeClr val="tx1"/>
                </a:solidFill>
                <a:latin typeface="Times" charset="0"/>
              </a:defRPr>
            </a:lvl9pPr>
          </a:lstStyle>
          <a:p>
            <a:fld id="{49B7162A-40C9-4501-BB27-706F1D1ECC75}" type="slidenum">
              <a:rPr lang="en-US" altLang="en-US" sz="1200"/>
              <a:pPr/>
              <a:t>39</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46150">
              <a:defRPr sz="2800">
                <a:solidFill>
                  <a:schemeClr val="tx1"/>
                </a:solidFill>
                <a:latin typeface="Times" charset="0"/>
              </a:defRPr>
            </a:lvl1pPr>
            <a:lvl2pPr marL="742950" indent="-285750" defTabSz="946150">
              <a:defRPr sz="2800">
                <a:solidFill>
                  <a:schemeClr val="tx1"/>
                </a:solidFill>
                <a:latin typeface="Times" charset="0"/>
              </a:defRPr>
            </a:lvl2pPr>
            <a:lvl3pPr marL="1143000" indent="-228600" defTabSz="946150">
              <a:defRPr sz="2800">
                <a:solidFill>
                  <a:schemeClr val="tx1"/>
                </a:solidFill>
                <a:latin typeface="Times" charset="0"/>
              </a:defRPr>
            </a:lvl3pPr>
            <a:lvl4pPr marL="1600200" indent="-228600" defTabSz="946150">
              <a:defRPr sz="2800">
                <a:solidFill>
                  <a:schemeClr val="tx1"/>
                </a:solidFill>
                <a:latin typeface="Times" charset="0"/>
              </a:defRPr>
            </a:lvl4pPr>
            <a:lvl5pPr marL="2057400" indent="-228600" defTabSz="946150">
              <a:defRPr sz="2800">
                <a:solidFill>
                  <a:schemeClr val="tx1"/>
                </a:solidFill>
                <a:latin typeface="Times" charset="0"/>
              </a:defRPr>
            </a:lvl5pPr>
            <a:lvl6pPr marL="2514600" indent="-228600" algn="ctr" defTabSz="946150" eaLnBrk="0" fontAlgn="base" hangingPunct="0">
              <a:spcBef>
                <a:spcPct val="0"/>
              </a:spcBef>
              <a:spcAft>
                <a:spcPct val="0"/>
              </a:spcAft>
              <a:defRPr sz="2800">
                <a:solidFill>
                  <a:schemeClr val="tx1"/>
                </a:solidFill>
                <a:latin typeface="Times" charset="0"/>
              </a:defRPr>
            </a:lvl6pPr>
            <a:lvl7pPr marL="2971800" indent="-228600" algn="ctr" defTabSz="946150" eaLnBrk="0" fontAlgn="base" hangingPunct="0">
              <a:spcBef>
                <a:spcPct val="0"/>
              </a:spcBef>
              <a:spcAft>
                <a:spcPct val="0"/>
              </a:spcAft>
              <a:defRPr sz="2800">
                <a:solidFill>
                  <a:schemeClr val="tx1"/>
                </a:solidFill>
                <a:latin typeface="Times" charset="0"/>
              </a:defRPr>
            </a:lvl7pPr>
            <a:lvl8pPr marL="3429000" indent="-228600" algn="ctr" defTabSz="946150" eaLnBrk="0" fontAlgn="base" hangingPunct="0">
              <a:spcBef>
                <a:spcPct val="0"/>
              </a:spcBef>
              <a:spcAft>
                <a:spcPct val="0"/>
              </a:spcAft>
              <a:defRPr sz="2800">
                <a:solidFill>
                  <a:schemeClr val="tx1"/>
                </a:solidFill>
                <a:latin typeface="Times" charset="0"/>
              </a:defRPr>
            </a:lvl8pPr>
            <a:lvl9pPr marL="3886200" indent="-228600" algn="ctr" defTabSz="946150" eaLnBrk="0" fontAlgn="base" hangingPunct="0">
              <a:spcBef>
                <a:spcPct val="0"/>
              </a:spcBef>
              <a:spcAft>
                <a:spcPct val="0"/>
              </a:spcAft>
              <a:defRPr sz="2800">
                <a:solidFill>
                  <a:schemeClr val="tx1"/>
                </a:solidFill>
                <a:latin typeface="Times" charset="0"/>
              </a:defRPr>
            </a:lvl9pPr>
          </a:lstStyle>
          <a:p>
            <a:fld id="{8BEA1E57-AD39-416B-A2CA-158E63B772B6}" type="slidenum">
              <a:rPr lang="en-US" altLang="en-US" sz="1200"/>
              <a:pPr/>
              <a:t>44</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en-US" altLang="en-US" smtClean="0"/>
              <a:t>The purpose of a Full EIA study is not to find that impacts will not be significant. Its purpose is to allow an informed decision to be made about which significant environmental impacts may be acceptable to obtain a particular development objective. The preliminary assessment cannot serve this function.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5" name="Rectangle 6"/>
          <p:cNvSpPr>
            <a:spLocks noGrp="1" noChangeArrowheads="1"/>
          </p:cNvSpPr>
          <p:nvPr>
            <p:ph type="sldNum" sz="quarter" idx="11"/>
          </p:nvPr>
        </p:nvSpPr>
        <p:spPr>
          <a:ln/>
        </p:spPr>
        <p:txBody>
          <a:bodyPr/>
          <a:lstStyle>
            <a:lvl1pPr>
              <a:defRPr/>
            </a:lvl1pPr>
          </a:lstStyle>
          <a:p>
            <a:pPr>
              <a:defRPr/>
            </a:pPr>
            <a:fld id="{1E3CE39C-AF82-4E88-B109-CA94F1A8E26A}" type="slidenum">
              <a:rPr lang="en-US"/>
              <a:pPr>
                <a:defRPr/>
              </a:pPr>
              <a:t>‹#›</a:t>
            </a:fld>
            <a:endParaRPr lang="en-US"/>
          </a:p>
        </p:txBody>
      </p:sp>
    </p:spTree>
    <p:extLst>
      <p:ext uri="{BB962C8B-B14F-4D97-AF65-F5344CB8AC3E}">
        <p14:creationId xmlns:p14="http://schemas.microsoft.com/office/powerpoint/2010/main" val="4156536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5" name="Rectangle 6"/>
          <p:cNvSpPr>
            <a:spLocks noGrp="1" noChangeArrowheads="1"/>
          </p:cNvSpPr>
          <p:nvPr>
            <p:ph type="sldNum" sz="quarter" idx="11"/>
          </p:nvPr>
        </p:nvSpPr>
        <p:spPr>
          <a:ln/>
        </p:spPr>
        <p:txBody>
          <a:bodyPr/>
          <a:lstStyle>
            <a:lvl1pPr>
              <a:defRPr/>
            </a:lvl1pPr>
          </a:lstStyle>
          <a:p>
            <a:pPr>
              <a:defRPr/>
            </a:pPr>
            <a:fld id="{D14CE283-50C4-4EBA-9CD9-62B6C70D1AB0}" type="slidenum">
              <a:rPr lang="en-US"/>
              <a:pPr>
                <a:defRPr/>
              </a:pPr>
              <a:t>‹#›</a:t>
            </a:fld>
            <a:endParaRPr lang="en-US"/>
          </a:p>
        </p:txBody>
      </p:sp>
    </p:spTree>
    <p:extLst>
      <p:ext uri="{BB962C8B-B14F-4D97-AF65-F5344CB8AC3E}">
        <p14:creationId xmlns:p14="http://schemas.microsoft.com/office/powerpoint/2010/main" val="3005249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301625"/>
            <a:ext cx="2038350" cy="5411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301625"/>
            <a:ext cx="5965825" cy="5411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5" name="Rectangle 6"/>
          <p:cNvSpPr>
            <a:spLocks noGrp="1" noChangeArrowheads="1"/>
          </p:cNvSpPr>
          <p:nvPr>
            <p:ph type="sldNum" sz="quarter" idx="11"/>
          </p:nvPr>
        </p:nvSpPr>
        <p:spPr>
          <a:ln/>
        </p:spPr>
        <p:txBody>
          <a:bodyPr/>
          <a:lstStyle>
            <a:lvl1pPr>
              <a:defRPr/>
            </a:lvl1pPr>
          </a:lstStyle>
          <a:p>
            <a:pPr>
              <a:defRPr/>
            </a:pPr>
            <a:fld id="{8643586E-28B4-444A-B3F4-714D0F257139}" type="slidenum">
              <a:rPr lang="en-US"/>
              <a:pPr>
                <a:defRPr/>
              </a:pPr>
              <a:t>‹#›</a:t>
            </a:fld>
            <a:endParaRPr lang="en-US"/>
          </a:p>
        </p:txBody>
      </p:sp>
    </p:spTree>
    <p:extLst>
      <p:ext uri="{BB962C8B-B14F-4D97-AF65-F5344CB8AC3E}">
        <p14:creationId xmlns:p14="http://schemas.microsoft.com/office/powerpoint/2010/main" val="4042771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5" name="Rectangle 6"/>
          <p:cNvSpPr>
            <a:spLocks noGrp="1" noChangeArrowheads="1"/>
          </p:cNvSpPr>
          <p:nvPr>
            <p:ph type="sldNum" sz="quarter" idx="11"/>
          </p:nvPr>
        </p:nvSpPr>
        <p:spPr>
          <a:ln/>
        </p:spPr>
        <p:txBody>
          <a:bodyPr/>
          <a:lstStyle>
            <a:lvl1pPr>
              <a:defRPr/>
            </a:lvl1pPr>
          </a:lstStyle>
          <a:p>
            <a:pPr>
              <a:defRPr/>
            </a:pPr>
            <a:fld id="{41573BAB-E37E-40B1-BCAB-F53E2B6E6A41}" type="slidenum">
              <a:rPr lang="en-US"/>
              <a:pPr>
                <a:defRPr/>
              </a:pPr>
              <a:t>‹#›</a:t>
            </a:fld>
            <a:endParaRPr lang="en-US"/>
          </a:p>
        </p:txBody>
      </p:sp>
    </p:spTree>
    <p:extLst>
      <p:ext uri="{BB962C8B-B14F-4D97-AF65-F5344CB8AC3E}">
        <p14:creationId xmlns:p14="http://schemas.microsoft.com/office/powerpoint/2010/main" val="723346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5" name="Rectangle 6"/>
          <p:cNvSpPr>
            <a:spLocks noGrp="1" noChangeArrowheads="1"/>
          </p:cNvSpPr>
          <p:nvPr>
            <p:ph type="sldNum" sz="quarter" idx="11"/>
          </p:nvPr>
        </p:nvSpPr>
        <p:spPr>
          <a:ln/>
        </p:spPr>
        <p:txBody>
          <a:bodyPr/>
          <a:lstStyle>
            <a:lvl1pPr>
              <a:defRPr/>
            </a:lvl1pPr>
          </a:lstStyle>
          <a:p>
            <a:pPr>
              <a:defRPr/>
            </a:pPr>
            <a:fld id="{8AD0B781-3C39-43AC-A2C8-949433E48A84}" type="slidenum">
              <a:rPr lang="en-US"/>
              <a:pPr>
                <a:defRPr/>
              </a:pPr>
              <a:t>‹#›</a:t>
            </a:fld>
            <a:endParaRPr lang="en-US"/>
          </a:p>
        </p:txBody>
      </p:sp>
    </p:spTree>
    <p:extLst>
      <p:ext uri="{BB962C8B-B14F-4D97-AF65-F5344CB8AC3E}">
        <p14:creationId xmlns:p14="http://schemas.microsoft.com/office/powerpoint/2010/main" val="62325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6" name="Rectangle 6"/>
          <p:cNvSpPr>
            <a:spLocks noGrp="1" noChangeArrowheads="1"/>
          </p:cNvSpPr>
          <p:nvPr>
            <p:ph type="sldNum" sz="quarter" idx="11"/>
          </p:nvPr>
        </p:nvSpPr>
        <p:spPr>
          <a:ln/>
        </p:spPr>
        <p:txBody>
          <a:bodyPr/>
          <a:lstStyle>
            <a:lvl1pPr>
              <a:defRPr/>
            </a:lvl1pPr>
          </a:lstStyle>
          <a:p>
            <a:pPr>
              <a:defRPr/>
            </a:pPr>
            <a:fld id="{1924D119-101A-4387-B598-D6DDC843F37C}" type="slidenum">
              <a:rPr lang="en-US"/>
              <a:pPr>
                <a:defRPr/>
              </a:pPr>
              <a:t>‹#›</a:t>
            </a:fld>
            <a:endParaRPr lang="en-US"/>
          </a:p>
        </p:txBody>
      </p:sp>
    </p:spTree>
    <p:extLst>
      <p:ext uri="{BB962C8B-B14F-4D97-AF65-F5344CB8AC3E}">
        <p14:creationId xmlns:p14="http://schemas.microsoft.com/office/powerpoint/2010/main" val="1763284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8" name="Rectangle 6"/>
          <p:cNvSpPr>
            <a:spLocks noGrp="1" noChangeArrowheads="1"/>
          </p:cNvSpPr>
          <p:nvPr>
            <p:ph type="sldNum" sz="quarter" idx="11"/>
          </p:nvPr>
        </p:nvSpPr>
        <p:spPr>
          <a:ln/>
        </p:spPr>
        <p:txBody>
          <a:bodyPr/>
          <a:lstStyle>
            <a:lvl1pPr>
              <a:defRPr/>
            </a:lvl1pPr>
          </a:lstStyle>
          <a:p>
            <a:pPr>
              <a:defRPr/>
            </a:pPr>
            <a:fld id="{6E08EB03-77F9-4788-BC68-020F7B3E745F}" type="slidenum">
              <a:rPr lang="en-US"/>
              <a:pPr>
                <a:defRPr/>
              </a:pPr>
              <a:t>‹#›</a:t>
            </a:fld>
            <a:endParaRPr lang="en-US"/>
          </a:p>
        </p:txBody>
      </p:sp>
    </p:spTree>
    <p:extLst>
      <p:ext uri="{BB962C8B-B14F-4D97-AF65-F5344CB8AC3E}">
        <p14:creationId xmlns:p14="http://schemas.microsoft.com/office/powerpoint/2010/main" val="382480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4" name="Rectangle 6"/>
          <p:cNvSpPr>
            <a:spLocks noGrp="1" noChangeArrowheads="1"/>
          </p:cNvSpPr>
          <p:nvPr>
            <p:ph type="sldNum" sz="quarter" idx="11"/>
          </p:nvPr>
        </p:nvSpPr>
        <p:spPr>
          <a:ln/>
        </p:spPr>
        <p:txBody>
          <a:bodyPr/>
          <a:lstStyle>
            <a:lvl1pPr>
              <a:defRPr/>
            </a:lvl1pPr>
          </a:lstStyle>
          <a:p>
            <a:pPr>
              <a:defRPr/>
            </a:pPr>
            <a:fld id="{D78F569B-7912-4E50-9AAC-7248693E5AC5}" type="slidenum">
              <a:rPr lang="en-US"/>
              <a:pPr>
                <a:defRPr/>
              </a:pPr>
              <a:t>‹#›</a:t>
            </a:fld>
            <a:endParaRPr lang="en-US"/>
          </a:p>
        </p:txBody>
      </p:sp>
    </p:spTree>
    <p:extLst>
      <p:ext uri="{BB962C8B-B14F-4D97-AF65-F5344CB8AC3E}">
        <p14:creationId xmlns:p14="http://schemas.microsoft.com/office/powerpoint/2010/main" val="133578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3" name="Rectangle 6"/>
          <p:cNvSpPr>
            <a:spLocks noGrp="1" noChangeArrowheads="1"/>
          </p:cNvSpPr>
          <p:nvPr>
            <p:ph type="sldNum" sz="quarter" idx="11"/>
          </p:nvPr>
        </p:nvSpPr>
        <p:spPr>
          <a:ln/>
        </p:spPr>
        <p:txBody>
          <a:bodyPr/>
          <a:lstStyle>
            <a:lvl1pPr>
              <a:defRPr/>
            </a:lvl1pPr>
          </a:lstStyle>
          <a:p>
            <a:pPr>
              <a:defRPr/>
            </a:pPr>
            <a:fld id="{AD52155F-FE34-4A85-842C-7D17D88BA23D}" type="slidenum">
              <a:rPr lang="en-US"/>
              <a:pPr>
                <a:defRPr/>
              </a:pPr>
              <a:t>‹#›</a:t>
            </a:fld>
            <a:endParaRPr lang="en-US"/>
          </a:p>
        </p:txBody>
      </p:sp>
    </p:spTree>
    <p:extLst>
      <p:ext uri="{BB962C8B-B14F-4D97-AF65-F5344CB8AC3E}">
        <p14:creationId xmlns:p14="http://schemas.microsoft.com/office/powerpoint/2010/main" val="8694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6" name="Rectangle 6"/>
          <p:cNvSpPr>
            <a:spLocks noGrp="1" noChangeArrowheads="1"/>
          </p:cNvSpPr>
          <p:nvPr>
            <p:ph type="sldNum" sz="quarter" idx="11"/>
          </p:nvPr>
        </p:nvSpPr>
        <p:spPr>
          <a:ln/>
        </p:spPr>
        <p:txBody>
          <a:bodyPr/>
          <a:lstStyle>
            <a:lvl1pPr>
              <a:defRPr/>
            </a:lvl1pPr>
          </a:lstStyle>
          <a:p>
            <a:pPr>
              <a:defRPr/>
            </a:pPr>
            <a:fld id="{32392947-22D7-4950-8EDA-487053E2A1D0}" type="slidenum">
              <a:rPr lang="en-US"/>
              <a:pPr>
                <a:defRPr/>
              </a:pPr>
              <a:t>‹#›</a:t>
            </a:fld>
            <a:endParaRPr lang="en-US"/>
          </a:p>
        </p:txBody>
      </p:sp>
    </p:spTree>
    <p:extLst>
      <p:ext uri="{BB962C8B-B14F-4D97-AF65-F5344CB8AC3E}">
        <p14:creationId xmlns:p14="http://schemas.microsoft.com/office/powerpoint/2010/main" val="2322640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ENCAP EA-ESD Course: Basic Concepts for EIA. Visit www.encapafrica.org</a:t>
            </a:r>
          </a:p>
        </p:txBody>
      </p:sp>
      <p:sp>
        <p:nvSpPr>
          <p:cNvPr id="6" name="Rectangle 6"/>
          <p:cNvSpPr>
            <a:spLocks noGrp="1" noChangeArrowheads="1"/>
          </p:cNvSpPr>
          <p:nvPr>
            <p:ph type="sldNum" sz="quarter" idx="11"/>
          </p:nvPr>
        </p:nvSpPr>
        <p:spPr>
          <a:ln/>
        </p:spPr>
        <p:txBody>
          <a:bodyPr/>
          <a:lstStyle>
            <a:lvl1pPr>
              <a:defRPr/>
            </a:lvl1pPr>
          </a:lstStyle>
          <a:p>
            <a:pPr>
              <a:defRPr/>
            </a:pPr>
            <a:fld id="{A2220148-4B18-4182-998F-CA64A685B605}" type="slidenum">
              <a:rPr lang="en-US"/>
              <a:pPr>
                <a:defRPr/>
              </a:pPr>
              <a:t>‹#›</a:t>
            </a:fld>
            <a:endParaRPr lang="en-US"/>
          </a:p>
        </p:txBody>
      </p:sp>
    </p:spTree>
    <p:extLst>
      <p:ext uri="{BB962C8B-B14F-4D97-AF65-F5344CB8AC3E}">
        <p14:creationId xmlns:p14="http://schemas.microsoft.com/office/powerpoint/2010/main" val="100159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1625" y="301625"/>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685800" y="1827213"/>
            <a:ext cx="77724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5173" name="Rectangle 5"/>
          <p:cNvSpPr>
            <a:spLocks noGrp="1" noChangeArrowheads="1"/>
          </p:cNvSpPr>
          <p:nvPr>
            <p:ph type="ftr" sz="quarter" idx="3"/>
          </p:nvPr>
        </p:nvSpPr>
        <p:spPr bwMode="auto">
          <a:xfrm>
            <a:off x="6858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atin typeface="+mn-lt"/>
              </a:defRPr>
            </a:lvl1pPr>
          </a:lstStyle>
          <a:p>
            <a:pPr>
              <a:defRPr/>
            </a:pPr>
            <a:r>
              <a:rPr lang="en-US"/>
              <a:t>ENCAP EA-ESD Course: Basic Concepts for EIA. Visit www.encapafrica.org</a:t>
            </a:r>
          </a:p>
        </p:txBody>
      </p:sp>
      <p:sp>
        <p:nvSpPr>
          <p:cNvPr id="135174"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mn-lt"/>
              </a:defRPr>
            </a:lvl1pPr>
          </a:lstStyle>
          <a:p>
            <a:pPr>
              <a:defRPr/>
            </a:pPr>
            <a:fld id="{40973A5D-564F-47C5-9F3F-2CDE3BB8FB13}" type="slidenum">
              <a:rPr lang="en-US"/>
              <a:pPr>
                <a:defRPr/>
              </a:pPr>
              <a:t>‹#›</a:t>
            </a:fld>
            <a:endParaRPr lang="en-US"/>
          </a:p>
        </p:txBody>
      </p:sp>
      <p:sp>
        <p:nvSpPr>
          <p:cNvPr id="2054" name="Rectangle 7"/>
          <p:cNvSpPr>
            <a:spLocks noChangeArrowheads="1"/>
          </p:cNvSpPr>
          <p:nvPr/>
        </p:nvSpPr>
        <p:spPr bwMode="auto">
          <a:xfrm>
            <a:off x="0" y="1066800"/>
            <a:ext cx="9144000" cy="152400"/>
          </a:xfrm>
          <a:prstGeom prst="rect">
            <a:avLst/>
          </a:prstGeom>
          <a:solidFill>
            <a:srgbClr val="C2113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055" name="Rectangle 8"/>
          <p:cNvSpPr>
            <a:spLocks noChangeArrowheads="1"/>
          </p:cNvSpPr>
          <p:nvPr/>
        </p:nvSpPr>
        <p:spPr bwMode="auto">
          <a:xfrm>
            <a:off x="0" y="1219200"/>
            <a:ext cx="152400" cy="5638800"/>
          </a:xfrm>
          <a:prstGeom prst="rect">
            <a:avLst/>
          </a:prstGeom>
          <a:solidFill>
            <a:srgbClr val="002A6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solidFill>
                <a:srgbClr val="002A6C"/>
              </a:solidFill>
            </a:endParaRP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dt="0"/>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v"/>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000" i="1">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0"/>
            <a:ext cx="7772400" cy="1600200"/>
          </a:xfrm>
        </p:spPr>
        <p:txBody>
          <a:bodyPr/>
          <a:lstStyle/>
          <a:p>
            <a:pPr algn="ctr"/>
            <a:r>
              <a:rPr lang="en-US" altLang="en-US" dirty="0" smtClean="0"/>
              <a:t>General INTRODUCTION AND HISTORY OF EIA</a:t>
            </a:r>
            <a:endParaRPr lang="en-US" dirty="0"/>
          </a:p>
        </p:txBody>
      </p:sp>
    </p:spTree>
    <p:extLst>
      <p:ext uri="{BB962C8B-B14F-4D97-AF65-F5344CB8AC3E}">
        <p14:creationId xmlns:p14="http://schemas.microsoft.com/office/powerpoint/2010/main" val="16217518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lr>
                <a:schemeClr val="folHlink"/>
              </a:buClr>
              <a:buFont typeface="Wingdings" pitchFamily="2" charset="2"/>
              <a:buChar char="v"/>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000" i="1">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smtClean="0"/>
              <a:t>The difficult answer: Because the environmental crisis faced by most developing countries is at least as serious as that of the industrialized countries in the 1960s and 70s.</a:t>
            </a:r>
          </a:p>
          <a:p>
            <a:pPr lvl="1"/>
            <a:r>
              <a:rPr lang="en-US" smtClean="0"/>
              <a:t>Lower levels of industrialization</a:t>
            </a:r>
          </a:p>
          <a:p>
            <a:pPr lvl="1"/>
            <a:r>
              <a:rPr lang="en-US" smtClean="0"/>
              <a:t>BUT. . .</a:t>
            </a:r>
          </a:p>
          <a:p>
            <a:pPr lvl="1"/>
            <a:r>
              <a:rPr lang="en-US" smtClean="0"/>
              <a:t>High population growth and urbanization</a:t>
            </a:r>
          </a:p>
          <a:p>
            <a:pPr lvl="1"/>
            <a:r>
              <a:rPr lang="en-US" smtClean="0"/>
              <a:t>Use of hazardous substances</a:t>
            </a:r>
          </a:p>
          <a:p>
            <a:pPr lvl="1"/>
            <a:r>
              <a:rPr lang="en-US" smtClean="0"/>
              <a:t>Environmental degradation due to poverty</a:t>
            </a:r>
            <a:endParaRPr lang="en-US" dirty="0"/>
          </a:p>
        </p:txBody>
      </p:sp>
    </p:spTree>
    <p:extLst>
      <p:ext uri="{BB962C8B-B14F-4D97-AF65-F5344CB8AC3E}">
        <p14:creationId xmlns:p14="http://schemas.microsoft.com/office/powerpoint/2010/main" val="3761761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ozp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762000"/>
            <a:ext cx="6705600" cy="440055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4"/>
          <p:cNvSpPr txBox="1">
            <a:spLocks noChangeArrowheads="1"/>
          </p:cNvSpPr>
          <p:nvPr/>
        </p:nvSpPr>
        <p:spPr bwMode="auto">
          <a:xfrm>
            <a:off x="990600" y="5410200"/>
            <a:ext cx="7543800" cy="625475"/>
          </a:xfrm>
          <a:prstGeom prst="rect">
            <a:avLst/>
          </a:prstGeom>
          <a:solidFill>
            <a:srgbClr val="FFC000"/>
          </a:solidFill>
          <a:ln>
            <a:noFill/>
          </a:ln>
          <a:effectLst/>
        </p:spPr>
        <p:txBody>
          <a:bodyPr>
            <a:spAutoFit/>
          </a:bodyPr>
          <a:lstStyle/>
          <a:p>
            <a:pPr>
              <a:spcBef>
                <a:spcPct val="50000"/>
              </a:spcBef>
            </a:pPr>
            <a:r>
              <a:rPr lang="en-US" sz="2000"/>
              <a:t>Chemical pollution:  obsolete pesticides in Mozambique.</a:t>
            </a:r>
          </a:p>
          <a:p>
            <a:pPr>
              <a:spcBef>
                <a:spcPct val="50000"/>
              </a:spcBef>
            </a:pPr>
            <a:r>
              <a:rPr lang="en-US" sz="1000"/>
              <a:t>U.N. Food and Agriculture Organization</a:t>
            </a:r>
            <a:endParaRPr lang="en-US" sz="2000"/>
          </a:p>
        </p:txBody>
      </p:sp>
    </p:spTree>
    <p:extLst>
      <p:ext uri="{BB962C8B-B14F-4D97-AF65-F5344CB8AC3E}">
        <p14:creationId xmlns:p14="http://schemas.microsoft.com/office/powerpoint/2010/main" val="2498355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uineadefores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838200"/>
            <a:ext cx="6985000" cy="470535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4"/>
          <p:cNvSpPr txBox="1">
            <a:spLocks noChangeArrowheads="1"/>
          </p:cNvSpPr>
          <p:nvPr/>
        </p:nvSpPr>
        <p:spPr bwMode="auto">
          <a:xfrm>
            <a:off x="1143000" y="5562600"/>
            <a:ext cx="7010400" cy="625475"/>
          </a:xfrm>
          <a:prstGeom prst="rect">
            <a:avLst/>
          </a:prstGeom>
          <a:solidFill>
            <a:schemeClr val="accent6">
              <a:lumMod val="40000"/>
              <a:lumOff val="60000"/>
            </a:schemeClr>
          </a:solidFill>
          <a:ln>
            <a:noFill/>
          </a:ln>
          <a:effectLst/>
        </p:spPr>
        <p:txBody>
          <a:bodyPr>
            <a:spAutoFit/>
          </a:bodyPr>
          <a:lstStyle/>
          <a:p>
            <a:pPr>
              <a:spcBef>
                <a:spcPct val="50000"/>
              </a:spcBef>
            </a:pPr>
            <a:r>
              <a:rPr lang="en-US" sz="2000" dirty="0"/>
              <a:t>Deforestation:  trees cleared for planting in Guinea.</a:t>
            </a:r>
          </a:p>
          <a:p>
            <a:pPr>
              <a:spcBef>
                <a:spcPct val="50000"/>
              </a:spcBef>
            </a:pPr>
            <a:r>
              <a:rPr lang="en-US" sz="1000" dirty="0"/>
              <a:t>U.N. Food and Agriculture Organization</a:t>
            </a:r>
            <a:endParaRPr lang="en-US" sz="2000" dirty="0"/>
          </a:p>
        </p:txBody>
      </p:sp>
    </p:spTree>
    <p:extLst>
      <p:ext uri="{BB962C8B-B14F-4D97-AF65-F5344CB8AC3E}">
        <p14:creationId xmlns:p14="http://schemas.microsoft.com/office/powerpoint/2010/main" val="362826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85800" y="609600"/>
            <a:ext cx="7772400" cy="1143000"/>
          </a:xfrm>
          <a:prstGeom prst="rect">
            <a:avLst/>
          </a:prstGeom>
          <a:solidFill>
            <a:srgbClr val="FFFF00"/>
          </a:solidFill>
        </p:spPr>
        <p:txBody>
          <a:bodyPr/>
          <a:lst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a:lstStyle>
          <a:p>
            <a:pPr algn="ctr"/>
            <a:r>
              <a:rPr lang="en-US" dirty="0" smtClean="0"/>
              <a:t>Environmental crisis in the developing world</a:t>
            </a:r>
            <a:endParaRPr lang="en-US" dirty="0"/>
          </a:p>
        </p:txBody>
      </p:sp>
      <p:sp>
        <p:nvSpPr>
          <p:cNvPr id="5" name="Rectangle 3"/>
          <p:cNvSpPr txBox="1">
            <a:spLocks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lvl1pPr marL="519113" indent="-519113" algn="l" rtl="0" eaLnBrk="0" fontAlgn="base" hangingPunct="0">
              <a:spcBef>
                <a:spcPct val="20000"/>
              </a:spcBef>
              <a:spcAft>
                <a:spcPct val="0"/>
              </a:spcAft>
              <a:buFont typeface="Wingdings 2" pitchFamily="18" charset="2"/>
              <a:buChar char="³"/>
              <a:defRPr kumimoji="1" sz="2800">
                <a:solidFill>
                  <a:schemeClr val="tx1"/>
                </a:solidFill>
                <a:latin typeface="+mn-lt"/>
                <a:ea typeface="+mn-ea"/>
                <a:cs typeface="+mn-cs"/>
              </a:defRPr>
            </a:lvl1pPr>
            <a:lvl2pPr marL="919163" indent="-285750" algn="l" rtl="0" eaLnBrk="0" fontAlgn="base" hangingPunct="0">
              <a:spcBef>
                <a:spcPct val="20000"/>
              </a:spcBef>
              <a:spcAft>
                <a:spcPct val="0"/>
              </a:spcAft>
              <a:buFont typeface="Wingdings 2" pitchFamily="18" charset="2"/>
              <a:buChar char="­"/>
              <a:defRPr kumimoji="1" sz="2400">
                <a:solidFill>
                  <a:schemeClr val="tx1"/>
                </a:solidFill>
                <a:latin typeface="+mn-lt"/>
              </a:defRPr>
            </a:lvl2pPr>
            <a:lvl3pPr marL="1443038" indent="-409575" algn="l" rtl="0" eaLnBrk="0" fontAlgn="base" hangingPunct="0">
              <a:spcBef>
                <a:spcPct val="20000"/>
              </a:spcBef>
              <a:spcAft>
                <a:spcPct val="0"/>
              </a:spcAft>
              <a:buFont typeface="Wingdings" pitchFamily="2" charset="2"/>
              <a:buChar char="è"/>
              <a:defRPr kumimoji="1" sz="2000">
                <a:solidFill>
                  <a:schemeClr val="tx1"/>
                </a:solidFill>
                <a:latin typeface="+mn-lt"/>
              </a:defRPr>
            </a:lvl3pPr>
            <a:lvl4pPr marL="1785938" indent="-228600" algn="l" rtl="0" eaLnBrk="0" fontAlgn="base" hangingPunct="0">
              <a:spcBef>
                <a:spcPct val="20000"/>
              </a:spcBef>
              <a:spcAft>
                <a:spcPct val="0"/>
              </a:spcAft>
              <a:buFont typeface="Symbol" pitchFamily="18" charset="2"/>
              <a:buChar char="§"/>
              <a:defRPr kumimoji="1">
                <a:solidFill>
                  <a:schemeClr val="tx1"/>
                </a:solidFill>
                <a:latin typeface="+mn-lt"/>
              </a:defRPr>
            </a:lvl4pPr>
            <a:lvl5pPr marL="2128838" indent="-228600" algn="l" rtl="0" eaLnBrk="0" fontAlgn="base" hangingPunct="0">
              <a:spcBef>
                <a:spcPct val="20000"/>
              </a:spcBef>
              <a:spcAft>
                <a:spcPct val="0"/>
              </a:spcAft>
              <a:buChar char="•"/>
              <a:defRPr kumimoji="1" sz="1600">
                <a:solidFill>
                  <a:schemeClr val="tx1"/>
                </a:solidFill>
                <a:latin typeface="+mn-lt"/>
              </a:defRPr>
            </a:lvl5pPr>
            <a:lvl6pPr marL="2586038" indent="-228600" algn="l" rtl="0" eaLnBrk="0" fontAlgn="base" hangingPunct="0">
              <a:spcBef>
                <a:spcPct val="20000"/>
              </a:spcBef>
              <a:spcAft>
                <a:spcPct val="0"/>
              </a:spcAft>
              <a:buChar char="•"/>
              <a:defRPr kumimoji="1" sz="1600">
                <a:solidFill>
                  <a:schemeClr val="tx1"/>
                </a:solidFill>
                <a:latin typeface="+mn-lt"/>
              </a:defRPr>
            </a:lvl6pPr>
            <a:lvl7pPr marL="3043238" indent="-228600" algn="l" rtl="0" eaLnBrk="0" fontAlgn="base" hangingPunct="0">
              <a:spcBef>
                <a:spcPct val="20000"/>
              </a:spcBef>
              <a:spcAft>
                <a:spcPct val="0"/>
              </a:spcAft>
              <a:buChar char="•"/>
              <a:defRPr kumimoji="1" sz="1600">
                <a:solidFill>
                  <a:schemeClr val="tx1"/>
                </a:solidFill>
                <a:latin typeface="+mn-lt"/>
              </a:defRPr>
            </a:lvl7pPr>
            <a:lvl8pPr marL="3500438" indent="-228600" algn="l" rtl="0" eaLnBrk="0" fontAlgn="base" hangingPunct="0">
              <a:spcBef>
                <a:spcPct val="20000"/>
              </a:spcBef>
              <a:spcAft>
                <a:spcPct val="0"/>
              </a:spcAft>
              <a:buChar char="•"/>
              <a:defRPr kumimoji="1" sz="1600">
                <a:solidFill>
                  <a:schemeClr val="tx1"/>
                </a:solidFill>
                <a:latin typeface="+mn-lt"/>
              </a:defRPr>
            </a:lvl8pPr>
            <a:lvl9pPr marL="3957638" indent="-228600" algn="l" rtl="0" eaLnBrk="0" fontAlgn="base" hangingPunct="0">
              <a:spcBef>
                <a:spcPct val="20000"/>
              </a:spcBef>
              <a:spcAft>
                <a:spcPct val="0"/>
              </a:spcAft>
              <a:buChar char="•"/>
              <a:defRPr kumimoji="1" sz="1600">
                <a:solidFill>
                  <a:schemeClr val="tx1"/>
                </a:solidFill>
                <a:latin typeface="+mn-lt"/>
              </a:defRPr>
            </a:lvl9pPr>
          </a:lstStyle>
          <a:p>
            <a:pPr marL="519113" marR="0" lvl="0" indent="-519113" algn="l" defTabSz="914400" rtl="0" eaLnBrk="0" fontAlgn="base" latinLnBrk="0" hangingPunct="0">
              <a:lnSpc>
                <a:spcPct val="100000"/>
              </a:lnSpc>
              <a:spcBef>
                <a:spcPct val="20000"/>
              </a:spcBef>
              <a:spcAft>
                <a:spcPct val="0"/>
              </a:spcAft>
              <a:buClrTx/>
              <a:buSzTx/>
              <a:buFont typeface="Wingdings 2" pitchFamily="18" charset="2"/>
              <a:buChar char="³"/>
              <a:tabLst/>
              <a:defRPr/>
            </a:pPr>
            <a:r>
              <a:rPr kumimoji="1" lang="en-US" sz="2800" b="0" i="0" u="none" strike="noStrike" kern="0" cap="none" spc="0" normalizeH="0" baseline="0" noProof="0" dirty="0" smtClean="0">
                <a:ln>
                  <a:noFill/>
                </a:ln>
                <a:solidFill>
                  <a:srgbClr val="FFFFFF"/>
                </a:solidFill>
                <a:effectLst/>
                <a:uLnTx/>
                <a:uFillTx/>
                <a:latin typeface="Verdana"/>
                <a:ea typeface="+mn-ea"/>
                <a:cs typeface="+mn-cs"/>
              </a:rPr>
              <a:t>1984 Methyl isocyanate cloud from Union Carbide plant accident in Bhopal, India kills 2,000+</a:t>
            </a:r>
          </a:p>
          <a:p>
            <a:pPr marL="519113" marR="0" lvl="0" indent="-519113" algn="l" defTabSz="914400" rtl="0" eaLnBrk="0" fontAlgn="base" latinLnBrk="0" hangingPunct="0">
              <a:lnSpc>
                <a:spcPct val="100000"/>
              </a:lnSpc>
              <a:spcBef>
                <a:spcPct val="20000"/>
              </a:spcBef>
              <a:spcAft>
                <a:spcPct val="0"/>
              </a:spcAft>
              <a:buClrTx/>
              <a:buSzTx/>
              <a:buFont typeface="Wingdings 2" pitchFamily="18" charset="2"/>
              <a:buChar char="³"/>
              <a:tabLst/>
              <a:defRPr/>
            </a:pPr>
            <a:r>
              <a:rPr kumimoji="1" lang="en-US" sz="2800" b="0" i="0" u="none" strike="noStrike" kern="0" cap="none" spc="0" normalizeH="0" baseline="0" noProof="0" dirty="0" smtClean="0">
                <a:ln>
                  <a:noFill/>
                </a:ln>
                <a:solidFill>
                  <a:srgbClr val="FFFFFF"/>
                </a:solidFill>
                <a:effectLst/>
                <a:uLnTx/>
                <a:uFillTx/>
                <a:latin typeface="Verdana"/>
                <a:ea typeface="+mn-ea"/>
                <a:cs typeface="+mn-cs"/>
              </a:rPr>
              <a:t>Cities with worst air quality: Developing country megacities</a:t>
            </a:r>
          </a:p>
          <a:p>
            <a:pPr marL="519113" marR="0" lvl="0" indent="-519113" algn="l" defTabSz="914400" rtl="0" eaLnBrk="0" fontAlgn="base" latinLnBrk="0" hangingPunct="0">
              <a:lnSpc>
                <a:spcPct val="100000"/>
              </a:lnSpc>
              <a:spcBef>
                <a:spcPct val="20000"/>
              </a:spcBef>
              <a:spcAft>
                <a:spcPct val="0"/>
              </a:spcAft>
              <a:buClrTx/>
              <a:buSzTx/>
              <a:buFont typeface="Wingdings 2" pitchFamily="18" charset="2"/>
              <a:buChar char="³"/>
              <a:tabLst/>
              <a:defRPr/>
            </a:pPr>
            <a:r>
              <a:rPr kumimoji="1" lang="en-US" sz="2800" b="0" i="0" u="none" strike="noStrike" kern="0" cap="none" spc="0" normalizeH="0" baseline="0" noProof="0" dirty="0" smtClean="0">
                <a:ln>
                  <a:noFill/>
                </a:ln>
                <a:solidFill>
                  <a:srgbClr val="FFFFFF"/>
                </a:solidFill>
                <a:effectLst/>
                <a:uLnTx/>
                <a:uFillTx/>
                <a:latin typeface="Verdana"/>
                <a:ea typeface="+mn-ea"/>
                <a:cs typeface="+mn-cs"/>
              </a:rPr>
              <a:t>Millions of deaths/year from environmental conditions—particularly poor sanitation</a:t>
            </a:r>
          </a:p>
        </p:txBody>
      </p:sp>
      <p:sp>
        <p:nvSpPr>
          <p:cNvPr id="6" name="Rectangle 3"/>
          <p:cNvSpPr txBox="1">
            <a:spLocks noChangeArrowheads="1"/>
          </p:cNvSpPr>
          <p:nvPr/>
        </p:nvSpPr>
        <p:spPr>
          <a:xfrm>
            <a:off x="838200" y="2133600"/>
            <a:ext cx="7772400" cy="3352800"/>
          </a:xfrm>
          <a:prstGeom prst="rect">
            <a:avLst/>
          </a:prstGeom>
        </p:spPr>
        <p:txBody>
          <a:bodyPr/>
          <a:lstStyle>
            <a:lvl1pPr marL="342900" indent="-342900" algn="l" rtl="0" eaLnBrk="0" fontAlgn="base" hangingPunct="0">
              <a:spcBef>
                <a:spcPct val="20000"/>
              </a:spcBef>
              <a:spcAft>
                <a:spcPct val="0"/>
              </a:spcAft>
              <a:buClr>
                <a:schemeClr val="folHlink"/>
              </a:buClr>
              <a:buFont typeface="Wingdings" pitchFamily="2" charset="2"/>
              <a:buChar char="v"/>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000" i="1">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dirty="0" smtClean="0"/>
              <a:t>1984 Methyl isocyanate  cloud from Union Carbide plant accident in Bhopal, India kills 2,000+</a:t>
            </a:r>
          </a:p>
          <a:p>
            <a:r>
              <a:rPr lang="en-US" dirty="0" smtClean="0"/>
              <a:t>Cities with worst air quality: Developing country megacities</a:t>
            </a:r>
          </a:p>
          <a:p>
            <a:r>
              <a:rPr lang="en-US" dirty="0" smtClean="0"/>
              <a:t>Millions of deaths/year from environmental conditions—particularly poor sanitation</a:t>
            </a:r>
            <a:endParaRPr lang="en-US" dirty="0"/>
          </a:p>
        </p:txBody>
      </p:sp>
    </p:spTree>
    <p:extLst>
      <p:ext uri="{BB962C8B-B14F-4D97-AF65-F5344CB8AC3E}">
        <p14:creationId xmlns:p14="http://schemas.microsoft.com/office/powerpoint/2010/main" val="1828955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61"/>
          <p:cNvGraphicFramePr>
            <a:graphicFrameLocks/>
          </p:cNvGraphicFramePr>
          <p:nvPr>
            <p:extLst>
              <p:ext uri="{D42A27DB-BD31-4B8C-83A1-F6EECF244321}">
                <p14:modId xmlns:p14="http://schemas.microsoft.com/office/powerpoint/2010/main" val="552117181"/>
              </p:ext>
            </p:extLst>
          </p:nvPr>
        </p:nvGraphicFramePr>
        <p:xfrm>
          <a:off x="152400" y="152400"/>
          <a:ext cx="8991600" cy="6263632"/>
        </p:xfrm>
        <a:graphic>
          <a:graphicData uri="http://schemas.openxmlformats.org/drawingml/2006/table">
            <a:tbl>
              <a:tblPr/>
              <a:tblGrid>
                <a:gridCol w="1524000"/>
                <a:gridCol w="7467600"/>
              </a:tblGrid>
              <a:tr h="38096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Georgia" pitchFamily="18" charset="0"/>
                        </a:rPr>
                        <a:t>Regions</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Georgia" pitchFamily="18" charset="0"/>
                        </a:rPr>
                        <a:t>Major Environmental Issues</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4955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Georgia" pitchFamily="18" charset="0"/>
                        </a:rPr>
                        <a:t>Africa</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Georgia" pitchFamily="18" charset="0"/>
                        </a:rPr>
                        <a:t>The continent has the world’s poorest and most resource dependent population. It carries the highest health burden due to severe environmental problems. These include desertification and soil degradation, declining food security, and increasing water scarcity.</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39091">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Georgia" pitchFamily="18" charset="0"/>
                        </a:rPr>
                        <a:t>Asia and Pacific</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Georgia" pitchFamily="18" charset="0"/>
                        </a:rPr>
                        <a:t>Rapid economic growth, urbanization and industrialization have helped in poverty alleviation but also increased pressure on land and water resources, widespread environmental degradation and high pollution levels. Mega- cities are a particular focus of environmental and health concerns.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4504">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Georgia" pitchFamily="18" charset="0"/>
                        </a:rPr>
                        <a:t>Eastern Europe and Central Asia</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dirty="0" smtClean="0">
                          <a:ln>
                            <a:noFill/>
                          </a:ln>
                          <a:solidFill>
                            <a:schemeClr val="tx1"/>
                          </a:solidFill>
                          <a:effectLst/>
                          <a:latin typeface="Georgia" pitchFamily="18" charset="0"/>
                        </a:rPr>
                        <a:t>Despite progress with economic restructuring and environmental clean up, there is a legacy of industrial pollution and contaminated land during communist era. In many areas, emissions of particulates, SO2, lead, heavy metals and toxic chemicals continue to expose the residents to health risks.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39091">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Georgia" pitchFamily="18" charset="0"/>
                        </a:rPr>
                        <a:t>Latin America and the Caribbean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dirty="0" smtClean="0">
                          <a:ln>
                            <a:noFill/>
                          </a:ln>
                          <a:solidFill>
                            <a:schemeClr val="tx1"/>
                          </a:solidFill>
                          <a:effectLst/>
                          <a:latin typeface="Georgia" pitchFamily="18" charset="0"/>
                        </a:rPr>
                        <a:t>Approximately three-quarters of the population live in urban areas. Many cities are poor, overcrowded, polluted and lack basic infrastructure. The major environmental issue is the destruction of tropical forests and consequent loss of biodiversity, which is especially serious in the Amazon basin.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605923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8097" y="76200"/>
            <a:ext cx="8305800" cy="954107"/>
          </a:xfrm>
          <a:prstGeom prst="rect">
            <a:avLst/>
          </a:prstGeom>
        </p:spPr>
        <p:txBody>
          <a:bodyPr wrap="square">
            <a:spAutoFit/>
          </a:bodyPr>
          <a:lstStyle/>
          <a:p>
            <a:pPr algn="just"/>
            <a:r>
              <a:rPr lang="en-US" dirty="0">
                <a:latin typeface="Georgia" pitchFamily="18" charset="0"/>
              </a:rPr>
              <a:t>The National Environmental Policy Act 1969 of USA is the legislative basis for EIA. </a:t>
            </a:r>
            <a:endParaRPr lang="en-US" dirty="0"/>
          </a:p>
        </p:txBody>
      </p:sp>
      <p:sp>
        <p:nvSpPr>
          <p:cNvPr id="5" name="Rectangle 4"/>
          <p:cNvSpPr/>
          <p:nvPr/>
        </p:nvSpPr>
        <p:spPr>
          <a:xfrm>
            <a:off x="258097" y="1295400"/>
            <a:ext cx="6172200" cy="2419124"/>
          </a:xfrm>
          <a:prstGeom prst="rect">
            <a:avLst/>
          </a:prstGeom>
          <a:solidFill>
            <a:srgbClr val="FFFF00"/>
          </a:solidFill>
        </p:spPr>
        <p:txBody>
          <a:bodyPr wrap="square">
            <a:spAutoFit/>
          </a:bodyPr>
          <a:lstStyle/>
          <a:p>
            <a:pPr algn="just" eaLnBrk="1" hangingPunct="1">
              <a:lnSpc>
                <a:spcPct val="90000"/>
              </a:lnSpc>
            </a:pPr>
            <a:r>
              <a:rPr lang="en-US" dirty="0">
                <a:latin typeface="Georgia" pitchFamily="18" charset="0"/>
              </a:rPr>
              <a:t>The policy was the result of wide spread recognition in the 1960s that some major environmental problems were created by the government’s projects (power stations, dams and reservoirs, industrial complexes).</a:t>
            </a:r>
          </a:p>
        </p:txBody>
      </p:sp>
      <p:sp>
        <p:nvSpPr>
          <p:cNvPr id="6" name="Rectangle 5"/>
          <p:cNvSpPr/>
          <p:nvPr/>
        </p:nvSpPr>
        <p:spPr>
          <a:xfrm>
            <a:off x="533400" y="3962400"/>
            <a:ext cx="4572000" cy="1384995"/>
          </a:xfrm>
          <a:prstGeom prst="rect">
            <a:avLst/>
          </a:prstGeom>
          <a:solidFill>
            <a:srgbClr val="00B0F0"/>
          </a:solidFill>
        </p:spPr>
        <p:txBody>
          <a:bodyPr>
            <a:spAutoFit/>
          </a:bodyPr>
          <a:lstStyle/>
          <a:p>
            <a:pPr lvl="0" algn="l" eaLnBrk="1" hangingPunct="1">
              <a:spcBef>
                <a:spcPct val="20000"/>
              </a:spcBef>
              <a:buClr>
                <a:schemeClr val="tx2"/>
              </a:buClr>
              <a:buSzPct val="70000"/>
            </a:pPr>
            <a:r>
              <a:rPr lang="en-US" dirty="0">
                <a:solidFill>
                  <a:schemeClr val="bg1"/>
                </a:solidFill>
                <a:latin typeface="Georgia" pitchFamily="18" charset="0"/>
              </a:rPr>
              <a:t>UNECE - Convention on EIA in a Trans-boundary Context (1991) </a:t>
            </a:r>
          </a:p>
        </p:txBody>
      </p:sp>
      <p:sp>
        <p:nvSpPr>
          <p:cNvPr id="7" name="Rectangle 6"/>
          <p:cNvSpPr/>
          <p:nvPr/>
        </p:nvSpPr>
        <p:spPr>
          <a:xfrm>
            <a:off x="4410997" y="4953000"/>
            <a:ext cx="4267200" cy="1384995"/>
          </a:xfrm>
          <a:prstGeom prst="rect">
            <a:avLst/>
          </a:prstGeom>
        </p:spPr>
        <p:txBody>
          <a:bodyPr wrap="square">
            <a:spAutoFit/>
          </a:bodyPr>
          <a:lstStyle/>
          <a:p>
            <a:pPr lvl="0" algn="l" eaLnBrk="1" hangingPunct="1">
              <a:spcBef>
                <a:spcPct val="20000"/>
              </a:spcBef>
              <a:buClr>
                <a:schemeClr val="tx2"/>
              </a:buClr>
              <a:buSzPct val="70000"/>
            </a:pPr>
            <a:r>
              <a:rPr lang="en-US" dirty="0">
                <a:latin typeface="Georgia" pitchFamily="18" charset="0"/>
              </a:rPr>
              <a:t>Entered into force in 1997 as the first EIA-specific international treaty. </a:t>
            </a:r>
          </a:p>
        </p:txBody>
      </p:sp>
    </p:spTree>
    <p:extLst>
      <p:ext uri="{BB962C8B-B14F-4D97-AF65-F5344CB8AC3E}">
        <p14:creationId xmlns:p14="http://schemas.microsoft.com/office/powerpoint/2010/main" val="1087946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AD52155F-FE34-4A85-842C-7D17D88BA23D}" type="slidenum">
              <a:rPr lang="en-US" smtClean="0"/>
              <a:pPr>
                <a:defRPr/>
              </a:pPr>
              <a:t>16</a:t>
            </a:fld>
            <a:endParaRPr lang="en-US"/>
          </a:p>
        </p:txBody>
      </p:sp>
      <p:sp>
        <p:nvSpPr>
          <p:cNvPr id="4" name="TextBox 3"/>
          <p:cNvSpPr txBox="1"/>
          <p:nvPr/>
        </p:nvSpPr>
        <p:spPr>
          <a:xfrm>
            <a:off x="1219200" y="288996"/>
            <a:ext cx="6629400" cy="584775"/>
          </a:xfrm>
          <a:prstGeom prst="rect">
            <a:avLst/>
          </a:prstGeom>
          <a:solidFill>
            <a:srgbClr val="C00000"/>
          </a:solidFill>
        </p:spPr>
        <p:txBody>
          <a:bodyPr wrap="square" rtlCol="0">
            <a:spAutoFit/>
          </a:bodyPr>
          <a:lstStyle/>
          <a:p>
            <a:r>
              <a:rPr lang="en-US" sz="3200" dirty="0" smtClean="0">
                <a:solidFill>
                  <a:srgbClr val="FFFF00"/>
                </a:solidFill>
              </a:rPr>
              <a:t>Four cornerstones of the </a:t>
            </a:r>
            <a:r>
              <a:rPr lang="en-US" sz="3200" dirty="0">
                <a:solidFill>
                  <a:srgbClr val="FFFF00"/>
                </a:solidFill>
              </a:rPr>
              <a:t>E</a:t>
            </a:r>
            <a:r>
              <a:rPr lang="en-US" sz="3200" dirty="0" smtClean="0">
                <a:solidFill>
                  <a:srgbClr val="FFFF00"/>
                </a:solidFill>
              </a:rPr>
              <a:t>arth Summit</a:t>
            </a:r>
            <a:endParaRPr lang="en-US" sz="3200" dirty="0">
              <a:solidFill>
                <a:srgbClr val="FFFF00"/>
              </a:solidFill>
            </a:endParaRPr>
          </a:p>
        </p:txBody>
      </p:sp>
      <p:sp>
        <p:nvSpPr>
          <p:cNvPr id="5" name="TextBox 4"/>
          <p:cNvSpPr txBox="1"/>
          <p:nvPr/>
        </p:nvSpPr>
        <p:spPr>
          <a:xfrm>
            <a:off x="749709" y="1524000"/>
            <a:ext cx="7860891" cy="4093428"/>
          </a:xfrm>
          <a:prstGeom prst="rect">
            <a:avLst/>
          </a:prstGeom>
          <a:noFill/>
        </p:spPr>
        <p:txBody>
          <a:bodyPr wrap="square" rtlCol="0">
            <a:spAutoFit/>
          </a:bodyPr>
          <a:lstStyle/>
          <a:p>
            <a:pPr marL="457200" indent="-457200" algn="just">
              <a:buFont typeface="Arial" pitchFamily="34" charset="0"/>
              <a:buChar char="•"/>
            </a:pPr>
            <a:r>
              <a:rPr lang="en-US" sz="2000" b="1" dirty="0" smtClean="0"/>
              <a:t>The Rio Declaration on Environment and Development</a:t>
            </a:r>
            <a:r>
              <a:rPr lang="en-US" sz="2000" dirty="0" smtClean="0"/>
              <a:t>- a set of principles which provides guidance on achieving sustainable development.</a:t>
            </a:r>
          </a:p>
          <a:p>
            <a:pPr marL="457200" indent="-457200" algn="just">
              <a:buFont typeface="Arial" pitchFamily="34" charset="0"/>
              <a:buChar char="•"/>
            </a:pPr>
            <a:r>
              <a:rPr lang="en-US" sz="2000" b="1" dirty="0" smtClean="0"/>
              <a:t>Framework Convention on Climate Change</a:t>
            </a:r>
            <a:r>
              <a:rPr lang="en-US" sz="2000" dirty="0" smtClean="0"/>
              <a:t>- an international treaty to stabilize greenhouse gas concentration in the atmosphere.</a:t>
            </a:r>
          </a:p>
          <a:p>
            <a:pPr marL="457200" indent="-457200" algn="just">
              <a:buFont typeface="Arial" pitchFamily="34" charset="0"/>
              <a:buChar char="•"/>
            </a:pPr>
            <a:r>
              <a:rPr lang="en-US" sz="2000" b="1" dirty="0" smtClean="0"/>
              <a:t>Convention on Biological Diversity</a:t>
            </a:r>
            <a:r>
              <a:rPr lang="en-US" sz="2000" dirty="0" smtClean="0"/>
              <a:t>- an international convention with three objectives: the conservation of biodiversity, the sustainable use of its components, and the equitable sharing of benefits from genetic resources.</a:t>
            </a:r>
          </a:p>
          <a:p>
            <a:pPr marL="457200" indent="-457200" algn="just">
              <a:buFont typeface="Arial" pitchFamily="34" charset="0"/>
              <a:buChar char="•"/>
            </a:pPr>
            <a:r>
              <a:rPr lang="en-US" sz="2000" b="1" dirty="0" smtClean="0"/>
              <a:t>Agenda 21</a:t>
            </a:r>
            <a:r>
              <a:rPr lang="en-US" sz="2000" dirty="0" smtClean="0"/>
              <a:t>- a global programme of action for achieving sustainable development to which countries are “politically committed” rather than legally obliged.</a:t>
            </a:r>
          </a:p>
          <a:p>
            <a:pPr marL="457200" indent="-457200" algn="just">
              <a:buFont typeface="Arial" pitchFamily="34" charset="0"/>
              <a:buChar char="•"/>
            </a:pPr>
            <a:endParaRPr lang="en-US" sz="2000" dirty="0"/>
          </a:p>
        </p:txBody>
      </p:sp>
    </p:spTree>
    <p:extLst>
      <p:ext uri="{BB962C8B-B14F-4D97-AF65-F5344CB8AC3E}">
        <p14:creationId xmlns:p14="http://schemas.microsoft.com/office/powerpoint/2010/main" val="1189268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a:xfrm>
            <a:off x="0" y="457200"/>
            <a:ext cx="7772400" cy="609600"/>
          </a:xfrm>
        </p:spPr>
        <p:txBody>
          <a:bodyPr/>
          <a:lstStyle/>
          <a:p>
            <a:pPr eaLnBrk="1" hangingPunct="1"/>
            <a:r>
              <a:rPr lang="en-US" altLang="en-US" dirty="0"/>
              <a:t> </a:t>
            </a:r>
            <a:r>
              <a:rPr lang="en-US" altLang="en-US" dirty="0" smtClean="0"/>
              <a:t>     Definition of EIA</a:t>
            </a:r>
          </a:p>
        </p:txBody>
      </p:sp>
      <p:sp>
        <p:nvSpPr>
          <p:cNvPr id="5126" name="Rectangle 4"/>
          <p:cNvSpPr>
            <a:spLocks noGrp="1" noChangeArrowheads="1"/>
          </p:cNvSpPr>
          <p:nvPr>
            <p:ph type="body" idx="1"/>
          </p:nvPr>
        </p:nvSpPr>
        <p:spPr>
          <a:xfrm>
            <a:off x="585788" y="1447800"/>
            <a:ext cx="4876800" cy="609600"/>
          </a:xfrm>
          <a:noFill/>
        </p:spPr>
        <p:txBody>
          <a:bodyPr/>
          <a:lstStyle/>
          <a:p>
            <a:pPr eaLnBrk="1" hangingPunct="1">
              <a:buFont typeface="Wingdings" pitchFamily="2" charset="2"/>
              <a:buNone/>
            </a:pPr>
            <a:r>
              <a:rPr lang="en-US" altLang="en-US" sz="2800" smtClean="0">
                <a:solidFill>
                  <a:schemeClr val="accent2"/>
                </a:solidFill>
              </a:rPr>
              <a:t>	</a:t>
            </a:r>
            <a:r>
              <a:rPr lang="en-US" altLang="en-US" smtClean="0"/>
              <a:t>Environmental </a:t>
            </a:r>
            <a:br>
              <a:rPr lang="en-US" altLang="en-US" smtClean="0"/>
            </a:br>
            <a:r>
              <a:rPr lang="en-US" altLang="en-US" smtClean="0"/>
              <a:t>Impact Assessment is</a:t>
            </a:r>
          </a:p>
        </p:txBody>
      </p:sp>
      <p:sp>
        <p:nvSpPr>
          <p:cNvPr id="5127" name="Rectangle 5"/>
          <p:cNvSpPr>
            <a:spLocks noChangeArrowheads="1"/>
          </p:cNvSpPr>
          <p:nvPr/>
        </p:nvSpPr>
        <p:spPr bwMode="auto">
          <a:xfrm>
            <a:off x="966788" y="2330450"/>
            <a:ext cx="4114800" cy="3157788"/>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234950" indent="-117475">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Aft>
                <a:spcPct val="40000"/>
              </a:spcAft>
            </a:pPr>
            <a:r>
              <a:rPr lang="en-US" dirty="0">
                <a:solidFill>
                  <a:schemeClr val="bg1"/>
                </a:solidFill>
                <a:latin typeface="Georgia" pitchFamily="18" charset="0"/>
              </a:rPr>
              <a:t>EIA is a systematic process to </a:t>
            </a:r>
            <a:r>
              <a:rPr lang="en-US" u="sng" dirty="0">
                <a:solidFill>
                  <a:schemeClr val="bg1"/>
                </a:solidFill>
                <a:latin typeface="Georgia" pitchFamily="18" charset="0"/>
              </a:rPr>
              <a:t>identify</a:t>
            </a:r>
            <a:r>
              <a:rPr lang="en-US" dirty="0">
                <a:solidFill>
                  <a:schemeClr val="bg1"/>
                </a:solidFill>
                <a:latin typeface="Georgia" pitchFamily="18" charset="0"/>
              </a:rPr>
              <a:t>, </a:t>
            </a:r>
            <a:r>
              <a:rPr lang="en-US" u="sng" dirty="0">
                <a:solidFill>
                  <a:schemeClr val="bg1"/>
                </a:solidFill>
                <a:latin typeface="Georgia" pitchFamily="18" charset="0"/>
              </a:rPr>
              <a:t>predict</a:t>
            </a:r>
            <a:r>
              <a:rPr lang="en-US" dirty="0">
                <a:solidFill>
                  <a:schemeClr val="bg1"/>
                </a:solidFill>
                <a:latin typeface="Georgia" pitchFamily="18" charset="0"/>
              </a:rPr>
              <a:t> and </a:t>
            </a:r>
            <a:r>
              <a:rPr lang="en-US" u="sng" dirty="0">
                <a:solidFill>
                  <a:schemeClr val="bg1"/>
                </a:solidFill>
                <a:latin typeface="Georgia" pitchFamily="18" charset="0"/>
              </a:rPr>
              <a:t>evaluate</a:t>
            </a:r>
            <a:r>
              <a:rPr lang="en-US" dirty="0">
                <a:solidFill>
                  <a:schemeClr val="bg1"/>
                </a:solidFill>
                <a:latin typeface="Georgia" pitchFamily="18" charset="0"/>
              </a:rPr>
              <a:t> the environmental effects of proposed actions and projects. </a:t>
            </a:r>
          </a:p>
          <a:p>
            <a:pPr algn="l" eaLnBrk="1" hangingPunct="1">
              <a:spcAft>
                <a:spcPct val="40000"/>
              </a:spcAft>
            </a:pPr>
            <a:endParaRPr lang="en-US" altLang="en-US" sz="2000" b="1" dirty="0">
              <a:solidFill>
                <a:schemeClr val="bg1"/>
              </a:solidFill>
              <a:latin typeface="Arial" charset="0"/>
            </a:endParaRPr>
          </a:p>
        </p:txBody>
      </p:sp>
      <p:sp>
        <p:nvSpPr>
          <p:cNvPr id="5128" name="Text Box 6"/>
          <p:cNvSpPr txBox="1">
            <a:spLocks noChangeArrowheads="1"/>
          </p:cNvSpPr>
          <p:nvPr/>
        </p:nvSpPr>
        <p:spPr bwMode="auto">
          <a:xfrm>
            <a:off x="457200" y="1600200"/>
            <a:ext cx="533400" cy="70167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latin typeface="Verdana" pitchFamily="34" charset="0"/>
                <a:sym typeface="Wingdings" pitchFamily="2" charset="2"/>
              </a:rPr>
              <a:t></a:t>
            </a:r>
          </a:p>
        </p:txBody>
      </p:sp>
      <p:sp>
        <p:nvSpPr>
          <p:cNvPr id="5129" name="AutoShape 7"/>
          <p:cNvSpPr>
            <a:spLocks noChangeArrowheads="1"/>
          </p:cNvSpPr>
          <p:nvPr/>
        </p:nvSpPr>
        <p:spPr bwMode="auto">
          <a:xfrm rot="-5400000">
            <a:off x="4838700" y="2781300"/>
            <a:ext cx="1219200" cy="533400"/>
          </a:xfrm>
          <a:prstGeom prst="downArrow">
            <a:avLst>
              <a:gd name="adj1" fmla="val 62241"/>
              <a:gd name="adj2" fmla="val 100000"/>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5130" name="Rectangle 9"/>
          <p:cNvSpPr>
            <a:spLocks noChangeArrowheads="1"/>
          </p:cNvSpPr>
          <p:nvPr/>
        </p:nvSpPr>
        <p:spPr bwMode="auto">
          <a:xfrm>
            <a:off x="5715000" y="2590800"/>
            <a:ext cx="2438400" cy="1371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Aft>
                <a:spcPct val="40000"/>
              </a:spcAft>
            </a:pPr>
            <a:r>
              <a:rPr lang="en-US" altLang="en-US" sz="1800" b="1" dirty="0">
                <a:solidFill>
                  <a:srgbClr val="1E4ABD"/>
                </a:solidFill>
                <a:latin typeface="Arial" charset="0"/>
              </a:rPr>
              <a:t>Environment </a:t>
            </a:r>
            <a:r>
              <a:rPr lang="en-US" altLang="en-US" sz="1800" b="1" dirty="0">
                <a:latin typeface="Arial" charset="0"/>
              </a:rPr>
              <a:t>is broadly interpreted: physical, biological, and social.</a:t>
            </a:r>
          </a:p>
          <a:p>
            <a:pPr eaLnBrk="1" hangingPunct="1">
              <a:spcAft>
                <a:spcPct val="40000"/>
              </a:spcAft>
            </a:pPr>
            <a:r>
              <a:rPr lang="en-US" altLang="en-US" sz="1800" b="1" dirty="0">
                <a:latin typeface="Arial"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1371600"/>
            <a:ext cx="7924800" cy="3108543"/>
          </a:xfrm>
          <a:prstGeom prst="rect">
            <a:avLst/>
          </a:prstGeom>
        </p:spPr>
        <p:txBody>
          <a:bodyPr wrap="square">
            <a:spAutoFit/>
          </a:bodyPr>
          <a:lstStyle/>
          <a:p>
            <a:pPr algn="just"/>
            <a:r>
              <a:rPr lang="en-US" b="1" dirty="0" smtClean="0">
                <a:solidFill>
                  <a:srgbClr val="FF0000"/>
                </a:solidFill>
                <a:latin typeface="Georgia" pitchFamily="18" charset="0"/>
              </a:rPr>
              <a:t>It is a </a:t>
            </a:r>
            <a:r>
              <a:rPr lang="en-US" b="1" dirty="0" smtClean="0">
                <a:solidFill>
                  <a:srgbClr val="003366"/>
                </a:solidFill>
                <a:latin typeface="Georgia" pitchFamily="18" charset="0"/>
              </a:rPr>
              <a:t>planning and management tool </a:t>
            </a:r>
            <a:r>
              <a:rPr lang="en-US" b="1" dirty="0" smtClean="0">
                <a:solidFill>
                  <a:srgbClr val="FF0000"/>
                </a:solidFill>
                <a:latin typeface="Georgia" pitchFamily="18" charset="0"/>
              </a:rPr>
              <a:t>for sustainable development that seeks to identify the type, magnitude and probability of environmental and social changes likely to occur as direct or indirect result of a project or policy and to design the possible mitigation procedure. </a:t>
            </a:r>
            <a:endParaRPr lang="en-US" b="1" dirty="0">
              <a:solidFill>
                <a:srgbClr val="FF0000"/>
              </a:solidFill>
            </a:endParaRPr>
          </a:p>
        </p:txBody>
      </p:sp>
      <p:sp>
        <p:nvSpPr>
          <p:cNvPr id="7" name="Rectangle 6"/>
          <p:cNvSpPr/>
          <p:nvPr/>
        </p:nvSpPr>
        <p:spPr>
          <a:xfrm>
            <a:off x="3122584" y="265471"/>
            <a:ext cx="1723806" cy="923330"/>
          </a:xfrm>
          <a:prstGeom prst="rect">
            <a:avLst/>
          </a:prstGeom>
          <a:noFill/>
        </p:spPr>
        <p:txBody>
          <a:bodyPr wrap="none" lIns="91440" tIns="45720" rIns="91440" bIns="45720">
            <a:spAutoFit/>
          </a:bodyPr>
          <a:lstStyle/>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 I A</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 name="AutoShape 12"/>
          <p:cNvSpPr>
            <a:spLocks noChangeArrowheads="1"/>
          </p:cNvSpPr>
          <p:nvPr/>
        </p:nvSpPr>
        <p:spPr bwMode="auto">
          <a:xfrm rot="-5400000">
            <a:off x="4686300" y="4014340"/>
            <a:ext cx="1981200" cy="2971800"/>
          </a:xfrm>
          <a:prstGeom prst="downArrow">
            <a:avLst>
              <a:gd name="adj1" fmla="val 100000"/>
              <a:gd name="adj2" fmla="val 35424"/>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Aft>
                <a:spcPct val="40000"/>
              </a:spcAft>
            </a:pPr>
            <a:r>
              <a:rPr lang="en-US" altLang="en-US" sz="1800" b="1" dirty="0">
                <a:latin typeface="Arial" charset="0"/>
              </a:rPr>
              <a:t>In EIA, the term “impacts” is used instead of “effects of activities.”</a:t>
            </a:r>
          </a:p>
          <a:p>
            <a:pPr eaLnBrk="1" hangingPunct="1">
              <a:spcAft>
                <a:spcPct val="40000"/>
              </a:spcAft>
            </a:pPr>
            <a:r>
              <a:rPr lang="en-US" altLang="en-US" sz="2200" b="1" dirty="0">
                <a:solidFill>
                  <a:srgbClr val="1E4ABD"/>
                </a:solidFill>
                <a:latin typeface="Arial" charset="0"/>
              </a:rPr>
              <a:t>What is an impact</a:t>
            </a:r>
            <a:r>
              <a:rPr lang="en-US" altLang="en-US" sz="1800" b="1" dirty="0">
                <a:solidFill>
                  <a:srgbClr val="1E4ABD"/>
                </a:solidFill>
                <a:latin typeface="Arial" charset="0"/>
              </a:rPr>
              <a:t>?</a:t>
            </a:r>
          </a:p>
        </p:txBody>
      </p:sp>
    </p:spTree>
    <p:extLst>
      <p:ext uri="{BB962C8B-B14F-4D97-AF65-F5344CB8AC3E}">
        <p14:creationId xmlns:p14="http://schemas.microsoft.com/office/powerpoint/2010/main" val="16368523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AutoShape 12"/>
          <p:cNvSpPr>
            <a:spLocks noChangeArrowheads="1"/>
          </p:cNvSpPr>
          <p:nvPr/>
        </p:nvSpPr>
        <p:spPr bwMode="auto">
          <a:xfrm>
            <a:off x="1828800" y="2362200"/>
            <a:ext cx="3200400" cy="457200"/>
          </a:xfrm>
          <a:prstGeom prst="homePlate">
            <a:avLst>
              <a:gd name="adj" fmla="val 62157"/>
            </a:avLst>
          </a:prstGeom>
          <a:solidFill>
            <a:srgbClr val="99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6149" name="Rectangle 4"/>
          <p:cNvSpPr>
            <a:spLocks noGrp="1" noChangeArrowheads="1"/>
          </p:cNvSpPr>
          <p:nvPr>
            <p:ph type="title"/>
          </p:nvPr>
        </p:nvSpPr>
        <p:spPr>
          <a:xfrm>
            <a:off x="0" y="533400"/>
            <a:ext cx="7772400" cy="609600"/>
          </a:xfrm>
        </p:spPr>
        <p:txBody>
          <a:bodyPr/>
          <a:lstStyle/>
          <a:p>
            <a:pPr eaLnBrk="1" hangingPunct="1"/>
            <a:r>
              <a:rPr lang="en-US" altLang="en-US" smtClean="0"/>
              <a:t>What is an impact?</a:t>
            </a:r>
          </a:p>
        </p:txBody>
      </p:sp>
      <p:sp>
        <p:nvSpPr>
          <p:cNvPr id="6150" name="Rectangle 5"/>
          <p:cNvSpPr>
            <a:spLocks noGrp="1" noChangeArrowheads="1"/>
          </p:cNvSpPr>
          <p:nvPr>
            <p:ph type="body" idx="1"/>
          </p:nvPr>
        </p:nvSpPr>
        <p:spPr>
          <a:xfrm>
            <a:off x="457200" y="1600200"/>
            <a:ext cx="4114800" cy="1981200"/>
          </a:xfrm>
        </p:spPr>
        <p:txBody>
          <a:bodyPr/>
          <a:lstStyle/>
          <a:p>
            <a:pPr marL="0" indent="0" eaLnBrk="1" hangingPunct="1">
              <a:buFont typeface="Wingdings" pitchFamily="2" charset="2"/>
              <a:buNone/>
            </a:pPr>
            <a:r>
              <a:rPr lang="en-US" altLang="en-US" smtClean="0"/>
              <a:t>The impact of an activity is a deviation (a change) from the </a:t>
            </a:r>
            <a:r>
              <a:rPr lang="en-US" altLang="en-US" smtClean="0">
                <a:solidFill>
                  <a:srgbClr val="1E4ABD"/>
                </a:solidFill>
              </a:rPr>
              <a:t>baseline situation</a:t>
            </a:r>
            <a:r>
              <a:rPr lang="en-US" altLang="en-US" smtClean="0"/>
              <a:t> that is caused by the activity.</a:t>
            </a:r>
          </a:p>
        </p:txBody>
      </p:sp>
      <p:sp>
        <p:nvSpPr>
          <p:cNvPr id="6151" name="Rectangle 10"/>
          <p:cNvSpPr>
            <a:spLocks noChangeArrowheads="1"/>
          </p:cNvSpPr>
          <p:nvPr/>
        </p:nvSpPr>
        <p:spPr bwMode="auto">
          <a:xfrm>
            <a:off x="762000" y="4038600"/>
            <a:ext cx="3810000" cy="109696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Aft>
                <a:spcPct val="30000"/>
              </a:spcAft>
            </a:pPr>
            <a:r>
              <a:rPr lang="en-US" altLang="en-US" sz="2200" b="1">
                <a:solidFill>
                  <a:schemeClr val="bg1"/>
                </a:solidFill>
                <a:latin typeface="Arial" charset="0"/>
              </a:rPr>
              <a:t>To measure an impact, you must know what the baseline situation is.</a:t>
            </a:r>
          </a:p>
        </p:txBody>
      </p:sp>
      <p:sp>
        <p:nvSpPr>
          <p:cNvPr id="6152" name="Text Box 11"/>
          <p:cNvSpPr txBox="1">
            <a:spLocks noChangeArrowheads="1"/>
          </p:cNvSpPr>
          <p:nvPr/>
        </p:nvSpPr>
        <p:spPr bwMode="auto">
          <a:xfrm>
            <a:off x="533400" y="3840163"/>
            <a:ext cx="295275"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solidFill>
                  <a:schemeClr val="bg1"/>
                </a:solidFill>
                <a:latin typeface="Verdana" pitchFamily="34" charset="0"/>
              </a:rPr>
              <a:t>!</a:t>
            </a:r>
          </a:p>
        </p:txBody>
      </p:sp>
      <p:sp>
        <p:nvSpPr>
          <p:cNvPr id="6153" name="Rectangle 13"/>
          <p:cNvSpPr>
            <a:spLocks noChangeArrowheads="1"/>
          </p:cNvSpPr>
          <p:nvPr/>
        </p:nvSpPr>
        <p:spPr bwMode="auto">
          <a:xfrm>
            <a:off x="5176684" y="2344737"/>
            <a:ext cx="2514600" cy="3387725"/>
          </a:xfrm>
          <a:prstGeom prst="rect">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800" b="1" dirty="0">
                <a:latin typeface="Arial" charset="0"/>
              </a:rPr>
              <a:t>The </a:t>
            </a:r>
            <a:r>
              <a:rPr lang="en-US" altLang="en-US" sz="1800" b="1" dirty="0">
                <a:solidFill>
                  <a:srgbClr val="1E4ABD"/>
                </a:solidFill>
                <a:latin typeface="Arial" charset="0"/>
              </a:rPr>
              <a:t>baseline situation</a:t>
            </a:r>
            <a:r>
              <a:rPr lang="en-US" altLang="en-US" sz="1800" b="1" dirty="0">
                <a:latin typeface="Arial" charset="0"/>
              </a:rPr>
              <a:t> is the existing environmental situation or condition in the absence of the activity.</a:t>
            </a:r>
          </a:p>
          <a:p>
            <a:pPr algn="l"/>
            <a:endParaRPr lang="en-US" altLang="en-US" sz="1800" b="1" dirty="0">
              <a:latin typeface="Arial" charset="0"/>
            </a:endParaRPr>
          </a:p>
          <a:p>
            <a:pPr algn="l"/>
            <a:r>
              <a:rPr lang="en-US" altLang="en-US" sz="1800" b="1" dirty="0">
                <a:solidFill>
                  <a:srgbClr val="1E4ABD"/>
                </a:solidFill>
                <a:latin typeface="Arial" charset="0"/>
              </a:rPr>
              <a:t>The baseline situation is a key concept in EIA.</a:t>
            </a:r>
            <a:r>
              <a:rPr lang="en-US" altLang="en-US" sz="1800" b="1" dirty="0">
                <a:latin typeface="Arial" charset="0"/>
              </a:rPr>
              <a:t> </a:t>
            </a:r>
          </a:p>
        </p:txBody>
      </p:sp>
      <p:sp>
        <p:nvSpPr>
          <p:cNvPr id="6154" name="AutoShape 19"/>
          <p:cNvSpPr>
            <a:spLocks noChangeArrowheads="1"/>
          </p:cNvSpPr>
          <p:nvPr/>
        </p:nvSpPr>
        <p:spPr bwMode="auto">
          <a:xfrm rot="-5400000">
            <a:off x="7768713" y="5430428"/>
            <a:ext cx="1524000" cy="1143000"/>
          </a:xfrm>
          <a:prstGeom prst="downArrow">
            <a:avLst>
              <a:gd name="adj1" fmla="val 92083"/>
              <a:gd name="adj2" fmla="val 20699"/>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800" b="1">
                <a:latin typeface="Arial" charset="0"/>
              </a:rPr>
              <a:t>More…</a:t>
            </a: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8619" y="2133600"/>
            <a:ext cx="7553029" cy="243143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685800" indent="-685800" algn="ctr">
              <a:buFont typeface="Arial" pitchFamily="34" charset="0"/>
              <a:buChar char="•"/>
            </a:pP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Presenter introduction</a:t>
            </a:r>
          </a:p>
          <a:p>
            <a:pPr marL="685800" indent="-685800" algn="ctr">
              <a:buFont typeface="Arial" pitchFamily="34" charset="0"/>
              <a:buChar char="•"/>
            </a:pPr>
            <a:endPar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685800" indent="-685800" algn="ctr">
              <a:buFont typeface="Arial" pitchFamily="34" charset="0"/>
              <a:buChar char="•"/>
            </a:pPr>
            <a:r>
              <a:rPr lang="en-US" sz="4400" b="1" dirty="0" smtClean="0">
                <a:ln w="11430"/>
                <a:solidFill>
                  <a:srgbClr val="FF0000"/>
                </a:solidFill>
                <a:effectLst>
                  <a:outerShdw blurRad="50800" dist="39000" dir="5460000" algn="tl">
                    <a:srgbClr val="000000">
                      <a:alpha val="38000"/>
                    </a:srgbClr>
                  </a:outerShdw>
                </a:effectLst>
              </a:rPr>
              <a:t>Trainees introduction</a:t>
            </a:r>
            <a:endParaRPr lang="en-US" sz="4400" b="1" cap="none" spc="0" dirty="0">
              <a:ln w="11430"/>
              <a:solidFill>
                <a:srgbClr val="FF000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324930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AutoShape 24"/>
          <p:cNvSpPr>
            <a:spLocks noChangeArrowheads="1"/>
          </p:cNvSpPr>
          <p:nvPr/>
        </p:nvSpPr>
        <p:spPr bwMode="auto">
          <a:xfrm>
            <a:off x="228600" y="2286000"/>
            <a:ext cx="381000" cy="3200400"/>
          </a:xfrm>
          <a:prstGeom prst="curvedRightArrow">
            <a:avLst>
              <a:gd name="adj1" fmla="val 168000"/>
              <a:gd name="adj2" fmla="val 336000"/>
              <a:gd name="adj3" fmla="val 33333"/>
            </a:avLst>
          </a:prstGeom>
          <a:solidFill>
            <a:srgbClr val="99CC00">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7173" name="Rectangle 23"/>
          <p:cNvSpPr>
            <a:spLocks noChangeArrowheads="1"/>
          </p:cNvSpPr>
          <p:nvPr/>
        </p:nvSpPr>
        <p:spPr bwMode="auto">
          <a:xfrm>
            <a:off x="609600" y="2286000"/>
            <a:ext cx="3124200" cy="685800"/>
          </a:xfrm>
          <a:prstGeom prst="rect">
            <a:avLst/>
          </a:prstGeom>
          <a:solidFill>
            <a:srgbClr val="99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7174" name="Rectangle 2"/>
          <p:cNvSpPr>
            <a:spLocks noGrp="1" noChangeArrowheads="1"/>
          </p:cNvSpPr>
          <p:nvPr>
            <p:ph type="title"/>
          </p:nvPr>
        </p:nvSpPr>
        <p:spPr>
          <a:xfrm>
            <a:off x="0" y="457200"/>
            <a:ext cx="7772400" cy="609600"/>
          </a:xfrm>
        </p:spPr>
        <p:txBody>
          <a:bodyPr/>
          <a:lstStyle/>
          <a:p>
            <a:pPr eaLnBrk="1" hangingPunct="1"/>
            <a:r>
              <a:rPr lang="en-US" altLang="en-US" smtClean="0"/>
              <a:t>The baseline situation</a:t>
            </a:r>
          </a:p>
        </p:txBody>
      </p:sp>
      <p:sp>
        <p:nvSpPr>
          <p:cNvPr id="7175" name="Rectangle 12"/>
          <p:cNvSpPr>
            <a:spLocks noChangeArrowheads="1"/>
          </p:cNvSpPr>
          <p:nvPr/>
        </p:nvSpPr>
        <p:spPr bwMode="auto">
          <a:xfrm>
            <a:off x="590550" y="1447800"/>
            <a:ext cx="321945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r" eaLnBrk="1" hangingPunct="1">
              <a:spcBef>
                <a:spcPct val="20000"/>
              </a:spcBef>
              <a:buClr>
                <a:schemeClr val="folHlink"/>
              </a:buClr>
              <a:buFont typeface="Wingdings" pitchFamily="2" charset="2"/>
              <a:buNone/>
            </a:pPr>
            <a:r>
              <a:rPr lang="en-US" altLang="en-US" sz="2400" b="1">
                <a:latin typeface="Arial" charset="0"/>
              </a:rPr>
              <a:t>In characterizing the baseline situation, many </a:t>
            </a:r>
            <a:r>
              <a:rPr lang="en-US" altLang="en-US" sz="2400" b="1">
                <a:solidFill>
                  <a:srgbClr val="1E4ABD"/>
                </a:solidFill>
                <a:latin typeface="Arial" charset="0"/>
              </a:rPr>
              <a:t>environmental components</a:t>
            </a:r>
            <a:r>
              <a:rPr lang="en-US" altLang="en-US" sz="2400" b="1">
                <a:latin typeface="Arial" charset="0"/>
              </a:rPr>
              <a:t> MAY be of interest</a:t>
            </a:r>
            <a:endParaRPr lang="en-US" altLang="en-US" sz="2400" b="1">
              <a:solidFill>
                <a:srgbClr val="1E4ABD"/>
              </a:solidFill>
              <a:latin typeface="Arial" charset="0"/>
            </a:endParaRPr>
          </a:p>
        </p:txBody>
      </p:sp>
      <p:sp>
        <p:nvSpPr>
          <p:cNvPr id="7176" name="Rectangle 14"/>
          <p:cNvSpPr>
            <a:spLocks noChangeArrowheads="1"/>
          </p:cNvSpPr>
          <p:nvPr/>
        </p:nvSpPr>
        <p:spPr bwMode="auto">
          <a:xfrm>
            <a:off x="4572000" y="1295400"/>
            <a:ext cx="3886200" cy="7588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143000" indent="-114300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Aft>
                <a:spcPct val="30000"/>
              </a:spcAft>
            </a:pPr>
            <a:r>
              <a:rPr lang="en-US" altLang="en-US" sz="1600" b="1">
                <a:latin typeface="Arial" charset="0"/>
                <a:cs typeface="Times New Roman" pitchFamily="18" charset="0"/>
              </a:rPr>
              <a:t>Water</a:t>
            </a:r>
            <a:r>
              <a:rPr lang="en-US" altLang="en-US" sz="1600" i="1">
                <a:latin typeface="Arial" charset="0"/>
                <a:cs typeface="Times New Roman" pitchFamily="18" charset="0"/>
              </a:rPr>
              <a:t>	Quantity, quality, reliability, accessibility</a:t>
            </a:r>
          </a:p>
        </p:txBody>
      </p:sp>
      <p:sp>
        <p:nvSpPr>
          <p:cNvPr id="7177" name="Rectangle 15"/>
          <p:cNvSpPr>
            <a:spLocks noChangeArrowheads="1"/>
          </p:cNvSpPr>
          <p:nvPr/>
        </p:nvSpPr>
        <p:spPr bwMode="auto">
          <a:xfrm>
            <a:off x="4572000" y="2170113"/>
            <a:ext cx="3886200" cy="7620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143000" indent="-114300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Aft>
                <a:spcPct val="30000"/>
              </a:spcAft>
            </a:pPr>
            <a:r>
              <a:rPr lang="en-US" altLang="en-US" sz="1600" b="1">
                <a:latin typeface="Arial" charset="0"/>
                <a:cs typeface="Times New Roman" pitchFamily="18" charset="0"/>
              </a:rPr>
              <a:t>Soils</a:t>
            </a:r>
            <a:r>
              <a:rPr lang="en-US" altLang="en-US" sz="1600" i="1">
                <a:latin typeface="Arial" charset="0"/>
                <a:cs typeface="Times New Roman" pitchFamily="18" charset="0"/>
              </a:rPr>
              <a:t>	Erosion, crop productivity, fallow periods, salinity, nutrient concentrations</a:t>
            </a:r>
          </a:p>
        </p:txBody>
      </p:sp>
      <p:sp>
        <p:nvSpPr>
          <p:cNvPr id="7178" name="Rectangle 16"/>
          <p:cNvSpPr>
            <a:spLocks noChangeArrowheads="1"/>
          </p:cNvSpPr>
          <p:nvPr/>
        </p:nvSpPr>
        <p:spPr bwMode="auto">
          <a:xfrm>
            <a:off x="4572000" y="4762500"/>
            <a:ext cx="3886200" cy="7588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143000" indent="-114300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Aft>
                <a:spcPct val="30000"/>
              </a:spcAft>
            </a:pPr>
            <a:r>
              <a:rPr lang="en-US" altLang="en-US" sz="1600" b="1">
                <a:latin typeface="Arial" charset="0"/>
                <a:cs typeface="Times New Roman" pitchFamily="18" charset="0"/>
              </a:rPr>
              <a:t>Flora</a:t>
            </a:r>
            <a:r>
              <a:rPr lang="en-US" altLang="en-US" sz="1600" i="1">
                <a:latin typeface="Arial" charset="0"/>
                <a:cs typeface="Times New Roman" pitchFamily="18" charset="0"/>
              </a:rPr>
              <a:t>	Composition and density of natural vegetation, productivity, key species</a:t>
            </a:r>
          </a:p>
        </p:txBody>
      </p:sp>
      <p:sp>
        <p:nvSpPr>
          <p:cNvPr id="7179" name="Rectangle 17"/>
          <p:cNvSpPr>
            <a:spLocks noChangeArrowheads="1"/>
          </p:cNvSpPr>
          <p:nvPr/>
        </p:nvSpPr>
        <p:spPr bwMode="auto">
          <a:xfrm>
            <a:off x="4572000" y="3048000"/>
            <a:ext cx="3886200" cy="7588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143000" indent="-114300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Aft>
                <a:spcPct val="30000"/>
              </a:spcAft>
            </a:pPr>
            <a:r>
              <a:rPr lang="en-US" altLang="en-US" sz="1600" b="1">
                <a:latin typeface="Arial" charset="0"/>
                <a:cs typeface="Times New Roman" pitchFamily="18" charset="0"/>
              </a:rPr>
              <a:t>Fauna</a:t>
            </a:r>
            <a:r>
              <a:rPr lang="en-US" altLang="en-US" sz="1600">
                <a:latin typeface="Arial" charset="0"/>
                <a:cs typeface="Times New Roman" pitchFamily="18" charset="0"/>
              </a:rPr>
              <a:t>	</a:t>
            </a:r>
            <a:r>
              <a:rPr lang="en-US" altLang="en-US" sz="1600" i="1">
                <a:latin typeface="Arial" charset="0"/>
                <a:cs typeface="Times New Roman" pitchFamily="18" charset="0"/>
              </a:rPr>
              <a:t>Populations, habitat</a:t>
            </a:r>
          </a:p>
          <a:p>
            <a:pPr algn="l">
              <a:spcAft>
                <a:spcPct val="30000"/>
              </a:spcAft>
            </a:pPr>
            <a:endParaRPr lang="en-US" altLang="en-US" sz="1600" i="1">
              <a:latin typeface="Arial" charset="0"/>
              <a:cs typeface="Times New Roman" pitchFamily="18" charset="0"/>
            </a:endParaRPr>
          </a:p>
        </p:txBody>
      </p:sp>
      <p:sp>
        <p:nvSpPr>
          <p:cNvPr id="7180" name="Rectangle 18"/>
          <p:cNvSpPr>
            <a:spLocks noChangeArrowheads="1"/>
          </p:cNvSpPr>
          <p:nvPr/>
        </p:nvSpPr>
        <p:spPr bwMode="auto">
          <a:xfrm>
            <a:off x="4572000" y="5638800"/>
            <a:ext cx="3886200" cy="7588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tabLst>
                <a:tab pos="1143000" algn="l"/>
              </a:tabLst>
              <a:defRPr sz="2800">
                <a:solidFill>
                  <a:schemeClr val="tx1"/>
                </a:solidFill>
                <a:latin typeface="Times" charset="0"/>
              </a:defRPr>
            </a:lvl1pPr>
            <a:lvl2pPr marL="742950" indent="-285750">
              <a:tabLst>
                <a:tab pos="1143000" algn="l"/>
              </a:tabLst>
              <a:defRPr sz="2800">
                <a:solidFill>
                  <a:schemeClr val="tx1"/>
                </a:solidFill>
                <a:latin typeface="Times" charset="0"/>
              </a:defRPr>
            </a:lvl2pPr>
            <a:lvl3pPr marL="1143000" indent="-228600">
              <a:tabLst>
                <a:tab pos="1143000" algn="l"/>
              </a:tabLst>
              <a:defRPr sz="2800">
                <a:solidFill>
                  <a:schemeClr val="tx1"/>
                </a:solidFill>
                <a:latin typeface="Times" charset="0"/>
              </a:defRPr>
            </a:lvl3pPr>
            <a:lvl4pPr marL="1600200" indent="-228600">
              <a:tabLst>
                <a:tab pos="1143000" algn="l"/>
              </a:tabLst>
              <a:defRPr sz="2800">
                <a:solidFill>
                  <a:schemeClr val="tx1"/>
                </a:solidFill>
                <a:latin typeface="Times" charset="0"/>
              </a:defRPr>
            </a:lvl4pPr>
            <a:lvl5pPr marL="2057400" indent="-228600">
              <a:tabLst>
                <a:tab pos="1143000" algn="l"/>
              </a:tabLst>
              <a:defRPr sz="2800">
                <a:solidFill>
                  <a:schemeClr val="tx1"/>
                </a:solidFill>
                <a:latin typeface="Times" charset="0"/>
              </a:defRPr>
            </a:lvl5pPr>
            <a:lvl6pPr marL="2514600" indent="-228600" algn="ctr" eaLnBrk="0" fontAlgn="base" hangingPunct="0">
              <a:spcBef>
                <a:spcPct val="0"/>
              </a:spcBef>
              <a:spcAft>
                <a:spcPct val="0"/>
              </a:spcAft>
              <a:tabLst>
                <a:tab pos="1143000" algn="l"/>
              </a:tabLst>
              <a:defRPr sz="2800">
                <a:solidFill>
                  <a:schemeClr val="tx1"/>
                </a:solidFill>
                <a:latin typeface="Times" charset="0"/>
              </a:defRPr>
            </a:lvl6pPr>
            <a:lvl7pPr marL="2971800" indent="-228600" algn="ctr" eaLnBrk="0" fontAlgn="base" hangingPunct="0">
              <a:spcBef>
                <a:spcPct val="0"/>
              </a:spcBef>
              <a:spcAft>
                <a:spcPct val="0"/>
              </a:spcAft>
              <a:tabLst>
                <a:tab pos="1143000" algn="l"/>
              </a:tabLst>
              <a:defRPr sz="2800">
                <a:solidFill>
                  <a:schemeClr val="tx1"/>
                </a:solidFill>
                <a:latin typeface="Times" charset="0"/>
              </a:defRPr>
            </a:lvl7pPr>
            <a:lvl8pPr marL="3429000" indent="-228600" algn="ctr" eaLnBrk="0" fontAlgn="base" hangingPunct="0">
              <a:spcBef>
                <a:spcPct val="0"/>
              </a:spcBef>
              <a:spcAft>
                <a:spcPct val="0"/>
              </a:spcAft>
              <a:tabLst>
                <a:tab pos="1143000" algn="l"/>
              </a:tabLst>
              <a:defRPr sz="2800">
                <a:solidFill>
                  <a:schemeClr val="tx1"/>
                </a:solidFill>
                <a:latin typeface="Times" charset="0"/>
              </a:defRPr>
            </a:lvl8pPr>
            <a:lvl9pPr marL="3886200" indent="-228600" algn="ctr" eaLnBrk="0" fontAlgn="base" hangingPunct="0">
              <a:spcBef>
                <a:spcPct val="0"/>
              </a:spcBef>
              <a:spcAft>
                <a:spcPct val="0"/>
              </a:spcAft>
              <a:tabLst>
                <a:tab pos="1143000" algn="l"/>
              </a:tabLst>
              <a:defRPr sz="2800">
                <a:solidFill>
                  <a:schemeClr val="tx1"/>
                </a:solidFill>
                <a:latin typeface="Times" charset="0"/>
              </a:defRPr>
            </a:lvl9pPr>
          </a:lstStyle>
          <a:p>
            <a:pPr algn="l">
              <a:spcAft>
                <a:spcPct val="30000"/>
              </a:spcAft>
            </a:pPr>
            <a:r>
              <a:rPr lang="en-US" altLang="en-US" sz="1600" b="1">
                <a:latin typeface="Arial" charset="0"/>
                <a:cs typeface="Times New Roman" pitchFamily="18" charset="0"/>
              </a:rPr>
              <a:t>Special	</a:t>
            </a:r>
            <a:r>
              <a:rPr lang="en-US" altLang="en-US" sz="1600" i="1">
                <a:latin typeface="Arial" charset="0"/>
                <a:cs typeface="Times New Roman" pitchFamily="18" charset="0"/>
              </a:rPr>
              <a:t>Key species</a:t>
            </a:r>
            <a:r>
              <a:rPr lang="en-US" altLang="en-US" sz="1600" b="1">
                <a:latin typeface="Arial" charset="0"/>
                <a:cs typeface="Times New Roman" pitchFamily="18" charset="0"/>
              </a:rPr>
              <a:t> </a:t>
            </a:r>
            <a:br>
              <a:rPr lang="en-US" altLang="en-US" sz="1600" b="1">
                <a:latin typeface="Arial" charset="0"/>
                <a:cs typeface="Times New Roman" pitchFamily="18" charset="0"/>
              </a:rPr>
            </a:br>
            <a:r>
              <a:rPr lang="en-US" altLang="en-US" sz="1600" b="1">
                <a:latin typeface="Arial" charset="0"/>
                <a:cs typeface="Times New Roman" pitchFamily="18" charset="0"/>
              </a:rPr>
              <a:t>ecosystems</a:t>
            </a:r>
          </a:p>
        </p:txBody>
      </p:sp>
      <p:sp>
        <p:nvSpPr>
          <p:cNvPr id="7181" name="Rectangle 19"/>
          <p:cNvSpPr>
            <a:spLocks noChangeArrowheads="1"/>
          </p:cNvSpPr>
          <p:nvPr/>
        </p:nvSpPr>
        <p:spPr bwMode="auto">
          <a:xfrm>
            <a:off x="4572000" y="3886200"/>
            <a:ext cx="3886200" cy="7588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143000" indent="-114300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Aft>
                <a:spcPct val="30000"/>
              </a:spcAft>
            </a:pPr>
            <a:r>
              <a:rPr lang="en-US" altLang="en-US" sz="1600" b="1">
                <a:latin typeface="Arial" charset="0"/>
                <a:cs typeface="Times New Roman" pitchFamily="18" charset="0"/>
              </a:rPr>
              <a:t>Env Health</a:t>
            </a:r>
            <a:r>
              <a:rPr lang="en-US" altLang="en-US" sz="1600" i="1">
                <a:latin typeface="Arial" charset="0"/>
                <a:cs typeface="Times New Roman" pitchFamily="18" charset="0"/>
              </a:rPr>
              <a:t>	Disease vectors, pathogens</a:t>
            </a:r>
          </a:p>
        </p:txBody>
      </p:sp>
      <p:sp>
        <p:nvSpPr>
          <p:cNvPr id="7182" name="AutoShape 20"/>
          <p:cNvSpPr>
            <a:spLocks noChangeArrowheads="1"/>
          </p:cNvSpPr>
          <p:nvPr/>
        </p:nvSpPr>
        <p:spPr bwMode="auto">
          <a:xfrm rot="-5400000">
            <a:off x="3238500" y="2171700"/>
            <a:ext cx="1524000" cy="381000"/>
          </a:xfrm>
          <a:prstGeom prst="downArrow">
            <a:avLst>
              <a:gd name="adj1" fmla="val 62241"/>
              <a:gd name="adj2" fmla="val 100000"/>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7183" name="Rectangle 21"/>
          <p:cNvSpPr>
            <a:spLocks noChangeArrowheads="1"/>
          </p:cNvSpPr>
          <p:nvPr/>
        </p:nvSpPr>
        <p:spPr bwMode="auto">
          <a:xfrm>
            <a:off x="685800" y="3886200"/>
            <a:ext cx="3048000" cy="2225675"/>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eaLnBrk="1" hangingPunct="1"/>
            <a:r>
              <a:rPr lang="en-US" altLang="en-US" sz="2000" b="1">
                <a:solidFill>
                  <a:schemeClr val="bg1"/>
                </a:solidFill>
                <a:latin typeface="Arial" charset="0"/>
              </a:rPr>
              <a:t>The components of interest are those that are likely to be affected by your activity—or upon which your activity depends for its success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0" y="457200"/>
            <a:ext cx="7772400" cy="609600"/>
          </a:xfrm>
        </p:spPr>
        <p:txBody>
          <a:bodyPr/>
          <a:lstStyle/>
          <a:p>
            <a:pPr eaLnBrk="1" hangingPunct="1"/>
            <a:r>
              <a:rPr lang="en-US" altLang="en-US" smtClean="0"/>
              <a:t>The baseline situation</a:t>
            </a:r>
          </a:p>
        </p:txBody>
      </p:sp>
      <p:sp>
        <p:nvSpPr>
          <p:cNvPr id="8197" name="Rectangle 4"/>
          <p:cNvSpPr>
            <a:spLocks noGrp="1" noChangeArrowheads="1"/>
          </p:cNvSpPr>
          <p:nvPr>
            <p:ph type="body" idx="1"/>
          </p:nvPr>
        </p:nvSpPr>
        <p:spPr>
          <a:xfrm>
            <a:off x="381000" y="1447800"/>
            <a:ext cx="3886200" cy="687388"/>
          </a:xfrm>
          <a:noFill/>
        </p:spPr>
        <p:txBody>
          <a:bodyPr/>
          <a:lstStyle/>
          <a:p>
            <a:pPr marL="0" indent="0" algn="r" eaLnBrk="1" hangingPunct="1">
              <a:buFont typeface="Wingdings" pitchFamily="2" charset="2"/>
              <a:buNone/>
            </a:pPr>
            <a:r>
              <a:rPr lang="en-US" altLang="en-US" sz="2200" smtClean="0">
                <a:solidFill>
                  <a:srgbClr val="1E4ABD"/>
                </a:solidFill>
              </a:rPr>
              <a:t>The baseline situation is not simply a “snapshot.”</a:t>
            </a:r>
            <a:r>
              <a:rPr lang="en-US" altLang="en-US" sz="2200" smtClean="0"/>
              <a:t> </a:t>
            </a:r>
          </a:p>
          <a:p>
            <a:pPr marL="0" indent="0" algn="r" eaLnBrk="1" hangingPunct="1">
              <a:spcBef>
                <a:spcPct val="50000"/>
              </a:spcBef>
              <a:buFont typeface="Wingdings" pitchFamily="2" charset="2"/>
              <a:buNone/>
            </a:pPr>
            <a:r>
              <a:rPr lang="en-US" altLang="en-US" sz="2000" smtClean="0"/>
              <a:t>Describing the baseline situation requires describing both the </a:t>
            </a:r>
            <a:r>
              <a:rPr lang="en-US" altLang="en-US" sz="2000" smtClean="0">
                <a:solidFill>
                  <a:srgbClr val="1E4ABD"/>
                </a:solidFill>
              </a:rPr>
              <a:t>normal variability</a:t>
            </a:r>
            <a:r>
              <a:rPr lang="en-US" altLang="en-US" sz="2000" smtClean="0"/>
              <a:t> in environmental components &amp; </a:t>
            </a:r>
            <a:r>
              <a:rPr lang="en-US" altLang="en-US" sz="2000" smtClean="0">
                <a:solidFill>
                  <a:srgbClr val="1E4ABD"/>
                </a:solidFill>
              </a:rPr>
              <a:t>current trends</a:t>
            </a:r>
            <a:r>
              <a:rPr lang="en-US" altLang="en-US" sz="2000" smtClean="0"/>
              <a:t> in these components.</a:t>
            </a:r>
          </a:p>
        </p:txBody>
      </p:sp>
      <p:pic>
        <p:nvPicPr>
          <p:cNvPr id="8198" name="Picture 5" descr="C:\Documents and Settings\mstough\My Documents\ENCAP V (Mobis FY 03)\EA-ESD course materials review\photos\ghanawell.jpg"/>
          <p:cNvPicPr>
            <a:picLocks noChangeAspect="1" noChangeArrowheads="1"/>
          </p:cNvPicPr>
          <p:nvPr/>
        </p:nvPicPr>
        <p:blipFill>
          <a:blip r:embed="rId2">
            <a:lum bright="24000" contrast="6000"/>
            <a:extLst>
              <a:ext uri="{28A0092B-C50C-407E-A947-70E740481C1C}">
                <a14:useLocalDpi xmlns:a14="http://schemas.microsoft.com/office/drawing/2010/main" val="0"/>
              </a:ext>
            </a:extLst>
          </a:blip>
          <a:srcRect/>
          <a:stretch>
            <a:fillRect/>
          </a:stretch>
        </p:blipFill>
        <p:spPr bwMode="auto">
          <a:xfrm>
            <a:off x="5410200" y="1447800"/>
            <a:ext cx="2286000"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Line 6"/>
          <p:cNvSpPr>
            <a:spLocks noChangeShapeType="1"/>
          </p:cNvSpPr>
          <p:nvPr/>
        </p:nvSpPr>
        <p:spPr bwMode="auto">
          <a:xfrm>
            <a:off x="5334000" y="1447800"/>
            <a:ext cx="0" cy="1905000"/>
          </a:xfrm>
          <a:prstGeom prst="line">
            <a:avLst/>
          </a:prstGeom>
          <a:noFill/>
          <a:ln w="63500">
            <a:solidFill>
              <a:srgbClr val="1E4AB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Line 7"/>
          <p:cNvSpPr>
            <a:spLocks noChangeShapeType="1"/>
          </p:cNvSpPr>
          <p:nvPr/>
        </p:nvSpPr>
        <p:spPr bwMode="auto">
          <a:xfrm>
            <a:off x="5334000" y="3352800"/>
            <a:ext cx="2590800" cy="0"/>
          </a:xfrm>
          <a:prstGeom prst="line">
            <a:avLst/>
          </a:prstGeom>
          <a:noFill/>
          <a:ln w="63500">
            <a:solidFill>
              <a:srgbClr val="1E4AB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Freeform 8"/>
          <p:cNvSpPr>
            <a:spLocks/>
          </p:cNvSpPr>
          <p:nvPr/>
        </p:nvSpPr>
        <p:spPr bwMode="auto">
          <a:xfrm>
            <a:off x="5410200" y="1968500"/>
            <a:ext cx="2438400" cy="800100"/>
          </a:xfrm>
          <a:custGeom>
            <a:avLst/>
            <a:gdLst>
              <a:gd name="T0" fmla="*/ 0 w 1824"/>
              <a:gd name="T1" fmla="*/ 317500 h 504"/>
              <a:gd name="T2" fmla="*/ 64168 w 1824"/>
              <a:gd name="T3" fmla="*/ 12700 h 504"/>
              <a:gd name="T4" fmla="*/ 256674 w 1824"/>
              <a:gd name="T5" fmla="*/ 241300 h 504"/>
              <a:gd name="T6" fmla="*/ 449179 w 1824"/>
              <a:gd name="T7" fmla="*/ 165100 h 504"/>
              <a:gd name="T8" fmla="*/ 513347 w 1824"/>
              <a:gd name="T9" fmla="*/ 317500 h 504"/>
              <a:gd name="T10" fmla="*/ 770021 w 1824"/>
              <a:gd name="T11" fmla="*/ 317500 h 504"/>
              <a:gd name="T12" fmla="*/ 898358 w 1824"/>
              <a:gd name="T13" fmla="*/ 393700 h 504"/>
              <a:gd name="T14" fmla="*/ 1090863 w 1824"/>
              <a:gd name="T15" fmla="*/ 469900 h 504"/>
              <a:gd name="T16" fmla="*/ 1219200 w 1824"/>
              <a:gd name="T17" fmla="*/ 393700 h 504"/>
              <a:gd name="T18" fmla="*/ 1411705 w 1824"/>
              <a:gd name="T19" fmla="*/ 546100 h 504"/>
              <a:gd name="T20" fmla="*/ 1540042 w 1824"/>
              <a:gd name="T21" fmla="*/ 546100 h 504"/>
              <a:gd name="T22" fmla="*/ 1732547 w 1824"/>
              <a:gd name="T23" fmla="*/ 774700 h 504"/>
              <a:gd name="T24" fmla="*/ 1860884 w 1824"/>
              <a:gd name="T25" fmla="*/ 622300 h 504"/>
              <a:gd name="T26" fmla="*/ 2053389 w 1824"/>
              <a:gd name="T27" fmla="*/ 622300 h 504"/>
              <a:gd name="T28" fmla="*/ 2310063 w 1824"/>
              <a:gd name="T29" fmla="*/ 774700 h 504"/>
              <a:gd name="T30" fmla="*/ 2438400 w 1824"/>
              <a:gd name="T31" fmla="*/ 774700 h 5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24" h="504">
                <a:moveTo>
                  <a:pt x="0" y="200"/>
                </a:moveTo>
                <a:cubicBezTo>
                  <a:pt x="8" y="108"/>
                  <a:pt x="16" y="16"/>
                  <a:pt x="48" y="8"/>
                </a:cubicBezTo>
                <a:cubicBezTo>
                  <a:pt x="80" y="0"/>
                  <a:pt x="144" y="136"/>
                  <a:pt x="192" y="152"/>
                </a:cubicBezTo>
                <a:cubicBezTo>
                  <a:pt x="240" y="168"/>
                  <a:pt x="304" y="96"/>
                  <a:pt x="336" y="104"/>
                </a:cubicBezTo>
                <a:cubicBezTo>
                  <a:pt x="368" y="112"/>
                  <a:pt x="344" y="184"/>
                  <a:pt x="384" y="200"/>
                </a:cubicBezTo>
                <a:cubicBezTo>
                  <a:pt x="424" y="216"/>
                  <a:pt x="528" y="192"/>
                  <a:pt x="576" y="200"/>
                </a:cubicBezTo>
                <a:cubicBezTo>
                  <a:pt x="624" y="208"/>
                  <a:pt x="632" y="232"/>
                  <a:pt x="672" y="248"/>
                </a:cubicBezTo>
                <a:cubicBezTo>
                  <a:pt x="712" y="264"/>
                  <a:pt x="776" y="296"/>
                  <a:pt x="816" y="296"/>
                </a:cubicBezTo>
                <a:cubicBezTo>
                  <a:pt x="856" y="296"/>
                  <a:pt x="872" y="240"/>
                  <a:pt x="912" y="248"/>
                </a:cubicBezTo>
                <a:cubicBezTo>
                  <a:pt x="952" y="256"/>
                  <a:pt x="1016" y="328"/>
                  <a:pt x="1056" y="344"/>
                </a:cubicBezTo>
                <a:cubicBezTo>
                  <a:pt x="1096" y="360"/>
                  <a:pt x="1112" y="320"/>
                  <a:pt x="1152" y="344"/>
                </a:cubicBezTo>
                <a:cubicBezTo>
                  <a:pt x="1192" y="368"/>
                  <a:pt x="1256" y="480"/>
                  <a:pt x="1296" y="488"/>
                </a:cubicBezTo>
                <a:cubicBezTo>
                  <a:pt x="1336" y="496"/>
                  <a:pt x="1352" y="408"/>
                  <a:pt x="1392" y="392"/>
                </a:cubicBezTo>
                <a:cubicBezTo>
                  <a:pt x="1432" y="376"/>
                  <a:pt x="1480" y="376"/>
                  <a:pt x="1536" y="392"/>
                </a:cubicBezTo>
                <a:cubicBezTo>
                  <a:pt x="1592" y="408"/>
                  <a:pt x="1680" y="472"/>
                  <a:pt x="1728" y="488"/>
                </a:cubicBezTo>
                <a:cubicBezTo>
                  <a:pt x="1776" y="504"/>
                  <a:pt x="1800" y="496"/>
                  <a:pt x="1824" y="488"/>
                </a:cubicBezTo>
              </a:path>
            </a:pathLst>
          </a:custGeom>
          <a:noFill/>
          <a:ln w="63500">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2" name="Rectangle 9"/>
          <p:cNvSpPr>
            <a:spLocks noChangeArrowheads="1"/>
          </p:cNvSpPr>
          <p:nvPr/>
        </p:nvSpPr>
        <p:spPr bwMode="auto">
          <a:xfrm>
            <a:off x="6096000" y="3473450"/>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800" b="1">
                <a:latin typeface="Arial" charset="0"/>
              </a:rPr>
              <a:t>time</a:t>
            </a:r>
          </a:p>
        </p:txBody>
      </p:sp>
      <p:sp>
        <p:nvSpPr>
          <p:cNvPr id="8203" name="Rectangle 10"/>
          <p:cNvSpPr>
            <a:spLocks noChangeArrowheads="1"/>
          </p:cNvSpPr>
          <p:nvPr/>
        </p:nvSpPr>
        <p:spPr bwMode="auto">
          <a:xfrm rot="-5400000">
            <a:off x="4428332" y="2124868"/>
            <a:ext cx="141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800" b="1">
                <a:latin typeface="Arial" charset="0"/>
              </a:rPr>
              <a:t>Water table</a:t>
            </a:r>
          </a:p>
        </p:txBody>
      </p:sp>
      <p:sp>
        <p:nvSpPr>
          <p:cNvPr id="8204" name="Rectangle 11"/>
          <p:cNvSpPr>
            <a:spLocks noChangeArrowheads="1"/>
          </p:cNvSpPr>
          <p:nvPr/>
        </p:nvSpPr>
        <p:spPr bwMode="auto">
          <a:xfrm>
            <a:off x="5257800" y="3886200"/>
            <a:ext cx="2819400" cy="22891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800" b="1">
                <a:latin typeface="Arial" charset="0"/>
              </a:rPr>
              <a:t>This chart of groundwater levels shows both </a:t>
            </a:r>
            <a:r>
              <a:rPr lang="en-US" altLang="en-US" sz="1800" b="1">
                <a:solidFill>
                  <a:srgbClr val="1E4ABD"/>
                </a:solidFill>
                <a:latin typeface="Arial" charset="0"/>
              </a:rPr>
              <a:t>variability</a:t>
            </a:r>
            <a:r>
              <a:rPr lang="en-US" altLang="en-US" sz="1800" b="1">
                <a:latin typeface="Arial" charset="0"/>
              </a:rPr>
              <a:t> and a </a:t>
            </a:r>
            <a:r>
              <a:rPr lang="en-US" altLang="en-US" sz="1800" b="1">
                <a:solidFill>
                  <a:srgbClr val="1E4ABD"/>
                </a:solidFill>
                <a:latin typeface="Arial" charset="0"/>
              </a:rPr>
              <a:t>trend over time</a:t>
            </a:r>
            <a:r>
              <a:rPr lang="en-US" altLang="en-US" sz="1800" b="1">
                <a:latin typeface="Arial" charset="0"/>
              </a:rPr>
              <a:t>.  </a:t>
            </a:r>
          </a:p>
          <a:p>
            <a:pPr algn="l"/>
            <a:endParaRPr lang="en-US" altLang="en-US" sz="1800" b="1">
              <a:latin typeface="Arial" charset="0"/>
            </a:endParaRPr>
          </a:p>
          <a:p>
            <a:pPr algn="l"/>
            <a:r>
              <a:rPr lang="en-US" altLang="en-US" sz="1800" b="1">
                <a:latin typeface="Arial" charset="0"/>
              </a:rPr>
              <a:t>Both are part of the groundwater baseline situation.</a:t>
            </a:r>
          </a:p>
        </p:txBody>
      </p:sp>
      <p:sp>
        <p:nvSpPr>
          <p:cNvPr id="8205" name="AutoShape 12"/>
          <p:cNvSpPr>
            <a:spLocks noChangeArrowheads="1"/>
          </p:cNvSpPr>
          <p:nvPr/>
        </p:nvSpPr>
        <p:spPr bwMode="auto">
          <a:xfrm rot="-5400000">
            <a:off x="3238500" y="2552700"/>
            <a:ext cx="2590800" cy="381000"/>
          </a:xfrm>
          <a:prstGeom prst="downArrow">
            <a:avLst>
              <a:gd name="adj1" fmla="val 62241"/>
              <a:gd name="adj2" fmla="val 100000"/>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0" y="533400"/>
            <a:ext cx="7772400" cy="609600"/>
          </a:xfrm>
        </p:spPr>
        <p:txBody>
          <a:bodyPr/>
          <a:lstStyle/>
          <a:p>
            <a:pPr eaLnBrk="1" hangingPunct="1"/>
            <a:r>
              <a:rPr lang="en-US" altLang="en-US" smtClean="0"/>
              <a:t>Types of impacts &amp; their attributes</a:t>
            </a:r>
          </a:p>
        </p:txBody>
      </p:sp>
      <p:sp>
        <p:nvSpPr>
          <p:cNvPr id="9221" name="Rectangle 4"/>
          <p:cNvSpPr>
            <a:spLocks noChangeArrowheads="1"/>
          </p:cNvSpPr>
          <p:nvPr/>
        </p:nvSpPr>
        <p:spPr bwMode="auto">
          <a:xfrm>
            <a:off x="5105400" y="1371600"/>
            <a:ext cx="2819400" cy="2682875"/>
          </a:xfrm>
          <a:prstGeom prst="rect">
            <a:avLst/>
          </a:prstGeom>
          <a:solidFill>
            <a:srgbClr val="99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spcBef>
                <a:spcPct val="50000"/>
              </a:spcBef>
              <a:buFont typeface="Wingdings" pitchFamily="2" charset="2"/>
              <a:buNone/>
            </a:pPr>
            <a:r>
              <a:rPr kumimoji="1" lang="en-US" altLang="en-US" sz="2000" b="1">
                <a:latin typeface="Arial" charset="0"/>
              </a:rPr>
              <a:t>Direct &amp; indirect impacts</a:t>
            </a:r>
          </a:p>
          <a:p>
            <a:pPr>
              <a:spcBef>
                <a:spcPct val="50000"/>
              </a:spcBef>
              <a:buFont typeface="Wingdings" pitchFamily="2" charset="2"/>
              <a:buNone/>
            </a:pPr>
            <a:r>
              <a:rPr kumimoji="1" lang="en-US" altLang="en-US" sz="2000" b="1">
                <a:latin typeface="Arial" charset="0"/>
              </a:rPr>
              <a:t>Short-term &amp; long-term impacts</a:t>
            </a:r>
          </a:p>
          <a:p>
            <a:pPr>
              <a:spcBef>
                <a:spcPct val="50000"/>
              </a:spcBef>
              <a:buFont typeface="Wingdings" pitchFamily="2" charset="2"/>
              <a:buNone/>
            </a:pPr>
            <a:r>
              <a:rPr kumimoji="1" lang="en-US" altLang="en-US" sz="2000" b="1">
                <a:latin typeface="Arial" charset="0"/>
              </a:rPr>
              <a:t>Adverse &amp; beneficial impacts</a:t>
            </a:r>
          </a:p>
          <a:p>
            <a:pPr>
              <a:spcBef>
                <a:spcPct val="50000"/>
              </a:spcBef>
              <a:buFont typeface="Wingdings" pitchFamily="2" charset="2"/>
              <a:buNone/>
            </a:pPr>
            <a:r>
              <a:rPr kumimoji="1" lang="en-US" altLang="en-US" sz="2000" b="1">
                <a:latin typeface="Arial" charset="0"/>
              </a:rPr>
              <a:t>Cumulative impacts</a:t>
            </a:r>
          </a:p>
        </p:txBody>
      </p:sp>
      <p:sp>
        <p:nvSpPr>
          <p:cNvPr id="9222" name="Rectangle 5"/>
          <p:cNvSpPr>
            <a:spLocks noChangeArrowheads="1"/>
          </p:cNvSpPr>
          <p:nvPr/>
        </p:nvSpPr>
        <p:spPr bwMode="auto">
          <a:xfrm>
            <a:off x="304800" y="1524000"/>
            <a:ext cx="39624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r"/>
            <a:r>
              <a:rPr lang="en-US" altLang="en-US" sz="2400" b="1">
                <a:latin typeface="Arial" charset="0"/>
              </a:rPr>
              <a:t>The EIA process is concerned with</a:t>
            </a:r>
            <a:br>
              <a:rPr lang="en-US" altLang="en-US" sz="2400" b="1">
                <a:latin typeface="Arial" charset="0"/>
              </a:rPr>
            </a:br>
            <a:r>
              <a:rPr lang="en-US" altLang="en-US" sz="2400" b="1">
                <a:solidFill>
                  <a:srgbClr val="1E4ABD"/>
                </a:solidFill>
                <a:latin typeface="Arial" charset="0"/>
              </a:rPr>
              <a:t>all types of impacts</a:t>
            </a:r>
            <a:r>
              <a:rPr lang="en-US" altLang="en-US" sz="2400" b="1">
                <a:latin typeface="Arial" charset="0"/>
              </a:rPr>
              <a:t> and may describe them in a number of ways</a:t>
            </a:r>
          </a:p>
        </p:txBody>
      </p:sp>
      <p:sp>
        <p:nvSpPr>
          <p:cNvPr id="9223" name="AutoShape 6"/>
          <p:cNvSpPr>
            <a:spLocks noChangeArrowheads="1"/>
          </p:cNvSpPr>
          <p:nvPr/>
        </p:nvSpPr>
        <p:spPr bwMode="auto">
          <a:xfrm>
            <a:off x="4572000" y="1600200"/>
            <a:ext cx="457200" cy="1066800"/>
          </a:xfrm>
          <a:prstGeom prst="homePlate">
            <a:avLst>
              <a:gd name="adj" fmla="val 8958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9224" name="Rectangle 7"/>
          <p:cNvSpPr>
            <a:spLocks noChangeArrowheads="1"/>
          </p:cNvSpPr>
          <p:nvPr/>
        </p:nvSpPr>
        <p:spPr bwMode="auto">
          <a:xfrm>
            <a:off x="5105400" y="5105400"/>
            <a:ext cx="36576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endParaRPr lang="en-US" altLang="en-US" sz="2400" b="1">
              <a:latin typeface="Arial" charset="0"/>
            </a:endParaRPr>
          </a:p>
        </p:txBody>
      </p:sp>
      <p:sp>
        <p:nvSpPr>
          <p:cNvPr id="9225" name="Rectangle 11"/>
          <p:cNvSpPr>
            <a:spLocks noChangeArrowheads="1"/>
          </p:cNvSpPr>
          <p:nvPr/>
        </p:nvSpPr>
        <p:spPr bwMode="auto">
          <a:xfrm>
            <a:off x="2057400" y="3810000"/>
            <a:ext cx="2514600" cy="2362200"/>
          </a:xfrm>
          <a:prstGeom prst="rect">
            <a:avLst/>
          </a:prstGeom>
          <a:solidFill>
            <a:srgbClr val="FFFF99"/>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000">
                <a:latin typeface="Times New Roman" pitchFamily="18" charset="0"/>
                <a:sym typeface="Wingdings" pitchFamily="2" charset="2"/>
              </a:rPr>
              <a:t> </a:t>
            </a:r>
            <a:r>
              <a:rPr lang="en-US" altLang="en-US" sz="2000" b="1">
                <a:latin typeface="Arial" charset="0"/>
              </a:rPr>
              <a:t>Intensity</a:t>
            </a:r>
            <a:br>
              <a:rPr lang="en-US" altLang="en-US" sz="2000" b="1">
                <a:latin typeface="Arial" charset="0"/>
              </a:rPr>
            </a:br>
            <a:r>
              <a:rPr lang="en-US" altLang="en-US" sz="2000" b="1">
                <a:latin typeface="Arial" charset="0"/>
                <a:sym typeface="Wingdings" pitchFamily="2" charset="2"/>
              </a:rPr>
              <a:t> </a:t>
            </a:r>
            <a:r>
              <a:rPr lang="en-US" altLang="en-US" sz="2000" b="1">
                <a:latin typeface="Arial" charset="0"/>
              </a:rPr>
              <a:t>Direction </a:t>
            </a:r>
          </a:p>
          <a:p>
            <a:pPr algn="l"/>
            <a:r>
              <a:rPr lang="en-US" altLang="en-US" sz="2000" b="1">
                <a:latin typeface="Arial" charset="0"/>
                <a:sym typeface="Wingdings" pitchFamily="2" charset="2"/>
              </a:rPr>
              <a:t> </a:t>
            </a:r>
            <a:r>
              <a:rPr lang="en-US" altLang="en-US" sz="2000" b="1">
                <a:latin typeface="Arial" charset="0"/>
              </a:rPr>
              <a:t>Spatial extent</a:t>
            </a:r>
            <a:br>
              <a:rPr lang="en-US" altLang="en-US" sz="2000" b="1">
                <a:latin typeface="Arial" charset="0"/>
              </a:rPr>
            </a:br>
            <a:r>
              <a:rPr lang="en-US" altLang="en-US" sz="2000" b="1">
                <a:latin typeface="Arial" charset="0"/>
                <a:sym typeface="Wingdings" pitchFamily="2" charset="2"/>
              </a:rPr>
              <a:t> </a:t>
            </a:r>
            <a:r>
              <a:rPr lang="en-US" altLang="en-US" sz="2000" b="1">
                <a:latin typeface="Arial" charset="0"/>
              </a:rPr>
              <a:t>Duration </a:t>
            </a:r>
          </a:p>
          <a:p>
            <a:pPr algn="l"/>
            <a:r>
              <a:rPr lang="en-US" altLang="en-US" sz="2000" b="1">
                <a:latin typeface="Arial" charset="0"/>
                <a:sym typeface="Wingdings" pitchFamily="2" charset="2"/>
              </a:rPr>
              <a:t> </a:t>
            </a:r>
            <a:r>
              <a:rPr lang="en-US" altLang="en-US" sz="2000" b="1">
                <a:latin typeface="Arial" charset="0"/>
              </a:rPr>
              <a:t>Frequency </a:t>
            </a:r>
            <a:br>
              <a:rPr lang="en-US" altLang="en-US" sz="2000" b="1">
                <a:latin typeface="Arial" charset="0"/>
              </a:rPr>
            </a:br>
            <a:r>
              <a:rPr lang="en-US" altLang="en-US" sz="2000" b="1">
                <a:latin typeface="Arial" charset="0"/>
                <a:sym typeface="Wingdings" pitchFamily="2" charset="2"/>
              </a:rPr>
              <a:t> </a:t>
            </a:r>
            <a:r>
              <a:rPr lang="en-US" altLang="en-US" sz="2000" b="1">
                <a:latin typeface="Arial" charset="0"/>
              </a:rPr>
              <a:t>Reversibility </a:t>
            </a:r>
          </a:p>
          <a:p>
            <a:pPr algn="l"/>
            <a:r>
              <a:rPr lang="en-US" altLang="en-US" sz="2000" b="1">
                <a:latin typeface="Arial" charset="0"/>
                <a:sym typeface="Wingdings" pitchFamily="2" charset="2"/>
              </a:rPr>
              <a:t> </a:t>
            </a:r>
            <a:r>
              <a:rPr lang="en-US" altLang="en-US" sz="2000" b="1">
                <a:latin typeface="Arial" charset="0"/>
              </a:rPr>
              <a:t>Probability </a:t>
            </a:r>
          </a:p>
        </p:txBody>
      </p:sp>
      <p:sp>
        <p:nvSpPr>
          <p:cNvPr id="9226" name="AutoShape 12"/>
          <p:cNvSpPr>
            <a:spLocks noChangeArrowheads="1"/>
          </p:cNvSpPr>
          <p:nvPr/>
        </p:nvSpPr>
        <p:spPr bwMode="auto">
          <a:xfrm rot="5400000">
            <a:off x="3048000" y="3124200"/>
            <a:ext cx="457200" cy="1066800"/>
          </a:xfrm>
          <a:prstGeom prst="homePlate">
            <a:avLst>
              <a:gd name="adj" fmla="val 8958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9227" name="AutoShape 13"/>
          <p:cNvSpPr>
            <a:spLocks noChangeArrowheads="1"/>
          </p:cNvSpPr>
          <p:nvPr/>
        </p:nvSpPr>
        <p:spPr bwMode="auto">
          <a:xfrm rot="-5400000">
            <a:off x="6362700" y="3695700"/>
            <a:ext cx="1524000" cy="3581400"/>
          </a:xfrm>
          <a:prstGeom prst="downArrow">
            <a:avLst>
              <a:gd name="adj1" fmla="val 97917"/>
              <a:gd name="adj2" fmla="val 41984"/>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400" b="1">
                <a:solidFill>
                  <a:srgbClr val="1E4ABD"/>
                </a:solidFill>
                <a:latin typeface="Arial" charset="0"/>
              </a:rPr>
              <a:t>But all impacts are NOT treated equally.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6"/>
          <p:cNvSpPr txBox="1">
            <a:spLocks noChangeArrowheads="1"/>
          </p:cNvSpPr>
          <p:nvPr/>
        </p:nvSpPr>
        <p:spPr bwMode="auto">
          <a:xfrm>
            <a:off x="2819400" y="2286000"/>
            <a:ext cx="295275"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solidFill>
                  <a:schemeClr val="bg1"/>
                </a:solidFill>
                <a:latin typeface="Verdana" pitchFamily="34" charset="0"/>
              </a:rPr>
              <a:t>!</a:t>
            </a:r>
          </a:p>
        </p:txBody>
      </p:sp>
      <p:sp>
        <p:nvSpPr>
          <p:cNvPr id="10245" name="Rectangle 7"/>
          <p:cNvSpPr>
            <a:spLocks noChangeArrowheads="1"/>
          </p:cNvSpPr>
          <p:nvPr/>
        </p:nvSpPr>
        <p:spPr bwMode="auto">
          <a:xfrm>
            <a:off x="3124200" y="2530475"/>
            <a:ext cx="3505200" cy="166052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chemeClr val="bg1"/>
                </a:solidFill>
                <a:latin typeface="Arial" charset="0"/>
              </a:rPr>
              <a:t>It is ESSENTIAL in EIA to focus on the most significant impacts. </a:t>
            </a:r>
          </a:p>
        </p:txBody>
      </p:sp>
      <p:sp>
        <p:nvSpPr>
          <p:cNvPr id="10246" name="Rectangle 9"/>
          <p:cNvSpPr>
            <a:spLocks noChangeArrowheads="1"/>
          </p:cNvSpPr>
          <p:nvPr/>
        </p:nvSpPr>
        <p:spPr bwMode="auto">
          <a:xfrm>
            <a:off x="3124200" y="4267200"/>
            <a:ext cx="40513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Bef>
                <a:spcPct val="30000"/>
              </a:spcBef>
            </a:pPr>
            <a:r>
              <a:rPr lang="en-US" altLang="en-US" sz="2400" b="1">
                <a:latin typeface="Arial" charset="0"/>
              </a:rPr>
              <a:t>Don’t waste effort &amp; time analyzing and discussing impacts that are less important.</a:t>
            </a:r>
          </a:p>
        </p:txBody>
      </p:sp>
      <p:sp>
        <p:nvSpPr>
          <p:cNvPr id="10247" name="Rectangle 10"/>
          <p:cNvSpPr>
            <a:spLocks noChangeArrowheads="1"/>
          </p:cNvSpPr>
          <p:nvPr/>
        </p:nvSpPr>
        <p:spPr bwMode="auto">
          <a:xfrm>
            <a:off x="3082925" y="2057400"/>
            <a:ext cx="194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400" b="1">
                <a:solidFill>
                  <a:srgbClr val="1E4ABD"/>
                </a:solidFill>
                <a:latin typeface="Arial" charset="0"/>
              </a:rPr>
              <a:t>Specifically,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262370"/>
            <a:ext cx="4733925" cy="5595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46202" y="152400"/>
            <a:ext cx="7384649"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General EIA Process Flow Chart</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395244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AD52155F-FE34-4A85-842C-7D17D88BA23D}" type="slidenum">
              <a:rPr lang="en-US" smtClean="0"/>
              <a:pPr>
                <a:defRPr/>
              </a:pPr>
              <a:t>25</a:t>
            </a:fld>
            <a:endParaRPr lang="en-US"/>
          </a:p>
        </p:txBody>
      </p:sp>
      <p:sp>
        <p:nvSpPr>
          <p:cNvPr id="4" name="Rectangle 3"/>
          <p:cNvSpPr/>
          <p:nvPr/>
        </p:nvSpPr>
        <p:spPr>
          <a:xfrm>
            <a:off x="366252" y="1447800"/>
            <a:ext cx="8305800" cy="4401205"/>
          </a:xfrm>
          <a:prstGeom prst="rect">
            <a:avLst/>
          </a:prstGeom>
        </p:spPr>
        <p:txBody>
          <a:bodyPr wrap="square">
            <a:spAutoFit/>
          </a:bodyPr>
          <a:lstStyle/>
          <a:p>
            <a:pPr algn="l"/>
            <a:r>
              <a:rPr lang="en-US" dirty="0" smtClean="0"/>
              <a:t>A </a:t>
            </a:r>
            <a:r>
              <a:rPr lang="en-US" dirty="0"/>
              <a:t>number of core values and guiding principles for the practice of EIA have been identified:</a:t>
            </a:r>
          </a:p>
          <a:p>
            <a:pPr algn="l"/>
            <a:r>
              <a:rPr lang="en-US" b="1" i="1" dirty="0" smtClean="0"/>
              <a:t>Sustainability</a:t>
            </a:r>
            <a:r>
              <a:rPr lang="en-US" i="1" dirty="0" smtClean="0"/>
              <a:t>  </a:t>
            </a:r>
            <a:r>
              <a:rPr lang="en-US" dirty="0"/>
              <a:t>–  EIA  process  result  in  environmental  safeguards  as  it  is anticipatory and preventive rather than curative (aids precautionary and preventive principle).</a:t>
            </a:r>
          </a:p>
          <a:p>
            <a:pPr algn="l"/>
            <a:r>
              <a:rPr lang="en-US" b="1" i="1" dirty="0" smtClean="0"/>
              <a:t>Integrity </a:t>
            </a:r>
            <a:r>
              <a:rPr lang="en-US" dirty="0"/>
              <a:t>– the process will conform to agreed standards and be performed by multidisciplinary teams.</a:t>
            </a:r>
          </a:p>
          <a:p>
            <a:pPr algn="l"/>
            <a:r>
              <a:rPr lang="en-US" b="1" i="1" dirty="0" smtClean="0"/>
              <a:t>Utility</a:t>
            </a:r>
            <a:r>
              <a:rPr lang="en-US" i="1" dirty="0" smtClean="0"/>
              <a:t> </a:t>
            </a:r>
            <a:r>
              <a:rPr lang="en-US" dirty="0"/>
              <a:t>– the process provides balanced, credible information for decision- making.</a:t>
            </a:r>
          </a:p>
        </p:txBody>
      </p:sp>
      <p:sp>
        <p:nvSpPr>
          <p:cNvPr id="5" name="Rectangle 4"/>
          <p:cNvSpPr/>
          <p:nvPr/>
        </p:nvSpPr>
        <p:spPr>
          <a:xfrm>
            <a:off x="1742768" y="334832"/>
            <a:ext cx="5030788" cy="523220"/>
          </a:xfrm>
          <a:prstGeom prst="rect">
            <a:avLst/>
          </a:prstGeom>
        </p:spPr>
        <p:txBody>
          <a:bodyPr wrap="square">
            <a:spAutoFit/>
          </a:bodyPr>
          <a:lstStyle/>
          <a:p>
            <a:pPr lvl="0"/>
            <a:r>
              <a:rPr lang="en-US" b="1" dirty="0">
                <a:solidFill>
                  <a:srgbClr val="000000"/>
                </a:solidFill>
              </a:rPr>
              <a:t>EIA Core Values</a:t>
            </a:r>
            <a:endParaRPr lang="en-US" dirty="0">
              <a:solidFill>
                <a:srgbClr val="000000"/>
              </a:solidFill>
            </a:endParaRPr>
          </a:p>
        </p:txBody>
      </p:sp>
    </p:spTree>
    <p:extLst>
      <p:ext uri="{BB962C8B-B14F-4D97-AF65-F5344CB8AC3E}">
        <p14:creationId xmlns:p14="http://schemas.microsoft.com/office/powerpoint/2010/main" val="13255712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AD52155F-FE34-4A85-842C-7D17D88BA23D}" type="slidenum">
              <a:rPr lang="en-US" smtClean="0"/>
              <a:pPr>
                <a:defRPr/>
              </a:pPr>
              <a:t>26</a:t>
            </a:fld>
            <a:endParaRPr lang="en-US"/>
          </a:p>
        </p:txBody>
      </p:sp>
      <p:sp>
        <p:nvSpPr>
          <p:cNvPr id="4" name="Rectangle 3"/>
          <p:cNvSpPr/>
          <p:nvPr/>
        </p:nvSpPr>
        <p:spPr>
          <a:xfrm>
            <a:off x="304801" y="265471"/>
            <a:ext cx="8458199" cy="6063198"/>
          </a:xfrm>
          <a:prstGeom prst="rect">
            <a:avLst/>
          </a:prstGeom>
        </p:spPr>
        <p:txBody>
          <a:bodyPr wrap="square">
            <a:spAutoFit/>
          </a:bodyPr>
          <a:lstStyle/>
          <a:p>
            <a:r>
              <a:rPr lang="en-US" b="1" dirty="0"/>
              <a:t>Key Guiding Principles for EIA</a:t>
            </a:r>
            <a:endParaRPr lang="en-US" dirty="0"/>
          </a:p>
          <a:p>
            <a:pPr algn="l"/>
            <a:endParaRPr lang="en-US" sz="1800" b="1" i="1" dirty="0" smtClean="0"/>
          </a:p>
          <a:p>
            <a:pPr algn="l"/>
            <a:endParaRPr lang="en-US" sz="1800" b="1" i="1" dirty="0"/>
          </a:p>
          <a:p>
            <a:pPr algn="l"/>
            <a:r>
              <a:rPr lang="en-US" sz="1800" b="1" i="1" dirty="0" smtClean="0"/>
              <a:t>Continuity </a:t>
            </a:r>
            <a:r>
              <a:rPr lang="en-US" sz="1800" b="1" dirty="0"/>
              <a:t>- </a:t>
            </a:r>
            <a:r>
              <a:rPr lang="en-US" sz="1800" dirty="0"/>
              <a:t>as an integral part of planning, designing and implementation cycle  of  </a:t>
            </a:r>
            <a:r>
              <a:rPr lang="en-US" sz="1800" dirty="0" smtClean="0"/>
              <a:t>and development  </a:t>
            </a:r>
            <a:r>
              <a:rPr lang="en-US" sz="1800" dirty="0"/>
              <a:t>initiative,  EIA  should  run  continuously  </a:t>
            </a:r>
            <a:r>
              <a:rPr lang="en-US" sz="1800" dirty="0" smtClean="0"/>
              <a:t>and throughout </a:t>
            </a:r>
            <a:r>
              <a:rPr lang="en-US" sz="1800" dirty="0"/>
              <a:t>project cycle</a:t>
            </a:r>
            <a:r>
              <a:rPr lang="en-US" sz="1800" dirty="0" smtClean="0"/>
              <a:t>.</a:t>
            </a:r>
          </a:p>
          <a:p>
            <a:pPr algn="l"/>
            <a:endParaRPr lang="en-US" sz="1800" dirty="0"/>
          </a:p>
          <a:p>
            <a:pPr algn="just"/>
            <a:r>
              <a:rPr lang="en-US" sz="1800" b="1" i="1" dirty="0"/>
              <a:t>Participatory </a:t>
            </a:r>
            <a:r>
              <a:rPr lang="en-US" sz="1800" b="1" dirty="0"/>
              <a:t>- </a:t>
            </a:r>
            <a:r>
              <a:rPr lang="en-US" sz="1800" dirty="0"/>
              <a:t>EIA provides a framework for stakeholders and all interested parties </a:t>
            </a:r>
            <a:r>
              <a:rPr lang="en-US" sz="1800" dirty="0" smtClean="0"/>
              <a:t>to participate </a:t>
            </a:r>
            <a:r>
              <a:rPr lang="en-US" sz="1800" dirty="0"/>
              <a:t>in decision-making</a:t>
            </a:r>
            <a:r>
              <a:rPr lang="en-US" sz="1800" dirty="0" smtClean="0"/>
              <a:t>.</a:t>
            </a:r>
          </a:p>
          <a:p>
            <a:pPr algn="just"/>
            <a:endParaRPr lang="en-US" sz="1800" dirty="0" smtClean="0"/>
          </a:p>
          <a:p>
            <a:pPr algn="l"/>
            <a:r>
              <a:rPr lang="en-US" sz="1800" b="1" i="1" dirty="0" smtClean="0"/>
              <a:t>Transparency </a:t>
            </a:r>
            <a:r>
              <a:rPr lang="en-US" sz="1800" dirty="0"/>
              <a:t>– EIA facilitates dialogue, predictions and responses in a forum where proponents, decision-makers, experts and the public interact in an open and accessible way in considering the potential impacts of a project on local community, natural resources and environmental quality. All assessment decisions and their basis, should be open and accessible</a:t>
            </a:r>
            <a:r>
              <a:rPr lang="en-US" sz="1800" dirty="0" smtClean="0"/>
              <a:t>.</a:t>
            </a:r>
          </a:p>
          <a:p>
            <a:pPr algn="l"/>
            <a:endParaRPr lang="en-US" sz="1800" dirty="0"/>
          </a:p>
          <a:p>
            <a:pPr algn="l"/>
            <a:r>
              <a:rPr lang="en-US" sz="1800" b="1" i="1" dirty="0"/>
              <a:t>Credibility </a:t>
            </a:r>
            <a:r>
              <a:rPr lang="en-US" sz="1800" dirty="0"/>
              <a:t>– assessments are undertaken with professionalism and objectivity, using multidisciplinary skills</a:t>
            </a:r>
            <a:r>
              <a:rPr lang="en-US" sz="1800" dirty="0" smtClean="0"/>
              <a:t>.</a:t>
            </a:r>
          </a:p>
          <a:p>
            <a:pPr algn="l"/>
            <a:endParaRPr lang="en-US" sz="1800" dirty="0"/>
          </a:p>
          <a:p>
            <a:pPr algn="l"/>
            <a:r>
              <a:rPr lang="en-US" sz="1800" b="1" i="1" dirty="0"/>
              <a:t>Certainty </a:t>
            </a:r>
            <a:r>
              <a:rPr lang="en-US" sz="1800" dirty="0"/>
              <a:t>– the process and timing of assessment must be agreed in advance and followed by all participants.</a:t>
            </a:r>
          </a:p>
          <a:p>
            <a:pPr algn="l"/>
            <a:endParaRPr lang="en-US" sz="1800" dirty="0"/>
          </a:p>
        </p:txBody>
      </p:sp>
    </p:spTree>
    <p:extLst>
      <p:ext uri="{BB962C8B-B14F-4D97-AF65-F5344CB8AC3E}">
        <p14:creationId xmlns:p14="http://schemas.microsoft.com/office/powerpoint/2010/main" val="1562121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AD52155F-FE34-4A85-842C-7D17D88BA23D}" type="slidenum">
              <a:rPr lang="en-US" smtClean="0"/>
              <a:pPr>
                <a:defRPr/>
              </a:pPr>
              <a:t>27</a:t>
            </a:fld>
            <a:endParaRPr lang="en-US"/>
          </a:p>
        </p:txBody>
      </p:sp>
      <p:sp>
        <p:nvSpPr>
          <p:cNvPr id="4" name="Rectangle 3"/>
          <p:cNvSpPr/>
          <p:nvPr/>
        </p:nvSpPr>
        <p:spPr>
          <a:xfrm>
            <a:off x="609600" y="1524000"/>
            <a:ext cx="7543800" cy="3970318"/>
          </a:xfrm>
          <a:prstGeom prst="rect">
            <a:avLst/>
          </a:prstGeom>
        </p:spPr>
        <p:txBody>
          <a:bodyPr wrap="square">
            <a:spAutoFit/>
          </a:bodyPr>
          <a:lstStyle/>
          <a:p>
            <a:pPr algn="l"/>
            <a:r>
              <a:rPr lang="en-US" sz="1800" b="1" i="1" dirty="0"/>
              <a:t>Cost-effectiveness  </a:t>
            </a:r>
            <a:r>
              <a:rPr lang="en-US" sz="1800" dirty="0"/>
              <a:t>–  the  assessment  process  and  its  outcomes  will  ensure environmental protection at the least cost to society.   It ensures fair and equitable distribution of project costs and benefit.  As a minimum, local people in a project area must not be worse-off than they were before a project was implemented</a:t>
            </a:r>
            <a:r>
              <a:rPr lang="en-US" sz="1800" dirty="0" smtClean="0"/>
              <a:t>.</a:t>
            </a:r>
          </a:p>
          <a:p>
            <a:pPr algn="l"/>
            <a:endParaRPr lang="en-US" sz="1800" dirty="0"/>
          </a:p>
          <a:p>
            <a:pPr algn="l"/>
            <a:r>
              <a:rPr lang="en-US" sz="1800" b="1" i="1" dirty="0"/>
              <a:t>Flexibility </a:t>
            </a:r>
            <a:r>
              <a:rPr lang="en-US" sz="1800" dirty="0"/>
              <a:t>– the assessment should be able to adapt to deal efficiently and effectively with any proposal or decision- making </a:t>
            </a:r>
            <a:r>
              <a:rPr lang="en-US" sz="1800" dirty="0" smtClean="0"/>
              <a:t>situation.</a:t>
            </a:r>
          </a:p>
          <a:p>
            <a:pPr algn="l"/>
            <a:endParaRPr lang="en-US" sz="1800" dirty="0"/>
          </a:p>
          <a:p>
            <a:pPr algn="l"/>
            <a:r>
              <a:rPr lang="en-US" sz="1800" b="1" i="1" dirty="0"/>
              <a:t>Practicality </a:t>
            </a:r>
            <a:r>
              <a:rPr lang="en-US" sz="1800" dirty="0"/>
              <a:t>– the information and outputs are readily usable for planning, designing and in decision-making</a:t>
            </a:r>
            <a:r>
              <a:rPr lang="en-US" sz="1800" dirty="0" smtClean="0"/>
              <a:t>.</a:t>
            </a:r>
          </a:p>
          <a:p>
            <a:pPr algn="l"/>
            <a:endParaRPr lang="en-US" sz="1800" dirty="0"/>
          </a:p>
          <a:p>
            <a:pPr algn="l"/>
            <a:r>
              <a:rPr lang="en-US" sz="1800" b="1" i="1" dirty="0"/>
              <a:t>Accountability </a:t>
            </a:r>
            <a:r>
              <a:rPr lang="en-US" sz="1800" dirty="0"/>
              <a:t>– decision-makers are responsible to all parties for decision and actions under the assessment process.</a:t>
            </a:r>
          </a:p>
        </p:txBody>
      </p:sp>
    </p:spTree>
    <p:extLst>
      <p:ext uri="{BB962C8B-B14F-4D97-AF65-F5344CB8AC3E}">
        <p14:creationId xmlns:p14="http://schemas.microsoft.com/office/powerpoint/2010/main" val="24171875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0" y="457200"/>
            <a:ext cx="7772400" cy="609600"/>
          </a:xfrm>
        </p:spPr>
        <p:txBody>
          <a:bodyPr/>
          <a:lstStyle/>
          <a:p>
            <a:pPr eaLnBrk="1" hangingPunct="1"/>
            <a:r>
              <a:rPr lang="en-US" altLang="en-US" dirty="0" smtClean="0"/>
              <a:t>   What is an activity?</a:t>
            </a:r>
          </a:p>
        </p:txBody>
      </p:sp>
      <p:graphicFrame>
        <p:nvGraphicFramePr>
          <p:cNvPr id="332803" name="Group 3"/>
          <p:cNvGraphicFramePr>
            <a:graphicFrameLocks noGrp="1"/>
          </p:cNvGraphicFramePr>
          <p:nvPr/>
        </p:nvGraphicFramePr>
        <p:xfrm>
          <a:off x="4495800" y="4165600"/>
          <a:ext cx="4419600" cy="1244600"/>
        </p:xfrm>
        <a:graphic>
          <a:graphicData uri="http://schemas.openxmlformats.org/drawingml/2006/table">
            <a:tbl>
              <a:tblPr/>
              <a:tblGrid>
                <a:gridCol w="1600200"/>
                <a:gridCol w="2819400"/>
              </a:tblGrid>
              <a:tr h="1244600">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0" u="none" strike="noStrike" cap="none" normalizeH="0" baseline="0" smtClean="0">
                          <a:ln>
                            <a:noFill/>
                          </a:ln>
                          <a:solidFill>
                            <a:srgbClr val="006600"/>
                          </a:solidFill>
                          <a:effectLst/>
                          <a:latin typeface="Arial" charset="0"/>
                        </a:rPr>
                        <a:t>ACTIVITY:</a:t>
                      </a:r>
                      <a:r>
                        <a:rPr kumimoji="0" lang="en-US" sz="1600" b="1" i="0" u="none" strike="noStrike" cap="none" normalizeH="0" baseline="0" smtClean="0">
                          <a:ln>
                            <a:noFill/>
                          </a:ln>
                          <a:solidFill>
                            <a:srgbClr val="006600"/>
                          </a:solidFill>
                          <a:effectLst/>
                          <a:latin typeface="Arial" charset="0"/>
                        </a:rPr>
                        <a:t/>
                      </a:r>
                      <a:br>
                        <a:rPr kumimoji="0" lang="en-US" sz="1600" b="1" i="0" u="none" strike="noStrike" cap="none" normalizeH="0" baseline="0" smtClean="0">
                          <a:ln>
                            <a:noFill/>
                          </a:ln>
                          <a:solidFill>
                            <a:srgbClr val="006600"/>
                          </a:solidFill>
                          <a:effectLst/>
                          <a:latin typeface="Arial" charset="0"/>
                        </a:rPr>
                      </a:br>
                      <a:r>
                        <a:rPr kumimoji="0" lang="en-US" sz="1600" b="1" i="0" u="none" strike="noStrike" cap="none" normalizeH="0" baseline="0" smtClean="0">
                          <a:ln>
                            <a:noFill/>
                          </a:ln>
                          <a:solidFill>
                            <a:schemeClr val="tx1"/>
                          </a:solidFill>
                          <a:effectLst/>
                          <a:latin typeface="Arial" charset="0"/>
                        </a:rPr>
                        <a:t>market access road rehabilitation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0" u="none" strike="noStrike" cap="none" normalizeH="0" baseline="0" smtClean="0">
                          <a:ln>
                            <a:noFill/>
                          </a:ln>
                          <a:solidFill>
                            <a:srgbClr val="006600"/>
                          </a:solidFill>
                          <a:effectLst/>
                          <a:latin typeface="Arial" charset="0"/>
                        </a:rPr>
                        <a:t>ACTIONS:</a:t>
                      </a:r>
                    </a:p>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600" b="1" i="0" u="none" strike="noStrike" cap="none" normalizeH="0" baseline="0" smtClean="0">
                          <a:ln>
                            <a:noFill/>
                          </a:ln>
                          <a:solidFill>
                            <a:schemeClr val="tx1"/>
                          </a:solidFill>
                          <a:effectLst/>
                          <a:latin typeface="Arial" charset="0"/>
                        </a:rPr>
                        <a:t>Survey, grading, culvert construction, compaction, etc. .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99"/>
                    </a:solidFill>
                  </a:tcPr>
                </a:tc>
              </a:tr>
            </a:tbl>
          </a:graphicData>
        </a:graphic>
      </p:graphicFrame>
      <p:sp>
        <p:nvSpPr>
          <p:cNvPr id="11277" name="Rectangle 11"/>
          <p:cNvSpPr>
            <a:spLocks noChangeArrowheads="1"/>
          </p:cNvSpPr>
          <p:nvPr/>
        </p:nvSpPr>
        <p:spPr bwMode="auto">
          <a:xfrm>
            <a:off x="838200" y="2590800"/>
            <a:ext cx="2819400" cy="2438400"/>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Aft>
                <a:spcPct val="50000"/>
              </a:spcAft>
            </a:pPr>
            <a:r>
              <a:rPr lang="en-US" altLang="en-US" sz="2000" b="1">
                <a:solidFill>
                  <a:schemeClr val="bg1"/>
                </a:solidFill>
                <a:latin typeface="Arial" charset="0"/>
              </a:rPr>
              <a:t>a desired accomplishment or output</a:t>
            </a:r>
          </a:p>
          <a:p>
            <a:pPr algn="l" eaLnBrk="1" hangingPunct="1">
              <a:spcAft>
                <a:spcPct val="50000"/>
              </a:spcAft>
            </a:pPr>
            <a:r>
              <a:rPr lang="en-US" altLang="en-US" sz="2000" b="1">
                <a:solidFill>
                  <a:schemeClr val="bg1"/>
                </a:solidFill>
                <a:latin typeface="Arial" charset="0"/>
              </a:rPr>
              <a:t>E.g.: a road, seedling production, or river diversion to irrigate land</a:t>
            </a:r>
          </a:p>
        </p:txBody>
      </p:sp>
      <p:sp>
        <p:nvSpPr>
          <p:cNvPr id="11278" name="Rectangle 12"/>
          <p:cNvSpPr>
            <a:spLocks noChangeArrowheads="1"/>
          </p:cNvSpPr>
          <p:nvPr/>
        </p:nvSpPr>
        <p:spPr bwMode="auto">
          <a:xfrm>
            <a:off x="838200" y="2133600"/>
            <a:ext cx="335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Bef>
                <a:spcPct val="20000"/>
              </a:spcBef>
              <a:buClr>
                <a:schemeClr val="folHlink"/>
              </a:buClr>
              <a:buFont typeface="Wingdings" pitchFamily="2" charset="2"/>
              <a:buNone/>
            </a:pPr>
            <a:r>
              <a:rPr lang="en-US" altLang="en-US" sz="2400" b="1">
                <a:latin typeface="Arial" charset="0"/>
              </a:rPr>
              <a:t>An activity is:</a:t>
            </a:r>
          </a:p>
        </p:txBody>
      </p:sp>
      <p:sp>
        <p:nvSpPr>
          <p:cNvPr id="11279" name="Text Box 13"/>
          <p:cNvSpPr txBox="1">
            <a:spLocks noChangeArrowheads="1"/>
          </p:cNvSpPr>
          <p:nvPr/>
        </p:nvSpPr>
        <p:spPr bwMode="auto">
          <a:xfrm>
            <a:off x="304800" y="2133600"/>
            <a:ext cx="609600" cy="70167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latin typeface="Verdana" pitchFamily="34" charset="0"/>
                <a:sym typeface="Wingdings" pitchFamily="2" charset="2"/>
              </a:rPr>
              <a:t></a:t>
            </a:r>
          </a:p>
        </p:txBody>
      </p:sp>
      <p:sp>
        <p:nvSpPr>
          <p:cNvPr id="11280" name="AutoShape 14"/>
          <p:cNvSpPr>
            <a:spLocks noChangeArrowheads="1"/>
          </p:cNvSpPr>
          <p:nvPr/>
        </p:nvSpPr>
        <p:spPr bwMode="auto">
          <a:xfrm>
            <a:off x="3733800" y="2971800"/>
            <a:ext cx="609600" cy="2057400"/>
          </a:xfrm>
          <a:prstGeom prst="homePlate">
            <a:avLst>
              <a:gd name="adj" fmla="val 59722"/>
            </a:avLst>
          </a:prstGeom>
          <a:solidFill>
            <a:srgbClr val="FF9900">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11281" name="Rectangle 15"/>
          <p:cNvSpPr>
            <a:spLocks noChangeArrowheads="1"/>
          </p:cNvSpPr>
          <p:nvPr/>
        </p:nvSpPr>
        <p:spPr bwMode="auto">
          <a:xfrm>
            <a:off x="4419600" y="3276600"/>
            <a:ext cx="411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Bef>
                <a:spcPct val="20000"/>
              </a:spcBef>
              <a:buClr>
                <a:schemeClr val="folHlink"/>
              </a:buClr>
              <a:buFont typeface="Wingdings" pitchFamily="2" charset="2"/>
              <a:buNone/>
            </a:pPr>
            <a:r>
              <a:rPr lang="en-US" altLang="en-US" sz="2400" b="1">
                <a:latin typeface="Arial" charset="0"/>
              </a:rPr>
              <a:t>Accomplishing an activity requires a set of </a:t>
            </a:r>
            <a:r>
              <a:rPr lang="en-US" altLang="en-US" sz="2400" b="1">
                <a:solidFill>
                  <a:srgbClr val="1E4ABD"/>
                </a:solidFill>
                <a:latin typeface="Arial" charset="0"/>
              </a:rPr>
              <a:t>actions</a:t>
            </a:r>
          </a:p>
        </p:txBody>
      </p:sp>
      <p:sp>
        <p:nvSpPr>
          <p:cNvPr id="11282" name="Rectangle 18"/>
          <p:cNvSpPr>
            <a:spLocks noChangeArrowheads="1"/>
          </p:cNvSpPr>
          <p:nvPr/>
        </p:nvSpPr>
        <p:spPr bwMode="auto">
          <a:xfrm>
            <a:off x="376238" y="1219200"/>
            <a:ext cx="64817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latin typeface="Arial" charset="0"/>
              </a:rPr>
              <a:t>We are discussing the impacts of </a:t>
            </a:r>
            <a:r>
              <a:rPr lang="en-US" altLang="en-US" sz="2400" b="1">
                <a:solidFill>
                  <a:srgbClr val="1E4ABD"/>
                </a:solidFill>
                <a:latin typeface="Arial" charset="0"/>
              </a:rPr>
              <a:t>activities.</a:t>
            </a:r>
            <a:br>
              <a:rPr lang="en-US" altLang="en-US" sz="2400" b="1">
                <a:solidFill>
                  <a:srgbClr val="1E4ABD"/>
                </a:solidFill>
                <a:latin typeface="Arial" charset="0"/>
              </a:rPr>
            </a:br>
            <a:r>
              <a:rPr lang="en-US" altLang="en-US" sz="2400" b="1">
                <a:solidFill>
                  <a:srgbClr val="1E4ABD"/>
                </a:solidFill>
                <a:latin typeface="Arial" charset="0"/>
              </a:rPr>
              <a:t>What are activities?</a:t>
            </a:r>
          </a:p>
        </p:txBody>
      </p:sp>
      <p:sp>
        <p:nvSpPr>
          <p:cNvPr id="11283" name="Rectangle 19"/>
          <p:cNvSpPr>
            <a:spLocks noChangeArrowheads="1"/>
          </p:cNvSpPr>
          <p:nvPr/>
        </p:nvSpPr>
        <p:spPr bwMode="auto">
          <a:xfrm>
            <a:off x="766763" y="5562600"/>
            <a:ext cx="40338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000" b="1">
                <a:latin typeface="Arial" charset="0"/>
              </a:rPr>
              <a:t>A project or program may consist of many activities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0" y="457200"/>
            <a:ext cx="7772400" cy="609600"/>
          </a:xfrm>
        </p:spPr>
        <p:txBody>
          <a:bodyPr/>
          <a:lstStyle/>
          <a:p>
            <a:pPr eaLnBrk="1" hangingPunct="1"/>
            <a:r>
              <a:rPr lang="en-US" altLang="en-US" dirty="0" smtClean="0"/>
              <a:t>   The EIA process</a:t>
            </a:r>
          </a:p>
        </p:txBody>
      </p:sp>
      <p:sp>
        <p:nvSpPr>
          <p:cNvPr id="12293" name="Oval 4"/>
          <p:cNvSpPr>
            <a:spLocks noChangeArrowheads="1"/>
          </p:cNvSpPr>
          <p:nvPr/>
        </p:nvSpPr>
        <p:spPr bwMode="auto">
          <a:xfrm>
            <a:off x="381000" y="1638300"/>
            <a:ext cx="3886200" cy="4191000"/>
          </a:xfrm>
          <a:prstGeom prst="ellipse">
            <a:avLst/>
          </a:prstGeom>
          <a:solidFill>
            <a:srgbClr val="FFFF99"/>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12294" name="Text Box 5"/>
          <p:cNvSpPr txBox="1">
            <a:spLocks noChangeArrowheads="1"/>
          </p:cNvSpPr>
          <p:nvPr/>
        </p:nvSpPr>
        <p:spPr bwMode="auto">
          <a:xfrm>
            <a:off x="5181600" y="3581400"/>
            <a:ext cx="38862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30188" indent="-173038">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buFontTx/>
              <a:buChar char="•"/>
            </a:pPr>
            <a:r>
              <a:rPr lang="en-US" altLang="en-US" sz="1800">
                <a:latin typeface="Arial" charset="0"/>
              </a:rPr>
              <a:t>Scope</a:t>
            </a:r>
          </a:p>
          <a:p>
            <a:pPr algn="l">
              <a:buFontTx/>
              <a:buChar char="•"/>
            </a:pPr>
            <a:r>
              <a:rPr lang="en-US" altLang="en-US" sz="1800">
                <a:latin typeface="Arial" charset="0"/>
              </a:rPr>
              <a:t>Evaluate baseline situation</a:t>
            </a:r>
          </a:p>
          <a:p>
            <a:pPr algn="l">
              <a:buFontTx/>
              <a:buChar char="•"/>
            </a:pPr>
            <a:r>
              <a:rPr lang="en-US" altLang="en-US" sz="1800">
                <a:latin typeface="Arial" charset="0"/>
              </a:rPr>
              <a:t>Identify &amp; choose alternatives</a:t>
            </a:r>
          </a:p>
          <a:p>
            <a:pPr algn="l">
              <a:buFontTx/>
              <a:buChar char="•"/>
            </a:pPr>
            <a:r>
              <a:rPr lang="en-US" altLang="en-US" sz="1800">
                <a:latin typeface="Arial" charset="0"/>
              </a:rPr>
              <a:t>Identify and characterize potential impacts of proposed activity and each alternative</a:t>
            </a:r>
          </a:p>
          <a:p>
            <a:pPr algn="l">
              <a:buFontTx/>
              <a:buChar char="•"/>
            </a:pPr>
            <a:r>
              <a:rPr lang="en-US" altLang="en-US" sz="1800">
                <a:latin typeface="Arial" charset="0"/>
              </a:rPr>
              <a:t>Develop mitigation and monitoring </a:t>
            </a:r>
          </a:p>
          <a:p>
            <a:pPr algn="l">
              <a:buFontTx/>
              <a:buChar char="•"/>
            </a:pPr>
            <a:r>
              <a:rPr lang="en-US" altLang="en-US" sz="1800">
                <a:latin typeface="Arial" charset="0"/>
              </a:rPr>
              <a:t>Communicate and document  </a:t>
            </a:r>
          </a:p>
        </p:txBody>
      </p:sp>
      <p:sp>
        <p:nvSpPr>
          <p:cNvPr id="12295" name="Text Box 6"/>
          <p:cNvSpPr txBox="1">
            <a:spLocks noChangeArrowheads="1"/>
          </p:cNvSpPr>
          <p:nvPr/>
        </p:nvSpPr>
        <p:spPr bwMode="auto">
          <a:xfrm>
            <a:off x="1066800" y="1981200"/>
            <a:ext cx="2682875" cy="1520825"/>
          </a:xfrm>
          <a:prstGeom prst="rect">
            <a:avLst/>
          </a:prstGeom>
          <a:solidFill>
            <a:srgbClr val="8080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chemeClr val="bg1"/>
                </a:solidFill>
                <a:latin typeface="Arial" charset="0"/>
              </a:rPr>
              <a:t>Phase I:</a:t>
            </a:r>
            <a:br>
              <a:rPr lang="en-US" altLang="en-US" sz="2400" b="1">
                <a:solidFill>
                  <a:schemeClr val="bg1"/>
                </a:solidFill>
                <a:latin typeface="Arial" charset="0"/>
              </a:rPr>
            </a:br>
            <a:r>
              <a:rPr lang="en-US" altLang="en-US" sz="2400" b="1">
                <a:solidFill>
                  <a:schemeClr val="bg1"/>
                </a:solidFill>
                <a:latin typeface="Arial" charset="0"/>
              </a:rPr>
              <a:t>Initial inquiries</a:t>
            </a:r>
          </a:p>
        </p:txBody>
      </p:sp>
      <p:sp>
        <p:nvSpPr>
          <p:cNvPr id="12296" name="Text Box 7"/>
          <p:cNvSpPr txBox="1">
            <a:spLocks noChangeArrowheads="1"/>
          </p:cNvSpPr>
          <p:nvPr/>
        </p:nvSpPr>
        <p:spPr bwMode="auto">
          <a:xfrm>
            <a:off x="5638800" y="1981200"/>
            <a:ext cx="2530475" cy="1520825"/>
          </a:xfrm>
          <a:prstGeom prst="rect">
            <a:avLst/>
          </a:prstGeom>
          <a:solidFill>
            <a:srgbClr val="8080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chemeClr val="bg1"/>
                </a:solidFill>
                <a:latin typeface="Arial" charset="0"/>
              </a:rPr>
              <a:t>Phase II:</a:t>
            </a:r>
            <a:br>
              <a:rPr lang="en-US" altLang="en-US" sz="2400" b="1">
                <a:solidFill>
                  <a:schemeClr val="bg1"/>
                </a:solidFill>
                <a:latin typeface="Arial" charset="0"/>
              </a:rPr>
            </a:br>
            <a:r>
              <a:rPr lang="en-US" altLang="en-US" sz="2400" b="1">
                <a:solidFill>
                  <a:schemeClr val="bg1"/>
                </a:solidFill>
                <a:latin typeface="Arial" charset="0"/>
              </a:rPr>
              <a:t>Full EIA study </a:t>
            </a:r>
            <a:br>
              <a:rPr lang="en-US" altLang="en-US" sz="2400" b="1">
                <a:solidFill>
                  <a:schemeClr val="bg1"/>
                </a:solidFill>
                <a:latin typeface="Arial" charset="0"/>
              </a:rPr>
            </a:br>
            <a:r>
              <a:rPr lang="en-US" altLang="en-US" sz="2400" b="1">
                <a:solidFill>
                  <a:schemeClr val="bg1"/>
                </a:solidFill>
                <a:latin typeface="Arial" charset="0"/>
              </a:rPr>
              <a:t>(if needed)</a:t>
            </a:r>
          </a:p>
        </p:txBody>
      </p:sp>
      <p:sp>
        <p:nvSpPr>
          <p:cNvPr id="12297" name="AutoShape 8"/>
          <p:cNvSpPr>
            <a:spLocks noChangeArrowheads="1"/>
          </p:cNvSpPr>
          <p:nvPr/>
        </p:nvSpPr>
        <p:spPr bwMode="auto">
          <a:xfrm>
            <a:off x="4198938" y="2328863"/>
            <a:ext cx="1143000" cy="893762"/>
          </a:xfrm>
          <a:custGeom>
            <a:avLst/>
            <a:gdLst>
              <a:gd name="T0" fmla="*/ 857250 w 21600"/>
              <a:gd name="T1" fmla="*/ 0 h 21600"/>
              <a:gd name="T2" fmla="*/ 0 w 21600"/>
              <a:gd name="T3" fmla="*/ 446881 h 21600"/>
              <a:gd name="T4" fmla="*/ 857250 w 21600"/>
              <a:gd name="T5" fmla="*/ 893762 h 21600"/>
              <a:gd name="T6" fmla="*/ 1143000 w 21600"/>
              <a:gd name="T7" fmla="*/ 446881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8080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 name="Text Box 9"/>
          <p:cNvSpPr txBox="1">
            <a:spLocks noChangeArrowheads="1"/>
          </p:cNvSpPr>
          <p:nvPr/>
        </p:nvSpPr>
        <p:spPr bwMode="auto">
          <a:xfrm>
            <a:off x="3176588" y="5867400"/>
            <a:ext cx="1497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i="1">
                <a:latin typeface="Times New Roman" pitchFamily="18" charset="0"/>
              </a:rPr>
              <a:t>Our focus!</a:t>
            </a:r>
          </a:p>
        </p:txBody>
      </p:sp>
      <p:cxnSp>
        <p:nvCxnSpPr>
          <p:cNvPr id="12299" name="AutoShape 10"/>
          <p:cNvCxnSpPr>
            <a:cxnSpLocks noChangeShapeType="1"/>
            <a:stCxn id="12298" idx="1"/>
            <a:endCxn id="12293" idx="4"/>
          </p:cNvCxnSpPr>
          <p:nvPr/>
        </p:nvCxnSpPr>
        <p:spPr bwMode="auto">
          <a:xfrm rot="10800000">
            <a:off x="2324100" y="5829300"/>
            <a:ext cx="852488" cy="266700"/>
          </a:xfrm>
          <a:prstGeom prst="bentConnector2">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00" name="Rectangle 11"/>
          <p:cNvSpPr>
            <a:spLocks noChangeArrowheads="1"/>
          </p:cNvSpPr>
          <p:nvPr/>
        </p:nvSpPr>
        <p:spPr bwMode="auto">
          <a:xfrm>
            <a:off x="1066800" y="3657600"/>
            <a:ext cx="23622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Bef>
                <a:spcPct val="50000"/>
              </a:spcBef>
              <a:buFontTx/>
              <a:buChar char="•"/>
            </a:pPr>
            <a:r>
              <a:rPr lang="en-US" altLang="en-US" sz="1800">
                <a:latin typeface="Arial" charset="0"/>
              </a:rPr>
              <a:t>Understand proposed activities</a:t>
            </a:r>
          </a:p>
          <a:p>
            <a:pPr algn="l">
              <a:spcBef>
                <a:spcPct val="50000"/>
              </a:spcBef>
              <a:buFontTx/>
              <a:buChar char="•"/>
            </a:pPr>
            <a:r>
              <a:rPr lang="en-US" altLang="en-US" sz="1800">
                <a:latin typeface="Arial" charset="0"/>
              </a:rPr>
              <a:t>Screen</a:t>
            </a:r>
          </a:p>
          <a:p>
            <a:pPr algn="l">
              <a:spcBef>
                <a:spcPct val="50000"/>
              </a:spcBef>
              <a:buFontTx/>
              <a:buChar char="•"/>
            </a:pPr>
            <a:r>
              <a:rPr lang="en-US" altLang="en-US" sz="1800">
                <a:latin typeface="Arial" charset="0"/>
              </a:rPr>
              <a:t>Conduct preliminary assessment (if needed)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1752600"/>
            <a:ext cx="2531463"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Activity</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 name="TextBox 1"/>
          <p:cNvSpPr txBox="1"/>
          <p:nvPr/>
        </p:nvSpPr>
        <p:spPr>
          <a:xfrm>
            <a:off x="2209800" y="3124200"/>
            <a:ext cx="5334000" cy="954107"/>
          </a:xfrm>
          <a:prstGeom prst="rect">
            <a:avLst/>
          </a:prstGeom>
          <a:noFill/>
        </p:spPr>
        <p:txBody>
          <a:bodyPr wrap="square" rtlCol="0">
            <a:spAutoFit/>
          </a:bodyPr>
          <a:lstStyle/>
          <a:p>
            <a:r>
              <a:rPr lang="en-US" dirty="0" smtClean="0"/>
              <a:t>Basic knowledge of participants about EIA</a:t>
            </a:r>
            <a:endParaRPr lang="en-US" dirty="0"/>
          </a:p>
        </p:txBody>
      </p:sp>
    </p:spTree>
    <p:extLst>
      <p:ext uri="{BB962C8B-B14F-4D97-AF65-F5344CB8AC3E}">
        <p14:creationId xmlns:p14="http://schemas.microsoft.com/office/powerpoint/2010/main" val="11267994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0" y="447675"/>
            <a:ext cx="6076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kumimoji="1" lang="en-US" altLang="en-US" sz="3600" b="1">
                <a:solidFill>
                  <a:schemeClr val="tx2"/>
                </a:solidFill>
                <a:latin typeface="Arial" charset="0"/>
              </a:rPr>
              <a:t>Phase 1 of the EIA Process</a:t>
            </a:r>
            <a:endParaRPr kumimoji="1" lang="es-ES" altLang="en-US" sz="3600" b="1">
              <a:solidFill>
                <a:schemeClr val="tx2"/>
              </a:solidFill>
              <a:latin typeface="Arial" charset="0"/>
            </a:endParaRPr>
          </a:p>
        </p:txBody>
      </p:sp>
      <p:sp>
        <p:nvSpPr>
          <p:cNvPr id="13317" name="Text Box 5"/>
          <p:cNvSpPr txBox="1">
            <a:spLocks noChangeArrowheads="1"/>
          </p:cNvSpPr>
          <p:nvPr/>
        </p:nvSpPr>
        <p:spPr bwMode="auto">
          <a:xfrm>
            <a:off x="1828800" y="1385888"/>
            <a:ext cx="1371600" cy="2232025"/>
          </a:xfrm>
          <a:prstGeom prst="rect">
            <a:avLst/>
          </a:prstGeom>
          <a:solidFill>
            <a:srgbClr val="FFFF99"/>
          </a:solidFill>
          <a:ln w="12700" cap="sq">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400" b="1">
                <a:latin typeface="Arial" charset="0"/>
              </a:rPr>
              <a:t>Screen the activity</a:t>
            </a:r>
            <a:br>
              <a:rPr lang="en-US" altLang="en-US" sz="1400" b="1">
                <a:latin typeface="Arial" charset="0"/>
              </a:rPr>
            </a:br>
            <a:endParaRPr lang="en-US" altLang="en-US" sz="1400" b="1">
              <a:latin typeface="Arial" charset="0"/>
            </a:endParaRPr>
          </a:p>
          <a:p>
            <a:r>
              <a:rPr lang="en-US" altLang="en-US" sz="1400">
                <a:latin typeface="Arial" charset="0"/>
              </a:rPr>
              <a:t>Based on the </a:t>
            </a:r>
            <a:r>
              <a:rPr lang="en-US" altLang="en-US" sz="1400" b="1">
                <a:latin typeface="Arial" charset="0"/>
              </a:rPr>
              <a:t>nature</a:t>
            </a:r>
            <a:r>
              <a:rPr lang="en-US" altLang="en-US" sz="1400">
                <a:latin typeface="Arial" charset="0"/>
              </a:rPr>
              <a:t> of the activity what level of environmental review is indicated?</a:t>
            </a:r>
            <a:endParaRPr lang="en-US" altLang="en-US" sz="1400" i="1">
              <a:latin typeface="Arial" charset="0"/>
            </a:endParaRPr>
          </a:p>
        </p:txBody>
      </p:sp>
      <p:sp>
        <p:nvSpPr>
          <p:cNvPr id="13318" name="Text Box 6"/>
          <p:cNvSpPr txBox="1">
            <a:spLocks noChangeArrowheads="1"/>
          </p:cNvSpPr>
          <p:nvPr/>
        </p:nvSpPr>
        <p:spPr bwMode="auto">
          <a:xfrm>
            <a:off x="4876800" y="1385888"/>
            <a:ext cx="1295400" cy="2031325"/>
          </a:xfrm>
          <a:prstGeom prst="rect">
            <a:avLst/>
          </a:prstGeom>
          <a:solidFill>
            <a:srgbClr val="FFFF99"/>
          </a:solidFill>
          <a:ln w="12700" cap="sq">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400" b="1" dirty="0">
                <a:latin typeface="Arial" charset="0"/>
              </a:rPr>
              <a:t>Conduct a Preliminary Assessment</a:t>
            </a:r>
            <a:br>
              <a:rPr lang="en-US" altLang="en-US" sz="1400" b="1" dirty="0">
                <a:latin typeface="Arial" charset="0"/>
              </a:rPr>
            </a:br>
            <a:endParaRPr lang="en-US" altLang="en-US" sz="1400" b="1" dirty="0">
              <a:latin typeface="Arial" charset="0"/>
            </a:endParaRPr>
          </a:p>
          <a:p>
            <a:r>
              <a:rPr lang="en-US" altLang="en-US" sz="1400" dirty="0">
                <a:latin typeface="Arial" charset="0"/>
              </a:rPr>
              <a:t>A rapid, simplified EIA study using simple tools</a:t>
            </a:r>
            <a:br>
              <a:rPr lang="en-US" altLang="en-US" sz="1400" dirty="0">
                <a:latin typeface="Arial" charset="0"/>
              </a:rPr>
            </a:br>
            <a:endParaRPr lang="en-US" altLang="en-US" sz="1400" dirty="0">
              <a:latin typeface="Arial" charset="0"/>
            </a:endParaRPr>
          </a:p>
        </p:txBody>
      </p:sp>
      <p:sp>
        <p:nvSpPr>
          <p:cNvPr id="13319" name="Text Box 7"/>
          <p:cNvSpPr txBox="1">
            <a:spLocks noChangeArrowheads="1"/>
          </p:cNvSpPr>
          <p:nvPr/>
        </p:nvSpPr>
        <p:spPr bwMode="auto">
          <a:xfrm>
            <a:off x="3433763" y="2136775"/>
            <a:ext cx="1138237"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0" rIns="0" bIns="0">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200" b="1">
                <a:latin typeface="Arial" charset="0"/>
              </a:rPr>
              <a:t>ACTIVITY IS </a:t>
            </a:r>
            <a:br>
              <a:rPr lang="en-US" altLang="en-US" sz="1200" b="1">
                <a:latin typeface="Arial" charset="0"/>
              </a:rPr>
            </a:br>
            <a:r>
              <a:rPr lang="en-US" altLang="en-US" sz="1200" b="1">
                <a:latin typeface="Arial" charset="0"/>
              </a:rPr>
              <a:t>OF MODERATE</a:t>
            </a:r>
            <a:br>
              <a:rPr lang="en-US" altLang="en-US" sz="1200" b="1">
                <a:latin typeface="Arial" charset="0"/>
              </a:rPr>
            </a:br>
            <a:r>
              <a:rPr lang="en-US" altLang="en-US" sz="1200" b="1">
                <a:latin typeface="Arial" charset="0"/>
              </a:rPr>
              <a:t>OR UNKNOWN</a:t>
            </a:r>
            <a:br>
              <a:rPr lang="en-US" altLang="en-US" sz="1200" b="1">
                <a:latin typeface="Arial" charset="0"/>
              </a:rPr>
            </a:br>
            <a:r>
              <a:rPr lang="en-US" altLang="en-US" sz="1200" b="1">
                <a:latin typeface="Arial" charset="0"/>
              </a:rPr>
              <a:t>RISK</a:t>
            </a:r>
          </a:p>
        </p:txBody>
      </p:sp>
      <p:sp>
        <p:nvSpPr>
          <p:cNvPr id="13320" name="Text Box 8"/>
          <p:cNvSpPr txBox="1">
            <a:spLocks noChangeArrowheads="1"/>
          </p:cNvSpPr>
          <p:nvPr/>
        </p:nvSpPr>
        <p:spPr bwMode="auto">
          <a:xfrm>
            <a:off x="6424613" y="2114550"/>
            <a:ext cx="12192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200" b="1">
                <a:latin typeface="Arial" charset="0"/>
              </a:rPr>
              <a:t>SIGNIFICANT ADVERSE IMPACTS POSSIBLE</a:t>
            </a:r>
          </a:p>
        </p:txBody>
      </p:sp>
      <p:sp>
        <p:nvSpPr>
          <p:cNvPr id="13321" name="Text Box 9"/>
          <p:cNvSpPr txBox="1">
            <a:spLocks noChangeArrowheads="1"/>
          </p:cNvSpPr>
          <p:nvPr/>
        </p:nvSpPr>
        <p:spPr bwMode="auto">
          <a:xfrm>
            <a:off x="6324600" y="2994025"/>
            <a:ext cx="14478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200" b="1">
                <a:latin typeface="Arial" charset="0"/>
              </a:rPr>
              <a:t>SIGNIFICANT </a:t>
            </a:r>
            <a:br>
              <a:rPr lang="en-US" altLang="en-US" sz="1200" b="1">
                <a:latin typeface="Arial" charset="0"/>
              </a:rPr>
            </a:br>
            <a:r>
              <a:rPr lang="en-US" altLang="en-US" sz="1200" b="1">
                <a:latin typeface="Arial" charset="0"/>
              </a:rPr>
              <a:t>ADVERSE </a:t>
            </a:r>
            <a:br>
              <a:rPr lang="en-US" altLang="en-US" sz="1200" b="1">
                <a:latin typeface="Arial" charset="0"/>
              </a:rPr>
            </a:br>
            <a:r>
              <a:rPr lang="en-US" altLang="en-US" sz="1200" b="1">
                <a:latin typeface="Arial" charset="0"/>
              </a:rPr>
              <a:t>IMPACTS </a:t>
            </a:r>
            <a:br>
              <a:rPr lang="en-US" altLang="en-US" sz="1200" b="1">
                <a:latin typeface="Arial" charset="0"/>
              </a:rPr>
            </a:br>
            <a:r>
              <a:rPr lang="en-US" altLang="en-US" sz="1200" b="1">
                <a:latin typeface="Arial" charset="0"/>
              </a:rPr>
              <a:t>VERY UNLIKELY</a:t>
            </a:r>
            <a:endParaRPr lang="en-US" altLang="en-US" sz="1200">
              <a:latin typeface="Arial" charset="0"/>
            </a:endParaRPr>
          </a:p>
        </p:txBody>
      </p:sp>
      <p:sp>
        <p:nvSpPr>
          <p:cNvPr id="13322" name="Text Box 10"/>
          <p:cNvSpPr txBox="1">
            <a:spLocks noChangeArrowheads="1"/>
          </p:cNvSpPr>
          <p:nvPr/>
        </p:nvSpPr>
        <p:spPr bwMode="auto">
          <a:xfrm>
            <a:off x="3352800" y="4143375"/>
            <a:ext cx="1524000" cy="97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0" rIns="0" bIns="0">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400" b="1">
                <a:latin typeface="Arial" charset="0"/>
              </a:rPr>
              <a:t>ACTIVITY IS LOW RISK</a:t>
            </a:r>
            <a:r>
              <a:rPr lang="en-US" altLang="en-US" sz="1200">
                <a:latin typeface="Arial" charset="0"/>
              </a:rPr>
              <a:t> (Of its nature, very unlikely to have significant  adverse impacts)</a:t>
            </a:r>
          </a:p>
        </p:txBody>
      </p:sp>
      <p:sp>
        <p:nvSpPr>
          <p:cNvPr id="13323" name="Text Box 11"/>
          <p:cNvSpPr txBox="1">
            <a:spLocks noChangeArrowheads="1"/>
          </p:cNvSpPr>
          <p:nvPr/>
        </p:nvSpPr>
        <p:spPr bwMode="auto">
          <a:xfrm>
            <a:off x="3352800" y="5233988"/>
            <a:ext cx="1500188" cy="97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0" rIns="0" bIns="0">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400" b="1">
                <a:latin typeface="Arial" charset="0"/>
              </a:rPr>
              <a:t>ACTIVITY IS HIGH RISK</a:t>
            </a:r>
            <a:r>
              <a:rPr lang="en-US" altLang="en-US" sz="1200" b="1">
                <a:latin typeface="Arial" charset="0"/>
              </a:rPr>
              <a:t> </a:t>
            </a:r>
            <a:r>
              <a:rPr lang="en-US" altLang="en-US" sz="1200">
                <a:latin typeface="Arial" charset="0"/>
              </a:rPr>
              <a:t>(Of its nature, likely to have significant adverse impacts)</a:t>
            </a:r>
          </a:p>
        </p:txBody>
      </p:sp>
      <p:cxnSp>
        <p:nvCxnSpPr>
          <p:cNvPr id="13324" name="AutoShape 12"/>
          <p:cNvCxnSpPr>
            <a:cxnSpLocks noChangeShapeType="1"/>
            <a:stCxn id="13317" idx="3"/>
            <a:endCxn id="13319" idx="1"/>
          </p:cNvCxnSpPr>
          <p:nvPr/>
        </p:nvCxnSpPr>
        <p:spPr bwMode="auto">
          <a:xfrm>
            <a:off x="3200400" y="2501900"/>
            <a:ext cx="233363" cy="0"/>
          </a:xfrm>
          <a:prstGeom prst="straightConnector1">
            <a:avLst/>
          </a:prstGeom>
          <a:noFill/>
          <a:ln w="635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5" name="AutoShape 13"/>
          <p:cNvCxnSpPr>
            <a:cxnSpLocks noChangeShapeType="1"/>
            <a:stCxn id="13317" idx="2"/>
            <a:endCxn id="13323" idx="1"/>
          </p:cNvCxnSpPr>
          <p:nvPr/>
        </p:nvCxnSpPr>
        <p:spPr bwMode="auto">
          <a:xfrm rot="16200000" flipH="1">
            <a:off x="1881981" y="4250532"/>
            <a:ext cx="2103437" cy="838200"/>
          </a:xfrm>
          <a:prstGeom prst="bentConnector2">
            <a:avLst/>
          </a:prstGeom>
          <a:noFill/>
          <a:ln w="635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6" name="AutoShape 14"/>
          <p:cNvCxnSpPr>
            <a:cxnSpLocks noChangeShapeType="1"/>
            <a:stCxn id="13317" idx="2"/>
            <a:endCxn id="13322" idx="1"/>
          </p:cNvCxnSpPr>
          <p:nvPr/>
        </p:nvCxnSpPr>
        <p:spPr bwMode="auto">
          <a:xfrm rot="16200000" flipH="1">
            <a:off x="2427287" y="3705226"/>
            <a:ext cx="1012825" cy="838200"/>
          </a:xfrm>
          <a:prstGeom prst="bentConnector2">
            <a:avLst/>
          </a:prstGeom>
          <a:noFill/>
          <a:ln w="635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7" name="AutoShape 15"/>
          <p:cNvCxnSpPr>
            <a:cxnSpLocks noChangeShapeType="1"/>
            <a:stCxn id="13323" idx="3"/>
            <a:endCxn id="13336" idx="2"/>
          </p:cNvCxnSpPr>
          <p:nvPr/>
        </p:nvCxnSpPr>
        <p:spPr bwMode="auto">
          <a:xfrm flipV="1">
            <a:off x="4852988" y="2949575"/>
            <a:ext cx="3443287" cy="2771775"/>
          </a:xfrm>
          <a:prstGeom prst="bentConnector2">
            <a:avLst/>
          </a:prstGeom>
          <a:noFill/>
          <a:ln w="635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8" name="AutoShape 16"/>
          <p:cNvCxnSpPr>
            <a:cxnSpLocks noChangeShapeType="1"/>
            <a:stCxn id="13322" idx="3"/>
            <a:endCxn id="13337" idx="1"/>
          </p:cNvCxnSpPr>
          <p:nvPr/>
        </p:nvCxnSpPr>
        <p:spPr bwMode="auto">
          <a:xfrm flipV="1">
            <a:off x="4876800" y="4624388"/>
            <a:ext cx="1562100" cy="6350"/>
          </a:xfrm>
          <a:prstGeom prst="straightConnector1">
            <a:avLst/>
          </a:prstGeom>
          <a:noFill/>
          <a:ln w="635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9" name="AutoShape 17"/>
          <p:cNvCxnSpPr>
            <a:cxnSpLocks noChangeShapeType="1"/>
            <a:stCxn id="13321" idx="2"/>
            <a:endCxn id="13337" idx="0"/>
          </p:cNvCxnSpPr>
          <p:nvPr/>
        </p:nvCxnSpPr>
        <p:spPr bwMode="auto">
          <a:xfrm flipH="1">
            <a:off x="7046913" y="3724275"/>
            <a:ext cx="1587" cy="414338"/>
          </a:xfrm>
          <a:prstGeom prst="straightConnector1">
            <a:avLst/>
          </a:prstGeom>
          <a:noFill/>
          <a:ln w="635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30" name="Line 18"/>
          <p:cNvSpPr>
            <a:spLocks noChangeShapeType="1"/>
          </p:cNvSpPr>
          <p:nvPr/>
        </p:nvSpPr>
        <p:spPr bwMode="auto">
          <a:xfrm>
            <a:off x="7729538" y="1423988"/>
            <a:ext cx="0" cy="4572000"/>
          </a:xfrm>
          <a:prstGeom prst="line">
            <a:avLst/>
          </a:prstGeom>
          <a:noFill/>
          <a:ln w="25400">
            <a:solidFill>
              <a:srgbClr val="1E4ABD"/>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1" name="Text Box 19"/>
          <p:cNvSpPr txBox="1">
            <a:spLocks noChangeArrowheads="1"/>
          </p:cNvSpPr>
          <p:nvPr/>
        </p:nvSpPr>
        <p:spPr bwMode="auto">
          <a:xfrm>
            <a:off x="7796213" y="1162050"/>
            <a:ext cx="1174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a:latin typeface="Times New Roman" pitchFamily="18" charset="0"/>
              </a:rPr>
              <a:t>Phase II</a:t>
            </a:r>
          </a:p>
        </p:txBody>
      </p:sp>
      <p:sp>
        <p:nvSpPr>
          <p:cNvPr id="13332" name="Text Box 20"/>
          <p:cNvSpPr txBox="1">
            <a:spLocks noChangeArrowheads="1"/>
          </p:cNvSpPr>
          <p:nvPr/>
        </p:nvSpPr>
        <p:spPr bwMode="auto">
          <a:xfrm>
            <a:off x="6438900" y="1143000"/>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a:latin typeface="Times New Roman" pitchFamily="18" charset="0"/>
              </a:rPr>
              <a:t>Phase I</a:t>
            </a:r>
          </a:p>
        </p:txBody>
      </p:sp>
      <p:sp>
        <p:nvSpPr>
          <p:cNvPr id="13333" name="Text Box 21"/>
          <p:cNvSpPr txBox="1">
            <a:spLocks noChangeArrowheads="1"/>
          </p:cNvSpPr>
          <p:nvPr/>
        </p:nvSpPr>
        <p:spPr bwMode="auto">
          <a:xfrm>
            <a:off x="228600" y="1379538"/>
            <a:ext cx="1387475" cy="2232025"/>
          </a:xfrm>
          <a:prstGeom prst="rect">
            <a:avLst/>
          </a:prstGeom>
          <a:solidFill>
            <a:srgbClr val="FFFF99"/>
          </a:solidFill>
          <a:ln w="12700" cap="sq">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400" b="1">
                <a:latin typeface="Arial" charset="0"/>
              </a:rPr>
              <a:t>Understand proposed activity</a:t>
            </a:r>
          </a:p>
          <a:p>
            <a:endParaRPr lang="en-US" altLang="en-US" sz="1400">
              <a:latin typeface="Arial" charset="0"/>
            </a:endParaRPr>
          </a:p>
          <a:p>
            <a:r>
              <a:rPr lang="en-US" altLang="en-US" sz="1400" b="1">
                <a:latin typeface="Arial" charset="0"/>
              </a:rPr>
              <a:t>Why</a:t>
            </a:r>
            <a:r>
              <a:rPr lang="en-US" altLang="en-US" sz="1400">
                <a:latin typeface="Arial" charset="0"/>
              </a:rPr>
              <a:t> is the activity being proposed?</a:t>
            </a:r>
          </a:p>
          <a:p>
            <a:endParaRPr lang="en-US" altLang="en-US" sz="1400">
              <a:latin typeface="Arial" charset="0"/>
            </a:endParaRPr>
          </a:p>
          <a:p>
            <a:r>
              <a:rPr lang="en-US" altLang="en-US" sz="1400" b="1">
                <a:latin typeface="Arial" charset="0"/>
              </a:rPr>
              <a:t>What</a:t>
            </a:r>
            <a:r>
              <a:rPr lang="en-US" altLang="en-US" sz="1400">
                <a:latin typeface="Arial" charset="0"/>
              </a:rPr>
              <a:t> is being proposed?</a:t>
            </a:r>
          </a:p>
        </p:txBody>
      </p:sp>
      <p:cxnSp>
        <p:nvCxnSpPr>
          <p:cNvPr id="13334" name="AutoShape 22"/>
          <p:cNvCxnSpPr>
            <a:cxnSpLocks noChangeShapeType="1"/>
            <a:stCxn id="13333" idx="3"/>
            <a:endCxn id="13317" idx="1"/>
          </p:cNvCxnSpPr>
          <p:nvPr/>
        </p:nvCxnSpPr>
        <p:spPr bwMode="auto">
          <a:xfrm>
            <a:off x="1616075" y="2495550"/>
            <a:ext cx="212725" cy="6350"/>
          </a:xfrm>
          <a:prstGeom prst="straightConnector1">
            <a:avLst/>
          </a:prstGeom>
          <a:noFill/>
          <a:ln w="635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5" name="AutoShape 23"/>
          <p:cNvCxnSpPr>
            <a:cxnSpLocks noChangeShapeType="1"/>
            <a:stCxn id="13319" idx="3"/>
            <a:endCxn id="13318" idx="1"/>
          </p:cNvCxnSpPr>
          <p:nvPr/>
        </p:nvCxnSpPr>
        <p:spPr bwMode="auto">
          <a:xfrm flipV="1">
            <a:off x="4572000" y="2401551"/>
            <a:ext cx="304800" cy="100349"/>
          </a:xfrm>
          <a:prstGeom prst="straightConnector1">
            <a:avLst/>
          </a:prstGeom>
          <a:noFill/>
          <a:ln w="635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36" name="AutoShape 24"/>
          <p:cNvSpPr>
            <a:spLocks noChangeArrowheads="1"/>
          </p:cNvSpPr>
          <p:nvPr/>
        </p:nvSpPr>
        <p:spPr bwMode="auto">
          <a:xfrm>
            <a:off x="7924800" y="1993900"/>
            <a:ext cx="990600" cy="955675"/>
          </a:xfrm>
          <a:prstGeom prst="homePlate">
            <a:avLst>
              <a:gd name="adj" fmla="val 25914"/>
            </a:avLst>
          </a:prstGeom>
          <a:solidFill>
            <a:srgbClr val="FFCC99"/>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400" b="1">
                <a:latin typeface="Arial" charset="0"/>
              </a:rPr>
              <a:t>BEGIN FULL EIA STUDY</a:t>
            </a:r>
          </a:p>
        </p:txBody>
      </p:sp>
      <p:sp>
        <p:nvSpPr>
          <p:cNvPr id="13337" name="AutoShape 25"/>
          <p:cNvSpPr>
            <a:spLocks noChangeArrowheads="1"/>
          </p:cNvSpPr>
          <p:nvPr/>
        </p:nvSpPr>
        <p:spPr bwMode="auto">
          <a:xfrm>
            <a:off x="6438900" y="4138613"/>
            <a:ext cx="1216025" cy="969962"/>
          </a:xfrm>
          <a:prstGeom prst="flowChartPreparation">
            <a:avLst/>
          </a:prstGeom>
          <a:solidFill>
            <a:srgbClr val="FFCC99"/>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400" b="1">
                <a:latin typeface="Arial" charset="0"/>
              </a:rPr>
              <a:t>STOP the EIA process</a:t>
            </a:r>
            <a:endParaRPr lang="en-US" altLang="en-US" sz="1400" b="1">
              <a:latin typeface="Times New Roman" pitchFamily="18" charset="0"/>
            </a:endParaRPr>
          </a:p>
        </p:txBody>
      </p:sp>
      <p:cxnSp>
        <p:nvCxnSpPr>
          <p:cNvPr id="13338" name="AutoShape 26"/>
          <p:cNvCxnSpPr>
            <a:cxnSpLocks noChangeShapeType="1"/>
            <a:stCxn id="13318" idx="3"/>
            <a:endCxn id="13320" idx="1"/>
          </p:cNvCxnSpPr>
          <p:nvPr/>
        </p:nvCxnSpPr>
        <p:spPr bwMode="auto">
          <a:xfrm>
            <a:off x="6172200" y="2401551"/>
            <a:ext cx="252413" cy="78124"/>
          </a:xfrm>
          <a:prstGeom prst="straightConnector1">
            <a:avLst/>
          </a:prstGeom>
          <a:noFill/>
          <a:ln w="635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9" name="AutoShape 27"/>
          <p:cNvCxnSpPr>
            <a:cxnSpLocks noChangeShapeType="1"/>
            <a:stCxn id="13320" idx="3"/>
            <a:endCxn id="13336" idx="1"/>
          </p:cNvCxnSpPr>
          <p:nvPr/>
        </p:nvCxnSpPr>
        <p:spPr bwMode="auto">
          <a:xfrm flipV="1">
            <a:off x="7643813" y="2471738"/>
            <a:ext cx="280987" cy="7937"/>
          </a:xfrm>
          <a:prstGeom prst="straightConnector1">
            <a:avLst/>
          </a:prstGeom>
          <a:noFill/>
          <a:ln w="635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0" name="AutoShape 28"/>
          <p:cNvCxnSpPr>
            <a:cxnSpLocks noChangeShapeType="1"/>
          </p:cNvCxnSpPr>
          <p:nvPr/>
        </p:nvCxnSpPr>
        <p:spPr bwMode="auto">
          <a:xfrm flipV="1">
            <a:off x="6196013" y="3259138"/>
            <a:ext cx="252412" cy="22225"/>
          </a:xfrm>
          <a:prstGeom prst="straightConnector1">
            <a:avLst/>
          </a:prstGeom>
          <a:noFill/>
          <a:ln w="635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AutoShape 18"/>
          <p:cNvSpPr>
            <a:spLocks noChangeArrowheads="1"/>
          </p:cNvSpPr>
          <p:nvPr/>
        </p:nvSpPr>
        <p:spPr bwMode="auto">
          <a:xfrm>
            <a:off x="8382000" y="3352800"/>
            <a:ext cx="533400" cy="1143000"/>
          </a:xfrm>
          <a:prstGeom prst="curvedLeftArrow">
            <a:avLst>
              <a:gd name="adj1" fmla="val 42857"/>
              <a:gd name="adj2" fmla="val 85714"/>
              <a:gd name="adj3" fmla="val 33333"/>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14341" name="Rectangle 2"/>
          <p:cNvSpPr>
            <a:spLocks noGrp="1" noChangeArrowheads="1"/>
          </p:cNvSpPr>
          <p:nvPr>
            <p:ph type="title"/>
          </p:nvPr>
        </p:nvSpPr>
        <p:spPr>
          <a:xfrm>
            <a:off x="0" y="304800"/>
            <a:ext cx="7772400" cy="609600"/>
          </a:xfrm>
        </p:spPr>
        <p:txBody>
          <a:bodyPr/>
          <a:lstStyle/>
          <a:p>
            <a:pPr eaLnBrk="1" hangingPunct="1"/>
            <a:r>
              <a:rPr lang="en-US" altLang="en-US" sz="2000" smtClean="0">
                <a:solidFill>
                  <a:srgbClr val="1E4ABD"/>
                </a:solidFill>
              </a:rPr>
              <a:t>Phase 1 of the EIA process:</a:t>
            </a:r>
            <a:r>
              <a:rPr lang="en-US" altLang="en-US" smtClean="0"/>
              <a:t/>
            </a:r>
            <a:br>
              <a:rPr lang="en-US" altLang="en-US" smtClean="0"/>
            </a:br>
            <a:r>
              <a:rPr lang="en-US" altLang="en-US" smtClean="0"/>
              <a:t>Understand the proposed activity</a:t>
            </a:r>
          </a:p>
        </p:txBody>
      </p:sp>
      <p:sp>
        <p:nvSpPr>
          <p:cNvPr id="14342" name="Text Box 5"/>
          <p:cNvSpPr txBox="1">
            <a:spLocks noChangeArrowheads="1"/>
          </p:cNvSpPr>
          <p:nvPr/>
        </p:nvSpPr>
        <p:spPr bwMode="auto">
          <a:xfrm>
            <a:off x="609600" y="1447800"/>
            <a:ext cx="1752600" cy="2435225"/>
          </a:xfrm>
          <a:prstGeom prst="rect">
            <a:avLst/>
          </a:prstGeom>
          <a:solidFill>
            <a:srgbClr val="FFFF99"/>
          </a:solidFill>
          <a:ln w="12700" cap="sq">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spcAft>
                <a:spcPct val="50000"/>
              </a:spcAft>
            </a:pPr>
            <a:r>
              <a:rPr lang="en-US" altLang="en-US" sz="1700" b="1">
                <a:latin typeface="Arial" charset="0"/>
              </a:rPr>
              <a:t>Understand the proposed activities</a:t>
            </a:r>
          </a:p>
          <a:p>
            <a:pPr>
              <a:spcAft>
                <a:spcPct val="50000"/>
              </a:spcAft>
            </a:pPr>
            <a:r>
              <a:rPr lang="en-US" altLang="en-US" sz="1700" b="1">
                <a:latin typeface="Arial" charset="0"/>
              </a:rPr>
              <a:t>Why</a:t>
            </a:r>
            <a:r>
              <a:rPr lang="en-US" altLang="en-US" sz="1700">
                <a:latin typeface="Arial" charset="0"/>
              </a:rPr>
              <a:t> is the activity being proposed?</a:t>
            </a:r>
          </a:p>
          <a:p>
            <a:pPr>
              <a:spcAft>
                <a:spcPct val="50000"/>
              </a:spcAft>
            </a:pPr>
            <a:r>
              <a:rPr lang="en-US" altLang="en-US" sz="1700" b="1">
                <a:latin typeface="Arial" charset="0"/>
              </a:rPr>
              <a:t>What</a:t>
            </a:r>
            <a:r>
              <a:rPr lang="en-US" altLang="en-US" sz="1700">
                <a:latin typeface="Arial" charset="0"/>
              </a:rPr>
              <a:t> is being proposed?</a:t>
            </a:r>
          </a:p>
        </p:txBody>
      </p:sp>
      <p:sp>
        <p:nvSpPr>
          <p:cNvPr id="14343" name="AutoShape 6"/>
          <p:cNvSpPr>
            <a:spLocks noChangeArrowheads="1"/>
          </p:cNvSpPr>
          <p:nvPr/>
        </p:nvSpPr>
        <p:spPr bwMode="auto">
          <a:xfrm>
            <a:off x="2438400" y="1600200"/>
            <a:ext cx="304800" cy="16764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14344" name="Rectangle 8"/>
          <p:cNvSpPr>
            <a:spLocks noChangeArrowheads="1"/>
          </p:cNvSpPr>
          <p:nvPr/>
        </p:nvSpPr>
        <p:spPr bwMode="auto">
          <a:xfrm>
            <a:off x="2895600" y="1447800"/>
            <a:ext cx="6248400" cy="21701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rgbClr val="009900"/>
                </a:solidFill>
                <a:latin typeface="Arial" charset="0"/>
              </a:rPr>
              <a:t>ALL EIA processes begin with understanding WHAT is being proposed, and WHY.</a:t>
            </a:r>
          </a:p>
          <a:p>
            <a:pPr algn="l">
              <a:spcBef>
                <a:spcPct val="40000"/>
              </a:spcBef>
            </a:pPr>
            <a:r>
              <a:rPr lang="en-US" altLang="en-US" sz="1900" b="1">
                <a:latin typeface="Arial" charset="0"/>
              </a:rPr>
              <a:t>The question </a:t>
            </a:r>
            <a:br>
              <a:rPr lang="en-US" altLang="en-US" sz="1900" b="1">
                <a:latin typeface="Arial" charset="0"/>
              </a:rPr>
            </a:br>
            <a:r>
              <a:rPr lang="en-US" altLang="en-US" sz="1900" b="1">
                <a:latin typeface="Arial" charset="0"/>
              </a:rPr>
              <a:t>“WHY IS THE ACTIVITY BEING PROPOSED?</a:t>
            </a:r>
            <a:br>
              <a:rPr lang="en-US" altLang="en-US" sz="1900" b="1">
                <a:latin typeface="Arial" charset="0"/>
              </a:rPr>
            </a:br>
            <a:r>
              <a:rPr lang="en-US" altLang="en-US" sz="1900" b="1">
                <a:latin typeface="Arial" charset="0"/>
              </a:rPr>
              <a:t>Is answered with the </a:t>
            </a:r>
            <a:r>
              <a:rPr lang="en-US" altLang="en-US" sz="1900" b="1">
                <a:solidFill>
                  <a:srgbClr val="1E4ABD"/>
                </a:solidFill>
                <a:latin typeface="Arial" charset="0"/>
              </a:rPr>
              <a:t>development objective (D.O.)</a:t>
            </a:r>
            <a:r>
              <a:rPr lang="en-US" altLang="en-US" sz="1900" b="1">
                <a:latin typeface="Arial" charset="0"/>
              </a:rPr>
              <a:t>.</a:t>
            </a:r>
          </a:p>
        </p:txBody>
      </p:sp>
      <p:sp>
        <p:nvSpPr>
          <p:cNvPr id="14347" name="Rectangle 13"/>
          <p:cNvSpPr>
            <a:spLocks noChangeArrowheads="1"/>
          </p:cNvSpPr>
          <p:nvPr/>
        </p:nvSpPr>
        <p:spPr bwMode="auto">
          <a:xfrm>
            <a:off x="4572000" y="3810000"/>
            <a:ext cx="2514600"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r"/>
            <a:r>
              <a:rPr lang="en-US" altLang="en-US" sz="1900" b="1">
                <a:latin typeface="Arial" charset="0"/>
              </a:rPr>
              <a:t>“</a:t>
            </a:r>
            <a:r>
              <a:rPr lang="en-US" altLang="en-US" sz="1900" b="1">
                <a:solidFill>
                  <a:srgbClr val="1E4ABD"/>
                </a:solidFill>
                <a:latin typeface="Arial" charset="0"/>
              </a:rPr>
              <a:t>building a road</a:t>
            </a:r>
            <a:r>
              <a:rPr lang="en-US" altLang="en-US" sz="1900" b="1">
                <a:latin typeface="Arial" charset="0"/>
              </a:rPr>
              <a:t>” </a:t>
            </a:r>
          </a:p>
          <a:p>
            <a:pPr algn="r">
              <a:spcBef>
                <a:spcPct val="50000"/>
              </a:spcBef>
            </a:pPr>
            <a:r>
              <a:rPr lang="en-US" altLang="en-US" sz="1900" b="1">
                <a:latin typeface="Arial" charset="0"/>
              </a:rPr>
              <a:t>“</a:t>
            </a:r>
            <a:r>
              <a:rPr lang="en-US" altLang="en-US" sz="1900" b="1">
                <a:solidFill>
                  <a:srgbClr val="1E4ABD"/>
                </a:solidFill>
                <a:latin typeface="Arial" charset="0"/>
              </a:rPr>
              <a:t>increasing access to markets</a:t>
            </a:r>
            <a:r>
              <a:rPr lang="en-US" altLang="en-US" sz="1900" b="1">
                <a:latin typeface="Arial" charset="0"/>
              </a:rPr>
              <a:t>”</a:t>
            </a:r>
          </a:p>
        </p:txBody>
      </p:sp>
      <p:sp>
        <p:nvSpPr>
          <p:cNvPr id="14348" name="Rectangle 14"/>
          <p:cNvSpPr>
            <a:spLocks noChangeArrowheads="1"/>
          </p:cNvSpPr>
          <p:nvPr/>
        </p:nvSpPr>
        <p:spPr bwMode="auto">
          <a:xfrm>
            <a:off x="2145506" y="5181600"/>
            <a:ext cx="4243388" cy="958850"/>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dirty="0">
                <a:solidFill>
                  <a:schemeClr val="bg1"/>
                </a:solidFill>
                <a:latin typeface="Arial" charset="0"/>
              </a:rPr>
              <a:t>We must understand the </a:t>
            </a:r>
            <a:br>
              <a:rPr lang="en-US" altLang="en-US" sz="1900" b="1" dirty="0">
                <a:solidFill>
                  <a:schemeClr val="bg1"/>
                </a:solidFill>
                <a:latin typeface="Arial" charset="0"/>
              </a:rPr>
            </a:br>
            <a:r>
              <a:rPr lang="en-US" altLang="en-US" sz="1900" b="1" u="sng" dirty="0">
                <a:solidFill>
                  <a:schemeClr val="bg1"/>
                </a:solidFill>
                <a:latin typeface="Arial" charset="0"/>
              </a:rPr>
              <a:t>Development Objective</a:t>
            </a:r>
            <a:r>
              <a:rPr lang="en-US" altLang="en-US" sz="1900" b="1" dirty="0">
                <a:solidFill>
                  <a:schemeClr val="bg1"/>
                </a:solidFill>
                <a:latin typeface="Arial" charset="0"/>
              </a:rPr>
              <a:t> to identify</a:t>
            </a:r>
            <a:br>
              <a:rPr lang="en-US" altLang="en-US" sz="1900" b="1" dirty="0">
                <a:solidFill>
                  <a:schemeClr val="bg1"/>
                </a:solidFill>
                <a:latin typeface="Arial" charset="0"/>
              </a:rPr>
            </a:br>
            <a:r>
              <a:rPr lang="en-US" altLang="en-US" sz="1900" b="1" dirty="0">
                <a:solidFill>
                  <a:schemeClr val="bg1"/>
                </a:solidFill>
                <a:latin typeface="Arial" charset="0"/>
              </a:rPr>
              <a:t>environmentally sound alternatives</a:t>
            </a:r>
          </a:p>
        </p:txBody>
      </p:sp>
      <p:sp>
        <p:nvSpPr>
          <p:cNvPr id="14349" name="Text Box 15"/>
          <p:cNvSpPr txBox="1">
            <a:spLocks noChangeArrowheads="1"/>
          </p:cNvSpPr>
          <p:nvPr/>
        </p:nvSpPr>
        <p:spPr bwMode="auto">
          <a:xfrm>
            <a:off x="5638800" y="3352800"/>
            <a:ext cx="8302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8000">
                <a:solidFill>
                  <a:srgbClr val="E10040"/>
                </a:solidFill>
                <a:sym typeface="Wingdings" pitchFamily="2" charset="2"/>
              </a:rPr>
              <a:t></a:t>
            </a:r>
          </a:p>
        </p:txBody>
      </p:sp>
      <p:sp>
        <p:nvSpPr>
          <p:cNvPr id="14350" name="Rectangle 16"/>
          <p:cNvSpPr>
            <a:spLocks noChangeArrowheads="1"/>
          </p:cNvSpPr>
          <p:nvPr/>
        </p:nvSpPr>
        <p:spPr bwMode="auto">
          <a:xfrm>
            <a:off x="4267200" y="3733800"/>
            <a:ext cx="9826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8000">
                <a:solidFill>
                  <a:schemeClr val="folHlink"/>
                </a:solidFill>
                <a:sym typeface="Wingdings" pitchFamily="2" charset="2"/>
              </a:rPr>
              <a:t></a:t>
            </a:r>
          </a:p>
        </p:txBody>
      </p:sp>
      <p:sp>
        <p:nvSpPr>
          <p:cNvPr id="14351" name="Rectangle 17"/>
          <p:cNvSpPr>
            <a:spLocks noChangeArrowheads="1"/>
          </p:cNvSpPr>
          <p:nvPr/>
        </p:nvSpPr>
        <p:spPr bwMode="auto">
          <a:xfrm>
            <a:off x="7086600" y="3810000"/>
            <a:ext cx="1524000" cy="95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solidFill>
                  <a:srgbClr val="E10040"/>
                </a:solidFill>
                <a:latin typeface="Arial" charset="0"/>
              </a:rPr>
              <a:t>Not a D.O.! </a:t>
            </a:r>
          </a:p>
          <a:p>
            <a:pPr algn="l"/>
            <a:endParaRPr lang="en-US" altLang="en-US" sz="1900" b="1">
              <a:solidFill>
                <a:srgbClr val="E10040"/>
              </a:solidFill>
              <a:latin typeface="Arial" charset="0"/>
            </a:endParaRPr>
          </a:p>
          <a:p>
            <a:pPr algn="l"/>
            <a:r>
              <a:rPr lang="en-US" altLang="en-US" sz="1900" b="1">
                <a:latin typeface="Arial" charset="0"/>
              </a:rPr>
              <a:t>Is a D.O.</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304800"/>
            <a:ext cx="7772400" cy="609600"/>
          </a:xfrm>
        </p:spPr>
        <p:txBody>
          <a:bodyPr/>
          <a:lstStyle/>
          <a:p>
            <a:pPr eaLnBrk="1" hangingPunct="1"/>
            <a:r>
              <a:rPr lang="en-US" altLang="en-US" sz="2000" smtClean="0">
                <a:solidFill>
                  <a:srgbClr val="1E4ABD"/>
                </a:solidFill>
              </a:rPr>
              <a:t>Phase 1 of the EIA process:</a:t>
            </a:r>
            <a:r>
              <a:rPr lang="en-US" altLang="en-US" smtClean="0"/>
              <a:t/>
            </a:r>
            <a:br>
              <a:rPr lang="en-US" altLang="en-US" smtClean="0"/>
            </a:br>
            <a:r>
              <a:rPr lang="en-US" altLang="en-US" smtClean="0"/>
              <a:t>Understand the proposed activity</a:t>
            </a:r>
          </a:p>
        </p:txBody>
      </p:sp>
      <p:sp>
        <p:nvSpPr>
          <p:cNvPr id="15365" name="Text Box 3"/>
          <p:cNvSpPr txBox="1">
            <a:spLocks noChangeArrowheads="1"/>
          </p:cNvSpPr>
          <p:nvPr/>
        </p:nvSpPr>
        <p:spPr bwMode="auto">
          <a:xfrm>
            <a:off x="609600" y="1447800"/>
            <a:ext cx="1752600" cy="2435225"/>
          </a:xfrm>
          <a:prstGeom prst="rect">
            <a:avLst/>
          </a:prstGeom>
          <a:solidFill>
            <a:srgbClr val="FFFF99"/>
          </a:solidFill>
          <a:ln w="12700" cap="sq">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spcAft>
                <a:spcPct val="50000"/>
              </a:spcAft>
            </a:pPr>
            <a:r>
              <a:rPr lang="en-US" altLang="en-US" sz="1700" b="1">
                <a:latin typeface="Arial" charset="0"/>
              </a:rPr>
              <a:t>Understand the proposed activities</a:t>
            </a:r>
          </a:p>
          <a:p>
            <a:pPr>
              <a:spcAft>
                <a:spcPct val="50000"/>
              </a:spcAft>
            </a:pPr>
            <a:r>
              <a:rPr lang="en-US" altLang="en-US" sz="1700" b="1">
                <a:latin typeface="Arial" charset="0"/>
              </a:rPr>
              <a:t>Why</a:t>
            </a:r>
            <a:r>
              <a:rPr lang="en-US" altLang="en-US" sz="1700">
                <a:latin typeface="Arial" charset="0"/>
              </a:rPr>
              <a:t> is the activity being proposed?</a:t>
            </a:r>
          </a:p>
          <a:p>
            <a:pPr>
              <a:spcAft>
                <a:spcPct val="50000"/>
              </a:spcAft>
            </a:pPr>
            <a:r>
              <a:rPr lang="en-US" altLang="en-US" sz="1700" b="1">
                <a:latin typeface="Arial" charset="0"/>
              </a:rPr>
              <a:t>What</a:t>
            </a:r>
            <a:r>
              <a:rPr lang="en-US" altLang="en-US" sz="1700">
                <a:latin typeface="Arial" charset="0"/>
              </a:rPr>
              <a:t> is being proposed?</a:t>
            </a:r>
          </a:p>
        </p:txBody>
      </p:sp>
      <p:sp>
        <p:nvSpPr>
          <p:cNvPr id="15366" name="AutoShape 4"/>
          <p:cNvSpPr>
            <a:spLocks noChangeArrowheads="1"/>
          </p:cNvSpPr>
          <p:nvPr/>
        </p:nvSpPr>
        <p:spPr bwMode="auto">
          <a:xfrm>
            <a:off x="2438400" y="1600200"/>
            <a:ext cx="304800" cy="16764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15367" name="Rectangle 5"/>
          <p:cNvSpPr>
            <a:spLocks noChangeArrowheads="1"/>
          </p:cNvSpPr>
          <p:nvPr/>
        </p:nvSpPr>
        <p:spPr bwMode="auto">
          <a:xfrm>
            <a:off x="2895600" y="1371600"/>
            <a:ext cx="6248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rgbClr val="009900"/>
                </a:solidFill>
                <a:latin typeface="Arial" charset="0"/>
              </a:rPr>
              <a:t>Once we understand the development objective, we must </a:t>
            </a:r>
            <a:r>
              <a:rPr lang="en-US" altLang="en-US" sz="2400" b="1" u="sng">
                <a:solidFill>
                  <a:srgbClr val="009900"/>
                </a:solidFill>
                <a:latin typeface="Arial" charset="0"/>
              </a:rPr>
              <a:t>fully </a:t>
            </a:r>
            <a:r>
              <a:rPr lang="en-US" altLang="en-US" sz="2400" b="1">
                <a:solidFill>
                  <a:srgbClr val="009900"/>
                </a:solidFill>
                <a:latin typeface="Arial" charset="0"/>
              </a:rPr>
              <a:t>understand WHAT is being proposed.</a:t>
            </a:r>
            <a:endParaRPr lang="en-US" altLang="en-US" sz="1900" b="1">
              <a:solidFill>
                <a:srgbClr val="009900"/>
              </a:solidFill>
              <a:latin typeface="Arial" charset="0"/>
            </a:endParaRPr>
          </a:p>
        </p:txBody>
      </p:sp>
      <p:sp>
        <p:nvSpPr>
          <p:cNvPr id="15370" name="Rectangle 8"/>
          <p:cNvSpPr>
            <a:spLocks noChangeArrowheads="1"/>
          </p:cNvSpPr>
          <p:nvPr/>
        </p:nvSpPr>
        <p:spPr bwMode="auto">
          <a:xfrm>
            <a:off x="2895600" y="2590800"/>
            <a:ext cx="4043363"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latin typeface="Arial" charset="0"/>
              </a:rPr>
              <a:t>This includes </a:t>
            </a:r>
            <a:r>
              <a:rPr lang="en-US" altLang="en-US" sz="1900" b="1">
                <a:solidFill>
                  <a:srgbClr val="1E4ABD"/>
                </a:solidFill>
                <a:latin typeface="Arial" charset="0"/>
              </a:rPr>
              <a:t>associated actions</a:t>
            </a:r>
            <a:r>
              <a:rPr lang="en-US" altLang="en-US" sz="1900" b="1">
                <a:latin typeface="Arial" charset="0"/>
              </a:rPr>
              <a:t>!</a:t>
            </a:r>
          </a:p>
          <a:p>
            <a:pPr algn="l"/>
            <a:endParaRPr lang="en-US" altLang="en-US" sz="1900" b="1">
              <a:solidFill>
                <a:srgbClr val="1E4ABD"/>
              </a:solidFill>
              <a:latin typeface="Arial" charset="0"/>
            </a:endParaRPr>
          </a:p>
        </p:txBody>
      </p:sp>
      <p:sp>
        <p:nvSpPr>
          <p:cNvPr id="15371" name="Rectangle 9"/>
          <p:cNvSpPr>
            <a:spLocks noChangeArrowheads="1"/>
          </p:cNvSpPr>
          <p:nvPr/>
        </p:nvSpPr>
        <p:spPr bwMode="auto">
          <a:xfrm>
            <a:off x="4876800" y="2971800"/>
            <a:ext cx="3505200" cy="3068638"/>
          </a:xfrm>
          <a:prstGeom prst="rect">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234950" indent="-117475">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Bef>
                <a:spcPct val="50000"/>
              </a:spcBef>
            </a:pPr>
            <a:r>
              <a:rPr lang="en-US" altLang="en-US" sz="1700" b="1" dirty="0">
                <a:latin typeface="Arial" charset="0"/>
              </a:rPr>
              <a:t>PRIMARY ACTIVITY: </a:t>
            </a:r>
            <a:r>
              <a:rPr lang="en-US" altLang="en-US" sz="1700" b="1" dirty="0">
                <a:solidFill>
                  <a:srgbClr val="1E4ABD"/>
                </a:solidFill>
                <a:latin typeface="Arial" charset="0"/>
              </a:rPr>
              <a:t>construction of diversion dam &amp; irrigation canal</a:t>
            </a:r>
          </a:p>
          <a:p>
            <a:pPr algn="l">
              <a:spcBef>
                <a:spcPct val="50000"/>
              </a:spcBef>
            </a:pPr>
            <a:r>
              <a:rPr lang="en-US" altLang="en-US" sz="1700" b="1" dirty="0">
                <a:latin typeface="Arial" charset="0"/>
              </a:rPr>
              <a:t>ASSOCIATED ACTIONS</a:t>
            </a:r>
            <a:r>
              <a:rPr lang="en-US" altLang="en-US" sz="1700" b="1" dirty="0">
                <a:solidFill>
                  <a:srgbClr val="1E4ABD"/>
                </a:solidFill>
                <a:latin typeface="Arial" charset="0"/>
              </a:rPr>
              <a:t>:</a:t>
            </a:r>
          </a:p>
          <a:p>
            <a:pPr lvl="1" algn="l">
              <a:buFontTx/>
              <a:buChar char="•"/>
            </a:pPr>
            <a:r>
              <a:rPr lang="en-US" altLang="en-US" sz="1700" b="1" dirty="0">
                <a:solidFill>
                  <a:srgbClr val="1E4ABD"/>
                </a:solidFill>
                <a:latin typeface="Arial" charset="0"/>
              </a:rPr>
              <a:t>Survey</a:t>
            </a:r>
          </a:p>
          <a:p>
            <a:pPr lvl="1" algn="l">
              <a:buFontTx/>
              <a:buChar char="•"/>
            </a:pPr>
            <a:r>
              <a:rPr lang="en-US" altLang="en-US" sz="1700" b="1" dirty="0">
                <a:solidFill>
                  <a:srgbClr val="1E4ABD"/>
                </a:solidFill>
                <a:latin typeface="Arial" charset="0"/>
              </a:rPr>
              <a:t>negotiate land tenure</a:t>
            </a:r>
          </a:p>
          <a:p>
            <a:pPr lvl="1" algn="l">
              <a:buFontTx/>
              <a:buChar char="•"/>
            </a:pPr>
            <a:r>
              <a:rPr lang="en-US" altLang="en-US" sz="1700" b="1" dirty="0">
                <a:solidFill>
                  <a:srgbClr val="1E4ABD"/>
                </a:solidFill>
                <a:latin typeface="Arial" charset="0"/>
              </a:rPr>
              <a:t>construct borrow pit</a:t>
            </a:r>
          </a:p>
          <a:p>
            <a:pPr lvl="1" algn="l">
              <a:buFontTx/>
              <a:buChar char="•"/>
            </a:pPr>
            <a:r>
              <a:rPr lang="en-US" altLang="en-US" sz="1700" b="1" dirty="0">
                <a:solidFill>
                  <a:srgbClr val="1E4ABD"/>
                </a:solidFill>
                <a:latin typeface="Arial" charset="0"/>
              </a:rPr>
              <a:t>establish construction camp</a:t>
            </a:r>
          </a:p>
          <a:p>
            <a:pPr lvl="1" algn="l">
              <a:buFontTx/>
              <a:buChar char="•"/>
            </a:pPr>
            <a:r>
              <a:rPr lang="en-US" altLang="en-US" sz="1700" b="1" dirty="0">
                <a:solidFill>
                  <a:srgbClr val="1E4ABD"/>
                </a:solidFill>
                <a:latin typeface="Arial" charset="0"/>
              </a:rPr>
              <a:t>construct temporary diversion structure</a:t>
            </a:r>
          </a:p>
          <a:p>
            <a:pPr lvl="1" algn="l">
              <a:buFontTx/>
              <a:buChar char="•"/>
            </a:pPr>
            <a:r>
              <a:rPr lang="en-US" altLang="en-US" sz="1700" b="1" dirty="0">
                <a:solidFill>
                  <a:srgbClr val="1E4ABD"/>
                </a:solidFill>
                <a:latin typeface="Arial" charset="0"/>
              </a:rPr>
              <a:t>dispose of soil, debris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0" y="304800"/>
            <a:ext cx="7772400" cy="609600"/>
          </a:xfrm>
        </p:spPr>
        <p:txBody>
          <a:bodyPr/>
          <a:lstStyle/>
          <a:p>
            <a:pPr eaLnBrk="1" hangingPunct="1"/>
            <a:r>
              <a:rPr lang="en-US" altLang="en-US" sz="2000" smtClean="0">
                <a:solidFill>
                  <a:srgbClr val="1E4ABD"/>
                </a:solidFill>
              </a:rPr>
              <a:t>Phase 1 of the EIA process:</a:t>
            </a:r>
            <a:r>
              <a:rPr lang="en-US" altLang="en-US" smtClean="0"/>
              <a:t/>
            </a:r>
            <a:br>
              <a:rPr lang="en-US" altLang="en-US" smtClean="0"/>
            </a:br>
            <a:r>
              <a:rPr lang="en-US" altLang="en-US" smtClean="0"/>
              <a:t>Screen the activity</a:t>
            </a:r>
          </a:p>
        </p:txBody>
      </p:sp>
      <p:sp>
        <p:nvSpPr>
          <p:cNvPr id="16389" name="Text Box 5"/>
          <p:cNvSpPr txBox="1">
            <a:spLocks noChangeArrowheads="1"/>
          </p:cNvSpPr>
          <p:nvPr/>
        </p:nvSpPr>
        <p:spPr bwMode="auto">
          <a:xfrm>
            <a:off x="609600" y="1524000"/>
            <a:ext cx="1828800" cy="2563813"/>
          </a:xfrm>
          <a:prstGeom prst="rect">
            <a:avLst/>
          </a:prstGeom>
          <a:solidFill>
            <a:srgbClr val="FFFF99"/>
          </a:solidFill>
          <a:ln w="12700" cap="sq">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spcAft>
                <a:spcPct val="50000"/>
              </a:spcAft>
            </a:pPr>
            <a:r>
              <a:rPr lang="en-US" altLang="en-US" sz="1700" b="1">
                <a:latin typeface="Arial" charset="0"/>
              </a:rPr>
              <a:t>Screen each activity</a:t>
            </a:r>
          </a:p>
          <a:p>
            <a:pPr>
              <a:spcAft>
                <a:spcPct val="50000"/>
              </a:spcAft>
            </a:pPr>
            <a:r>
              <a:rPr lang="en-US" altLang="en-US" sz="1700">
                <a:latin typeface="Arial" charset="0"/>
              </a:rPr>
              <a:t>Based on the </a:t>
            </a:r>
            <a:r>
              <a:rPr lang="en-US" altLang="en-US" sz="1700" b="1">
                <a:latin typeface="Arial" charset="0"/>
              </a:rPr>
              <a:t>nature</a:t>
            </a:r>
            <a:r>
              <a:rPr lang="en-US" altLang="en-US" sz="1700">
                <a:latin typeface="Arial" charset="0"/>
              </a:rPr>
              <a:t> of the activity, what level of environmental analysis is indicated?</a:t>
            </a:r>
            <a:endParaRPr lang="en-US" altLang="en-US" sz="1700" i="1">
              <a:latin typeface="Arial" charset="0"/>
            </a:endParaRPr>
          </a:p>
        </p:txBody>
      </p:sp>
      <p:sp>
        <p:nvSpPr>
          <p:cNvPr id="16390" name="AutoShape 6"/>
          <p:cNvSpPr>
            <a:spLocks noChangeArrowheads="1"/>
          </p:cNvSpPr>
          <p:nvPr/>
        </p:nvSpPr>
        <p:spPr bwMode="auto">
          <a:xfrm>
            <a:off x="2514600" y="1676400"/>
            <a:ext cx="304800" cy="16764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16391" name="Rectangle 8"/>
          <p:cNvSpPr>
            <a:spLocks noChangeArrowheads="1"/>
          </p:cNvSpPr>
          <p:nvPr/>
        </p:nvSpPr>
        <p:spPr bwMode="auto">
          <a:xfrm>
            <a:off x="2971800" y="1828800"/>
            <a:ext cx="5715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rgbClr val="009900"/>
                </a:solidFill>
                <a:latin typeface="Arial" charset="0"/>
              </a:rPr>
              <a:t>SCREENING is the process of asking a very basic set of questions about the nature of activity. </a:t>
            </a:r>
          </a:p>
        </p:txBody>
      </p:sp>
      <p:sp>
        <p:nvSpPr>
          <p:cNvPr id="16392" name="Rectangle 9"/>
          <p:cNvSpPr>
            <a:spLocks noChangeArrowheads="1"/>
          </p:cNvSpPr>
          <p:nvPr/>
        </p:nvSpPr>
        <p:spPr bwMode="auto">
          <a:xfrm>
            <a:off x="2971800" y="2987675"/>
            <a:ext cx="5029200"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234950" indent="-117475">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latin typeface="Arial" charset="0"/>
              </a:rPr>
              <a:t>These questions:</a:t>
            </a:r>
          </a:p>
          <a:p>
            <a:pPr lvl="1" algn="l">
              <a:buFontTx/>
              <a:buChar char="•"/>
            </a:pPr>
            <a:r>
              <a:rPr lang="en-US" altLang="en-US" sz="1900" b="1">
                <a:latin typeface="Arial" charset="0"/>
              </a:rPr>
              <a:t>do NOT require analysis.</a:t>
            </a:r>
          </a:p>
          <a:p>
            <a:pPr lvl="1" algn="l">
              <a:buFontTx/>
              <a:buChar char="•"/>
            </a:pPr>
            <a:r>
              <a:rPr lang="en-US" altLang="en-US" sz="1900" b="1">
                <a:latin typeface="Arial" charset="0"/>
              </a:rPr>
              <a:t>do NOT require </a:t>
            </a:r>
            <a:r>
              <a:rPr lang="en-US" altLang="en-US" sz="1900" b="1">
                <a:solidFill>
                  <a:srgbClr val="1E4ABD"/>
                </a:solidFill>
                <a:latin typeface="Arial" charset="0"/>
              </a:rPr>
              <a:t>detailed</a:t>
            </a:r>
            <a:r>
              <a:rPr lang="en-US" altLang="en-US" sz="1900" b="1">
                <a:latin typeface="Arial" charset="0"/>
              </a:rPr>
              <a:t> knowledge about the proposed sites, techniques or methods</a:t>
            </a:r>
            <a:endParaRPr lang="en-US" altLang="en-US" sz="1900" b="1">
              <a:solidFill>
                <a:srgbClr val="1E4ABD"/>
              </a:solidFill>
              <a:latin typeface="Arial" charset="0"/>
            </a:endParaRPr>
          </a:p>
        </p:txBody>
      </p:sp>
      <p:sp>
        <p:nvSpPr>
          <p:cNvPr id="16393" name="Rectangle 11"/>
          <p:cNvSpPr>
            <a:spLocks noChangeArrowheads="1"/>
          </p:cNvSpPr>
          <p:nvPr/>
        </p:nvSpPr>
        <p:spPr bwMode="auto">
          <a:xfrm>
            <a:off x="4800600" y="4419600"/>
            <a:ext cx="3505200" cy="1801813"/>
          </a:xfrm>
          <a:prstGeom prst="rect">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234950" indent="-117475">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Bef>
                <a:spcPct val="50000"/>
              </a:spcBef>
            </a:pPr>
            <a:r>
              <a:rPr lang="en-US" altLang="en-US" sz="1700" b="1">
                <a:latin typeface="Arial" charset="0"/>
              </a:rPr>
              <a:t>Example screening questions: </a:t>
            </a:r>
            <a:r>
              <a:rPr lang="en-US" altLang="en-US" sz="1700" b="1">
                <a:solidFill>
                  <a:srgbClr val="1E4ABD"/>
                </a:solidFill>
                <a:latin typeface="Arial" charset="0"/>
              </a:rPr>
              <a:t>Does the activity involve:</a:t>
            </a:r>
          </a:p>
          <a:p>
            <a:pPr lvl="1" algn="l">
              <a:spcBef>
                <a:spcPct val="20000"/>
              </a:spcBef>
              <a:buFontTx/>
              <a:buChar char="•"/>
            </a:pPr>
            <a:r>
              <a:rPr lang="en-US" altLang="en-US" sz="1700" b="1">
                <a:solidFill>
                  <a:srgbClr val="1E4ABD"/>
                </a:solidFill>
                <a:latin typeface="Arial" charset="0"/>
              </a:rPr>
              <a:t>Penetration road building?</a:t>
            </a:r>
          </a:p>
          <a:p>
            <a:pPr lvl="1" algn="l">
              <a:spcBef>
                <a:spcPct val="20000"/>
              </a:spcBef>
              <a:buFontTx/>
              <a:buChar char="•"/>
            </a:pPr>
            <a:r>
              <a:rPr lang="en-US" altLang="en-US" sz="1700" b="1">
                <a:solidFill>
                  <a:srgbClr val="1E4ABD"/>
                </a:solidFill>
                <a:latin typeface="Arial" charset="0"/>
              </a:rPr>
              <a:t>Large-scale irrigation?</a:t>
            </a:r>
          </a:p>
          <a:p>
            <a:pPr lvl="1" algn="l">
              <a:spcBef>
                <a:spcPct val="20000"/>
              </a:spcBef>
              <a:buFontTx/>
              <a:buChar char="•"/>
            </a:pPr>
            <a:r>
              <a:rPr lang="en-US" altLang="en-US" sz="1700" b="1">
                <a:solidFill>
                  <a:srgbClr val="1E4ABD"/>
                </a:solidFill>
                <a:latin typeface="Arial" charset="0"/>
              </a:rPr>
              <a:t>Introduction of non-native crop or agroforestry species?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0" y="304800"/>
            <a:ext cx="7772400" cy="609600"/>
          </a:xfrm>
        </p:spPr>
        <p:txBody>
          <a:bodyPr/>
          <a:lstStyle/>
          <a:p>
            <a:pPr eaLnBrk="1" hangingPunct="1"/>
            <a:r>
              <a:rPr lang="en-US" altLang="en-US" sz="2000" smtClean="0">
                <a:solidFill>
                  <a:srgbClr val="1E4ABD"/>
                </a:solidFill>
              </a:rPr>
              <a:t>Phase 1 of the EIA process:</a:t>
            </a:r>
            <a:r>
              <a:rPr lang="en-US" altLang="en-US" smtClean="0"/>
              <a:t/>
            </a:r>
            <a:br>
              <a:rPr lang="en-US" altLang="en-US" smtClean="0"/>
            </a:br>
            <a:r>
              <a:rPr lang="en-US" altLang="en-US" smtClean="0"/>
              <a:t>Screen the activity</a:t>
            </a:r>
          </a:p>
        </p:txBody>
      </p:sp>
      <p:sp>
        <p:nvSpPr>
          <p:cNvPr id="17413" name="Text Box 3"/>
          <p:cNvSpPr txBox="1">
            <a:spLocks noChangeArrowheads="1"/>
          </p:cNvSpPr>
          <p:nvPr/>
        </p:nvSpPr>
        <p:spPr bwMode="auto">
          <a:xfrm>
            <a:off x="609600" y="1524000"/>
            <a:ext cx="1828800" cy="2563813"/>
          </a:xfrm>
          <a:prstGeom prst="rect">
            <a:avLst/>
          </a:prstGeom>
          <a:solidFill>
            <a:srgbClr val="FFFF99"/>
          </a:solidFill>
          <a:ln w="12700" cap="sq">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spcAft>
                <a:spcPct val="50000"/>
              </a:spcAft>
            </a:pPr>
            <a:r>
              <a:rPr lang="en-US" altLang="en-US" sz="1700" b="1">
                <a:latin typeface="Arial" charset="0"/>
              </a:rPr>
              <a:t>Screen each activity</a:t>
            </a:r>
          </a:p>
          <a:p>
            <a:pPr>
              <a:spcAft>
                <a:spcPct val="50000"/>
              </a:spcAft>
            </a:pPr>
            <a:r>
              <a:rPr lang="en-US" altLang="en-US" sz="1700">
                <a:latin typeface="Arial" charset="0"/>
              </a:rPr>
              <a:t>Based on the </a:t>
            </a:r>
            <a:r>
              <a:rPr lang="en-US" altLang="en-US" sz="1700" b="1">
                <a:latin typeface="Arial" charset="0"/>
              </a:rPr>
              <a:t>nature</a:t>
            </a:r>
            <a:r>
              <a:rPr lang="en-US" altLang="en-US" sz="1700">
                <a:latin typeface="Arial" charset="0"/>
              </a:rPr>
              <a:t> of the activity, what level of environmental analysis is indicated?</a:t>
            </a:r>
            <a:endParaRPr lang="en-US" altLang="en-US" sz="1700" i="1">
              <a:latin typeface="Arial" charset="0"/>
            </a:endParaRPr>
          </a:p>
        </p:txBody>
      </p:sp>
      <p:sp>
        <p:nvSpPr>
          <p:cNvPr id="17414" name="AutoShape 4"/>
          <p:cNvSpPr>
            <a:spLocks noChangeArrowheads="1"/>
          </p:cNvSpPr>
          <p:nvPr/>
        </p:nvSpPr>
        <p:spPr bwMode="auto">
          <a:xfrm>
            <a:off x="2514600" y="1676400"/>
            <a:ext cx="304800" cy="16764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17415" name="Rectangle 6"/>
          <p:cNvSpPr>
            <a:spLocks noChangeArrowheads="1"/>
          </p:cNvSpPr>
          <p:nvPr/>
        </p:nvSpPr>
        <p:spPr bwMode="auto">
          <a:xfrm>
            <a:off x="2971800" y="1828800"/>
            <a:ext cx="5410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rgbClr val="009900"/>
                </a:solidFill>
                <a:latin typeface="Arial" charset="0"/>
              </a:rPr>
              <a:t>screening classifies the activity into a RISK CATEGORY:</a:t>
            </a:r>
          </a:p>
        </p:txBody>
      </p:sp>
      <p:sp>
        <p:nvSpPr>
          <p:cNvPr id="17416" name="Rectangle 7"/>
          <p:cNvSpPr>
            <a:spLocks noChangeArrowheads="1"/>
          </p:cNvSpPr>
          <p:nvPr/>
        </p:nvSpPr>
        <p:spPr bwMode="auto">
          <a:xfrm>
            <a:off x="2971800" y="2987675"/>
            <a:ext cx="5029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endParaRPr lang="en-US" altLang="en-US" sz="1900" b="1">
              <a:solidFill>
                <a:srgbClr val="1E4ABD"/>
              </a:solidFill>
              <a:latin typeface="Arial" charset="0"/>
            </a:endParaRPr>
          </a:p>
        </p:txBody>
      </p:sp>
      <p:sp>
        <p:nvSpPr>
          <p:cNvPr id="17417" name="Rectangle 9"/>
          <p:cNvSpPr>
            <a:spLocks noChangeArrowheads="1"/>
          </p:cNvSpPr>
          <p:nvPr/>
        </p:nvSpPr>
        <p:spPr bwMode="auto">
          <a:xfrm>
            <a:off x="3562350" y="2743200"/>
            <a:ext cx="2019300" cy="381000"/>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marL="234950" indent="-23495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800" b="1">
                <a:solidFill>
                  <a:srgbClr val="1E4ABD"/>
                </a:solidFill>
                <a:latin typeface="Arial" charset="0"/>
              </a:rPr>
              <a:t>VERY LOW RISK</a:t>
            </a:r>
            <a:endParaRPr lang="en-US" altLang="en-US" sz="1800" b="1">
              <a:latin typeface="Arial" charset="0"/>
            </a:endParaRPr>
          </a:p>
        </p:txBody>
      </p:sp>
      <p:sp>
        <p:nvSpPr>
          <p:cNvPr id="17418" name="Rectangle 10"/>
          <p:cNvSpPr>
            <a:spLocks noChangeArrowheads="1"/>
          </p:cNvSpPr>
          <p:nvPr/>
        </p:nvSpPr>
        <p:spPr bwMode="auto">
          <a:xfrm>
            <a:off x="3562350" y="3300413"/>
            <a:ext cx="2019300" cy="357187"/>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marL="234950" indent="-23495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800" b="1">
                <a:solidFill>
                  <a:schemeClr val="accent2"/>
                </a:solidFill>
                <a:latin typeface="Arial" charset="0"/>
              </a:rPr>
              <a:t>VERY HIGH RISK</a:t>
            </a:r>
            <a:endParaRPr lang="en-US" altLang="en-US" sz="1800" b="1">
              <a:latin typeface="Arial" charset="0"/>
            </a:endParaRPr>
          </a:p>
        </p:txBody>
      </p:sp>
      <p:sp>
        <p:nvSpPr>
          <p:cNvPr id="17419" name="Rectangle 11"/>
          <p:cNvSpPr>
            <a:spLocks noChangeArrowheads="1"/>
          </p:cNvSpPr>
          <p:nvPr/>
        </p:nvSpPr>
        <p:spPr bwMode="auto">
          <a:xfrm>
            <a:off x="3562350" y="3810000"/>
            <a:ext cx="2019300" cy="609600"/>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800" b="1">
                <a:solidFill>
                  <a:srgbClr val="1E4ABD"/>
                </a:solidFill>
                <a:latin typeface="Arial" charset="0"/>
              </a:rPr>
              <a:t>MODERATE OR UNKNOWN RISK</a:t>
            </a:r>
          </a:p>
        </p:txBody>
      </p:sp>
      <p:sp>
        <p:nvSpPr>
          <p:cNvPr id="17420" name="AutoShape 12"/>
          <p:cNvSpPr>
            <a:spLocks noChangeArrowheads="1"/>
          </p:cNvSpPr>
          <p:nvPr/>
        </p:nvSpPr>
        <p:spPr bwMode="auto">
          <a:xfrm>
            <a:off x="5638800" y="2743200"/>
            <a:ext cx="381000" cy="381000"/>
          </a:xfrm>
          <a:prstGeom prst="homePlate">
            <a:avLst>
              <a:gd name="adj" fmla="val 10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sz="2000" b="1">
              <a:latin typeface="Arial" charset="0"/>
            </a:endParaRPr>
          </a:p>
        </p:txBody>
      </p:sp>
      <p:sp>
        <p:nvSpPr>
          <p:cNvPr id="17421" name="Rectangle 13"/>
          <p:cNvSpPr>
            <a:spLocks noChangeArrowheads="1"/>
          </p:cNvSpPr>
          <p:nvPr/>
        </p:nvSpPr>
        <p:spPr bwMode="auto">
          <a:xfrm>
            <a:off x="6172200" y="2743200"/>
            <a:ext cx="22129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latin typeface="Arial" charset="0"/>
              </a:rPr>
              <a:t>EIA process ends</a:t>
            </a:r>
          </a:p>
        </p:txBody>
      </p:sp>
      <p:sp>
        <p:nvSpPr>
          <p:cNvPr id="17422" name="Rectangle 14"/>
          <p:cNvSpPr>
            <a:spLocks noChangeArrowheads="1"/>
          </p:cNvSpPr>
          <p:nvPr/>
        </p:nvSpPr>
        <p:spPr bwMode="auto">
          <a:xfrm>
            <a:off x="6172200" y="3276600"/>
            <a:ext cx="211613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latin typeface="Arial" charset="0"/>
              </a:rPr>
              <a:t>Do full EIA study</a:t>
            </a:r>
          </a:p>
        </p:txBody>
      </p:sp>
      <p:sp>
        <p:nvSpPr>
          <p:cNvPr id="17423" name="AutoShape 15"/>
          <p:cNvSpPr>
            <a:spLocks noChangeArrowheads="1"/>
          </p:cNvSpPr>
          <p:nvPr/>
        </p:nvSpPr>
        <p:spPr bwMode="auto">
          <a:xfrm>
            <a:off x="5638800" y="3276600"/>
            <a:ext cx="381000" cy="381000"/>
          </a:xfrm>
          <a:prstGeom prst="homePlate">
            <a:avLst>
              <a:gd name="adj" fmla="val 10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sz="2000" b="1">
              <a:latin typeface="Arial" charset="0"/>
            </a:endParaRPr>
          </a:p>
        </p:txBody>
      </p:sp>
      <p:sp>
        <p:nvSpPr>
          <p:cNvPr id="17424" name="AutoShape 16"/>
          <p:cNvSpPr>
            <a:spLocks noChangeArrowheads="1"/>
          </p:cNvSpPr>
          <p:nvPr/>
        </p:nvSpPr>
        <p:spPr bwMode="auto">
          <a:xfrm>
            <a:off x="5638800" y="3886200"/>
            <a:ext cx="381000" cy="381000"/>
          </a:xfrm>
          <a:prstGeom prst="homePlate">
            <a:avLst>
              <a:gd name="adj" fmla="val 10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sz="2000" b="1">
              <a:latin typeface="Arial" charset="0"/>
            </a:endParaRPr>
          </a:p>
        </p:txBody>
      </p:sp>
      <p:sp>
        <p:nvSpPr>
          <p:cNvPr id="17425" name="Rectangle 17"/>
          <p:cNvSpPr>
            <a:spLocks noChangeArrowheads="1"/>
          </p:cNvSpPr>
          <p:nvPr/>
        </p:nvSpPr>
        <p:spPr bwMode="auto">
          <a:xfrm>
            <a:off x="6172200" y="3825875"/>
            <a:ext cx="25146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latin typeface="Arial" charset="0"/>
              </a:rPr>
              <a:t>Do preliminary assessment</a:t>
            </a:r>
          </a:p>
        </p:txBody>
      </p:sp>
      <p:sp>
        <p:nvSpPr>
          <p:cNvPr id="17426" name="Rectangle 18"/>
          <p:cNvSpPr>
            <a:spLocks noChangeArrowheads="1"/>
          </p:cNvSpPr>
          <p:nvPr/>
        </p:nvSpPr>
        <p:spPr bwMode="auto">
          <a:xfrm>
            <a:off x="5105400" y="4953000"/>
            <a:ext cx="3200400" cy="1247775"/>
          </a:xfrm>
          <a:prstGeom prst="rect">
            <a:avLst/>
          </a:prstGeom>
          <a:solidFill>
            <a:srgbClr val="8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r"/>
            <a:r>
              <a:rPr lang="en-US" altLang="en-US" sz="1900" b="1">
                <a:solidFill>
                  <a:schemeClr val="bg1"/>
                </a:solidFill>
                <a:latin typeface="Arial" charset="0"/>
              </a:rPr>
              <a:t>The outcome of the screening process determines the next step in the EIA process</a:t>
            </a:r>
          </a:p>
        </p:txBody>
      </p:sp>
      <p:sp>
        <p:nvSpPr>
          <p:cNvPr id="17427" name="AutoShape 19"/>
          <p:cNvSpPr>
            <a:spLocks noChangeArrowheads="1"/>
          </p:cNvSpPr>
          <p:nvPr/>
        </p:nvSpPr>
        <p:spPr bwMode="auto">
          <a:xfrm rot="-5400000">
            <a:off x="7086600" y="3886200"/>
            <a:ext cx="304800" cy="16764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0" y="304800"/>
            <a:ext cx="7772400" cy="609600"/>
          </a:xfrm>
        </p:spPr>
        <p:txBody>
          <a:bodyPr/>
          <a:lstStyle/>
          <a:p>
            <a:pPr eaLnBrk="1" hangingPunct="1"/>
            <a:r>
              <a:rPr lang="en-US" altLang="en-US" sz="2000" smtClean="0">
                <a:solidFill>
                  <a:srgbClr val="1E4ABD"/>
                </a:solidFill>
              </a:rPr>
              <a:t>Phase 1 of the EIA process:</a:t>
            </a:r>
            <a:r>
              <a:rPr lang="en-US" altLang="en-US" smtClean="0"/>
              <a:t/>
            </a:r>
            <a:br>
              <a:rPr lang="en-US" altLang="en-US" smtClean="0"/>
            </a:br>
            <a:r>
              <a:rPr lang="en-US" altLang="en-US" smtClean="0"/>
              <a:t>Screen the activity</a:t>
            </a:r>
          </a:p>
        </p:txBody>
      </p:sp>
      <p:sp>
        <p:nvSpPr>
          <p:cNvPr id="18437" name="Rectangle 18"/>
          <p:cNvSpPr>
            <a:spLocks noChangeArrowheads="1"/>
          </p:cNvSpPr>
          <p:nvPr/>
        </p:nvSpPr>
        <p:spPr bwMode="auto">
          <a:xfrm>
            <a:off x="3200400" y="2560638"/>
            <a:ext cx="3200400" cy="143192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Aft>
                <a:spcPct val="30000"/>
              </a:spcAft>
            </a:pPr>
            <a:r>
              <a:rPr lang="en-US" altLang="en-US" sz="2200" b="1">
                <a:solidFill>
                  <a:schemeClr val="bg1"/>
                </a:solidFill>
                <a:latin typeface="Arial" charset="0"/>
              </a:rPr>
              <a:t>Each donor agency and national EIA law has its own set of screening questions.</a:t>
            </a:r>
          </a:p>
        </p:txBody>
      </p:sp>
      <p:sp>
        <p:nvSpPr>
          <p:cNvPr id="18438" name="Text Box 19"/>
          <p:cNvSpPr txBox="1">
            <a:spLocks noChangeArrowheads="1"/>
          </p:cNvSpPr>
          <p:nvPr/>
        </p:nvSpPr>
        <p:spPr bwMode="auto">
          <a:xfrm>
            <a:off x="2971800" y="2362200"/>
            <a:ext cx="295275"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solidFill>
                  <a:schemeClr val="bg1"/>
                </a:solidFill>
                <a:latin typeface="Verdana" pitchFamily="34" charset="0"/>
              </a:rPr>
              <a:t>!</a:t>
            </a:r>
          </a:p>
        </p:txBody>
      </p:sp>
      <p:sp>
        <p:nvSpPr>
          <p:cNvPr id="18439" name="Rectangle 20"/>
          <p:cNvSpPr>
            <a:spLocks noChangeArrowheads="1"/>
          </p:cNvSpPr>
          <p:nvPr/>
        </p:nvSpPr>
        <p:spPr bwMode="auto">
          <a:xfrm>
            <a:off x="3200400" y="4419600"/>
            <a:ext cx="3200400" cy="1096963"/>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eaLnBrk="1" hangingPunct="1"/>
            <a:r>
              <a:rPr lang="en-US" altLang="en-US" sz="2200" b="1">
                <a:solidFill>
                  <a:schemeClr val="bg1"/>
                </a:solidFill>
                <a:latin typeface="Arial" charset="0"/>
              </a:rPr>
              <a:t>Screening is the topic of an upcoming module</a:t>
            </a:r>
          </a:p>
        </p:txBody>
      </p:sp>
      <p:sp>
        <p:nvSpPr>
          <p:cNvPr id="18440" name="Text Box 22"/>
          <p:cNvSpPr txBox="1">
            <a:spLocks noChangeArrowheads="1"/>
          </p:cNvSpPr>
          <p:nvPr/>
        </p:nvSpPr>
        <p:spPr bwMode="auto">
          <a:xfrm>
            <a:off x="2667000" y="4191000"/>
            <a:ext cx="609600" cy="70167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latin typeface="Verdana" pitchFamily="34" charset="0"/>
                <a:sym typeface="Wingdings" pitchFamily="2" charset="2"/>
              </a:rPr>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0" y="304800"/>
            <a:ext cx="7772400" cy="609600"/>
          </a:xfrm>
          <a:noFill/>
        </p:spPr>
        <p:txBody>
          <a:bodyPr/>
          <a:lstStyle/>
          <a:p>
            <a:pPr eaLnBrk="1" hangingPunct="1"/>
            <a:r>
              <a:rPr lang="en-US" altLang="en-US" sz="2000" smtClean="0">
                <a:solidFill>
                  <a:srgbClr val="1E4ABD"/>
                </a:solidFill>
              </a:rPr>
              <a:t>Phase 1 of the EIA process:</a:t>
            </a:r>
            <a:r>
              <a:rPr lang="en-US" altLang="en-US" smtClean="0"/>
              <a:t/>
            </a:r>
            <a:br>
              <a:rPr lang="en-US" altLang="en-US" smtClean="0"/>
            </a:br>
            <a:r>
              <a:rPr lang="en-US" altLang="en-US" smtClean="0"/>
              <a:t>The Preliminary Assessment</a:t>
            </a:r>
          </a:p>
        </p:txBody>
      </p:sp>
      <p:sp>
        <p:nvSpPr>
          <p:cNvPr id="19461" name="Text Box 5"/>
          <p:cNvSpPr txBox="1">
            <a:spLocks noChangeArrowheads="1"/>
          </p:cNvSpPr>
          <p:nvPr/>
        </p:nvSpPr>
        <p:spPr bwMode="auto">
          <a:xfrm>
            <a:off x="533400" y="1425575"/>
            <a:ext cx="1676400" cy="2054409"/>
          </a:xfrm>
          <a:prstGeom prst="rect">
            <a:avLst/>
          </a:prstGeom>
          <a:solidFill>
            <a:srgbClr val="FFFF99"/>
          </a:solidFill>
          <a:ln w="12700" cap="sq">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700" b="1" dirty="0">
                <a:latin typeface="Arial" charset="0"/>
              </a:rPr>
              <a:t>Conduct a Preliminary Assessment</a:t>
            </a:r>
          </a:p>
          <a:p>
            <a:pPr>
              <a:spcBef>
                <a:spcPct val="50000"/>
              </a:spcBef>
            </a:pPr>
            <a:r>
              <a:rPr lang="en-US" altLang="en-US" sz="1700" dirty="0">
                <a:latin typeface="Arial" charset="0"/>
              </a:rPr>
              <a:t>A rapid, simplified EIA study using simple </a:t>
            </a:r>
            <a:r>
              <a:rPr lang="en-US" altLang="en-US" sz="1700" dirty="0" smtClean="0">
                <a:latin typeface="Arial" charset="0"/>
              </a:rPr>
              <a:t>tools</a:t>
            </a:r>
            <a:endParaRPr lang="en-US" altLang="en-US" sz="1700" dirty="0">
              <a:latin typeface="Arial" charset="0"/>
            </a:endParaRPr>
          </a:p>
        </p:txBody>
      </p:sp>
      <p:sp>
        <p:nvSpPr>
          <p:cNvPr id="19462" name="AutoShape 6"/>
          <p:cNvSpPr>
            <a:spLocks noChangeArrowheads="1"/>
          </p:cNvSpPr>
          <p:nvPr/>
        </p:nvSpPr>
        <p:spPr bwMode="auto">
          <a:xfrm>
            <a:off x="2286000" y="1600200"/>
            <a:ext cx="304800" cy="16764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19463" name="Rectangle 7"/>
          <p:cNvSpPr>
            <a:spLocks noChangeArrowheads="1"/>
          </p:cNvSpPr>
          <p:nvPr/>
        </p:nvSpPr>
        <p:spPr bwMode="auto">
          <a:xfrm>
            <a:off x="2743200" y="1828800"/>
            <a:ext cx="5715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rgbClr val="009900"/>
                </a:solidFill>
                <a:latin typeface="Arial" charset="0"/>
              </a:rPr>
              <a:t>The purpose of a preliminary assessment is to provide documentation and analysis that: </a:t>
            </a:r>
          </a:p>
        </p:txBody>
      </p:sp>
      <p:sp>
        <p:nvSpPr>
          <p:cNvPr id="19464" name="Rectangle 8"/>
          <p:cNvSpPr>
            <a:spLocks noChangeArrowheads="1"/>
          </p:cNvSpPr>
          <p:nvPr/>
        </p:nvSpPr>
        <p:spPr bwMode="auto">
          <a:xfrm>
            <a:off x="609600" y="4648200"/>
            <a:ext cx="2590800" cy="1616075"/>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eaLnBrk="1" hangingPunct="1"/>
            <a:r>
              <a:rPr lang="en-US" altLang="en-US" sz="2000" b="1">
                <a:solidFill>
                  <a:schemeClr val="bg1"/>
                </a:solidFill>
                <a:latin typeface="Arial" charset="0"/>
              </a:rPr>
              <a:t>Screening determines whether the preliminary assessment is necessary</a:t>
            </a:r>
          </a:p>
        </p:txBody>
      </p:sp>
      <p:sp>
        <p:nvSpPr>
          <p:cNvPr id="19465" name="Text Box 9"/>
          <p:cNvSpPr txBox="1">
            <a:spLocks noChangeArrowheads="1"/>
          </p:cNvSpPr>
          <p:nvPr/>
        </p:nvSpPr>
        <p:spPr bwMode="auto">
          <a:xfrm>
            <a:off x="381000" y="4419600"/>
            <a:ext cx="295275"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solidFill>
                  <a:schemeClr val="bg1"/>
                </a:solidFill>
                <a:latin typeface="Verdana" pitchFamily="34" charset="0"/>
              </a:rPr>
              <a:t>!</a:t>
            </a:r>
          </a:p>
        </p:txBody>
      </p:sp>
      <p:sp>
        <p:nvSpPr>
          <p:cNvPr id="19466" name="Rectangle 12"/>
          <p:cNvSpPr>
            <a:spLocks noChangeArrowheads="1"/>
          </p:cNvSpPr>
          <p:nvPr/>
        </p:nvSpPr>
        <p:spPr bwMode="auto">
          <a:xfrm>
            <a:off x="3810000" y="2971800"/>
            <a:ext cx="4191000" cy="2743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457200" indent="-45720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Aft>
                <a:spcPct val="30000"/>
              </a:spcAft>
              <a:buFontTx/>
              <a:buChar char="•"/>
            </a:pPr>
            <a:r>
              <a:rPr lang="en-US" altLang="en-US" sz="1800" b="1" dirty="0">
                <a:solidFill>
                  <a:schemeClr val="accent2"/>
                </a:solidFill>
                <a:latin typeface="Arial" charset="0"/>
                <a:cs typeface="Times New Roman" pitchFamily="18" charset="0"/>
              </a:rPr>
              <a:t>Allows the preparer to determine </a:t>
            </a:r>
            <a:r>
              <a:rPr lang="en-US" altLang="en-US" sz="1800" b="1" u="sng" dirty="0">
                <a:latin typeface="Arial" charset="0"/>
                <a:cs typeface="Times New Roman" pitchFamily="18" charset="0"/>
              </a:rPr>
              <a:t>whether or not significant adverse impacts are likely</a:t>
            </a:r>
          </a:p>
          <a:p>
            <a:pPr algn="l">
              <a:spcAft>
                <a:spcPct val="30000"/>
              </a:spcAft>
              <a:buFontTx/>
              <a:buChar char="•"/>
            </a:pPr>
            <a:r>
              <a:rPr lang="en-US" altLang="en-US" sz="1800" b="1" dirty="0">
                <a:solidFill>
                  <a:schemeClr val="accent2"/>
                </a:solidFill>
                <a:latin typeface="Arial" charset="0"/>
                <a:cs typeface="Times New Roman" pitchFamily="18" charset="0"/>
              </a:rPr>
              <a:t>Allows the reviewer to agree or disagree with the preparer’s determinations</a:t>
            </a:r>
          </a:p>
          <a:p>
            <a:pPr algn="l">
              <a:spcAft>
                <a:spcPct val="30000"/>
              </a:spcAft>
              <a:buFontTx/>
              <a:buChar char="•"/>
            </a:pPr>
            <a:r>
              <a:rPr lang="en-US" altLang="en-US" sz="1800" b="1" dirty="0">
                <a:solidFill>
                  <a:schemeClr val="accent2"/>
                </a:solidFill>
                <a:latin typeface="Arial" charset="0"/>
                <a:cs typeface="Times New Roman" pitchFamily="18" charset="0"/>
              </a:rPr>
              <a:t>Sets out mitigation and monitoring for adverse impacts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AutoShape 12"/>
          <p:cNvSpPr>
            <a:spLocks noChangeArrowheads="1"/>
          </p:cNvSpPr>
          <p:nvPr/>
        </p:nvSpPr>
        <p:spPr bwMode="auto">
          <a:xfrm>
            <a:off x="228600" y="5029200"/>
            <a:ext cx="4572000" cy="838200"/>
          </a:xfrm>
          <a:prstGeom prst="homePlate">
            <a:avLst>
              <a:gd name="adj" fmla="val 64192"/>
            </a:avLst>
          </a:prstGeom>
          <a:solidFill>
            <a:srgbClr val="99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0485" name="Rectangle 2"/>
          <p:cNvSpPr>
            <a:spLocks noGrp="1" noChangeArrowheads="1"/>
          </p:cNvSpPr>
          <p:nvPr>
            <p:ph type="title"/>
          </p:nvPr>
        </p:nvSpPr>
        <p:spPr>
          <a:xfrm>
            <a:off x="0" y="304800"/>
            <a:ext cx="7772400" cy="609600"/>
          </a:xfrm>
          <a:noFill/>
        </p:spPr>
        <p:txBody>
          <a:bodyPr/>
          <a:lstStyle/>
          <a:p>
            <a:pPr eaLnBrk="1" hangingPunct="1"/>
            <a:r>
              <a:rPr lang="en-US" altLang="en-US" sz="2000" smtClean="0">
                <a:solidFill>
                  <a:srgbClr val="1E4ABD"/>
                </a:solidFill>
              </a:rPr>
              <a:t>Phase 1 of the EIA process:</a:t>
            </a:r>
            <a:r>
              <a:rPr lang="en-US" altLang="en-US" smtClean="0"/>
              <a:t/>
            </a:r>
            <a:br>
              <a:rPr lang="en-US" altLang="en-US" smtClean="0"/>
            </a:br>
            <a:r>
              <a:rPr lang="en-US" altLang="en-US" smtClean="0"/>
              <a:t>The Preliminary Assessment</a:t>
            </a:r>
          </a:p>
        </p:txBody>
      </p:sp>
      <p:sp>
        <p:nvSpPr>
          <p:cNvPr id="20486" name="AutoShape 10"/>
          <p:cNvSpPr>
            <a:spLocks noChangeArrowheads="1"/>
          </p:cNvSpPr>
          <p:nvPr/>
        </p:nvSpPr>
        <p:spPr bwMode="auto">
          <a:xfrm>
            <a:off x="381000" y="4724400"/>
            <a:ext cx="3429000" cy="1447800"/>
          </a:xfrm>
          <a:prstGeom prst="doubleWave">
            <a:avLst>
              <a:gd name="adj1" fmla="val 6500"/>
              <a:gd name="adj2" fmla="val 0"/>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222250" indent="-22225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endParaRPr lang="en-US" altLang="en-US" sz="1800">
              <a:latin typeface="Arial" charset="0"/>
            </a:endParaRPr>
          </a:p>
        </p:txBody>
      </p:sp>
      <p:sp>
        <p:nvSpPr>
          <p:cNvPr id="20487" name="Rectangle 11"/>
          <p:cNvSpPr>
            <a:spLocks noChangeArrowheads="1"/>
          </p:cNvSpPr>
          <p:nvPr/>
        </p:nvSpPr>
        <p:spPr bwMode="auto">
          <a:xfrm>
            <a:off x="381000" y="1371600"/>
            <a:ext cx="3429000" cy="3733800"/>
          </a:xfrm>
          <a:prstGeom prst="rect">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4950" indent="-23495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000" b="1">
                <a:latin typeface="Arial" charset="0"/>
              </a:rPr>
              <a:t>Typical Preliminary Assessment outline</a:t>
            </a:r>
          </a:p>
          <a:p>
            <a:endParaRPr lang="en-US" altLang="en-US" sz="1600" b="1">
              <a:latin typeface="Arial" charset="0"/>
            </a:endParaRPr>
          </a:p>
          <a:p>
            <a:pPr algn="l"/>
            <a:r>
              <a:rPr lang="en-US" altLang="en-US" sz="1800">
                <a:latin typeface="Arial" charset="0"/>
              </a:rPr>
              <a:t>1. Background (Development objective, list of activities)</a:t>
            </a:r>
          </a:p>
          <a:p>
            <a:pPr algn="l"/>
            <a:endParaRPr lang="en-US" altLang="en-US" sz="1800">
              <a:latin typeface="Arial" charset="0"/>
            </a:endParaRPr>
          </a:p>
          <a:p>
            <a:pPr algn="l"/>
            <a:r>
              <a:rPr lang="en-US" altLang="en-US" sz="1800">
                <a:latin typeface="Arial" charset="0"/>
              </a:rPr>
              <a:t>2. Description of the baseline situation</a:t>
            </a:r>
          </a:p>
          <a:p>
            <a:pPr algn="l"/>
            <a:endParaRPr lang="en-US" altLang="en-US" sz="1800">
              <a:latin typeface="Arial" charset="0"/>
            </a:endParaRPr>
          </a:p>
          <a:p>
            <a:pPr algn="l"/>
            <a:r>
              <a:rPr lang="en-US" altLang="en-US" sz="1800">
                <a:latin typeface="Arial" charset="0"/>
              </a:rPr>
              <a:t>3. Evaluation of potential environmental impacts</a:t>
            </a:r>
          </a:p>
          <a:p>
            <a:pPr algn="l"/>
            <a:endParaRPr lang="en-US" altLang="en-US" sz="1800" b="1">
              <a:latin typeface="Arial" charset="0"/>
            </a:endParaRPr>
          </a:p>
          <a:p>
            <a:pPr algn="l"/>
            <a:r>
              <a:rPr lang="en-US" altLang="en-US" sz="1800">
                <a:latin typeface="Arial" charset="0"/>
              </a:rPr>
              <a:t>4. </a:t>
            </a:r>
            <a:r>
              <a:rPr lang="en-US" altLang="en-US" sz="1800" b="1">
                <a:solidFill>
                  <a:srgbClr val="1E4ABD"/>
                </a:solidFill>
                <a:latin typeface="Arial" charset="0"/>
              </a:rPr>
              <a:t>Mitigation &amp; monitoring</a:t>
            </a:r>
          </a:p>
          <a:p>
            <a:pPr algn="l"/>
            <a:endParaRPr lang="en-US" altLang="en-US" sz="1800" b="1">
              <a:solidFill>
                <a:srgbClr val="1E4ABD"/>
              </a:solidFill>
              <a:latin typeface="Arial" charset="0"/>
            </a:endParaRPr>
          </a:p>
          <a:p>
            <a:pPr algn="l"/>
            <a:r>
              <a:rPr lang="en-US" altLang="en-US" sz="1800">
                <a:latin typeface="Arial" charset="0"/>
              </a:rPr>
              <a:t>5. </a:t>
            </a:r>
            <a:r>
              <a:rPr lang="en-US" altLang="en-US" sz="1800" b="1">
                <a:solidFill>
                  <a:srgbClr val="1E4ABD"/>
                </a:solidFill>
                <a:latin typeface="Arial" charset="0"/>
              </a:rPr>
              <a:t>Recommended Findings</a:t>
            </a:r>
            <a:endParaRPr lang="en-US" altLang="en-US" b="1">
              <a:solidFill>
                <a:srgbClr val="1E4ABD"/>
              </a:solidFill>
            </a:endParaRPr>
          </a:p>
        </p:txBody>
      </p:sp>
      <p:sp>
        <p:nvSpPr>
          <p:cNvPr id="20488" name="Rectangle 13"/>
          <p:cNvSpPr>
            <a:spLocks noChangeArrowheads="1"/>
          </p:cNvSpPr>
          <p:nvPr/>
        </p:nvSpPr>
        <p:spPr bwMode="auto">
          <a:xfrm>
            <a:off x="4572000" y="2133600"/>
            <a:ext cx="3733800" cy="411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234950" indent="-117475">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solidFill>
                  <a:srgbClr val="1E4ABD"/>
                </a:solidFill>
                <a:latin typeface="Arial" charset="0"/>
              </a:rPr>
              <a:t>For each activity it covers</a:t>
            </a:r>
            <a:r>
              <a:rPr lang="en-US" altLang="en-US" sz="1900" b="1">
                <a:latin typeface="Arial" charset="0"/>
              </a:rPr>
              <a:t>, a preliminary assessment has 3 possible findings:</a:t>
            </a:r>
          </a:p>
          <a:p>
            <a:pPr lvl="1" algn="l">
              <a:spcBef>
                <a:spcPct val="30000"/>
              </a:spcBef>
              <a:buFontTx/>
              <a:buChar char="•"/>
            </a:pPr>
            <a:r>
              <a:rPr lang="en-US" altLang="en-US" sz="1900" b="1">
                <a:latin typeface="Arial" charset="0"/>
              </a:rPr>
              <a:t>The project is </a:t>
            </a:r>
            <a:r>
              <a:rPr lang="en-US" altLang="en-US" sz="1900" b="1">
                <a:solidFill>
                  <a:srgbClr val="1E4ABD"/>
                </a:solidFill>
                <a:latin typeface="Arial" charset="0"/>
              </a:rPr>
              <a:t>very unlikely to have significant adverse impacts. (EIA process ends)</a:t>
            </a:r>
          </a:p>
          <a:p>
            <a:pPr lvl="1" algn="l">
              <a:spcBef>
                <a:spcPct val="30000"/>
              </a:spcBef>
              <a:buFontTx/>
              <a:buChar char="•"/>
            </a:pPr>
            <a:r>
              <a:rPr lang="en-US" altLang="en-US" sz="1900" b="1">
                <a:latin typeface="Arial" charset="0"/>
              </a:rPr>
              <a:t>With </a:t>
            </a:r>
            <a:r>
              <a:rPr lang="en-US" altLang="en-US" sz="1900" b="1" u="sng">
                <a:solidFill>
                  <a:srgbClr val="E10040"/>
                </a:solidFill>
                <a:latin typeface="Arial" charset="0"/>
              </a:rPr>
              <a:t>specified mitigation and monitoring</a:t>
            </a:r>
            <a:r>
              <a:rPr lang="en-US" altLang="en-US" sz="1900" b="1">
                <a:latin typeface="Arial" charset="0"/>
              </a:rPr>
              <a:t>, the project is unlikely to have significant adverse impacts</a:t>
            </a:r>
          </a:p>
          <a:p>
            <a:pPr lvl="1" algn="l">
              <a:spcBef>
                <a:spcPct val="30000"/>
              </a:spcBef>
              <a:buFontTx/>
              <a:buChar char="•"/>
            </a:pPr>
            <a:r>
              <a:rPr lang="en-US" altLang="en-US" sz="1900" b="1">
                <a:latin typeface="Arial" charset="0"/>
              </a:rPr>
              <a:t>The project is </a:t>
            </a:r>
            <a:r>
              <a:rPr lang="en-US" altLang="en-US" sz="1900" b="1">
                <a:solidFill>
                  <a:srgbClr val="1E4ABD"/>
                </a:solidFill>
                <a:latin typeface="Arial" charset="0"/>
              </a:rPr>
              <a:t>likely to have significant adverse impacts (full EIA study is required)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0" y="457200"/>
            <a:ext cx="7772400" cy="609600"/>
          </a:xfrm>
        </p:spPr>
        <p:txBody>
          <a:bodyPr/>
          <a:lstStyle/>
          <a:p>
            <a:pPr eaLnBrk="1" hangingPunct="1"/>
            <a:r>
              <a:rPr lang="en-US" altLang="en-US" smtClean="0"/>
              <a:t>What is mitigation?</a:t>
            </a:r>
          </a:p>
        </p:txBody>
      </p:sp>
      <p:sp>
        <p:nvSpPr>
          <p:cNvPr id="21509" name="Rectangle 4"/>
          <p:cNvSpPr>
            <a:spLocks noGrp="1" noChangeArrowheads="1"/>
          </p:cNvSpPr>
          <p:nvPr>
            <p:ph type="body" idx="1"/>
          </p:nvPr>
        </p:nvSpPr>
        <p:spPr>
          <a:xfrm>
            <a:off x="2590800" y="1752600"/>
            <a:ext cx="4876800" cy="609600"/>
          </a:xfrm>
          <a:noFill/>
        </p:spPr>
        <p:txBody>
          <a:bodyPr/>
          <a:lstStyle/>
          <a:p>
            <a:pPr eaLnBrk="1" hangingPunct="1">
              <a:buFont typeface="Wingdings" pitchFamily="2" charset="2"/>
              <a:buNone/>
            </a:pPr>
            <a:r>
              <a:rPr lang="en-US" altLang="en-US" sz="2800" smtClean="0">
                <a:solidFill>
                  <a:schemeClr val="accent2"/>
                </a:solidFill>
              </a:rPr>
              <a:t>	</a:t>
            </a:r>
            <a:r>
              <a:rPr lang="en-US" altLang="en-US" sz="2800" smtClean="0"/>
              <a:t>Mitigation is. . .</a:t>
            </a:r>
            <a:endParaRPr lang="en-US" altLang="en-US" smtClean="0"/>
          </a:p>
          <a:p>
            <a:pPr eaLnBrk="1" hangingPunct="1">
              <a:buFont typeface="Wingdings" pitchFamily="2" charset="2"/>
              <a:buNone/>
            </a:pPr>
            <a:endParaRPr lang="en-US" altLang="en-US" smtClean="0"/>
          </a:p>
        </p:txBody>
      </p:sp>
      <p:sp>
        <p:nvSpPr>
          <p:cNvPr id="21510" name="Rectangle 5"/>
          <p:cNvSpPr>
            <a:spLocks noChangeArrowheads="1"/>
          </p:cNvSpPr>
          <p:nvPr/>
        </p:nvSpPr>
        <p:spPr bwMode="auto">
          <a:xfrm>
            <a:off x="2971800" y="2209800"/>
            <a:ext cx="3810000" cy="2282825"/>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eaLnBrk="1" hangingPunct="1"/>
            <a:r>
              <a:rPr lang="en-US" altLang="en-US" sz="2400" b="1">
                <a:solidFill>
                  <a:schemeClr val="bg1"/>
                </a:solidFill>
                <a:latin typeface="Arial" charset="0"/>
              </a:rPr>
              <a:t>The implementation of measures designed to reduce the undesirable effects of a proposed action on the environment</a:t>
            </a:r>
          </a:p>
        </p:txBody>
      </p:sp>
      <p:sp>
        <p:nvSpPr>
          <p:cNvPr id="21511" name="Text Box 6"/>
          <p:cNvSpPr txBox="1">
            <a:spLocks noChangeArrowheads="1"/>
          </p:cNvSpPr>
          <p:nvPr/>
        </p:nvSpPr>
        <p:spPr bwMode="auto">
          <a:xfrm>
            <a:off x="2438400" y="2039938"/>
            <a:ext cx="584200" cy="70167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latin typeface="Verdana" pitchFamily="34" charset="0"/>
                <a:sym typeface="Wingdings" pitchFamily="2" charset="2"/>
              </a:rPr>
              <a:t></a:t>
            </a:r>
          </a:p>
        </p:txBody>
      </p:sp>
      <p:sp>
        <p:nvSpPr>
          <p:cNvPr id="21512" name="Rectangle 8"/>
          <p:cNvSpPr>
            <a:spLocks noChangeArrowheads="1"/>
          </p:cNvSpPr>
          <p:nvPr/>
        </p:nvSpPr>
        <p:spPr bwMode="auto">
          <a:xfrm>
            <a:off x="3048000" y="4953000"/>
            <a:ext cx="3733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200" b="1">
                <a:latin typeface="Arial" charset="0"/>
              </a:rPr>
              <a:t>Mitigation is the topic of an upcoming module!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3"/>
          <p:cNvSpPr>
            <a:spLocks noGrp="1" noChangeArrowheads="1"/>
          </p:cNvSpPr>
          <p:nvPr>
            <p:ph type="title"/>
          </p:nvPr>
        </p:nvSpPr>
        <p:spPr>
          <a:xfrm>
            <a:off x="0" y="152400"/>
            <a:ext cx="7772400" cy="609600"/>
          </a:xfrm>
          <a:noFill/>
        </p:spPr>
        <p:txBody>
          <a:bodyPr/>
          <a:lstStyle/>
          <a:p>
            <a:pPr eaLnBrk="1" hangingPunct="1"/>
            <a:r>
              <a:rPr lang="en-US" altLang="en-US" smtClean="0"/>
              <a:t>To arrive at findings:</a:t>
            </a:r>
            <a:br>
              <a:rPr lang="en-US" altLang="en-US" smtClean="0"/>
            </a:br>
            <a:r>
              <a:rPr lang="en-US" altLang="en-US" smtClean="0"/>
              <a:t>Identify, Predict and Judge</a:t>
            </a:r>
          </a:p>
        </p:txBody>
      </p:sp>
      <p:sp>
        <p:nvSpPr>
          <p:cNvPr id="22533" name="Rectangle 7"/>
          <p:cNvSpPr>
            <a:spLocks noChangeArrowheads="1"/>
          </p:cNvSpPr>
          <p:nvPr/>
        </p:nvSpPr>
        <p:spPr bwMode="auto">
          <a:xfrm>
            <a:off x="647700" y="2362200"/>
            <a:ext cx="2362200" cy="9144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000" b="1">
                <a:latin typeface="Arial" charset="0"/>
              </a:rPr>
              <a:t>Identify potential impacts</a:t>
            </a:r>
          </a:p>
        </p:txBody>
      </p:sp>
      <p:sp>
        <p:nvSpPr>
          <p:cNvPr id="22534" name="Rectangle 8"/>
          <p:cNvSpPr>
            <a:spLocks noChangeArrowheads="1"/>
          </p:cNvSpPr>
          <p:nvPr/>
        </p:nvSpPr>
        <p:spPr bwMode="auto">
          <a:xfrm>
            <a:off x="652463" y="4724400"/>
            <a:ext cx="2362200" cy="1066800"/>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000" b="1">
                <a:latin typeface="Arial" charset="0"/>
              </a:rPr>
              <a:t>Judge the significance of potential impacts</a:t>
            </a:r>
          </a:p>
        </p:txBody>
      </p:sp>
      <p:sp>
        <p:nvSpPr>
          <p:cNvPr id="22535" name="Rectangle 10"/>
          <p:cNvSpPr>
            <a:spLocks noChangeArrowheads="1"/>
          </p:cNvSpPr>
          <p:nvPr/>
        </p:nvSpPr>
        <p:spPr bwMode="auto">
          <a:xfrm>
            <a:off x="647700" y="3429000"/>
            <a:ext cx="2362200" cy="11430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000" b="1">
                <a:latin typeface="Arial" charset="0"/>
              </a:rPr>
              <a:t>Predict potential impacts</a:t>
            </a:r>
          </a:p>
        </p:txBody>
      </p:sp>
      <p:sp>
        <p:nvSpPr>
          <p:cNvPr id="22536" name="Rectangle 12"/>
          <p:cNvSpPr>
            <a:spLocks noChangeArrowheads="1"/>
          </p:cNvSpPr>
          <p:nvPr/>
        </p:nvSpPr>
        <p:spPr bwMode="auto">
          <a:xfrm>
            <a:off x="304800" y="12954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2400" b="1">
                <a:solidFill>
                  <a:srgbClr val="009900"/>
                </a:solidFill>
                <a:latin typeface="Arial" charset="0"/>
              </a:rPr>
              <a:t>Arriving at the FINDINGS in a preliminary assessment requires 3 steps:</a:t>
            </a:r>
          </a:p>
        </p:txBody>
      </p:sp>
      <p:sp>
        <p:nvSpPr>
          <p:cNvPr id="22537" name="AutoShape 13"/>
          <p:cNvSpPr>
            <a:spLocks noChangeArrowheads="1"/>
          </p:cNvSpPr>
          <p:nvPr/>
        </p:nvSpPr>
        <p:spPr bwMode="auto">
          <a:xfrm>
            <a:off x="3086100" y="2362200"/>
            <a:ext cx="228600" cy="8382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2538" name="Rectangle 14"/>
          <p:cNvSpPr>
            <a:spLocks noChangeArrowheads="1"/>
          </p:cNvSpPr>
          <p:nvPr/>
        </p:nvSpPr>
        <p:spPr bwMode="auto">
          <a:xfrm>
            <a:off x="3390900" y="2438400"/>
            <a:ext cx="53721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latin typeface="Arial" charset="0"/>
              </a:rPr>
              <a:t>Many resources describe the potential impacts of typical small-scale activities</a:t>
            </a:r>
            <a:r>
              <a:rPr lang="en-US" altLang="en-US" sz="1900" b="1">
                <a:solidFill>
                  <a:srgbClr val="1E4ABD"/>
                </a:solidFill>
                <a:latin typeface="Arial" charset="0"/>
              </a:rPr>
              <a:t>. </a:t>
            </a:r>
            <a:endParaRPr lang="en-US" altLang="en-US" sz="1900" b="1">
              <a:latin typeface="Arial" charset="0"/>
            </a:endParaRPr>
          </a:p>
        </p:txBody>
      </p:sp>
      <p:sp>
        <p:nvSpPr>
          <p:cNvPr id="22539" name="AutoShape 15"/>
          <p:cNvSpPr>
            <a:spLocks noChangeArrowheads="1"/>
          </p:cNvSpPr>
          <p:nvPr/>
        </p:nvSpPr>
        <p:spPr bwMode="auto">
          <a:xfrm>
            <a:off x="3086100" y="3581400"/>
            <a:ext cx="228600" cy="8382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2540" name="Rectangle 16"/>
          <p:cNvSpPr>
            <a:spLocks noChangeArrowheads="1"/>
          </p:cNvSpPr>
          <p:nvPr/>
        </p:nvSpPr>
        <p:spPr bwMode="auto">
          <a:xfrm>
            <a:off x="3390900" y="3536950"/>
            <a:ext cx="5372100" cy="95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latin typeface="Arial" charset="0"/>
              </a:rPr>
              <a:t>Determine which </a:t>
            </a:r>
            <a:r>
              <a:rPr lang="en-US" altLang="en-US" sz="1900" b="1">
                <a:solidFill>
                  <a:srgbClr val="1E4ABD"/>
                </a:solidFill>
                <a:latin typeface="Arial" charset="0"/>
              </a:rPr>
              <a:t>potential</a:t>
            </a:r>
            <a:r>
              <a:rPr lang="en-US" altLang="en-US" sz="1900" b="1">
                <a:latin typeface="Arial" charset="0"/>
              </a:rPr>
              <a:t> impacts are likely to become actual, and quantify these impacts to the extent possible. </a:t>
            </a:r>
          </a:p>
        </p:txBody>
      </p:sp>
      <p:sp>
        <p:nvSpPr>
          <p:cNvPr id="22541" name="Oval 22"/>
          <p:cNvSpPr>
            <a:spLocks noChangeArrowheads="1"/>
          </p:cNvSpPr>
          <p:nvPr/>
        </p:nvSpPr>
        <p:spPr bwMode="auto">
          <a:xfrm>
            <a:off x="152400" y="2057400"/>
            <a:ext cx="685800" cy="685800"/>
          </a:xfrm>
          <a:prstGeom prst="ellipse">
            <a:avLst/>
          </a:prstGeom>
          <a:solidFill>
            <a:srgbClr val="FF99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400" b="1">
                <a:latin typeface="Times New Roman" pitchFamily="18" charset="0"/>
              </a:rPr>
              <a:t>1</a:t>
            </a:r>
          </a:p>
        </p:txBody>
      </p:sp>
      <p:sp>
        <p:nvSpPr>
          <p:cNvPr id="22542" name="Oval 23"/>
          <p:cNvSpPr>
            <a:spLocks noChangeArrowheads="1"/>
          </p:cNvSpPr>
          <p:nvPr/>
        </p:nvSpPr>
        <p:spPr bwMode="auto">
          <a:xfrm>
            <a:off x="152400" y="3276600"/>
            <a:ext cx="685800" cy="685800"/>
          </a:xfrm>
          <a:prstGeom prst="ellipse">
            <a:avLst/>
          </a:prstGeom>
          <a:solidFill>
            <a:srgbClr val="FF99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400" b="1">
                <a:latin typeface="Times New Roman" pitchFamily="18" charset="0"/>
              </a:rPr>
              <a:t>2</a:t>
            </a:r>
          </a:p>
        </p:txBody>
      </p:sp>
      <p:sp>
        <p:nvSpPr>
          <p:cNvPr id="22543" name="Oval 24"/>
          <p:cNvSpPr>
            <a:spLocks noChangeArrowheads="1"/>
          </p:cNvSpPr>
          <p:nvPr/>
        </p:nvSpPr>
        <p:spPr bwMode="auto">
          <a:xfrm>
            <a:off x="152400" y="4572000"/>
            <a:ext cx="685800" cy="685800"/>
          </a:xfrm>
          <a:prstGeom prst="ellipse">
            <a:avLst/>
          </a:prstGeom>
          <a:solidFill>
            <a:srgbClr val="FF99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400" b="1">
                <a:latin typeface="Times New Roman" pitchFamily="18" charset="0"/>
              </a:rPr>
              <a:t>3</a:t>
            </a:r>
          </a:p>
        </p:txBody>
      </p:sp>
      <p:sp>
        <p:nvSpPr>
          <p:cNvPr id="22544" name="Rectangle 27"/>
          <p:cNvSpPr>
            <a:spLocks noChangeArrowheads="1"/>
          </p:cNvSpPr>
          <p:nvPr/>
        </p:nvSpPr>
        <p:spPr bwMode="auto">
          <a:xfrm>
            <a:off x="3429000" y="4876800"/>
            <a:ext cx="5372100"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900" b="1">
                <a:latin typeface="Arial" charset="0"/>
              </a:rPr>
              <a:t>Determine whether the predicted impacts are indeed significant! </a:t>
            </a:r>
          </a:p>
          <a:p>
            <a:pPr algn="l"/>
            <a:r>
              <a:rPr lang="en-US" altLang="en-US" sz="1900" b="1">
                <a:solidFill>
                  <a:srgbClr val="1E4ABD"/>
                </a:solidFill>
                <a:latin typeface="Arial" charset="0"/>
              </a:rPr>
              <a:t>THIS WILL OFTEN DEPEND ON HOW EFFECTIVE THE PROPOSED MITIGATION MEASURES ARE!</a:t>
            </a:r>
          </a:p>
        </p:txBody>
      </p:sp>
      <p:sp>
        <p:nvSpPr>
          <p:cNvPr id="22545" name="AutoShape 29"/>
          <p:cNvSpPr>
            <a:spLocks noChangeArrowheads="1"/>
          </p:cNvSpPr>
          <p:nvPr/>
        </p:nvSpPr>
        <p:spPr bwMode="auto">
          <a:xfrm>
            <a:off x="3076575" y="4833938"/>
            <a:ext cx="228600" cy="838200"/>
          </a:xfrm>
          <a:prstGeom prst="homePlate">
            <a:avLst>
              <a:gd name="adj" fmla="val 91667"/>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nvSpPr>
        <p:spPr bwMode="auto">
          <a:xfrm>
            <a:off x="565355"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3600" b="1">
                <a:solidFill>
                  <a:schemeClr val="tx2"/>
                </a:solidFill>
                <a:latin typeface="+mj-lt"/>
                <a:ea typeface="+mj-ea"/>
                <a:cs typeface="+mj-cs"/>
              </a:defRPr>
            </a:lvl1pPr>
            <a:lvl2pPr algn="ctr" rtl="0" eaLnBrk="0" fontAlgn="base" hangingPunct="0">
              <a:spcBef>
                <a:spcPct val="0"/>
              </a:spcBef>
              <a:spcAft>
                <a:spcPct val="0"/>
              </a:spcAft>
              <a:defRPr kumimoji="1" sz="3600" b="1">
                <a:solidFill>
                  <a:schemeClr val="tx2"/>
                </a:solidFill>
                <a:latin typeface="Comic Sans MS" pitchFamily="66" charset="0"/>
              </a:defRPr>
            </a:lvl2pPr>
            <a:lvl3pPr algn="ctr" rtl="0" eaLnBrk="0" fontAlgn="base" hangingPunct="0">
              <a:spcBef>
                <a:spcPct val="0"/>
              </a:spcBef>
              <a:spcAft>
                <a:spcPct val="0"/>
              </a:spcAft>
              <a:defRPr kumimoji="1" sz="3600" b="1">
                <a:solidFill>
                  <a:schemeClr val="tx2"/>
                </a:solidFill>
                <a:latin typeface="Comic Sans MS" pitchFamily="66" charset="0"/>
              </a:defRPr>
            </a:lvl3pPr>
            <a:lvl4pPr algn="ctr" rtl="0" eaLnBrk="0" fontAlgn="base" hangingPunct="0">
              <a:spcBef>
                <a:spcPct val="0"/>
              </a:spcBef>
              <a:spcAft>
                <a:spcPct val="0"/>
              </a:spcAft>
              <a:defRPr kumimoji="1" sz="3600" b="1">
                <a:solidFill>
                  <a:schemeClr val="tx2"/>
                </a:solidFill>
                <a:latin typeface="Comic Sans MS" pitchFamily="66" charset="0"/>
              </a:defRPr>
            </a:lvl4pPr>
            <a:lvl5pPr algn="ctr" rtl="0" eaLnBrk="0" fontAlgn="base" hangingPunct="0">
              <a:spcBef>
                <a:spcPct val="0"/>
              </a:spcBef>
              <a:spcAft>
                <a:spcPct val="0"/>
              </a:spcAft>
              <a:defRPr kumimoji="1" sz="3600" b="1">
                <a:solidFill>
                  <a:schemeClr val="tx2"/>
                </a:solidFill>
                <a:latin typeface="Comic Sans MS" pitchFamily="66" charset="0"/>
              </a:defRPr>
            </a:lvl5pPr>
            <a:lvl6pPr marL="457200" algn="ctr" rtl="0" eaLnBrk="0" fontAlgn="base" hangingPunct="0">
              <a:spcBef>
                <a:spcPct val="0"/>
              </a:spcBef>
              <a:spcAft>
                <a:spcPct val="0"/>
              </a:spcAft>
              <a:defRPr kumimoji="1" sz="3600" b="1">
                <a:solidFill>
                  <a:schemeClr val="tx2"/>
                </a:solidFill>
                <a:latin typeface="Comic Sans MS" pitchFamily="66" charset="0"/>
              </a:defRPr>
            </a:lvl6pPr>
            <a:lvl7pPr marL="914400" algn="ctr" rtl="0" eaLnBrk="0" fontAlgn="base" hangingPunct="0">
              <a:spcBef>
                <a:spcPct val="0"/>
              </a:spcBef>
              <a:spcAft>
                <a:spcPct val="0"/>
              </a:spcAft>
              <a:defRPr kumimoji="1" sz="3600" b="1">
                <a:solidFill>
                  <a:schemeClr val="tx2"/>
                </a:solidFill>
                <a:latin typeface="Comic Sans MS" pitchFamily="66" charset="0"/>
              </a:defRPr>
            </a:lvl7pPr>
            <a:lvl8pPr marL="1371600" algn="ctr" rtl="0" eaLnBrk="0" fontAlgn="base" hangingPunct="0">
              <a:spcBef>
                <a:spcPct val="0"/>
              </a:spcBef>
              <a:spcAft>
                <a:spcPct val="0"/>
              </a:spcAft>
              <a:defRPr kumimoji="1" sz="3600" b="1">
                <a:solidFill>
                  <a:schemeClr val="tx2"/>
                </a:solidFill>
                <a:latin typeface="Comic Sans MS" pitchFamily="66" charset="0"/>
              </a:defRPr>
            </a:lvl8pPr>
            <a:lvl9pPr marL="1828800" algn="ctr" rtl="0" eaLnBrk="0" fontAlgn="base" hangingPunct="0">
              <a:spcBef>
                <a:spcPct val="0"/>
              </a:spcBef>
              <a:spcAft>
                <a:spcPct val="0"/>
              </a:spcAft>
              <a:defRPr kumimoji="1" sz="3600" b="1">
                <a:solidFill>
                  <a:schemeClr val="tx2"/>
                </a:solidFill>
                <a:latin typeface="Comic Sans MS" pitchFamily="66" charset="0"/>
              </a:defRPr>
            </a:lvl9pPr>
          </a:lstStyle>
          <a:p>
            <a:r>
              <a:rPr lang="en-US" dirty="0"/>
              <a:t>Why did EIA start?</a:t>
            </a:r>
          </a:p>
        </p:txBody>
      </p:sp>
      <p:sp>
        <p:nvSpPr>
          <p:cNvPr id="5" name="Rectangle 3"/>
          <p:cNvSpPr txBox="1">
            <a:spLocks noChangeArrowheads="1"/>
          </p:cNvSpPr>
          <p:nvPr/>
        </p:nvSpPr>
        <p:spPr>
          <a:xfrm>
            <a:off x="533400" y="2209800"/>
            <a:ext cx="7772400" cy="2133600"/>
          </a:xfrm>
          <a:prstGeom prst="rect">
            <a:avLst/>
          </a:prstGeom>
        </p:spPr>
        <p:txBody>
          <a:bodyPr/>
          <a:lstStyle>
            <a:lvl1pPr marL="342900" indent="-342900" algn="l" rtl="0" eaLnBrk="0" fontAlgn="base" hangingPunct="0">
              <a:spcBef>
                <a:spcPct val="20000"/>
              </a:spcBef>
              <a:spcAft>
                <a:spcPct val="0"/>
              </a:spcAft>
              <a:buClr>
                <a:schemeClr val="folHlink"/>
              </a:buClr>
              <a:buFont typeface="Wingdings" pitchFamily="2" charset="2"/>
              <a:buChar char="v"/>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000" i="1">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dirty="0" smtClean="0"/>
              <a:t>By the early 1960s in the US and other industrial countries, it was clear that </a:t>
            </a:r>
            <a:r>
              <a:rPr lang="en-US" i="1" dirty="0" smtClean="0"/>
              <a:t>something was wrong</a:t>
            </a:r>
          </a:p>
          <a:p>
            <a:r>
              <a:rPr lang="en-US" i="1" dirty="0" smtClean="0"/>
              <a:t>Silent Spring by </a:t>
            </a:r>
            <a:r>
              <a:rPr lang="en-US" i="1" dirty="0" err="1" smtClean="0"/>
              <a:t>Richeal</a:t>
            </a:r>
            <a:r>
              <a:rPr lang="en-US" i="1" dirty="0" smtClean="0"/>
              <a:t> </a:t>
            </a:r>
            <a:r>
              <a:rPr lang="en-US" i="1" dirty="0" err="1" smtClean="0"/>
              <a:t>Carison</a:t>
            </a:r>
            <a:endParaRPr lang="en-US" i="1" dirty="0" smtClean="0"/>
          </a:p>
          <a:p>
            <a:endParaRPr lang="en-US" dirty="0"/>
          </a:p>
        </p:txBody>
      </p:sp>
    </p:spTree>
    <p:extLst>
      <p:ext uri="{BB962C8B-B14F-4D97-AF65-F5344CB8AC3E}">
        <p14:creationId xmlns:p14="http://schemas.microsoft.com/office/powerpoint/2010/main" val="25226301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14"/>
          <p:cNvSpPr>
            <a:spLocks noChangeArrowheads="1"/>
          </p:cNvSpPr>
          <p:nvPr/>
        </p:nvSpPr>
        <p:spPr bwMode="auto">
          <a:xfrm>
            <a:off x="3124200" y="2354263"/>
            <a:ext cx="3541713" cy="2270125"/>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800">
                <a:solidFill>
                  <a:schemeClr val="tx1"/>
                </a:solidFill>
                <a:latin typeface="Times" charset="0"/>
              </a:defRPr>
            </a:lvl1pPr>
            <a:lvl2pPr marL="234950" indent="-117475">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lvl="1" algn="l">
              <a:buFont typeface="Wingdings" pitchFamily="2" charset="2"/>
              <a:buChar char="§"/>
            </a:pPr>
            <a:r>
              <a:rPr lang="en-US" altLang="en-US" sz="2200" b="1">
                <a:solidFill>
                  <a:schemeClr val="bg1"/>
                </a:solidFill>
                <a:latin typeface="Arial" charset="0"/>
              </a:rPr>
              <a:t>Present tools to assist in identifying &amp; predicting impacts</a:t>
            </a:r>
          </a:p>
          <a:p>
            <a:pPr lvl="1" algn="l">
              <a:spcBef>
                <a:spcPct val="50000"/>
              </a:spcBef>
              <a:buFont typeface="Wingdings" pitchFamily="2" charset="2"/>
              <a:buChar char="§"/>
            </a:pPr>
            <a:r>
              <a:rPr lang="en-US" altLang="en-US" sz="2200" b="1">
                <a:solidFill>
                  <a:schemeClr val="bg1"/>
                </a:solidFill>
                <a:latin typeface="Arial" charset="0"/>
              </a:rPr>
              <a:t>Discuss the factors involved in judging significance</a:t>
            </a:r>
          </a:p>
        </p:txBody>
      </p:sp>
      <p:sp>
        <p:nvSpPr>
          <p:cNvPr id="23557" name="Text Box 17"/>
          <p:cNvSpPr txBox="1">
            <a:spLocks noChangeArrowheads="1"/>
          </p:cNvSpPr>
          <p:nvPr/>
        </p:nvSpPr>
        <p:spPr bwMode="auto">
          <a:xfrm>
            <a:off x="2590800" y="1981200"/>
            <a:ext cx="584200" cy="70167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latin typeface="Verdana" pitchFamily="34" charset="0"/>
                <a:sym typeface="Wingdings" pitchFamily="2" charset="2"/>
              </a:rPr>
              <a:t></a:t>
            </a:r>
          </a:p>
        </p:txBody>
      </p:sp>
      <p:sp>
        <p:nvSpPr>
          <p:cNvPr id="23558" name="Rectangle 19"/>
          <p:cNvSpPr>
            <a:spLocks noGrp="1" noChangeArrowheads="1"/>
          </p:cNvSpPr>
          <p:nvPr>
            <p:ph type="body" idx="1"/>
          </p:nvPr>
        </p:nvSpPr>
        <p:spPr>
          <a:xfrm>
            <a:off x="2743200" y="1905000"/>
            <a:ext cx="4876800" cy="609600"/>
          </a:xfrm>
          <a:noFill/>
        </p:spPr>
        <p:txBody>
          <a:bodyPr/>
          <a:lstStyle/>
          <a:p>
            <a:pPr eaLnBrk="1" hangingPunct="1">
              <a:buFont typeface="Wingdings" pitchFamily="2" charset="2"/>
              <a:buNone/>
            </a:pPr>
            <a:r>
              <a:rPr lang="en-US" altLang="en-US" smtClean="0">
                <a:solidFill>
                  <a:schemeClr val="accent2"/>
                </a:solidFill>
              </a:rPr>
              <a:t>	</a:t>
            </a:r>
            <a:r>
              <a:rPr lang="en-US" altLang="en-US" smtClean="0"/>
              <a:t>Subsequent modules. . .</a:t>
            </a:r>
          </a:p>
          <a:p>
            <a:pPr eaLnBrk="1" hangingPunct="1">
              <a:buFont typeface="Wingdings" pitchFamily="2" charset="2"/>
              <a:buNone/>
            </a:pPr>
            <a:endParaRPr lang="en-US" alt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ChangeArrowheads="1"/>
          </p:cNvSpPr>
          <p:nvPr/>
        </p:nvSpPr>
        <p:spPr bwMode="auto">
          <a:xfrm>
            <a:off x="2286000" y="1905000"/>
            <a:ext cx="4572000" cy="237648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spcAft>
                <a:spcPct val="30000"/>
              </a:spcAft>
            </a:pPr>
            <a:r>
              <a:rPr lang="en-US" altLang="en-US" sz="2200" b="1">
                <a:solidFill>
                  <a:schemeClr val="bg1"/>
                </a:solidFill>
                <a:latin typeface="Arial" charset="0"/>
              </a:rPr>
              <a:t>We only proceed to </a:t>
            </a:r>
            <a:br>
              <a:rPr lang="en-US" altLang="en-US" sz="2200" b="1">
                <a:solidFill>
                  <a:schemeClr val="bg1"/>
                </a:solidFill>
                <a:latin typeface="Arial" charset="0"/>
              </a:rPr>
            </a:br>
            <a:r>
              <a:rPr lang="en-US" altLang="en-US" sz="2200" b="1">
                <a:solidFill>
                  <a:schemeClr val="bg1"/>
                </a:solidFill>
                <a:latin typeface="Arial" charset="0"/>
              </a:rPr>
              <a:t>Phase II of the EIA process</a:t>
            </a:r>
            <a:r>
              <a:rPr lang="en-US" altLang="en-US" sz="4000" b="1">
                <a:solidFill>
                  <a:schemeClr val="bg1"/>
                </a:solidFill>
                <a:latin typeface="Arial" charset="0"/>
              </a:rPr>
              <a:t/>
            </a:r>
            <a:br>
              <a:rPr lang="en-US" altLang="en-US" sz="4000" b="1">
                <a:solidFill>
                  <a:schemeClr val="bg1"/>
                </a:solidFill>
                <a:latin typeface="Arial" charset="0"/>
              </a:rPr>
            </a:br>
            <a:r>
              <a:rPr lang="en-US" altLang="en-US" sz="4000" b="1">
                <a:solidFill>
                  <a:schemeClr val="bg1"/>
                </a:solidFill>
                <a:latin typeface="Arial" charset="0"/>
              </a:rPr>
              <a:t> if</a:t>
            </a:r>
            <a:r>
              <a:rPr lang="en-US" altLang="en-US" sz="2200" b="1">
                <a:solidFill>
                  <a:schemeClr val="bg1"/>
                </a:solidFill>
                <a:latin typeface="Arial" charset="0"/>
              </a:rPr>
              <a:t> </a:t>
            </a:r>
            <a:br>
              <a:rPr lang="en-US" altLang="en-US" sz="2200" b="1">
                <a:solidFill>
                  <a:schemeClr val="bg1"/>
                </a:solidFill>
                <a:latin typeface="Arial" charset="0"/>
              </a:rPr>
            </a:br>
            <a:r>
              <a:rPr lang="en-US" altLang="en-US" sz="2200" b="1">
                <a:solidFill>
                  <a:schemeClr val="bg1"/>
                </a:solidFill>
                <a:latin typeface="Arial" charset="0"/>
              </a:rPr>
              <a:t>Phase I indicates that </a:t>
            </a:r>
            <a:br>
              <a:rPr lang="en-US" altLang="en-US" sz="2200" b="1">
                <a:solidFill>
                  <a:schemeClr val="bg1"/>
                </a:solidFill>
                <a:latin typeface="Arial" charset="0"/>
              </a:rPr>
            </a:br>
            <a:r>
              <a:rPr lang="en-US" altLang="en-US" sz="2200" b="1">
                <a:solidFill>
                  <a:schemeClr val="bg1"/>
                </a:solidFill>
                <a:latin typeface="Arial" charset="0"/>
              </a:rPr>
              <a:t>a FULL EIA STUDY </a:t>
            </a:r>
            <a:br>
              <a:rPr lang="en-US" altLang="en-US" sz="2200" b="1">
                <a:solidFill>
                  <a:schemeClr val="bg1"/>
                </a:solidFill>
                <a:latin typeface="Arial" charset="0"/>
              </a:rPr>
            </a:br>
            <a:r>
              <a:rPr lang="en-US" altLang="en-US" sz="2200" b="1">
                <a:solidFill>
                  <a:schemeClr val="bg1"/>
                </a:solidFill>
                <a:latin typeface="Arial" charset="0"/>
              </a:rPr>
              <a:t>is required</a:t>
            </a:r>
          </a:p>
        </p:txBody>
      </p:sp>
      <p:sp>
        <p:nvSpPr>
          <p:cNvPr id="24581" name="Text Box 3"/>
          <p:cNvSpPr txBox="1">
            <a:spLocks noChangeArrowheads="1"/>
          </p:cNvSpPr>
          <p:nvPr/>
        </p:nvSpPr>
        <p:spPr bwMode="auto">
          <a:xfrm>
            <a:off x="1981200" y="1690688"/>
            <a:ext cx="533400" cy="10064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6000" b="1">
                <a:solidFill>
                  <a:schemeClr val="bg1"/>
                </a:solidFill>
                <a:latin typeface="Verdana" pitchFamily="34" charset="0"/>
              </a:rPr>
              <a:t>!</a:t>
            </a:r>
          </a:p>
        </p:txBody>
      </p:sp>
      <p:sp>
        <p:nvSpPr>
          <p:cNvPr id="24582" name="Rectangle 4"/>
          <p:cNvSpPr>
            <a:spLocks noChangeArrowheads="1"/>
          </p:cNvSpPr>
          <p:nvPr/>
        </p:nvSpPr>
        <p:spPr bwMode="auto">
          <a:xfrm>
            <a:off x="2247900" y="4419600"/>
            <a:ext cx="4648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400" b="1">
                <a:solidFill>
                  <a:srgbClr val="1E4ABD"/>
                </a:solidFill>
                <a:latin typeface="Arial" charset="0"/>
              </a:rPr>
              <a:t>Most small-scale activities do not require a full EIA study!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0" y="304800"/>
            <a:ext cx="7772400" cy="609600"/>
          </a:xfrm>
        </p:spPr>
        <p:txBody>
          <a:bodyPr/>
          <a:lstStyle/>
          <a:p>
            <a:pPr eaLnBrk="1" hangingPunct="1"/>
            <a:r>
              <a:rPr lang="en-US" altLang="en-US" sz="2000" smtClean="0">
                <a:solidFill>
                  <a:srgbClr val="1E4ABD"/>
                </a:solidFill>
              </a:rPr>
              <a:t>Phase 2 of the EIA process:</a:t>
            </a:r>
            <a:r>
              <a:rPr lang="en-US" altLang="en-US" smtClean="0"/>
              <a:t/>
            </a:r>
            <a:br>
              <a:rPr lang="en-US" altLang="en-US" smtClean="0"/>
            </a:br>
            <a:r>
              <a:rPr lang="en-US" altLang="en-US" smtClean="0"/>
              <a:t>The Full EIA study</a:t>
            </a:r>
          </a:p>
        </p:txBody>
      </p:sp>
      <p:sp>
        <p:nvSpPr>
          <p:cNvPr id="25605" name="Rectangle 3"/>
          <p:cNvSpPr>
            <a:spLocks noGrp="1" noChangeArrowheads="1"/>
          </p:cNvSpPr>
          <p:nvPr>
            <p:ph type="body" idx="1"/>
          </p:nvPr>
        </p:nvSpPr>
        <p:spPr>
          <a:xfrm>
            <a:off x="685800" y="1827213"/>
            <a:ext cx="3733800" cy="3886200"/>
          </a:xfrm>
        </p:spPr>
        <p:txBody>
          <a:bodyPr/>
          <a:lstStyle/>
          <a:p>
            <a:pPr marL="0" indent="0" eaLnBrk="1" hangingPunct="1">
              <a:buFont typeface="Wingdings" pitchFamily="2" charset="2"/>
              <a:buNone/>
            </a:pPr>
            <a:r>
              <a:rPr lang="en-US" altLang="en-US" smtClean="0"/>
              <a:t>The full EIA study has very similar objectives and structure to a preliminary assessment.</a:t>
            </a:r>
          </a:p>
          <a:p>
            <a:pPr marL="0" indent="0" algn="r" eaLnBrk="1" hangingPunct="1">
              <a:spcBef>
                <a:spcPct val="50000"/>
              </a:spcBef>
              <a:buFont typeface="Wingdings" pitchFamily="2" charset="2"/>
              <a:buNone/>
            </a:pPr>
            <a:r>
              <a:rPr lang="en-US" altLang="en-US" smtClean="0">
                <a:solidFill>
                  <a:srgbClr val="1E4ABD"/>
                </a:solidFill>
              </a:rPr>
              <a:t>However, the full EIA study differs in important ways:</a:t>
            </a:r>
            <a:r>
              <a:rPr lang="en-US" altLang="en-US" smtClean="0"/>
              <a:t> </a:t>
            </a:r>
          </a:p>
        </p:txBody>
      </p:sp>
      <p:sp>
        <p:nvSpPr>
          <p:cNvPr id="25606" name="AutoShape 8"/>
          <p:cNvSpPr>
            <a:spLocks noChangeArrowheads="1"/>
          </p:cNvSpPr>
          <p:nvPr/>
        </p:nvSpPr>
        <p:spPr bwMode="auto">
          <a:xfrm>
            <a:off x="4419600" y="3581400"/>
            <a:ext cx="228600" cy="17526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5607" name="Rectangle 9"/>
          <p:cNvSpPr>
            <a:spLocks noChangeArrowheads="1"/>
          </p:cNvSpPr>
          <p:nvPr/>
        </p:nvSpPr>
        <p:spPr bwMode="auto">
          <a:xfrm>
            <a:off x="5181600" y="1371600"/>
            <a:ext cx="3276600" cy="5029200"/>
          </a:xfrm>
          <a:prstGeom prst="rect">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495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Bef>
                <a:spcPct val="50000"/>
              </a:spcBef>
            </a:pPr>
            <a:r>
              <a:rPr lang="en-US" altLang="en-US" sz="1800" b="1">
                <a:latin typeface="Arial" charset="0"/>
              </a:rPr>
              <a:t>A formal </a:t>
            </a:r>
            <a:r>
              <a:rPr lang="en-US" altLang="en-US" sz="1800" b="1">
                <a:solidFill>
                  <a:srgbClr val="1E4ABD"/>
                </a:solidFill>
                <a:latin typeface="Arial" charset="0"/>
              </a:rPr>
              <a:t>scoping process </a:t>
            </a:r>
            <a:r>
              <a:rPr lang="en-US" altLang="en-US" sz="1800" b="1">
                <a:latin typeface="Arial" charset="0"/>
              </a:rPr>
              <a:t>precedes the study to</a:t>
            </a:r>
            <a:r>
              <a:rPr lang="en-US" altLang="en-US" sz="1800" b="1">
                <a:solidFill>
                  <a:srgbClr val="1E4ABD"/>
                </a:solidFill>
                <a:latin typeface="Arial" charset="0"/>
              </a:rPr>
              <a:t> ID issues to be addressed</a:t>
            </a:r>
          </a:p>
          <a:p>
            <a:pPr algn="l">
              <a:spcBef>
                <a:spcPct val="50000"/>
              </a:spcBef>
            </a:pPr>
            <a:r>
              <a:rPr lang="en-US" altLang="en-US" sz="1800" b="1">
                <a:solidFill>
                  <a:srgbClr val="1E4ABD"/>
                </a:solidFill>
                <a:latin typeface="Arial" charset="0"/>
              </a:rPr>
              <a:t>Analysis</a:t>
            </a:r>
            <a:r>
              <a:rPr lang="en-US" altLang="en-US" sz="1800" b="1">
                <a:latin typeface="Arial" charset="0"/>
              </a:rPr>
              <a:t> of environmental impacts is much </a:t>
            </a:r>
            <a:r>
              <a:rPr lang="en-US" altLang="en-US" sz="1800" b="1">
                <a:solidFill>
                  <a:srgbClr val="1E4ABD"/>
                </a:solidFill>
                <a:latin typeface="Arial" charset="0"/>
              </a:rPr>
              <a:t>more detailed </a:t>
            </a:r>
          </a:p>
          <a:p>
            <a:pPr algn="l">
              <a:spcBef>
                <a:spcPct val="50000"/>
              </a:spcBef>
            </a:pPr>
            <a:r>
              <a:rPr lang="en-US" altLang="en-US" sz="1800" b="1">
                <a:solidFill>
                  <a:srgbClr val="1E4ABD"/>
                </a:solidFill>
                <a:latin typeface="Arial" charset="0"/>
              </a:rPr>
              <a:t>Alternatives*</a:t>
            </a:r>
            <a:r>
              <a:rPr lang="en-US" altLang="en-US" sz="1800" b="1">
                <a:latin typeface="Arial" charset="0"/>
              </a:rPr>
              <a:t> must be formally defined. The </a:t>
            </a:r>
            <a:r>
              <a:rPr lang="en-US" altLang="en-US" sz="1800" b="1">
                <a:solidFill>
                  <a:srgbClr val="1E4ABD"/>
                </a:solidFill>
                <a:latin typeface="Arial" charset="0"/>
              </a:rPr>
              <a:t>impacts of each alternative must be identified &amp; evaluated, and the results compared</a:t>
            </a:r>
            <a:r>
              <a:rPr lang="en-US" altLang="en-US" sz="1800" b="1">
                <a:latin typeface="Arial" charset="0"/>
              </a:rPr>
              <a:t>. </a:t>
            </a:r>
          </a:p>
          <a:p>
            <a:pPr algn="l">
              <a:spcBef>
                <a:spcPct val="50000"/>
              </a:spcBef>
            </a:pPr>
            <a:r>
              <a:rPr lang="en-US" altLang="en-US" sz="1800" b="1">
                <a:solidFill>
                  <a:srgbClr val="1E4ABD"/>
                </a:solidFill>
                <a:latin typeface="Arial" charset="0"/>
              </a:rPr>
              <a:t>Public participation</a:t>
            </a:r>
            <a:r>
              <a:rPr lang="en-US" altLang="en-US" sz="1800" b="1">
                <a:latin typeface="Arial" charset="0"/>
              </a:rPr>
              <a:t> is usually required.</a:t>
            </a:r>
          </a:p>
          <a:p>
            <a:pPr algn="l">
              <a:spcBef>
                <a:spcPct val="50000"/>
              </a:spcBef>
            </a:pPr>
            <a:r>
              <a:rPr lang="en-US" altLang="en-US" sz="1800" b="1">
                <a:latin typeface="Arial" charset="0"/>
              </a:rPr>
              <a:t>A </a:t>
            </a:r>
            <a:r>
              <a:rPr lang="en-US" altLang="en-US" sz="1800" b="1">
                <a:solidFill>
                  <a:srgbClr val="1E4ABD"/>
                </a:solidFill>
                <a:latin typeface="Arial" charset="0"/>
              </a:rPr>
              <a:t>professional EIA team</a:t>
            </a:r>
            <a:r>
              <a:rPr lang="en-US" altLang="en-US" sz="1800" b="1">
                <a:latin typeface="Arial" charset="0"/>
              </a:rPr>
              <a:t> is usually required.</a:t>
            </a:r>
          </a:p>
        </p:txBody>
      </p:sp>
      <p:sp>
        <p:nvSpPr>
          <p:cNvPr id="25608" name="Text Box 10"/>
          <p:cNvSpPr txBox="1">
            <a:spLocks noChangeArrowheads="1"/>
          </p:cNvSpPr>
          <p:nvPr/>
        </p:nvSpPr>
        <p:spPr bwMode="auto">
          <a:xfrm>
            <a:off x="5029200" y="3352800"/>
            <a:ext cx="395288" cy="854075"/>
          </a:xfrm>
          <a:prstGeom prst="rect">
            <a:avLst/>
          </a:prstGeom>
          <a:solidFill>
            <a:srgbClr val="FF0000"/>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5000" b="1">
                <a:solidFill>
                  <a:schemeClr val="bg1"/>
                </a:solidFill>
                <a:latin typeface="Arial" charset="0"/>
                <a:sym typeface="Wingdings" pitchFamily="2" charset="2"/>
              </a:rPr>
              <a:t>!</a:t>
            </a:r>
            <a:endParaRPr lang="en-US" altLang="en-US" sz="5000" b="1">
              <a:solidFill>
                <a:schemeClr val="bg1"/>
              </a:solidFill>
              <a:latin typeface="Arial" charset="0"/>
            </a:endParaRPr>
          </a:p>
        </p:txBody>
      </p:sp>
      <p:sp>
        <p:nvSpPr>
          <p:cNvPr id="25609" name="Text Box 11"/>
          <p:cNvSpPr txBox="1">
            <a:spLocks noChangeArrowheads="1"/>
          </p:cNvSpPr>
          <p:nvPr/>
        </p:nvSpPr>
        <p:spPr bwMode="auto">
          <a:xfrm>
            <a:off x="5029200" y="2362200"/>
            <a:ext cx="395288" cy="854075"/>
          </a:xfrm>
          <a:prstGeom prst="rect">
            <a:avLst/>
          </a:prstGeom>
          <a:solidFill>
            <a:srgbClr val="FF0000"/>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5000" b="1">
                <a:solidFill>
                  <a:schemeClr val="bg1"/>
                </a:solidFill>
                <a:latin typeface="Arial" charset="0"/>
                <a:sym typeface="Wingdings" pitchFamily="2" charset="2"/>
              </a:rPr>
              <a:t>!</a:t>
            </a:r>
            <a:endParaRPr lang="en-US" altLang="en-US" sz="5000" b="1">
              <a:solidFill>
                <a:schemeClr val="bg1"/>
              </a:solidFill>
              <a:latin typeface="Arial" charset="0"/>
            </a:endParaRPr>
          </a:p>
        </p:txBody>
      </p:sp>
      <p:sp>
        <p:nvSpPr>
          <p:cNvPr id="25610" name="Text Box 12"/>
          <p:cNvSpPr txBox="1">
            <a:spLocks noChangeArrowheads="1"/>
          </p:cNvSpPr>
          <p:nvPr/>
        </p:nvSpPr>
        <p:spPr bwMode="auto">
          <a:xfrm>
            <a:off x="5029200" y="1355725"/>
            <a:ext cx="395288" cy="854075"/>
          </a:xfrm>
          <a:prstGeom prst="rect">
            <a:avLst/>
          </a:prstGeom>
          <a:solidFill>
            <a:srgbClr val="FF0000"/>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5000" b="1">
                <a:solidFill>
                  <a:schemeClr val="bg1"/>
                </a:solidFill>
                <a:latin typeface="Arial" charset="0"/>
                <a:sym typeface="Wingdings" pitchFamily="2" charset="2"/>
              </a:rPr>
              <a:t>!</a:t>
            </a:r>
            <a:endParaRPr lang="en-US" altLang="en-US" sz="5000" b="1">
              <a:solidFill>
                <a:schemeClr val="bg1"/>
              </a:solidFill>
              <a:latin typeface="Arial" charset="0"/>
            </a:endParaRPr>
          </a:p>
        </p:txBody>
      </p:sp>
      <p:sp>
        <p:nvSpPr>
          <p:cNvPr id="25611" name="Rectangle 13"/>
          <p:cNvSpPr>
            <a:spLocks noChangeArrowheads="1"/>
          </p:cNvSpPr>
          <p:nvPr/>
        </p:nvSpPr>
        <p:spPr bwMode="auto">
          <a:xfrm>
            <a:off x="533400" y="5410200"/>
            <a:ext cx="3313113"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600" i="1">
                <a:latin typeface="Arial" charset="0"/>
              </a:rPr>
              <a:t>*includes the project as </a:t>
            </a:r>
            <a:br>
              <a:rPr lang="en-US" altLang="en-US" sz="1600" i="1">
                <a:latin typeface="Arial" charset="0"/>
              </a:rPr>
            </a:br>
            <a:r>
              <a:rPr lang="en-US" altLang="en-US" sz="1600" i="1">
                <a:latin typeface="Arial" charset="0"/>
              </a:rPr>
              <a:t>proposed, the no-action alternative</a:t>
            </a:r>
            <a:br>
              <a:rPr lang="en-US" altLang="en-US" sz="1600" i="1">
                <a:latin typeface="Arial" charset="0"/>
              </a:rPr>
            </a:br>
            <a:r>
              <a:rPr lang="en-US" altLang="en-US" sz="1600" i="1">
                <a:latin typeface="Arial" charset="0"/>
              </a:rPr>
              <a:t>at least one other real alternative</a:t>
            </a:r>
          </a:p>
        </p:txBody>
      </p:sp>
      <p:sp>
        <p:nvSpPr>
          <p:cNvPr id="25612" name="Text Box 14"/>
          <p:cNvSpPr txBox="1">
            <a:spLocks noChangeArrowheads="1"/>
          </p:cNvSpPr>
          <p:nvPr/>
        </p:nvSpPr>
        <p:spPr bwMode="auto">
          <a:xfrm>
            <a:off x="5029200" y="5318125"/>
            <a:ext cx="395288" cy="854075"/>
          </a:xfrm>
          <a:prstGeom prst="rect">
            <a:avLst/>
          </a:prstGeom>
          <a:solidFill>
            <a:srgbClr val="FF0000"/>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5000" b="1">
                <a:solidFill>
                  <a:schemeClr val="bg1"/>
                </a:solidFill>
                <a:latin typeface="Arial" charset="0"/>
                <a:sym typeface="Wingdings" pitchFamily="2" charset="2"/>
              </a:rPr>
              <a:t>!</a:t>
            </a:r>
            <a:endParaRPr lang="en-US" altLang="en-US" sz="5000" b="1">
              <a:solidFill>
                <a:schemeClr val="bg1"/>
              </a:solidFill>
              <a:latin typeface="Arial"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0" y="304800"/>
            <a:ext cx="7772400" cy="609600"/>
          </a:xfrm>
        </p:spPr>
        <p:txBody>
          <a:bodyPr/>
          <a:lstStyle/>
          <a:p>
            <a:pPr eaLnBrk="1" hangingPunct="1"/>
            <a:r>
              <a:rPr lang="en-US" altLang="en-US" sz="2000" smtClean="0">
                <a:solidFill>
                  <a:srgbClr val="1E4ABD"/>
                </a:solidFill>
              </a:rPr>
              <a:t>Phase 2 of the EIA process:</a:t>
            </a:r>
            <a:r>
              <a:rPr lang="en-US" altLang="en-US" smtClean="0"/>
              <a:t/>
            </a:r>
            <a:br>
              <a:rPr lang="en-US" altLang="en-US" smtClean="0"/>
            </a:br>
            <a:r>
              <a:rPr lang="en-US" altLang="en-US" smtClean="0"/>
              <a:t>The Full EIA study</a:t>
            </a:r>
          </a:p>
        </p:txBody>
      </p:sp>
      <p:sp>
        <p:nvSpPr>
          <p:cNvPr id="26629" name="Rectangle 3"/>
          <p:cNvSpPr>
            <a:spLocks noGrp="1" noChangeArrowheads="1"/>
          </p:cNvSpPr>
          <p:nvPr>
            <p:ph type="body" idx="1"/>
          </p:nvPr>
        </p:nvSpPr>
        <p:spPr>
          <a:xfrm>
            <a:off x="381000" y="1371600"/>
            <a:ext cx="3886200" cy="1905000"/>
          </a:xfrm>
        </p:spPr>
        <p:txBody>
          <a:bodyPr/>
          <a:lstStyle/>
          <a:p>
            <a:pPr marL="0" indent="0" eaLnBrk="1" hangingPunct="1">
              <a:buFont typeface="Wingdings" pitchFamily="2" charset="2"/>
              <a:buNone/>
            </a:pPr>
            <a:r>
              <a:rPr lang="en-US" altLang="en-US" sz="2200" smtClean="0"/>
              <a:t>With a few additions, the basic outline of the </a:t>
            </a:r>
            <a:r>
              <a:rPr lang="en-US" altLang="en-US" sz="2200" smtClean="0">
                <a:solidFill>
                  <a:srgbClr val="1E4ABD"/>
                </a:solidFill>
              </a:rPr>
              <a:t>preliminary assessment</a:t>
            </a:r>
            <a:r>
              <a:rPr lang="en-US" altLang="en-US" sz="2200" smtClean="0"/>
              <a:t> is the </a:t>
            </a:r>
            <a:r>
              <a:rPr lang="en-US" altLang="en-US" sz="2200" smtClean="0">
                <a:solidFill>
                  <a:srgbClr val="1E4ABD"/>
                </a:solidFill>
              </a:rPr>
              <a:t>template for the steps involved in a full EIA study</a:t>
            </a:r>
            <a:r>
              <a:rPr lang="en-US" altLang="en-US" sz="2200" smtClean="0"/>
              <a:t>:</a:t>
            </a:r>
          </a:p>
        </p:txBody>
      </p:sp>
      <p:sp>
        <p:nvSpPr>
          <p:cNvPr id="26630" name="Rectangle 5"/>
          <p:cNvSpPr>
            <a:spLocks noChangeArrowheads="1"/>
          </p:cNvSpPr>
          <p:nvPr/>
        </p:nvSpPr>
        <p:spPr bwMode="auto">
          <a:xfrm>
            <a:off x="4800600" y="1981200"/>
            <a:ext cx="3276600" cy="4495800"/>
          </a:xfrm>
          <a:prstGeom prst="rect">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495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Bef>
                <a:spcPct val="50000"/>
              </a:spcBef>
            </a:pPr>
            <a:r>
              <a:rPr lang="en-US" altLang="en-US" sz="1800" b="1">
                <a:latin typeface="Arial" charset="0"/>
              </a:rPr>
              <a:t>Scope</a:t>
            </a:r>
          </a:p>
          <a:p>
            <a:pPr algn="l">
              <a:spcBef>
                <a:spcPct val="50000"/>
              </a:spcBef>
            </a:pPr>
            <a:r>
              <a:rPr lang="en-US" altLang="en-US" sz="1800" b="1">
                <a:latin typeface="Arial" charset="0"/>
              </a:rPr>
              <a:t>Evaluate baseline situation</a:t>
            </a:r>
          </a:p>
          <a:p>
            <a:pPr algn="l">
              <a:spcBef>
                <a:spcPct val="50000"/>
              </a:spcBef>
            </a:pPr>
            <a:r>
              <a:rPr lang="en-US" altLang="en-US" sz="1800" b="1">
                <a:solidFill>
                  <a:srgbClr val="1E4ABD"/>
                </a:solidFill>
                <a:latin typeface="Arial" charset="0"/>
              </a:rPr>
              <a:t>Identify &amp; choose alternatives</a:t>
            </a:r>
          </a:p>
          <a:p>
            <a:pPr algn="l">
              <a:spcBef>
                <a:spcPct val="50000"/>
              </a:spcBef>
            </a:pPr>
            <a:r>
              <a:rPr lang="en-US" altLang="en-US" sz="1800" b="1">
                <a:latin typeface="Arial" charset="0"/>
              </a:rPr>
              <a:t>Identify and characterize potential impacts of proposed activity and </a:t>
            </a:r>
            <a:r>
              <a:rPr lang="en-US" altLang="en-US" sz="1800" b="1">
                <a:solidFill>
                  <a:srgbClr val="1E4ABD"/>
                </a:solidFill>
                <a:latin typeface="Arial" charset="0"/>
              </a:rPr>
              <a:t>each alternative</a:t>
            </a:r>
          </a:p>
          <a:p>
            <a:pPr algn="l">
              <a:spcBef>
                <a:spcPct val="50000"/>
              </a:spcBef>
            </a:pPr>
            <a:r>
              <a:rPr lang="en-US" altLang="en-US" sz="1800" b="1">
                <a:solidFill>
                  <a:srgbClr val="1E4ABD"/>
                </a:solidFill>
                <a:latin typeface="Arial" charset="0"/>
              </a:rPr>
              <a:t>Compare alternatives</a:t>
            </a:r>
          </a:p>
          <a:p>
            <a:pPr algn="l">
              <a:spcBef>
                <a:spcPct val="50000"/>
              </a:spcBef>
            </a:pPr>
            <a:r>
              <a:rPr lang="en-US" altLang="en-US" sz="1800" b="1">
                <a:latin typeface="Arial" charset="0"/>
              </a:rPr>
              <a:t>Develop mitigation and monitoring </a:t>
            </a:r>
          </a:p>
        </p:txBody>
      </p:sp>
      <p:sp>
        <p:nvSpPr>
          <p:cNvPr id="26631" name="Rectangle 11"/>
          <p:cNvSpPr>
            <a:spLocks noChangeArrowheads="1"/>
          </p:cNvSpPr>
          <p:nvPr/>
        </p:nvSpPr>
        <p:spPr bwMode="auto">
          <a:xfrm>
            <a:off x="838200" y="3276600"/>
            <a:ext cx="3276600" cy="2682875"/>
          </a:xfrm>
          <a:prstGeom prst="rect">
            <a:avLst/>
          </a:prstGeom>
          <a:solidFill>
            <a:srgbClr val="FFFF99">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34950" indent="-234950">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Bef>
                <a:spcPct val="50000"/>
              </a:spcBef>
            </a:pPr>
            <a:r>
              <a:rPr lang="en-US" altLang="en-US" sz="1700">
                <a:solidFill>
                  <a:srgbClr val="009900"/>
                </a:solidFill>
                <a:latin typeface="Arial" charset="0"/>
              </a:rPr>
              <a:t>1</a:t>
            </a:r>
            <a:r>
              <a:rPr lang="en-US" altLang="en-US" sz="1700" b="1">
                <a:solidFill>
                  <a:srgbClr val="009900"/>
                </a:solidFill>
                <a:latin typeface="Arial" charset="0"/>
              </a:rPr>
              <a:t>. Background (Development objective, list of activities)</a:t>
            </a:r>
          </a:p>
          <a:p>
            <a:pPr algn="l">
              <a:spcBef>
                <a:spcPct val="50000"/>
              </a:spcBef>
            </a:pPr>
            <a:r>
              <a:rPr lang="en-US" altLang="en-US" sz="1700" b="1">
                <a:solidFill>
                  <a:srgbClr val="009900"/>
                </a:solidFill>
                <a:latin typeface="Arial" charset="0"/>
              </a:rPr>
              <a:t>2. Description of the baseline situation</a:t>
            </a:r>
          </a:p>
          <a:p>
            <a:pPr algn="l">
              <a:spcBef>
                <a:spcPct val="50000"/>
              </a:spcBef>
            </a:pPr>
            <a:r>
              <a:rPr lang="en-US" altLang="en-US" sz="1700" b="1">
                <a:solidFill>
                  <a:srgbClr val="009900"/>
                </a:solidFill>
                <a:latin typeface="Arial" charset="0"/>
              </a:rPr>
              <a:t>3. Evaluation of potential environmental impacts</a:t>
            </a:r>
          </a:p>
          <a:p>
            <a:pPr algn="l">
              <a:spcBef>
                <a:spcPct val="50000"/>
              </a:spcBef>
            </a:pPr>
            <a:r>
              <a:rPr lang="en-US" altLang="en-US" sz="1700" b="1">
                <a:solidFill>
                  <a:srgbClr val="009900"/>
                </a:solidFill>
                <a:latin typeface="Arial" charset="0"/>
              </a:rPr>
              <a:t>4.</a:t>
            </a:r>
            <a:r>
              <a:rPr lang="en-US" altLang="en-US" sz="1700">
                <a:solidFill>
                  <a:srgbClr val="009900"/>
                </a:solidFill>
                <a:latin typeface="Arial" charset="0"/>
              </a:rPr>
              <a:t> </a:t>
            </a:r>
            <a:r>
              <a:rPr lang="en-US" altLang="en-US" sz="1700" b="1">
                <a:solidFill>
                  <a:srgbClr val="009900"/>
                </a:solidFill>
                <a:latin typeface="Arial" charset="0"/>
              </a:rPr>
              <a:t>Mitigation &amp; monitoring</a:t>
            </a:r>
          </a:p>
          <a:p>
            <a:pPr algn="l">
              <a:spcBef>
                <a:spcPct val="50000"/>
              </a:spcBef>
            </a:pPr>
            <a:r>
              <a:rPr lang="en-US" altLang="en-US" sz="1700" b="1">
                <a:solidFill>
                  <a:srgbClr val="009900"/>
                </a:solidFill>
                <a:latin typeface="Arial" charset="0"/>
              </a:rPr>
              <a:t>5.</a:t>
            </a:r>
            <a:r>
              <a:rPr lang="en-US" altLang="en-US" sz="1700">
                <a:solidFill>
                  <a:srgbClr val="009900"/>
                </a:solidFill>
                <a:latin typeface="Arial" charset="0"/>
              </a:rPr>
              <a:t> </a:t>
            </a:r>
            <a:r>
              <a:rPr lang="en-US" altLang="en-US" sz="1700" b="1">
                <a:solidFill>
                  <a:srgbClr val="009900"/>
                </a:solidFill>
                <a:latin typeface="Arial" charset="0"/>
              </a:rPr>
              <a:t>Recommended Findings</a:t>
            </a:r>
          </a:p>
        </p:txBody>
      </p:sp>
      <p:sp>
        <p:nvSpPr>
          <p:cNvPr id="26632" name="AutoShape 12"/>
          <p:cNvSpPr>
            <a:spLocks noChangeArrowheads="1"/>
          </p:cNvSpPr>
          <p:nvPr/>
        </p:nvSpPr>
        <p:spPr bwMode="auto">
          <a:xfrm>
            <a:off x="4114800" y="3276600"/>
            <a:ext cx="609600" cy="2743200"/>
          </a:xfrm>
          <a:prstGeom prst="homePlate">
            <a:avLst>
              <a:gd name="adj" fmla="val 91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6633" name="Rectangle 13"/>
          <p:cNvSpPr>
            <a:spLocks noChangeArrowheads="1"/>
          </p:cNvSpPr>
          <p:nvPr/>
        </p:nvSpPr>
        <p:spPr bwMode="auto">
          <a:xfrm>
            <a:off x="4800600" y="1295400"/>
            <a:ext cx="3276600" cy="701675"/>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eaLnBrk="1" hangingPunct="1"/>
            <a:r>
              <a:rPr lang="en-US" altLang="en-US" sz="2000" b="1">
                <a:solidFill>
                  <a:schemeClr val="bg1"/>
                </a:solidFill>
                <a:latin typeface="Arial" charset="0"/>
              </a:rPr>
              <a:t>Basic steps of the full EIA study</a:t>
            </a:r>
          </a:p>
        </p:txBody>
      </p:sp>
      <p:sp>
        <p:nvSpPr>
          <p:cNvPr id="26634" name="Rectangle 14"/>
          <p:cNvSpPr>
            <a:spLocks noChangeArrowheads="1"/>
          </p:cNvSpPr>
          <p:nvPr/>
        </p:nvSpPr>
        <p:spPr bwMode="auto">
          <a:xfrm rot="5400000">
            <a:off x="6172200" y="3962400"/>
            <a:ext cx="4495800" cy="533400"/>
          </a:xfrm>
          <a:prstGeom prst="rect">
            <a:avLst/>
          </a:prstGeom>
          <a:solidFill>
            <a:srgbClr val="FFCC00">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1800" b="1">
                <a:solidFill>
                  <a:srgbClr val="1E4ABD"/>
                </a:solidFill>
                <a:latin typeface="Arial" charset="0"/>
              </a:rPr>
              <a:t>Communicate &amp; Document throughout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body" idx="1"/>
          </p:nvPr>
        </p:nvSpPr>
        <p:spPr>
          <a:xfrm>
            <a:off x="3048000" y="1600200"/>
            <a:ext cx="4876800" cy="609600"/>
          </a:xfrm>
          <a:noFill/>
        </p:spPr>
        <p:txBody>
          <a:bodyPr/>
          <a:lstStyle/>
          <a:p>
            <a:pPr eaLnBrk="1" hangingPunct="1">
              <a:buFont typeface="Wingdings" pitchFamily="2" charset="2"/>
              <a:buNone/>
            </a:pPr>
            <a:r>
              <a:rPr lang="en-US" altLang="en-US" smtClean="0"/>
              <a:t>In summary,</a:t>
            </a:r>
            <a:r>
              <a:rPr lang="en-US" altLang="en-US" sz="2800" smtClean="0"/>
              <a:t> </a:t>
            </a:r>
            <a:endParaRPr lang="en-US" altLang="en-US" smtClean="0"/>
          </a:p>
        </p:txBody>
      </p:sp>
      <p:sp>
        <p:nvSpPr>
          <p:cNvPr id="27653" name="Rectangle 5"/>
          <p:cNvSpPr>
            <a:spLocks noChangeArrowheads="1"/>
          </p:cNvSpPr>
          <p:nvPr/>
        </p:nvSpPr>
        <p:spPr bwMode="auto">
          <a:xfrm>
            <a:off x="3124200" y="2133600"/>
            <a:ext cx="3810000" cy="1128713"/>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Aft>
                <a:spcPct val="40000"/>
              </a:spcAft>
            </a:pPr>
            <a:r>
              <a:rPr lang="en-US" altLang="en-US" sz="2000" b="1">
                <a:solidFill>
                  <a:schemeClr val="bg1"/>
                </a:solidFill>
                <a:latin typeface="Arial" charset="0"/>
              </a:rPr>
              <a:t>The full EIA study is a far more significant effort than the preliminary assessment.</a:t>
            </a:r>
          </a:p>
        </p:txBody>
      </p:sp>
      <p:sp>
        <p:nvSpPr>
          <p:cNvPr id="27654" name="Text Box 6"/>
          <p:cNvSpPr txBox="1">
            <a:spLocks noChangeArrowheads="1"/>
          </p:cNvSpPr>
          <p:nvPr/>
        </p:nvSpPr>
        <p:spPr bwMode="auto">
          <a:xfrm>
            <a:off x="2514600" y="1676400"/>
            <a:ext cx="609600" cy="70167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r>
              <a:rPr lang="en-US" altLang="en-US" sz="4000" b="1">
                <a:latin typeface="Verdana" pitchFamily="34" charset="0"/>
                <a:sym typeface="Wingdings" pitchFamily="2" charset="2"/>
              </a:rPr>
              <a:t></a:t>
            </a:r>
          </a:p>
        </p:txBody>
      </p:sp>
      <p:sp>
        <p:nvSpPr>
          <p:cNvPr id="27655" name="Rectangle 7"/>
          <p:cNvSpPr>
            <a:spLocks noChangeArrowheads="1"/>
          </p:cNvSpPr>
          <p:nvPr/>
        </p:nvSpPr>
        <p:spPr bwMode="auto">
          <a:xfrm>
            <a:off x="3124200" y="3352800"/>
            <a:ext cx="3810000" cy="1616075"/>
          </a:xfrm>
          <a:prstGeom prst="rect">
            <a:avLst/>
          </a:prstGeom>
          <a:solidFill>
            <a:srgbClr val="1E4A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Aft>
                <a:spcPct val="40000"/>
              </a:spcAft>
            </a:pPr>
            <a:r>
              <a:rPr lang="en-US" altLang="en-US" sz="2000" b="1">
                <a:solidFill>
                  <a:schemeClr val="bg1"/>
                </a:solidFill>
                <a:latin typeface="Arial" charset="0"/>
              </a:rPr>
              <a:t>It is reserved for activities for which screening or the preliminary assessment shows that significant impacts are likely.</a:t>
            </a:r>
          </a:p>
        </p:txBody>
      </p:sp>
      <p:sp>
        <p:nvSpPr>
          <p:cNvPr id="27656" name="Rectangle 8"/>
          <p:cNvSpPr>
            <a:spLocks noChangeArrowheads="1"/>
          </p:cNvSpPr>
          <p:nvPr/>
        </p:nvSpPr>
        <p:spPr bwMode="auto">
          <a:xfrm>
            <a:off x="0" y="228600"/>
            <a:ext cx="352742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r>
              <a:rPr lang="en-US" altLang="en-US" sz="2000" b="1">
                <a:solidFill>
                  <a:srgbClr val="1E4ABD"/>
                </a:solidFill>
                <a:latin typeface="Arial" charset="0"/>
              </a:rPr>
              <a:t>Phase 2 of the EIA process:</a:t>
            </a:r>
            <a:r>
              <a:rPr lang="en-US" altLang="en-US" sz="3000" b="1">
                <a:solidFill>
                  <a:schemeClr val="tx2"/>
                </a:solidFill>
                <a:latin typeface="Arial" charset="0"/>
              </a:rPr>
              <a:t/>
            </a:r>
            <a:br>
              <a:rPr lang="en-US" altLang="en-US" sz="3000" b="1">
                <a:solidFill>
                  <a:schemeClr val="tx2"/>
                </a:solidFill>
                <a:latin typeface="Arial" charset="0"/>
              </a:rPr>
            </a:br>
            <a:r>
              <a:rPr lang="en-US" altLang="en-US" sz="3000" b="1">
                <a:solidFill>
                  <a:schemeClr val="tx2"/>
                </a:solidFill>
                <a:latin typeface="Arial" charset="0"/>
              </a:rPr>
              <a:t>The Full EIA study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AutoShape 6"/>
          <p:cNvSpPr>
            <a:spLocks noChangeArrowheads="1"/>
          </p:cNvSpPr>
          <p:nvPr/>
        </p:nvSpPr>
        <p:spPr bwMode="auto">
          <a:xfrm>
            <a:off x="762000" y="3581400"/>
            <a:ext cx="4572000" cy="1371600"/>
          </a:xfrm>
          <a:prstGeom prst="homePlate">
            <a:avLst>
              <a:gd name="adj" fmla="val 39228"/>
            </a:avLst>
          </a:prstGeom>
          <a:solidFill>
            <a:srgbClr val="99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8677" name="Rectangle 4"/>
          <p:cNvSpPr>
            <a:spLocks noGrp="1" noChangeArrowheads="1"/>
          </p:cNvSpPr>
          <p:nvPr>
            <p:ph type="title"/>
          </p:nvPr>
        </p:nvSpPr>
        <p:spPr>
          <a:xfrm>
            <a:off x="0" y="533400"/>
            <a:ext cx="7772400" cy="609600"/>
          </a:xfrm>
        </p:spPr>
        <p:txBody>
          <a:bodyPr/>
          <a:lstStyle/>
          <a:p>
            <a:pPr eaLnBrk="1" hangingPunct="1"/>
            <a:r>
              <a:rPr lang="en-US" altLang="en-US" smtClean="0"/>
              <a:t>Who is involved in EIA?</a:t>
            </a:r>
          </a:p>
        </p:txBody>
      </p:sp>
      <p:sp>
        <p:nvSpPr>
          <p:cNvPr id="28678" name="Rectangle 5"/>
          <p:cNvSpPr>
            <a:spLocks noGrp="1" noChangeArrowheads="1"/>
          </p:cNvSpPr>
          <p:nvPr>
            <p:ph type="body" idx="1"/>
          </p:nvPr>
        </p:nvSpPr>
        <p:spPr>
          <a:xfrm>
            <a:off x="685800" y="1827213"/>
            <a:ext cx="3886200" cy="3886200"/>
          </a:xfrm>
        </p:spPr>
        <p:txBody>
          <a:bodyPr/>
          <a:lstStyle/>
          <a:p>
            <a:pPr marL="0" indent="0" eaLnBrk="1" hangingPunct="1">
              <a:buFont typeface="Wingdings" pitchFamily="2" charset="2"/>
              <a:buNone/>
            </a:pPr>
            <a:r>
              <a:rPr lang="en-US" altLang="en-US" smtClean="0"/>
              <a:t>Sponsor of the activity</a:t>
            </a:r>
            <a:br>
              <a:rPr lang="en-US" altLang="en-US" smtClean="0"/>
            </a:br>
            <a:r>
              <a:rPr lang="en-US" altLang="en-US" sz="1600" smtClean="0"/>
              <a:t>(usually commissions/conducts the EIA)</a:t>
            </a:r>
          </a:p>
          <a:p>
            <a:pPr marL="0" indent="0" eaLnBrk="1" hangingPunct="1">
              <a:buFont typeface="Wingdings" pitchFamily="2" charset="2"/>
              <a:buNone/>
            </a:pPr>
            <a:r>
              <a:rPr lang="en-US" altLang="en-US" smtClean="0"/>
              <a:t>Regulatory agencies/</a:t>
            </a:r>
            <a:br>
              <a:rPr lang="en-US" altLang="en-US" smtClean="0"/>
            </a:br>
            <a:r>
              <a:rPr lang="en-US" altLang="en-US" smtClean="0"/>
              <a:t>Review authorities</a:t>
            </a:r>
          </a:p>
          <a:p>
            <a:pPr marL="0" indent="0" eaLnBrk="1" hangingPunct="1">
              <a:buFont typeface="Wingdings" pitchFamily="2" charset="2"/>
              <a:buNone/>
            </a:pPr>
            <a:r>
              <a:rPr lang="en-US" altLang="en-US" smtClean="0"/>
              <a:t>Broad-based public</a:t>
            </a:r>
          </a:p>
        </p:txBody>
      </p:sp>
      <p:sp>
        <p:nvSpPr>
          <p:cNvPr id="28679" name="Rectangle 8"/>
          <p:cNvSpPr>
            <a:spLocks noChangeArrowheads="1"/>
          </p:cNvSpPr>
          <p:nvPr/>
        </p:nvSpPr>
        <p:spPr bwMode="auto">
          <a:xfrm>
            <a:off x="5029200" y="1676400"/>
            <a:ext cx="3810000" cy="4816475"/>
          </a:xfrm>
          <a:prstGeom prst="rect">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296863" indent="-163513">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spcBef>
                <a:spcPct val="50000"/>
              </a:spcBef>
            </a:pPr>
            <a:r>
              <a:rPr lang="en-US" altLang="en-US" sz="2000">
                <a:latin typeface="Arial" charset="0"/>
              </a:rPr>
              <a:t>Public consultation is usually only REQUIRED for full EIA studies. </a:t>
            </a:r>
          </a:p>
          <a:p>
            <a:pPr algn="l">
              <a:spcBef>
                <a:spcPct val="50000"/>
              </a:spcBef>
            </a:pPr>
            <a:r>
              <a:rPr lang="en-US" altLang="en-US" sz="2000" b="1">
                <a:solidFill>
                  <a:srgbClr val="1E4ABD"/>
                </a:solidFill>
                <a:latin typeface="Arial" charset="0"/>
              </a:rPr>
              <a:t>However, it is good practice for preliminary assessments because:</a:t>
            </a:r>
          </a:p>
          <a:p>
            <a:pPr lvl="1" algn="l">
              <a:spcBef>
                <a:spcPct val="50000"/>
              </a:spcBef>
              <a:buFontTx/>
              <a:buChar char="•"/>
            </a:pPr>
            <a:r>
              <a:rPr lang="en-US" altLang="en-US" sz="2000">
                <a:latin typeface="Arial" charset="0"/>
              </a:rPr>
              <a:t>Predicting impacts is FACILITATED by broad-based public consultation; Judging significance is very difficult without it.</a:t>
            </a:r>
          </a:p>
          <a:p>
            <a:pPr lvl="1" algn="l">
              <a:spcBef>
                <a:spcPct val="50000"/>
              </a:spcBef>
              <a:buFontTx/>
              <a:buChar char="•"/>
            </a:pPr>
            <a:r>
              <a:rPr lang="en-US" altLang="en-US" sz="2000">
                <a:latin typeface="Arial" charset="0"/>
              </a:rPr>
              <a:t>Transparency and accessibility require disclosure to stakeholders</a:t>
            </a:r>
          </a:p>
        </p:txBody>
      </p:sp>
      <p:sp>
        <p:nvSpPr>
          <p:cNvPr id="28680" name="Rectangle 9"/>
          <p:cNvSpPr>
            <a:spLocks noChangeArrowheads="1"/>
          </p:cNvSpPr>
          <p:nvPr/>
        </p:nvSpPr>
        <p:spPr bwMode="auto">
          <a:xfrm>
            <a:off x="762000" y="3886200"/>
            <a:ext cx="304323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a:r>
              <a:rPr lang="en-US" altLang="en-US" sz="1600" b="1">
                <a:latin typeface="Arial" charset="0"/>
              </a:rPr>
              <a:t>Communities (men &amp; women)</a:t>
            </a:r>
            <a:br>
              <a:rPr lang="en-US" altLang="en-US" sz="1600" b="1">
                <a:latin typeface="Arial" charset="0"/>
              </a:rPr>
            </a:br>
            <a:r>
              <a:rPr lang="en-US" altLang="en-US" sz="1600" b="1">
                <a:latin typeface="Arial" charset="0"/>
              </a:rPr>
              <a:t>Civil society</a:t>
            </a:r>
            <a:br>
              <a:rPr lang="en-US" altLang="en-US" sz="1600" b="1">
                <a:latin typeface="Arial" charset="0"/>
              </a:rPr>
            </a:br>
            <a:r>
              <a:rPr lang="en-US" altLang="en-US" sz="1600" b="1">
                <a:latin typeface="Arial" charset="0"/>
              </a:rPr>
              <a:t>Private Sector</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AutoShape 9"/>
          <p:cNvSpPr>
            <a:spLocks noChangeArrowheads="1"/>
          </p:cNvSpPr>
          <p:nvPr/>
        </p:nvSpPr>
        <p:spPr bwMode="auto">
          <a:xfrm>
            <a:off x="685800" y="5029200"/>
            <a:ext cx="4114800" cy="1066800"/>
          </a:xfrm>
          <a:prstGeom prst="homePlate">
            <a:avLst>
              <a:gd name="adj" fmla="val 45393"/>
            </a:avLst>
          </a:prstGeom>
          <a:solidFill>
            <a:srgbClr val="00CC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9701" name="AutoShape 7"/>
          <p:cNvSpPr>
            <a:spLocks noChangeArrowheads="1"/>
          </p:cNvSpPr>
          <p:nvPr/>
        </p:nvSpPr>
        <p:spPr bwMode="auto">
          <a:xfrm>
            <a:off x="685800" y="3733800"/>
            <a:ext cx="4114800" cy="1066800"/>
          </a:xfrm>
          <a:prstGeom prst="homePlate">
            <a:avLst>
              <a:gd name="adj" fmla="val 45393"/>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9702" name="Rectangle 5"/>
          <p:cNvSpPr>
            <a:spLocks noChangeArrowheads="1"/>
          </p:cNvSpPr>
          <p:nvPr/>
        </p:nvSpPr>
        <p:spPr bwMode="auto">
          <a:xfrm>
            <a:off x="4876800" y="1901825"/>
            <a:ext cx="3657600" cy="1603375"/>
          </a:xfrm>
          <a:prstGeom prst="rect">
            <a:avLst/>
          </a:prstGeom>
          <a:solidFill>
            <a:srgbClr val="99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Bef>
                <a:spcPct val="50000"/>
              </a:spcBef>
              <a:buClr>
                <a:schemeClr val="folHlink"/>
              </a:buClr>
              <a:buFont typeface="Wingdings" pitchFamily="2" charset="2"/>
              <a:buNone/>
            </a:pPr>
            <a:r>
              <a:rPr lang="en-US" altLang="en-US" sz="1800" b="1">
                <a:latin typeface="Arial" charset="0"/>
              </a:rPr>
              <a:t>EIA is undertaken early enough to affect project design</a:t>
            </a:r>
          </a:p>
          <a:p>
            <a:pPr algn="l" eaLnBrk="1" hangingPunct="1">
              <a:spcBef>
                <a:spcPct val="50000"/>
              </a:spcBef>
              <a:buClr>
                <a:schemeClr val="folHlink"/>
              </a:buClr>
              <a:buFont typeface="Wingdings" pitchFamily="2" charset="2"/>
              <a:buNone/>
            </a:pPr>
            <a:r>
              <a:rPr lang="en-US" altLang="en-US" sz="1800" b="1">
                <a:latin typeface="Arial" charset="0"/>
              </a:rPr>
              <a:t>Mitigation and monitoring developed in the EIA process is implemented.</a:t>
            </a:r>
          </a:p>
        </p:txBody>
      </p:sp>
      <p:sp>
        <p:nvSpPr>
          <p:cNvPr id="29703" name="AutoShape 6"/>
          <p:cNvSpPr>
            <a:spLocks noChangeArrowheads="1"/>
          </p:cNvSpPr>
          <p:nvPr/>
        </p:nvSpPr>
        <p:spPr bwMode="auto">
          <a:xfrm>
            <a:off x="685800" y="2209800"/>
            <a:ext cx="4114800" cy="1066800"/>
          </a:xfrm>
          <a:prstGeom prst="homePlate">
            <a:avLst>
              <a:gd name="adj" fmla="val 45393"/>
            </a:avLst>
          </a:prstGeom>
          <a:solidFill>
            <a:srgbClr val="99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endParaRPr lang="en-US" altLang="en-US"/>
          </a:p>
        </p:txBody>
      </p:sp>
      <p:sp>
        <p:nvSpPr>
          <p:cNvPr id="29704" name="Rectangle 2"/>
          <p:cNvSpPr>
            <a:spLocks noGrp="1" noChangeArrowheads="1"/>
          </p:cNvSpPr>
          <p:nvPr>
            <p:ph type="title"/>
          </p:nvPr>
        </p:nvSpPr>
        <p:spPr>
          <a:xfrm>
            <a:off x="0" y="609600"/>
            <a:ext cx="7772400" cy="609600"/>
          </a:xfrm>
        </p:spPr>
        <p:txBody>
          <a:bodyPr/>
          <a:lstStyle/>
          <a:p>
            <a:pPr eaLnBrk="1" hangingPunct="1"/>
            <a:r>
              <a:rPr lang="en-US" altLang="en-US" smtClean="0"/>
              <a:t>Making EIA effective</a:t>
            </a:r>
          </a:p>
        </p:txBody>
      </p:sp>
      <p:sp>
        <p:nvSpPr>
          <p:cNvPr id="29705" name="Rectangle 3"/>
          <p:cNvSpPr>
            <a:spLocks noGrp="1" noChangeArrowheads="1"/>
          </p:cNvSpPr>
          <p:nvPr>
            <p:ph type="body" idx="1"/>
          </p:nvPr>
        </p:nvSpPr>
        <p:spPr>
          <a:xfrm>
            <a:off x="457200" y="1371600"/>
            <a:ext cx="3886200" cy="3886200"/>
          </a:xfrm>
        </p:spPr>
        <p:txBody>
          <a:bodyPr/>
          <a:lstStyle/>
          <a:p>
            <a:pPr marL="0" indent="0" eaLnBrk="1" hangingPunct="1">
              <a:buFont typeface="Wingdings" pitchFamily="2" charset="2"/>
              <a:buNone/>
            </a:pPr>
            <a:r>
              <a:rPr lang="en-US" altLang="en-US" dirty="0" smtClean="0"/>
              <a:t>To be an effective tool for SD, EIA must be:</a:t>
            </a:r>
          </a:p>
          <a:p>
            <a:pPr marL="293688" lvl="1" indent="-173038" eaLnBrk="1" hangingPunct="1"/>
            <a:r>
              <a:rPr lang="en-US" altLang="en-US" sz="2400" b="1" i="0" dirty="0" smtClean="0"/>
              <a:t>a </a:t>
            </a:r>
            <a:r>
              <a:rPr lang="en-US" altLang="en-US" sz="2400" b="1" i="0" dirty="0" smtClean="0">
                <a:solidFill>
                  <a:srgbClr val="1E4ABD"/>
                </a:solidFill>
              </a:rPr>
              <a:t>integral part of the project development cycle</a:t>
            </a:r>
            <a:r>
              <a:rPr lang="en-US" altLang="en-US" sz="2400" b="1" i="0" dirty="0" smtClean="0"/>
              <a:t>.</a:t>
            </a:r>
          </a:p>
          <a:p>
            <a:pPr marL="293688" lvl="1" indent="-173038" eaLnBrk="1" hangingPunct="1"/>
            <a:endParaRPr lang="en-US" altLang="en-US" sz="2400" b="1" i="0" dirty="0" smtClean="0"/>
          </a:p>
          <a:p>
            <a:pPr marL="293688" lvl="1" indent="-173038" eaLnBrk="1" hangingPunct="1"/>
            <a:r>
              <a:rPr lang="en-US" altLang="en-US" sz="2400" b="1" i="0" dirty="0" smtClean="0">
                <a:solidFill>
                  <a:srgbClr val="1E4ABD"/>
                </a:solidFill>
              </a:rPr>
              <a:t>Honest</a:t>
            </a:r>
          </a:p>
          <a:p>
            <a:pPr marL="293688" lvl="1" indent="-173038" eaLnBrk="1" hangingPunct="1"/>
            <a:endParaRPr lang="en-US" altLang="en-US" sz="2400" b="1" i="0" dirty="0" smtClean="0"/>
          </a:p>
          <a:p>
            <a:pPr marL="293688" lvl="1" indent="-173038" eaLnBrk="1" hangingPunct="1"/>
            <a:endParaRPr lang="en-US" altLang="en-US" sz="2400" b="1" i="0" dirty="0" smtClean="0"/>
          </a:p>
          <a:p>
            <a:pPr marL="293688" lvl="1" indent="-173038" eaLnBrk="1" hangingPunct="1"/>
            <a:r>
              <a:rPr lang="en-US" altLang="en-US" sz="2400" b="1" i="0" dirty="0" smtClean="0">
                <a:solidFill>
                  <a:srgbClr val="1E4ABD"/>
                </a:solidFill>
              </a:rPr>
              <a:t>Transparent &amp; accessible</a:t>
            </a:r>
          </a:p>
        </p:txBody>
      </p:sp>
      <p:sp>
        <p:nvSpPr>
          <p:cNvPr id="29706" name="Rectangle 8"/>
          <p:cNvSpPr>
            <a:spLocks noChangeArrowheads="1"/>
          </p:cNvSpPr>
          <p:nvPr/>
        </p:nvSpPr>
        <p:spPr bwMode="auto">
          <a:xfrm>
            <a:off x="4876800" y="3700463"/>
            <a:ext cx="3657600" cy="1328737"/>
          </a:xfrm>
          <a:prstGeom prst="rect">
            <a:avLst/>
          </a:prstGeom>
          <a:solidFill>
            <a:srgbClr val="FFCC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Bef>
                <a:spcPct val="50000"/>
              </a:spcBef>
              <a:buClr>
                <a:schemeClr val="folHlink"/>
              </a:buClr>
              <a:buFont typeface="Wingdings" pitchFamily="2" charset="2"/>
              <a:buNone/>
            </a:pPr>
            <a:r>
              <a:rPr lang="en-US" altLang="en-US" sz="1800" b="1">
                <a:latin typeface="Arial" charset="0"/>
              </a:rPr>
              <a:t>The full EIA study must consider real alternatives</a:t>
            </a:r>
          </a:p>
          <a:p>
            <a:pPr algn="l" eaLnBrk="1" hangingPunct="1">
              <a:spcBef>
                <a:spcPct val="50000"/>
              </a:spcBef>
              <a:buClr>
                <a:schemeClr val="folHlink"/>
              </a:buClr>
              <a:buFont typeface="Wingdings" pitchFamily="2" charset="2"/>
              <a:buNone/>
            </a:pPr>
            <a:r>
              <a:rPr lang="en-US" altLang="en-US" sz="1800" b="1">
                <a:latin typeface="Arial" charset="0"/>
              </a:rPr>
              <a:t>Impacts must be assessed honestly.</a:t>
            </a:r>
          </a:p>
        </p:txBody>
      </p:sp>
      <p:sp>
        <p:nvSpPr>
          <p:cNvPr id="29707" name="Rectangle 10"/>
          <p:cNvSpPr>
            <a:spLocks noChangeArrowheads="1"/>
          </p:cNvSpPr>
          <p:nvPr/>
        </p:nvSpPr>
        <p:spPr bwMode="auto">
          <a:xfrm>
            <a:off x="4876800" y="5226050"/>
            <a:ext cx="3657600" cy="641350"/>
          </a:xfrm>
          <a:prstGeom prst="rect">
            <a:avLst/>
          </a:prstGeom>
          <a:solidFill>
            <a:srgbClr val="00CC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algn="ctr" eaLnBrk="0" fontAlgn="base" hangingPunct="0">
              <a:spcBef>
                <a:spcPct val="0"/>
              </a:spcBef>
              <a:spcAft>
                <a:spcPct val="0"/>
              </a:spcAft>
              <a:defRPr sz="2800">
                <a:solidFill>
                  <a:schemeClr val="tx1"/>
                </a:solidFill>
                <a:latin typeface="Times" charset="0"/>
              </a:defRPr>
            </a:lvl6pPr>
            <a:lvl7pPr marL="2971800" indent="-228600" algn="ctr" eaLnBrk="0" fontAlgn="base" hangingPunct="0">
              <a:spcBef>
                <a:spcPct val="0"/>
              </a:spcBef>
              <a:spcAft>
                <a:spcPct val="0"/>
              </a:spcAft>
              <a:defRPr sz="2800">
                <a:solidFill>
                  <a:schemeClr val="tx1"/>
                </a:solidFill>
                <a:latin typeface="Times" charset="0"/>
              </a:defRPr>
            </a:lvl7pPr>
            <a:lvl8pPr marL="3429000" indent="-228600" algn="ctr" eaLnBrk="0" fontAlgn="base" hangingPunct="0">
              <a:spcBef>
                <a:spcPct val="0"/>
              </a:spcBef>
              <a:spcAft>
                <a:spcPct val="0"/>
              </a:spcAft>
              <a:defRPr sz="2800">
                <a:solidFill>
                  <a:schemeClr val="tx1"/>
                </a:solidFill>
                <a:latin typeface="Times" charset="0"/>
              </a:defRPr>
            </a:lvl8pPr>
            <a:lvl9pPr marL="3886200" indent="-228600" algn="ctr" eaLnBrk="0" fontAlgn="base" hangingPunct="0">
              <a:spcBef>
                <a:spcPct val="0"/>
              </a:spcBef>
              <a:spcAft>
                <a:spcPct val="0"/>
              </a:spcAft>
              <a:defRPr sz="2800">
                <a:solidFill>
                  <a:schemeClr val="tx1"/>
                </a:solidFill>
                <a:latin typeface="Times" charset="0"/>
              </a:defRPr>
            </a:lvl9pPr>
          </a:lstStyle>
          <a:p>
            <a:pPr algn="l" eaLnBrk="1" hangingPunct="1">
              <a:spcBef>
                <a:spcPct val="50000"/>
              </a:spcBef>
              <a:buClr>
                <a:schemeClr val="folHlink"/>
              </a:buClr>
              <a:buFont typeface="Wingdings" pitchFamily="2" charset="2"/>
              <a:buNone/>
            </a:pPr>
            <a:r>
              <a:rPr lang="en-US" altLang="en-US" sz="1800" b="1" dirty="0">
                <a:latin typeface="Arial" charset="0"/>
              </a:rPr>
              <a:t>The EIA products must be clear and accessible to key actors.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41573BAB-E37E-40B1-BCAB-F53E2B6E6A41}" type="slidenum">
              <a:rPr lang="en-US" smtClean="0"/>
              <a:pPr>
                <a:defRPr/>
              </a:pPr>
              <a:t>47</a:t>
            </a:fld>
            <a:endParaRPr lang="en-US"/>
          </a:p>
        </p:txBody>
      </p:sp>
      <p:sp>
        <p:nvSpPr>
          <p:cNvPr id="7" name="Rectangle 6"/>
          <p:cNvSpPr/>
          <p:nvPr/>
        </p:nvSpPr>
        <p:spPr>
          <a:xfrm>
            <a:off x="762000" y="317421"/>
            <a:ext cx="5867400" cy="523220"/>
          </a:xfrm>
          <a:prstGeom prst="rect">
            <a:avLst/>
          </a:prstGeom>
        </p:spPr>
        <p:txBody>
          <a:bodyPr wrap="square">
            <a:spAutoFit/>
          </a:bodyPr>
          <a:lstStyle/>
          <a:p>
            <a:r>
              <a:rPr lang="en-US" b="1" dirty="0"/>
              <a:t>Costs and Benefits of Using EIA</a:t>
            </a:r>
            <a:endParaRPr lang="en-US" dirty="0"/>
          </a:p>
        </p:txBody>
      </p:sp>
      <p:sp>
        <p:nvSpPr>
          <p:cNvPr id="8" name="Rectangle 7"/>
          <p:cNvSpPr/>
          <p:nvPr/>
        </p:nvSpPr>
        <p:spPr>
          <a:xfrm>
            <a:off x="457200" y="1143000"/>
            <a:ext cx="8229600" cy="4124206"/>
          </a:xfrm>
          <a:prstGeom prst="rect">
            <a:avLst/>
          </a:prstGeom>
        </p:spPr>
        <p:txBody>
          <a:bodyPr wrap="square">
            <a:spAutoFit/>
          </a:bodyPr>
          <a:lstStyle/>
          <a:p>
            <a:pPr algn="just"/>
            <a:r>
              <a:rPr lang="en-US" b="1" dirty="0"/>
              <a:t>Benefits</a:t>
            </a:r>
            <a:endParaRPr lang="en-US" dirty="0"/>
          </a:p>
          <a:p>
            <a:pPr algn="just"/>
            <a:r>
              <a:rPr lang="en-US" sz="1800" b="1" dirty="0"/>
              <a:t>There are both direct and indirect benefits of EIA. </a:t>
            </a:r>
            <a:endParaRPr lang="en-US" sz="1800" b="1" dirty="0" smtClean="0"/>
          </a:p>
          <a:p>
            <a:pPr algn="just"/>
            <a:endParaRPr lang="en-US" sz="1800" dirty="0" smtClean="0"/>
          </a:p>
          <a:p>
            <a:pPr marL="285750" indent="-285750" algn="just">
              <a:buFont typeface="Arial" pitchFamily="34" charset="0"/>
              <a:buChar char="•"/>
            </a:pPr>
            <a:r>
              <a:rPr lang="en-US" sz="1800" dirty="0" smtClean="0"/>
              <a:t>More </a:t>
            </a:r>
            <a:r>
              <a:rPr lang="en-US" sz="1800" dirty="0"/>
              <a:t>environmentally sustainable design or improvements in the </a:t>
            </a:r>
            <a:r>
              <a:rPr lang="en-US" sz="1800" dirty="0" smtClean="0"/>
              <a:t>design.</a:t>
            </a:r>
          </a:p>
          <a:p>
            <a:pPr marL="285750" lvl="0" indent="-285750" algn="just">
              <a:buFont typeface="Arial" pitchFamily="34" charset="0"/>
              <a:buChar char="•"/>
            </a:pPr>
            <a:r>
              <a:rPr lang="en-US" sz="1800" dirty="0" smtClean="0"/>
              <a:t>Better   </a:t>
            </a:r>
            <a:r>
              <a:rPr lang="en-US" sz="1800" dirty="0"/>
              <a:t>compliance   with   environmental   </a:t>
            </a:r>
            <a:r>
              <a:rPr lang="en-US" sz="1800" dirty="0" smtClean="0"/>
              <a:t>standards.</a:t>
            </a:r>
          </a:p>
          <a:p>
            <a:pPr marL="285750" lvl="0" indent="-285750" algn="just">
              <a:buFont typeface="Arial" pitchFamily="34" charset="0"/>
              <a:buChar char="•"/>
            </a:pPr>
            <a:r>
              <a:rPr lang="en-US" sz="1800" dirty="0" smtClean="0"/>
              <a:t>Savings </a:t>
            </a:r>
            <a:r>
              <a:rPr lang="en-US" sz="1800" dirty="0"/>
              <a:t>in capital and operating cost.  </a:t>
            </a:r>
            <a:endParaRPr lang="en-US" sz="1800" dirty="0" smtClean="0"/>
          </a:p>
          <a:p>
            <a:pPr marL="285750" lvl="0" indent="-285750" algn="just">
              <a:buFont typeface="Arial" pitchFamily="34" charset="0"/>
              <a:buChar char="•"/>
            </a:pPr>
            <a:r>
              <a:rPr lang="en-US" sz="1800" dirty="0" smtClean="0"/>
              <a:t>Reduces  </a:t>
            </a:r>
            <a:r>
              <a:rPr lang="en-US" sz="1800" dirty="0"/>
              <a:t>time  and  cost  of  approvals  of  development  application.  </a:t>
            </a:r>
            <a:endParaRPr lang="en-US" sz="1800" dirty="0" smtClean="0"/>
          </a:p>
          <a:p>
            <a:pPr marL="285750" lvl="0" indent="-285750" algn="just">
              <a:buFont typeface="Arial" pitchFamily="34" charset="0"/>
              <a:buChar char="•"/>
            </a:pPr>
            <a:r>
              <a:rPr lang="en-US" sz="1800" dirty="0" smtClean="0"/>
              <a:t>Resolves </a:t>
            </a:r>
            <a:r>
              <a:rPr lang="en-US" sz="1800" dirty="0"/>
              <a:t>conflict, solves problems and thus increase project </a:t>
            </a:r>
            <a:r>
              <a:rPr lang="en-US" sz="1800" dirty="0" smtClean="0"/>
              <a:t>acceptability.</a:t>
            </a:r>
          </a:p>
          <a:p>
            <a:pPr marL="285750" lvl="0" indent="-285750" algn="just">
              <a:buFont typeface="Arial" pitchFamily="34" charset="0"/>
              <a:buChar char="•"/>
            </a:pPr>
            <a:r>
              <a:rPr lang="en-US" sz="1800" dirty="0" smtClean="0"/>
              <a:t>Improves   </a:t>
            </a:r>
            <a:r>
              <a:rPr lang="en-US" sz="1800" dirty="0"/>
              <a:t>institutional   co-ordination   and   inter-agency   </a:t>
            </a:r>
            <a:r>
              <a:rPr lang="en-US" sz="1800" dirty="0" smtClean="0"/>
              <a:t>co-operation.</a:t>
            </a:r>
          </a:p>
          <a:p>
            <a:pPr marL="285750" lvl="0" indent="-285750" algn="just">
              <a:buFont typeface="Arial" pitchFamily="34" charset="0"/>
              <a:buChar char="•"/>
            </a:pPr>
            <a:r>
              <a:rPr lang="en-US" sz="1800" dirty="0" smtClean="0"/>
              <a:t> </a:t>
            </a:r>
            <a:r>
              <a:rPr lang="en-US" sz="1800" dirty="0"/>
              <a:t>Improves accountability and transparency in planning and decision-making </a:t>
            </a:r>
          </a:p>
          <a:p>
            <a:pPr marL="285750" lvl="0" indent="-285750" algn="just">
              <a:buFont typeface="Arial" pitchFamily="34" charset="0"/>
              <a:buChar char="•"/>
            </a:pPr>
            <a:r>
              <a:rPr lang="en-US" sz="1800" dirty="0"/>
              <a:t>For </a:t>
            </a:r>
            <a:r>
              <a:rPr lang="en-US" sz="1800" dirty="0" smtClean="0"/>
              <a:t> </a:t>
            </a:r>
            <a:r>
              <a:rPr lang="en-US" sz="1800" dirty="0"/>
              <a:t>business   and   governments - EIA </a:t>
            </a:r>
            <a:r>
              <a:rPr lang="en-US" sz="1800" dirty="0" smtClean="0"/>
              <a:t>- </a:t>
            </a:r>
            <a:r>
              <a:rPr lang="en-US" sz="1800" dirty="0"/>
              <a:t>important   planning   and management </a:t>
            </a:r>
            <a:r>
              <a:rPr lang="en-US" sz="1800" dirty="0" smtClean="0"/>
              <a:t>tool.</a:t>
            </a:r>
            <a:endParaRPr lang="en-US" sz="1800" dirty="0"/>
          </a:p>
          <a:p>
            <a:pPr marL="285750" lvl="0" indent="-285750" algn="just">
              <a:buFont typeface="Arial" pitchFamily="34" charset="0"/>
              <a:buChar char="•"/>
            </a:pPr>
            <a:r>
              <a:rPr lang="en-US" sz="1800" dirty="0" smtClean="0"/>
              <a:t>Environmental  assessments good &gt;  good management &gt; good business</a:t>
            </a:r>
            <a:endParaRPr lang="en-US" sz="1800" dirty="0"/>
          </a:p>
          <a:p>
            <a:pPr marL="285750" lvl="0" indent="-285750" algn="just">
              <a:buFont typeface="Arial" pitchFamily="34" charset="0"/>
              <a:buChar char="•"/>
            </a:pPr>
            <a:endParaRPr lang="en-US" sz="1800" b="1" dirty="0"/>
          </a:p>
        </p:txBody>
      </p:sp>
    </p:spTree>
    <p:extLst>
      <p:ext uri="{BB962C8B-B14F-4D97-AF65-F5344CB8AC3E}">
        <p14:creationId xmlns:p14="http://schemas.microsoft.com/office/powerpoint/2010/main" val="9133705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41573BAB-E37E-40B1-BCAB-F53E2B6E6A41}" type="slidenum">
              <a:rPr lang="en-US" smtClean="0"/>
              <a:pPr>
                <a:defRPr/>
              </a:pPr>
              <a:t>48</a:t>
            </a:fld>
            <a:endParaRPr lang="en-US"/>
          </a:p>
        </p:txBody>
      </p:sp>
      <p:sp>
        <p:nvSpPr>
          <p:cNvPr id="6" name="Rectangle 5"/>
          <p:cNvSpPr/>
          <p:nvPr/>
        </p:nvSpPr>
        <p:spPr>
          <a:xfrm>
            <a:off x="1143000" y="381000"/>
            <a:ext cx="1023037" cy="523220"/>
          </a:xfrm>
          <a:prstGeom prst="rect">
            <a:avLst/>
          </a:prstGeom>
        </p:spPr>
        <p:txBody>
          <a:bodyPr wrap="none">
            <a:spAutoFit/>
          </a:bodyPr>
          <a:lstStyle/>
          <a:p>
            <a:r>
              <a:rPr lang="en-US" b="1" dirty="0"/>
              <a:t>Costs</a:t>
            </a:r>
            <a:endParaRPr lang="en-US" dirty="0"/>
          </a:p>
        </p:txBody>
      </p:sp>
      <p:sp>
        <p:nvSpPr>
          <p:cNvPr id="7" name="Rectangle 6"/>
          <p:cNvSpPr/>
          <p:nvPr/>
        </p:nvSpPr>
        <p:spPr>
          <a:xfrm>
            <a:off x="304800" y="1330063"/>
            <a:ext cx="8382000" cy="2677656"/>
          </a:xfrm>
          <a:prstGeom prst="rect">
            <a:avLst/>
          </a:prstGeom>
        </p:spPr>
        <p:txBody>
          <a:bodyPr wrap="square">
            <a:spAutoFit/>
          </a:bodyPr>
          <a:lstStyle/>
          <a:p>
            <a:pPr marL="342900" lvl="0" indent="-342900">
              <a:buFont typeface="Arial" pitchFamily="34" charset="0"/>
              <a:buChar char="•"/>
            </a:pPr>
            <a:r>
              <a:rPr lang="en-US" sz="2400" dirty="0" smtClean="0"/>
              <a:t>Determination </a:t>
            </a:r>
            <a:r>
              <a:rPr lang="en-US" sz="2400" dirty="0"/>
              <a:t>of exact costs of preparing EIA is often difficult</a:t>
            </a:r>
            <a:r>
              <a:rPr lang="en-US" sz="2400" dirty="0" smtClean="0"/>
              <a:t>.</a:t>
            </a:r>
          </a:p>
          <a:p>
            <a:pPr marL="342900" lvl="0" indent="-342900">
              <a:buFont typeface="Arial" pitchFamily="34" charset="0"/>
              <a:buChar char="•"/>
            </a:pPr>
            <a:endParaRPr lang="en-US" sz="2400" dirty="0" smtClean="0"/>
          </a:p>
          <a:p>
            <a:pPr marL="342900" indent="-342900" algn="l">
              <a:buFont typeface="Arial" pitchFamily="34" charset="0"/>
              <a:buChar char="•"/>
            </a:pPr>
            <a:r>
              <a:rPr lang="en-US" sz="2400" dirty="0" smtClean="0"/>
              <a:t>Proponent  </a:t>
            </a:r>
            <a:r>
              <a:rPr lang="en-US" sz="2400" dirty="0"/>
              <a:t>is  usually   responsible  for  carrying  out  an  environmental  impact  assessment  and incurring associated costs</a:t>
            </a:r>
            <a:r>
              <a:rPr lang="en-US" sz="2400" dirty="0" smtClean="0"/>
              <a:t>.</a:t>
            </a:r>
          </a:p>
          <a:p>
            <a:pPr marL="342900" indent="-342900" algn="l">
              <a:buFont typeface="Arial" pitchFamily="34" charset="0"/>
              <a:buChar char="•"/>
            </a:pPr>
            <a:endParaRPr lang="en-US" sz="2400" dirty="0"/>
          </a:p>
          <a:p>
            <a:pPr marL="342900" lvl="0" indent="-342900">
              <a:buFont typeface="Arial" pitchFamily="34" charset="0"/>
              <a:buChar char="•"/>
            </a:pPr>
            <a:endParaRPr lang="en-US" sz="2400" dirty="0"/>
          </a:p>
        </p:txBody>
      </p:sp>
      <p:sp>
        <p:nvSpPr>
          <p:cNvPr id="8" name="Rectangle 7"/>
          <p:cNvSpPr/>
          <p:nvPr/>
        </p:nvSpPr>
        <p:spPr>
          <a:xfrm>
            <a:off x="685800" y="3429000"/>
            <a:ext cx="7848600" cy="2677656"/>
          </a:xfrm>
          <a:prstGeom prst="rect">
            <a:avLst/>
          </a:prstGeom>
        </p:spPr>
        <p:txBody>
          <a:bodyPr wrap="square">
            <a:spAutoFit/>
          </a:bodyPr>
          <a:lstStyle/>
          <a:p>
            <a:pPr lvl="0" algn="just"/>
            <a:r>
              <a:rPr lang="en-US" sz="2400" dirty="0">
                <a:solidFill>
                  <a:srgbClr val="FF0000"/>
                </a:solidFill>
              </a:rPr>
              <a:t>Too late introduction or start of EIA in the project cycle; poor drafting of terms   of  references;   inadequate  management   of  EIA   according  to schedule;  inadequacy  of  EIA  reports  and  requirement  for  additional  technical data and upgrading, result in prolonged time duration for the administration of EIA process and hence more financial resources.</a:t>
            </a:r>
          </a:p>
        </p:txBody>
      </p:sp>
    </p:spTree>
    <p:extLst>
      <p:ext uri="{BB962C8B-B14F-4D97-AF65-F5344CB8AC3E}">
        <p14:creationId xmlns:p14="http://schemas.microsoft.com/office/powerpoint/2010/main" val="41471244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52111" y="2967335"/>
            <a:ext cx="483978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Questions?????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Rectangle 1"/>
          <p:cNvSpPr/>
          <p:nvPr/>
        </p:nvSpPr>
        <p:spPr>
          <a:xfrm>
            <a:off x="1219204" y="1881498"/>
            <a:ext cx="6705600" cy="781752"/>
          </a:xfrm>
          <a:prstGeom prst="rect">
            <a:avLst/>
          </a:prstGeom>
        </p:spPr>
        <p:txBody>
          <a:bodyPr wrap="square">
            <a:spAutoFit/>
          </a:bodyPr>
          <a:lstStyle/>
          <a:p>
            <a:pPr eaLnBrk="1" hangingPunct="1">
              <a:lnSpc>
                <a:spcPct val="80000"/>
              </a:lnSpc>
              <a:defRPr/>
            </a:pPr>
            <a:r>
              <a:rPr lang="en-US" altLang="zh-TW" dirty="0">
                <a:solidFill>
                  <a:srgbClr val="FF0000"/>
                </a:solidFill>
              </a:rPr>
              <a:t>Government planning and decision-making:</a:t>
            </a:r>
          </a:p>
          <a:p>
            <a:pPr eaLnBrk="1" hangingPunct="1">
              <a:lnSpc>
                <a:spcPct val="80000"/>
              </a:lnSpc>
              <a:defRPr/>
            </a:pPr>
            <a:r>
              <a:rPr lang="en-US" altLang="zh-TW" dirty="0">
                <a:solidFill>
                  <a:srgbClr val="FF0000"/>
                </a:solidFill>
              </a:rPr>
              <a:t>“D-D-D” -- “Discuss, Decide, Deliver” </a:t>
            </a:r>
          </a:p>
        </p:txBody>
      </p:sp>
    </p:spTree>
    <p:extLst>
      <p:ext uri="{BB962C8B-B14F-4D97-AF65-F5344CB8AC3E}">
        <p14:creationId xmlns:p14="http://schemas.microsoft.com/office/powerpoint/2010/main" val="2150965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newyorksmog19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609600"/>
            <a:ext cx="8001000" cy="540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0398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yahog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09600"/>
            <a:ext cx="7848600" cy="5122863"/>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4"/>
          <p:cNvSpPr txBox="1">
            <a:spLocks noChangeArrowheads="1"/>
          </p:cNvSpPr>
          <p:nvPr/>
        </p:nvSpPr>
        <p:spPr bwMode="auto">
          <a:xfrm>
            <a:off x="838200" y="5815781"/>
            <a:ext cx="6781800"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dirty="0"/>
              <a:t>Cuyahoga River burns in 1966 (3rd time). Cleveland, Ohio, U.S.</a:t>
            </a:r>
          </a:p>
          <a:p>
            <a:pPr>
              <a:spcBef>
                <a:spcPct val="50000"/>
              </a:spcBef>
            </a:pPr>
            <a:r>
              <a:rPr lang="en-US" sz="1000" dirty="0"/>
              <a:t>“30 Years of Environmental Progress,” USEPA, 2000.</a:t>
            </a:r>
          </a:p>
        </p:txBody>
      </p:sp>
    </p:spTree>
    <p:extLst>
      <p:ext uri="{BB962C8B-B14F-4D97-AF65-F5344CB8AC3E}">
        <p14:creationId xmlns:p14="http://schemas.microsoft.com/office/powerpoint/2010/main" val="1619477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914400" y="2362200"/>
            <a:ext cx="7772400" cy="2057400"/>
          </a:xfrm>
          <a:prstGeom prst="rect">
            <a:avLst/>
          </a:prstGeom>
        </p:spPr>
        <p:txBody>
          <a:bodyPr/>
          <a:lstStyle>
            <a:lvl1pPr marL="342900" indent="-342900" algn="l" rtl="0" eaLnBrk="0" fontAlgn="base" hangingPunct="0">
              <a:spcBef>
                <a:spcPct val="20000"/>
              </a:spcBef>
              <a:spcAft>
                <a:spcPct val="0"/>
              </a:spcAft>
              <a:buClr>
                <a:schemeClr val="folHlink"/>
              </a:buClr>
              <a:buFont typeface="Wingdings" pitchFamily="2" charset="2"/>
              <a:buChar char="v"/>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000" i="1">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dirty="0" smtClean="0"/>
              <a:t>1952 “killer fog” kills 4,000 in London</a:t>
            </a:r>
          </a:p>
          <a:p>
            <a:r>
              <a:rPr lang="en-US" dirty="0" smtClean="0"/>
              <a:t>1963 Rachel Carson’s </a:t>
            </a:r>
            <a:r>
              <a:rPr lang="en-US" i="1" dirty="0" smtClean="0"/>
              <a:t>Silent Spring </a:t>
            </a:r>
            <a:r>
              <a:rPr lang="en-US" dirty="0" smtClean="0"/>
              <a:t>documents the negative effects of DDT</a:t>
            </a:r>
            <a:endParaRPr lang="en-US" i="1" dirty="0" smtClean="0"/>
          </a:p>
          <a:p>
            <a:r>
              <a:rPr lang="en-US" dirty="0" smtClean="0"/>
              <a:t>1966 </a:t>
            </a:r>
            <a:r>
              <a:rPr lang="en-US" dirty="0" err="1" smtClean="0"/>
              <a:t>Cayahoga</a:t>
            </a:r>
            <a:r>
              <a:rPr lang="en-US" dirty="0" smtClean="0"/>
              <a:t> River in Ohio catches fire</a:t>
            </a:r>
            <a:endParaRPr lang="en-US" dirty="0"/>
          </a:p>
        </p:txBody>
      </p:sp>
      <p:sp>
        <p:nvSpPr>
          <p:cNvPr id="6" name="Rectangle 2"/>
          <p:cNvSpPr txBox="1">
            <a:spLocks noChangeArrowheads="1"/>
          </p:cNvSpPr>
          <p:nvPr/>
        </p:nvSpPr>
        <p:spPr>
          <a:xfrm>
            <a:off x="685800" y="720213"/>
            <a:ext cx="7467600" cy="1143000"/>
          </a:xfrm>
          <a:prstGeom prst="rect">
            <a:avLst/>
          </a:prstGeom>
          <a:solidFill>
            <a:srgbClr val="FF0000"/>
          </a:solidFill>
        </p:spPr>
        <p:txBody>
          <a:bodyPr/>
          <a:lst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a:lstStyle>
          <a:p>
            <a:pPr algn="ctr"/>
            <a:r>
              <a:rPr lang="en-US" dirty="0" smtClean="0"/>
              <a:t>Environmental crisis in the industrial economies</a:t>
            </a:r>
            <a:endParaRPr lang="en-US" dirty="0"/>
          </a:p>
        </p:txBody>
      </p:sp>
    </p:spTree>
    <p:extLst>
      <p:ext uri="{BB962C8B-B14F-4D97-AF65-F5344CB8AC3E}">
        <p14:creationId xmlns:p14="http://schemas.microsoft.com/office/powerpoint/2010/main" val="536663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85800" y="685800"/>
            <a:ext cx="7620000" cy="914400"/>
          </a:xfrm>
          <a:prstGeom prst="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charset="0"/>
            </a:endParaRPr>
          </a:p>
        </p:txBody>
      </p:sp>
      <p:sp>
        <p:nvSpPr>
          <p:cNvPr id="6" name="Rectangle 2"/>
          <p:cNvSpPr txBox="1">
            <a:spLocks noChangeArrowheads="1"/>
          </p:cNvSpPr>
          <p:nvPr/>
        </p:nvSpPr>
        <p:spPr>
          <a:xfrm>
            <a:off x="1905000" y="857250"/>
            <a:ext cx="4648200" cy="571500"/>
          </a:xfrm>
          <a:prstGeom prst="rect">
            <a:avLst/>
          </a:prstGeom>
        </p:spPr>
        <p:txBody>
          <a:bodyPr/>
          <a:lst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a:lstStyle>
          <a:p>
            <a:r>
              <a:rPr lang="en-US" smtClean="0"/>
              <a:t>What was happening?</a:t>
            </a:r>
            <a:endParaRPr lang="en-US" dirty="0"/>
          </a:p>
        </p:txBody>
      </p:sp>
      <p:sp>
        <p:nvSpPr>
          <p:cNvPr id="7" name="Rectangle 3"/>
          <p:cNvSpPr txBox="1">
            <a:spLocks noChangeArrowheads="1"/>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lr>
                <a:schemeClr val="folHlink"/>
              </a:buClr>
              <a:buFont typeface="Wingdings" pitchFamily="2" charset="2"/>
              <a:buChar char="v"/>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000" i="1">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lnSpc>
                <a:spcPct val="90000"/>
              </a:lnSpc>
            </a:pPr>
            <a:r>
              <a:rPr lang="en-US" dirty="0" smtClean="0"/>
              <a:t>Looking back from today, the causes were obvious:</a:t>
            </a:r>
          </a:p>
          <a:p>
            <a:pPr lvl="1">
              <a:lnSpc>
                <a:spcPct val="90000"/>
              </a:lnSpc>
            </a:pPr>
            <a:r>
              <a:rPr lang="en-US" dirty="0" smtClean="0"/>
              <a:t>Population Growth</a:t>
            </a:r>
          </a:p>
          <a:p>
            <a:pPr lvl="1">
              <a:lnSpc>
                <a:spcPct val="90000"/>
              </a:lnSpc>
            </a:pPr>
            <a:r>
              <a:rPr lang="en-US" dirty="0" smtClean="0"/>
              <a:t>Natural Resource Pressures</a:t>
            </a:r>
          </a:p>
          <a:p>
            <a:pPr lvl="1">
              <a:lnSpc>
                <a:spcPct val="90000"/>
              </a:lnSpc>
            </a:pPr>
            <a:r>
              <a:rPr lang="en-US" dirty="0" smtClean="0"/>
              <a:t>Urbanization</a:t>
            </a:r>
          </a:p>
          <a:p>
            <a:pPr lvl="1">
              <a:lnSpc>
                <a:spcPct val="90000"/>
              </a:lnSpc>
            </a:pPr>
            <a:r>
              <a:rPr lang="en-US" dirty="0" smtClean="0"/>
              <a:t>Industrialization</a:t>
            </a:r>
          </a:p>
          <a:p>
            <a:pPr lvl="1">
              <a:lnSpc>
                <a:spcPct val="90000"/>
              </a:lnSpc>
            </a:pPr>
            <a:r>
              <a:rPr lang="en-US" dirty="0" smtClean="0"/>
              <a:t>Unrestrained profit motive</a:t>
            </a:r>
          </a:p>
          <a:p>
            <a:pPr>
              <a:lnSpc>
                <a:spcPct val="90000"/>
              </a:lnSpc>
            </a:pPr>
            <a:r>
              <a:rPr lang="en-US" dirty="0" smtClean="0"/>
              <a:t>These forces were all combining to create unprecedented environmental damage </a:t>
            </a:r>
          </a:p>
          <a:p>
            <a:pPr lvl="1">
              <a:lnSpc>
                <a:spcPct val="90000"/>
              </a:lnSpc>
            </a:pPr>
            <a:endParaRPr lang="en-US" dirty="0" smtClean="0"/>
          </a:p>
          <a:p>
            <a:pPr lvl="1">
              <a:lnSpc>
                <a:spcPct val="90000"/>
              </a:lnSpc>
            </a:pPr>
            <a:endParaRPr lang="en-US" dirty="0"/>
          </a:p>
        </p:txBody>
      </p:sp>
    </p:spTree>
    <p:extLst>
      <p:ext uri="{BB962C8B-B14F-4D97-AF65-F5344CB8AC3E}">
        <p14:creationId xmlns:p14="http://schemas.microsoft.com/office/powerpoint/2010/main" val="1969708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85800" y="609600"/>
            <a:ext cx="7772400" cy="1143000"/>
          </a:xfrm>
          <a:prstGeom prst="rect">
            <a:avLst/>
          </a:prstGeom>
        </p:spPr>
        <p:txBody>
          <a:bodyPr/>
          <a:lst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a:lstStyle>
          <a:p>
            <a:r>
              <a:rPr lang="en-US" smtClean="0"/>
              <a:t>Why should developing countries care about EIA?</a:t>
            </a:r>
            <a:endParaRPr lang="en-US" dirty="0"/>
          </a:p>
        </p:txBody>
      </p:sp>
      <p:sp>
        <p:nvSpPr>
          <p:cNvPr id="5" name="Rectangle 3"/>
          <p:cNvSpPr txBox="1">
            <a:spLocks noChangeArrowheads="1"/>
          </p:cNvSpPr>
          <p:nvPr/>
        </p:nvSpPr>
        <p:spPr>
          <a:xfrm>
            <a:off x="685800" y="1981200"/>
            <a:ext cx="8153400" cy="4114800"/>
          </a:xfrm>
          <a:prstGeom prst="rect">
            <a:avLst/>
          </a:prstGeom>
        </p:spPr>
        <p:txBody>
          <a:bodyPr/>
          <a:lstStyle>
            <a:lvl1pPr marL="342900" indent="-342900" algn="l" rtl="0" eaLnBrk="0" fontAlgn="base" hangingPunct="0">
              <a:spcBef>
                <a:spcPct val="20000"/>
              </a:spcBef>
              <a:spcAft>
                <a:spcPct val="0"/>
              </a:spcAft>
              <a:buClr>
                <a:schemeClr val="folHlink"/>
              </a:buClr>
              <a:buFont typeface="Wingdings" pitchFamily="2" charset="2"/>
              <a:buChar char="v"/>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000" i="1">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smtClean="0"/>
              <a:t>Easy answer: Donor requirements.</a:t>
            </a:r>
          </a:p>
          <a:p>
            <a:pPr lvl="1"/>
            <a:r>
              <a:rPr lang="en-US" smtClean="0"/>
              <a:t>In the early 1970s, several Pakistani workers died as a result of negligent pesticide management procedures on a USAID project. </a:t>
            </a:r>
          </a:p>
          <a:p>
            <a:pPr lvl="1"/>
            <a:r>
              <a:rPr lang="en-US" smtClean="0"/>
              <a:t>USAID was sued by an environmental PVO, and adopted environmental review procedures to comply with NEPA (“Reg 216”)</a:t>
            </a:r>
          </a:p>
          <a:p>
            <a:r>
              <a:rPr lang="en-US" smtClean="0"/>
              <a:t>Almost all donor agencies now have similar procedures</a:t>
            </a:r>
            <a:endParaRPr lang="en-US" dirty="0"/>
          </a:p>
        </p:txBody>
      </p:sp>
    </p:spTree>
    <p:extLst>
      <p:ext uri="{BB962C8B-B14F-4D97-AF65-F5344CB8AC3E}">
        <p14:creationId xmlns:p14="http://schemas.microsoft.com/office/powerpoint/2010/main" val="3591274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USAID_no_header">
  <a:themeElements>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AID_no_hea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charset="0"/>
          </a:defRPr>
        </a:defPPr>
      </a:lstStyle>
    </a:lnDef>
  </a:objectDefaults>
  <a:extraClrSchemeLst>
    <a:extraClrScheme>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AID_no_hea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AID_no_hea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AID_no_hea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AID_no_hea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AID_no_hea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AID_no_head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AID_no_hea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AID_no_hea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AID_no_hea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AID_no_hea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AID_no_hea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14298</TotalTime>
  <Words>2967</Words>
  <Application>Microsoft Office PowerPoint</Application>
  <PresentationFormat>On-screen Show (4:3)</PresentationFormat>
  <Paragraphs>379</Paragraphs>
  <Slides>49</Slides>
  <Notes>7</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USAID_no_header</vt:lpstr>
      <vt:lpstr>General INTRODUCTION AND HISTORY OF EIA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Definition of EIA</vt:lpstr>
      <vt:lpstr>PowerPoint Presentation</vt:lpstr>
      <vt:lpstr>What is an impact?</vt:lpstr>
      <vt:lpstr>The baseline situation</vt:lpstr>
      <vt:lpstr>The baseline situation</vt:lpstr>
      <vt:lpstr>Types of impacts &amp; their attributes</vt:lpstr>
      <vt:lpstr>PowerPoint Presentation</vt:lpstr>
      <vt:lpstr>PowerPoint Presentation</vt:lpstr>
      <vt:lpstr>PowerPoint Presentation</vt:lpstr>
      <vt:lpstr>PowerPoint Presentation</vt:lpstr>
      <vt:lpstr>PowerPoint Presentation</vt:lpstr>
      <vt:lpstr>   What is an activity?</vt:lpstr>
      <vt:lpstr>   The EIA process</vt:lpstr>
      <vt:lpstr>PowerPoint Presentation</vt:lpstr>
      <vt:lpstr>Phase 1 of the EIA process: Understand the proposed activity</vt:lpstr>
      <vt:lpstr>Phase 1 of the EIA process: Understand the proposed activity</vt:lpstr>
      <vt:lpstr>Phase 1 of the EIA process: Screen the activity</vt:lpstr>
      <vt:lpstr>Phase 1 of the EIA process: Screen the activity</vt:lpstr>
      <vt:lpstr>Phase 1 of the EIA process: Screen the activity</vt:lpstr>
      <vt:lpstr>Phase 1 of the EIA process: The Preliminary Assessment</vt:lpstr>
      <vt:lpstr>Phase 1 of the EIA process: The Preliminary Assessment</vt:lpstr>
      <vt:lpstr>What is mitigation?</vt:lpstr>
      <vt:lpstr>To arrive at findings: Identify, Predict and Judge</vt:lpstr>
      <vt:lpstr>PowerPoint Presentation</vt:lpstr>
      <vt:lpstr>PowerPoint Presentation</vt:lpstr>
      <vt:lpstr>Phase 2 of the EIA process: The Full EIA study</vt:lpstr>
      <vt:lpstr>Phase 2 of the EIA process: The Full EIA study</vt:lpstr>
      <vt:lpstr>PowerPoint Presentation</vt:lpstr>
      <vt:lpstr>Who is involved in EIA?</vt:lpstr>
      <vt:lpstr>Making EIA effective</vt:lpstr>
      <vt:lpstr>PowerPoint Presentation</vt:lpstr>
      <vt:lpstr>PowerPoint Presentation</vt:lpstr>
      <vt:lpstr>PowerPoint Presentation</vt:lpstr>
    </vt:vector>
  </TitlesOfParts>
  <Company>JDG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 Studio</dc:creator>
  <cp:lastModifiedBy>Alia Sharify</cp:lastModifiedBy>
  <cp:revision>218</cp:revision>
  <cp:lastPrinted>2004-09-30T16:41:33Z</cp:lastPrinted>
  <dcterms:created xsi:type="dcterms:W3CDTF">2004-09-17T20:07:42Z</dcterms:created>
  <dcterms:modified xsi:type="dcterms:W3CDTF">2017-06-15T12:17:46Z</dcterms:modified>
</cp:coreProperties>
</file>