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86" r:id="rId4"/>
    <p:sldId id="277" r:id="rId5"/>
    <p:sldId id="279" r:id="rId6"/>
    <p:sldId id="281" r:id="rId7"/>
    <p:sldId id="283" r:id="rId8"/>
    <p:sldId id="280" r:id="rId9"/>
    <p:sldId id="278" r:id="rId10"/>
    <p:sldId id="282" r:id="rId11"/>
    <p:sldId id="284" r:id="rId12"/>
    <p:sldId id="285" r:id="rId13"/>
    <p:sldId id="287" r:id="rId14"/>
    <p:sldId id="258" r:id="rId15"/>
    <p:sldId id="259" r:id="rId16"/>
    <p:sldId id="288" r:id="rId17"/>
    <p:sldId id="260" r:id="rId18"/>
    <p:sldId id="264" r:id="rId19"/>
    <p:sldId id="265" r:id="rId20"/>
    <p:sldId id="266" r:id="rId21"/>
    <p:sldId id="267" r:id="rId22"/>
    <p:sldId id="289" r:id="rId23"/>
    <p:sldId id="263" r:id="rId24"/>
    <p:sldId id="290" r:id="rId25"/>
    <p:sldId id="261" r:id="rId26"/>
    <p:sldId id="291" r:id="rId27"/>
    <p:sldId id="262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3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1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9F771B9-6337-4A67-9E31-8E52F7C98CE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84B466-D6A4-4DAA-A603-2CE60E0E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7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6851"/>
            <a:ext cx="9144000" cy="3321704"/>
          </a:xfrm>
        </p:spPr>
        <p:txBody>
          <a:bodyPr>
            <a:normAutofit fontScale="90000"/>
          </a:bodyPr>
          <a:lstStyle/>
          <a:p>
            <a:pPr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ورشة عمل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دور النساء في تنمية الدول الاعضاء في منظمة التعاون الاسلامي"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2016/10/3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انقرة / </a:t>
            </a:r>
            <a:r>
              <a:rPr 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تركيا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8555"/>
            <a:ext cx="9144000" cy="1655762"/>
          </a:xfrm>
        </p:spPr>
        <p:txBody>
          <a:bodyPr/>
          <a:lstStyle/>
          <a:p>
            <a:pPr rtl="1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وزارة شؤون المرأة/ فلسطين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اعداد: فاطمة ردايدة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2578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90601"/>
            <a:ext cx="6884048" cy="49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6800"/>
            <a:ext cx="68457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6800"/>
            <a:ext cx="6400800" cy="4724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158748"/>
            <a:ext cx="79248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معدل الاجور للنساء والرجال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019801"/>
            <a:ext cx="1828800" cy="33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80.9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100" y="6019801"/>
            <a:ext cx="1828800" cy="33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105.8 NIS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83" y="229048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/>
              <a:t>السياسات الوطنية  المتعلقة بتعزيز دور المرأة في التنمية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48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304645"/>
            <a:ext cx="10515600" cy="823912"/>
          </a:xfrm>
        </p:spPr>
        <p:txBody>
          <a:bodyPr>
            <a:noAutofit/>
          </a:bodyPr>
          <a:lstStyle/>
          <a:p>
            <a:pPr rtl="1"/>
            <a:r>
              <a:rPr lang="ar-SA" sz="2400" b="1" dirty="0"/>
              <a:t> </a:t>
            </a:r>
            <a:endParaRPr lang="en-US" sz="2400" b="1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ar-SA" b="1" dirty="0"/>
              <a:t>على مستوى الحكومة:</a:t>
            </a:r>
            <a:endParaRPr lang="en-US" b="1" dirty="0"/>
          </a:p>
          <a:p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ar-SA" sz="2400" dirty="0">
                <a:latin typeface="+mj-lt"/>
              </a:rPr>
              <a:t>اجندة السياسات الوطنية للحكومة الفلسطينية لعام 2017-2022 تضمنت وبشكل صريح على اولوية سياساتيىة وهي:</a:t>
            </a:r>
            <a:endParaRPr lang="en-US" sz="2400" dirty="0">
              <a:latin typeface="+mj-lt"/>
            </a:endParaRPr>
          </a:p>
          <a:p>
            <a:pPr marL="0" lvl="0" indent="0" algn="ctr" rtl="1">
              <a:buNone/>
            </a:pPr>
            <a:r>
              <a:rPr lang="ar-SA" sz="2400" dirty="0" smtClean="0">
                <a:latin typeface="+mj-lt"/>
              </a:rPr>
              <a:t>نعزيز  </a:t>
            </a:r>
            <a:r>
              <a:rPr lang="ar-SA" sz="2400" dirty="0">
                <a:latin typeface="+mj-lt"/>
              </a:rPr>
              <a:t>المساواة بين الجنسين</a:t>
            </a:r>
            <a:endParaRPr lang="en-US" sz="2400" dirty="0">
              <a:latin typeface="+mj-lt"/>
            </a:endParaRPr>
          </a:p>
          <a:p>
            <a:pPr lvl="0" algn="r" rtl="1"/>
            <a:r>
              <a:rPr lang="ar-SA" sz="2400" dirty="0">
                <a:latin typeface="+mj-lt"/>
              </a:rPr>
              <a:t>ازالة كافة اشكال التمييز ضد النساء والفتيات والقضاء على كافة اشكال العنف ضدهن</a:t>
            </a:r>
            <a:endParaRPr lang="en-US" sz="2400" dirty="0">
              <a:latin typeface="+mj-lt"/>
            </a:endParaRPr>
          </a:p>
          <a:p>
            <a:pPr lvl="0" algn="r" rtl="1"/>
            <a:r>
              <a:rPr lang="ar-SA" sz="2400" dirty="0">
                <a:latin typeface="+mj-lt"/>
              </a:rPr>
              <a:t>ازالة كافة العوائق التي تحول من المشاركة الكاملة للنساء في التنمية المجتمعية والاقتصادية والحياة العامة</a:t>
            </a:r>
            <a:endParaRPr lang="en-US" sz="2400" dirty="0">
              <a:latin typeface="+mj-lt"/>
            </a:endParaRPr>
          </a:p>
          <a:p>
            <a:pPr lvl="0" algn="r" rtl="1"/>
            <a:r>
              <a:rPr lang="ar-SA" sz="2400" dirty="0">
                <a:latin typeface="+mj-lt"/>
              </a:rPr>
              <a:t>ادماج النوع الاجتماعي في سياسات وبرامج وموازنة الحكومة</a:t>
            </a:r>
            <a:endParaRPr lang="en-US" sz="2400" dirty="0">
              <a:latin typeface="+mj-lt"/>
            </a:endParaRP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7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390" y="316707"/>
            <a:ext cx="9905998" cy="1905000"/>
          </a:xfrm>
        </p:spPr>
        <p:txBody>
          <a:bodyPr/>
          <a:lstStyle/>
          <a:p>
            <a:pPr algn="r" rtl="1"/>
            <a:r>
              <a:rPr lang="ar-SA" b="1" dirty="0"/>
              <a:t>تابع السياسات الوطنية: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 startAt="2"/>
            </a:pPr>
            <a:r>
              <a:rPr lang="ar-SA" b="1" dirty="0"/>
              <a:t>وزارة شؤون المرأة: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>
            <a:normAutofit/>
          </a:bodyPr>
          <a:lstStyle/>
          <a:p>
            <a:pPr lvl="0" algn="r" rtl="1"/>
            <a:r>
              <a:rPr lang="ar-SA" sz="2400" dirty="0"/>
              <a:t>استراتيجيات وطنية عبر قطاعية لتعزيز المساواة والعدالة بين الجنسين وتمكين المرأة</a:t>
            </a:r>
            <a:endParaRPr lang="en-US" sz="2400" dirty="0"/>
          </a:p>
          <a:p>
            <a:pPr lvl="0" algn="r" rtl="1"/>
            <a:r>
              <a:rPr lang="ar-SA" sz="2400" dirty="0"/>
              <a:t>الاستراتيجية الوطنية لمناهضة العنف ضد المرأة للاعوام 2013-2019</a:t>
            </a:r>
            <a:endParaRPr lang="en-US" sz="2400" dirty="0"/>
          </a:p>
          <a:p>
            <a:pPr lvl="0" algn="r" rtl="1"/>
            <a:r>
              <a:rPr lang="ar-SA" sz="2400" dirty="0"/>
              <a:t>الاطار الاسترانيجي لقرار 1325/ الخطة التنفيذية </a:t>
            </a:r>
            <a:endParaRPr lang="en-US" sz="2400" dirty="0"/>
          </a:p>
          <a:p>
            <a:pPr lvl="0" algn="r" rtl="1"/>
            <a:r>
              <a:rPr lang="ar-SA" sz="2400" dirty="0"/>
              <a:t>الخطة الاستراتيجية للمشاركة السياسية للمرأة</a:t>
            </a:r>
            <a:endParaRPr lang="en-US" sz="2400" dirty="0"/>
          </a:p>
          <a:p>
            <a:pPr lvl="0" algn="r" rtl="1"/>
            <a:r>
              <a:rPr lang="ar-SA" sz="2400" dirty="0"/>
              <a:t>استراتيجة وطنية للاعلام</a:t>
            </a: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953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10354" y="226358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/>
              <a:t>افضل الممارسات: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08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SA" b="1" dirty="0" smtClean="0"/>
              <a:t>الاليات</a:t>
            </a:r>
            <a:r>
              <a:rPr lang="ar-SA" b="1" dirty="0"/>
              <a:t> </a:t>
            </a:r>
            <a:r>
              <a:rPr lang="ar-SA" b="1" dirty="0" smtClean="0"/>
              <a:t>:</a:t>
            </a:r>
          </a:p>
          <a:p>
            <a:pPr algn="r" rtl="1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>
            <a:noAutofit/>
          </a:bodyPr>
          <a:lstStyle/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انشاء وحدات متخصصة  للنوع الاجتماعي في كافة المؤسسات الحكومية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انشاء مراكز تواصل في كافة المحافظات/ ائتلاف مكون من كافة مؤسسات المجتمع المدني </a:t>
            </a:r>
            <a:r>
              <a:rPr lang="ar-SA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القاعدية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تشكيل ائتلافات ولجان </a:t>
            </a:r>
            <a:r>
              <a:rPr lang="ar-SA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وطنية  </a:t>
            </a:r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بقرارات من مجلس الوزراء التي تهدف لتعزيز الشراكة ما بين القطاع الحكومي والاهلي: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اللجنة الوطنية لمناهضة العنف ضد المرأة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اللجنة الوطنيية لفرار 1325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اللجنة الوطنية للموازنات الحساسة للنوع الاجتماعي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0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383"/>
            <a:ext cx="10515600" cy="1325563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 startAt="2"/>
            </a:pPr>
            <a:r>
              <a:rPr lang="ar-SA" sz="2800" b="1" dirty="0"/>
              <a:t>القوانين والتشريعات: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78946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المصادقة على الاتفاقيات والقرارارت الدولية الخاصة بالمرأة ( سيداو، فرار 1325)</a:t>
            </a:r>
            <a:endParaRPr lang="en-US" sz="2400" dirty="0"/>
          </a:p>
          <a:p>
            <a:pPr algn="r" rtl="1"/>
            <a:r>
              <a:rPr lang="ar-SA" sz="2400" dirty="0"/>
              <a:t>اصدار قوانين وانظمة </a:t>
            </a:r>
            <a:r>
              <a:rPr lang="ar-SA" sz="2400" dirty="0" smtClean="0"/>
              <a:t>تضمنت </a:t>
            </a:r>
            <a:r>
              <a:rPr lang="ar-SA" sz="2400" dirty="0"/>
              <a:t>كوتا بحد ادنى 20% لضمان المشاركة السياسية للمرأة (قانون </a:t>
            </a:r>
            <a:r>
              <a:rPr lang="ar-SA" sz="2400" dirty="0" smtClean="0"/>
              <a:t>الانتخاب </a:t>
            </a:r>
            <a:r>
              <a:rPr lang="ar-SA" sz="2400" dirty="0"/>
              <a:t>العام، </a:t>
            </a:r>
            <a:r>
              <a:rPr lang="ar-SA" sz="2400" dirty="0" smtClean="0"/>
              <a:t>قانون </a:t>
            </a:r>
            <a:r>
              <a:rPr lang="ar-SA" sz="2400" dirty="0"/>
              <a:t>انتخاب الهيئات المحلية)</a:t>
            </a:r>
            <a:endParaRPr lang="en-US" sz="2400" dirty="0"/>
          </a:p>
          <a:p>
            <a:pPr algn="r" rtl="1"/>
            <a:r>
              <a:rPr lang="ar-SA" sz="2400" dirty="0"/>
              <a:t>استصدار قرار </a:t>
            </a:r>
            <a:r>
              <a:rPr lang="ar-SA" sz="2400" dirty="0"/>
              <a:t>من مجلس الوزراء بتبني </a:t>
            </a:r>
            <a:r>
              <a:rPr lang="ar-SA" sz="2400" dirty="0"/>
              <a:t>الحكومة للموازنات الحساسة للنوع </a:t>
            </a:r>
            <a:r>
              <a:rPr lang="ar-SA" sz="2400" dirty="0" smtClean="0"/>
              <a:t>الاجتماعي</a:t>
            </a:r>
            <a:endParaRPr lang="en-US" sz="2400" dirty="0"/>
          </a:p>
          <a:p>
            <a:pPr algn="r" rtl="1"/>
            <a:r>
              <a:rPr lang="ar-SA" sz="2400" dirty="0"/>
              <a:t>استصار قرارات بمرسوم رئاسي لتعديل وتعطيل بعض المواد المميزة ضد المرأة ( تعطيل المواد الخاصة بالعذر المحل والمخفف في قضابا جرائم قتل النساء بذريعة ما يسمى بجرائم الشرف )</a:t>
            </a:r>
            <a:endParaRPr lang="en-US" sz="2400" dirty="0"/>
          </a:p>
          <a:p>
            <a:pPr algn="r" rtl="1"/>
            <a:r>
              <a:rPr lang="ar-SA" sz="2400" dirty="0"/>
              <a:t>تقديم مقترحات قوانين فلسطينية متحسسة ومتخصصة </a:t>
            </a:r>
            <a:r>
              <a:rPr lang="ar-SA" sz="2400" dirty="0" smtClean="0"/>
              <a:t>بقضايا </a:t>
            </a:r>
            <a:r>
              <a:rPr lang="ar-SA" sz="2400" dirty="0"/>
              <a:t>النوع الاجتماعي مثل ( قانون حماية الاسرة من العنف)</a:t>
            </a: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27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 startAt="3"/>
            </a:pPr>
            <a:r>
              <a:rPr lang="ar-SA" sz="2800" b="1" dirty="0" smtClean="0"/>
              <a:t>على </a:t>
            </a:r>
            <a:r>
              <a:rPr lang="ar-SA" sz="2800" b="1" dirty="0" smtClean="0"/>
              <a:t>المستوى </a:t>
            </a:r>
            <a:r>
              <a:rPr lang="ar-SA" sz="2800" b="1" dirty="0"/>
              <a:t>الفني: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18765"/>
            <a:ext cx="9905998" cy="3572435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تطوير منهجية التخطيط : امثلة على ذلك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توسيع قاعدة المشاركة ودمج الاهداف عبر القطاعية بالخطط القطاعية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الانتقال الى محاور متخصصة مثل العنف، المشاركة </a:t>
            </a:r>
            <a:r>
              <a:rPr lang="ar-SA" sz="2400" dirty="0" smtClean="0"/>
              <a:t>السياسية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اعتماد مؤشرات وطنية على مستوى القطاعات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اتباع منهجية التقييم والمتابعة والاستفادة من التغذية الراجعة للخطط الوطنية </a:t>
            </a: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71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هذا العرض </a:t>
            </a:r>
            <a:r>
              <a:rPr lang="ar-SA" b="1" dirty="0" smtClean="0"/>
              <a:t>ي</a:t>
            </a:r>
            <a:r>
              <a:rPr lang="ar-SA" b="1" dirty="0" smtClean="0"/>
              <a:t>تضمن</a:t>
            </a:r>
            <a:r>
              <a:rPr lang="ar-SA" b="1" dirty="0" smtClean="0"/>
              <a:t> </a:t>
            </a:r>
            <a:r>
              <a:rPr lang="ar-SA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/>
          </a:p>
          <a:p>
            <a:pPr lvl="0" algn="r" rtl="1"/>
            <a:r>
              <a:rPr lang="ar-SA" dirty="0"/>
              <a:t>لمحة عامة عن وضعية المرأة الفلسطينية</a:t>
            </a:r>
            <a:endParaRPr lang="en-US" dirty="0"/>
          </a:p>
          <a:p>
            <a:pPr lvl="0" algn="r" rtl="1"/>
            <a:r>
              <a:rPr lang="ar-SA" dirty="0"/>
              <a:t>السياسات الوطنية  المتعلقة بتعزيز دور المرأة في التنمية</a:t>
            </a:r>
            <a:endParaRPr lang="en-US" dirty="0"/>
          </a:p>
          <a:p>
            <a:pPr lvl="0" algn="r" rtl="1"/>
            <a:r>
              <a:rPr lang="ar-SA" dirty="0"/>
              <a:t>اهم الممارسات</a:t>
            </a:r>
            <a:endParaRPr lang="en-US" dirty="0"/>
          </a:p>
          <a:p>
            <a:pPr lvl="0" algn="r" rtl="1"/>
            <a:r>
              <a:rPr lang="ar-SA" dirty="0"/>
              <a:t>التحديات</a:t>
            </a:r>
            <a:endParaRPr lang="en-US" dirty="0"/>
          </a:p>
          <a:p>
            <a:pPr lvl="0" algn="r" rtl="1"/>
            <a:r>
              <a:rPr lang="ar-SA" dirty="0"/>
              <a:t>الفرص</a:t>
            </a:r>
            <a:endParaRPr lang="en-US" dirty="0"/>
          </a:p>
          <a:p>
            <a:pPr lvl="0" algn="r" rtl="1"/>
            <a:r>
              <a:rPr lang="ar-SA" dirty="0"/>
              <a:t>التوصيات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114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3423"/>
            <a:ext cx="9905998" cy="1905000"/>
          </a:xfrm>
        </p:spPr>
        <p:txBody>
          <a:bodyPr>
            <a:norm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تطوير </a:t>
            </a:r>
            <a:r>
              <a:rPr lang="ar-SA" sz="2800" b="1" dirty="0"/>
              <a:t>برامج الدعم الفني: امثلة على ذلك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78423"/>
            <a:ext cx="9905998" cy="3612777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تبني منهجية التدريب في مكان العمل </a:t>
            </a:r>
            <a:r>
              <a:rPr lang="en-US" sz="2400" dirty="0"/>
              <a:t>on job training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برامج رفع وعي وبناء قدرات موجهة لصناع القرار  في المؤسسات الحكومية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 smtClean="0"/>
              <a:t>استهداف الرجال ببرامج وحملات خاصة</a:t>
            </a:r>
            <a:endParaRPr lang="ar-SA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 smtClean="0"/>
              <a:t>استخدام </a:t>
            </a:r>
            <a:r>
              <a:rPr lang="ar-SA" sz="2400" dirty="0"/>
              <a:t>ادوات </a:t>
            </a:r>
            <a:r>
              <a:rPr lang="ar-SA" sz="2400" dirty="0" smtClean="0"/>
              <a:t>دعم فني عملية </a:t>
            </a:r>
            <a:r>
              <a:rPr lang="ar-SA" sz="2400" dirty="0"/>
              <a:t>لادماج النوع الاجتماعي مثل التدقيق من منظور النوع الاجتماعي، الموازنات المستجيبة للنوع الاجتماعي</a:t>
            </a:r>
            <a:endParaRPr lang="en-US" sz="2400" dirty="0"/>
          </a:p>
          <a:p>
            <a:pPr marL="0" indent="0" algn="r" rtl="1">
              <a:buNone/>
            </a:pPr>
            <a:r>
              <a:rPr lang="ar-SA" sz="2400" dirty="0"/>
              <a:t> </a:t>
            </a:r>
            <a:r>
              <a:rPr lang="en-US" sz="2400" dirty="0"/>
              <a:t>/Gender Responsive </a:t>
            </a:r>
            <a:r>
              <a:rPr lang="en-US" sz="2400" dirty="0" smtClean="0"/>
              <a:t>Budget, </a:t>
            </a:r>
            <a:r>
              <a:rPr lang="en-US" sz="2400" dirty="0"/>
              <a:t>Gender Audit</a:t>
            </a:r>
          </a:p>
          <a:p>
            <a:pPr mar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03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9976"/>
            <a:ext cx="9905998" cy="1905000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 startAt="4"/>
            </a:pPr>
            <a:r>
              <a:rPr lang="ar-SA" sz="2800" b="1" dirty="0"/>
              <a:t>على المستوى الاعلامي: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39152"/>
            <a:ext cx="9905998" cy="312420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زيادة التنسيق والتشبيك مع المؤسسات </a:t>
            </a:r>
            <a:r>
              <a:rPr lang="ar-SA" sz="2400" dirty="0" smtClean="0"/>
              <a:t>الاعلامية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ar-SA" sz="2400" dirty="0"/>
              <a:t>ا</a:t>
            </a:r>
            <a:r>
              <a:rPr lang="ar-SA" sz="2400" dirty="0" smtClean="0"/>
              <a:t>لاستعداد </a:t>
            </a:r>
            <a:r>
              <a:rPr lang="ar-SA" sz="2400" dirty="0"/>
              <a:t>لاطلاق شبكة اعلامية داعمة ومساندة لقضايا النوع الاجتماعي في اطار الخطط الوطنية</a:t>
            </a:r>
            <a:endParaRPr lang="en-US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2400" dirty="0"/>
              <a:t>بناء قدرات الاعلاميين وصولا الى اعلام متحسس لقضايا النوع الاجتماعي</a:t>
            </a: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70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60" y="22770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/>
              <a:t>التحديات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29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3" y="1721225"/>
            <a:ext cx="9905998" cy="4069976"/>
          </a:xfrm>
        </p:spPr>
        <p:txBody>
          <a:bodyPr>
            <a:noAutofit/>
          </a:bodyPr>
          <a:lstStyle/>
          <a:p>
            <a:pPr algn="r" rtl="1"/>
            <a:r>
              <a:rPr lang="ar-SA" sz="2400" dirty="0"/>
              <a:t>الاحتلال الاسرائيلي والحروب والاعتداءات المتوالية على ارضنا وشعبنا</a:t>
            </a:r>
            <a:endParaRPr lang="en-US" sz="2400" dirty="0"/>
          </a:p>
          <a:p>
            <a:pPr algn="r" rtl="1"/>
            <a:r>
              <a:rPr lang="ar-SA" sz="2400" dirty="0" smtClean="0"/>
              <a:t>تع</a:t>
            </a:r>
            <a:r>
              <a:rPr lang="ar-SA" sz="2400" dirty="0" smtClean="0"/>
              <a:t>طل </a:t>
            </a:r>
            <a:r>
              <a:rPr lang="ar-SA" sz="2400" dirty="0"/>
              <a:t>المجلس التشريعي وحالة الانقسام الداخلي</a:t>
            </a:r>
            <a:endParaRPr lang="en-US" sz="2400" dirty="0"/>
          </a:p>
          <a:p>
            <a:pPr algn="r" rtl="1"/>
            <a:r>
              <a:rPr lang="ar-SA" sz="2400" dirty="0"/>
              <a:t>الثقافة المجتمعية  والنظرة النمطية تجاه قضايا النوع الاجتماعي </a:t>
            </a:r>
            <a:endParaRPr lang="en-US" sz="2400" dirty="0"/>
          </a:p>
          <a:p>
            <a:pPr algn="r" rtl="1"/>
            <a:r>
              <a:rPr lang="ar-SA" sz="2400" dirty="0"/>
              <a:t>ضعف التنسيق على مستوى الممولين </a:t>
            </a:r>
            <a:endParaRPr lang="en-US" sz="2400" dirty="0"/>
          </a:p>
          <a:p>
            <a:pPr algn="r" rtl="1"/>
            <a:r>
              <a:rPr lang="ar-SA" sz="2400" dirty="0"/>
              <a:t>ازدواجية العمل على مستوى المؤسسات وضعف التنسيق احيانا</a:t>
            </a:r>
            <a:endParaRPr lang="en-US" sz="2400" dirty="0"/>
          </a:p>
          <a:p>
            <a:pPr algn="r" rtl="1"/>
            <a:r>
              <a:rPr lang="ar-SA" sz="2400" dirty="0"/>
              <a:t>حداثة العمل على قضايا النوع الاجتماعي وضعف الخبرات </a:t>
            </a:r>
            <a:r>
              <a:rPr lang="ar-SA" sz="2400" dirty="0" smtClean="0"/>
              <a:t>وعدم</a:t>
            </a:r>
            <a:r>
              <a:rPr lang="ar-SA" sz="2400" dirty="0" smtClean="0"/>
              <a:t> توفر </a:t>
            </a:r>
            <a:r>
              <a:rPr lang="ar-SA" sz="2400" smtClean="0"/>
              <a:t>البيانات والاحصائيات </a:t>
            </a:r>
            <a:r>
              <a:rPr lang="ar-SA" sz="2400" dirty="0" smtClean="0"/>
              <a:t>المصنفة بحسب الجنس وخصوصا في قطاعات البنية التحتية مثلا</a:t>
            </a:r>
            <a:endParaRPr lang="en-US" sz="2400" dirty="0"/>
          </a:p>
          <a:p>
            <a:pPr algn="r" rtl="1"/>
            <a:r>
              <a:rPr lang="ar-SA" sz="2400" dirty="0"/>
              <a:t>ضعف التمويل </a:t>
            </a: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519" y="237116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/>
              <a:t>الفرص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17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3" y="1981199"/>
            <a:ext cx="9905998" cy="3124201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/>
              <a:t>تبني الاتفاقيات والقرارات الدولية الخاصة بحقوق المرأة</a:t>
            </a:r>
            <a:endParaRPr lang="en-US" sz="2400" dirty="0"/>
          </a:p>
          <a:p>
            <a:pPr algn="r" rtl="1"/>
            <a:r>
              <a:rPr lang="ar-SA" sz="2400" dirty="0"/>
              <a:t>وجود استراتيجيات ذات اولويات وطنية واضحة مع تحديد المسؤوليات</a:t>
            </a:r>
            <a:endParaRPr lang="en-US" sz="2400" dirty="0"/>
          </a:p>
          <a:p>
            <a:pPr algn="r" rtl="1"/>
            <a:r>
              <a:rPr lang="ar-SA" sz="2400" dirty="0"/>
              <a:t>توافق الخطط الوطنية مع اهداف خطة التنمية لعام 2030</a:t>
            </a:r>
            <a:endParaRPr lang="en-US" sz="2400" dirty="0"/>
          </a:p>
          <a:p>
            <a:pPr algn="r" rtl="1"/>
            <a:r>
              <a:rPr lang="ar-SA" sz="2400" dirty="0"/>
              <a:t>توافق الخطط الوطنية مع المعايير الدولية التي اقرتها الامم المتحدة مثل الخطة التنفيذية لقرار 1325</a:t>
            </a:r>
            <a:endParaRPr lang="en-US" sz="2400" dirty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4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07" y="2169458"/>
            <a:ext cx="9905998" cy="1905000"/>
          </a:xfrm>
        </p:spPr>
        <p:txBody>
          <a:bodyPr/>
          <a:lstStyle/>
          <a:p>
            <a:pPr algn="ctr"/>
            <a:r>
              <a:rPr lang="ar-SA" b="1" dirty="0"/>
              <a:t>التوصيات: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4305"/>
            <a:ext cx="9905998" cy="312420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2400" dirty="0" smtClean="0"/>
              <a:t>استخدام وتفعيل الاليات الدولية لحماية النساء ومكتسباتهن</a:t>
            </a:r>
          </a:p>
          <a:p>
            <a:pPr algn="r" rtl="1"/>
            <a:r>
              <a:rPr lang="ar-SA" sz="2400" dirty="0" smtClean="0"/>
              <a:t>تبادل </a:t>
            </a:r>
            <a:r>
              <a:rPr lang="ar-SA" sz="2400" dirty="0" smtClean="0"/>
              <a:t>الخبرات </a:t>
            </a:r>
            <a:r>
              <a:rPr lang="ar-SA" sz="2400" dirty="0"/>
              <a:t>وبناء قدرات </a:t>
            </a:r>
            <a:r>
              <a:rPr lang="ar-SA" sz="2400" dirty="0" smtClean="0"/>
              <a:t>فريق من الخبراء </a:t>
            </a:r>
            <a:r>
              <a:rPr lang="ar-SA" sz="2400" dirty="0"/>
              <a:t>في قضايا النوع </a:t>
            </a:r>
            <a:r>
              <a:rPr lang="ar-SA" sz="2400" dirty="0" smtClean="0"/>
              <a:t>الاجتماعي</a:t>
            </a:r>
          </a:p>
          <a:p>
            <a:pPr algn="r" rtl="1"/>
            <a:r>
              <a:rPr lang="ar-SA" sz="2400" dirty="0" smtClean="0"/>
              <a:t>استخدام اليات وادوات عملية ومهنية وبيانات مصنقة بحسب الجنس تستجيب ل(كيف واين تجري عملية الادماج)</a:t>
            </a:r>
          </a:p>
          <a:p>
            <a:pPr algn="r" rtl="1"/>
            <a:r>
              <a:rPr lang="ar-SA" sz="2400" dirty="0" smtClean="0"/>
              <a:t>تخصيص برامج متخصصة طويلة المدى لتمكين ودعم النساء </a:t>
            </a:r>
          </a:p>
          <a:p>
            <a:pPr algn="r" rtl="1"/>
            <a:r>
              <a:rPr lang="ar-SA" sz="2400" dirty="0" smtClean="0"/>
              <a:t>نطوير خطاب اعلامي وديني منفتح يحاكي التطور الفكري والثقافي لمجتمعاتنا والمنظومة الدولية</a:t>
            </a:r>
          </a:p>
          <a:p>
            <a:pPr algn="r" rtl="1"/>
            <a:r>
              <a:rPr lang="ar-SA" sz="2400" dirty="0" smtClean="0"/>
              <a:t>نعزيز التنسيق والتعاون على كافة المستويات</a:t>
            </a:r>
          </a:p>
          <a:p>
            <a:pPr marL="0" indent="0" algn="r" rtl="1">
              <a:buNone/>
            </a:pPr>
            <a:endParaRPr lang="ar-SA" sz="2400" dirty="0" smtClean="0"/>
          </a:p>
          <a:p>
            <a:pPr algn="r" rtl="1"/>
            <a:endParaRPr lang="ar-SA" sz="2400" dirty="0" smtClean="0"/>
          </a:p>
          <a:p>
            <a:pPr algn="r" rt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4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/>
              <a:t>شكرا لحسن استماعكم/ن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8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883" y="210222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 </a:t>
            </a:r>
            <a:r>
              <a:rPr lang="ar-SA" sz="3600" b="1" dirty="0"/>
              <a:t>لمحة عامة عن وضعية المرأة الفلسطينية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39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25717"/>
            <a:ext cx="62007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533401"/>
            <a:ext cx="4376737" cy="7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21582"/>
            <a:ext cx="6840141" cy="43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9201" y="2133601"/>
            <a:ext cx="1732359" cy="282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سنة2013/2012، النساء تشكل:</a:t>
            </a:r>
          </a:p>
          <a:p>
            <a:pPr marL="285750" indent="-285750" algn="r" rtl="1">
              <a:buFontTx/>
              <a:buChar char="-"/>
              <a:defRPr/>
            </a:pPr>
            <a:r>
              <a:rPr lang="ar-S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50.2% من مجموع طلاب الملتحقين بالمدارس</a:t>
            </a:r>
          </a:p>
          <a:p>
            <a:pPr marL="285750" indent="-285750" algn="r" rtl="1">
              <a:buFontTx/>
              <a:buChar char="-"/>
              <a:defRPr/>
            </a:pPr>
            <a:r>
              <a:rPr lang="ar-S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59.1% من مجموع الطلاب للدراسات العليا</a:t>
            </a:r>
          </a:p>
          <a:p>
            <a:pPr marL="285750" indent="-285750" algn="r" rtl="1">
              <a:buFontTx/>
              <a:buChar char="-"/>
              <a:defRPr/>
            </a:pPr>
            <a:r>
              <a:rPr lang="ar-S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-59.3% من مجموع المتخرجين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08" y="1371600"/>
            <a:ext cx="5876925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121" y="3271242"/>
            <a:ext cx="4953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2" y="1143001"/>
            <a:ext cx="80358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95401"/>
            <a:ext cx="6553200" cy="6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95450" y="857251"/>
            <a:ext cx="9144000" cy="1285875"/>
          </a:xfrm>
        </p:spPr>
        <p:txBody>
          <a:bodyPr/>
          <a:lstStyle/>
          <a:p>
            <a:pPr algn="ctr">
              <a:defRPr/>
            </a:pPr>
            <a:r>
              <a:rPr 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مشاركة المرأة على أعلى المستويات الرسمية الحكومية</a:t>
            </a:r>
            <a:endParaRPr lang="en-US" sz="3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11"/>
          <p:cNvGraphicFramePr>
            <a:graphicFrameLocks/>
          </p:cNvGraphicFramePr>
          <p:nvPr>
            <p:extLst/>
          </p:nvPr>
        </p:nvGraphicFramePr>
        <p:xfrm>
          <a:off x="1981200" y="2143126"/>
          <a:ext cx="8128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8126672" imgH="5419814" progId="Excel.Chart.8">
                  <p:embed/>
                </p:oleObj>
              </mc:Choice>
              <mc:Fallback>
                <p:oleObj r:id="rId3" imgW="8126672" imgH="54198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43126"/>
                        <a:ext cx="812800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0" y="5791200"/>
            <a:ext cx="1447800" cy="381000"/>
          </a:xfrm>
          <a:prstGeom prst="rect">
            <a:avLst/>
          </a:prstGeom>
          <a:solidFill>
            <a:srgbClr val="195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محافظين/ات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1300" y="5791200"/>
            <a:ext cx="1447800" cy="381000"/>
          </a:xfrm>
          <a:prstGeom prst="rect">
            <a:avLst/>
          </a:prstGeom>
          <a:solidFill>
            <a:srgbClr val="195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وزراء/ات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4600" y="5781675"/>
            <a:ext cx="2209800" cy="781050"/>
          </a:xfrm>
          <a:prstGeom prst="rect">
            <a:avLst/>
          </a:prstGeom>
          <a:solidFill>
            <a:srgbClr val="195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عضوية اللجنة التنفيذية لمنظمة التحرير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18"/>
          <p:cNvGraphicFramePr>
            <a:graphicFrameLocks/>
          </p:cNvGraphicFramePr>
          <p:nvPr/>
        </p:nvGraphicFramePr>
        <p:xfrm>
          <a:off x="1933575" y="1928813"/>
          <a:ext cx="3073004" cy="279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4096867" imgH="3731075" progId="Excel.Chart.8">
                  <p:embed/>
                </p:oleObj>
              </mc:Choice>
              <mc:Fallback>
                <p:oleObj r:id="rId3" imgW="4096867" imgH="37310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928813"/>
                        <a:ext cx="3073004" cy="279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Chart 19"/>
          <p:cNvGraphicFramePr>
            <a:graphicFrameLocks/>
          </p:cNvGraphicFramePr>
          <p:nvPr/>
        </p:nvGraphicFramePr>
        <p:xfrm>
          <a:off x="7271148" y="1928813"/>
          <a:ext cx="3125390" cy="279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4170025" imgH="3731075" progId="Excel.Chart.8">
                  <p:embed/>
                </p:oleObj>
              </mc:Choice>
              <mc:Fallback>
                <p:oleObj r:id="rId5" imgW="4170025" imgH="37310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148" y="1928813"/>
                        <a:ext cx="3125390" cy="279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Chart 20"/>
          <p:cNvGraphicFramePr>
            <a:graphicFrameLocks/>
          </p:cNvGraphicFramePr>
          <p:nvPr/>
        </p:nvGraphicFramePr>
        <p:xfrm>
          <a:off x="4647010" y="1928813"/>
          <a:ext cx="2983706" cy="279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7" imgW="3981033" imgH="3731075" progId="Excel.Chart.8">
                  <p:embed/>
                </p:oleObj>
              </mc:Choice>
              <mc:Fallback>
                <p:oleObj r:id="rId7" imgW="3981033" imgH="37310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010" y="1928813"/>
                        <a:ext cx="2983706" cy="279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2060972" y="1606155"/>
            <a:ext cx="25860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أعضاء في مجالس الطلبة</a:t>
            </a:r>
            <a:endParaRPr lang="en-US" alt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8262938" y="1606155"/>
            <a:ext cx="173637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أعضاء مجلس تشريعي</a:t>
            </a:r>
            <a:endParaRPr lang="en-US" alt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5280423" y="1606155"/>
            <a:ext cx="20168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أعضاء في الهيئات المحلية</a:t>
            </a:r>
            <a:endParaRPr lang="en-US" altLang="en-US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8094186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868" y="1295400"/>
            <a:ext cx="253365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60120">
            <a:off x="2575201" y="4832118"/>
            <a:ext cx="1634021" cy="377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49892">
            <a:off x="3555611" y="4755043"/>
            <a:ext cx="1435244" cy="39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10607">
            <a:off x="5659814" y="4700381"/>
            <a:ext cx="134302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67054">
            <a:off x="6474936" y="4676567"/>
            <a:ext cx="150495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43147">
            <a:off x="4108793" y="4837989"/>
            <a:ext cx="1986811" cy="344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401" y="2895600"/>
            <a:ext cx="733425" cy="95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8628506">
            <a:off x="2550623" y="4776093"/>
            <a:ext cx="1658316" cy="402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الحركات الشبابية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318</TotalTime>
  <Words>659</Words>
  <Application>Microsoft Office PowerPoint</Application>
  <PresentationFormat>Widescreen</PresentationFormat>
  <Paragraphs>96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Mesh</vt:lpstr>
      <vt:lpstr>Microsoft Excel Chart</vt:lpstr>
      <vt:lpstr>  ورشة عمل   " دور النساء في تنمية الدول الاعضاء في منظمة التعاون الاسلامي"   -22016/10/3 انقرة / تركيا</vt:lpstr>
      <vt:lpstr>هذا العرض يتضمن :</vt:lpstr>
      <vt:lpstr> لمحة عامة عن وضعية المرأة الفلسطينية </vt:lpstr>
      <vt:lpstr>PowerPoint Presentation</vt:lpstr>
      <vt:lpstr>PowerPoint Presentation</vt:lpstr>
      <vt:lpstr>PowerPoint Presentation</vt:lpstr>
      <vt:lpstr> مشاركة المرأة على أعلى المستويات الرسمية الحكومية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السياسات الوطنية  المتعلقة بتعزيز دور المرأة في التنمية </vt:lpstr>
      <vt:lpstr>PowerPoint Presentation</vt:lpstr>
      <vt:lpstr>تابع السياسات الوطنية: </vt:lpstr>
      <vt:lpstr>افضل الممارسات: </vt:lpstr>
      <vt:lpstr>PowerPoint Presentation</vt:lpstr>
      <vt:lpstr>القوانين والتشريعات: </vt:lpstr>
      <vt:lpstr>على المستوى الفني: </vt:lpstr>
      <vt:lpstr>تطوير برامج الدعم الفني: امثلة على ذلك </vt:lpstr>
      <vt:lpstr>على المستوى الاعلامي: </vt:lpstr>
      <vt:lpstr>التحديات</vt:lpstr>
      <vt:lpstr>PowerPoint Presentation</vt:lpstr>
      <vt:lpstr>الفرص </vt:lpstr>
      <vt:lpstr>PowerPoint Presentation</vt:lpstr>
      <vt:lpstr>التوصيات: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Inas Radaydeh</dc:creator>
  <cp:lastModifiedBy>Inas Radaydeh</cp:lastModifiedBy>
  <cp:revision>53</cp:revision>
  <dcterms:created xsi:type="dcterms:W3CDTF">2016-09-30T19:24:28Z</dcterms:created>
  <dcterms:modified xsi:type="dcterms:W3CDTF">2016-10-01T00:47:59Z</dcterms:modified>
</cp:coreProperties>
</file>