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5"/>
  </p:notesMasterIdLst>
  <p:sldIdLst>
    <p:sldId id="256" r:id="rId2"/>
    <p:sldId id="257" r:id="rId3"/>
    <p:sldId id="265" r:id="rId4"/>
    <p:sldId id="266" r:id="rId5"/>
    <p:sldId id="259" r:id="rId6"/>
    <p:sldId id="267" r:id="rId7"/>
    <p:sldId id="270" r:id="rId8"/>
    <p:sldId id="260" r:id="rId9"/>
    <p:sldId id="261" r:id="rId10"/>
    <p:sldId id="263" r:id="rId11"/>
    <p:sldId id="262" r:id="rId12"/>
    <p:sldId id="269"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19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CBABBBC-8F60-2944-BD7A-64DEB84832BB}" type="datetimeFigureOut">
              <a:rPr lang="en-US" smtClean="0"/>
              <a:t>10/4/16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AE67A50-1274-EA4D-A834-583EF0FBFE90}" type="slidenum">
              <a:rPr lang="en-US" smtClean="0"/>
              <a:t>‹#›</a:t>
            </a:fld>
            <a:endParaRPr lang="en-US"/>
          </a:p>
        </p:txBody>
      </p:sp>
    </p:spTree>
    <p:extLst>
      <p:ext uri="{BB962C8B-B14F-4D97-AF65-F5344CB8AC3E}">
        <p14:creationId xmlns:p14="http://schemas.microsoft.com/office/powerpoint/2010/main" val="7946584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total of </a:t>
            </a:r>
            <a:r>
              <a:rPr lang="en-US" dirty="0" err="1" smtClean="0"/>
              <a:t>Rs</a:t>
            </a:r>
            <a:r>
              <a:rPr lang="en-US" dirty="0" smtClean="0"/>
              <a:t> 750 million allocated for the implementation of the Plan </a:t>
            </a:r>
            <a:endParaRPr lang="en-US" dirty="0"/>
          </a:p>
        </p:txBody>
      </p:sp>
      <p:sp>
        <p:nvSpPr>
          <p:cNvPr id="4" name="Slide Number Placeholder 3"/>
          <p:cNvSpPr>
            <a:spLocks noGrp="1"/>
          </p:cNvSpPr>
          <p:nvPr>
            <p:ph type="sldNum" sz="quarter" idx="10"/>
          </p:nvPr>
        </p:nvSpPr>
        <p:spPr/>
        <p:txBody>
          <a:bodyPr/>
          <a:lstStyle/>
          <a:p>
            <a:fld id="{BAE67A50-1274-EA4D-A834-583EF0FBFE90}" type="slidenum">
              <a:rPr lang="en-US" smtClean="0"/>
              <a:t>2</a:t>
            </a:fld>
            <a:endParaRPr lang="en-US"/>
          </a:p>
        </p:txBody>
      </p:sp>
    </p:spTree>
    <p:extLst>
      <p:ext uri="{BB962C8B-B14F-4D97-AF65-F5344CB8AC3E}">
        <p14:creationId xmlns:p14="http://schemas.microsoft.com/office/powerpoint/2010/main" val="1825800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BISP aimed to offset the negative effects of the food, fuel and financial crises on the poor, but has a longer term objective to provide a minimum income package to the poor to protect a vulnerable population against chronic and transient</a:t>
            </a:r>
          </a:p>
          <a:p>
            <a:r>
              <a:rPr lang="en-US" sz="1200" kern="1200" dirty="0" smtClean="0">
                <a:solidFill>
                  <a:schemeClr val="tx1"/>
                </a:solidFill>
                <a:effectLst/>
                <a:latin typeface="+mn-lt"/>
                <a:ea typeface="+mn-ea"/>
                <a:cs typeface="+mn-cs"/>
              </a:rPr>
              <a:t>Encouragingly, women appear to retain control over how the cash is spent, even in cases when they do not actually collect the cash themselves.</a:t>
            </a:r>
          </a:p>
          <a:p>
            <a:endParaRPr lang="en-US" dirty="0"/>
          </a:p>
        </p:txBody>
      </p:sp>
      <p:sp>
        <p:nvSpPr>
          <p:cNvPr id="4" name="Slide Number Placeholder 3"/>
          <p:cNvSpPr>
            <a:spLocks noGrp="1"/>
          </p:cNvSpPr>
          <p:nvPr>
            <p:ph type="sldNum" sz="quarter" idx="10"/>
          </p:nvPr>
        </p:nvSpPr>
        <p:spPr/>
        <p:txBody>
          <a:bodyPr/>
          <a:lstStyle/>
          <a:p>
            <a:fld id="{BAE67A50-1274-EA4D-A834-583EF0FBFE90}" type="slidenum">
              <a:rPr lang="en-US" smtClean="0"/>
              <a:t>5</a:t>
            </a:fld>
            <a:endParaRPr lang="en-US"/>
          </a:p>
        </p:txBody>
      </p:sp>
    </p:spTree>
    <p:extLst>
      <p:ext uri="{BB962C8B-B14F-4D97-AF65-F5344CB8AC3E}">
        <p14:creationId xmlns:p14="http://schemas.microsoft.com/office/powerpoint/2010/main" val="3227073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Encouragingly, women appear to retain control over how the cash is spent, even in cases when they do not actually collect the cash themselves.</a:t>
            </a:r>
          </a:p>
          <a:p>
            <a:endParaRPr lang="en-US" dirty="0"/>
          </a:p>
        </p:txBody>
      </p:sp>
      <p:sp>
        <p:nvSpPr>
          <p:cNvPr id="4" name="Slide Number Placeholder 3"/>
          <p:cNvSpPr>
            <a:spLocks noGrp="1"/>
          </p:cNvSpPr>
          <p:nvPr>
            <p:ph type="sldNum" sz="quarter" idx="10"/>
          </p:nvPr>
        </p:nvSpPr>
        <p:spPr/>
        <p:txBody>
          <a:bodyPr/>
          <a:lstStyle/>
          <a:p>
            <a:fld id="{BAE67A50-1274-EA4D-A834-583EF0FBFE90}" type="slidenum">
              <a:rPr lang="en-US" smtClean="0"/>
              <a:t>6</a:t>
            </a:fld>
            <a:endParaRPr lang="en-US"/>
          </a:p>
        </p:txBody>
      </p:sp>
    </p:spTree>
    <p:extLst>
      <p:ext uri="{BB962C8B-B14F-4D97-AF65-F5344CB8AC3E}">
        <p14:creationId xmlns:p14="http://schemas.microsoft.com/office/powerpoint/2010/main" val="3227073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unconditional cash benefits can potentially create dependency,</a:t>
            </a:r>
          </a:p>
          <a:p>
            <a:pPr lvl="0"/>
            <a:r>
              <a:rPr lang="en-US" dirty="0" smtClean="0"/>
              <a:t>sustainability issues in the long run </a:t>
            </a:r>
          </a:p>
          <a:p>
            <a:endParaRPr lang="en-US" dirty="0"/>
          </a:p>
        </p:txBody>
      </p:sp>
      <p:sp>
        <p:nvSpPr>
          <p:cNvPr id="4" name="Slide Number Placeholder 3"/>
          <p:cNvSpPr>
            <a:spLocks noGrp="1"/>
          </p:cNvSpPr>
          <p:nvPr>
            <p:ph type="sldNum" sz="quarter" idx="10"/>
          </p:nvPr>
        </p:nvSpPr>
        <p:spPr/>
        <p:txBody>
          <a:bodyPr/>
          <a:lstStyle/>
          <a:p>
            <a:fld id="{BAE67A50-1274-EA4D-A834-583EF0FBFE90}" type="slidenum">
              <a:rPr lang="en-US" smtClean="0"/>
              <a:t>8</a:t>
            </a:fld>
            <a:endParaRPr lang="en-US"/>
          </a:p>
        </p:txBody>
      </p:sp>
    </p:spTree>
    <p:extLst>
      <p:ext uri="{BB962C8B-B14F-4D97-AF65-F5344CB8AC3E}">
        <p14:creationId xmlns:p14="http://schemas.microsoft.com/office/powerpoint/2010/main" val="902984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than 23 million women have received National</a:t>
            </a:r>
            <a:r>
              <a:rPr lang="en-US" baseline="0" dirty="0" smtClean="0"/>
              <a:t> ID cards due to BISP</a:t>
            </a:r>
            <a:endParaRPr lang="en-US" dirty="0"/>
          </a:p>
        </p:txBody>
      </p:sp>
      <p:sp>
        <p:nvSpPr>
          <p:cNvPr id="4" name="Slide Number Placeholder 3"/>
          <p:cNvSpPr>
            <a:spLocks noGrp="1"/>
          </p:cNvSpPr>
          <p:nvPr>
            <p:ph type="sldNum" sz="quarter" idx="10"/>
          </p:nvPr>
        </p:nvSpPr>
        <p:spPr/>
        <p:txBody>
          <a:bodyPr/>
          <a:lstStyle/>
          <a:p>
            <a:fld id="{BAE67A50-1274-EA4D-A834-583EF0FBFE90}" type="slidenum">
              <a:rPr lang="en-US" smtClean="0"/>
              <a:t>11</a:t>
            </a:fld>
            <a:endParaRPr lang="en-US"/>
          </a:p>
        </p:txBody>
      </p:sp>
    </p:spTree>
    <p:extLst>
      <p:ext uri="{BB962C8B-B14F-4D97-AF65-F5344CB8AC3E}">
        <p14:creationId xmlns:p14="http://schemas.microsoft.com/office/powerpoint/2010/main" val="3329311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10/4/16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10/4/16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10/4/16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10/4/16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10/4/16</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10/4/16</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isp.gov.pk/poverty_survey.asp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Empowering Women - Pakistan’s Experiences </a:t>
            </a:r>
            <a:endParaRPr lang="en-US" dirty="0"/>
          </a:p>
        </p:txBody>
      </p:sp>
      <p:sp>
        <p:nvSpPr>
          <p:cNvPr id="3" name="Subtitle 2"/>
          <p:cNvSpPr>
            <a:spLocks noGrp="1"/>
          </p:cNvSpPr>
          <p:nvPr>
            <p:ph type="subTitle" idx="1"/>
          </p:nvPr>
        </p:nvSpPr>
        <p:spPr/>
        <p:txBody>
          <a:bodyPr/>
          <a:lstStyle/>
          <a:p>
            <a:pPr algn="ctr"/>
            <a:r>
              <a:rPr lang="en-US" dirty="0" smtClean="0"/>
              <a:t>Workshop on “Role of women in the development of OIC Member States”, 3-4 October 2016, Ankara </a:t>
            </a:r>
            <a:endParaRPr lang="en-US" dirty="0"/>
          </a:p>
        </p:txBody>
      </p:sp>
    </p:spTree>
    <p:extLst>
      <p:ext uri="{BB962C8B-B14F-4D97-AF65-F5344CB8AC3E}">
        <p14:creationId xmlns:p14="http://schemas.microsoft.com/office/powerpoint/2010/main" val="29548231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Waseela</a:t>
            </a:r>
            <a:r>
              <a:rPr lang="en-US" dirty="0"/>
              <a:t> e </a:t>
            </a:r>
            <a:r>
              <a:rPr lang="en-US" dirty="0" err="1"/>
              <a:t>Taleem</a:t>
            </a:r>
            <a:r>
              <a:rPr lang="en-US" dirty="0"/>
              <a:t> Programme </a:t>
            </a:r>
            <a:br>
              <a:rPr lang="en-US" dirty="0"/>
            </a:br>
            <a:r>
              <a:rPr lang="en-US" dirty="0" smtClean="0"/>
              <a:t>(Education)</a:t>
            </a:r>
            <a:endParaRPr lang="en-US" dirty="0"/>
          </a:p>
        </p:txBody>
      </p:sp>
      <p:sp>
        <p:nvSpPr>
          <p:cNvPr id="3" name="Content Placeholder 2"/>
          <p:cNvSpPr>
            <a:spLocks noGrp="1"/>
          </p:cNvSpPr>
          <p:nvPr>
            <p:ph idx="1"/>
          </p:nvPr>
        </p:nvSpPr>
        <p:spPr/>
        <p:txBody>
          <a:bodyPr/>
          <a:lstStyle/>
          <a:p>
            <a:pPr marL="114300" indent="0">
              <a:buNone/>
            </a:pPr>
            <a:r>
              <a:rPr lang="en-US" dirty="0"/>
              <a:t> </a:t>
            </a:r>
          </a:p>
          <a:p>
            <a:pPr lvl="0"/>
            <a:r>
              <a:rPr lang="en-US" dirty="0"/>
              <a:t>Aimed at out of school children in the beneficiary families by introducing stipends</a:t>
            </a:r>
          </a:p>
          <a:p>
            <a:pPr lvl="0"/>
            <a:r>
              <a:rPr lang="en-US" dirty="0"/>
              <a:t>increase the enrolment numbers in primary school </a:t>
            </a:r>
            <a:r>
              <a:rPr lang="en-US" dirty="0" smtClean="0"/>
              <a:t>and reduce </a:t>
            </a:r>
            <a:r>
              <a:rPr lang="en-US" dirty="0"/>
              <a:t>the drop </a:t>
            </a:r>
            <a:r>
              <a:rPr lang="en-US" dirty="0" smtClean="0"/>
              <a:t>out.</a:t>
            </a:r>
            <a:endParaRPr lang="en-US" dirty="0"/>
          </a:p>
          <a:p>
            <a:pPr lvl="0"/>
            <a:r>
              <a:rPr lang="en-US" dirty="0"/>
              <a:t>Help reduce child </a:t>
            </a:r>
            <a:r>
              <a:rPr lang="en-US" dirty="0" err="1"/>
              <a:t>labour</a:t>
            </a:r>
            <a:endParaRPr lang="en-US" dirty="0"/>
          </a:p>
          <a:p>
            <a:r>
              <a:rPr lang="en-US" dirty="0" smtClean="0"/>
              <a:t>50,000 children (both boys and girls) enrolled </a:t>
            </a:r>
            <a:endParaRPr lang="en-US" dirty="0"/>
          </a:p>
          <a:p>
            <a:endParaRPr lang="en-US" dirty="0"/>
          </a:p>
        </p:txBody>
      </p:sp>
    </p:spTree>
    <p:extLst>
      <p:ext uri="{BB962C8B-B14F-4D97-AF65-F5344CB8AC3E}">
        <p14:creationId xmlns:p14="http://schemas.microsoft.com/office/powerpoint/2010/main" val="17477378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Assessments </a:t>
            </a:r>
            <a:endParaRPr lang="en-US" dirty="0"/>
          </a:p>
        </p:txBody>
      </p:sp>
      <p:sp>
        <p:nvSpPr>
          <p:cNvPr id="3" name="Content Placeholder 2"/>
          <p:cNvSpPr>
            <a:spLocks noGrp="1"/>
          </p:cNvSpPr>
          <p:nvPr>
            <p:ph idx="1"/>
          </p:nvPr>
        </p:nvSpPr>
        <p:spPr/>
        <p:txBody>
          <a:bodyPr>
            <a:normAutofit/>
          </a:bodyPr>
          <a:lstStyle/>
          <a:p>
            <a:r>
              <a:rPr lang="en-US" dirty="0"/>
              <a:t>I</a:t>
            </a:r>
            <a:r>
              <a:rPr lang="en-US" dirty="0" smtClean="0"/>
              <a:t>ncreased </a:t>
            </a:r>
            <a:r>
              <a:rPr lang="en-US" dirty="0"/>
              <a:t>access to cash has been reported as facilitating women meeting both their own personal needs as well as supporting the needs of children and households, reducing dependence on their husbands for support. </a:t>
            </a:r>
          </a:p>
          <a:p>
            <a:r>
              <a:rPr lang="en-US" dirty="0"/>
              <a:t>The qualitative research observes a change in the status of women in beneficiary </a:t>
            </a:r>
            <a:r>
              <a:rPr lang="en-US" dirty="0" smtClean="0"/>
              <a:t>households; more </a:t>
            </a:r>
            <a:r>
              <a:rPr lang="en-US" dirty="0"/>
              <a:t>importance in their households as a direct result of the BISP.</a:t>
            </a:r>
          </a:p>
          <a:p>
            <a:r>
              <a:rPr lang="en-US" dirty="0"/>
              <a:t>I</a:t>
            </a:r>
            <a:r>
              <a:rPr lang="en-US" smtClean="0"/>
              <a:t>mprovement </a:t>
            </a:r>
            <a:r>
              <a:rPr lang="en-US" dirty="0"/>
              <a:t>in the intra-household relations within beneficiary households as the BISP cash reduced economic pressures, as well as facilitating women’s involvement in household decision making.</a:t>
            </a:r>
          </a:p>
          <a:p>
            <a:r>
              <a:rPr lang="en-US" dirty="0" smtClean="0"/>
              <a:t>BISP </a:t>
            </a:r>
            <a:r>
              <a:rPr lang="en-US" dirty="0"/>
              <a:t>continues to be associated with increased proportions of women in beneficiary households voting. </a:t>
            </a:r>
          </a:p>
          <a:p>
            <a:pPr marL="114300" indent="0">
              <a:buNone/>
            </a:pPr>
            <a:endParaRPr lang="en-US" dirty="0"/>
          </a:p>
          <a:p>
            <a:endParaRPr lang="en-US" dirty="0"/>
          </a:p>
        </p:txBody>
      </p:sp>
    </p:spTree>
    <p:extLst>
      <p:ext uri="{BB962C8B-B14F-4D97-AF65-F5344CB8AC3E}">
        <p14:creationId xmlns:p14="http://schemas.microsoft.com/office/powerpoint/2010/main" val="30508107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More information: </a:t>
            </a:r>
            <a:br>
              <a:rPr lang="en-US" sz="4800" dirty="0"/>
            </a:br>
            <a:endParaRPr lang="en-US" dirty="0"/>
          </a:p>
        </p:txBody>
      </p:sp>
      <p:sp>
        <p:nvSpPr>
          <p:cNvPr id="3" name="Content Placeholder 2"/>
          <p:cNvSpPr>
            <a:spLocks noGrp="1"/>
          </p:cNvSpPr>
          <p:nvPr>
            <p:ph idx="1"/>
          </p:nvPr>
        </p:nvSpPr>
        <p:spPr/>
        <p:txBody>
          <a:bodyPr/>
          <a:lstStyle/>
          <a:p>
            <a:pPr marL="114300" indent="0">
              <a:buNone/>
            </a:pPr>
            <a:r>
              <a:rPr lang="en-US" dirty="0" smtClean="0">
                <a:hlinkClick r:id="rId2"/>
              </a:rPr>
              <a:t>http</a:t>
            </a:r>
            <a:r>
              <a:rPr lang="en-US" dirty="0">
                <a:hlinkClick r:id="rId2"/>
              </a:rPr>
              <a:t>://www.bisp.gov.pk/poverty_survey.aspx</a:t>
            </a:r>
            <a:endParaRPr lang="en-US" dirty="0"/>
          </a:p>
          <a:p>
            <a:pPr marL="114300" indent="0">
              <a:buNone/>
            </a:pPr>
            <a:endParaRPr lang="en-US" dirty="0"/>
          </a:p>
          <a:p>
            <a:endParaRPr lang="en-US" dirty="0"/>
          </a:p>
        </p:txBody>
      </p:sp>
    </p:spTree>
    <p:extLst>
      <p:ext uri="{BB962C8B-B14F-4D97-AF65-F5344CB8AC3E}">
        <p14:creationId xmlns:p14="http://schemas.microsoft.com/office/powerpoint/2010/main" val="4216507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14300" indent="0" algn="ctr">
              <a:buNone/>
            </a:pPr>
            <a:r>
              <a:rPr lang="en-US" sz="6000" dirty="0" smtClean="0"/>
              <a:t>Thank you </a:t>
            </a:r>
            <a:endParaRPr lang="en-US" sz="6000" dirty="0"/>
          </a:p>
        </p:txBody>
      </p:sp>
    </p:spTree>
    <p:extLst>
      <p:ext uri="{BB962C8B-B14F-4D97-AF65-F5344CB8AC3E}">
        <p14:creationId xmlns:p14="http://schemas.microsoft.com/office/powerpoint/2010/main" val="4226519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Overarching framework</a:t>
            </a:r>
            <a:endParaRPr lang="en-US" dirty="0"/>
          </a:p>
        </p:txBody>
      </p:sp>
      <p:sp>
        <p:nvSpPr>
          <p:cNvPr id="3" name="Content Placeholder 2"/>
          <p:cNvSpPr>
            <a:spLocks noGrp="1"/>
          </p:cNvSpPr>
          <p:nvPr>
            <p:ph idx="1"/>
          </p:nvPr>
        </p:nvSpPr>
        <p:spPr/>
        <p:txBody>
          <a:bodyPr>
            <a:normAutofit/>
          </a:bodyPr>
          <a:lstStyle/>
          <a:p>
            <a:r>
              <a:rPr lang="en-US" sz="2800" dirty="0" smtClean="0"/>
              <a:t>Ministry of Human Rights </a:t>
            </a:r>
          </a:p>
          <a:p>
            <a:r>
              <a:rPr lang="en-US" sz="2800" dirty="0" smtClean="0"/>
              <a:t>National Commission for Human Rights </a:t>
            </a:r>
          </a:p>
          <a:p>
            <a:r>
              <a:rPr lang="en-US" sz="2800" dirty="0" smtClean="0"/>
              <a:t>National Action Plan for Human Rights launched in February 2016; Rights of Women principal area of focus </a:t>
            </a:r>
          </a:p>
        </p:txBody>
      </p:sp>
    </p:spTree>
    <p:extLst>
      <p:ext uri="{BB962C8B-B14F-4D97-AF65-F5344CB8AC3E}">
        <p14:creationId xmlns:p14="http://schemas.microsoft.com/office/powerpoint/2010/main" val="1112612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
            </a:r>
            <a:br>
              <a:rPr lang="en-US" sz="4800" dirty="0" smtClean="0"/>
            </a:br>
            <a:r>
              <a:rPr lang="en-US" sz="4800" dirty="0" smtClean="0"/>
              <a:t>National </a:t>
            </a:r>
            <a:r>
              <a:rPr lang="en-US" sz="4800" dirty="0"/>
              <a:t>Commission for the Status of Women (NCSW)</a:t>
            </a:r>
            <a:br>
              <a:rPr lang="en-US" sz="4800" dirty="0"/>
            </a:br>
            <a:endParaRPr lang="en-US" dirty="0"/>
          </a:p>
        </p:txBody>
      </p:sp>
      <p:sp>
        <p:nvSpPr>
          <p:cNvPr id="3" name="Content Placeholder 2"/>
          <p:cNvSpPr>
            <a:spLocks noGrp="1"/>
          </p:cNvSpPr>
          <p:nvPr>
            <p:ph idx="1"/>
          </p:nvPr>
        </p:nvSpPr>
        <p:spPr/>
        <p:txBody>
          <a:bodyPr>
            <a:normAutofit/>
          </a:bodyPr>
          <a:lstStyle/>
          <a:p>
            <a:r>
              <a:rPr lang="en-US" sz="3200" dirty="0" smtClean="0"/>
              <a:t>National Commission for the Status of Women (NCSW)</a:t>
            </a:r>
          </a:p>
          <a:p>
            <a:pPr lvl="1"/>
            <a:r>
              <a:rPr lang="en-US" sz="2800" dirty="0" smtClean="0"/>
              <a:t>Autonomous body </a:t>
            </a:r>
          </a:p>
          <a:p>
            <a:pPr lvl="1"/>
            <a:r>
              <a:rPr lang="en-US" sz="2800" dirty="0" smtClean="0"/>
              <a:t>Reviewing, initiating and monitoring laws and policies </a:t>
            </a:r>
          </a:p>
          <a:p>
            <a:pPr lvl="1"/>
            <a:r>
              <a:rPr lang="en-US" sz="2800" dirty="0" smtClean="0"/>
              <a:t>Assessing their impact on women</a:t>
            </a:r>
          </a:p>
          <a:p>
            <a:pPr lvl="1"/>
            <a:r>
              <a:rPr lang="en-US" sz="2800" dirty="0" smtClean="0"/>
              <a:t>For more information  </a:t>
            </a:r>
          </a:p>
          <a:p>
            <a:pPr lvl="1"/>
            <a:endParaRPr lang="en-US" sz="2800" dirty="0"/>
          </a:p>
          <a:p>
            <a:pPr marL="411480" lvl="1" indent="0">
              <a:buNone/>
            </a:pPr>
            <a:r>
              <a:rPr lang="en-US" sz="2800" dirty="0" smtClean="0"/>
              <a:t>		(http://</a:t>
            </a:r>
            <a:r>
              <a:rPr lang="en-US" sz="2800" dirty="0" err="1" smtClean="0"/>
              <a:t>www.ncsw.gov.pk</a:t>
            </a:r>
            <a:r>
              <a:rPr lang="en-US" sz="2800" dirty="0" smtClean="0"/>
              <a:t>/)</a:t>
            </a:r>
            <a:endParaRPr lang="en-US" sz="2800" dirty="0"/>
          </a:p>
        </p:txBody>
      </p:sp>
    </p:spTree>
    <p:extLst>
      <p:ext uri="{BB962C8B-B14F-4D97-AF65-F5344CB8AC3E}">
        <p14:creationId xmlns:p14="http://schemas.microsoft.com/office/powerpoint/2010/main" val="24293314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Political, Economic and social Empowerment </a:t>
            </a:r>
            <a:endParaRPr lang="en-US" dirty="0"/>
          </a:p>
        </p:txBody>
      </p:sp>
      <p:sp>
        <p:nvSpPr>
          <p:cNvPr id="3" name="Content Placeholder 2"/>
          <p:cNvSpPr>
            <a:spLocks noGrp="1"/>
          </p:cNvSpPr>
          <p:nvPr>
            <p:ph idx="1"/>
          </p:nvPr>
        </p:nvSpPr>
        <p:spPr/>
        <p:txBody>
          <a:bodyPr/>
          <a:lstStyle/>
          <a:p>
            <a:r>
              <a:rPr lang="en-US" dirty="0" smtClean="0"/>
              <a:t>Provincial legislatures have 21% to 33 % reserved seats for women</a:t>
            </a:r>
          </a:p>
          <a:p>
            <a:r>
              <a:rPr lang="en-US" dirty="0" smtClean="0"/>
              <a:t>60 reserved seats in national Parliament </a:t>
            </a:r>
          </a:p>
          <a:p>
            <a:r>
              <a:rPr lang="en-US" dirty="0" smtClean="0"/>
              <a:t>Legislatives measures to prevent violence against women; forced marriages; acid throwing ; denial of inheritance; and </a:t>
            </a:r>
            <a:r>
              <a:rPr lang="en-US" dirty="0" err="1" smtClean="0"/>
              <a:t>honour</a:t>
            </a:r>
            <a:r>
              <a:rPr lang="en-US" dirty="0" smtClean="0"/>
              <a:t> killings</a:t>
            </a:r>
          </a:p>
          <a:p>
            <a:r>
              <a:rPr lang="en-US" dirty="0" smtClean="0"/>
              <a:t>Prime Minister’s Youth Loan Programme; 50% quota for women </a:t>
            </a:r>
          </a:p>
          <a:p>
            <a:r>
              <a:rPr lang="en-US" dirty="0" smtClean="0"/>
              <a:t>Benazir Income Support Programme (BISP) </a:t>
            </a:r>
          </a:p>
          <a:p>
            <a:endParaRPr lang="en-US" dirty="0"/>
          </a:p>
        </p:txBody>
      </p:sp>
    </p:spTree>
    <p:extLst>
      <p:ext uri="{BB962C8B-B14F-4D97-AF65-F5344CB8AC3E}">
        <p14:creationId xmlns:p14="http://schemas.microsoft.com/office/powerpoint/2010/main" val="6838040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Benazir Income Support Programme (BISP)</a:t>
            </a:r>
            <a:endParaRPr lang="en-US" dirty="0"/>
          </a:p>
        </p:txBody>
      </p:sp>
      <p:sp>
        <p:nvSpPr>
          <p:cNvPr id="3" name="Content Placeholder 2"/>
          <p:cNvSpPr>
            <a:spLocks noGrp="1"/>
          </p:cNvSpPr>
          <p:nvPr>
            <p:ph idx="1"/>
          </p:nvPr>
        </p:nvSpPr>
        <p:spPr/>
        <p:txBody>
          <a:bodyPr>
            <a:normAutofit/>
          </a:bodyPr>
          <a:lstStyle/>
          <a:p>
            <a:r>
              <a:rPr lang="en-US" sz="2600" dirty="0"/>
              <a:t>The BISP was launched in </a:t>
            </a:r>
            <a:r>
              <a:rPr lang="en-US" sz="2600" dirty="0" smtClean="0"/>
              <a:t>2008</a:t>
            </a:r>
          </a:p>
          <a:p>
            <a:r>
              <a:rPr lang="en-US" sz="2600" dirty="0" smtClean="0"/>
              <a:t> </a:t>
            </a:r>
            <a:r>
              <a:rPr lang="en-US" sz="2600" dirty="0"/>
              <a:t>national social safety net </a:t>
            </a:r>
            <a:r>
              <a:rPr lang="en-US" sz="2600" dirty="0" smtClean="0"/>
              <a:t>programme</a:t>
            </a:r>
          </a:p>
          <a:p>
            <a:r>
              <a:rPr lang="en-US" sz="2600" dirty="0" smtClean="0"/>
              <a:t>offset </a:t>
            </a:r>
            <a:r>
              <a:rPr lang="en-US" sz="2600" dirty="0"/>
              <a:t>the negative effects of the food, fuel and financial crises on the poor, </a:t>
            </a:r>
            <a:endParaRPr lang="en-US" sz="2600" dirty="0" smtClean="0"/>
          </a:p>
          <a:p>
            <a:r>
              <a:rPr lang="en-US" sz="2600" dirty="0" smtClean="0"/>
              <a:t>longer </a:t>
            </a:r>
            <a:r>
              <a:rPr lang="en-US" sz="2600" dirty="0"/>
              <a:t>term objective to provide a minimum income package to the poor to protect a vulnerable population against chronic and </a:t>
            </a:r>
            <a:r>
              <a:rPr lang="en-US" sz="2600" dirty="0" smtClean="0"/>
              <a:t>transient</a:t>
            </a:r>
          </a:p>
          <a:p>
            <a:r>
              <a:rPr lang="en-US" sz="2600" dirty="0" smtClean="0"/>
              <a:t>Empowering women </a:t>
            </a:r>
          </a:p>
        </p:txBody>
      </p:sp>
    </p:spTree>
    <p:extLst>
      <p:ext uri="{BB962C8B-B14F-4D97-AF65-F5344CB8AC3E}">
        <p14:creationId xmlns:p14="http://schemas.microsoft.com/office/powerpoint/2010/main" val="169092753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Benazir Income Support Programme (BISP)</a:t>
            </a:r>
            <a:endParaRPr lang="en-US" dirty="0"/>
          </a:p>
        </p:txBody>
      </p:sp>
      <p:sp>
        <p:nvSpPr>
          <p:cNvPr id="3" name="Content Placeholder 2"/>
          <p:cNvSpPr>
            <a:spLocks noGrp="1"/>
          </p:cNvSpPr>
          <p:nvPr>
            <p:ph idx="1"/>
          </p:nvPr>
        </p:nvSpPr>
        <p:spPr/>
        <p:txBody>
          <a:bodyPr>
            <a:normAutofit lnSpcReduction="10000"/>
          </a:bodyPr>
          <a:lstStyle/>
          <a:p>
            <a:r>
              <a:rPr lang="en-US" sz="3400" dirty="0" smtClean="0"/>
              <a:t>Unconditional </a:t>
            </a:r>
            <a:r>
              <a:rPr lang="en-US" sz="3400" dirty="0"/>
              <a:t>cash transfers (UCT), </a:t>
            </a:r>
            <a:r>
              <a:rPr lang="en-US" sz="3400" dirty="0" smtClean="0"/>
              <a:t>of PKR 1,500 ($15 dollars) each month </a:t>
            </a:r>
            <a:endParaRPr lang="en-US" sz="3400" dirty="0"/>
          </a:p>
          <a:p>
            <a:r>
              <a:rPr lang="en-US" sz="3400" dirty="0"/>
              <a:t>P</a:t>
            </a:r>
            <a:r>
              <a:rPr lang="en-US" sz="3400" dirty="0" smtClean="0"/>
              <a:t>aid </a:t>
            </a:r>
            <a:r>
              <a:rPr lang="en-US" sz="3400" dirty="0"/>
              <a:t>directly </a:t>
            </a:r>
            <a:r>
              <a:rPr lang="en-US" sz="3400" dirty="0" smtClean="0"/>
              <a:t>female head of the household </a:t>
            </a:r>
            <a:r>
              <a:rPr lang="en-US" sz="3400" dirty="0"/>
              <a:t>that has been deemed to </a:t>
            </a:r>
            <a:r>
              <a:rPr lang="en-US" sz="3400" dirty="0" smtClean="0"/>
              <a:t>be eligible </a:t>
            </a:r>
            <a:r>
              <a:rPr lang="en-US" sz="3400" dirty="0"/>
              <a:t>for the BISP</a:t>
            </a:r>
            <a:r>
              <a:rPr lang="en-US" sz="3400" dirty="0" smtClean="0"/>
              <a:t>.</a:t>
            </a:r>
          </a:p>
          <a:p>
            <a:r>
              <a:rPr lang="en-US" sz="3400" dirty="0" smtClean="0"/>
              <a:t>PKR 267 billion ($267 million) dispersed so far to 4.4 million families </a:t>
            </a:r>
          </a:p>
          <a:p>
            <a:r>
              <a:rPr lang="en-US" sz="3400" dirty="0" smtClean="0"/>
              <a:t>Micro-finance; vocational training; education; health insurance  </a:t>
            </a:r>
            <a:endParaRPr lang="en-US" sz="3400" dirty="0"/>
          </a:p>
          <a:p>
            <a:pPr marL="114300" indent="0">
              <a:buNone/>
            </a:pPr>
            <a:endParaRPr lang="en-US" dirty="0"/>
          </a:p>
        </p:txBody>
      </p:sp>
    </p:spTree>
    <p:extLst>
      <p:ext uri="{BB962C8B-B14F-4D97-AF65-F5344CB8AC3E}">
        <p14:creationId xmlns:p14="http://schemas.microsoft.com/office/powerpoint/2010/main" val="12851624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Benazir Income Support Programme (BISP)</a:t>
            </a:r>
            <a:endParaRPr lang="en-US" dirty="0"/>
          </a:p>
        </p:txBody>
      </p:sp>
      <p:sp>
        <p:nvSpPr>
          <p:cNvPr id="3" name="Content Placeholder 2"/>
          <p:cNvSpPr>
            <a:spLocks noGrp="1"/>
          </p:cNvSpPr>
          <p:nvPr>
            <p:ph idx="1"/>
          </p:nvPr>
        </p:nvSpPr>
        <p:spPr/>
        <p:txBody>
          <a:bodyPr>
            <a:normAutofit fontScale="92500" lnSpcReduction="20000"/>
          </a:bodyPr>
          <a:lstStyle/>
          <a:p>
            <a:pPr marL="114300" indent="0">
              <a:buNone/>
            </a:pPr>
            <a:endParaRPr lang="en-US" dirty="0"/>
          </a:p>
          <a:p>
            <a:r>
              <a:rPr lang="en-US" sz="2800" dirty="0"/>
              <a:t>Nationwide Poverty Scorecard Survey, to identify eligible </a:t>
            </a:r>
            <a:r>
              <a:rPr lang="en-US" sz="2800" dirty="0" smtClean="0"/>
              <a:t>households in 2010</a:t>
            </a:r>
          </a:p>
          <a:p>
            <a:r>
              <a:rPr lang="en-US" sz="2800" dirty="0" smtClean="0"/>
              <a:t>every </a:t>
            </a:r>
            <a:r>
              <a:rPr lang="en-US" sz="2800" dirty="0"/>
              <a:t>household in Pakistan was visited and assigned a BISP poverty score. </a:t>
            </a:r>
            <a:endParaRPr lang="en-US" sz="2800" dirty="0" smtClean="0"/>
          </a:p>
          <a:p>
            <a:r>
              <a:rPr lang="en-US" sz="2800" dirty="0" smtClean="0"/>
              <a:t>created </a:t>
            </a:r>
            <a:r>
              <a:rPr lang="en-US" sz="2800" dirty="0"/>
              <a:t>a large and reliable national registry of the socio-economic status of around 27 million households across Pakistan </a:t>
            </a:r>
          </a:p>
          <a:p>
            <a:r>
              <a:rPr lang="en-US" sz="2800" dirty="0"/>
              <a:t>An eligibility threshold was assigned to target the poorest 25% of the population</a:t>
            </a:r>
            <a:r>
              <a:rPr lang="en-US" sz="2800" dirty="0" smtClean="0"/>
              <a:t>,.</a:t>
            </a:r>
            <a:endParaRPr lang="en-US" sz="2800" dirty="0"/>
          </a:p>
          <a:p>
            <a:r>
              <a:rPr lang="en-US" sz="2800" dirty="0" smtClean="0"/>
              <a:t>data </a:t>
            </a:r>
            <a:r>
              <a:rPr lang="en-US" sz="2800" dirty="0"/>
              <a:t>provides </a:t>
            </a:r>
            <a:r>
              <a:rPr lang="en-US" sz="2800" dirty="0" smtClean="0"/>
              <a:t>poverty </a:t>
            </a:r>
            <a:r>
              <a:rPr lang="en-US" sz="2800" dirty="0"/>
              <a:t>profile of each household </a:t>
            </a:r>
          </a:p>
          <a:p>
            <a:r>
              <a:rPr lang="en-US" sz="2800" dirty="0" smtClean="0"/>
              <a:t>identified </a:t>
            </a:r>
            <a:r>
              <a:rPr lang="en-US" sz="2800" dirty="0"/>
              <a:t>7.7 million households living below cut-off score </a:t>
            </a:r>
          </a:p>
          <a:p>
            <a:endParaRPr lang="en-US" dirty="0"/>
          </a:p>
        </p:txBody>
      </p:sp>
    </p:spTree>
    <p:extLst>
      <p:ext uri="{BB962C8B-B14F-4D97-AF65-F5344CB8AC3E}">
        <p14:creationId xmlns:p14="http://schemas.microsoft.com/office/powerpoint/2010/main" val="15701341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Waseela</a:t>
            </a:r>
            <a:r>
              <a:rPr lang="en-US" dirty="0"/>
              <a:t>-e-</a:t>
            </a:r>
            <a:r>
              <a:rPr lang="en-US" dirty="0" err="1"/>
              <a:t>Haq</a:t>
            </a:r>
            <a:r>
              <a:rPr lang="en-US" dirty="0" smtClean="0"/>
              <a:t>:(microfinance) </a:t>
            </a:r>
            <a:endParaRPr lang="en-US" dirty="0"/>
          </a:p>
        </p:txBody>
      </p:sp>
      <p:sp>
        <p:nvSpPr>
          <p:cNvPr id="3" name="Content Placeholder 2"/>
          <p:cNvSpPr>
            <a:spLocks noGrp="1"/>
          </p:cNvSpPr>
          <p:nvPr>
            <p:ph idx="1"/>
          </p:nvPr>
        </p:nvSpPr>
        <p:spPr/>
        <p:txBody>
          <a:bodyPr>
            <a:normAutofit/>
          </a:bodyPr>
          <a:lstStyle/>
          <a:p>
            <a:pPr lvl="0"/>
            <a:r>
              <a:rPr lang="en-US" dirty="0" smtClean="0"/>
              <a:t>targeted </a:t>
            </a:r>
            <a:r>
              <a:rPr lang="en-US" dirty="0"/>
              <a:t>scheme to provide loan amounting up to Rs.300,000/- beneficiary families currently receiving the cash transfers under BISP</a:t>
            </a:r>
          </a:p>
          <a:p>
            <a:pPr lvl="0"/>
            <a:r>
              <a:rPr lang="en-US" dirty="0"/>
              <a:t>loans not based on any collateral and are interest free </a:t>
            </a:r>
          </a:p>
          <a:p>
            <a:pPr lvl="0"/>
            <a:r>
              <a:rPr lang="en-US" dirty="0"/>
              <a:t>provided to setup small business of which the beneficiary woman is the sole proprietor.</a:t>
            </a:r>
          </a:p>
          <a:p>
            <a:pPr lvl="0"/>
            <a:r>
              <a:rPr lang="en-US" dirty="0"/>
              <a:t>Targets underprivileged families that are generally classified as non-creditable by the conventional banking system.</a:t>
            </a:r>
          </a:p>
          <a:p>
            <a:pPr lvl="0"/>
            <a:r>
              <a:rPr lang="en-US" dirty="0"/>
              <a:t>This scheme is entirely interest free in every respect.</a:t>
            </a:r>
          </a:p>
          <a:p>
            <a:pPr lvl="0"/>
            <a:r>
              <a:rPr lang="en-US" dirty="0"/>
              <a:t>11, 000 beneficiaries so far </a:t>
            </a:r>
          </a:p>
          <a:p>
            <a:endParaRPr lang="en-US" dirty="0"/>
          </a:p>
        </p:txBody>
      </p:sp>
    </p:spTree>
    <p:extLst>
      <p:ext uri="{BB962C8B-B14F-4D97-AF65-F5344CB8AC3E}">
        <p14:creationId xmlns:p14="http://schemas.microsoft.com/office/powerpoint/2010/main" val="34656695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Waseela</a:t>
            </a:r>
            <a:r>
              <a:rPr lang="en-US" dirty="0"/>
              <a:t>-e-</a:t>
            </a:r>
            <a:r>
              <a:rPr lang="en-US" dirty="0" err="1"/>
              <a:t>Rozgar</a:t>
            </a:r>
            <a:r>
              <a:rPr lang="en-US" dirty="0"/>
              <a:t/>
            </a:r>
            <a:br>
              <a:rPr lang="en-US" dirty="0"/>
            </a:br>
            <a:r>
              <a:rPr lang="en-US" dirty="0" smtClean="0"/>
              <a:t>(vocational training)</a:t>
            </a:r>
            <a:endParaRPr lang="en-US" dirty="0"/>
          </a:p>
        </p:txBody>
      </p:sp>
      <p:sp>
        <p:nvSpPr>
          <p:cNvPr id="3" name="Content Placeholder 2"/>
          <p:cNvSpPr>
            <a:spLocks noGrp="1"/>
          </p:cNvSpPr>
          <p:nvPr>
            <p:ph idx="1"/>
          </p:nvPr>
        </p:nvSpPr>
        <p:spPr/>
        <p:txBody>
          <a:bodyPr>
            <a:normAutofit/>
          </a:bodyPr>
          <a:lstStyle/>
          <a:p>
            <a:r>
              <a:rPr lang="en-US" dirty="0" smtClean="0"/>
              <a:t>facilitate </a:t>
            </a:r>
            <a:r>
              <a:rPr lang="en-US" dirty="0"/>
              <a:t>socio-economic uplift of BISP beneficiaries through imparting vocational and technical skills  </a:t>
            </a:r>
          </a:p>
          <a:p>
            <a:r>
              <a:rPr lang="en-US" dirty="0"/>
              <a:t>The trainings are provided to one member of the BISP beneficiary family, between the age brackets of 18-45 years to maximize their potentials as an investment in human capital</a:t>
            </a:r>
            <a:r>
              <a:rPr lang="en-US" dirty="0" smtClean="0"/>
              <a:t>.</a:t>
            </a:r>
            <a:endParaRPr lang="en-US" dirty="0"/>
          </a:p>
          <a:p>
            <a:r>
              <a:rPr lang="en-US" dirty="0"/>
              <a:t>52 certified technical and vocational trainings in various sectors are offered including entrepreneurship, hospitality, construction, tailoring and industrial skills etc. </a:t>
            </a:r>
          </a:p>
          <a:p>
            <a:r>
              <a:rPr lang="en-US" dirty="0"/>
              <a:t>The duration of training is four to six months and a stipend of </a:t>
            </a:r>
            <a:r>
              <a:rPr lang="en-US" dirty="0" err="1"/>
              <a:t>Rs</a:t>
            </a:r>
            <a:r>
              <a:rPr lang="en-US" dirty="0"/>
              <a:t>. 6000 per month is paid to the trainee during the training period.</a:t>
            </a:r>
          </a:p>
          <a:p>
            <a:endParaRPr lang="en-US" dirty="0"/>
          </a:p>
        </p:txBody>
      </p:sp>
    </p:spTree>
    <p:extLst>
      <p:ext uri="{BB962C8B-B14F-4D97-AF65-F5344CB8AC3E}">
        <p14:creationId xmlns:p14="http://schemas.microsoft.com/office/powerpoint/2010/main" val="413138018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140</TotalTime>
  <Words>731</Words>
  <Application>Microsoft Macintosh PowerPoint</Application>
  <PresentationFormat>On-screen Show (4:3)</PresentationFormat>
  <Paragraphs>77</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Empowering Women - Pakistan’s Experiences </vt:lpstr>
      <vt:lpstr>Overarching framework</vt:lpstr>
      <vt:lpstr> National Commission for the Status of Women (NCSW) </vt:lpstr>
      <vt:lpstr>Political, Economic and social Empowerment </vt:lpstr>
      <vt:lpstr>Benazir Income Support Programme (BISP)</vt:lpstr>
      <vt:lpstr>Benazir Income Support Programme (BISP)</vt:lpstr>
      <vt:lpstr>Benazir Income Support Programme (BISP)</vt:lpstr>
      <vt:lpstr>Waseela-e-Haq:(microfinance) </vt:lpstr>
      <vt:lpstr>Waseela-e-Rozgar (vocational training)</vt:lpstr>
      <vt:lpstr>Waseela e Taleem Programme  (Education)</vt:lpstr>
      <vt:lpstr>Assessments </vt:lpstr>
      <vt:lpstr>More information:  </vt:lpstr>
      <vt:lpstr>PowerPoint Presentation</vt:lpstr>
    </vt:vector>
  </TitlesOfParts>
  <Company>Pakistan 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Women - Pakistan’s Experiences </dc:title>
  <dc:creator>Umer  Siddique</dc:creator>
  <cp:lastModifiedBy>Umer  Siddique</cp:lastModifiedBy>
  <cp:revision>29</cp:revision>
  <dcterms:created xsi:type="dcterms:W3CDTF">2016-10-03T18:52:16Z</dcterms:created>
  <dcterms:modified xsi:type="dcterms:W3CDTF">2016-10-04T07:10:09Z</dcterms:modified>
</cp:coreProperties>
</file>