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83" r:id="rId2"/>
    <p:sldId id="273" r:id="rId3"/>
    <p:sldId id="282" r:id="rId4"/>
    <p:sldId id="292" r:id="rId5"/>
    <p:sldId id="281" r:id="rId6"/>
    <p:sldId id="278" r:id="rId7"/>
    <p:sldId id="299" r:id="rId8"/>
    <p:sldId id="302" r:id="rId9"/>
    <p:sldId id="294" r:id="rId10"/>
    <p:sldId id="312" r:id="rId11"/>
    <p:sldId id="308" r:id="rId12"/>
    <p:sldId id="311" r:id="rId13"/>
    <p:sldId id="313" r:id="rId14"/>
    <p:sldId id="291" r:id="rId1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6" autoAdjust="0"/>
    <p:restoredTop sz="94660"/>
  </p:normalViewPr>
  <p:slideViewPr>
    <p:cSldViewPr>
      <p:cViewPr>
        <p:scale>
          <a:sx n="118" d="100"/>
          <a:sy n="118" d="100"/>
        </p:scale>
        <p:origin x="-1434"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9" name="8 Dikdörtgen"/>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Başlık"/>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tr-TR" smtClean="0"/>
              <a:t>Asıl başlık stili için tıklatın</a:t>
            </a:r>
            <a:endParaRPr kumimoji="0" lang="en-US"/>
          </a:p>
        </p:txBody>
      </p:sp>
      <p:sp>
        <p:nvSpPr>
          <p:cNvPr id="3" name="2 Alt Başlık"/>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tr-TR" smtClean="0"/>
              <a:t>Asıl alt başlık stilini düzenlemek için tıklatın</a:t>
            </a:r>
            <a:endParaRPr kumimoji="0" lang="en-US"/>
          </a:p>
        </p:txBody>
      </p:sp>
      <p:sp>
        <p:nvSpPr>
          <p:cNvPr id="4" name="3 Veri Yer Tutucusu"/>
          <p:cNvSpPr>
            <a:spLocks noGrp="1"/>
          </p:cNvSpPr>
          <p:nvPr>
            <p:ph type="dt" sz="half" idx="10"/>
          </p:nvPr>
        </p:nvSpPr>
        <p:spPr/>
        <p:txBody>
          <a:bodyPr/>
          <a:lstStyle/>
          <a:p>
            <a:fld id="{192F1CC3-AD56-4ECD-AC4A-58E594C088B6}" type="datetimeFigureOut">
              <a:rPr lang="tr-TR" smtClean="0"/>
              <a:pPr/>
              <a:t>02.10.2016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2168AF9-99F6-49BE-83CE-24F2386FBDAB}" type="slidenum">
              <a:rPr lang="tr-TR" smtClean="0"/>
              <a:pPr/>
              <a:t>‹#›</a:t>
            </a:fld>
            <a:endParaRPr lang="tr-TR"/>
          </a:p>
        </p:txBody>
      </p:sp>
      <p:sp>
        <p:nvSpPr>
          <p:cNvPr id="10" name="9 Dikdörtgen"/>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92F1CC3-AD56-4ECD-AC4A-58E594C088B6}" type="datetimeFigureOut">
              <a:rPr lang="tr-TR" smtClean="0"/>
              <a:pPr/>
              <a:t>02.10.2016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2168AF9-99F6-49BE-83CE-24F2386FBDAB}"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9" name="8 Dikdörtgen"/>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7 Dikdörtgen"/>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Dikey Başlık"/>
          <p:cNvSpPr>
            <a:spLocks noGrp="1"/>
          </p:cNvSpPr>
          <p:nvPr>
            <p:ph type="title" orient="vert"/>
          </p:nvPr>
        </p:nvSpPr>
        <p:spPr>
          <a:xfrm>
            <a:off x="6781800" y="274640"/>
            <a:ext cx="1905000" cy="5851525"/>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304800"/>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92F1CC3-AD56-4ECD-AC4A-58E594C088B6}" type="datetimeFigureOut">
              <a:rPr lang="tr-TR" smtClean="0"/>
              <a:pPr/>
              <a:t>02.10.2016</a:t>
            </a:fld>
            <a:endParaRPr lang="tr-TR"/>
          </a:p>
        </p:txBody>
      </p:sp>
      <p:sp>
        <p:nvSpPr>
          <p:cNvPr id="5" name="4 Altbilgi Yer Tutucusu"/>
          <p:cNvSpPr>
            <a:spLocks noGrp="1"/>
          </p:cNvSpPr>
          <p:nvPr>
            <p:ph type="ftr" sz="quarter" idx="11"/>
          </p:nvPr>
        </p:nvSpPr>
        <p:spPr>
          <a:xfrm>
            <a:off x="2640597" y="6377459"/>
            <a:ext cx="3836404" cy="365125"/>
          </a:xfrm>
        </p:spPr>
        <p:txBody>
          <a:bodyPr/>
          <a:lstStyle/>
          <a:p>
            <a:endParaRPr lang="tr-TR"/>
          </a:p>
        </p:txBody>
      </p:sp>
      <p:sp>
        <p:nvSpPr>
          <p:cNvPr id="6" name="5 Slayt Numarası Yer Tutucusu"/>
          <p:cNvSpPr>
            <a:spLocks noGrp="1"/>
          </p:cNvSpPr>
          <p:nvPr>
            <p:ph type="sldNum" sz="quarter" idx="12"/>
          </p:nvPr>
        </p:nvSpPr>
        <p:spPr/>
        <p:txBody>
          <a:bodyPr/>
          <a:lstStyle/>
          <a:p>
            <a:fld id="{32168AF9-99F6-49BE-83CE-24F2386FBDAB}"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55448"/>
            <a:ext cx="8229600" cy="1252728"/>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92F1CC3-AD56-4ECD-AC4A-58E594C088B6}" type="datetimeFigureOut">
              <a:rPr lang="tr-TR" smtClean="0"/>
              <a:pPr/>
              <a:t>02.10.2016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2168AF9-99F6-49BE-83CE-24F2386FBDAB}"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2"/>
      </p:bgRef>
    </p:bg>
    <p:spTree>
      <p:nvGrpSpPr>
        <p:cNvPr id="1" name=""/>
        <p:cNvGrpSpPr/>
        <p:nvPr/>
      </p:nvGrpSpPr>
      <p:grpSpPr>
        <a:xfrm>
          <a:off x="0" y="0"/>
          <a:ext cx="0" cy="0"/>
          <a:chOff x="0" y="0"/>
          <a:chExt cx="0" cy="0"/>
        </a:xfrm>
      </p:grpSpPr>
      <p:sp>
        <p:nvSpPr>
          <p:cNvPr id="9" name="8 Dikdörtgen"/>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11 Dikdörtgen"/>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Başlık"/>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192F1CC3-AD56-4ECD-AC4A-58E594C088B6}" type="datetimeFigureOut">
              <a:rPr lang="tr-TR" smtClean="0"/>
              <a:pPr/>
              <a:t>02.10.2016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2168AF9-99F6-49BE-83CE-24F2386FBDAB}"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192F1CC3-AD56-4ECD-AC4A-58E594C088B6}" type="datetimeFigureOut">
              <a:rPr lang="tr-TR" smtClean="0"/>
              <a:pPr/>
              <a:t>02.10.2016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2168AF9-99F6-49BE-83CE-24F2386FBDAB}"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Metin Yer Tutucusu"/>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tr-TR" smtClean="0"/>
              <a:t>Asıl metin stillerini düzenlemek için tıklatın</a:t>
            </a:r>
          </a:p>
        </p:txBody>
      </p:sp>
      <p:sp>
        <p:nvSpPr>
          <p:cNvPr id="6" name="5 İçerik Yer Tutucusu"/>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192F1CC3-AD56-4ECD-AC4A-58E594C088B6}" type="datetimeFigureOut">
              <a:rPr lang="tr-TR" smtClean="0"/>
              <a:pPr/>
              <a:t>02.10.2016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32168AF9-99F6-49BE-83CE-24F2386FBDAB}"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192F1CC3-AD56-4ECD-AC4A-58E594C088B6}" type="datetimeFigureOut">
              <a:rPr lang="tr-TR" smtClean="0"/>
              <a:pPr/>
              <a:t>02.10.2016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32168AF9-99F6-49BE-83CE-24F2386FBDAB}"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92F1CC3-AD56-4ECD-AC4A-58E594C088B6}" type="datetimeFigureOut">
              <a:rPr lang="tr-TR" smtClean="0"/>
              <a:pPr/>
              <a:t>02.10.2016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32168AF9-99F6-49BE-83CE-24F2386FBDAB}"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tr-TR" smtClean="0"/>
              <a:t>Asıl başlık stili için tıklatın</a:t>
            </a:r>
            <a:endParaRPr kumimoji="0" lang="en-US"/>
          </a:p>
        </p:txBody>
      </p:sp>
      <p:sp>
        <p:nvSpPr>
          <p:cNvPr id="3" name="2 İçerik Yer Tutucusu"/>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Metin Yer Tutucusu"/>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192F1CC3-AD56-4ECD-AC4A-58E594C088B6}" type="datetimeFigureOut">
              <a:rPr lang="tr-TR" smtClean="0"/>
              <a:pPr/>
              <a:t>02.10.2016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2168AF9-99F6-49BE-83CE-24F2386FBDAB}" type="slidenum">
              <a:rPr lang="tr-TR" smtClean="0"/>
              <a:pPr/>
              <a:t>‹#›</a:t>
            </a:fld>
            <a:endParaRPr lang="tr-TR"/>
          </a:p>
        </p:txBody>
      </p:sp>
      <p:sp>
        <p:nvSpPr>
          <p:cNvPr id="12" name="11 Dikdörtgen"/>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Dikdörtgen"/>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tr-TR" smtClean="0"/>
              <a:t>Asıl başlık stili için tıklatın</a:t>
            </a:r>
            <a:endParaRPr kumimoji="0" lang="en-US"/>
          </a:p>
        </p:txBody>
      </p:sp>
      <p:sp>
        <p:nvSpPr>
          <p:cNvPr id="3" name="2 Resim Yer Tutucusu"/>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164592" y="1170432"/>
            <a:ext cx="2523744" cy="201168"/>
          </a:xfrm>
        </p:spPr>
        <p:txBody>
          <a:bodyPr/>
          <a:lstStyle/>
          <a:p>
            <a:fld id="{192F1CC3-AD56-4ECD-AC4A-58E594C088B6}" type="datetimeFigureOut">
              <a:rPr lang="tr-TR" smtClean="0"/>
              <a:pPr/>
              <a:t>02.10.2016</a:t>
            </a:fld>
            <a:endParaRPr lang="tr-TR"/>
          </a:p>
        </p:txBody>
      </p:sp>
      <p:sp>
        <p:nvSpPr>
          <p:cNvPr id="11" name="10 Dikdörtgen"/>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Dikdörtgen"/>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5 Altbilgi Yer Tutucusu"/>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tr-TR"/>
          </a:p>
        </p:txBody>
      </p:sp>
      <p:sp>
        <p:nvSpPr>
          <p:cNvPr id="7" name="6 Slayt Numarası Yer Tutucusu"/>
          <p:cNvSpPr>
            <a:spLocks noGrp="1"/>
          </p:cNvSpPr>
          <p:nvPr>
            <p:ph type="sldNum" sz="quarter" idx="12"/>
          </p:nvPr>
        </p:nvSpPr>
        <p:spPr>
          <a:xfrm>
            <a:off x="8339328" y="1170432"/>
            <a:ext cx="733864" cy="201168"/>
          </a:xfrm>
        </p:spPr>
        <p:txBody>
          <a:bodyPr/>
          <a:lstStyle/>
          <a:p>
            <a:fld id="{32168AF9-99F6-49BE-83CE-24F2386FBDAB}"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Dikdörtgen"/>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6 Dikdörtgen"/>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Başlık Yer Tutucusu"/>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4" name="3 Veri Yer Tutucusu"/>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92F1CC3-AD56-4ECD-AC4A-58E594C088B6}" type="datetimeFigureOut">
              <a:rPr lang="tr-TR" smtClean="0"/>
              <a:pPr/>
              <a:t>02.10.2016</a:t>
            </a:fld>
            <a:endParaRPr lang="tr-TR"/>
          </a:p>
        </p:txBody>
      </p:sp>
      <p:sp>
        <p:nvSpPr>
          <p:cNvPr id="5" name="4 Altbilgi Yer Tutucusu"/>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tr-TR"/>
          </a:p>
        </p:txBody>
      </p:sp>
      <p:sp>
        <p:nvSpPr>
          <p:cNvPr id="6" name="5 Slayt Numarası Yer Tutucusu"/>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2168AF9-99F6-49BE-83CE-24F2386FBDAB}"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jpeg"/><Relationship Id="rId7" Type="http://schemas.openxmlformats.org/officeDocument/2006/relationships/image" Target="../media/image8.jpeg"/><Relationship Id="rId12"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jpeg"/><Relationship Id="rId11" Type="http://schemas.openxmlformats.org/officeDocument/2006/relationships/image" Target="../media/image4.emf"/><Relationship Id="rId5" Type="http://schemas.openxmlformats.org/officeDocument/2006/relationships/image" Target="../media/image6.jpeg"/><Relationship Id="rId10" Type="http://schemas.openxmlformats.org/officeDocument/2006/relationships/oleObject" Target="../embeddings/oleObject1.bin"/><Relationship Id="rId4" Type="http://schemas.openxmlformats.org/officeDocument/2006/relationships/image" Target="../media/image5.jpe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548680"/>
            <a:ext cx="8147248" cy="5543128"/>
          </a:xfrm>
        </p:spPr>
        <p:txBody>
          <a:bodyPr/>
          <a:lstStyle/>
          <a:p>
            <a:pPr algn="ctr">
              <a:buNone/>
            </a:pPr>
            <a:endParaRPr lang="tr-TR" dirty="0" smtClean="0"/>
          </a:p>
          <a:p>
            <a:pPr>
              <a:buNone/>
            </a:pPr>
            <a:endParaRPr lang="tr-TR" dirty="0" smtClean="0"/>
          </a:p>
          <a:p>
            <a:pPr algn="ctr">
              <a:buNone/>
            </a:pPr>
            <a:r>
              <a:rPr lang="tr-TR" sz="4400" b="1" dirty="0" smtClean="0">
                <a:latin typeface="Calibri" pitchFamily="34" charset="0"/>
              </a:rPr>
              <a:t> </a:t>
            </a:r>
          </a:p>
          <a:p>
            <a:pPr algn="ctr">
              <a:buNone/>
            </a:pPr>
            <a:endParaRPr lang="tr-TR" sz="4400" dirty="0" smtClean="0">
              <a:latin typeface="Calibri" pitchFamily="34" charset="0"/>
            </a:endParaRPr>
          </a:p>
          <a:p>
            <a:pPr algn="ctr">
              <a:buNone/>
            </a:pPr>
            <a:endParaRPr lang="tr-TR" sz="4400" dirty="0" smtClean="0">
              <a:latin typeface="Calibri" pitchFamily="34" charset="0"/>
            </a:endParaRPr>
          </a:p>
          <a:p>
            <a:pPr algn="ctr">
              <a:buNone/>
            </a:pPr>
            <a:endParaRPr lang="tr-TR" sz="4400" dirty="0" smtClean="0">
              <a:latin typeface="Calibri" pitchFamily="34" charset="0"/>
            </a:endParaRPr>
          </a:p>
          <a:p>
            <a:pPr algn="ctr">
              <a:buNone/>
            </a:pPr>
            <a:r>
              <a:rPr lang="tr-TR" sz="4400" dirty="0" smtClean="0">
                <a:latin typeface="Calibri" pitchFamily="34" charset="0"/>
              </a:rPr>
              <a:t> </a:t>
            </a:r>
            <a:endParaRPr lang="tr-TR" sz="4400" dirty="0">
              <a:latin typeface="Calibri" pitchFamily="34" charset="0"/>
            </a:endParaRPr>
          </a:p>
        </p:txBody>
      </p:sp>
      <p:sp>
        <p:nvSpPr>
          <p:cNvPr id="6" name="5 Dikdörtgen"/>
          <p:cNvSpPr/>
          <p:nvPr/>
        </p:nvSpPr>
        <p:spPr>
          <a:xfrm>
            <a:off x="0" y="404664"/>
            <a:ext cx="9144000" cy="646331"/>
          </a:xfrm>
          <a:prstGeom prst="rect">
            <a:avLst/>
          </a:prstGeom>
        </p:spPr>
        <p:txBody>
          <a:bodyPr wrap="square">
            <a:spAutoFit/>
          </a:bodyPr>
          <a:lstStyle/>
          <a:p>
            <a:pPr algn="ctr"/>
            <a:r>
              <a:rPr lang="tr-TR" sz="3600" b="1" dirty="0" smtClean="0">
                <a:solidFill>
                  <a:schemeClr val="accent1"/>
                </a:solidFill>
                <a:latin typeface="Calibri" panose="020F0502020204030204" pitchFamily="34" charset="0"/>
              </a:rPr>
              <a:t>WOMEN  AND  DEMOCRACY  ASSOCIATION</a:t>
            </a:r>
            <a:endParaRPr lang="tr-TR" sz="3600" b="1" dirty="0">
              <a:solidFill>
                <a:schemeClr val="accent1"/>
              </a:solidFill>
              <a:latin typeface="Calibri" panose="020F0502020204030204" pitchFamily="34" charset="0"/>
            </a:endParaRPr>
          </a:p>
        </p:txBody>
      </p:sp>
      <p:pic>
        <p:nvPicPr>
          <p:cNvPr id="12289" name="Picture 1" descr="C:\Users\LG\Desktop\KADEM İNGİLİZCE.jpg"/>
          <p:cNvPicPr>
            <a:picLocks noChangeAspect="1" noChangeArrowheads="1"/>
          </p:cNvPicPr>
          <p:nvPr/>
        </p:nvPicPr>
        <p:blipFill>
          <a:blip r:embed="rId2" cstate="print"/>
          <a:srcRect/>
          <a:stretch>
            <a:fillRect/>
          </a:stretch>
        </p:blipFill>
        <p:spPr bwMode="auto">
          <a:xfrm>
            <a:off x="1331640" y="2132856"/>
            <a:ext cx="6408712" cy="3600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20704"/>
            <a:ext cx="9252520" cy="1464080"/>
          </a:xfrm>
        </p:spPr>
        <p:txBody>
          <a:bodyPr>
            <a:normAutofit/>
          </a:bodyPr>
          <a:lstStyle/>
          <a:p>
            <a:pPr algn="ctr"/>
            <a:r>
              <a:rPr lang="tr-TR" sz="4800" dirty="0"/>
              <a:t> </a:t>
            </a:r>
            <a:r>
              <a:rPr lang="tr-TR" sz="4000" dirty="0">
                <a:latin typeface="Calibri" panose="020F0502020204030204" pitchFamily="34" charset="0"/>
              </a:rPr>
              <a:t>SOCİAL RESPONSIBILITY PROJECTS</a:t>
            </a:r>
            <a:r>
              <a:rPr lang="tr-TR" sz="4800" dirty="0">
                <a:latin typeface="Calibri" panose="020F0502020204030204" pitchFamily="34" charset="0"/>
              </a:rPr>
              <a:t/>
            </a:r>
            <a:br>
              <a:rPr lang="tr-TR" sz="4800" dirty="0">
                <a:latin typeface="Calibri" panose="020F0502020204030204" pitchFamily="34" charset="0"/>
              </a:rPr>
            </a:br>
            <a:r>
              <a:rPr lang="tr-TR" sz="3100" dirty="0" err="1">
                <a:latin typeface="Calibri" pitchFamily="34" charset="0"/>
              </a:rPr>
              <a:t>Young</a:t>
            </a:r>
            <a:r>
              <a:rPr lang="tr-TR" sz="3100" dirty="0">
                <a:latin typeface="Calibri" pitchFamily="34" charset="0"/>
              </a:rPr>
              <a:t> </a:t>
            </a:r>
            <a:r>
              <a:rPr lang="tr-TR" sz="3100" dirty="0" err="1">
                <a:latin typeface="Calibri" pitchFamily="34" charset="0"/>
              </a:rPr>
              <a:t>Women</a:t>
            </a:r>
            <a:r>
              <a:rPr lang="tr-TR" sz="3100" dirty="0">
                <a:latin typeface="Calibri" pitchFamily="34" charset="0"/>
              </a:rPr>
              <a:t> </a:t>
            </a:r>
            <a:r>
              <a:rPr lang="tr-TR" sz="3100" dirty="0" err="1">
                <a:latin typeface="Calibri" pitchFamily="34" charset="0"/>
              </a:rPr>
              <a:t>Employement</a:t>
            </a:r>
            <a:r>
              <a:rPr lang="tr-TR" sz="3100" dirty="0">
                <a:latin typeface="Calibri" pitchFamily="34" charset="0"/>
              </a:rPr>
              <a:t> </a:t>
            </a:r>
            <a:r>
              <a:rPr lang="tr-TR" sz="3100" dirty="0" err="1">
                <a:latin typeface="Calibri" pitchFamily="34" charset="0"/>
              </a:rPr>
              <a:t>and</a:t>
            </a:r>
            <a:r>
              <a:rPr lang="tr-TR" sz="3100" dirty="0">
                <a:latin typeface="Calibri" pitchFamily="34" charset="0"/>
              </a:rPr>
              <a:t> Training </a:t>
            </a:r>
            <a:r>
              <a:rPr lang="tr-TR" sz="3100" dirty="0" err="1">
                <a:latin typeface="Calibri" pitchFamily="34" charset="0"/>
              </a:rPr>
              <a:t>For</a:t>
            </a:r>
            <a:r>
              <a:rPr lang="tr-TR" sz="3100" dirty="0">
                <a:latin typeface="Calibri" pitchFamily="34" charset="0"/>
              </a:rPr>
              <a:t> </a:t>
            </a:r>
            <a:r>
              <a:rPr lang="tr-TR" sz="3100" dirty="0" err="1" smtClean="0">
                <a:latin typeface="Calibri" pitchFamily="34" charset="0"/>
              </a:rPr>
              <a:t>Future</a:t>
            </a:r>
            <a:endParaRPr lang="tr-TR" sz="2700" dirty="0"/>
          </a:p>
        </p:txBody>
      </p:sp>
      <p:sp>
        <p:nvSpPr>
          <p:cNvPr id="3" name="İçerik Yer Tutucusu 2"/>
          <p:cNvSpPr>
            <a:spLocks noGrp="1"/>
          </p:cNvSpPr>
          <p:nvPr>
            <p:ph idx="1"/>
          </p:nvPr>
        </p:nvSpPr>
        <p:spPr>
          <a:xfrm>
            <a:off x="216024" y="1484784"/>
            <a:ext cx="8820472" cy="2664295"/>
          </a:xfrm>
        </p:spPr>
        <p:txBody>
          <a:bodyPr>
            <a:normAutofit fontScale="62500" lnSpcReduction="20000"/>
          </a:bodyPr>
          <a:lstStyle/>
          <a:p>
            <a:pPr marL="118872" indent="0" algn="just">
              <a:buNone/>
            </a:pPr>
            <a:endParaRPr lang="tr-TR" sz="2800" dirty="0">
              <a:latin typeface="Calibri" panose="020F0502020204030204" pitchFamily="34" charset="0"/>
            </a:endParaRPr>
          </a:p>
          <a:p>
            <a:pPr algn="just">
              <a:buFont typeface="Wingdings" panose="05000000000000000000" pitchFamily="2" charset="2"/>
              <a:buChar char="Ø"/>
            </a:pPr>
            <a:r>
              <a:rPr lang="tr-TR" b="1" dirty="0" err="1">
                <a:latin typeface="Calibri" pitchFamily="34" charset="0"/>
              </a:rPr>
              <a:t>Young</a:t>
            </a:r>
            <a:r>
              <a:rPr lang="tr-TR" b="1" dirty="0">
                <a:latin typeface="Calibri" pitchFamily="34" charset="0"/>
              </a:rPr>
              <a:t> </a:t>
            </a:r>
            <a:r>
              <a:rPr lang="tr-TR" b="1" dirty="0" err="1">
                <a:latin typeface="Calibri" pitchFamily="34" charset="0"/>
              </a:rPr>
              <a:t>Women</a:t>
            </a:r>
            <a:r>
              <a:rPr lang="tr-TR" b="1" dirty="0">
                <a:latin typeface="Calibri" pitchFamily="34" charset="0"/>
              </a:rPr>
              <a:t> </a:t>
            </a:r>
            <a:r>
              <a:rPr lang="tr-TR" b="1" dirty="0" err="1">
                <a:latin typeface="Calibri" pitchFamily="34" charset="0"/>
              </a:rPr>
              <a:t>Employement</a:t>
            </a:r>
            <a:r>
              <a:rPr lang="tr-TR" b="1" dirty="0">
                <a:latin typeface="Calibri" pitchFamily="34" charset="0"/>
              </a:rPr>
              <a:t> </a:t>
            </a:r>
            <a:r>
              <a:rPr lang="tr-TR" b="1" dirty="0" err="1">
                <a:latin typeface="Calibri" pitchFamily="34" charset="0"/>
              </a:rPr>
              <a:t>and</a:t>
            </a:r>
            <a:r>
              <a:rPr lang="tr-TR" b="1" dirty="0">
                <a:latin typeface="Calibri" pitchFamily="34" charset="0"/>
              </a:rPr>
              <a:t> Training </a:t>
            </a:r>
            <a:r>
              <a:rPr lang="tr-TR" b="1" dirty="0" err="1">
                <a:latin typeface="Calibri" pitchFamily="34" charset="0"/>
              </a:rPr>
              <a:t>For</a:t>
            </a:r>
            <a:r>
              <a:rPr lang="tr-TR" b="1" dirty="0">
                <a:latin typeface="Calibri" pitchFamily="34" charset="0"/>
              </a:rPr>
              <a:t> </a:t>
            </a:r>
            <a:r>
              <a:rPr lang="tr-TR" b="1" dirty="0" err="1">
                <a:latin typeface="Calibri" pitchFamily="34" charset="0"/>
              </a:rPr>
              <a:t>Future</a:t>
            </a:r>
            <a:r>
              <a:rPr lang="tr-TR" b="1" dirty="0">
                <a:latin typeface="Calibri" pitchFamily="34" charset="0"/>
              </a:rPr>
              <a:t> </a:t>
            </a:r>
            <a:r>
              <a:rPr lang="tr-TR" b="1" dirty="0" smtClean="0">
                <a:latin typeface="Calibri" pitchFamily="34" charset="0"/>
              </a:rPr>
              <a:t>Project</a:t>
            </a:r>
            <a:endParaRPr lang="tr-TR" b="1" dirty="0">
              <a:latin typeface="Calibri" pitchFamily="34" charset="0"/>
            </a:endParaRPr>
          </a:p>
          <a:p>
            <a:pPr marL="118872" indent="0" algn="just">
              <a:lnSpc>
                <a:spcPct val="120000"/>
              </a:lnSpc>
              <a:buNone/>
            </a:pPr>
            <a:endParaRPr lang="tr-TR" b="1" dirty="0">
              <a:latin typeface="Calibri" pitchFamily="34" charset="0"/>
            </a:endParaRPr>
          </a:p>
          <a:p>
            <a:pPr marL="118872" indent="0" algn="just">
              <a:lnSpc>
                <a:spcPct val="120000"/>
              </a:lnSpc>
              <a:buNone/>
            </a:pPr>
            <a:r>
              <a:rPr lang="tr-TR" sz="2900" dirty="0" smtClean="0">
                <a:latin typeface="Calibri" panose="020F0502020204030204" pitchFamily="34" charset="0"/>
              </a:rPr>
              <a:t>KADEM </a:t>
            </a:r>
            <a:r>
              <a:rPr lang="tr-TR" sz="2900" dirty="0" err="1" smtClean="0">
                <a:latin typeface="Calibri" panose="020F0502020204030204" pitchFamily="34" charset="0"/>
              </a:rPr>
              <a:t>initiated</a:t>
            </a:r>
            <a:r>
              <a:rPr lang="tr-TR" sz="2900" dirty="0" smtClean="0">
                <a:latin typeface="Calibri" panose="020F0502020204030204" pitchFamily="34" charset="0"/>
              </a:rPr>
              <a:t> </a:t>
            </a:r>
            <a:r>
              <a:rPr lang="tr-TR" sz="2900" dirty="0" err="1" smtClean="0">
                <a:latin typeface="Calibri" panose="020F0502020204030204" pitchFamily="34" charset="0"/>
              </a:rPr>
              <a:t>Young</a:t>
            </a:r>
            <a:r>
              <a:rPr lang="tr-TR" sz="2900" dirty="0" smtClean="0">
                <a:latin typeface="Calibri" panose="020F0502020204030204" pitchFamily="34" charset="0"/>
              </a:rPr>
              <a:t> </a:t>
            </a:r>
            <a:r>
              <a:rPr lang="tr-TR" sz="2900" dirty="0" err="1">
                <a:latin typeface="Calibri" panose="020F0502020204030204" pitchFamily="34" charset="0"/>
              </a:rPr>
              <a:t>Women</a:t>
            </a:r>
            <a:r>
              <a:rPr lang="tr-TR" sz="2900" dirty="0">
                <a:latin typeface="Calibri" panose="020F0502020204030204" pitchFamily="34" charset="0"/>
              </a:rPr>
              <a:t> </a:t>
            </a:r>
            <a:r>
              <a:rPr lang="tr-TR" sz="2900" dirty="0" err="1">
                <a:latin typeface="Calibri" panose="020F0502020204030204" pitchFamily="34" charset="0"/>
              </a:rPr>
              <a:t>Employement</a:t>
            </a:r>
            <a:r>
              <a:rPr lang="tr-TR" sz="2900" dirty="0">
                <a:latin typeface="Calibri" panose="020F0502020204030204" pitchFamily="34" charset="0"/>
              </a:rPr>
              <a:t> </a:t>
            </a:r>
            <a:r>
              <a:rPr lang="tr-TR" sz="2900" dirty="0" err="1">
                <a:latin typeface="Calibri" panose="020F0502020204030204" pitchFamily="34" charset="0"/>
              </a:rPr>
              <a:t>and</a:t>
            </a:r>
            <a:r>
              <a:rPr lang="tr-TR" sz="2900" dirty="0">
                <a:latin typeface="Calibri" panose="020F0502020204030204" pitchFamily="34" charset="0"/>
              </a:rPr>
              <a:t> Training </a:t>
            </a:r>
            <a:r>
              <a:rPr lang="tr-TR" sz="2900" dirty="0" err="1">
                <a:latin typeface="Calibri" panose="020F0502020204030204" pitchFamily="34" charset="0"/>
              </a:rPr>
              <a:t>For</a:t>
            </a:r>
            <a:r>
              <a:rPr lang="tr-TR" sz="2900" dirty="0">
                <a:latin typeface="Calibri" panose="020F0502020204030204" pitchFamily="34" charset="0"/>
              </a:rPr>
              <a:t> </a:t>
            </a:r>
            <a:r>
              <a:rPr lang="tr-TR" sz="2900" dirty="0" err="1">
                <a:latin typeface="Calibri" panose="020F0502020204030204" pitchFamily="34" charset="0"/>
              </a:rPr>
              <a:t>Future</a:t>
            </a:r>
            <a:r>
              <a:rPr lang="tr-TR" sz="2900" dirty="0">
                <a:latin typeface="Calibri" panose="020F0502020204030204" pitchFamily="34" charset="0"/>
              </a:rPr>
              <a:t> </a:t>
            </a:r>
            <a:r>
              <a:rPr lang="tr-TR" sz="2900" dirty="0" smtClean="0">
                <a:latin typeface="Calibri" panose="020F0502020204030204" pitchFamily="34" charset="0"/>
              </a:rPr>
              <a:t>Project </a:t>
            </a:r>
            <a:r>
              <a:rPr lang="tr-TR" sz="2900" dirty="0" err="1" smtClean="0">
                <a:latin typeface="Calibri" panose="020F0502020204030204" pitchFamily="34" charset="0"/>
              </a:rPr>
              <a:t>for</a:t>
            </a:r>
            <a:r>
              <a:rPr lang="tr-TR" sz="2900" dirty="0" smtClean="0">
                <a:latin typeface="Calibri" panose="020F0502020204030204" pitchFamily="34" charset="0"/>
              </a:rPr>
              <a:t> </a:t>
            </a:r>
            <a:r>
              <a:rPr lang="tr-TR" sz="2900" dirty="0" err="1" smtClean="0">
                <a:latin typeface="Calibri" panose="020F0502020204030204" pitchFamily="34" charset="0"/>
              </a:rPr>
              <a:t>giving</a:t>
            </a:r>
            <a:r>
              <a:rPr lang="tr-TR" sz="2900" dirty="0" smtClean="0">
                <a:latin typeface="Calibri" panose="020F0502020204030204" pitchFamily="34" charset="0"/>
              </a:rPr>
              <a:t> </a:t>
            </a:r>
            <a:r>
              <a:rPr lang="tr-TR" sz="2900" dirty="0" err="1" smtClean="0">
                <a:latin typeface="Calibri" panose="020F0502020204030204" pitchFamily="34" charset="0"/>
              </a:rPr>
              <a:t>vocational</a:t>
            </a:r>
            <a:r>
              <a:rPr lang="tr-TR" sz="2900" dirty="0" smtClean="0">
                <a:latin typeface="Calibri" panose="020F0502020204030204" pitchFamily="34" charset="0"/>
              </a:rPr>
              <a:t> </a:t>
            </a:r>
            <a:r>
              <a:rPr lang="tr-TR" sz="2900" dirty="0" err="1" smtClean="0">
                <a:latin typeface="Calibri" panose="020F0502020204030204" pitchFamily="34" charset="0"/>
              </a:rPr>
              <a:t>training</a:t>
            </a:r>
            <a:r>
              <a:rPr lang="tr-TR" sz="2900" dirty="0">
                <a:latin typeface="Calibri" panose="020F0502020204030204" pitchFamily="34" charset="0"/>
              </a:rPr>
              <a:t> </a:t>
            </a:r>
            <a:r>
              <a:rPr lang="tr-TR" sz="2900" dirty="0" err="1" smtClean="0">
                <a:latin typeface="Calibri" panose="020F0502020204030204" pitchFamily="34" charset="0"/>
              </a:rPr>
              <a:t>to</a:t>
            </a:r>
            <a:r>
              <a:rPr lang="tr-TR" sz="2900" dirty="0" smtClean="0">
                <a:latin typeface="Calibri" panose="020F0502020204030204" pitchFamily="34" charset="0"/>
              </a:rPr>
              <a:t> </a:t>
            </a:r>
            <a:r>
              <a:rPr lang="tr-TR" sz="2900" dirty="0" err="1" smtClean="0">
                <a:latin typeface="Calibri" panose="020F0502020204030204" pitchFamily="34" charset="0"/>
              </a:rPr>
              <a:t>the</a:t>
            </a:r>
            <a:r>
              <a:rPr lang="tr-TR" sz="2900" dirty="0" smtClean="0">
                <a:latin typeface="Calibri" panose="020F0502020204030204" pitchFamily="34" charset="0"/>
              </a:rPr>
              <a:t> </a:t>
            </a:r>
            <a:r>
              <a:rPr lang="tr-TR" sz="2900" dirty="0" err="1" smtClean="0">
                <a:latin typeface="Calibri" panose="020F0502020204030204" pitchFamily="34" charset="0"/>
              </a:rPr>
              <a:t>girls</a:t>
            </a:r>
            <a:r>
              <a:rPr lang="tr-TR" sz="2900" dirty="0" smtClean="0">
                <a:latin typeface="Calibri" panose="020F0502020204030204" pitchFamily="34" charset="0"/>
              </a:rPr>
              <a:t> </a:t>
            </a:r>
            <a:r>
              <a:rPr lang="tr-TR" sz="2900" dirty="0" err="1" smtClean="0">
                <a:latin typeface="Calibri" panose="020F0502020204030204" pitchFamily="34" charset="0"/>
              </a:rPr>
              <a:t>between</a:t>
            </a:r>
            <a:r>
              <a:rPr lang="tr-TR" sz="2900" dirty="0" smtClean="0">
                <a:latin typeface="Calibri" panose="020F0502020204030204" pitchFamily="34" charset="0"/>
              </a:rPr>
              <a:t> </a:t>
            </a:r>
            <a:r>
              <a:rPr lang="tr-TR" sz="2900" dirty="0" err="1">
                <a:latin typeface="Calibri" panose="020F0502020204030204" pitchFamily="34" charset="0"/>
              </a:rPr>
              <a:t>the</a:t>
            </a:r>
            <a:r>
              <a:rPr lang="tr-TR" sz="2900" dirty="0">
                <a:latin typeface="Calibri" panose="020F0502020204030204" pitchFamily="34" charset="0"/>
              </a:rPr>
              <a:t> </a:t>
            </a:r>
            <a:r>
              <a:rPr lang="tr-TR" sz="2900" dirty="0" err="1">
                <a:latin typeface="Calibri" panose="020F0502020204030204" pitchFamily="34" charset="0"/>
              </a:rPr>
              <a:t>ages</a:t>
            </a:r>
            <a:r>
              <a:rPr lang="tr-TR" sz="2900" dirty="0">
                <a:latin typeface="Calibri" panose="020F0502020204030204" pitchFamily="34" charset="0"/>
              </a:rPr>
              <a:t> of </a:t>
            </a:r>
            <a:r>
              <a:rPr lang="tr-TR" sz="2900" dirty="0" smtClean="0">
                <a:latin typeface="Calibri" panose="020F0502020204030204" pitchFamily="34" charset="0"/>
              </a:rPr>
              <a:t>17-18 </a:t>
            </a:r>
            <a:r>
              <a:rPr lang="tr-TR" sz="2900" dirty="0" err="1" smtClean="0">
                <a:latin typeface="Calibri" panose="020F0502020204030204" pitchFamily="34" charset="0"/>
              </a:rPr>
              <a:t>who</a:t>
            </a:r>
            <a:r>
              <a:rPr lang="tr-TR" sz="2900" dirty="0" smtClean="0">
                <a:latin typeface="Calibri" panose="020F0502020204030204" pitchFamily="34" charset="0"/>
              </a:rPr>
              <a:t> </a:t>
            </a:r>
            <a:r>
              <a:rPr lang="tr-TR" sz="2900" dirty="0" err="1" smtClean="0">
                <a:latin typeface="Calibri" panose="020F0502020204030204" pitchFamily="34" charset="0"/>
              </a:rPr>
              <a:t>are</a:t>
            </a:r>
            <a:r>
              <a:rPr lang="tr-TR" sz="2900" dirty="0" smtClean="0">
                <a:latin typeface="Calibri" panose="020F0502020204030204" pitchFamily="34" charset="0"/>
              </a:rPr>
              <a:t> </a:t>
            </a:r>
            <a:r>
              <a:rPr lang="tr-TR" sz="2900" dirty="0" err="1" smtClean="0">
                <a:latin typeface="Calibri" panose="020F0502020204030204" pitchFamily="34" charset="0"/>
              </a:rPr>
              <a:t>staying</a:t>
            </a:r>
            <a:r>
              <a:rPr lang="tr-TR" sz="2900" dirty="0" smtClean="0">
                <a:latin typeface="Calibri" panose="020F0502020204030204" pitchFamily="34" charset="0"/>
              </a:rPr>
              <a:t> at </a:t>
            </a:r>
            <a:r>
              <a:rPr lang="tr-TR" sz="2900" dirty="0" err="1" smtClean="0">
                <a:latin typeface="Calibri" panose="020F0502020204030204" pitchFamily="34" charset="0"/>
              </a:rPr>
              <a:t>foundling</a:t>
            </a:r>
            <a:r>
              <a:rPr lang="tr-TR" sz="2900" dirty="0" smtClean="0">
                <a:latin typeface="Calibri" panose="020F0502020204030204" pitchFamily="34" charset="0"/>
              </a:rPr>
              <a:t> </a:t>
            </a:r>
            <a:r>
              <a:rPr lang="tr-TR" sz="2900" dirty="0" err="1" smtClean="0">
                <a:latin typeface="Calibri" panose="020F0502020204030204" pitchFamily="34" charset="0"/>
              </a:rPr>
              <a:t>hospitals</a:t>
            </a:r>
            <a:r>
              <a:rPr lang="tr-TR" sz="2900" dirty="0" smtClean="0">
                <a:latin typeface="Calibri" panose="020F0502020204030204" pitchFamily="34" charset="0"/>
              </a:rPr>
              <a:t> </a:t>
            </a:r>
            <a:r>
              <a:rPr lang="tr-TR" sz="2900" dirty="0" err="1" smtClean="0">
                <a:latin typeface="Calibri" panose="020F0502020204030204" pitchFamily="34" charset="0"/>
              </a:rPr>
              <a:t>to</a:t>
            </a:r>
            <a:r>
              <a:rPr lang="tr-TR" sz="2900" dirty="0" smtClean="0">
                <a:latin typeface="Calibri" panose="020F0502020204030204" pitchFamily="34" charset="0"/>
              </a:rPr>
              <a:t> be </a:t>
            </a:r>
            <a:r>
              <a:rPr lang="tr-TR" sz="2900" dirty="0" err="1" smtClean="0">
                <a:latin typeface="Calibri" panose="020F0502020204030204" pitchFamily="34" charset="0"/>
              </a:rPr>
              <a:t>prepared</a:t>
            </a:r>
            <a:r>
              <a:rPr lang="tr-TR" sz="2900" dirty="0" smtClean="0">
                <a:latin typeface="Calibri" panose="020F0502020204030204" pitchFamily="34" charset="0"/>
              </a:rPr>
              <a:t> </a:t>
            </a:r>
            <a:r>
              <a:rPr lang="tr-TR" sz="2900" dirty="0" err="1" smtClean="0">
                <a:latin typeface="Calibri" panose="020F0502020204030204" pitchFamily="34" charset="0"/>
              </a:rPr>
              <a:t>for</a:t>
            </a:r>
            <a:r>
              <a:rPr lang="tr-TR" sz="2900" dirty="0" smtClean="0">
                <a:latin typeface="Calibri" panose="020F0502020204030204" pitchFamily="34" charset="0"/>
              </a:rPr>
              <a:t> </a:t>
            </a:r>
            <a:r>
              <a:rPr lang="tr-TR" sz="2900" dirty="0" err="1" smtClean="0">
                <a:latin typeface="Calibri" panose="020F0502020204030204" pitchFamily="34" charset="0"/>
              </a:rPr>
              <a:t>the</a:t>
            </a:r>
            <a:r>
              <a:rPr lang="tr-TR" sz="2900" dirty="0" smtClean="0">
                <a:latin typeface="Calibri" panose="020F0502020204030204" pitchFamily="34" charset="0"/>
              </a:rPr>
              <a:t> </a:t>
            </a:r>
            <a:r>
              <a:rPr lang="tr-TR" sz="2900" dirty="0" err="1" smtClean="0">
                <a:latin typeface="Calibri" panose="020F0502020204030204" pitchFamily="34" charset="0"/>
              </a:rPr>
              <a:t>future</a:t>
            </a:r>
            <a:r>
              <a:rPr lang="tr-TR" sz="2900" dirty="0" smtClean="0">
                <a:latin typeface="Calibri" panose="020F0502020204030204" pitchFamily="34" charset="0"/>
              </a:rPr>
              <a:t>. </a:t>
            </a:r>
            <a:r>
              <a:rPr lang="tr-TR" sz="2900" dirty="0" err="1" smtClean="0">
                <a:latin typeface="Calibri" panose="020F0502020204030204" pitchFamily="34" charset="0"/>
              </a:rPr>
              <a:t>In</a:t>
            </a:r>
            <a:r>
              <a:rPr lang="tr-TR" sz="2900" dirty="0" smtClean="0">
                <a:latin typeface="Calibri" panose="020F0502020204030204" pitchFamily="34" charset="0"/>
              </a:rPr>
              <a:t> </a:t>
            </a:r>
            <a:r>
              <a:rPr lang="tr-TR" sz="2900" dirty="0" err="1" smtClean="0">
                <a:latin typeface="Calibri" panose="020F0502020204030204" pitchFamily="34" charset="0"/>
              </a:rPr>
              <a:t>the</a:t>
            </a:r>
            <a:r>
              <a:rPr lang="tr-TR" sz="2900" dirty="0" smtClean="0">
                <a:latin typeface="Calibri" panose="020F0502020204030204" pitchFamily="34" charset="0"/>
              </a:rPr>
              <a:t> </a:t>
            </a:r>
            <a:r>
              <a:rPr lang="tr-TR" sz="2900" dirty="0" err="1" smtClean="0">
                <a:latin typeface="Calibri" panose="020F0502020204030204" pitchFamily="34" charset="0"/>
              </a:rPr>
              <a:t>long</a:t>
            </a:r>
            <a:r>
              <a:rPr lang="tr-TR" sz="2900" dirty="0" smtClean="0">
                <a:latin typeface="Calibri" panose="020F0502020204030204" pitchFamily="34" charset="0"/>
              </a:rPr>
              <a:t> </a:t>
            </a:r>
            <a:r>
              <a:rPr lang="tr-TR" sz="2900" dirty="0" err="1" smtClean="0">
                <a:latin typeface="Calibri" panose="020F0502020204030204" pitchFamily="34" charset="0"/>
              </a:rPr>
              <a:t>term</a:t>
            </a:r>
            <a:r>
              <a:rPr lang="tr-TR" sz="2900" dirty="0" smtClean="0">
                <a:latin typeface="Calibri" panose="020F0502020204030204" pitchFamily="34" charset="0"/>
              </a:rPr>
              <a:t>, </a:t>
            </a:r>
            <a:r>
              <a:rPr lang="tr-TR" sz="2900" dirty="0" err="1" smtClean="0">
                <a:latin typeface="Calibri" panose="020F0502020204030204" pitchFamily="34" charset="0"/>
              </a:rPr>
              <a:t>the</a:t>
            </a:r>
            <a:r>
              <a:rPr lang="tr-TR" sz="2900" dirty="0" smtClean="0">
                <a:latin typeface="Calibri" panose="020F0502020204030204" pitchFamily="34" charset="0"/>
              </a:rPr>
              <a:t> </a:t>
            </a:r>
            <a:r>
              <a:rPr lang="tr-TR" sz="2900" dirty="0" err="1" smtClean="0">
                <a:latin typeface="Calibri" panose="020F0502020204030204" pitchFamily="34" charset="0"/>
              </a:rPr>
              <a:t>girls</a:t>
            </a:r>
            <a:r>
              <a:rPr lang="tr-TR" sz="2900" dirty="0" smtClean="0">
                <a:latin typeface="Calibri" panose="020F0502020204030204" pitchFamily="34" charset="0"/>
              </a:rPr>
              <a:t> </a:t>
            </a:r>
            <a:r>
              <a:rPr lang="tr-TR" sz="2900" dirty="0" err="1" smtClean="0">
                <a:latin typeface="Calibri" panose="020F0502020204030204" pitchFamily="34" charset="0"/>
              </a:rPr>
              <a:t>are</a:t>
            </a:r>
            <a:r>
              <a:rPr lang="tr-TR" sz="2900" dirty="0" smtClean="0">
                <a:latin typeface="Calibri" panose="020F0502020204030204" pitchFamily="34" charset="0"/>
              </a:rPr>
              <a:t> </a:t>
            </a:r>
            <a:r>
              <a:rPr lang="tr-TR" sz="2900" dirty="0" err="1" smtClean="0">
                <a:latin typeface="Calibri" panose="020F0502020204030204" pitchFamily="34" charset="0"/>
              </a:rPr>
              <a:t>provided</a:t>
            </a:r>
            <a:r>
              <a:rPr lang="tr-TR" sz="2900" dirty="0" smtClean="0">
                <a:latin typeface="Calibri" panose="020F0502020204030204" pitchFamily="34" charset="0"/>
              </a:rPr>
              <a:t> </a:t>
            </a:r>
            <a:r>
              <a:rPr lang="tr-TR" sz="2900" dirty="0" err="1" smtClean="0">
                <a:latin typeface="Calibri" panose="020F0502020204030204" pitchFamily="34" charset="0"/>
              </a:rPr>
              <a:t>counselling</a:t>
            </a:r>
            <a:r>
              <a:rPr lang="tr-TR" sz="2900" dirty="0" smtClean="0">
                <a:latin typeface="Calibri" panose="020F0502020204030204" pitchFamily="34" charset="0"/>
              </a:rPr>
              <a:t>, </a:t>
            </a:r>
            <a:r>
              <a:rPr lang="tr-TR" sz="2900" dirty="0" err="1" smtClean="0">
                <a:latin typeface="Calibri" panose="020F0502020204030204" pitchFamily="34" charset="0"/>
              </a:rPr>
              <a:t>mentoring</a:t>
            </a:r>
            <a:r>
              <a:rPr lang="tr-TR" sz="2900" dirty="0" smtClean="0">
                <a:latin typeface="Calibri" panose="020F0502020204030204" pitchFamily="34" charset="0"/>
              </a:rPr>
              <a:t> </a:t>
            </a:r>
            <a:r>
              <a:rPr lang="tr-TR" sz="2900" dirty="0" err="1" smtClean="0">
                <a:latin typeface="Calibri" panose="020F0502020204030204" pitchFamily="34" charset="0"/>
              </a:rPr>
              <a:t>and</a:t>
            </a:r>
            <a:r>
              <a:rPr lang="tr-TR" sz="2900" dirty="0" smtClean="0">
                <a:latin typeface="Calibri" panose="020F0502020204030204" pitchFamily="34" charset="0"/>
              </a:rPr>
              <a:t> </a:t>
            </a:r>
            <a:r>
              <a:rPr lang="tr-TR" sz="2900" dirty="0" err="1" smtClean="0">
                <a:latin typeface="Calibri" panose="020F0502020204030204" pitchFamily="34" charset="0"/>
              </a:rPr>
              <a:t>information</a:t>
            </a:r>
            <a:r>
              <a:rPr lang="tr-TR" sz="2900" dirty="0" smtClean="0">
                <a:latin typeface="Calibri" panose="020F0502020204030204" pitchFamily="34" charset="0"/>
              </a:rPr>
              <a:t> on </a:t>
            </a:r>
            <a:r>
              <a:rPr lang="tr-TR" sz="2900" dirty="0" err="1" smtClean="0">
                <a:latin typeface="Calibri" panose="020F0502020204030204" pitchFamily="34" charset="0"/>
              </a:rPr>
              <a:t>experience</a:t>
            </a:r>
            <a:r>
              <a:rPr lang="tr-TR" sz="2900" dirty="0" smtClean="0">
                <a:latin typeface="Calibri" panose="020F0502020204030204" pitchFamily="34" charset="0"/>
              </a:rPr>
              <a:t> </a:t>
            </a:r>
            <a:r>
              <a:rPr lang="tr-TR" sz="2900" dirty="0" err="1" smtClean="0">
                <a:latin typeface="Calibri" panose="020F0502020204030204" pitchFamily="34" charset="0"/>
              </a:rPr>
              <a:t>sharing</a:t>
            </a:r>
            <a:r>
              <a:rPr lang="tr-TR" sz="2900" dirty="0" smtClean="0">
                <a:latin typeface="Calibri" panose="020F0502020204030204" pitchFamily="34" charset="0"/>
              </a:rPr>
              <a:t>, </a:t>
            </a:r>
            <a:r>
              <a:rPr lang="tr-TR" sz="2900" dirty="0" err="1" smtClean="0">
                <a:latin typeface="Calibri" panose="020F0502020204030204" pitchFamily="34" charset="0"/>
              </a:rPr>
              <a:t>live</a:t>
            </a:r>
            <a:r>
              <a:rPr lang="tr-TR" sz="2900" dirty="0" smtClean="0">
                <a:latin typeface="Calibri" panose="020F0502020204030204" pitchFamily="34" charset="0"/>
              </a:rPr>
              <a:t> </a:t>
            </a:r>
            <a:r>
              <a:rPr lang="tr-TR" sz="2900" dirty="0" err="1" smtClean="0">
                <a:latin typeface="Calibri" panose="020F0502020204030204" pitchFamily="34" charset="0"/>
              </a:rPr>
              <a:t>coaching</a:t>
            </a:r>
            <a:r>
              <a:rPr lang="tr-TR" sz="2900" dirty="0" smtClean="0">
                <a:latin typeface="Calibri" panose="020F0502020204030204" pitchFamily="34" charset="0"/>
              </a:rPr>
              <a:t> </a:t>
            </a:r>
            <a:r>
              <a:rPr lang="tr-TR" sz="2900" dirty="0" err="1" smtClean="0">
                <a:latin typeface="Calibri" panose="020F0502020204030204" pitchFamily="34" charset="0"/>
              </a:rPr>
              <a:t>and</a:t>
            </a:r>
            <a:r>
              <a:rPr lang="tr-TR" sz="2900" dirty="0" smtClean="0">
                <a:latin typeface="Calibri" panose="020F0502020204030204" pitchFamily="34" charset="0"/>
              </a:rPr>
              <a:t> role </a:t>
            </a:r>
            <a:r>
              <a:rPr lang="tr-TR" sz="2900" dirty="0" err="1" smtClean="0">
                <a:latin typeface="Calibri" panose="020F0502020204030204" pitchFamily="34" charset="0"/>
              </a:rPr>
              <a:t>modelling</a:t>
            </a:r>
            <a:r>
              <a:rPr lang="tr-TR" sz="2900" dirty="0" smtClean="0">
                <a:latin typeface="Calibri" panose="020F0502020204030204" pitchFamily="34" charset="0"/>
              </a:rPr>
              <a:t>. </a:t>
            </a:r>
            <a:r>
              <a:rPr lang="tr-TR" sz="2900" dirty="0" err="1" smtClean="0">
                <a:latin typeface="Calibri" panose="020F0502020204030204" pitchFamily="34" charset="0"/>
              </a:rPr>
              <a:t>The</a:t>
            </a:r>
            <a:r>
              <a:rPr lang="tr-TR" sz="2900" dirty="0" smtClean="0">
                <a:latin typeface="Calibri" panose="020F0502020204030204" pitchFamily="34" charset="0"/>
              </a:rPr>
              <a:t> Project </a:t>
            </a:r>
            <a:r>
              <a:rPr lang="tr-TR" sz="2900" dirty="0" err="1" smtClean="0">
                <a:latin typeface="Calibri" panose="020F0502020204030204" pitchFamily="34" charset="0"/>
              </a:rPr>
              <a:t>gathers</a:t>
            </a:r>
            <a:r>
              <a:rPr lang="tr-TR" sz="2900" dirty="0" smtClean="0">
                <a:latin typeface="Calibri" panose="020F0502020204030204" pitchFamily="34" charset="0"/>
              </a:rPr>
              <a:t> </a:t>
            </a:r>
            <a:r>
              <a:rPr lang="tr-TR" sz="2900" dirty="0" err="1" smtClean="0">
                <a:latin typeface="Calibri" panose="020F0502020204030204" pitchFamily="34" charset="0"/>
              </a:rPr>
              <a:t>the</a:t>
            </a:r>
            <a:r>
              <a:rPr lang="tr-TR" sz="2900" dirty="0" smtClean="0">
                <a:latin typeface="Calibri" panose="020F0502020204030204" pitchFamily="34" charset="0"/>
              </a:rPr>
              <a:t> </a:t>
            </a:r>
            <a:r>
              <a:rPr lang="tr-TR" sz="2900" dirty="0" err="1" smtClean="0">
                <a:latin typeface="Calibri" panose="020F0502020204030204" pitchFamily="34" charset="0"/>
              </a:rPr>
              <a:t>innovative</a:t>
            </a:r>
            <a:r>
              <a:rPr lang="tr-TR" sz="2900" dirty="0" smtClean="0">
                <a:latin typeface="Calibri" panose="020F0502020204030204" pitchFamily="34" charset="0"/>
              </a:rPr>
              <a:t> </a:t>
            </a:r>
            <a:r>
              <a:rPr lang="tr-TR" sz="2900" dirty="0" err="1" smtClean="0">
                <a:latin typeface="Calibri" panose="020F0502020204030204" pitchFamily="34" charset="0"/>
              </a:rPr>
              <a:t>and</a:t>
            </a:r>
            <a:r>
              <a:rPr lang="tr-TR" sz="2900" dirty="0" smtClean="0">
                <a:latin typeface="Calibri" panose="020F0502020204030204" pitchFamily="34" charset="0"/>
              </a:rPr>
              <a:t> </a:t>
            </a:r>
            <a:r>
              <a:rPr lang="tr-TR" sz="2900" dirty="0" err="1" smtClean="0">
                <a:latin typeface="Calibri" panose="020F0502020204030204" pitchFamily="34" charset="0"/>
              </a:rPr>
              <a:t>successful</a:t>
            </a:r>
            <a:r>
              <a:rPr lang="tr-TR" sz="2900" dirty="0" smtClean="0">
                <a:latin typeface="Calibri" panose="020F0502020204030204" pitchFamily="34" charset="0"/>
              </a:rPr>
              <a:t> </a:t>
            </a:r>
            <a:r>
              <a:rPr lang="tr-TR" sz="2900" dirty="0" err="1" smtClean="0">
                <a:latin typeface="Calibri" panose="020F0502020204030204" pitchFamily="34" charset="0"/>
              </a:rPr>
              <a:t>women</a:t>
            </a:r>
            <a:r>
              <a:rPr lang="tr-TR" sz="2900" dirty="0" smtClean="0">
                <a:latin typeface="Calibri" panose="020F0502020204030204" pitchFamily="34" charset="0"/>
              </a:rPr>
              <a:t> </a:t>
            </a:r>
            <a:r>
              <a:rPr lang="tr-TR" sz="2900" dirty="0" err="1" smtClean="0">
                <a:latin typeface="Calibri" panose="020F0502020204030204" pitchFamily="34" charset="0"/>
              </a:rPr>
              <a:t>from</a:t>
            </a:r>
            <a:r>
              <a:rPr lang="tr-TR" sz="2900" dirty="0" smtClean="0">
                <a:latin typeface="Calibri" panose="020F0502020204030204" pitchFamily="34" charset="0"/>
              </a:rPr>
              <a:t> </a:t>
            </a:r>
            <a:r>
              <a:rPr lang="tr-TR" sz="2900" dirty="0" err="1" smtClean="0">
                <a:latin typeface="Calibri" panose="020F0502020204030204" pitchFamily="34" charset="0"/>
              </a:rPr>
              <a:t>the</a:t>
            </a:r>
            <a:r>
              <a:rPr lang="tr-TR" sz="2900" dirty="0" smtClean="0">
                <a:latin typeface="Calibri" panose="020F0502020204030204" pitchFamily="34" charset="0"/>
              </a:rPr>
              <a:t> </a:t>
            </a:r>
            <a:r>
              <a:rPr lang="tr-TR" sz="2900" dirty="0" err="1" smtClean="0">
                <a:latin typeface="Calibri" panose="020F0502020204030204" pitchFamily="34" charset="0"/>
              </a:rPr>
              <a:t>business</a:t>
            </a:r>
            <a:r>
              <a:rPr lang="tr-TR" sz="2900" dirty="0" smtClean="0">
                <a:latin typeface="Calibri" panose="020F0502020204030204" pitchFamily="34" charset="0"/>
              </a:rPr>
              <a:t> life </a:t>
            </a:r>
            <a:r>
              <a:rPr lang="tr-TR" sz="2900" dirty="0" err="1" smtClean="0">
                <a:latin typeface="Calibri" panose="020F0502020204030204" pitchFamily="34" charset="0"/>
              </a:rPr>
              <a:t>and</a:t>
            </a:r>
            <a:r>
              <a:rPr lang="tr-TR" sz="2900" dirty="0" smtClean="0">
                <a:latin typeface="Calibri" panose="020F0502020204030204" pitchFamily="34" charset="0"/>
              </a:rPr>
              <a:t> KADEM </a:t>
            </a:r>
            <a:r>
              <a:rPr lang="tr-TR" sz="2900" dirty="0" err="1" smtClean="0">
                <a:latin typeface="Calibri" panose="020F0502020204030204" pitchFamily="34" charset="0"/>
              </a:rPr>
              <a:t>Economy</a:t>
            </a:r>
            <a:r>
              <a:rPr lang="tr-TR" sz="2900" dirty="0" smtClean="0">
                <a:latin typeface="Calibri" panose="020F0502020204030204" pitchFamily="34" charset="0"/>
              </a:rPr>
              <a:t> </a:t>
            </a:r>
            <a:r>
              <a:rPr lang="tr-TR" sz="2900" dirty="0" err="1" smtClean="0">
                <a:latin typeface="Calibri" panose="020F0502020204030204" pitchFamily="34" charset="0"/>
              </a:rPr>
              <a:t>commission</a:t>
            </a:r>
            <a:r>
              <a:rPr lang="tr-TR" sz="2900" dirty="0" smtClean="0">
                <a:latin typeface="Calibri" panose="020F0502020204030204" pitchFamily="34" charset="0"/>
              </a:rPr>
              <a:t>. </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4171864"/>
            <a:ext cx="2564904" cy="2564904"/>
          </a:xfrm>
          <a:prstGeom prst="rect">
            <a:avLst/>
          </a:prstGeom>
        </p:spPr>
      </p:pic>
      <p:pic>
        <p:nvPicPr>
          <p:cNvPr id="36866" name="Resim 4" descr="image0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4171864"/>
            <a:ext cx="4896544" cy="2542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3029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7504" y="155448"/>
            <a:ext cx="9036496" cy="1252728"/>
          </a:xfrm>
        </p:spPr>
        <p:txBody>
          <a:bodyPr>
            <a:normAutofit fontScale="90000"/>
          </a:bodyPr>
          <a:lstStyle/>
          <a:p>
            <a:r>
              <a:rPr lang="tr-TR" sz="4000" dirty="0">
                <a:latin typeface="Calibri" pitchFamily="34" charset="0"/>
              </a:rPr>
              <a:t> </a:t>
            </a:r>
            <a:r>
              <a:rPr lang="tr-TR" sz="4000" dirty="0" err="1" smtClean="0">
                <a:latin typeface="Calibri" pitchFamily="34" charset="0"/>
              </a:rPr>
              <a:t>International</a:t>
            </a:r>
            <a:r>
              <a:rPr lang="tr-TR" sz="4000" dirty="0" smtClean="0">
                <a:latin typeface="Calibri" pitchFamily="34" charset="0"/>
              </a:rPr>
              <a:t> </a:t>
            </a:r>
            <a:r>
              <a:rPr lang="tr-TR" sz="4000" dirty="0" err="1" smtClean="0">
                <a:latin typeface="Calibri" pitchFamily="34" charset="0"/>
              </a:rPr>
              <a:t>Recognition</a:t>
            </a:r>
            <a:r>
              <a:rPr lang="tr-TR" sz="4000" dirty="0" smtClean="0">
                <a:latin typeface="Calibri" pitchFamily="34" charset="0"/>
              </a:rPr>
              <a:t> of </a:t>
            </a:r>
            <a:r>
              <a:rPr lang="tr-TR" sz="4000" dirty="0" err="1" smtClean="0">
                <a:latin typeface="Calibri" pitchFamily="34" charset="0"/>
              </a:rPr>
              <a:t>Women</a:t>
            </a:r>
            <a:r>
              <a:rPr lang="tr-TR" sz="4000" dirty="0" smtClean="0">
                <a:latin typeface="Calibri" pitchFamily="34" charset="0"/>
              </a:rPr>
              <a:t> </a:t>
            </a:r>
            <a:r>
              <a:rPr lang="tr-TR" sz="4000" dirty="0" err="1" smtClean="0">
                <a:latin typeface="Calibri" pitchFamily="34" charset="0"/>
              </a:rPr>
              <a:t>Refugees</a:t>
            </a:r>
            <a:endParaRPr lang="tr-TR" dirty="0"/>
          </a:p>
        </p:txBody>
      </p:sp>
      <p:pic>
        <p:nvPicPr>
          <p:cNvPr id="35844" name="Picture 4" descr="http://kadem.org.tr/wp-content/uploads/2014/11/savasin_magdur_ettigi_kadinlar_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59" y="1606945"/>
            <a:ext cx="3055247" cy="2182095"/>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107504" y="1628800"/>
            <a:ext cx="5760640" cy="1354217"/>
          </a:xfrm>
          <a:prstGeom prst="rect">
            <a:avLst/>
          </a:prstGeom>
        </p:spPr>
        <p:txBody>
          <a:bodyPr wrap="square">
            <a:spAutoFit/>
          </a:bodyPr>
          <a:lstStyle/>
          <a:p>
            <a:pPr algn="just"/>
            <a:r>
              <a:rPr lang="en-GB" b="1" dirty="0">
                <a:latin typeface="Calibri" panose="020F0502020204030204" pitchFamily="34" charset="0"/>
                <a:ea typeface="Calibri" panose="020F0502020204030204" pitchFamily="34" charset="0"/>
              </a:rPr>
              <a:t>International “Women Victims of War” Panel </a:t>
            </a:r>
            <a:endParaRPr lang="tr-TR" b="1" dirty="0" smtClean="0">
              <a:latin typeface="Calibri" panose="020F0502020204030204" pitchFamily="34" charset="0"/>
              <a:ea typeface="Calibri" panose="020F0502020204030204" pitchFamily="34" charset="0"/>
            </a:endParaRPr>
          </a:p>
          <a:p>
            <a:pPr algn="just"/>
            <a:r>
              <a:rPr lang="tr-TR" sz="1600" dirty="0" err="1" smtClean="0">
                <a:latin typeface="Calibri" panose="020F0502020204030204" pitchFamily="34" charset="0"/>
              </a:rPr>
              <a:t>Organized</a:t>
            </a:r>
            <a:r>
              <a:rPr lang="tr-TR" sz="1600" dirty="0" smtClean="0">
                <a:latin typeface="Calibri" panose="020F0502020204030204" pitchFamily="34" charset="0"/>
              </a:rPr>
              <a:t> in </a:t>
            </a:r>
            <a:r>
              <a:rPr lang="en-GB" sz="1600" dirty="0" smtClean="0">
                <a:latin typeface="Calibri" panose="020F0502020204030204" pitchFamily="34" charset="0"/>
              </a:rPr>
              <a:t>2014 </a:t>
            </a:r>
            <a:r>
              <a:rPr lang="en-GB" sz="1600" dirty="0">
                <a:latin typeface="Calibri" panose="020F0502020204030204" pitchFamily="34" charset="0"/>
              </a:rPr>
              <a:t>in </a:t>
            </a:r>
            <a:r>
              <a:rPr lang="en-GB" sz="1600" dirty="0" smtClean="0">
                <a:latin typeface="Calibri" panose="020F0502020204030204" pitchFamily="34" charset="0"/>
              </a:rPr>
              <a:t>Gaziantep</a:t>
            </a:r>
            <a:r>
              <a:rPr lang="tr-TR" sz="1600" dirty="0" smtClean="0">
                <a:latin typeface="Calibri" panose="020F0502020204030204" pitchFamily="34" charset="0"/>
              </a:rPr>
              <a:t> </a:t>
            </a:r>
            <a:r>
              <a:rPr lang="tr-TR" sz="1600" dirty="0" err="1" smtClean="0">
                <a:latin typeface="Calibri" panose="020F0502020204030204" pitchFamily="34" charset="0"/>
              </a:rPr>
              <a:t>to</a:t>
            </a:r>
            <a:r>
              <a:rPr lang="tr-TR" sz="1600" dirty="0" smtClean="0">
                <a:latin typeface="Calibri" panose="020F0502020204030204" pitchFamily="34" charset="0"/>
              </a:rPr>
              <a:t> </a:t>
            </a:r>
            <a:r>
              <a:rPr lang="tr-TR" sz="1600" dirty="0" err="1" smtClean="0">
                <a:latin typeface="Calibri" panose="020F0502020204030204" pitchFamily="34" charset="0"/>
              </a:rPr>
              <a:t>discuss</a:t>
            </a:r>
            <a:r>
              <a:rPr lang="tr-TR" sz="1600" dirty="0" smtClean="0">
                <a:latin typeface="Calibri" panose="020F0502020204030204" pitchFamily="34" charset="0"/>
              </a:rPr>
              <a:t> </a:t>
            </a:r>
            <a:r>
              <a:rPr lang="tr-TR" sz="1600" dirty="0" err="1" smtClean="0">
                <a:latin typeface="Calibri" panose="020F0502020204030204" pitchFamily="34" charset="0"/>
              </a:rPr>
              <a:t>problems</a:t>
            </a:r>
            <a:r>
              <a:rPr lang="tr-TR" sz="1600" dirty="0" smtClean="0">
                <a:latin typeface="Calibri" panose="020F0502020204030204" pitchFamily="34" charset="0"/>
              </a:rPr>
              <a:t> of </a:t>
            </a:r>
            <a:r>
              <a:rPr lang="tr-TR" sz="1600" dirty="0" err="1" smtClean="0">
                <a:latin typeface="Calibri" panose="020F0502020204030204" pitchFamily="34" charset="0"/>
              </a:rPr>
              <a:t>women</a:t>
            </a:r>
            <a:r>
              <a:rPr lang="tr-TR" sz="1600" dirty="0" smtClean="0">
                <a:latin typeface="Calibri" panose="020F0502020204030204" pitchFamily="34" charset="0"/>
              </a:rPr>
              <a:t> in </a:t>
            </a:r>
            <a:r>
              <a:rPr lang="tr-TR" sz="1600" dirty="0" err="1" smtClean="0">
                <a:latin typeface="Calibri" panose="020F0502020204030204" pitchFamily="34" charset="0"/>
              </a:rPr>
              <a:t>conflict</a:t>
            </a:r>
            <a:r>
              <a:rPr lang="tr-TR" sz="1600" dirty="0" smtClean="0">
                <a:latin typeface="Calibri" panose="020F0502020204030204" pitchFamily="34" charset="0"/>
              </a:rPr>
              <a:t> </a:t>
            </a:r>
            <a:r>
              <a:rPr lang="tr-TR" sz="1600" dirty="0" err="1" smtClean="0">
                <a:latin typeface="Calibri" panose="020F0502020204030204" pitchFamily="34" charset="0"/>
              </a:rPr>
              <a:t>zones</a:t>
            </a:r>
            <a:r>
              <a:rPr lang="tr-TR" sz="1600" dirty="0" smtClean="0">
                <a:latin typeface="Calibri" panose="020F0502020204030204" pitchFamily="34" charset="0"/>
              </a:rPr>
              <a:t>.</a:t>
            </a:r>
            <a:r>
              <a:rPr lang="en-GB" sz="1600" dirty="0" smtClean="0">
                <a:latin typeface="Calibri" panose="020F0502020204030204" pitchFamily="34" charset="0"/>
              </a:rPr>
              <a:t> </a:t>
            </a:r>
            <a:r>
              <a:rPr lang="tr-TR" sz="1600" dirty="0" smtClean="0">
                <a:latin typeface="Calibri" panose="020F0502020204030204" pitchFamily="34" charset="0"/>
              </a:rPr>
              <a:t> KADEM </a:t>
            </a:r>
            <a:r>
              <a:rPr lang="tr-TR" sz="1600" dirty="0" err="1" smtClean="0">
                <a:latin typeface="Calibri" panose="020F0502020204030204" pitchFamily="34" charset="0"/>
              </a:rPr>
              <a:t>organized</a:t>
            </a:r>
            <a:r>
              <a:rPr lang="tr-TR" sz="1600" dirty="0" smtClean="0">
                <a:latin typeface="Calibri" panose="020F0502020204030204" pitchFamily="34" charset="0"/>
              </a:rPr>
              <a:t> </a:t>
            </a:r>
            <a:r>
              <a:rPr lang="en-GB" sz="1600" dirty="0" smtClean="0">
                <a:latin typeface="Calibri" panose="020F0502020204030204" pitchFamily="34" charset="0"/>
              </a:rPr>
              <a:t>a </a:t>
            </a:r>
            <a:r>
              <a:rPr lang="en-GB" sz="1600" dirty="0">
                <a:latin typeface="Calibri" panose="020F0502020204030204" pitchFamily="34" charset="0"/>
              </a:rPr>
              <a:t>camp visit </a:t>
            </a:r>
            <a:r>
              <a:rPr lang="en-GB" sz="1600" dirty="0" smtClean="0">
                <a:latin typeface="Calibri" panose="020F0502020204030204" pitchFamily="34" charset="0"/>
              </a:rPr>
              <a:t>to </a:t>
            </a:r>
            <a:r>
              <a:rPr lang="en-GB" sz="1600" dirty="0" err="1">
                <a:latin typeface="Calibri" panose="020F0502020204030204" pitchFamily="34" charset="0"/>
              </a:rPr>
              <a:t>Nizip</a:t>
            </a:r>
            <a:r>
              <a:rPr lang="en-GB" sz="1600" dirty="0">
                <a:latin typeface="Calibri" panose="020F0502020204030204" pitchFamily="34" charset="0"/>
              </a:rPr>
              <a:t> Container and Tent City where asylum seekers escaping from the Civil War in Syria </a:t>
            </a:r>
            <a:r>
              <a:rPr lang="en-GB" sz="1600" dirty="0" smtClean="0">
                <a:latin typeface="Calibri" panose="020F0502020204030204" pitchFamily="34" charset="0"/>
              </a:rPr>
              <a:t>live</a:t>
            </a:r>
            <a:r>
              <a:rPr lang="tr-TR" sz="1600" dirty="0" smtClean="0">
                <a:latin typeface="Calibri" panose="020F0502020204030204" pitchFamily="34" charset="0"/>
              </a:rPr>
              <a:t>. </a:t>
            </a:r>
            <a:endParaRPr lang="tr-TR" sz="1600" dirty="0">
              <a:latin typeface="Calibri" panose="020F0502020204030204" pitchFamily="34" charset="0"/>
            </a:endParaRPr>
          </a:p>
        </p:txBody>
      </p:sp>
      <p:pic>
        <p:nvPicPr>
          <p:cNvPr id="7" name="Resim 3" descr="mülteci panel so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996952"/>
            <a:ext cx="3888432" cy="2132330"/>
          </a:xfrm>
          <a:prstGeom prst="rect">
            <a:avLst/>
          </a:prstGeom>
          <a:noFill/>
          <a:ln>
            <a:noFill/>
          </a:ln>
        </p:spPr>
      </p:pic>
      <p:sp>
        <p:nvSpPr>
          <p:cNvPr id="8" name="7 Dikdörtgen"/>
          <p:cNvSpPr/>
          <p:nvPr/>
        </p:nvSpPr>
        <p:spPr>
          <a:xfrm>
            <a:off x="179512" y="5157192"/>
            <a:ext cx="5616624" cy="1908215"/>
          </a:xfrm>
          <a:prstGeom prst="rect">
            <a:avLst/>
          </a:prstGeom>
        </p:spPr>
        <p:txBody>
          <a:bodyPr wrap="square">
            <a:spAutoFit/>
          </a:bodyPr>
          <a:lstStyle/>
          <a:p>
            <a:pPr algn="just"/>
            <a:r>
              <a:rPr lang="tr-TR" b="1" dirty="0" err="1" smtClean="0">
                <a:latin typeface="Calibri" panose="020F0502020204030204" pitchFamily="34" charset="0"/>
                <a:cs typeface="Times New Roman" panose="02020603050405020304" pitchFamily="18" charset="0"/>
              </a:rPr>
              <a:t>Refugee</a:t>
            </a:r>
            <a:r>
              <a:rPr lang="tr-TR" b="1" dirty="0" smtClean="0">
                <a:latin typeface="Calibri" panose="020F0502020204030204" pitchFamily="34" charset="0"/>
                <a:cs typeface="Times New Roman" panose="02020603050405020304" pitchFamily="18" charset="0"/>
              </a:rPr>
              <a:t> </a:t>
            </a:r>
            <a:r>
              <a:rPr lang="tr-TR" b="1" dirty="0" err="1" smtClean="0">
                <a:latin typeface="Calibri" panose="020F0502020204030204" pitchFamily="34" charset="0"/>
                <a:cs typeface="Times New Roman" panose="02020603050405020304" pitchFamily="18" charset="0"/>
              </a:rPr>
              <a:t>Women</a:t>
            </a:r>
            <a:r>
              <a:rPr lang="tr-TR" b="1" dirty="0" smtClean="0">
                <a:latin typeface="Calibri" panose="020F0502020204030204" pitchFamily="34" charset="0"/>
                <a:cs typeface="Times New Roman" panose="02020603050405020304" pitchFamily="18" charset="0"/>
              </a:rPr>
              <a:t> Panel at B20-W20 </a:t>
            </a:r>
            <a:r>
              <a:rPr lang="tr-TR" b="1" dirty="0" err="1" smtClean="0">
                <a:latin typeface="Calibri" panose="020F0502020204030204" pitchFamily="34" charset="0"/>
                <a:cs typeface="Times New Roman" panose="02020603050405020304" pitchFamily="18" charset="0"/>
              </a:rPr>
              <a:t>Joint</a:t>
            </a:r>
            <a:r>
              <a:rPr lang="tr-TR" b="1" dirty="0" smtClean="0">
                <a:latin typeface="Calibri" panose="020F0502020204030204" pitchFamily="34" charset="0"/>
                <a:cs typeface="Times New Roman" panose="02020603050405020304" pitchFamily="18" charset="0"/>
              </a:rPr>
              <a:t> </a:t>
            </a:r>
            <a:r>
              <a:rPr lang="tr-TR" b="1" dirty="0" err="1" smtClean="0">
                <a:latin typeface="Calibri" panose="020F0502020204030204" pitchFamily="34" charset="0"/>
                <a:cs typeface="Times New Roman" panose="02020603050405020304" pitchFamily="18" charset="0"/>
              </a:rPr>
              <a:t>Session</a:t>
            </a:r>
            <a:r>
              <a:rPr lang="tr-TR" b="1" dirty="0" smtClean="0">
                <a:latin typeface="Calibri" panose="020F0502020204030204" pitchFamily="34" charset="0"/>
                <a:cs typeface="Times New Roman" panose="02020603050405020304" pitchFamily="18" charset="0"/>
              </a:rPr>
              <a:t> </a:t>
            </a:r>
            <a:r>
              <a:rPr lang="tr-TR" b="1" dirty="0" err="1" smtClean="0">
                <a:latin typeface="Calibri" panose="020F0502020204030204" pitchFamily="34" charset="0"/>
                <a:cs typeface="Times New Roman" panose="02020603050405020304" pitchFamily="18" charset="0"/>
              </a:rPr>
              <a:t>under</a:t>
            </a:r>
            <a:r>
              <a:rPr lang="tr-TR" b="1" dirty="0" smtClean="0">
                <a:latin typeface="Calibri" panose="020F0502020204030204" pitchFamily="34" charset="0"/>
                <a:cs typeface="Times New Roman" panose="02020603050405020304" pitchFamily="18" charset="0"/>
              </a:rPr>
              <a:t> G20</a:t>
            </a:r>
          </a:p>
          <a:p>
            <a:pPr algn="just"/>
            <a:r>
              <a:rPr lang="tr-TR" sz="1600" dirty="0" smtClean="0">
                <a:latin typeface="Calibri" panose="020F0502020204030204" pitchFamily="34" charset="0"/>
              </a:rPr>
              <a:t>KADEM </a:t>
            </a:r>
            <a:r>
              <a:rPr lang="tr-TR" sz="1600" dirty="0" err="1" smtClean="0">
                <a:latin typeface="Calibri" panose="020F0502020204030204" pitchFamily="34" charset="0"/>
              </a:rPr>
              <a:t>organized</a:t>
            </a:r>
            <a:r>
              <a:rPr lang="tr-TR" sz="1600" dirty="0" smtClean="0">
                <a:latin typeface="Calibri" panose="020F0502020204030204" pitchFamily="34" charset="0"/>
              </a:rPr>
              <a:t> </a:t>
            </a:r>
            <a:r>
              <a:rPr lang="tr-TR" sz="1600" dirty="0" err="1" smtClean="0">
                <a:latin typeface="Calibri" panose="020F0502020204030204" pitchFamily="34" charset="0"/>
              </a:rPr>
              <a:t>Refugee</a:t>
            </a:r>
            <a:r>
              <a:rPr lang="tr-TR" sz="1600" dirty="0" smtClean="0">
                <a:latin typeface="Calibri" panose="020F0502020204030204" pitchFamily="34" charset="0"/>
              </a:rPr>
              <a:t> </a:t>
            </a:r>
            <a:r>
              <a:rPr lang="tr-TR" sz="1600" dirty="0" err="1" smtClean="0">
                <a:latin typeface="Calibri" panose="020F0502020204030204" pitchFamily="34" charset="0"/>
              </a:rPr>
              <a:t>Women</a:t>
            </a:r>
            <a:r>
              <a:rPr lang="en-US" sz="1600" dirty="0" smtClean="0">
                <a:latin typeface="Calibri" panose="020F0502020204030204" pitchFamily="34" charset="0"/>
              </a:rPr>
              <a:t> </a:t>
            </a:r>
            <a:r>
              <a:rPr lang="tr-TR" sz="1600" dirty="0" smtClean="0">
                <a:latin typeface="Calibri" panose="020F0502020204030204" pitchFamily="34" charset="0"/>
              </a:rPr>
              <a:t>P</a:t>
            </a:r>
            <a:r>
              <a:rPr lang="en-US" sz="1600" dirty="0" err="1" smtClean="0">
                <a:latin typeface="Calibri" panose="020F0502020204030204" pitchFamily="34" charset="0"/>
              </a:rPr>
              <a:t>anel</a:t>
            </a:r>
            <a:r>
              <a:rPr lang="en-US" sz="1600" dirty="0" smtClean="0">
                <a:latin typeface="Calibri" panose="020F0502020204030204" pitchFamily="34" charset="0"/>
              </a:rPr>
              <a:t> at B20&amp;W20 joint session at G20 Summit in order to draw attention to “Refugee” problem and to invite G20 countries to take the action in solving this problem.</a:t>
            </a:r>
            <a:r>
              <a:rPr lang="tr-TR" sz="1600" dirty="0" smtClean="0">
                <a:latin typeface="Calibri" panose="020F0502020204030204" pitchFamily="34" charset="0"/>
              </a:rPr>
              <a:t> </a:t>
            </a:r>
          </a:p>
          <a:p>
            <a:pPr algn="just">
              <a:buFont typeface="Wingdings" panose="05000000000000000000" pitchFamily="2" charset="2"/>
              <a:buChar char="Ø"/>
            </a:pPr>
            <a:endParaRPr lang="tr-TR" b="1" dirty="0" smtClean="0">
              <a:latin typeface="Calibri" panose="020F0502020204030204" pitchFamily="34" charset="0"/>
              <a:cs typeface="Times New Roman" panose="02020603050405020304" pitchFamily="18" charset="0"/>
            </a:endParaRPr>
          </a:p>
        </p:txBody>
      </p:sp>
      <p:pic>
        <p:nvPicPr>
          <p:cNvPr id="9"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1960" y="2708920"/>
            <a:ext cx="1695752" cy="2254297"/>
          </a:xfrm>
          <a:prstGeom prst="rect">
            <a:avLst/>
          </a:prstGeom>
        </p:spPr>
      </p:pic>
      <p:sp>
        <p:nvSpPr>
          <p:cNvPr id="10" name="9 Dikdörtgen"/>
          <p:cNvSpPr/>
          <p:nvPr/>
        </p:nvSpPr>
        <p:spPr>
          <a:xfrm>
            <a:off x="5940152" y="3861049"/>
            <a:ext cx="3024336" cy="2996952"/>
          </a:xfrm>
          <a:prstGeom prst="rect">
            <a:avLst/>
          </a:prstGeom>
        </p:spPr>
        <p:txBody>
          <a:bodyPr wrap="square">
            <a:spAutoFit/>
          </a:bodyPr>
          <a:lstStyle/>
          <a:p>
            <a:pPr>
              <a:buClr>
                <a:schemeClr val="accent1"/>
              </a:buClr>
            </a:pPr>
            <a:r>
              <a:rPr lang="tr-TR" b="1" dirty="0" err="1" smtClean="0">
                <a:latin typeface="Calibri" panose="020F0502020204030204" pitchFamily="34" charset="0"/>
                <a:cs typeface="Times New Roman" panose="02020603050405020304" pitchFamily="18" charset="0"/>
              </a:rPr>
              <a:t>Social</a:t>
            </a:r>
            <a:r>
              <a:rPr lang="tr-TR" b="1" dirty="0" smtClean="0">
                <a:latin typeface="Calibri" panose="020F0502020204030204" pitchFamily="34" charset="0"/>
                <a:cs typeface="Times New Roman" panose="02020603050405020304" pitchFamily="18" charset="0"/>
              </a:rPr>
              <a:t> </a:t>
            </a:r>
            <a:r>
              <a:rPr lang="tr-TR" b="1" dirty="0" err="1" smtClean="0">
                <a:latin typeface="Calibri" panose="020F0502020204030204" pitchFamily="34" charset="0"/>
                <a:cs typeface="Times New Roman" panose="02020603050405020304" pitchFamily="18" charset="0"/>
              </a:rPr>
              <a:t>Adaptation</a:t>
            </a:r>
            <a:r>
              <a:rPr lang="tr-TR" b="1" dirty="0" smtClean="0">
                <a:latin typeface="Calibri" panose="020F0502020204030204" pitchFamily="34" charset="0"/>
                <a:cs typeface="Times New Roman" panose="02020603050405020304" pitchFamily="18" charset="0"/>
              </a:rPr>
              <a:t> </a:t>
            </a:r>
            <a:r>
              <a:rPr lang="tr-TR" b="1" dirty="0" err="1" smtClean="0">
                <a:latin typeface="Calibri" panose="020F0502020204030204" pitchFamily="34" charset="0"/>
                <a:cs typeface="Times New Roman" panose="02020603050405020304" pitchFamily="18" charset="0"/>
              </a:rPr>
              <a:t>Research</a:t>
            </a:r>
            <a:r>
              <a:rPr lang="tr-TR" b="1" dirty="0" smtClean="0">
                <a:latin typeface="Calibri" panose="020F0502020204030204" pitchFamily="34" charset="0"/>
                <a:cs typeface="Times New Roman" panose="02020603050405020304" pitchFamily="18" charset="0"/>
              </a:rPr>
              <a:t> </a:t>
            </a:r>
            <a:r>
              <a:rPr lang="tr-TR" b="1" dirty="0" err="1" smtClean="0">
                <a:latin typeface="Calibri" panose="020F0502020204030204" pitchFamily="34" charset="0"/>
                <a:cs typeface="Times New Roman" panose="02020603050405020304" pitchFamily="18" charset="0"/>
              </a:rPr>
              <a:t>Report</a:t>
            </a:r>
            <a:r>
              <a:rPr lang="tr-TR" b="1" dirty="0" smtClean="0">
                <a:latin typeface="Calibri" panose="020F0502020204030204" pitchFamily="34" charset="0"/>
                <a:cs typeface="Times New Roman" panose="02020603050405020304" pitchFamily="18" charset="0"/>
              </a:rPr>
              <a:t> </a:t>
            </a:r>
            <a:r>
              <a:rPr lang="tr-TR" b="1" dirty="0" err="1" smtClean="0">
                <a:latin typeface="Calibri" panose="020F0502020204030204" pitchFamily="34" charset="0"/>
                <a:cs typeface="Times New Roman" panose="02020603050405020304" pitchFamily="18" charset="0"/>
              </a:rPr>
              <a:t>Concerning</a:t>
            </a:r>
            <a:r>
              <a:rPr lang="tr-TR" b="1" dirty="0" smtClean="0">
                <a:latin typeface="Calibri" panose="020F0502020204030204" pitchFamily="34" charset="0"/>
                <a:cs typeface="Times New Roman" panose="02020603050405020304" pitchFamily="18" charset="0"/>
              </a:rPr>
              <a:t> </a:t>
            </a:r>
            <a:r>
              <a:rPr lang="tr-TR" b="1" dirty="0" err="1" smtClean="0">
                <a:latin typeface="Calibri" panose="020F0502020204030204" pitchFamily="34" charset="0"/>
                <a:cs typeface="Times New Roman" panose="02020603050405020304" pitchFamily="18" charset="0"/>
              </a:rPr>
              <a:t>Refugee</a:t>
            </a:r>
            <a:r>
              <a:rPr lang="tr-TR" b="1" dirty="0" smtClean="0">
                <a:latin typeface="Calibri" panose="020F0502020204030204" pitchFamily="34" charset="0"/>
                <a:cs typeface="Times New Roman" panose="02020603050405020304" pitchFamily="18" charset="0"/>
              </a:rPr>
              <a:t> </a:t>
            </a:r>
            <a:r>
              <a:rPr lang="tr-TR" b="1" dirty="0" err="1" smtClean="0">
                <a:latin typeface="Calibri" panose="020F0502020204030204" pitchFamily="34" charset="0"/>
                <a:cs typeface="Times New Roman" panose="02020603050405020304" pitchFamily="18" charset="0"/>
              </a:rPr>
              <a:t>Women</a:t>
            </a:r>
            <a:r>
              <a:rPr lang="tr-TR" b="1" dirty="0" smtClean="0">
                <a:latin typeface="Calibri" panose="020F0502020204030204" pitchFamily="34" charset="0"/>
                <a:cs typeface="Times New Roman" panose="02020603050405020304" pitchFamily="18" charset="0"/>
              </a:rPr>
              <a:t> </a:t>
            </a:r>
            <a:r>
              <a:rPr lang="tr-TR" b="1" dirty="0" err="1" smtClean="0">
                <a:latin typeface="Calibri" panose="020F0502020204030204" pitchFamily="34" charset="0"/>
                <a:cs typeface="Times New Roman" panose="02020603050405020304" pitchFamily="18" charset="0"/>
              </a:rPr>
              <a:t>And</a:t>
            </a:r>
            <a:r>
              <a:rPr lang="tr-TR" b="1" dirty="0" smtClean="0">
                <a:latin typeface="Calibri" panose="020F0502020204030204" pitchFamily="34" charset="0"/>
                <a:cs typeface="Times New Roman" panose="02020603050405020304" pitchFamily="18" charset="0"/>
              </a:rPr>
              <a:t> </a:t>
            </a:r>
            <a:r>
              <a:rPr lang="tr-TR" b="1" dirty="0" err="1" smtClean="0">
                <a:latin typeface="Calibri" panose="020F0502020204030204" pitchFamily="34" charset="0"/>
                <a:cs typeface="Times New Roman" panose="02020603050405020304" pitchFamily="18" charset="0"/>
              </a:rPr>
              <a:t>Their</a:t>
            </a:r>
            <a:r>
              <a:rPr lang="tr-TR" b="1" dirty="0" smtClean="0">
                <a:latin typeface="Calibri" panose="020F0502020204030204" pitchFamily="34" charset="0"/>
                <a:cs typeface="Times New Roman" panose="02020603050405020304" pitchFamily="18" charset="0"/>
              </a:rPr>
              <a:t> </a:t>
            </a:r>
            <a:r>
              <a:rPr lang="tr-TR" b="1" dirty="0" err="1" smtClean="0">
                <a:latin typeface="Calibri" panose="020F0502020204030204" pitchFamily="34" charset="0"/>
                <a:cs typeface="Times New Roman" panose="02020603050405020304" pitchFamily="18" charset="0"/>
              </a:rPr>
              <a:t>Families</a:t>
            </a:r>
            <a:r>
              <a:rPr lang="tr-TR" b="1" dirty="0" smtClean="0">
                <a:latin typeface="Calibri" panose="020F0502020204030204" pitchFamily="34" charset="0"/>
                <a:cs typeface="Times New Roman" panose="02020603050405020304" pitchFamily="18" charset="0"/>
              </a:rPr>
              <a:t> in   Gaziantep</a:t>
            </a:r>
          </a:p>
          <a:p>
            <a:pPr marL="118872" indent="0" algn="just">
              <a:buNone/>
            </a:pPr>
            <a:r>
              <a:rPr lang="en-US" sz="1600" dirty="0" smtClean="0">
                <a:latin typeface="Calibri" panose="020F0502020204030204" pitchFamily="34" charset="0"/>
              </a:rPr>
              <a:t>This study aims revealing the demographic, social and economic conditions of Syrian asylum seekers living in Gaziantep, and offering solution recommendations for current and possible problems</a:t>
            </a:r>
            <a:endParaRPr lang="tr-TR" sz="1600" dirty="0">
              <a:latin typeface="Calibri" panose="020F0502020204030204" pitchFamily="34" charset="0"/>
            </a:endParaRPr>
          </a:p>
        </p:txBody>
      </p:sp>
    </p:spTree>
    <p:extLst>
      <p:ext uri="{BB962C8B-B14F-4D97-AF65-F5344CB8AC3E}">
        <p14:creationId xmlns:p14="http://schemas.microsoft.com/office/powerpoint/2010/main" val="2412827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latin typeface="Calibri" panose="020F0502020204030204" pitchFamily="34" charset="0"/>
              </a:rPr>
              <a:t> </a:t>
            </a:r>
            <a:r>
              <a:rPr lang="tr-TR" dirty="0" err="1" smtClean="0">
                <a:latin typeface="Calibri" panose="020F0502020204030204" pitchFamily="34" charset="0"/>
              </a:rPr>
              <a:t>Gender</a:t>
            </a:r>
            <a:r>
              <a:rPr lang="tr-TR" dirty="0" smtClean="0">
                <a:latin typeface="Calibri" panose="020F0502020204030204" pitchFamily="34" charset="0"/>
              </a:rPr>
              <a:t> </a:t>
            </a:r>
            <a:r>
              <a:rPr lang="tr-TR" dirty="0" err="1" smtClean="0">
                <a:latin typeface="Calibri" panose="020F0502020204030204" pitchFamily="34" charset="0"/>
              </a:rPr>
              <a:t>Justice</a:t>
            </a:r>
            <a:endParaRPr lang="tr-TR" dirty="0">
              <a:latin typeface="Calibri" panose="020F0502020204030204" pitchFamily="34" charset="0"/>
            </a:endParaRPr>
          </a:p>
        </p:txBody>
      </p:sp>
      <p:sp>
        <p:nvSpPr>
          <p:cNvPr id="3" name="2 İçerik Yer Tutucusu"/>
          <p:cNvSpPr>
            <a:spLocks noGrp="1"/>
          </p:cNvSpPr>
          <p:nvPr>
            <p:ph idx="1"/>
          </p:nvPr>
        </p:nvSpPr>
        <p:spPr>
          <a:xfrm>
            <a:off x="0" y="1412777"/>
            <a:ext cx="6516216" cy="4968552"/>
          </a:xfrm>
        </p:spPr>
        <p:txBody>
          <a:bodyPr>
            <a:normAutofit fontScale="92500" lnSpcReduction="10000"/>
          </a:bodyPr>
          <a:lstStyle/>
          <a:p>
            <a:pPr algn="just"/>
            <a:endParaRPr lang="tr-TR" sz="2200" dirty="0" smtClean="0">
              <a:latin typeface="Calibri" panose="020F0502020204030204" pitchFamily="34" charset="0"/>
            </a:endParaRPr>
          </a:p>
          <a:p>
            <a:pPr algn="just"/>
            <a:r>
              <a:rPr lang="tr-TR" sz="1800" dirty="0" err="1" smtClean="0">
                <a:latin typeface="Calibri" panose="020F0502020204030204" pitchFamily="34" charset="0"/>
              </a:rPr>
              <a:t>We</a:t>
            </a:r>
            <a:r>
              <a:rPr lang="tr-TR" sz="1800" dirty="0" smtClean="0">
                <a:latin typeface="Calibri" panose="020F0502020204030204" pitchFamily="34" charset="0"/>
              </a:rPr>
              <a:t> </a:t>
            </a:r>
            <a:r>
              <a:rPr lang="tr-TR" sz="1800" dirty="0" err="1" smtClean="0">
                <a:latin typeface="Calibri" panose="020F0502020204030204" pitchFamily="34" charset="0"/>
              </a:rPr>
              <a:t>focus</a:t>
            </a:r>
            <a:r>
              <a:rPr lang="tr-TR" sz="1800" dirty="0" smtClean="0">
                <a:latin typeface="Calibri" panose="020F0502020204030204" pitchFamily="34" charset="0"/>
              </a:rPr>
              <a:t> on </a:t>
            </a:r>
            <a:r>
              <a:rPr lang="tr-TR" sz="1800" b="1" dirty="0" err="1" smtClean="0">
                <a:latin typeface="Calibri" panose="020F0502020204030204" pitchFamily="34" charset="0"/>
              </a:rPr>
              <a:t>gender</a:t>
            </a:r>
            <a:r>
              <a:rPr lang="tr-TR" sz="1800" b="1" dirty="0" smtClean="0">
                <a:latin typeface="Calibri" panose="020F0502020204030204" pitchFamily="34" charset="0"/>
              </a:rPr>
              <a:t> </a:t>
            </a:r>
            <a:r>
              <a:rPr lang="tr-TR" sz="1800" b="1" dirty="0" err="1" smtClean="0">
                <a:latin typeface="Calibri" panose="020F0502020204030204" pitchFamily="34" charset="0"/>
              </a:rPr>
              <a:t>justice</a:t>
            </a:r>
            <a:r>
              <a:rPr lang="tr-TR" sz="1800" b="1" dirty="0" smtClean="0">
                <a:latin typeface="Calibri" panose="020F0502020204030204" pitchFamily="34" charset="0"/>
              </a:rPr>
              <a:t> as a </a:t>
            </a:r>
            <a:r>
              <a:rPr lang="tr-TR" sz="1800" b="1" dirty="0" err="1" smtClean="0">
                <a:latin typeface="Calibri" panose="020F0502020204030204" pitchFamily="34" charset="0"/>
              </a:rPr>
              <a:t>holistic</a:t>
            </a:r>
            <a:r>
              <a:rPr lang="tr-TR" sz="1800" b="1" dirty="0" smtClean="0">
                <a:latin typeface="Calibri" panose="020F0502020204030204" pitchFamily="34" charset="0"/>
              </a:rPr>
              <a:t> </a:t>
            </a:r>
            <a:r>
              <a:rPr lang="tr-TR" sz="1800" b="1" dirty="0" err="1" smtClean="0">
                <a:latin typeface="Calibri" panose="020F0502020204030204" pitchFamily="34" charset="0"/>
              </a:rPr>
              <a:t>concept</a:t>
            </a:r>
            <a:r>
              <a:rPr lang="tr-TR" sz="1800" b="1" dirty="0" smtClean="0">
                <a:latin typeface="Calibri" panose="020F0502020204030204" pitchFamily="34" charset="0"/>
              </a:rPr>
              <a:t> </a:t>
            </a:r>
            <a:r>
              <a:rPr lang="tr-TR" sz="1800" dirty="0" err="1" smtClean="0">
                <a:latin typeface="Calibri" panose="020F0502020204030204" pitchFamily="34" charset="0"/>
              </a:rPr>
              <a:t>comprising</a:t>
            </a:r>
            <a:r>
              <a:rPr lang="tr-TR" sz="1800" dirty="0" smtClean="0">
                <a:latin typeface="Calibri" panose="020F0502020204030204" pitchFamily="34" charset="0"/>
              </a:rPr>
              <a:t> </a:t>
            </a:r>
            <a:r>
              <a:rPr lang="tr-TR" sz="1800" dirty="0" err="1" smtClean="0">
                <a:latin typeface="Calibri" panose="020F0502020204030204" pitchFamily="34" charset="0"/>
              </a:rPr>
              <a:t>equal</a:t>
            </a:r>
            <a:r>
              <a:rPr lang="tr-TR" sz="1800" dirty="0" smtClean="0">
                <a:latin typeface="Calibri" panose="020F0502020204030204" pitchFamily="34" charset="0"/>
              </a:rPr>
              <a:t> </a:t>
            </a:r>
            <a:r>
              <a:rPr lang="tr-TR" sz="1800" dirty="0" err="1" smtClean="0">
                <a:latin typeface="Calibri" panose="020F0502020204030204" pitchFamily="34" charset="0"/>
              </a:rPr>
              <a:t>rights</a:t>
            </a:r>
            <a:r>
              <a:rPr lang="tr-TR" sz="1800" dirty="0" smtClean="0">
                <a:latin typeface="Calibri" panose="020F0502020204030204" pitchFamily="34" charset="0"/>
              </a:rPr>
              <a:t> </a:t>
            </a:r>
            <a:r>
              <a:rPr lang="tr-TR" sz="1800" dirty="0" err="1" smtClean="0">
                <a:latin typeface="Calibri" panose="020F0502020204030204" pitchFamily="34" charset="0"/>
              </a:rPr>
              <a:t>and</a:t>
            </a:r>
            <a:r>
              <a:rPr lang="tr-TR" sz="1800" dirty="0" smtClean="0">
                <a:latin typeface="Calibri" panose="020F0502020204030204" pitchFamily="34" charset="0"/>
              </a:rPr>
              <a:t> </a:t>
            </a:r>
            <a:r>
              <a:rPr lang="tr-TR" sz="1800" dirty="0" err="1" smtClean="0">
                <a:latin typeface="Calibri" panose="020F0502020204030204" pitchFamily="34" charset="0"/>
              </a:rPr>
              <a:t>access</a:t>
            </a:r>
            <a:r>
              <a:rPr lang="tr-TR" sz="1800" dirty="0" smtClean="0">
                <a:latin typeface="Calibri" panose="020F0502020204030204" pitchFamily="34" charset="0"/>
              </a:rPr>
              <a:t> </a:t>
            </a:r>
            <a:r>
              <a:rPr lang="tr-TR" sz="1800" dirty="0" err="1" smtClean="0">
                <a:latin typeface="Calibri" panose="020F0502020204030204" pitchFamily="34" charset="0"/>
              </a:rPr>
              <a:t>to</a:t>
            </a:r>
            <a:r>
              <a:rPr lang="tr-TR" sz="1800" dirty="0" smtClean="0">
                <a:latin typeface="Calibri" panose="020F0502020204030204" pitchFamily="34" charset="0"/>
              </a:rPr>
              <a:t> </a:t>
            </a:r>
            <a:r>
              <a:rPr lang="tr-TR" sz="1800" dirty="0" err="1" smtClean="0">
                <a:latin typeface="Calibri" panose="020F0502020204030204" pitchFamily="34" charset="0"/>
              </a:rPr>
              <a:t>opportunities</a:t>
            </a:r>
            <a:r>
              <a:rPr lang="tr-TR" sz="1800" dirty="0" smtClean="0">
                <a:latin typeface="Calibri" panose="020F0502020204030204" pitchFamily="34" charset="0"/>
              </a:rPr>
              <a:t> but </a:t>
            </a:r>
            <a:r>
              <a:rPr lang="tr-TR" sz="1800" dirty="0" err="1" smtClean="0">
                <a:latin typeface="Calibri" panose="020F0502020204030204" pitchFamily="34" charset="0"/>
              </a:rPr>
              <a:t>going</a:t>
            </a:r>
            <a:r>
              <a:rPr lang="tr-TR" sz="1800" dirty="0" smtClean="0">
                <a:latin typeface="Calibri" panose="020F0502020204030204" pitchFamily="34" charset="0"/>
              </a:rPr>
              <a:t> </a:t>
            </a:r>
            <a:r>
              <a:rPr lang="tr-TR" sz="1800" dirty="0" err="1" smtClean="0">
                <a:latin typeface="Calibri" panose="020F0502020204030204" pitchFamily="34" charset="0"/>
              </a:rPr>
              <a:t>beyond</a:t>
            </a:r>
            <a:r>
              <a:rPr lang="tr-TR" sz="1800" dirty="0" smtClean="0">
                <a:latin typeface="Calibri" panose="020F0502020204030204" pitchFamily="34" charset="0"/>
              </a:rPr>
              <a:t> it </a:t>
            </a:r>
            <a:r>
              <a:rPr lang="tr-TR" sz="1800" dirty="0" err="1" smtClean="0">
                <a:latin typeface="Calibri" panose="020F0502020204030204" pitchFamily="34" charset="0"/>
              </a:rPr>
              <a:t>to</a:t>
            </a:r>
            <a:r>
              <a:rPr lang="tr-TR" sz="1800" dirty="0" smtClean="0">
                <a:latin typeface="Calibri" panose="020F0502020204030204" pitchFamily="34" charset="0"/>
              </a:rPr>
              <a:t> </a:t>
            </a:r>
            <a:r>
              <a:rPr lang="tr-TR" sz="1800" dirty="0" err="1" smtClean="0">
                <a:latin typeface="Calibri" panose="020F0502020204030204" pitchFamily="34" charset="0"/>
              </a:rPr>
              <a:t>reflect</a:t>
            </a:r>
            <a:r>
              <a:rPr lang="tr-TR" sz="1800" dirty="0" smtClean="0">
                <a:latin typeface="Calibri" panose="020F0502020204030204" pitchFamily="34" charset="0"/>
              </a:rPr>
              <a:t> a </a:t>
            </a:r>
            <a:r>
              <a:rPr lang="tr-TR" sz="1800" dirty="0" err="1" smtClean="0">
                <a:latin typeface="Calibri" panose="020F0502020204030204" pitchFamily="34" charset="0"/>
              </a:rPr>
              <a:t>more</a:t>
            </a:r>
            <a:r>
              <a:rPr lang="tr-TR" sz="1800" dirty="0" smtClean="0">
                <a:latin typeface="Calibri" panose="020F0502020204030204" pitchFamily="34" charset="0"/>
              </a:rPr>
              <a:t> </a:t>
            </a:r>
            <a:r>
              <a:rPr lang="tr-TR" sz="1800" dirty="0" err="1" smtClean="0">
                <a:latin typeface="Calibri" panose="020F0502020204030204" pitchFamily="34" charset="0"/>
              </a:rPr>
              <a:t>just</a:t>
            </a:r>
            <a:r>
              <a:rPr lang="tr-TR" sz="1800" dirty="0" smtClean="0">
                <a:latin typeface="Calibri" panose="020F0502020204030204" pitchFamily="34" charset="0"/>
              </a:rPr>
              <a:t> </a:t>
            </a:r>
            <a:r>
              <a:rPr lang="tr-TR" sz="1800" dirty="0" err="1" smtClean="0">
                <a:latin typeface="Calibri" panose="020F0502020204030204" pitchFamily="34" charset="0"/>
              </a:rPr>
              <a:t>distribution</a:t>
            </a:r>
            <a:r>
              <a:rPr lang="tr-TR" sz="1800" dirty="0" smtClean="0">
                <a:latin typeface="Calibri" panose="020F0502020204030204" pitchFamily="34" charset="0"/>
              </a:rPr>
              <a:t> of </a:t>
            </a:r>
            <a:r>
              <a:rPr lang="tr-TR" sz="1800" dirty="0" err="1" smtClean="0">
                <a:latin typeface="Calibri" panose="020F0502020204030204" pitchFamily="34" charset="0"/>
              </a:rPr>
              <a:t>roles</a:t>
            </a:r>
            <a:r>
              <a:rPr lang="tr-TR" sz="1800" dirty="0" smtClean="0">
                <a:latin typeface="Calibri" panose="020F0502020204030204" pitchFamily="34" charset="0"/>
              </a:rPr>
              <a:t> </a:t>
            </a:r>
            <a:r>
              <a:rPr lang="tr-TR" sz="1800" dirty="0" err="1" smtClean="0">
                <a:latin typeface="Calibri" panose="020F0502020204030204" pitchFamily="34" charset="0"/>
              </a:rPr>
              <a:t>between</a:t>
            </a:r>
            <a:r>
              <a:rPr lang="tr-TR" sz="1800" dirty="0" smtClean="0">
                <a:latin typeface="Calibri" panose="020F0502020204030204" pitchFamily="34" charset="0"/>
              </a:rPr>
              <a:t> men </a:t>
            </a:r>
            <a:r>
              <a:rPr lang="tr-TR" sz="1800" dirty="0" err="1" smtClean="0">
                <a:latin typeface="Calibri" panose="020F0502020204030204" pitchFamily="34" charset="0"/>
              </a:rPr>
              <a:t>and</a:t>
            </a:r>
            <a:r>
              <a:rPr lang="tr-TR" sz="1800" dirty="0" smtClean="0">
                <a:latin typeface="Calibri" panose="020F0502020204030204" pitchFamily="34" charset="0"/>
              </a:rPr>
              <a:t> </a:t>
            </a:r>
            <a:r>
              <a:rPr lang="tr-TR" sz="1800" dirty="0" err="1" smtClean="0">
                <a:latin typeface="Calibri" panose="020F0502020204030204" pitchFamily="34" charset="0"/>
              </a:rPr>
              <a:t>women</a:t>
            </a:r>
            <a:r>
              <a:rPr lang="tr-TR" sz="1800" dirty="0" smtClean="0">
                <a:latin typeface="Calibri" panose="020F0502020204030204" pitchFamily="34" charset="0"/>
              </a:rPr>
              <a:t>.</a:t>
            </a:r>
            <a:r>
              <a:rPr lang="en-US" sz="1800" dirty="0"/>
              <a:t> It is important to avoid turning qualities and characters of women and men into a disadvantage, and instead create the right environment and provide the right opportunities for both to realize their full </a:t>
            </a:r>
            <a:r>
              <a:rPr lang="en-US" sz="1800" dirty="0" smtClean="0"/>
              <a:t>potential</a:t>
            </a:r>
            <a:r>
              <a:rPr lang="tr-TR" sz="1800" dirty="0" smtClean="0"/>
              <a:t>.</a:t>
            </a:r>
            <a:endParaRPr lang="tr-TR" sz="1800" dirty="0" smtClean="0">
              <a:latin typeface="Calibri" panose="020F0502020204030204" pitchFamily="34" charset="0"/>
            </a:endParaRPr>
          </a:p>
          <a:p>
            <a:pPr algn="just"/>
            <a:endParaRPr lang="tr-TR" sz="1800" dirty="0" smtClean="0">
              <a:latin typeface="Calibri" panose="020F0502020204030204" pitchFamily="34" charset="0"/>
            </a:endParaRPr>
          </a:p>
          <a:p>
            <a:pPr algn="just"/>
            <a:r>
              <a:rPr lang="tr-TR" sz="1800" dirty="0" smtClean="0">
                <a:latin typeface="Calibri" panose="020F0502020204030204" pitchFamily="34" charset="0"/>
              </a:rPr>
              <a:t>KADEM </a:t>
            </a:r>
            <a:r>
              <a:rPr lang="tr-TR" sz="1800" dirty="0" err="1" smtClean="0">
                <a:latin typeface="Calibri" panose="020F0502020204030204" pitchFamily="34" charset="0"/>
              </a:rPr>
              <a:t>organizes</a:t>
            </a:r>
            <a:r>
              <a:rPr lang="tr-TR" sz="1800" dirty="0" smtClean="0">
                <a:latin typeface="Calibri" panose="020F0502020204030204" pitchFamily="34" charset="0"/>
              </a:rPr>
              <a:t> </a:t>
            </a:r>
            <a:r>
              <a:rPr lang="tr-TR" sz="1800" dirty="0" err="1" smtClean="0">
                <a:latin typeface="Calibri" panose="020F0502020204030204" pitchFamily="34" charset="0"/>
              </a:rPr>
              <a:t>summits</a:t>
            </a:r>
            <a:r>
              <a:rPr lang="tr-TR" sz="1800" dirty="0" smtClean="0">
                <a:latin typeface="Calibri" panose="020F0502020204030204" pitchFamily="34" charset="0"/>
              </a:rPr>
              <a:t>, </a:t>
            </a:r>
            <a:r>
              <a:rPr lang="tr-TR" sz="1800" dirty="0" err="1" smtClean="0">
                <a:latin typeface="Calibri" panose="020F0502020204030204" pitchFamily="34" charset="0"/>
              </a:rPr>
              <a:t>academic</a:t>
            </a:r>
            <a:r>
              <a:rPr lang="tr-TR" sz="1800" dirty="0" smtClean="0">
                <a:latin typeface="Calibri" panose="020F0502020204030204" pitchFamily="34" charset="0"/>
              </a:rPr>
              <a:t> </a:t>
            </a:r>
            <a:r>
              <a:rPr lang="tr-TR" sz="1800" dirty="0" err="1" smtClean="0">
                <a:latin typeface="Calibri" panose="020F0502020204030204" pitchFamily="34" charset="0"/>
              </a:rPr>
              <a:t>congferences</a:t>
            </a:r>
            <a:r>
              <a:rPr lang="tr-TR" sz="1800" dirty="0" smtClean="0">
                <a:latin typeface="Calibri" panose="020F0502020204030204" pitchFamily="34" charset="0"/>
              </a:rPr>
              <a:t> </a:t>
            </a:r>
            <a:r>
              <a:rPr lang="tr-TR" sz="1800" dirty="0" err="1" smtClean="0">
                <a:latin typeface="Calibri" panose="020F0502020204030204" pitchFamily="34" charset="0"/>
              </a:rPr>
              <a:t>and</a:t>
            </a:r>
            <a:r>
              <a:rPr lang="tr-TR" sz="1800" dirty="0" smtClean="0">
                <a:latin typeface="Calibri" panose="020F0502020204030204" pitchFamily="34" charset="0"/>
              </a:rPr>
              <a:t> </a:t>
            </a:r>
            <a:r>
              <a:rPr lang="tr-TR" sz="1800" dirty="0" err="1" smtClean="0">
                <a:latin typeface="Calibri" panose="020F0502020204030204" pitchFamily="34" charset="0"/>
              </a:rPr>
              <a:t>issues</a:t>
            </a:r>
            <a:r>
              <a:rPr lang="tr-TR" sz="1800" dirty="0" smtClean="0">
                <a:latin typeface="Calibri" panose="020F0502020204030204" pitchFamily="34" charset="0"/>
              </a:rPr>
              <a:t> an </a:t>
            </a:r>
            <a:r>
              <a:rPr lang="tr-TR" sz="1800" dirty="0" err="1" smtClean="0">
                <a:latin typeface="Calibri" panose="020F0502020204030204" pitchFamily="34" charset="0"/>
              </a:rPr>
              <a:t>academic</a:t>
            </a:r>
            <a:r>
              <a:rPr lang="tr-TR" sz="1800" dirty="0" smtClean="0">
                <a:latin typeface="Calibri" panose="020F0502020204030204" pitchFamily="34" charset="0"/>
              </a:rPr>
              <a:t> </a:t>
            </a:r>
            <a:r>
              <a:rPr lang="tr-TR" sz="1800" dirty="0" err="1" smtClean="0">
                <a:latin typeface="Calibri" panose="020F0502020204030204" pitchFamily="34" charset="0"/>
              </a:rPr>
              <a:t>journal</a:t>
            </a:r>
            <a:r>
              <a:rPr lang="tr-TR" sz="1800" dirty="0" smtClean="0">
                <a:latin typeface="Calibri" panose="020F0502020204030204" pitchFamily="34" charset="0"/>
              </a:rPr>
              <a:t> </a:t>
            </a:r>
            <a:r>
              <a:rPr lang="tr-TR" sz="1800" dirty="0" err="1" smtClean="0">
                <a:latin typeface="Calibri" panose="020F0502020204030204" pitchFamily="34" charset="0"/>
              </a:rPr>
              <a:t>to</a:t>
            </a:r>
            <a:r>
              <a:rPr lang="tr-TR" sz="1800" dirty="0" smtClean="0">
                <a:latin typeface="Calibri" panose="020F0502020204030204" pitchFamily="34" charset="0"/>
              </a:rPr>
              <a:t> </a:t>
            </a:r>
            <a:r>
              <a:rPr lang="tr-TR" sz="1800" dirty="0" err="1" smtClean="0">
                <a:latin typeface="Calibri" panose="020F0502020204030204" pitchFamily="34" charset="0"/>
              </a:rPr>
              <a:t>support</a:t>
            </a:r>
            <a:r>
              <a:rPr lang="tr-TR" sz="1800" dirty="0" smtClean="0">
                <a:latin typeface="Calibri" panose="020F0502020204030204" pitchFamily="34" charset="0"/>
              </a:rPr>
              <a:t> </a:t>
            </a:r>
            <a:r>
              <a:rPr lang="tr-TR" sz="1800" dirty="0" err="1" smtClean="0">
                <a:latin typeface="Calibri" panose="020F0502020204030204" pitchFamily="34" charset="0"/>
              </a:rPr>
              <a:t>gender</a:t>
            </a:r>
            <a:r>
              <a:rPr lang="tr-TR" sz="1800" dirty="0" smtClean="0">
                <a:latin typeface="Calibri" panose="020F0502020204030204" pitchFamily="34" charset="0"/>
              </a:rPr>
              <a:t> </a:t>
            </a:r>
            <a:r>
              <a:rPr lang="tr-TR" sz="1800" dirty="0" err="1" smtClean="0">
                <a:latin typeface="Calibri" panose="020F0502020204030204" pitchFamily="34" charset="0"/>
              </a:rPr>
              <a:t>justice</a:t>
            </a:r>
            <a:r>
              <a:rPr lang="tr-TR" sz="1800" dirty="0" smtClean="0">
                <a:latin typeface="Calibri" panose="020F0502020204030204" pitchFamily="34" charset="0"/>
              </a:rPr>
              <a:t> </a:t>
            </a:r>
            <a:r>
              <a:rPr lang="tr-TR" sz="1800" dirty="0" err="1" smtClean="0">
                <a:latin typeface="Calibri" panose="020F0502020204030204" pitchFamily="34" charset="0"/>
              </a:rPr>
              <a:t>concept</a:t>
            </a:r>
            <a:r>
              <a:rPr lang="tr-TR" sz="1800" dirty="0" smtClean="0">
                <a:latin typeface="Calibri" panose="020F0502020204030204" pitchFamily="34" charset="0"/>
              </a:rPr>
              <a:t>.</a:t>
            </a:r>
          </a:p>
          <a:p>
            <a:pPr marL="118872" indent="0" algn="just">
              <a:buNone/>
            </a:pPr>
            <a:endParaRPr lang="tr-TR" sz="2200" b="1" dirty="0" smtClean="0">
              <a:latin typeface="Calibri" panose="020F0502020204030204" pitchFamily="34" charset="0"/>
            </a:endParaRPr>
          </a:p>
          <a:p>
            <a:pPr marL="118872" indent="0" algn="just">
              <a:buNone/>
            </a:pPr>
            <a:endParaRPr lang="tr-TR" sz="2200" b="1" dirty="0">
              <a:latin typeface="Calibri" panose="020F0502020204030204" pitchFamily="34" charset="0"/>
            </a:endParaRPr>
          </a:p>
          <a:p>
            <a:pPr algn="just">
              <a:buFont typeface="Wingdings" panose="05000000000000000000" pitchFamily="2" charset="2"/>
              <a:buChar char="Ø"/>
            </a:pPr>
            <a:r>
              <a:rPr lang="tr-TR" sz="2600" b="1" dirty="0" smtClean="0">
                <a:latin typeface="Calibri" panose="020F0502020204030204" pitchFamily="34" charset="0"/>
              </a:rPr>
              <a:t>KADEM WOMEN’S RESEARCH JOURNAL     </a:t>
            </a:r>
            <a:endParaRPr lang="tr-TR" sz="2900" dirty="0" smtClean="0"/>
          </a:p>
          <a:p>
            <a:pPr>
              <a:buNone/>
            </a:pPr>
            <a:r>
              <a:rPr lang="tr-TR" sz="1800" dirty="0" smtClean="0">
                <a:latin typeface="Calibri" panose="020F0502020204030204" pitchFamily="34" charset="0"/>
              </a:rPr>
              <a:t>       N</a:t>
            </a:r>
            <a:r>
              <a:rPr lang="en-US" sz="1800" dirty="0" err="1" smtClean="0">
                <a:latin typeface="Calibri" panose="020F0502020204030204" pitchFamily="34" charset="0"/>
              </a:rPr>
              <a:t>ational</a:t>
            </a:r>
            <a:r>
              <a:rPr lang="en-US" sz="1800" dirty="0" smtClean="0">
                <a:latin typeface="Calibri" panose="020F0502020204030204" pitchFamily="34" charset="0"/>
              </a:rPr>
              <a:t> juried</a:t>
            </a:r>
            <a:r>
              <a:rPr lang="tr-TR" sz="1800" dirty="0" smtClean="0">
                <a:latin typeface="Calibri" panose="020F0502020204030204" pitchFamily="34" charset="0"/>
              </a:rPr>
              <a:t> </a:t>
            </a:r>
            <a:r>
              <a:rPr lang="tr-TR" sz="1800" dirty="0" err="1" smtClean="0">
                <a:latin typeface="Calibri" panose="020F0502020204030204" pitchFamily="34" charset="0"/>
              </a:rPr>
              <a:t>biannual</a:t>
            </a:r>
            <a:r>
              <a:rPr lang="tr-TR" sz="1800" dirty="0" smtClean="0">
                <a:latin typeface="Calibri" panose="020F0502020204030204" pitchFamily="34" charset="0"/>
              </a:rPr>
              <a:t> </a:t>
            </a:r>
            <a:r>
              <a:rPr lang="en-US" sz="1800" dirty="0" smtClean="0">
                <a:latin typeface="Calibri" panose="020F0502020204030204" pitchFamily="34" charset="0"/>
              </a:rPr>
              <a:t>journal of women’s studies that includes women’s studies from diverse disciplines. It focuses on protection of women’s rights, enhancement of women’s</a:t>
            </a:r>
            <a:r>
              <a:rPr lang="tr-TR" sz="1800" dirty="0" smtClean="0">
                <a:latin typeface="Calibri" panose="020F0502020204030204" pitchFamily="34" charset="0"/>
              </a:rPr>
              <a:t> </a:t>
            </a:r>
            <a:r>
              <a:rPr lang="en-US" sz="1800" dirty="0" smtClean="0">
                <a:latin typeface="Calibri" panose="020F0502020204030204" pitchFamily="34" charset="0"/>
              </a:rPr>
              <a:t>socio-cultural, economic and political status.</a:t>
            </a:r>
            <a:r>
              <a:rPr lang="en-US" sz="2800" dirty="0" smtClean="0">
                <a:latin typeface="Calibri" panose="020F0502020204030204" pitchFamily="34" charset="0"/>
              </a:rPr>
              <a:t> </a:t>
            </a:r>
            <a:endParaRPr lang="tr-TR" sz="2800" dirty="0" smtClean="0">
              <a:latin typeface="Calibri" panose="020F0502020204030204" pitchFamily="34" charset="0"/>
            </a:endParaRPr>
          </a:p>
          <a:p>
            <a:endParaRPr lang="tr-TR" sz="2900" dirty="0" smtClean="0"/>
          </a:p>
          <a:p>
            <a:endParaRPr lang="tr-TR" sz="2900" dirty="0" smtClean="0"/>
          </a:p>
          <a:p>
            <a:endParaRPr lang="tr-TR" sz="2900" dirty="0" smtClean="0"/>
          </a:p>
          <a:p>
            <a:endParaRPr lang="tr-TR" sz="2900" dirty="0" smtClean="0"/>
          </a:p>
          <a:p>
            <a:endParaRPr lang="tr-TR" sz="2900" dirty="0" smtClean="0"/>
          </a:p>
          <a:p>
            <a:endParaRPr lang="tr-TR" sz="2900" dirty="0" smtClean="0"/>
          </a:p>
          <a:p>
            <a:endParaRPr lang="tr-TR" sz="2900" dirty="0" smtClean="0"/>
          </a:p>
          <a:p>
            <a:endParaRPr lang="tr-TR" sz="2900" dirty="0" smtClean="0"/>
          </a:p>
          <a:p>
            <a:endParaRPr lang="tr-TR" sz="2900" dirty="0" smtClean="0"/>
          </a:p>
          <a:p>
            <a:endParaRPr lang="tr-TR" dirty="0"/>
          </a:p>
        </p:txBody>
      </p:sp>
      <p:pic>
        <p:nvPicPr>
          <p:cNvPr id="5" name="Picture 2" descr="C:\Users\LG\Desktop\KADEM LOGO .jpg"/>
          <p:cNvPicPr>
            <a:picLocks noChangeAspect="1" noChangeArrowheads="1"/>
          </p:cNvPicPr>
          <p:nvPr/>
        </p:nvPicPr>
        <p:blipFill>
          <a:blip r:embed="rId2" cstate="print"/>
          <a:srcRect/>
          <a:stretch>
            <a:fillRect/>
          </a:stretch>
        </p:blipFill>
        <p:spPr bwMode="auto">
          <a:xfrm>
            <a:off x="7308304" y="6165304"/>
            <a:ext cx="1449640" cy="692696"/>
          </a:xfrm>
          <a:prstGeom prst="rect">
            <a:avLst/>
          </a:prstGeom>
          <a:noFill/>
        </p:spPr>
      </p:pic>
      <p:pic>
        <p:nvPicPr>
          <p:cNvPr id="6"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2420888"/>
            <a:ext cx="2339752" cy="3275352"/>
          </a:xfrm>
          <a:prstGeom prst="rect">
            <a:avLst/>
          </a:prstGeom>
          <a:noFill/>
          <a:effectLst>
            <a:softEdge rad="50800"/>
          </a:effectLst>
          <a:scene3d>
            <a:camera prst="orthographicFront"/>
            <a:lightRig rig="threePt" dir="t"/>
          </a:scene3d>
          <a:sp3d contourW="19050">
            <a:extrusionClr>
              <a:schemeClr val="tx1"/>
            </a:extrusionClr>
          </a:sp3d>
        </p:spPr>
      </p:pic>
    </p:spTree>
    <p:extLst>
      <p:ext uri="{BB962C8B-B14F-4D97-AF65-F5344CB8AC3E}">
        <p14:creationId xmlns:p14="http://schemas.microsoft.com/office/powerpoint/2010/main" val="2056507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4800" dirty="0" err="1" smtClean="0">
                <a:latin typeface="Calibri" panose="020F0502020204030204" pitchFamily="34" charset="0"/>
              </a:rPr>
              <a:t>Gender</a:t>
            </a:r>
            <a:r>
              <a:rPr lang="tr-TR" sz="4800" dirty="0" smtClean="0">
                <a:latin typeface="Calibri" panose="020F0502020204030204" pitchFamily="34" charset="0"/>
              </a:rPr>
              <a:t> </a:t>
            </a:r>
            <a:r>
              <a:rPr lang="tr-TR" sz="4800" dirty="0" err="1" smtClean="0">
                <a:latin typeface="Calibri" panose="020F0502020204030204" pitchFamily="34" charset="0"/>
              </a:rPr>
              <a:t>Justice</a:t>
            </a:r>
            <a:r>
              <a:rPr lang="tr-TR" sz="4800" dirty="0" smtClean="0">
                <a:latin typeface="Calibri" panose="020F0502020204030204" pitchFamily="34" charset="0"/>
              </a:rPr>
              <a:t>: </a:t>
            </a:r>
            <a:r>
              <a:rPr lang="tr-TR" sz="4800" dirty="0" err="1" smtClean="0">
                <a:latin typeface="Calibri" panose="020F0502020204030204" pitchFamily="34" charset="0"/>
              </a:rPr>
              <a:t>Summits</a:t>
            </a:r>
            <a:r>
              <a:rPr lang="tr-TR" sz="4800" dirty="0" smtClean="0">
                <a:latin typeface="Calibri" panose="020F0502020204030204" pitchFamily="34" charset="0"/>
              </a:rPr>
              <a:t> </a:t>
            </a:r>
            <a:r>
              <a:rPr lang="tr-TR" sz="4800" dirty="0" err="1" smtClean="0">
                <a:latin typeface="Calibri" panose="020F0502020204030204" pitchFamily="34" charset="0"/>
              </a:rPr>
              <a:t>and</a:t>
            </a:r>
            <a:r>
              <a:rPr lang="tr-TR" sz="4800" dirty="0" smtClean="0">
                <a:latin typeface="Calibri" panose="020F0502020204030204" pitchFamily="34" charset="0"/>
              </a:rPr>
              <a:t> </a:t>
            </a:r>
            <a:r>
              <a:rPr lang="tr-TR" sz="4800" dirty="0" err="1" smtClean="0">
                <a:latin typeface="Calibri" panose="020F0502020204030204" pitchFamily="34" charset="0"/>
              </a:rPr>
              <a:t>Congresses</a:t>
            </a:r>
            <a:endParaRPr lang="tr-TR" dirty="0"/>
          </a:p>
        </p:txBody>
      </p:sp>
      <p:pic>
        <p:nvPicPr>
          <p:cNvPr id="7" name="Resim 6" descr="http://kadem.org.tr/wp-content/uploads/bfi_thumb/Uluslararasi-Kadin-ve-Adalet-Zirvesi-05-2znsit7r5ywuhm4td2auq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628800"/>
            <a:ext cx="3960440" cy="2520280"/>
          </a:xfrm>
          <a:prstGeom prst="rect">
            <a:avLst/>
          </a:prstGeom>
          <a:noFill/>
          <a:ln>
            <a:noFill/>
          </a:ln>
        </p:spPr>
      </p:pic>
      <p:sp>
        <p:nvSpPr>
          <p:cNvPr id="6" name="Dikdörtgen 5"/>
          <p:cNvSpPr/>
          <p:nvPr/>
        </p:nvSpPr>
        <p:spPr>
          <a:xfrm>
            <a:off x="282352" y="1608667"/>
            <a:ext cx="4217640" cy="2585323"/>
          </a:xfrm>
          <a:prstGeom prst="rect">
            <a:avLst/>
          </a:prstGeom>
        </p:spPr>
        <p:txBody>
          <a:bodyPr wrap="square">
            <a:spAutoFit/>
          </a:bodyPr>
          <a:lstStyle/>
          <a:p>
            <a:pPr algn="just"/>
            <a:r>
              <a:rPr lang="en-US" b="1" dirty="0" smtClean="0">
                <a:solidFill>
                  <a:srgbClr val="000000"/>
                </a:solidFill>
                <a:latin typeface="Calibri" panose="020F0502020204030204" pitchFamily="34" charset="0"/>
              </a:rPr>
              <a:t>“</a:t>
            </a:r>
            <a:r>
              <a:rPr lang="en-US" b="1" dirty="0">
                <a:solidFill>
                  <a:srgbClr val="000000"/>
                </a:solidFill>
                <a:latin typeface="Calibri" panose="020F0502020204030204" pitchFamily="34" charset="0"/>
              </a:rPr>
              <a:t>The International Women and Justice Summit</a:t>
            </a:r>
            <a:r>
              <a:rPr lang="en-US" b="1" dirty="0" smtClean="0">
                <a:solidFill>
                  <a:srgbClr val="000000"/>
                </a:solidFill>
                <a:latin typeface="Calibri" panose="020F0502020204030204" pitchFamily="34" charset="0"/>
              </a:rPr>
              <a:t>”</a:t>
            </a:r>
            <a:r>
              <a:rPr lang="en-US" dirty="0" smtClean="0">
                <a:solidFill>
                  <a:srgbClr val="000000"/>
                </a:solidFill>
                <a:latin typeface="Calibri" panose="020F0502020204030204" pitchFamily="34" charset="0"/>
              </a:rPr>
              <a:t> </a:t>
            </a:r>
            <a:endParaRPr lang="tr-TR" dirty="0" smtClean="0">
              <a:solidFill>
                <a:srgbClr val="000000"/>
              </a:solidFill>
              <a:latin typeface="Calibri" panose="020F0502020204030204" pitchFamily="34" charset="0"/>
            </a:endParaRPr>
          </a:p>
          <a:p>
            <a:pPr algn="just"/>
            <a:r>
              <a:rPr lang="tr-TR" dirty="0" smtClean="0">
                <a:solidFill>
                  <a:srgbClr val="000000"/>
                </a:solidFill>
                <a:latin typeface="Calibri" panose="020F0502020204030204" pitchFamily="34" charset="0"/>
              </a:rPr>
              <a:t>O</a:t>
            </a:r>
            <a:r>
              <a:rPr lang="en-US" dirty="0" err="1" smtClean="0">
                <a:solidFill>
                  <a:srgbClr val="000000"/>
                </a:solidFill>
                <a:latin typeface="Calibri" panose="020F0502020204030204" pitchFamily="34" charset="0"/>
              </a:rPr>
              <a:t>rgani</a:t>
            </a:r>
            <a:r>
              <a:rPr lang="tr-TR" dirty="0">
                <a:solidFill>
                  <a:srgbClr val="000000"/>
                </a:solidFill>
                <a:latin typeface="Calibri" panose="020F0502020204030204" pitchFamily="34" charset="0"/>
              </a:rPr>
              <a:t>z</a:t>
            </a:r>
            <a:r>
              <a:rPr lang="en-US" dirty="0" err="1" smtClean="0">
                <a:solidFill>
                  <a:srgbClr val="000000"/>
                </a:solidFill>
                <a:latin typeface="Calibri" panose="020F0502020204030204" pitchFamily="34" charset="0"/>
              </a:rPr>
              <a:t>ed</a:t>
            </a:r>
            <a:r>
              <a:rPr lang="en-US" dirty="0" smtClean="0">
                <a:solidFill>
                  <a:srgbClr val="000000"/>
                </a:solidFill>
                <a:latin typeface="Calibri" panose="020F0502020204030204" pitchFamily="34" charset="0"/>
              </a:rPr>
              <a:t> in </a:t>
            </a:r>
            <a:r>
              <a:rPr lang="en-US" dirty="0">
                <a:solidFill>
                  <a:srgbClr val="000000"/>
                </a:solidFill>
                <a:latin typeface="Calibri" panose="020F0502020204030204" pitchFamily="34" charset="0"/>
              </a:rPr>
              <a:t>cooperation with the Family and Social Policies </a:t>
            </a:r>
            <a:r>
              <a:rPr lang="en-US" dirty="0" smtClean="0">
                <a:solidFill>
                  <a:srgbClr val="000000"/>
                </a:solidFill>
                <a:latin typeface="Calibri" panose="020F0502020204030204" pitchFamily="34" charset="0"/>
              </a:rPr>
              <a:t>Ministry </a:t>
            </a:r>
            <a:r>
              <a:rPr lang="tr-TR" dirty="0" err="1" smtClean="0">
                <a:solidFill>
                  <a:srgbClr val="000000"/>
                </a:solidFill>
                <a:latin typeface="Calibri" panose="020F0502020204030204" pitchFamily="34" charset="0"/>
              </a:rPr>
              <a:t>was</a:t>
            </a:r>
            <a:r>
              <a:rPr lang="tr-TR" dirty="0" smtClean="0">
                <a:solidFill>
                  <a:srgbClr val="000000"/>
                </a:solidFill>
                <a:latin typeface="Calibri" panose="020F0502020204030204" pitchFamily="34" charset="0"/>
              </a:rPr>
              <a:t> </a:t>
            </a:r>
            <a:r>
              <a:rPr lang="en-US" dirty="0" smtClean="0">
                <a:solidFill>
                  <a:srgbClr val="000000"/>
                </a:solidFill>
                <a:latin typeface="Calibri" panose="020F0502020204030204" pitchFamily="34" charset="0"/>
              </a:rPr>
              <a:t>held </a:t>
            </a:r>
            <a:r>
              <a:rPr lang="en-US" dirty="0">
                <a:solidFill>
                  <a:srgbClr val="000000"/>
                </a:solidFill>
                <a:latin typeface="Calibri" panose="020F0502020204030204" pitchFamily="34" charset="0"/>
              </a:rPr>
              <a:t>on 24-25 November </a:t>
            </a:r>
            <a:r>
              <a:rPr lang="en-US" dirty="0" smtClean="0">
                <a:solidFill>
                  <a:srgbClr val="000000"/>
                </a:solidFill>
                <a:latin typeface="Calibri" panose="020F0502020204030204" pitchFamily="34" charset="0"/>
              </a:rPr>
              <a:t>2014</a:t>
            </a:r>
            <a:r>
              <a:rPr lang="tr-TR" dirty="0" smtClean="0">
                <a:solidFill>
                  <a:srgbClr val="000000"/>
                </a:solidFill>
                <a:latin typeface="Calibri" panose="020F0502020204030204" pitchFamily="34" charset="0"/>
              </a:rPr>
              <a:t>. </a:t>
            </a:r>
            <a:r>
              <a:rPr lang="tr-TR" dirty="0" err="1" smtClean="0">
                <a:latin typeface="Calibri" panose="020F0502020204030204" pitchFamily="34" charset="0"/>
              </a:rPr>
              <a:t>It</a:t>
            </a:r>
            <a:r>
              <a:rPr lang="tr-TR" dirty="0" smtClean="0">
                <a:latin typeface="Calibri" panose="020F0502020204030204" pitchFamily="34" charset="0"/>
              </a:rPr>
              <a:t> </a:t>
            </a:r>
            <a:r>
              <a:rPr lang="tr-TR" dirty="0" err="1" smtClean="0">
                <a:latin typeface="Calibri" panose="020F0502020204030204" pitchFamily="34" charset="0"/>
              </a:rPr>
              <a:t>was</a:t>
            </a:r>
            <a:r>
              <a:rPr lang="tr-TR" dirty="0" smtClean="0">
                <a:latin typeface="Calibri" panose="020F0502020204030204" pitchFamily="34" charset="0"/>
              </a:rPr>
              <a:t> </a:t>
            </a:r>
            <a:r>
              <a:rPr lang="en-US" dirty="0" smtClean="0">
                <a:latin typeface="Calibri" panose="020F0502020204030204" pitchFamily="34" charset="0"/>
              </a:rPr>
              <a:t>committed </a:t>
            </a:r>
            <a:r>
              <a:rPr lang="en-US" dirty="0">
                <a:latin typeface="Calibri" panose="020F0502020204030204" pitchFamily="34" charset="0"/>
              </a:rPr>
              <a:t>to the elimination of gender-based discrimination in all its forms, and the establishment of a just and democratic </a:t>
            </a:r>
            <a:r>
              <a:rPr lang="en-US" dirty="0" smtClean="0">
                <a:latin typeface="Calibri" panose="020F0502020204030204" pitchFamily="34" charset="0"/>
              </a:rPr>
              <a:t>order</a:t>
            </a:r>
            <a:r>
              <a:rPr lang="tr-TR" dirty="0" smtClean="0">
                <a:latin typeface="Calibri" panose="020F0502020204030204" pitchFamily="34" charset="0"/>
              </a:rPr>
              <a:t>. </a:t>
            </a:r>
            <a:endParaRPr lang="tr-TR" dirty="0">
              <a:latin typeface="Calibri" panose="020F0502020204030204" pitchFamily="34" charset="0"/>
            </a:endParaRPr>
          </a:p>
        </p:txBody>
      </p:sp>
      <p:sp>
        <p:nvSpPr>
          <p:cNvPr id="8" name="7 Dikdörtgen"/>
          <p:cNvSpPr/>
          <p:nvPr/>
        </p:nvSpPr>
        <p:spPr>
          <a:xfrm>
            <a:off x="4716016" y="4509120"/>
            <a:ext cx="4283968" cy="2087495"/>
          </a:xfrm>
          <a:prstGeom prst="rect">
            <a:avLst/>
          </a:prstGeom>
        </p:spPr>
        <p:txBody>
          <a:bodyPr wrap="square">
            <a:spAutoFit/>
          </a:bodyPr>
          <a:lstStyle/>
          <a:p>
            <a:pPr algn="ctr">
              <a:lnSpc>
                <a:spcPct val="115000"/>
              </a:lnSpc>
              <a:spcAft>
                <a:spcPts val="800"/>
              </a:spcAft>
            </a:pPr>
            <a:r>
              <a:rPr lang="tr-TR" b="1" dirty="0" err="1" smtClean="0">
                <a:latin typeface="Calibri" panose="020F0502020204030204" pitchFamily="34" charset="0"/>
              </a:rPr>
              <a:t>Gender</a:t>
            </a:r>
            <a:r>
              <a:rPr lang="tr-TR" b="1" dirty="0" smtClean="0">
                <a:latin typeface="Calibri" panose="020F0502020204030204" pitchFamily="34" charset="0"/>
              </a:rPr>
              <a:t> </a:t>
            </a:r>
            <a:r>
              <a:rPr lang="tr-TR" b="1" dirty="0" err="1" smtClean="0">
                <a:latin typeface="Calibri" panose="020F0502020204030204" pitchFamily="34" charset="0"/>
              </a:rPr>
              <a:t>Justice</a:t>
            </a:r>
            <a:r>
              <a:rPr lang="tr-TR" b="1" dirty="0" smtClean="0">
                <a:latin typeface="Calibri" panose="020F0502020204030204" pitchFamily="34" charset="0"/>
              </a:rPr>
              <a:t> </a:t>
            </a:r>
            <a:r>
              <a:rPr lang="tr-TR" b="1" dirty="0" err="1" smtClean="0">
                <a:latin typeface="Calibri" panose="020F0502020204030204" pitchFamily="34" charset="0"/>
              </a:rPr>
              <a:t>Congress</a:t>
            </a:r>
            <a:r>
              <a:rPr lang="tr-TR" b="1" dirty="0" smtClean="0">
                <a:latin typeface="Calibri" panose="020F0502020204030204" pitchFamily="34" charset="0"/>
              </a:rPr>
              <a:t> </a:t>
            </a:r>
          </a:p>
          <a:p>
            <a:pPr algn="just">
              <a:lnSpc>
                <a:spcPct val="115000"/>
              </a:lnSpc>
              <a:spcAft>
                <a:spcPts val="800"/>
              </a:spcAft>
            </a:pPr>
            <a:r>
              <a:rPr lang="tr-TR" dirty="0" err="1" smtClean="0">
                <a:latin typeface="Calibri" panose="020F0502020204030204" pitchFamily="34" charset="0"/>
              </a:rPr>
              <a:t>Annually</a:t>
            </a:r>
            <a:r>
              <a:rPr lang="tr-TR" dirty="0" smtClean="0">
                <a:latin typeface="Calibri" panose="020F0502020204030204" pitchFamily="34" charset="0"/>
              </a:rPr>
              <a:t> </a:t>
            </a:r>
            <a:r>
              <a:rPr lang="tr-TR" dirty="0" err="1" smtClean="0">
                <a:latin typeface="Calibri" panose="020F0502020204030204" pitchFamily="34" charset="0"/>
              </a:rPr>
              <a:t>organized</a:t>
            </a:r>
            <a:r>
              <a:rPr lang="tr-TR" dirty="0" smtClean="0">
                <a:latin typeface="Calibri" panose="020F0502020204030204" pitchFamily="34" charset="0"/>
              </a:rPr>
              <a:t> at </a:t>
            </a:r>
            <a:r>
              <a:rPr lang="tr-TR" dirty="0" err="1" smtClean="0">
                <a:latin typeface="Calibri" panose="020F0502020204030204" pitchFamily="34" charset="0"/>
              </a:rPr>
              <a:t>the</a:t>
            </a:r>
            <a:r>
              <a:rPr lang="tr-TR" dirty="0" smtClean="0">
                <a:latin typeface="Calibri" panose="020F0502020204030204" pitchFamily="34" charset="0"/>
              </a:rPr>
              <a:t> </a:t>
            </a:r>
            <a:r>
              <a:rPr lang="tr-TR" dirty="0" err="1" smtClean="0">
                <a:latin typeface="Calibri" panose="020F0502020204030204" pitchFamily="34" charset="0"/>
              </a:rPr>
              <a:t>Internatinal</a:t>
            </a:r>
            <a:r>
              <a:rPr lang="tr-TR" dirty="0" smtClean="0">
                <a:latin typeface="Calibri" panose="020F0502020204030204" pitchFamily="34" charset="0"/>
              </a:rPr>
              <a:t> </a:t>
            </a:r>
            <a:r>
              <a:rPr lang="tr-TR" dirty="0" err="1" smtClean="0">
                <a:latin typeface="Calibri" panose="020F0502020204030204" pitchFamily="34" charset="0"/>
              </a:rPr>
              <a:t>Women’s</a:t>
            </a:r>
            <a:r>
              <a:rPr lang="tr-TR" dirty="0" smtClean="0">
                <a:latin typeface="Calibri" panose="020F0502020204030204" pitchFamily="34" charset="0"/>
              </a:rPr>
              <a:t> </a:t>
            </a:r>
            <a:r>
              <a:rPr lang="tr-TR" dirty="0" err="1" smtClean="0">
                <a:latin typeface="Calibri" panose="020F0502020204030204" pitchFamily="34" charset="0"/>
              </a:rPr>
              <a:t>Day</a:t>
            </a:r>
            <a:r>
              <a:rPr lang="tr-TR" dirty="0" smtClean="0">
                <a:latin typeface="Calibri" panose="020F0502020204030204" pitchFamily="34" charset="0"/>
              </a:rPr>
              <a:t> on 8 </a:t>
            </a:r>
            <a:r>
              <a:rPr lang="tr-TR" dirty="0" err="1" smtClean="0">
                <a:latin typeface="Calibri" panose="020F0502020204030204" pitchFamily="34" charset="0"/>
              </a:rPr>
              <a:t>March</a:t>
            </a:r>
            <a:r>
              <a:rPr lang="tr-TR" dirty="0" smtClean="0">
                <a:latin typeface="Calibri" panose="020F0502020204030204" pitchFamily="34" charset="0"/>
              </a:rPr>
              <a:t>. </a:t>
            </a:r>
            <a:r>
              <a:rPr lang="tr-TR" dirty="0" err="1" smtClean="0">
                <a:latin typeface="Calibri" panose="020F0502020204030204" pitchFamily="34" charset="0"/>
              </a:rPr>
              <a:t>It</a:t>
            </a:r>
            <a:r>
              <a:rPr lang="tr-TR" dirty="0" smtClean="0">
                <a:latin typeface="Calibri" panose="020F0502020204030204" pitchFamily="34" charset="0"/>
              </a:rPr>
              <a:t> </a:t>
            </a:r>
            <a:r>
              <a:rPr lang="tr-TR" dirty="0" err="1" smtClean="0">
                <a:latin typeface="Calibri" panose="020F0502020204030204" pitchFamily="34" charset="0"/>
              </a:rPr>
              <a:t>aims</a:t>
            </a:r>
            <a:r>
              <a:rPr lang="tr-TR" dirty="0" smtClean="0">
                <a:latin typeface="Calibri" panose="020F0502020204030204" pitchFamily="34" charset="0"/>
              </a:rPr>
              <a:t> </a:t>
            </a:r>
            <a:r>
              <a:rPr lang="tr-TR" dirty="0" err="1" smtClean="0">
                <a:latin typeface="Calibri" panose="020F0502020204030204" pitchFamily="34" charset="0"/>
              </a:rPr>
              <a:t>to</a:t>
            </a:r>
            <a:r>
              <a:rPr lang="tr-TR" dirty="0" smtClean="0">
                <a:latin typeface="Calibri" panose="020F0502020204030204" pitchFamily="34" charset="0"/>
              </a:rPr>
              <a:t> </a:t>
            </a:r>
            <a:r>
              <a:rPr lang="tr-TR" dirty="0" err="1" smtClean="0">
                <a:latin typeface="Calibri" panose="020F0502020204030204" pitchFamily="34" charset="0"/>
              </a:rPr>
              <a:t>academically</a:t>
            </a:r>
            <a:r>
              <a:rPr lang="tr-TR" dirty="0" smtClean="0">
                <a:latin typeface="Calibri" panose="020F0502020204030204" pitchFamily="34" charset="0"/>
              </a:rPr>
              <a:t> </a:t>
            </a:r>
            <a:r>
              <a:rPr lang="tr-TR" dirty="0" err="1" smtClean="0">
                <a:latin typeface="Calibri" panose="020F0502020204030204" pitchFamily="34" charset="0"/>
              </a:rPr>
              <a:t>discuss</a:t>
            </a:r>
            <a:r>
              <a:rPr lang="tr-TR" dirty="0" smtClean="0">
                <a:latin typeface="Calibri" panose="020F0502020204030204" pitchFamily="34" charset="0"/>
              </a:rPr>
              <a:t> </a:t>
            </a:r>
            <a:r>
              <a:rPr lang="tr-TR" dirty="0" err="1" smtClean="0">
                <a:latin typeface="Calibri" panose="020F0502020204030204" pitchFamily="34" charset="0"/>
              </a:rPr>
              <a:t>the</a:t>
            </a:r>
            <a:r>
              <a:rPr lang="tr-TR" dirty="0" smtClean="0">
                <a:latin typeface="Calibri" panose="020F0502020204030204" pitchFamily="34" charset="0"/>
              </a:rPr>
              <a:t> </a:t>
            </a:r>
            <a:r>
              <a:rPr lang="tr-TR" dirty="0" err="1" smtClean="0">
                <a:latin typeface="Calibri" panose="020F0502020204030204" pitchFamily="34" charset="0"/>
              </a:rPr>
              <a:t>framework</a:t>
            </a:r>
            <a:r>
              <a:rPr lang="tr-TR" dirty="0" smtClean="0">
                <a:latin typeface="Calibri" panose="020F0502020204030204" pitchFamily="34" charset="0"/>
              </a:rPr>
              <a:t> of </a:t>
            </a:r>
            <a:r>
              <a:rPr lang="tr-TR" dirty="0" err="1" smtClean="0">
                <a:latin typeface="Calibri" panose="020F0502020204030204" pitchFamily="34" charset="0"/>
              </a:rPr>
              <a:t>gender</a:t>
            </a:r>
            <a:r>
              <a:rPr lang="tr-TR" dirty="0" smtClean="0">
                <a:latin typeface="Calibri" panose="020F0502020204030204" pitchFamily="34" charset="0"/>
              </a:rPr>
              <a:t> </a:t>
            </a:r>
            <a:r>
              <a:rPr lang="tr-TR" dirty="0" err="1" smtClean="0">
                <a:latin typeface="Calibri" panose="020F0502020204030204" pitchFamily="34" charset="0"/>
              </a:rPr>
              <a:t>justice</a:t>
            </a:r>
            <a:r>
              <a:rPr lang="tr-TR" dirty="0" smtClean="0">
                <a:latin typeface="Calibri" panose="020F0502020204030204" pitchFamily="34" charset="0"/>
              </a:rPr>
              <a:t> </a:t>
            </a:r>
            <a:r>
              <a:rPr lang="tr-TR" dirty="0" err="1" smtClean="0">
                <a:latin typeface="Calibri" panose="020F0502020204030204" pitchFamily="34" charset="0"/>
              </a:rPr>
              <a:t>and</a:t>
            </a:r>
            <a:r>
              <a:rPr lang="tr-TR" dirty="0" smtClean="0">
                <a:latin typeface="Calibri" panose="020F0502020204030204" pitchFamily="34" charset="0"/>
              </a:rPr>
              <a:t> </a:t>
            </a:r>
            <a:r>
              <a:rPr lang="tr-TR" dirty="0" err="1" smtClean="0">
                <a:latin typeface="Calibri" panose="020F0502020204030204" pitchFamily="34" charset="0"/>
              </a:rPr>
              <a:t>gender</a:t>
            </a:r>
            <a:r>
              <a:rPr lang="tr-TR" dirty="0" smtClean="0">
                <a:latin typeface="Calibri" panose="020F0502020204030204" pitchFamily="34" charset="0"/>
              </a:rPr>
              <a:t> </a:t>
            </a:r>
            <a:r>
              <a:rPr lang="tr-TR" dirty="0" err="1" smtClean="0">
                <a:latin typeface="Calibri" panose="020F0502020204030204" pitchFamily="34" charset="0"/>
              </a:rPr>
              <a:t>equality</a:t>
            </a:r>
            <a:r>
              <a:rPr lang="tr-TR" dirty="0" smtClean="0">
                <a:latin typeface="Calibri" panose="020F0502020204030204" pitchFamily="34" charset="0"/>
              </a:rPr>
              <a:t>, </a:t>
            </a:r>
            <a:r>
              <a:rPr lang="tr-TR" dirty="0" err="1" smtClean="0">
                <a:latin typeface="Calibri" panose="020F0502020204030204" pitchFamily="34" charset="0"/>
              </a:rPr>
              <a:t>the</a:t>
            </a:r>
            <a:r>
              <a:rPr lang="tr-TR" dirty="0" smtClean="0">
                <a:latin typeface="Calibri" panose="020F0502020204030204" pitchFamily="34" charset="0"/>
              </a:rPr>
              <a:t> </a:t>
            </a:r>
            <a:r>
              <a:rPr lang="tr-TR" dirty="0" err="1" smtClean="0">
                <a:latin typeface="Calibri" panose="020F0502020204030204" pitchFamily="34" charset="0"/>
              </a:rPr>
              <a:t>used</a:t>
            </a:r>
            <a:r>
              <a:rPr lang="tr-TR" dirty="0" smtClean="0">
                <a:latin typeface="Calibri" panose="020F0502020204030204" pitchFamily="34" charset="0"/>
              </a:rPr>
              <a:t> </a:t>
            </a:r>
            <a:r>
              <a:rPr lang="tr-TR" dirty="0" err="1" smtClean="0">
                <a:latin typeface="Calibri" panose="020F0502020204030204" pitchFamily="34" charset="0"/>
              </a:rPr>
              <a:t>concepts</a:t>
            </a:r>
            <a:r>
              <a:rPr lang="tr-TR" dirty="0" smtClean="0">
                <a:latin typeface="Calibri" panose="020F0502020204030204" pitchFamily="34" charset="0"/>
              </a:rPr>
              <a:t> in </a:t>
            </a:r>
            <a:r>
              <a:rPr lang="tr-TR" dirty="0" err="1" smtClean="0">
                <a:latin typeface="Calibri" panose="020F0502020204030204" pitchFamily="34" charset="0"/>
              </a:rPr>
              <a:t>gender</a:t>
            </a:r>
            <a:r>
              <a:rPr lang="tr-TR" dirty="0" smtClean="0">
                <a:latin typeface="Calibri" panose="020F0502020204030204" pitchFamily="34" charset="0"/>
              </a:rPr>
              <a:t> </a:t>
            </a:r>
            <a:r>
              <a:rPr lang="tr-TR" dirty="0" err="1" smtClean="0">
                <a:latin typeface="Calibri" panose="020F0502020204030204" pitchFamily="34" charset="0"/>
              </a:rPr>
              <a:t>studies</a:t>
            </a:r>
            <a:r>
              <a:rPr lang="tr-TR" dirty="0" smtClean="0">
                <a:latin typeface="Calibri" panose="020F0502020204030204" pitchFamily="34" charset="0"/>
              </a:rPr>
              <a:t>. </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Resim 8" descr="C:\Users\ACER\Desktop\gender justic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149080"/>
            <a:ext cx="4320480" cy="2304256"/>
          </a:xfrm>
          <a:prstGeom prst="rect">
            <a:avLst/>
          </a:prstGeom>
          <a:noFill/>
          <a:ln>
            <a:noFill/>
          </a:ln>
        </p:spPr>
      </p:pic>
    </p:spTree>
    <p:extLst>
      <p:ext uri="{BB962C8B-B14F-4D97-AF65-F5344CB8AC3E}">
        <p14:creationId xmlns:p14="http://schemas.microsoft.com/office/powerpoint/2010/main" val="904316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Women</a:t>
            </a:r>
            <a:r>
              <a:rPr lang="tr-TR" dirty="0" smtClean="0"/>
              <a:t> </a:t>
            </a:r>
            <a:r>
              <a:rPr lang="tr-TR" dirty="0" err="1" smtClean="0"/>
              <a:t>and</a:t>
            </a:r>
            <a:r>
              <a:rPr lang="tr-TR" dirty="0" smtClean="0"/>
              <a:t> </a:t>
            </a:r>
            <a:r>
              <a:rPr lang="tr-TR" dirty="0" err="1" smtClean="0"/>
              <a:t>Democracy</a:t>
            </a:r>
            <a:r>
              <a:rPr lang="tr-TR" dirty="0" smtClean="0"/>
              <a:t> </a:t>
            </a:r>
            <a:r>
              <a:rPr lang="tr-TR" dirty="0" err="1" smtClean="0"/>
              <a:t>Association</a:t>
            </a:r>
            <a:endParaRPr lang="tr-TR" dirty="0"/>
          </a:p>
        </p:txBody>
      </p:sp>
      <p:sp>
        <p:nvSpPr>
          <p:cNvPr id="3" name="2 İçerik Yer Tutucusu"/>
          <p:cNvSpPr>
            <a:spLocks noGrp="1"/>
          </p:cNvSpPr>
          <p:nvPr>
            <p:ph idx="1"/>
          </p:nvPr>
        </p:nvSpPr>
        <p:spPr>
          <a:xfrm>
            <a:off x="251520" y="1772816"/>
            <a:ext cx="8640960" cy="4536504"/>
          </a:xfrm>
        </p:spPr>
        <p:txBody>
          <a:bodyPr>
            <a:normAutofit/>
          </a:bodyPr>
          <a:lstStyle/>
          <a:p>
            <a:pPr marL="118872" indent="0" algn="ctr">
              <a:buNone/>
            </a:pPr>
            <a:r>
              <a:rPr lang="tr-TR" b="1" dirty="0" smtClean="0"/>
              <a:t>CONTACT :  </a:t>
            </a:r>
            <a:endParaRPr lang="tr-TR" sz="5400" dirty="0"/>
          </a:p>
          <a:p>
            <a:pPr marL="118872" indent="0" algn="ctr">
              <a:lnSpc>
                <a:spcPct val="150000"/>
              </a:lnSpc>
              <a:buNone/>
            </a:pPr>
            <a:r>
              <a:rPr lang="tr-TR" sz="2600" b="1" dirty="0" smtClean="0"/>
              <a:t>        </a:t>
            </a:r>
            <a:r>
              <a:rPr lang="tr-TR" sz="2600" b="1" dirty="0"/>
              <a:t> </a:t>
            </a:r>
            <a:r>
              <a:rPr lang="tr-TR" sz="2600" b="1" dirty="0" smtClean="0"/>
              <a:t>           </a:t>
            </a:r>
            <a:r>
              <a:rPr lang="tr-TR" sz="3600" dirty="0" smtClean="0"/>
              <a:t>info@kadem.org.tr</a:t>
            </a:r>
            <a:r>
              <a:rPr lang="tr-TR" sz="5400" dirty="0" smtClean="0"/>
              <a:t>      </a:t>
            </a:r>
          </a:p>
          <a:p>
            <a:pPr marL="118872" indent="0" algn="ctr">
              <a:lnSpc>
                <a:spcPct val="150000"/>
              </a:lnSpc>
              <a:buNone/>
            </a:pPr>
            <a:r>
              <a:rPr lang="tr-TR" sz="3600" dirty="0" err="1" smtClean="0"/>
              <a:t>kademorgtr</a:t>
            </a:r>
            <a:r>
              <a:rPr lang="tr-TR" sz="3600" dirty="0" smtClean="0"/>
              <a:t>       </a:t>
            </a:r>
          </a:p>
          <a:p>
            <a:pPr marL="118872" indent="0" algn="ctr">
              <a:lnSpc>
                <a:spcPct val="150000"/>
              </a:lnSpc>
              <a:buNone/>
            </a:pPr>
            <a:r>
              <a:rPr lang="tr-TR" sz="3600" dirty="0"/>
              <a:t> </a:t>
            </a:r>
            <a:r>
              <a:rPr lang="tr-TR" sz="3600" dirty="0" smtClean="0"/>
              <a:t>  </a:t>
            </a:r>
            <a:r>
              <a:rPr lang="tr-TR" sz="3600" dirty="0" err="1" smtClean="0"/>
              <a:t>KademOrgTr</a:t>
            </a:r>
            <a:endParaRPr lang="tr-TR" sz="3600" dirty="0"/>
          </a:p>
          <a:p>
            <a:endParaRPr lang="tr-TR" sz="5400" b="1" u="sng" dirty="0"/>
          </a:p>
          <a:p>
            <a:pPr marL="118872" indent="0">
              <a:buNone/>
            </a:pPr>
            <a:endParaRPr lang="tr-TR" sz="5400" b="1" u="sng" dirty="0"/>
          </a:p>
          <a:p>
            <a:endParaRPr lang="tr-TR" sz="5400" dirty="0"/>
          </a:p>
          <a:p>
            <a:pPr marL="118872" indent="0">
              <a:buNone/>
            </a:pPr>
            <a:endParaRPr lang="tr-TR" sz="5400" dirty="0"/>
          </a:p>
          <a:p>
            <a:pPr algn="ctr">
              <a:buNone/>
            </a:pPr>
            <a:endParaRPr lang="tr-TR" sz="5400" dirty="0">
              <a:solidFill>
                <a:schemeClr val="accent1"/>
              </a:solidFill>
            </a:endParaRPr>
          </a:p>
        </p:txBody>
      </p:sp>
      <p:pic>
        <p:nvPicPr>
          <p:cNvPr id="4" name="Picture 2" descr="C:\Users\LG\Desktop\KADEM LOGO .jpg"/>
          <p:cNvPicPr>
            <a:picLocks noChangeAspect="1" noChangeArrowheads="1"/>
          </p:cNvPicPr>
          <p:nvPr/>
        </p:nvPicPr>
        <p:blipFill>
          <a:blip r:embed="rId2" cstate="print"/>
          <a:srcRect/>
          <a:stretch>
            <a:fillRect/>
          </a:stretch>
        </p:blipFill>
        <p:spPr bwMode="auto">
          <a:xfrm>
            <a:off x="3619344" y="5945511"/>
            <a:ext cx="1905311" cy="910434"/>
          </a:xfrm>
          <a:prstGeom prst="rect">
            <a:avLst/>
          </a:prstGeom>
          <a:noFill/>
        </p:spPr>
      </p:pic>
      <p:pic>
        <p:nvPicPr>
          <p:cNvPr id="5" name="Resim 4" descr="http://icons.iconarchive.com/icons/limav/flat-gradient-social/512/Twitter-icon.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4114" y="3639311"/>
            <a:ext cx="874099" cy="800708"/>
          </a:xfrm>
          <a:prstGeom prst="rect">
            <a:avLst/>
          </a:prstGeom>
          <a:noFill/>
          <a:ln>
            <a:noFill/>
          </a:ln>
        </p:spPr>
      </p:pic>
      <p:pic>
        <p:nvPicPr>
          <p:cNvPr id="6" name="Resim 5" descr="http://www.ordu.bel.tr/themes/abb/images/ui-icons/facebook-icon.png"/>
          <p:cNvPicPr/>
          <p:nvPr/>
        </p:nvPicPr>
        <p:blipFill>
          <a:blip r:embed="rId4">
            <a:extLst>
              <a:ext uri="{28A0092B-C50C-407E-A947-70E740481C1C}">
                <a14:useLocalDpi xmlns:a14="http://schemas.microsoft.com/office/drawing/2010/main" val="0"/>
              </a:ext>
            </a:extLst>
          </a:blip>
          <a:srcRect/>
          <a:stretch>
            <a:fillRect/>
          </a:stretch>
        </p:blipFill>
        <p:spPr bwMode="auto">
          <a:xfrm>
            <a:off x="2351897" y="4736566"/>
            <a:ext cx="780325" cy="609500"/>
          </a:xfrm>
          <a:prstGeom prst="rect">
            <a:avLst/>
          </a:prstGeom>
          <a:noFill/>
          <a:ln>
            <a:noFill/>
          </a:ln>
        </p:spPr>
      </p:pic>
      <p:pic>
        <p:nvPicPr>
          <p:cNvPr id="7" name="Resim 6" descr="http://byzancejewelry.com/images/mail_icon.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0765" y="2574042"/>
            <a:ext cx="1187706" cy="1097255"/>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latin typeface="Calibri" panose="020F0502020204030204" pitchFamily="34" charset="0"/>
              </a:rPr>
              <a:t>KADEM-A NEW APPROACH</a:t>
            </a:r>
            <a:endParaRPr lang="tr-TR" dirty="0">
              <a:latin typeface="Calibri" panose="020F0502020204030204" pitchFamily="34" charset="0"/>
            </a:endParaRPr>
          </a:p>
        </p:txBody>
      </p:sp>
      <p:sp>
        <p:nvSpPr>
          <p:cNvPr id="3" name="2 İçerik Yer Tutucusu"/>
          <p:cNvSpPr>
            <a:spLocks noGrp="1"/>
          </p:cNvSpPr>
          <p:nvPr>
            <p:ph idx="1"/>
          </p:nvPr>
        </p:nvSpPr>
        <p:spPr>
          <a:xfrm>
            <a:off x="457200" y="1700808"/>
            <a:ext cx="8291264" cy="4176464"/>
          </a:xfrm>
        </p:spPr>
        <p:txBody>
          <a:bodyPr>
            <a:normAutofit/>
          </a:bodyPr>
          <a:lstStyle/>
          <a:p>
            <a:pPr>
              <a:buNone/>
            </a:pPr>
            <a:r>
              <a:rPr lang="tr-TR" sz="2000" dirty="0" smtClean="0"/>
              <a:t>     </a:t>
            </a:r>
            <a:endParaRPr lang="en-US" sz="1800" dirty="0" smtClean="0">
              <a:latin typeface="Calibri" panose="020F0502020204030204" pitchFamily="34" charset="0"/>
            </a:endParaRPr>
          </a:p>
          <a:p>
            <a:pPr algn="just"/>
            <a:r>
              <a:rPr lang="en-US" sz="1800" b="1" dirty="0" smtClean="0">
                <a:latin typeface="Calibri" panose="020F0502020204030204" pitchFamily="34" charset="0"/>
              </a:rPr>
              <a:t>WOMEN and DEMOCRACY ASSOCIATION (KADEM) </a:t>
            </a:r>
            <a:r>
              <a:rPr lang="en-US" sz="1800" dirty="0" smtClean="0">
                <a:latin typeface="Calibri" pitchFamily="34" charset="0"/>
              </a:rPr>
              <a:t>is a non-governmental organization that has adopted the mission and vision of a general support of human rights, but in particular of the rights of women; in addition, KADEM supports the belief that men and women complement one another and that contrary to the monotype women conception of modernism, variation enriches women and democracy. </a:t>
            </a:r>
          </a:p>
          <a:p>
            <a:pPr>
              <a:buNone/>
            </a:pPr>
            <a:endParaRPr lang="en-US" sz="1800" dirty="0" smtClean="0">
              <a:latin typeface="Calibri" pitchFamily="34" charset="0"/>
            </a:endParaRPr>
          </a:p>
          <a:p>
            <a:pPr algn="just"/>
            <a:r>
              <a:rPr lang="en-US" sz="1800" b="1" dirty="0" smtClean="0">
                <a:latin typeface="Calibri" panose="020F0502020204030204" pitchFamily="34" charset="0"/>
              </a:rPr>
              <a:t>KADEM</a:t>
            </a:r>
            <a:r>
              <a:rPr lang="en-US" sz="1800" dirty="0" smtClean="0">
                <a:latin typeface="Calibri" panose="020F0502020204030204" pitchFamily="34" charset="0"/>
              </a:rPr>
              <a:t> maintains that men and women should have equal access to existing opportunities, and by aims to increase female representatives by supporting the principle of political, social and economic development. KADEM aims to develop </a:t>
            </a:r>
            <a:r>
              <a:rPr lang="en-US" sz="1800" b="1" dirty="0" smtClean="0">
                <a:latin typeface="Calibri" panose="020F0502020204030204" pitchFamily="34" charset="0"/>
              </a:rPr>
              <a:t>a new and alternative discourse </a:t>
            </a:r>
            <a:r>
              <a:rPr lang="en-US" sz="1800" dirty="0" smtClean="0">
                <a:latin typeface="Calibri" panose="020F0502020204030204" pitchFamily="34" charset="0"/>
              </a:rPr>
              <a:t>to support democratic reforms and increase women’s presence and status in politics, economy and society. </a:t>
            </a:r>
          </a:p>
          <a:p>
            <a:pPr>
              <a:buNone/>
            </a:pPr>
            <a:endParaRPr lang="tr-TR" sz="2100" dirty="0"/>
          </a:p>
        </p:txBody>
      </p:sp>
      <p:pic>
        <p:nvPicPr>
          <p:cNvPr id="4" name="Picture 2" descr="C:\Users\LG\Desktop\KADEM LOGO .jpg"/>
          <p:cNvPicPr>
            <a:picLocks noChangeAspect="1" noChangeArrowheads="1"/>
          </p:cNvPicPr>
          <p:nvPr/>
        </p:nvPicPr>
        <p:blipFill>
          <a:blip r:embed="rId2" cstate="print"/>
          <a:srcRect/>
          <a:stretch>
            <a:fillRect/>
          </a:stretch>
        </p:blipFill>
        <p:spPr bwMode="auto">
          <a:xfrm>
            <a:off x="3995936" y="6165304"/>
            <a:ext cx="1449640" cy="69269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dirty="0" err="1" smtClean="0">
                <a:latin typeface="Calibri" panose="020F0502020204030204" pitchFamily="34" charset="0"/>
              </a:rPr>
              <a:t>Mission</a:t>
            </a:r>
            <a:r>
              <a:rPr lang="tr-TR" dirty="0" smtClean="0">
                <a:latin typeface="Calibri" panose="020F0502020204030204" pitchFamily="34" charset="0"/>
              </a:rPr>
              <a:t>  </a:t>
            </a:r>
            <a:r>
              <a:rPr lang="tr-TR" dirty="0" err="1" smtClean="0">
                <a:latin typeface="Calibri" panose="020F0502020204030204" pitchFamily="34" charset="0"/>
              </a:rPr>
              <a:t>and</a:t>
            </a:r>
            <a:r>
              <a:rPr lang="tr-TR" dirty="0" smtClean="0">
                <a:latin typeface="Calibri" panose="020F0502020204030204" pitchFamily="34" charset="0"/>
              </a:rPr>
              <a:t>  </a:t>
            </a:r>
            <a:r>
              <a:rPr lang="tr-TR" dirty="0" err="1" smtClean="0">
                <a:latin typeface="Calibri" panose="020F0502020204030204" pitchFamily="34" charset="0"/>
              </a:rPr>
              <a:t>Vission</a:t>
            </a:r>
            <a:endParaRPr lang="tr-TR" dirty="0">
              <a:latin typeface="Calibri" panose="020F0502020204030204" pitchFamily="34" charset="0"/>
            </a:endParaRPr>
          </a:p>
        </p:txBody>
      </p:sp>
      <p:sp>
        <p:nvSpPr>
          <p:cNvPr id="3" name="2 İçerik Yer Tutucusu"/>
          <p:cNvSpPr>
            <a:spLocks noGrp="1"/>
          </p:cNvSpPr>
          <p:nvPr>
            <p:ph idx="1"/>
          </p:nvPr>
        </p:nvSpPr>
        <p:spPr/>
        <p:txBody>
          <a:bodyPr>
            <a:normAutofit/>
          </a:bodyPr>
          <a:lstStyle/>
          <a:p>
            <a:r>
              <a:rPr lang="en-US" sz="2000" b="1" dirty="0" smtClean="0">
                <a:latin typeface="Calibri" panose="020F0502020204030204" pitchFamily="34" charset="0"/>
              </a:rPr>
              <a:t>MISSION </a:t>
            </a:r>
            <a:endParaRPr lang="tr-TR" sz="2000" b="1" dirty="0" smtClean="0">
              <a:latin typeface="Calibri" panose="020F0502020204030204" pitchFamily="34" charset="0"/>
            </a:endParaRPr>
          </a:p>
          <a:p>
            <a:pPr marL="118872" indent="0">
              <a:buNone/>
            </a:pPr>
            <a:endParaRPr lang="en-US" sz="2000" b="1" dirty="0" smtClean="0">
              <a:latin typeface="Calibri" panose="020F0502020204030204" pitchFamily="34" charset="0"/>
            </a:endParaRPr>
          </a:p>
          <a:p>
            <a:pPr algn="just">
              <a:buNone/>
            </a:pPr>
            <a:r>
              <a:rPr lang="en-US" sz="2000" dirty="0" smtClean="0">
                <a:latin typeface="Calibri" pitchFamily="34" charset="0"/>
              </a:rPr>
              <a:t>     Establishing a collective consciousness in society on women’s rights and equal opportunities for balancing the domestic and social roles of women;  contributing  to the development and strengthening of democracy, the rule of law, and respect to human rights and fundamental freedoms through protection of women’s rights .</a:t>
            </a:r>
          </a:p>
          <a:p>
            <a:pPr>
              <a:buNone/>
            </a:pPr>
            <a:endParaRPr lang="en-US" sz="2000" dirty="0" smtClean="0">
              <a:latin typeface="Calibri" pitchFamily="34" charset="0"/>
            </a:endParaRPr>
          </a:p>
          <a:p>
            <a:r>
              <a:rPr lang="en-US" sz="2000" b="1" dirty="0" smtClean="0">
                <a:latin typeface="Calibri" pitchFamily="34" charset="0"/>
              </a:rPr>
              <a:t>VISION</a:t>
            </a:r>
            <a:endParaRPr lang="tr-TR" sz="2000" b="1" dirty="0" smtClean="0">
              <a:latin typeface="Calibri" pitchFamily="34" charset="0"/>
            </a:endParaRPr>
          </a:p>
          <a:p>
            <a:pPr marL="118872" indent="0">
              <a:buNone/>
            </a:pPr>
            <a:endParaRPr lang="en-US" sz="2000" b="1" dirty="0" smtClean="0">
              <a:latin typeface="Calibri" pitchFamily="34" charset="0"/>
            </a:endParaRPr>
          </a:p>
          <a:p>
            <a:pPr algn="just">
              <a:buNone/>
            </a:pPr>
            <a:r>
              <a:rPr lang="en-US" sz="2000" b="1" dirty="0" smtClean="0">
                <a:latin typeface="Calibri" pitchFamily="34" charset="0"/>
              </a:rPr>
              <a:t>     </a:t>
            </a:r>
            <a:r>
              <a:rPr lang="en-US" sz="2000" dirty="0" smtClean="0">
                <a:latin typeface="Calibri" pitchFamily="34" charset="0"/>
              </a:rPr>
              <a:t>In line with our mission, establishing a think-tank composed of women with different areas of expertise, helping  women of Turkey to cooperate with women of the world while preserving their unique values.</a:t>
            </a:r>
          </a:p>
        </p:txBody>
      </p:sp>
      <p:pic>
        <p:nvPicPr>
          <p:cNvPr id="4" name="Picture 2" descr="C:\Users\LG\Desktop\KADEM LOGO .jpg"/>
          <p:cNvPicPr>
            <a:picLocks noChangeAspect="1" noChangeArrowheads="1"/>
          </p:cNvPicPr>
          <p:nvPr/>
        </p:nvPicPr>
        <p:blipFill>
          <a:blip r:embed="rId2" cstate="print"/>
          <a:srcRect/>
          <a:stretch>
            <a:fillRect/>
          </a:stretch>
        </p:blipFill>
        <p:spPr bwMode="auto">
          <a:xfrm>
            <a:off x="3995936" y="6165304"/>
            <a:ext cx="1449640" cy="69269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Calibri" panose="020F0502020204030204" pitchFamily="34" charset="0"/>
              </a:rPr>
              <a:t>OUR COMMISSIONS</a:t>
            </a:r>
            <a:endParaRPr lang="tr-TR" dirty="0">
              <a:latin typeface="Calibri" panose="020F0502020204030204" pitchFamily="34" charset="0"/>
            </a:endParaRPr>
          </a:p>
        </p:txBody>
      </p:sp>
      <p:sp>
        <p:nvSpPr>
          <p:cNvPr id="3" name="İçerik Yer Tutucusu 2"/>
          <p:cNvSpPr>
            <a:spLocks noGrp="1"/>
          </p:cNvSpPr>
          <p:nvPr>
            <p:ph idx="1"/>
          </p:nvPr>
        </p:nvSpPr>
        <p:spPr>
          <a:xfrm>
            <a:off x="251520" y="1775191"/>
            <a:ext cx="8712968" cy="4822161"/>
          </a:xfrm>
        </p:spPr>
        <p:txBody>
          <a:bodyPr>
            <a:noAutofit/>
          </a:bodyPr>
          <a:lstStyle/>
          <a:p>
            <a:r>
              <a:rPr lang="en-US" sz="2400" dirty="0" smtClean="0">
                <a:latin typeface="Calibri" panose="020F0502020204030204" pitchFamily="34" charset="0"/>
              </a:rPr>
              <a:t>Academic Research and Development Commission</a:t>
            </a:r>
          </a:p>
          <a:p>
            <a:r>
              <a:rPr lang="en-US" sz="2400" dirty="0" smtClean="0">
                <a:latin typeface="Calibri" panose="020F0502020204030204" pitchFamily="34" charset="0"/>
              </a:rPr>
              <a:t>Media Commission</a:t>
            </a:r>
          </a:p>
          <a:p>
            <a:r>
              <a:rPr lang="en-US" sz="2400" dirty="0" smtClean="0">
                <a:latin typeface="Calibri" panose="020F0502020204030204" pitchFamily="34" charset="0"/>
              </a:rPr>
              <a:t>International Relations Commission</a:t>
            </a:r>
          </a:p>
          <a:p>
            <a:r>
              <a:rPr lang="en-US" sz="2400" dirty="0" smtClean="0">
                <a:latin typeface="Calibri" panose="020F0502020204030204" pitchFamily="34" charset="0"/>
              </a:rPr>
              <a:t>Education Commission</a:t>
            </a:r>
          </a:p>
          <a:p>
            <a:r>
              <a:rPr lang="en-US" sz="2400" dirty="0" smtClean="0">
                <a:latin typeface="Calibri" panose="020F0502020204030204" pitchFamily="34" charset="0"/>
              </a:rPr>
              <a:t>Youth Commission</a:t>
            </a:r>
          </a:p>
          <a:p>
            <a:r>
              <a:rPr lang="en-US" sz="2400" dirty="0" smtClean="0">
                <a:latin typeface="Calibri" panose="020F0502020204030204" pitchFamily="34" charset="0"/>
              </a:rPr>
              <a:t>Public Relations Commission</a:t>
            </a:r>
          </a:p>
          <a:p>
            <a:r>
              <a:rPr lang="en-US" sz="2400" dirty="0" smtClean="0">
                <a:latin typeface="Calibri" panose="020F0502020204030204" pitchFamily="34" charset="0"/>
              </a:rPr>
              <a:t>Law Commission</a:t>
            </a:r>
          </a:p>
          <a:p>
            <a:r>
              <a:rPr lang="en-US" sz="2800" b="1" u="sng" dirty="0" smtClean="0">
                <a:latin typeface="Calibri" panose="020F0502020204030204" pitchFamily="34" charset="0"/>
              </a:rPr>
              <a:t>Business and Economy Commission</a:t>
            </a:r>
          </a:p>
          <a:p>
            <a:r>
              <a:rPr lang="en-US" sz="2400" dirty="0" smtClean="0">
                <a:latin typeface="Calibri" panose="020F0502020204030204" pitchFamily="34" charset="0"/>
              </a:rPr>
              <a:t>Culture and Arts Commission</a:t>
            </a:r>
          </a:p>
          <a:p>
            <a:r>
              <a:rPr lang="en-US" sz="2400" dirty="0" smtClean="0">
                <a:latin typeface="Calibri" panose="020F0502020204030204" pitchFamily="34" charset="0"/>
              </a:rPr>
              <a:t>Branches and Representatives Commission</a:t>
            </a:r>
          </a:p>
          <a:p>
            <a:r>
              <a:rPr lang="en-US" sz="2400" dirty="0" smtClean="0">
                <a:latin typeface="Calibri" panose="020F0502020204030204" pitchFamily="34" charset="0"/>
              </a:rPr>
              <a:t>Social Awareness and Campaigns Commission</a:t>
            </a:r>
            <a:endParaRPr lang="en-US" sz="2400" dirty="0">
              <a:latin typeface="Calibri" panose="020F0502020204030204" pitchFamily="34" charset="0"/>
            </a:endParaRPr>
          </a:p>
        </p:txBody>
      </p:sp>
    </p:spTree>
    <p:extLst>
      <p:ext uri="{BB962C8B-B14F-4D97-AF65-F5344CB8AC3E}">
        <p14:creationId xmlns:p14="http://schemas.microsoft.com/office/powerpoint/2010/main" val="3445147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4000" dirty="0" smtClean="0">
                <a:latin typeface="Calibri" panose="020F0502020204030204" pitchFamily="34" charset="0"/>
              </a:rPr>
              <a:t>KADEM / AREAS OF  ACTIVITY</a:t>
            </a:r>
            <a:endParaRPr lang="tr-TR" sz="4000" dirty="0">
              <a:latin typeface="Calibri" panose="020F0502020204030204" pitchFamily="34" charset="0"/>
            </a:endParaRPr>
          </a:p>
        </p:txBody>
      </p:sp>
      <p:sp>
        <p:nvSpPr>
          <p:cNvPr id="3" name="2 İçerik Yer Tutucusu"/>
          <p:cNvSpPr>
            <a:spLocks noGrp="1"/>
          </p:cNvSpPr>
          <p:nvPr>
            <p:ph idx="1"/>
          </p:nvPr>
        </p:nvSpPr>
        <p:spPr>
          <a:xfrm>
            <a:off x="611560" y="1844824"/>
            <a:ext cx="7704856" cy="4174089"/>
          </a:xfrm>
        </p:spPr>
        <p:txBody>
          <a:bodyPr>
            <a:normAutofit/>
          </a:bodyPr>
          <a:lstStyle/>
          <a:p>
            <a:pPr algn="ctr">
              <a:lnSpc>
                <a:spcPct val="150000"/>
              </a:lnSpc>
            </a:pPr>
            <a:r>
              <a:rPr lang="tr-TR" sz="2000" dirty="0" smtClean="0"/>
              <a:t>Legal </a:t>
            </a:r>
            <a:r>
              <a:rPr lang="tr-TR" sz="2000" dirty="0" err="1" smtClean="0"/>
              <a:t>Rights</a:t>
            </a:r>
            <a:endParaRPr lang="tr-TR" sz="2000" dirty="0" smtClean="0"/>
          </a:p>
          <a:p>
            <a:pPr algn="ctr">
              <a:lnSpc>
                <a:spcPct val="150000"/>
              </a:lnSpc>
            </a:pPr>
            <a:r>
              <a:rPr lang="tr-TR" sz="2000" dirty="0" smtClean="0"/>
              <a:t>Violence </a:t>
            </a:r>
            <a:r>
              <a:rPr lang="tr-TR" sz="2000" dirty="0" err="1" smtClean="0"/>
              <a:t>Against</a:t>
            </a:r>
            <a:r>
              <a:rPr lang="tr-TR" sz="2000" dirty="0" smtClean="0"/>
              <a:t> </a:t>
            </a:r>
            <a:r>
              <a:rPr lang="tr-TR" sz="2000" dirty="0" err="1" smtClean="0"/>
              <a:t>Women</a:t>
            </a:r>
            <a:endParaRPr lang="tr-TR" sz="2000" dirty="0" smtClean="0"/>
          </a:p>
          <a:p>
            <a:pPr algn="ctr">
              <a:lnSpc>
                <a:spcPct val="150000"/>
              </a:lnSpc>
            </a:pPr>
            <a:r>
              <a:rPr lang="tr-TR" sz="2000" dirty="0" err="1" smtClean="0"/>
              <a:t>Women</a:t>
            </a:r>
            <a:r>
              <a:rPr lang="tr-TR" sz="2000" dirty="0" smtClean="0"/>
              <a:t> </a:t>
            </a:r>
            <a:r>
              <a:rPr lang="tr-TR" sz="2000" dirty="0" err="1" smtClean="0"/>
              <a:t>and</a:t>
            </a:r>
            <a:r>
              <a:rPr lang="tr-TR" sz="2000" dirty="0" smtClean="0"/>
              <a:t> </a:t>
            </a:r>
            <a:r>
              <a:rPr lang="tr-TR" sz="2000" dirty="0" err="1" smtClean="0"/>
              <a:t>Democracy</a:t>
            </a:r>
            <a:endParaRPr lang="tr-TR" sz="2000" dirty="0" smtClean="0"/>
          </a:p>
          <a:p>
            <a:pPr algn="ctr">
              <a:lnSpc>
                <a:spcPct val="150000"/>
              </a:lnSpc>
            </a:pPr>
            <a:r>
              <a:rPr lang="tr-TR" sz="2000" dirty="0" smtClean="0"/>
              <a:t>Political </a:t>
            </a:r>
            <a:r>
              <a:rPr lang="tr-TR" sz="2000" dirty="0" err="1" smtClean="0"/>
              <a:t>Representatio</a:t>
            </a:r>
            <a:r>
              <a:rPr lang="tr-TR" sz="2000" b="1" dirty="0" err="1" smtClean="0"/>
              <a:t>n</a:t>
            </a:r>
            <a:endParaRPr lang="tr-TR" sz="2000" b="1" dirty="0" smtClean="0"/>
          </a:p>
          <a:p>
            <a:pPr algn="ctr">
              <a:lnSpc>
                <a:spcPct val="150000"/>
              </a:lnSpc>
            </a:pPr>
            <a:r>
              <a:rPr lang="tr-TR" sz="2400" b="1" u="sng" dirty="0" err="1" smtClean="0"/>
              <a:t>Economic</a:t>
            </a:r>
            <a:r>
              <a:rPr lang="tr-TR" sz="2400" b="1" u="sng" dirty="0" smtClean="0"/>
              <a:t> </a:t>
            </a:r>
            <a:r>
              <a:rPr lang="tr-TR" sz="2400" b="1" u="sng" dirty="0" err="1" smtClean="0"/>
              <a:t>Opportunities</a:t>
            </a:r>
            <a:endParaRPr lang="tr-TR" sz="2400" b="1" u="sng" dirty="0" smtClean="0"/>
          </a:p>
          <a:p>
            <a:pPr algn="ctr">
              <a:lnSpc>
                <a:spcPct val="150000"/>
              </a:lnSpc>
            </a:pPr>
            <a:r>
              <a:rPr lang="tr-TR" sz="2000" dirty="0" err="1" smtClean="0"/>
              <a:t>Women</a:t>
            </a:r>
            <a:r>
              <a:rPr lang="tr-TR" sz="2000" dirty="0" smtClean="0"/>
              <a:t> </a:t>
            </a:r>
            <a:r>
              <a:rPr lang="tr-TR" sz="2000" dirty="0" err="1" smtClean="0"/>
              <a:t>Studies</a:t>
            </a:r>
            <a:endParaRPr lang="tr-TR" sz="2000" dirty="0" smtClean="0"/>
          </a:p>
          <a:p>
            <a:pPr algn="ctr">
              <a:lnSpc>
                <a:spcPct val="150000"/>
              </a:lnSpc>
            </a:pPr>
            <a:r>
              <a:rPr lang="tr-TR" sz="2000" dirty="0" err="1" smtClean="0"/>
              <a:t>Gender</a:t>
            </a:r>
            <a:r>
              <a:rPr lang="tr-TR" sz="2000" dirty="0" smtClean="0"/>
              <a:t> </a:t>
            </a:r>
            <a:r>
              <a:rPr lang="tr-TR" sz="2000" dirty="0" err="1" smtClean="0"/>
              <a:t>Justice</a:t>
            </a:r>
            <a:endParaRPr lang="tr-TR" sz="2000" dirty="0" smtClean="0"/>
          </a:p>
          <a:p>
            <a:endParaRPr lang="tr-TR" dirty="0" smtClean="0"/>
          </a:p>
          <a:p>
            <a:endParaRPr lang="tr-TR" dirty="0"/>
          </a:p>
        </p:txBody>
      </p:sp>
      <p:pic>
        <p:nvPicPr>
          <p:cNvPr id="4" name="Picture 2" descr="C:\Users\LG\Desktop\KADEM LOGO .jpg"/>
          <p:cNvPicPr>
            <a:picLocks noChangeAspect="1" noChangeArrowheads="1"/>
          </p:cNvPicPr>
          <p:nvPr/>
        </p:nvPicPr>
        <p:blipFill>
          <a:blip r:embed="rId3" cstate="print"/>
          <a:srcRect/>
          <a:stretch>
            <a:fillRect/>
          </a:stretch>
        </p:blipFill>
        <p:spPr bwMode="auto">
          <a:xfrm>
            <a:off x="3707904" y="6021287"/>
            <a:ext cx="1872208" cy="836713"/>
          </a:xfrm>
          <a:prstGeom prst="rect">
            <a:avLst/>
          </a:prstGeom>
          <a:noFill/>
        </p:spPr>
      </p:pic>
      <p:pic>
        <p:nvPicPr>
          <p:cNvPr id="5" name="Picture 2" descr="C:\Users\LG\Desktop\WEB İÇERİK\eğitimler\2-Kadın Yasal Hakları Eğitimi\Adsız.jpg"/>
          <p:cNvPicPr>
            <a:picLocks noChangeAspect="1" noChangeArrowheads="1"/>
          </p:cNvPicPr>
          <p:nvPr/>
        </p:nvPicPr>
        <p:blipFill>
          <a:blip r:embed="rId4" cstate="print"/>
          <a:srcRect/>
          <a:stretch>
            <a:fillRect/>
          </a:stretch>
        </p:blipFill>
        <p:spPr bwMode="auto">
          <a:xfrm>
            <a:off x="1331640" y="4437112"/>
            <a:ext cx="1296144" cy="1772816"/>
          </a:xfrm>
          <a:prstGeom prst="rect">
            <a:avLst/>
          </a:prstGeom>
          <a:noFill/>
        </p:spPr>
      </p:pic>
      <p:pic>
        <p:nvPicPr>
          <p:cNvPr id="6" name="Picture 2" descr="C:\Users\LG\Desktop\KADIN VE DEMOKRASİ DERNEĞİ\TANITIM FİLMİ ESKİ GÖRSELLER\tntm filmi\KAMPANYALAR\BENİM DE ŞİKAYETİM VAR\photo.jpg"/>
          <p:cNvPicPr>
            <a:picLocks noChangeAspect="1" noChangeArrowheads="1"/>
          </p:cNvPicPr>
          <p:nvPr/>
        </p:nvPicPr>
        <p:blipFill>
          <a:blip r:embed="rId5" cstate="print"/>
          <a:srcRect/>
          <a:stretch>
            <a:fillRect/>
          </a:stretch>
        </p:blipFill>
        <p:spPr bwMode="auto">
          <a:xfrm>
            <a:off x="0" y="3356992"/>
            <a:ext cx="1280988" cy="1656184"/>
          </a:xfrm>
          <a:prstGeom prst="rect">
            <a:avLst/>
          </a:prstGeom>
          <a:noFill/>
        </p:spPr>
      </p:pic>
      <p:pic>
        <p:nvPicPr>
          <p:cNvPr id="4098" name="Picture 2" descr="C:\Users\LG\Desktop\WEB İÇERİK\2-FAALİYETLERİMİZ\6-KAMPANYALAR\İNSAFAGELİN\çocuk gelin.jpg"/>
          <p:cNvPicPr>
            <a:picLocks noChangeAspect="1" noChangeArrowheads="1"/>
          </p:cNvPicPr>
          <p:nvPr/>
        </p:nvPicPr>
        <p:blipFill>
          <a:blip r:embed="rId6" cstate="print"/>
          <a:srcRect/>
          <a:stretch>
            <a:fillRect/>
          </a:stretch>
        </p:blipFill>
        <p:spPr bwMode="auto">
          <a:xfrm>
            <a:off x="6444208" y="2636911"/>
            <a:ext cx="1368152" cy="1852719"/>
          </a:xfrm>
          <a:prstGeom prst="rect">
            <a:avLst/>
          </a:prstGeom>
          <a:noFill/>
        </p:spPr>
      </p:pic>
      <p:pic>
        <p:nvPicPr>
          <p:cNvPr id="4099" name="Picture 3" descr="C:\Users\LG\Desktop\MASAÜSTÜ 1\MELEK ÇAKIROĞLU\RESİMLER\erkeksen öfkeni yen ile ilgili görseller\KADEMILAN.jpg"/>
          <p:cNvPicPr>
            <a:picLocks noChangeAspect="1" noChangeArrowheads="1"/>
          </p:cNvPicPr>
          <p:nvPr/>
        </p:nvPicPr>
        <p:blipFill>
          <a:blip r:embed="rId7" cstate="print"/>
          <a:srcRect/>
          <a:stretch>
            <a:fillRect/>
          </a:stretch>
        </p:blipFill>
        <p:spPr bwMode="auto">
          <a:xfrm>
            <a:off x="21356" y="1626426"/>
            <a:ext cx="1259632" cy="1728192"/>
          </a:xfrm>
          <a:prstGeom prst="rect">
            <a:avLst/>
          </a:prstGeom>
          <a:noFill/>
        </p:spPr>
      </p:pic>
      <p:pic>
        <p:nvPicPr>
          <p:cNvPr id="9" name="8 Resim" descr="C:\Users\LG\Downloads\KAdına yönelik şiddet-02 (3).jpg"/>
          <p:cNvPicPr/>
          <p:nvPr/>
        </p:nvPicPr>
        <p:blipFill>
          <a:blip r:embed="rId8" cstate="print"/>
          <a:srcRect/>
          <a:stretch>
            <a:fillRect/>
          </a:stretch>
        </p:blipFill>
        <p:spPr bwMode="auto">
          <a:xfrm>
            <a:off x="1331640" y="2636912"/>
            <a:ext cx="1296144" cy="1800200"/>
          </a:xfrm>
          <a:prstGeom prst="rect">
            <a:avLst/>
          </a:prstGeom>
          <a:noFill/>
          <a:ln w="9525">
            <a:noFill/>
            <a:miter lim="800000"/>
            <a:headEnd/>
            <a:tailEnd/>
          </a:ln>
        </p:spPr>
      </p:pic>
      <p:pic>
        <p:nvPicPr>
          <p:cNvPr id="10" name="Picture 2" descr="C:\Users\LG\Downloads\300x250 web banner-01(2) (1).jpg"/>
          <p:cNvPicPr>
            <a:picLocks noChangeAspect="1" noChangeArrowheads="1"/>
          </p:cNvPicPr>
          <p:nvPr/>
        </p:nvPicPr>
        <p:blipFill>
          <a:blip r:embed="rId9" cstate="print"/>
          <a:srcRect/>
          <a:stretch>
            <a:fillRect/>
          </a:stretch>
        </p:blipFill>
        <p:spPr bwMode="auto">
          <a:xfrm>
            <a:off x="7884368" y="1700808"/>
            <a:ext cx="1259632" cy="1916832"/>
          </a:xfrm>
          <a:prstGeom prst="rect">
            <a:avLst/>
          </a:prstGeom>
          <a:noFill/>
        </p:spPr>
      </p:pic>
      <p:graphicFrame>
        <p:nvGraphicFramePr>
          <p:cNvPr id="4100" name="Object 4"/>
          <p:cNvGraphicFramePr>
            <a:graphicFrameLocks noChangeAspect="1"/>
          </p:cNvGraphicFramePr>
          <p:nvPr/>
        </p:nvGraphicFramePr>
        <p:xfrm>
          <a:off x="7884368" y="3645024"/>
          <a:ext cx="1259632" cy="1800200"/>
        </p:xfrm>
        <a:graphic>
          <a:graphicData uri="http://schemas.openxmlformats.org/presentationml/2006/ole">
            <mc:AlternateContent xmlns:mc="http://schemas.openxmlformats.org/markup-compatibility/2006">
              <mc:Choice xmlns:v="urn:schemas-microsoft-com:vml" Requires="v">
                <p:oleObj spid="_x0000_s4269" name="Acrobat Document" r:id="rId10" imgW="12601080" imgH="18000000" progId="AcroExch.Document.11">
                  <p:embed/>
                </p:oleObj>
              </mc:Choice>
              <mc:Fallback>
                <p:oleObj name="Acrobat Document" r:id="rId10" imgW="12601080" imgH="18000000" progId="AcroExch.Document.11">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84368" y="3645024"/>
                        <a:ext cx="1259632" cy="18002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11 Resim" descr="C:\Users\LC\Desktop\gazze protesto afiş resmi.png"/>
          <p:cNvPicPr/>
          <p:nvPr/>
        </p:nvPicPr>
        <p:blipFill>
          <a:blip r:embed="rId12" cstate="print"/>
          <a:srcRect/>
          <a:stretch>
            <a:fillRect/>
          </a:stretch>
        </p:blipFill>
        <p:spPr bwMode="auto">
          <a:xfrm>
            <a:off x="6444208" y="4437112"/>
            <a:ext cx="1368152" cy="18448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4000" dirty="0" err="1" smtClean="0">
                <a:latin typeface="Calibri" pitchFamily="34" charset="0"/>
              </a:rPr>
              <a:t>Economic</a:t>
            </a:r>
            <a:r>
              <a:rPr lang="tr-TR" sz="4000" dirty="0" smtClean="0">
                <a:latin typeface="Calibri" pitchFamily="34" charset="0"/>
              </a:rPr>
              <a:t> </a:t>
            </a:r>
            <a:r>
              <a:rPr lang="tr-TR" sz="4000" dirty="0" err="1" smtClean="0">
                <a:latin typeface="Calibri" pitchFamily="34" charset="0"/>
              </a:rPr>
              <a:t>Opportunities</a:t>
            </a:r>
            <a:endParaRPr lang="tr-TR" sz="4000" dirty="0" smtClean="0">
              <a:latin typeface="Calibri" pitchFamily="34" charset="0"/>
            </a:endParaRPr>
          </a:p>
        </p:txBody>
      </p:sp>
      <p:sp>
        <p:nvSpPr>
          <p:cNvPr id="3" name="2 İçerik Yer Tutucusu"/>
          <p:cNvSpPr>
            <a:spLocks noGrp="1"/>
          </p:cNvSpPr>
          <p:nvPr>
            <p:ph idx="1"/>
          </p:nvPr>
        </p:nvSpPr>
        <p:spPr>
          <a:xfrm>
            <a:off x="179512" y="1340768"/>
            <a:ext cx="8517632" cy="5057657"/>
          </a:xfrm>
        </p:spPr>
        <p:txBody>
          <a:bodyPr>
            <a:normAutofit/>
          </a:bodyPr>
          <a:lstStyle/>
          <a:p>
            <a:pPr>
              <a:buNone/>
            </a:pPr>
            <a:endParaRPr lang="tr-TR" sz="1800" dirty="0" smtClean="0">
              <a:latin typeface="Calibri" pitchFamily="34" charset="0"/>
            </a:endParaRPr>
          </a:p>
          <a:p>
            <a:pPr algn="just"/>
            <a:r>
              <a:rPr lang="tr-TR" sz="1800" dirty="0">
                <a:latin typeface="Calibri" pitchFamily="34" charset="0"/>
              </a:rPr>
              <a:t>Women’s </a:t>
            </a:r>
            <a:r>
              <a:rPr lang="tr-TR" sz="1800" dirty="0" err="1">
                <a:latin typeface="Calibri" pitchFamily="34" charset="0"/>
              </a:rPr>
              <a:t>participation</a:t>
            </a:r>
            <a:r>
              <a:rPr lang="tr-TR" sz="1800" dirty="0">
                <a:latin typeface="Calibri" pitchFamily="34" charset="0"/>
              </a:rPr>
              <a:t> in </a:t>
            </a:r>
            <a:r>
              <a:rPr lang="tr-TR" sz="1800" dirty="0" err="1">
                <a:latin typeface="Calibri" pitchFamily="34" charset="0"/>
              </a:rPr>
              <a:t>labor</a:t>
            </a:r>
            <a:r>
              <a:rPr lang="tr-TR" sz="1800" dirty="0">
                <a:latin typeface="Calibri" pitchFamily="34" charset="0"/>
              </a:rPr>
              <a:t> </a:t>
            </a:r>
            <a:r>
              <a:rPr lang="tr-TR" sz="1800" dirty="0" err="1">
                <a:latin typeface="Calibri" pitchFamily="34" charset="0"/>
              </a:rPr>
              <a:t>force</a:t>
            </a:r>
            <a:r>
              <a:rPr lang="tr-TR" sz="1800" dirty="0">
                <a:latin typeface="Calibri" pitchFamily="34" charset="0"/>
              </a:rPr>
              <a:t>, </a:t>
            </a:r>
            <a:r>
              <a:rPr lang="tr-TR" sz="1800" dirty="0" err="1">
                <a:latin typeface="Calibri" pitchFamily="34" charset="0"/>
              </a:rPr>
              <a:t>women’s</a:t>
            </a:r>
            <a:r>
              <a:rPr lang="tr-TR" sz="1800" dirty="0">
                <a:latin typeface="Calibri" pitchFamily="34" charset="0"/>
              </a:rPr>
              <a:t> </a:t>
            </a:r>
            <a:r>
              <a:rPr lang="tr-TR" sz="1800" dirty="0" err="1">
                <a:latin typeface="Calibri" pitchFamily="34" charset="0"/>
              </a:rPr>
              <a:t>economic</a:t>
            </a:r>
            <a:r>
              <a:rPr lang="tr-TR" sz="1800" dirty="0">
                <a:latin typeface="Calibri" pitchFamily="34" charset="0"/>
              </a:rPr>
              <a:t> </a:t>
            </a:r>
            <a:r>
              <a:rPr lang="tr-TR" sz="1800" dirty="0" err="1">
                <a:latin typeface="Calibri" pitchFamily="34" charset="0"/>
              </a:rPr>
              <a:t>level</a:t>
            </a:r>
            <a:r>
              <a:rPr lang="tr-TR" sz="1800" dirty="0">
                <a:latin typeface="Calibri" pitchFamily="34" charset="0"/>
              </a:rPr>
              <a:t> of </a:t>
            </a:r>
            <a:r>
              <a:rPr lang="tr-TR" sz="1800" dirty="0" err="1">
                <a:latin typeface="Calibri" pitchFamily="34" charset="0"/>
              </a:rPr>
              <a:t>develeopment</a:t>
            </a:r>
            <a:r>
              <a:rPr lang="tr-TR" sz="1800" dirty="0">
                <a:latin typeface="Calibri" pitchFamily="34" charset="0"/>
              </a:rPr>
              <a:t> </a:t>
            </a:r>
            <a:r>
              <a:rPr lang="tr-TR" sz="1800" dirty="0" err="1">
                <a:latin typeface="Calibri" pitchFamily="34" charset="0"/>
              </a:rPr>
              <a:t>and</a:t>
            </a:r>
            <a:r>
              <a:rPr lang="tr-TR" sz="1800" dirty="0">
                <a:latin typeface="Calibri" pitchFamily="34" charset="0"/>
              </a:rPr>
              <a:t> </a:t>
            </a:r>
            <a:r>
              <a:rPr lang="tr-TR" sz="1800" dirty="0" err="1">
                <a:latin typeface="Calibri" pitchFamily="34" charset="0"/>
              </a:rPr>
              <a:t>the</a:t>
            </a:r>
            <a:r>
              <a:rPr lang="tr-TR" sz="1800" dirty="0">
                <a:latin typeface="Calibri" pitchFamily="34" charset="0"/>
              </a:rPr>
              <a:t> </a:t>
            </a:r>
            <a:r>
              <a:rPr lang="tr-TR" sz="1800" dirty="0" err="1">
                <a:latin typeface="Calibri" pitchFamily="34" charset="0"/>
              </a:rPr>
              <a:t>promotion</a:t>
            </a:r>
            <a:r>
              <a:rPr lang="tr-TR" sz="1800" dirty="0">
                <a:latin typeface="Calibri" pitchFamily="34" charset="0"/>
              </a:rPr>
              <a:t> of </a:t>
            </a:r>
            <a:r>
              <a:rPr lang="tr-TR" sz="1800" dirty="0" err="1">
                <a:latin typeface="Calibri" pitchFamily="34" charset="0"/>
              </a:rPr>
              <a:t>women’s</a:t>
            </a:r>
            <a:r>
              <a:rPr lang="tr-TR" sz="1800" dirty="0">
                <a:latin typeface="Calibri" pitchFamily="34" charset="0"/>
              </a:rPr>
              <a:t> </a:t>
            </a:r>
            <a:r>
              <a:rPr lang="tr-TR" sz="1800" dirty="0" err="1">
                <a:latin typeface="Calibri" pitchFamily="34" charset="0"/>
              </a:rPr>
              <a:t>employement</a:t>
            </a:r>
            <a:r>
              <a:rPr lang="tr-TR" sz="1800" dirty="0">
                <a:latin typeface="Calibri" pitchFamily="34" charset="0"/>
              </a:rPr>
              <a:t> in </a:t>
            </a:r>
            <a:r>
              <a:rPr lang="tr-TR" sz="1800" dirty="0" err="1">
                <a:latin typeface="Calibri" pitchFamily="34" charset="0"/>
              </a:rPr>
              <a:t>working</a:t>
            </a:r>
            <a:r>
              <a:rPr lang="tr-TR" sz="1800" dirty="0">
                <a:latin typeface="Calibri" pitchFamily="34" charset="0"/>
              </a:rPr>
              <a:t> life </a:t>
            </a:r>
            <a:r>
              <a:rPr lang="tr-TR" sz="1800" dirty="0" err="1">
                <a:latin typeface="Calibri" pitchFamily="34" charset="0"/>
              </a:rPr>
              <a:t>are</a:t>
            </a:r>
            <a:r>
              <a:rPr lang="tr-TR" sz="1800" dirty="0">
                <a:latin typeface="Calibri" pitchFamily="34" charset="0"/>
              </a:rPr>
              <a:t> </a:t>
            </a:r>
            <a:r>
              <a:rPr lang="tr-TR" sz="1800" dirty="0" err="1">
                <a:latin typeface="Calibri" pitchFamily="34" charset="0"/>
              </a:rPr>
              <a:t>key</a:t>
            </a:r>
            <a:r>
              <a:rPr lang="tr-TR" sz="1800" dirty="0">
                <a:latin typeface="Calibri" pitchFamily="34" charset="0"/>
              </a:rPr>
              <a:t> </a:t>
            </a:r>
            <a:r>
              <a:rPr lang="tr-TR" sz="1800" dirty="0" err="1">
                <a:latin typeface="Calibri" pitchFamily="34" charset="0"/>
              </a:rPr>
              <a:t>factors</a:t>
            </a:r>
            <a:r>
              <a:rPr lang="tr-TR" sz="1800" dirty="0">
                <a:latin typeface="Calibri" pitchFamily="34" charset="0"/>
              </a:rPr>
              <a:t> in </a:t>
            </a:r>
            <a:r>
              <a:rPr lang="tr-TR" sz="1800" dirty="0" err="1">
                <a:latin typeface="Calibri" pitchFamily="34" charset="0"/>
              </a:rPr>
              <a:t>sustainable</a:t>
            </a:r>
            <a:r>
              <a:rPr lang="tr-TR" sz="1800" dirty="0">
                <a:latin typeface="Calibri" pitchFamily="34" charset="0"/>
              </a:rPr>
              <a:t> </a:t>
            </a:r>
            <a:r>
              <a:rPr lang="tr-TR" sz="1800" dirty="0" err="1">
                <a:latin typeface="Calibri" pitchFamily="34" charset="0"/>
              </a:rPr>
              <a:t>development</a:t>
            </a:r>
            <a:r>
              <a:rPr lang="tr-TR" sz="1800" dirty="0">
                <a:latin typeface="Calibri" pitchFamily="34" charset="0"/>
              </a:rPr>
              <a:t>. </a:t>
            </a:r>
            <a:r>
              <a:rPr lang="tr-TR" sz="1800" dirty="0" err="1">
                <a:latin typeface="Calibri" pitchFamily="34" charset="0"/>
              </a:rPr>
              <a:t>Education</a:t>
            </a:r>
            <a:r>
              <a:rPr lang="tr-TR" sz="1800" dirty="0">
                <a:latin typeface="Calibri" pitchFamily="34" charset="0"/>
              </a:rPr>
              <a:t> of </a:t>
            </a:r>
            <a:r>
              <a:rPr lang="tr-TR" sz="1800" dirty="0" err="1">
                <a:latin typeface="Calibri" pitchFamily="34" charset="0"/>
              </a:rPr>
              <a:t>women</a:t>
            </a:r>
            <a:r>
              <a:rPr lang="tr-TR" sz="1800" dirty="0">
                <a:latin typeface="Calibri" pitchFamily="34" charset="0"/>
              </a:rPr>
              <a:t> </a:t>
            </a:r>
            <a:r>
              <a:rPr lang="tr-TR" sz="1800" dirty="0" err="1">
                <a:latin typeface="Calibri" pitchFamily="34" charset="0"/>
              </a:rPr>
              <a:t>and</a:t>
            </a:r>
            <a:r>
              <a:rPr lang="tr-TR" sz="1800" dirty="0">
                <a:latin typeface="Calibri" pitchFamily="34" charset="0"/>
              </a:rPr>
              <a:t> </a:t>
            </a:r>
            <a:r>
              <a:rPr lang="tr-TR" sz="1800" dirty="0" err="1">
                <a:latin typeface="Calibri" pitchFamily="34" charset="0"/>
              </a:rPr>
              <a:t>women’s</a:t>
            </a:r>
            <a:r>
              <a:rPr lang="tr-TR" sz="1800" dirty="0">
                <a:latin typeface="Calibri" pitchFamily="34" charset="0"/>
              </a:rPr>
              <a:t> </a:t>
            </a:r>
            <a:r>
              <a:rPr lang="tr-TR" sz="1800" dirty="0" err="1">
                <a:latin typeface="Calibri" pitchFamily="34" charset="0"/>
              </a:rPr>
              <a:t>participation</a:t>
            </a:r>
            <a:r>
              <a:rPr lang="tr-TR" sz="1800" dirty="0">
                <a:latin typeface="Calibri" pitchFamily="34" charset="0"/>
              </a:rPr>
              <a:t> in </a:t>
            </a:r>
            <a:r>
              <a:rPr lang="tr-TR" sz="1800" dirty="0" err="1">
                <a:latin typeface="Calibri" pitchFamily="34" charset="0"/>
              </a:rPr>
              <a:t>labor</a:t>
            </a:r>
            <a:r>
              <a:rPr lang="tr-TR" sz="1800" dirty="0">
                <a:latin typeface="Calibri" pitchFamily="34" charset="0"/>
              </a:rPr>
              <a:t> </a:t>
            </a:r>
            <a:r>
              <a:rPr lang="tr-TR" sz="1800" dirty="0" err="1">
                <a:latin typeface="Calibri" pitchFamily="34" charset="0"/>
              </a:rPr>
              <a:t>force</a:t>
            </a:r>
            <a:r>
              <a:rPr lang="tr-TR" sz="1800" dirty="0">
                <a:latin typeface="Calibri" pitchFamily="34" charset="0"/>
              </a:rPr>
              <a:t> </a:t>
            </a:r>
            <a:r>
              <a:rPr lang="tr-TR" sz="1800" dirty="0" err="1">
                <a:latin typeface="Calibri" pitchFamily="34" charset="0"/>
              </a:rPr>
              <a:t>and</a:t>
            </a:r>
            <a:r>
              <a:rPr lang="tr-TR" sz="1800" dirty="0">
                <a:latin typeface="Calibri" pitchFamily="34" charset="0"/>
              </a:rPr>
              <a:t> </a:t>
            </a:r>
            <a:r>
              <a:rPr lang="tr-TR" sz="1800" dirty="0" err="1">
                <a:latin typeface="Calibri" pitchFamily="34" charset="0"/>
              </a:rPr>
              <a:t>their</a:t>
            </a:r>
            <a:r>
              <a:rPr lang="tr-TR" sz="1800" dirty="0">
                <a:latin typeface="Calibri" pitchFamily="34" charset="0"/>
              </a:rPr>
              <a:t> </a:t>
            </a:r>
            <a:r>
              <a:rPr lang="tr-TR" sz="1800" dirty="0" err="1">
                <a:latin typeface="Calibri" pitchFamily="34" charset="0"/>
              </a:rPr>
              <a:t>share</a:t>
            </a:r>
            <a:r>
              <a:rPr lang="tr-TR" sz="1800" dirty="0">
                <a:latin typeface="Calibri" pitchFamily="34" charset="0"/>
              </a:rPr>
              <a:t> of </a:t>
            </a:r>
            <a:r>
              <a:rPr lang="tr-TR" sz="1800" dirty="0" err="1">
                <a:latin typeface="Calibri" pitchFamily="34" charset="0"/>
              </a:rPr>
              <a:t>growth</a:t>
            </a:r>
            <a:r>
              <a:rPr lang="tr-TR" sz="1800" dirty="0">
                <a:latin typeface="Calibri" pitchFamily="34" charset="0"/>
              </a:rPr>
              <a:t> </a:t>
            </a:r>
            <a:r>
              <a:rPr lang="tr-TR" sz="1800" dirty="0" err="1">
                <a:latin typeface="Calibri" pitchFamily="34" charset="0"/>
              </a:rPr>
              <a:t>are</a:t>
            </a:r>
            <a:r>
              <a:rPr lang="tr-TR" sz="1800" dirty="0">
                <a:latin typeface="Calibri" pitchFamily="34" charset="0"/>
              </a:rPr>
              <a:t> of </a:t>
            </a:r>
            <a:r>
              <a:rPr lang="tr-TR" sz="1800" dirty="0" err="1">
                <a:latin typeface="Calibri" pitchFamily="34" charset="0"/>
              </a:rPr>
              <a:t>utmost</a:t>
            </a:r>
            <a:r>
              <a:rPr lang="tr-TR" sz="1800" dirty="0">
                <a:latin typeface="Calibri" pitchFamily="34" charset="0"/>
              </a:rPr>
              <a:t> </a:t>
            </a:r>
            <a:r>
              <a:rPr lang="tr-TR" sz="1800" dirty="0" err="1">
                <a:latin typeface="Calibri" pitchFamily="34" charset="0"/>
              </a:rPr>
              <a:t>importance</a:t>
            </a:r>
            <a:r>
              <a:rPr lang="tr-TR" sz="1800" dirty="0">
                <a:latin typeface="Calibri" pitchFamily="34" charset="0"/>
              </a:rPr>
              <a:t> in </a:t>
            </a:r>
            <a:r>
              <a:rPr lang="tr-TR" sz="1800" dirty="0" err="1">
                <a:latin typeface="Calibri" pitchFamily="34" charset="0"/>
              </a:rPr>
              <a:t>achieving</a:t>
            </a:r>
            <a:r>
              <a:rPr lang="tr-TR" sz="1800" dirty="0">
                <a:latin typeface="Calibri" pitchFamily="34" charset="0"/>
              </a:rPr>
              <a:t> </a:t>
            </a:r>
            <a:r>
              <a:rPr lang="tr-TR" sz="1800" dirty="0" err="1">
                <a:latin typeface="Calibri" pitchFamily="34" charset="0"/>
              </a:rPr>
              <a:t>development</a:t>
            </a:r>
            <a:r>
              <a:rPr lang="tr-TR" sz="1800" dirty="0">
                <a:latin typeface="Calibri" pitchFamily="34" charset="0"/>
              </a:rPr>
              <a:t> </a:t>
            </a:r>
            <a:r>
              <a:rPr lang="tr-TR" sz="1800" dirty="0" err="1">
                <a:latin typeface="Calibri" pitchFamily="34" charset="0"/>
              </a:rPr>
              <a:t>for</a:t>
            </a:r>
            <a:r>
              <a:rPr lang="tr-TR" sz="1800" dirty="0">
                <a:latin typeface="Calibri" pitchFamily="34" charset="0"/>
              </a:rPr>
              <a:t> </a:t>
            </a:r>
            <a:r>
              <a:rPr lang="tr-TR" sz="1800" dirty="0" err="1">
                <a:latin typeface="Calibri" pitchFamily="34" charset="0"/>
              </a:rPr>
              <a:t>all</a:t>
            </a:r>
            <a:r>
              <a:rPr lang="tr-TR" sz="1800" dirty="0">
                <a:latin typeface="Calibri" pitchFamily="34" charset="0"/>
              </a:rPr>
              <a:t> </a:t>
            </a:r>
            <a:r>
              <a:rPr lang="tr-TR" sz="1800" dirty="0" err="1">
                <a:latin typeface="Calibri" pitchFamily="34" charset="0"/>
              </a:rPr>
              <a:t>developing</a:t>
            </a:r>
            <a:r>
              <a:rPr lang="tr-TR" sz="1800" dirty="0">
                <a:latin typeface="Calibri" pitchFamily="34" charset="0"/>
              </a:rPr>
              <a:t> </a:t>
            </a:r>
            <a:r>
              <a:rPr lang="tr-TR" sz="1800" dirty="0" err="1">
                <a:latin typeface="Calibri" pitchFamily="34" charset="0"/>
              </a:rPr>
              <a:t>countries</a:t>
            </a:r>
            <a:r>
              <a:rPr lang="tr-TR" sz="1800" dirty="0">
                <a:latin typeface="Calibri" pitchFamily="34" charset="0"/>
              </a:rPr>
              <a:t>. </a:t>
            </a:r>
            <a:endParaRPr lang="tr-TR" sz="1800" dirty="0" smtClean="0">
              <a:latin typeface="Calibri" pitchFamily="34" charset="0"/>
            </a:endParaRPr>
          </a:p>
          <a:p>
            <a:pPr algn="just"/>
            <a:endParaRPr lang="tr-TR" sz="1800" dirty="0" smtClean="0">
              <a:latin typeface="Calibri" pitchFamily="34" charset="0"/>
            </a:endParaRPr>
          </a:p>
          <a:p>
            <a:pPr>
              <a:buFont typeface="Wingdings" pitchFamily="2" charset="2"/>
              <a:buChar char="Ø"/>
            </a:pPr>
            <a:r>
              <a:rPr lang="tr-TR" sz="1800" b="1" dirty="0" err="1" smtClean="0">
                <a:latin typeface="Calibri" pitchFamily="34" charset="0"/>
              </a:rPr>
              <a:t>Women</a:t>
            </a:r>
            <a:r>
              <a:rPr lang="tr-TR" sz="1800" b="1" dirty="0" smtClean="0">
                <a:latin typeface="Calibri" pitchFamily="34" charset="0"/>
              </a:rPr>
              <a:t> </a:t>
            </a:r>
            <a:r>
              <a:rPr lang="tr-TR" sz="1800" b="1" dirty="0" err="1" smtClean="0">
                <a:latin typeface="Calibri" pitchFamily="34" charset="0"/>
              </a:rPr>
              <a:t>and</a:t>
            </a:r>
            <a:r>
              <a:rPr lang="tr-TR" sz="1800" b="1" dirty="0" smtClean="0">
                <a:latin typeface="Calibri" pitchFamily="34" charset="0"/>
              </a:rPr>
              <a:t> </a:t>
            </a:r>
            <a:r>
              <a:rPr lang="tr-TR" sz="1800" b="1" dirty="0" err="1" smtClean="0">
                <a:latin typeface="Calibri" pitchFamily="34" charset="0"/>
              </a:rPr>
              <a:t>Economy</a:t>
            </a:r>
            <a:r>
              <a:rPr lang="tr-TR" sz="1800" b="1" dirty="0" smtClean="0">
                <a:latin typeface="Calibri" pitchFamily="34" charset="0"/>
              </a:rPr>
              <a:t> </a:t>
            </a:r>
            <a:r>
              <a:rPr lang="tr-TR" sz="1800" b="1" dirty="0" err="1" smtClean="0">
                <a:latin typeface="Calibri" pitchFamily="34" charset="0"/>
              </a:rPr>
              <a:t>Commission</a:t>
            </a:r>
            <a:r>
              <a:rPr lang="tr-TR" sz="1800" b="1" dirty="0" smtClean="0">
                <a:latin typeface="Calibri" pitchFamily="34" charset="0"/>
              </a:rPr>
              <a:t> Workshop</a:t>
            </a:r>
          </a:p>
          <a:p>
            <a:pPr>
              <a:buFont typeface="Wingdings" pitchFamily="2" charset="2"/>
              <a:buChar char="Ø"/>
            </a:pPr>
            <a:r>
              <a:rPr lang="tr-TR" sz="1800" b="1" dirty="0" smtClean="0">
                <a:latin typeface="Calibri" pitchFamily="34" charset="0"/>
              </a:rPr>
              <a:t>Leonardo Da Vinci </a:t>
            </a:r>
            <a:r>
              <a:rPr lang="tr-TR" sz="1800" b="1" dirty="0" err="1" smtClean="0">
                <a:latin typeface="Calibri" pitchFamily="34" charset="0"/>
              </a:rPr>
              <a:t>Vocational</a:t>
            </a:r>
            <a:r>
              <a:rPr lang="tr-TR" sz="1800" b="1" dirty="0" smtClean="0">
                <a:latin typeface="Calibri" pitchFamily="34" charset="0"/>
              </a:rPr>
              <a:t> </a:t>
            </a:r>
            <a:r>
              <a:rPr lang="tr-TR" sz="1800" b="1" dirty="0" err="1" smtClean="0">
                <a:latin typeface="Calibri" pitchFamily="34" charset="0"/>
              </a:rPr>
              <a:t>Training</a:t>
            </a:r>
            <a:r>
              <a:rPr lang="tr-TR" sz="1800" b="1" dirty="0" smtClean="0">
                <a:latin typeface="Calibri" pitchFamily="34" charset="0"/>
              </a:rPr>
              <a:t> </a:t>
            </a:r>
            <a:r>
              <a:rPr lang="tr-TR" sz="1800" b="1" dirty="0" err="1" smtClean="0">
                <a:latin typeface="Calibri" pitchFamily="34" charset="0"/>
              </a:rPr>
              <a:t>Seminar</a:t>
            </a:r>
            <a:endParaRPr lang="tr-TR" sz="1800" b="1" dirty="0" smtClean="0">
              <a:latin typeface="Calibri" pitchFamily="34" charset="0"/>
            </a:endParaRPr>
          </a:p>
          <a:p>
            <a:pPr>
              <a:buFont typeface="Wingdings" pitchFamily="2" charset="2"/>
              <a:buChar char="Ø"/>
            </a:pPr>
            <a:r>
              <a:rPr lang="tr-TR" sz="1800" b="1" dirty="0" err="1" smtClean="0">
                <a:latin typeface="Calibri" pitchFamily="34" charset="0"/>
              </a:rPr>
              <a:t>The</a:t>
            </a:r>
            <a:r>
              <a:rPr lang="tr-TR" sz="1800" b="1" dirty="0" smtClean="0">
                <a:latin typeface="Calibri" pitchFamily="34" charset="0"/>
              </a:rPr>
              <a:t> </a:t>
            </a:r>
            <a:r>
              <a:rPr lang="tr-TR" sz="1800" b="1" dirty="0" err="1" smtClean="0">
                <a:latin typeface="Calibri" pitchFamily="34" charset="0"/>
              </a:rPr>
              <a:t>Sociao-Cultural</a:t>
            </a:r>
            <a:r>
              <a:rPr lang="tr-TR" sz="1800" b="1" dirty="0" smtClean="0">
                <a:latin typeface="Calibri" pitchFamily="34" charset="0"/>
              </a:rPr>
              <a:t>, </a:t>
            </a:r>
            <a:r>
              <a:rPr lang="tr-TR" sz="1800" b="1" dirty="0" err="1" smtClean="0">
                <a:latin typeface="Calibri" pitchFamily="34" charset="0"/>
              </a:rPr>
              <a:t>Economic</a:t>
            </a:r>
            <a:r>
              <a:rPr lang="tr-TR" sz="1800" b="1" dirty="0" smtClean="0">
                <a:latin typeface="Calibri" pitchFamily="34" charset="0"/>
              </a:rPr>
              <a:t> </a:t>
            </a:r>
            <a:r>
              <a:rPr lang="tr-TR" sz="1800" b="1" dirty="0" err="1" smtClean="0">
                <a:latin typeface="Calibri" pitchFamily="34" charset="0"/>
              </a:rPr>
              <a:t>and</a:t>
            </a:r>
            <a:r>
              <a:rPr lang="tr-TR" sz="1800" b="1" dirty="0" smtClean="0">
                <a:latin typeface="Calibri" pitchFamily="34" charset="0"/>
              </a:rPr>
              <a:t>  </a:t>
            </a:r>
            <a:r>
              <a:rPr lang="tr-TR" sz="1800" b="1" dirty="0" err="1" smtClean="0">
                <a:latin typeface="Calibri" pitchFamily="34" charset="0"/>
              </a:rPr>
              <a:t>Political</a:t>
            </a:r>
            <a:r>
              <a:rPr lang="tr-TR" sz="1800" b="1" dirty="0" smtClean="0">
                <a:latin typeface="Calibri" pitchFamily="34" charset="0"/>
              </a:rPr>
              <a:t>  </a:t>
            </a:r>
            <a:r>
              <a:rPr lang="tr-TR" sz="1800" b="1" dirty="0" err="1" smtClean="0">
                <a:latin typeface="Calibri" pitchFamily="34" charset="0"/>
              </a:rPr>
              <a:t>Situation</a:t>
            </a:r>
            <a:r>
              <a:rPr lang="tr-TR" sz="1800" b="1" dirty="0" smtClean="0">
                <a:latin typeface="Calibri" pitchFamily="34" charset="0"/>
              </a:rPr>
              <a:t> of </a:t>
            </a:r>
            <a:r>
              <a:rPr lang="tr-TR" sz="1800" b="1" dirty="0" err="1" smtClean="0">
                <a:latin typeface="Calibri" pitchFamily="34" charset="0"/>
              </a:rPr>
              <a:t>Women</a:t>
            </a:r>
            <a:r>
              <a:rPr lang="tr-TR" sz="1800" b="1" dirty="0" smtClean="0">
                <a:latin typeface="Calibri" pitchFamily="34" charset="0"/>
              </a:rPr>
              <a:t> in </a:t>
            </a:r>
            <a:r>
              <a:rPr lang="tr-TR" sz="1800" b="1" dirty="0" err="1" smtClean="0">
                <a:latin typeface="Calibri" pitchFamily="34" charset="0"/>
              </a:rPr>
              <a:t>Turkey</a:t>
            </a:r>
            <a:r>
              <a:rPr lang="tr-TR" sz="1800" b="1" dirty="0" smtClean="0">
                <a:latin typeface="Calibri" pitchFamily="34" charset="0"/>
              </a:rPr>
              <a:t> </a:t>
            </a:r>
            <a:r>
              <a:rPr lang="tr-TR" sz="1800" b="1" dirty="0" err="1" smtClean="0">
                <a:latin typeface="Calibri" pitchFamily="34" charset="0"/>
              </a:rPr>
              <a:t>Survey</a:t>
            </a:r>
            <a:endParaRPr lang="tr-TR" sz="1800" b="1" dirty="0" smtClean="0">
              <a:latin typeface="Calibri" pitchFamily="34" charset="0"/>
            </a:endParaRPr>
          </a:p>
          <a:p>
            <a:pPr>
              <a:buFont typeface="Wingdings" pitchFamily="2" charset="2"/>
              <a:buChar char="Ø"/>
            </a:pPr>
            <a:r>
              <a:rPr lang="tr-TR" sz="1800" b="1" dirty="0" err="1" smtClean="0">
                <a:latin typeface="Calibri" pitchFamily="34" charset="0"/>
              </a:rPr>
              <a:t>Problems</a:t>
            </a:r>
            <a:r>
              <a:rPr lang="tr-TR" sz="1800" b="1" dirty="0" smtClean="0">
                <a:latin typeface="Calibri" pitchFamily="34" charset="0"/>
              </a:rPr>
              <a:t> of </a:t>
            </a:r>
            <a:r>
              <a:rPr lang="tr-TR" sz="1800" b="1" dirty="0" err="1" smtClean="0">
                <a:latin typeface="Calibri" pitchFamily="34" charset="0"/>
              </a:rPr>
              <a:t>Women</a:t>
            </a:r>
            <a:r>
              <a:rPr lang="tr-TR" sz="1800" b="1" dirty="0" smtClean="0">
                <a:latin typeface="Calibri" pitchFamily="34" charset="0"/>
              </a:rPr>
              <a:t> in </a:t>
            </a:r>
            <a:r>
              <a:rPr lang="tr-TR" sz="1800" b="1" dirty="0" err="1" smtClean="0">
                <a:latin typeface="Calibri" pitchFamily="34" charset="0"/>
              </a:rPr>
              <a:t>the</a:t>
            </a:r>
            <a:r>
              <a:rPr lang="tr-TR" sz="1800" b="1" dirty="0" smtClean="0">
                <a:latin typeface="Calibri" pitchFamily="34" charset="0"/>
              </a:rPr>
              <a:t> Service </a:t>
            </a:r>
            <a:r>
              <a:rPr lang="tr-TR" sz="1800" b="1" dirty="0" err="1" smtClean="0">
                <a:latin typeface="Calibri" pitchFamily="34" charset="0"/>
              </a:rPr>
              <a:t>Sector</a:t>
            </a:r>
            <a:r>
              <a:rPr lang="tr-TR" sz="1800" b="1" dirty="0" smtClean="0">
                <a:latin typeface="Calibri" pitchFamily="34" charset="0"/>
              </a:rPr>
              <a:t> </a:t>
            </a:r>
            <a:r>
              <a:rPr lang="tr-TR" sz="1800" b="1" dirty="0" err="1" smtClean="0">
                <a:latin typeface="Calibri" pitchFamily="34" charset="0"/>
              </a:rPr>
              <a:t>and</a:t>
            </a:r>
            <a:r>
              <a:rPr lang="tr-TR" sz="1800" b="1" dirty="0" smtClean="0">
                <a:latin typeface="Calibri" pitchFamily="34" charset="0"/>
              </a:rPr>
              <a:t> </a:t>
            </a:r>
            <a:r>
              <a:rPr lang="tr-TR" sz="1800" b="1" dirty="0" err="1" smtClean="0">
                <a:latin typeface="Calibri" pitchFamily="34" charset="0"/>
              </a:rPr>
              <a:t>Obstacles</a:t>
            </a:r>
            <a:r>
              <a:rPr lang="tr-TR" sz="1800" b="1" dirty="0" smtClean="0">
                <a:latin typeface="Calibri" pitchFamily="34" charset="0"/>
              </a:rPr>
              <a:t> in </a:t>
            </a:r>
            <a:r>
              <a:rPr lang="tr-TR" sz="1800" b="1" dirty="0" err="1" smtClean="0">
                <a:latin typeface="Calibri" pitchFamily="34" charset="0"/>
              </a:rPr>
              <a:t>their</a:t>
            </a:r>
            <a:r>
              <a:rPr lang="tr-TR" sz="1800" b="1" dirty="0" smtClean="0">
                <a:latin typeface="Calibri" pitchFamily="34" charset="0"/>
              </a:rPr>
              <a:t> </a:t>
            </a:r>
            <a:r>
              <a:rPr lang="tr-TR" sz="1800" b="1" dirty="0" err="1" smtClean="0">
                <a:latin typeface="Calibri" pitchFamily="34" charset="0"/>
              </a:rPr>
              <a:t>Promotion</a:t>
            </a:r>
            <a:r>
              <a:rPr lang="tr-TR" sz="1800" b="1" dirty="0" smtClean="0">
                <a:latin typeface="Calibri" pitchFamily="34" charset="0"/>
              </a:rPr>
              <a:t> </a:t>
            </a:r>
            <a:r>
              <a:rPr lang="tr-TR" sz="1800" b="1" dirty="0" err="1" smtClean="0">
                <a:latin typeface="Calibri" pitchFamily="34" charset="0"/>
              </a:rPr>
              <a:t>Research</a:t>
            </a:r>
            <a:r>
              <a:rPr lang="tr-TR" sz="1800" b="1" dirty="0" smtClean="0">
                <a:latin typeface="Calibri" pitchFamily="34" charset="0"/>
              </a:rPr>
              <a:t> Project</a:t>
            </a:r>
          </a:p>
          <a:p>
            <a:pPr>
              <a:buFont typeface="Wingdings" pitchFamily="2" charset="2"/>
              <a:buChar char="Ø"/>
            </a:pPr>
            <a:r>
              <a:rPr lang="tr-TR" sz="1800" b="1" dirty="0" smtClean="0">
                <a:latin typeface="Calibri" pitchFamily="34" charset="0"/>
              </a:rPr>
              <a:t>Woman in </a:t>
            </a:r>
            <a:r>
              <a:rPr lang="tr-TR" sz="1800" b="1" dirty="0" err="1" smtClean="0">
                <a:latin typeface="Calibri" pitchFamily="34" charset="0"/>
              </a:rPr>
              <a:t>Innovation</a:t>
            </a:r>
            <a:r>
              <a:rPr lang="tr-TR" sz="1800" b="1" dirty="0" smtClean="0">
                <a:latin typeface="Calibri" pitchFamily="34" charset="0"/>
              </a:rPr>
              <a:t> </a:t>
            </a:r>
            <a:r>
              <a:rPr lang="tr-TR" sz="1800" b="1" dirty="0" err="1" smtClean="0">
                <a:latin typeface="Calibri" pitchFamily="34" charset="0"/>
              </a:rPr>
              <a:t>Entrepreneurship</a:t>
            </a:r>
            <a:r>
              <a:rPr lang="tr-TR" sz="1800" b="1" dirty="0" smtClean="0">
                <a:latin typeface="Calibri" pitchFamily="34" charset="0"/>
              </a:rPr>
              <a:t> </a:t>
            </a:r>
            <a:r>
              <a:rPr lang="tr-TR" sz="1800" b="1" dirty="0" err="1" smtClean="0">
                <a:latin typeface="Calibri" pitchFamily="34" charset="0"/>
              </a:rPr>
              <a:t>Camping</a:t>
            </a:r>
            <a:r>
              <a:rPr lang="tr-TR" sz="1800" b="1" dirty="0" smtClean="0">
                <a:latin typeface="Calibri" pitchFamily="34" charset="0"/>
              </a:rPr>
              <a:t> in </a:t>
            </a:r>
            <a:r>
              <a:rPr lang="tr-TR" sz="1800" b="1" dirty="0" err="1" smtClean="0">
                <a:latin typeface="Calibri" pitchFamily="34" charset="0"/>
              </a:rPr>
              <a:t>collaboration</a:t>
            </a:r>
            <a:r>
              <a:rPr lang="tr-TR" sz="1800" b="1" dirty="0" smtClean="0">
                <a:latin typeface="Calibri" pitchFamily="34" charset="0"/>
              </a:rPr>
              <a:t> </a:t>
            </a:r>
            <a:r>
              <a:rPr lang="tr-TR" sz="1800" b="1" dirty="0" err="1" smtClean="0">
                <a:latin typeface="Calibri" pitchFamily="34" charset="0"/>
              </a:rPr>
              <a:t>with</a:t>
            </a:r>
            <a:r>
              <a:rPr lang="tr-TR" sz="1800" b="1" dirty="0" smtClean="0">
                <a:latin typeface="Calibri" pitchFamily="34" charset="0"/>
              </a:rPr>
              <a:t> KADEM </a:t>
            </a:r>
            <a:r>
              <a:rPr lang="tr-TR" sz="1800" b="1" dirty="0" err="1" smtClean="0">
                <a:latin typeface="Calibri" pitchFamily="34" charset="0"/>
              </a:rPr>
              <a:t>and</a:t>
            </a:r>
            <a:r>
              <a:rPr lang="tr-TR" sz="1800" b="1" dirty="0" smtClean="0">
                <a:latin typeface="Calibri" pitchFamily="34" charset="0"/>
              </a:rPr>
              <a:t> TÜBİTAK-MARTEK</a:t>
            </a:r>
            <a:endParaRPr lang="tr-TR" sz="1800" b="1" dirty="0">
              <a:latin typeface="Calibri" pitchFamily="34" charset="0"/>
            </a:endParaRPr>
          </a:p>
          <a:p>
            <a:pPr>
              <a:buFont typeface="Wingdings" pitchFamily="2" charset="2"/>
              <a:buChar char="Ø"/>
            </a:pPr>
            <a:r>
              <a:rPr lang="tr-TR" sz="1800" b="1" dirty="0" smtClean="0">
                <a:latin typeface="Calibri" pitchFamily="34" charset="0"/>
              </a:rPr>
              <a:t>«</a:t>
            </a:r>
            <a:r>
              <a:rPr lang="tr-TR" sz="1800" b="1" dirty="0" err="1" smtClean="0">
                <a:latin typeface="Calibri" pitchFamily="34" charset="0"/>
              </a:rPr>
              <a:t>Young</a:t>
            </a:r>
            <a:r>
              <a:rPr lang="tr-TR" sz="1800" b="1" dirty="0" smtClean="0">
                <a:latin typeface="Calibri" pitchFamily="34" charset="0"/>
              </a:rPr>
              <a:t> </a:t>
            </a:r>
            <a:r>
              <a:rPr lang="tr-TR" sz="1800" b="1" dirty="0" err="1" smtClean="0">
                <a:latin typeface="Calibri" pitchFamily="34" charset="0"/>
              </a:rPr>
              <a:t>Women</a:t>
            </a:r>
            <a:r>
              <a:rPr lang="tr-TR" sz="1800" b="1" dirty="0" smtClean="0">
                <a:latin typeface="Calibri" pitchFamily="34" charset="0"/>
              </a:rPr>
              <a:t> </a:t>
            </a:r>
            <a:r>
              <a:rPr lang="tr-TR" sz="1800" b="1" dirty="0" err="1" smtClean="0">
                <a:latin typeface="Calibri" pitchFamily="34" charset="0"/>
              </a:rPr>
              <a:t>Employement</a:t>
            </a:r>
            <a:r>
              <a:rPr lang="tr-TR" sz="1800" b="1" dirty="0" smtClean="0">
                <a:latin typeface="Calibri" pitchFamily="34" charset="0"/>
              </a:rPr>
              <a:t> </a:t>
            </a:r>
            <a:r>
              <a:rPr lang="tr-TR" sz="1800" b="1" dirty="0" err="1" smtClean="0">
                <a:latin typeface="Calibri" pitchFamily="34" charset="0"/>
              </a:rPr>
              <a:t>and</a:t>
            </a:r>
            <a:r>
              <a:rPr lang="tr-TR" sz="1800" b="1" dirty="0" smtClean="0">
                <a:latin typeface="Calibri" pitchFamily="34" charset="0"/>
              </a:rPr>
              <a:t> Training </a:t>
            </a:r>
            <a:r>
              <a:rPr lang="tr-TR" sz="1800" b="1" dirty="0" err="1" smtClean="0">
                <a:latin typeface="Calibri" pitchFamily="34" charset="0"/>
              </a:rPr>
              <a:t>For</a:t>
            </a:r>
            <a:r>
              <a:rPr lang="tr-TR" sz="1800" b="1" dirty="0" smtClean="0">
                <a:latin typeface="Calibri" pitchFamily="34" charset="0"/>
              </a:rPr>
              <a:t> </a:t>
            </a:r>
            <a:r>
              <a:rPr lang="tr-TR" sz="1800" b="1" dirty="0" err="1" smtClean="0">
                <a:latin typeface="Calibri" pitchFamily="34" charset="0"/>
              </a:rPr>
              <a:t>Future</a:t>
            </a:r>
            <a:r>
              <a:rPr lang="tr-TR" sz="1800" b="1" dirty="0" smtClean="0">
                <a:latin typeface="Calibri" pitchFamily="34" charset="0"/>
              </a:rPr>
              <a:t>» Project </a:t>
            </a:r>
          </a:p>
          <a:p>
            <a:pPr>
              <a:buFont typeface="Wingdings" pitchFamily="2" charset="2"/>
              <a:buChar char="Ø"/>
            </a:pPr>
            <a:r>
              <a:rPr lang="tr-TR" sz="1800" b="1" dirty="0" smtClean="0">
                <a:latin typeface="Calibri" pitchFamily="34" charset="0"/>
              </a:rPr>
              <a:t>W-20 </a:t>
            </a:r>
            <a:r>
              <a:rPr lang="tr-TR" sz="1800" b="1" dirty="0" err="1" smtClean="0">
                <a:latin typeface="Calibri" panose="020F0502020204030204" pitchFamily="34" charset="0"/>
              </a:rPr>
              <a:t>Summit</a:t>
            </a:r>
            <a:r>
              <a:rPr lang="tr-TR" sz="1800" b="1" dirty="0" smtClean="0">
                <a:latin typeface="Calibri" panose="020F0502020204030204" pitchFamily="34" charset="0"/>
              </a:rPr>
              <a:t> (KADEM is a committee member)</a:t>
            </a:r>
            <a:endParaRPr lang="en-US" sz="1800" b="1" dirty="0" smtClean="0">
              <a:latin typeface="Calibri" pitchFamily="34" charset="0"/>
            </a:endParaRPr>
          </a:p>
          <a:p>
            <a:pPr>
              <a:buFont typeface="Wingdings" pitchFamily="2" charset="2"/>
              <a:buChar char="Ø"/>
            </a:pPr>
            <a:endParaRPr lang="en-US" sz="1800" b="1" dirty="0" smtClean="0">
              <a:latin typeface="Calibri" pitchFamily="34" charset="0"/>
            </a:endParaRPr>
          </a:p>
          <a:p>
            <a:pPr>
              <a:buFont typeface="Wingdings" pitchFamily="2" charset="2"/>
              <a:buChar char="Ø"/>
            </a:pPr>
            <a:endParaRPr lang="tr-TR" sz="1800" b="1" dirty="0" smtClean="0">
              <a:latin typeface="Calibri" pitchFamily="34" charset="0"/>
            </a:endParaRPr>
          </a:p>
          <a:p>
            <a:pPr>
              <a:buFont typeface="Wingdings" pitchFamily="2" charset="2"/>
              <a:buChar char="Ø"/>
            </a:pPr>
            <a:endParaRPr lang="tr-TR" sz="1800" b="1" dirty="0" smtClean="0">
              <a:latin typeface="Calibri" pitchFamily="34" charset="0"/>
            </a:endParaRPr>
          </a:p>
          <a:p>
            <a:pPr>
              <a:buNone/>
            </a:pPr>
            <a:endParaRPr lang="tr-TR" dirty="0" smtClean="0"/>
          </a:p>
          <a:p>
            <a:pPr>
              <a:buNone/>
            </a:pPr>
            <a:endParaRPr lang="tr-TR" dirty="0" smtClean="0"/>
          </a:p>
          <a:p>
            <a:pPr>
              <a:buNone/>
            </a:pPr>
            <a:endParaRPr lang="tr-TR" dirty="0"/>
          </a:p>
        </p:txBody>
      </p:sp>
      <p:pic>
        <p:nvPicPr>
          <p:cNvPr id="8" name="Picture 2" descr="C:\Users\LG\Desktop\KADEM LOGO .jpg"/>
          <p:cNvPicPr>
            <a:picLocks noChangeAspect="1" noChangeArrowheads="1"/>
          </p:cNvPicPr>
          <p:nvPr/>
        </p:nvPicPr>
        <p:blipFill>
          <a:blip r:embed="rId2" cstate="print"/>
          <a:srcRect/>
          <a:stretch>
            <a:fillRect/>
          </a:stretch>
        </p:blipFill>
        <p:spPr bwMode="auto">
          <a:xfrm>
            <a:off x="3995936" y="6165304"/>
            <a:ext cx="1449640" cy="69269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7504" y="155448"/>
            <a:ext cx="8856984" cy="1329336"/>
          </a:xfrm>
        </p:spPr>
        <p:txBody>
          <a:bodyPr>
            <a:normAutofit/>
          </a:bodyPr>
          <a:lstStyle/>
          <a:p>
            <a:pPr algn="ctr"/>
            <a:r>
              <a:rPr lang="tr-TR" sz="4000" dirty="0"/>
              <a:t>(</a:t>
            </a:r>
            <a:r>
              <a:rPr lang="tr-TR" sz="4000" dirty="0" smtClean="0"/>
              <a:t>KADEM) W20 </a:t>
            </a:r>
            <a:r>
              <a:rPr lang="tr-TR" sz="4000" dirty="0" err="1" smtClean="0"/>
              <a:t>and</a:t>
            </a:r>
            <a:r>
              <a:rPr lang="tr-TR" sz="4000" dirty="0" smtClean="0"/>
              <a:t> </a:t>
            </a:r>
            <a:r>
              <a:rPr lang="tr-TR" sz="4000" dirty="0" err="1" smtClean="0"/>
              <a:t>Grevio</a:t>
            </a:r>
            <a:r>
              <a:rPr lang="tr-TR" sz="4000" dirty="0" smtClean="0"/>
              <a:t> </a:t>
            </a:r>
            <a:r>
              <a:rPr lang="tr-TR" sz="4000" dirty="0" err="1" smtClean="0"/>
              <a:t>Membership</a:t>
            </a:r>
            <a:r>
              <a:rPr lang="tr-TR" sz="4000" dirty="0" err="1"/>
              <a:t>s</a:t>
            </a:r>
            <a:endParaRPr lang="tr-TR" sz="4000" dirty="0"/>
          </a:p>
        </p:txBody>
      </p:sp>
      <p:sp>
        <p:nvSpPr>
          <p:cNvPr id="3" name="İçerik Yer Tutucusu 2"/>
          <p:cNvSpPr>
            <a:spLocks noGrp="1"/>
          </p:cNvSpPr>
          <p:nvPr>
            <p:ph idx="1"/>
          </p:nvPr>
        </p:nvSpPr>
        <p:spPr>
          <a:xfrm>
            <a:off x="457200" y="1775191"/>
            <a:ext cx="6751781" cy="4625609"/>
          </a:xfrm>
        </p:spPr>
        <p:txBody>
          <a:bodyPr>
            <a:normAutofit fontScale="92500" lnSpcReduction="10000"/>
          </a:bodyPr>
          <a:lstStyle/>
          <a:p>
            <a:pPr marL="118872" indent="0" algn="just">
              <a:buNone/>
            </a:pPr>
            <a:r>
              <a:rPr lang="tr-TR" sz="1800" b="1" dirty="0" smtClean="0">
                <a:latin typeface="Calibri" panose="020F0502020204030204" pitchFamily="34" charset="0"/>
              </a:rPr>
              <a:t>GREVIO SELECTION COMMITTEE</a:t>
            </a:r>
          </a:p>
          <a:p>
            <a:pPr marL="118872" indent="0" algn="just">
              <a:buNone/>
            </a:pPr>
            <a:endParaRPr lang="tr-TR" sz="1800" dirty="0" smtClean="0">
              <a:latin typeface="Calibri" panose="020F0502020204030204" pitchFamily="34" charset="0"/>
            </a:endParaRPr>
          </a:p>
          <a:p>
            <a:pPr marL="118872" indent="0" algn="just">
              <a:buNone/>
            </a:pPr>
            <a:r>
              <a:rPr lang="en-US" sz="1800" dirty="0" err="1" smtClean="0">
                <a:latin typeface="Calibri" panose="020F0502020204030204" pitchFamily="34" charset="0"/>
              </a:rPr>
              <a:t>Grevio</a:t>
            </a:r>
            <a:r>
              <a:rPr lang="en-US" sz="1800" dirty="0" smtClean="0">
                <a:latin typeface="Calibri" panose="020F0502020204030204" pitchFamily="34" charset="0"/>
              </a:rPr>
              <a:t> </a:t>
            </a:r>
            <a:r>
              <a:rPr lang="en-US" sz="1800" dirty="0">
                <a:latin typeface="Calibri" panose="020F0502020204030204" pitchFamily="34" charset="0"/>
              </a:rPr>
              <a:t>is a control commission which is in charge of monitoring how alliance countries implement the obligations of Convention on Preventing and Combating Violence against Women and Domestic Violence (Istanbul Convention). </a:t>
            </a:r>
            <a:r>
              <a:rPr lang="en-US" sz="1800" dirty="0" smtClean="0">
                <a:latin typeface="Calibri" panose="020F0502020204030204" pitchFamily="34" charset="0"/>
              </a:rPr>
              <a:t>KADEM</a:t>
            </a:r>
            <a:r>
              <a:rPr lang="tr-TR" sz="1800" dirty="0" smtClean="0">
                <a:latin typeface="Calibri" panose="020F0502020204030204" pitchFamily="34" charset="0"/>
              </a:rPr>
              <a:t> </a:t>
            </a:r>
            <a:r>
              <a:rPr lang="tr-TR" sz="1800" dirty="0" err="1" smtClean="0">
                <a:latin typeface="Calibri" panose="020F0502020204030204" pitchFamily="34" charset="0"/>
              </a:rPr>
              <a:t>becomes</a:t>
            </a:r>
            <a:r>
              <a:rPr lang="tr-TR" sz="1800" dirty="0" smtClean="0">
                <a:latin typeface="Calibri" panose="020F0502020204030204" pitchFamily="34" charset="0"/>
              </a:rPr>
              <a:t> </a:t>
            </a:r>
            <a:r>
              <a:rPr lang="tr-TR" sz="1800" dirty="0" err="1" smtClean="0">
                <a:latin typeface="Calibri" panose="020F0502020204030204" pitchFamily="34" charset="0"/>
              </a:rPr>
              <a:t>the</a:t>
            </a:r>
            <a:r>
              <a:rPr lang="tr-TR" sz="1800" dirty="0" smtClean="0">
                <a:latin typeface="Calibri" panose="020F0502020204030204" pitchFamily="34" charset="0"/>
              </a:rPr>
              <a:t> </a:t>
            </a:r>
            <a:r>
              <a:rPr lang="tr-TR" sz="1800" dirty="0" err="1" smtClean="0">
                <a:latin typeface="Calibri" panose="020F0502020204030204" pitchFamily="34" charset="0"/>
              </a:rPr>
              <a:t>member</a:t>
            </a:r>
            <a:r>
              <a:rPr lang="tr-TR" sz="1800" dirty="0" smtClean="0">
                <a:latin typeface="Calibri" panose="020F0502020204030204" pitchFamily="34" charset="0"/>
              </a:rPr>
              <a:t> of </a:t>
            </a:r>
            <a:r>
              <a:rPr lang="tr-TR" sz="1800" dirty="0" err="1" smtClean="0">
                <a:latin typeface="Calibri" panose="020F0502020204030204" pitchFamily="34" charset="0"/>
              </a:rPr>
              <a:t>Grevio</a:t>
            </a:r>
            <a:r>
              <a:rPr lang="tr-TR" sz="1800" dirty="0" smtClean="0">
                <a:latin typeface="Calibri" panose="020F0502020204030204" pitchFamily="34" charset="0"/>
              </a:rPr>
              <a:t> </a:t>
            </a:r>
            <a:r>
              <a:rPr lang="tr-TR" sz="1800" dirty="0" err="1" smtClean="0">
                <a:latin typeface="Calibri" panose="020F0502020204030204" pitchFamily="34" charset="0"/>
              </a:rPr>
              <a:t>selection</a:t>
            </a:r>
            <a:r>
              <a:rPr lang="tr-TR" sz="1800" dirty="0" smtClean="0">
                <a:latin typeface="Calibri" panose="020F0502020204030204" pitchFamily="34" charset="0"/>
              </a:rPr>
              <a:t> </a:t>
            </a:r>
            <a:r>
              <a:rPr lang="tr-TR" sz="1800" dirty="0" err="1" smtClean="0">
                <a:latin typeface="Calibri" panose="020F0502020204030204" pitchFamily="34" charset="0"/>
              </a:rPr>
              <a:t>committee</a:t>
            </a:r>
            <a:r>
              <a:rPr lang="en-US" sz="1800" dirty="0" smtClean="0">
                <a:latin typeface="Calibri" panose="020F0502020204030204" pitchFamily="34" charset="0"/>
              </a:rPr>
              <a:t> </a:t>
            </a:r>
            <a:r>
              <a:rPr lang="tr-TR" sz="1800" dirty="0" err="1" smtClean="0">
                <a:latin typeface="Calibri" panose="020F0502020204030204" pitchFamily="34" charset="0"/>
              </a:rPr>
              <a:t>to</a:t>
            </a:r>
            <a:r>
              <a:rPr lang="tr-TR" sz="1800" dirty="0" smtClean="0">
                <a:latin typeface="Calibri" panose="020F0502020204030204" pitchFamily="34" charset="0"/>
              </a:rPr>
              <a:t> </a:t>
            </a:r>
            <a:r>
              <a:rPr lang="tr-TR" sz="1800" dirty="0" err="1" smtClean="0">
                <a:latin typeface="Calibri" panose="020F0502020204030204" pitchFamily="34" charset="0"/>
              </a:rPr>
              <a:t>choose</a:t>
            </a:r>
            <a:r>
              <a:rPr lang="en-US" sz="1800" dirty="0" smtClean="0">
                <a:latin typeface="Calibri" panose="020F0502020204030204" pitchFamily="34" charset="0"/>
              </a:rPr>
              <a:t> </a:t>
            </a:r>
            <a:r>
              <a:rPr lang="en-US" sz="1800" dirty="0">
                <a:latin typeface="Calibri" panose="020F0502020204030204" pitchFamily="34" charset="0"/>
              </a:rPr>
              <a:t>the </a:t>
            </a:r>
            <a:r>
              <a:rPr lang="tr-TR" sz="1800" dirty="0" err="1" smtClean="0">
                <a:latin typeface="Calibri" panose="020F0502020204030204" pitchFamily="34" charset="0"/>
              </a:rPr>
              <a:t>Grevio</a:t>
            </a:r>
            <a:r>
              <a:rPr lang="tr-TR" sz="1800" dirty="0" smtClean="0">
                <a:latin typeface="Calibri" panose="020F0502020204030204" pitchFamily="34" charset="0"/>
              </a:rPr>
              <a:t> </a:t>
            </a:r>
            <a:r>
              <a:rPr lang="tr-TR" sz="1800" dirty="0" err="1" smtClean="0">
                <a:latin typeface="Calibri" panose="020F0502020204030204" pitchFamily="34" charset="0"/>
              </a:rPr>
              <a:t>candidate</a:t>
            </a:r>
            <a:r>
              <a:rPr lang="tr-TR" sz="1800" dirty="0">
                <a:latin typeface="Calibri" panose="020F0502020204030204" pitchFamily="34" charset="0"/>
              </a:rPr>
              <a:t> </a:t>
            </a:r>
            <a:r>
              <a:rPr lang="tr-TR" sz="1800" dirty="0" err="1" smtClean="0">
                <a:latin typeface="Calibri" panose="020F0502020204030204" pitchFamily="34" charset="0"/>
              </a:rPr>
              <a:t>to</a:t>
            </a:r>
            <a:r>
              <a:rPr lang="tr-TR" sz="1800" dirty="0" smtClean="0">
                <a:latin typeface="Calibri" panose="020F0502020204030204" pitchFamily="34" charset="0"/>
              </a:rPr>
              <a:t> </a:t>
            </a:r>
            <a:r>
              <a:rPr lang="en-US" sz="1800" dirty="0" smtClean="0">
                <a:latin typeface="Calibri" panose="020F0502020204030204" pitchFamily="34" charset="0"/>
              </a:rPr>
              <a:t>represent Turkey. </a:t>
            </a:r>
            <a:endParaRPr lang="tr-TR" sz="1800" dirty="0" smtClean="0">
              <a:latin typeface="Calibri" panose="020F0502020204030204" pitchFamily="34" charset="0"/>
            </a:endParaRPr>
          </a:p>
          <a:p>
            <a:pPr marL="118872" indent="0" algn="just">
              <a:buNone/>
            </a:pPr>
            <a:endParaRPr lang="tr-TR" sz="1800" dirty="0">
              <a:latin typeface="Calibri" panose="020F0502020204030204" pitchFamily="34" charset="0"/>
            </a:endParaRPr>
          </a:p>
          <a:p>
            <a:pPr marL="118872" indent="0" algn="just">
              <a:buNone/>
            </a:pPr>
            <a:r>
              <a:rPr lang="tr-TR" sz="1800" b="1" dirty="0" smtClean="0">
                <a:latin typeface="Calibri" panose="020F0502020204030204" pitchFamily="34" charset="0"/>
              </a:rPr>
              <a:t>WOMEN-20 COMMİTTEE  </a:t>
            </a:r>
            <a:endParaRPr lang="tr-TR" sz="1800" dirty="0">
              <a:latin typeface="Calibri" panose="020F0502020204030204" pitchFamily="34" charset="0"/>
            </a:endParaRPr>
          </a:p>
          <a:p>
            <a:pPr marL="118872" indent="0" algn="just">
              <a:buNone/>
            </a:pPr>
            <a:endParaRPr lang="tr-TR" sz="1800" dirty="0">
              <a:latin typeface="Calibri" panose="020F0502020204030204" pitchFamily="34" charset="0"/>
            </a:endParaRPr>
          </a:p>
          <a:p>
            <a:pPr marL="118872" indent="0" algn="just">
              <a:buNone/>
            </a:pPr>
            <a:r>
              <a:rPr lang="en-GB" sz="1800" dirty="0">
                <a:latin typeface="Calibri" panose="020F0502020204030204" pitchFamily="34" charset="0"/>
                <a:cs typeface="Times New Roman" panose="02020603050405020304" pitchFamily="18" charset="0"/>
              </a:rPr>
              <a:t>W-20 has been established as </a:t>
            </a:r>
            <a:r>
              <a:rPr lang="tr-TR" sz="1800" dirty="0">
                <a:latin typeface="Calibri" panose="020F0502020204030204" pitchFamily="34" charset="0"/>
                <a:cs typeface="Times New Roman" panose="02020603050405020304" pitchFamily="18" charset="0"/>
              </a:rPr>
              <a:t>a </a:t>
            </a:r>
            <a:r>
              <a:rPr lang="en-GB" sz="1800" dirty="0">
                <a:latin typeface="Calibri" panose="020F0502020204030204" pitchFamily="34" charset="0"/>
                <a:cs typeface="Times New Roman" panose="02020603050405020304" pitchFamily="18" charset="0"/>
              </a:rPr>
              <a:t>part of G-20</a:t>
            </a:r>
            <a:r>
              <a:rPr lang="tr-TR" sz="1800" dirty="0">
                <a:latin typeface="Calibri" panose="020F0502020204030204" pitchFamily="34" charset="0"/>
                <a:cs typeface="Times New Roman" panose="02020603050405020304" pitchFamily="18" charset="0"/>
              </a:rPr>
              <a:t> </a:t>
            </a:r>
            <a:r>
              <a:rPr lang="tr-TR" sz="1800" dirty="0" err="1">
                <a:latin typeface="Calibri" panose="020F0502020204030204" pitchFamily="34" charset="0"/>
                <a:cs typeface="Times New Roman" panose="02020603050405020304" pitchFamily="18" charset="0"/>
              </a:rPr>
              <a:t>which</a:t>
            </a:r>
            <a:r>
              <a:rPr lang="tr-TR" sz="1800" dirty="0">
                <a:latin typeface="Calibri" panose="020F0502020204030204" pitchFamily="34" charset="0"/>
                <a:cs typeface="Times New Roman" panose="02020603050405020304" pitchFamily="18" charset="0"/>
              </a:rPr>
              <a:t> </a:t>
            </a:r>
            <a:r>
              <a:rPr lang="tr-TR" sz="1800" dirty="0" err="1">
                <a:latin typeface="Calibri" panose="020F0502020204030204" pitchFamily="34" charset="0"/>
                <a:cs typeface="Times New Roman" panose="02020603050405020304" pitchFamily="18" charset="0"/>
              </a:rPr>
              <a:t>was</a:t>
            </a:r>
            <a:r>
              <a:rPr lang="tr-TR" sz="1800" dirty="0">
                <a:latin typeface="Calibri" panose="020F0502020204030204" pitchFamily="34" charset="0"/>
                <a:cs typeface="Times New Roman" panose="02020603050405020304" pitchFamily="18" charset="0"/>
              </a:rPr>
              <a:t> </a:t>
            </a:r>
            <a:r>
              <a:rPr lang="tr-TR" sz="1800" dirty="0" err="1">
                <a:latin typeface="Calibri" panose="020F0502020204030204" pitchFamily="34" charset="0"/>
                <a:cs typeface="Times New Roman" panose="02020603050405020304" pitchFamily="18" charset="0"/>
              </a:rPr>
              <a:t>held</a:t>
            </a:r>
            <a:r>
              <a:rPr lang="tr-TR" sz="1800" dirty="0">
                <a:latin typeface="Calibri" panose="020F0502020204030204" pitchFamily="34" charset="0"/>
                <a:cs typeface="Times New Roman" panose="02020603050405020304" pitchFamily="18" charset="0"/>
              </a:rPr>
              <a:t> </a:t>
            </a:r>
            <a:r>
              <a:rPr lang="en-GB" sz="1800" dirty="0">
                <a:latin typeface="Calibri" panose="020F0502020204030204" pitchFamily="34" charset="0"/>
                <a:cs typeface="Times New Roman" panose="02020603050405020304" pitchFamily="18" charset="0"/>
              </a:rPr>
              <a:t>for the first time</a:t>
            </a:r>
            <a:r>
              <a:rPr lang="tr-TR" sz="1800" dirty="0">
                <a:latin typeface="Calibri" panose="020F0502020204030204" pitchFamily="34" charset="0"/>
                <a:cs typeface="Times New Roman" panose="02020603050405020304" pitchFamily="18" charset="0"/>
              </a:rPr>
              <a:t> in </a:t>
            </a:r>
            <a:r>
              <a:rPr lang="tr-TR" sz="1800" dirty="0" err="1">
                <a:latin typeface="Calibri" panose="020F0502020204030204" pitchFamily="34" charset="0"/>
                <a:cs typeface="Times New Roman" panose="02020603050405020304" pitchFamily="18" charset="0"/>
              </a:rPr>
              <a:t>Turkey</a:t>
            </a:r>
            <a:r>
              <a:rPr lang="tr-TR" sz="1800" dirty="0">
                <a:latin typeface="Calibri" panose="020F0502020204030204" pitchFamily="34" charset="0"/>
                <a:cs typeface="Times New Roman" panose="02020603050405020304" pitchFamily="18" charset="0"/>
              </a:rPr>
              <a:t> on </a:t>
            </a:r>
            <a:r>
              <a:rPr lang="tr-TR" sz="1800" dirty="0" err="1" smtClean="0">
                <a:latin typeface="Calibri" panose="020F0502020204030204" pitchFamily="34" charset="0"/>
                <a:cs typeface="Times New Roman" panose="02020603050405020304" pitchFamily="18" charset="0"/>
              </a:rPr>
              <a:t>November</a:t>
            </a:r>
            <a:r>
              <a:rPr lang="tr-TR" sz="1800" dirty="0" smtClean="0">
                <a:latin typeface="Calibri" panose="020F0502020204030204" pitchFamily="34" charset="0"/>
                <a:cs typeface="Times New Roman" panose="02020603050405020304" pitchFamily="18" charset="0"/>
              </a:rPr>
              <a:t> 15</a:t>
            </a:r>
            <a:r>
              <a:rPr lang="tr-TR" sz="1800" dirty="0">
                <a:latin typeface="Calibri" panose="020F0502020204030204" pitchFamily="34" charset="0"/>
                <a:cs typeface="Times New Roman" panose="02020603050405020304" pitchFamily="18" charset="0"/>
              </a:rPr>
              <a:t>, 2015. KADEM is a </a:t>
            </a:r>
            <a:r>
              <a:rPr lang="tr-TR" sz="1800" dirty="0" err="1">
                <a:latin typeface="Calibri" panose="020F0502020204030204" pitchFamily="34" charset="0"/>
                <a:cs typeface="Times New Roman" panose="02020603050405020304" pitchFamily="18" charset="0"/>
              </a:rPr>
              <a:t>committe</a:t>
            </a:r>
            <a:r>
              <a:rPr lang="tr-TR" sz="1800" dirty="0">
                <a:latin typeface="Calibri" panose="020F0502020204030204" pitchFamily="34" charset="0"/>
                <a:cs typeface="Times New Roman" panose="02020603050405020304" pitchFamily="18" charset="0"/>
              </a:rPr>
              <a:t> </a:t>
            </a:r>
            <a:r>
              <a:rPr lang="tr-TR" sz="1800" dirty="0" err="1">
                <a:latin typeface="Calibri" panose="020F0502020204030204" pitchFamily="34" charset="0"/>
                <a:cs typeface="Times New Roman" panose="02020603050405020304" pitchFamily="18" charset="0"/>
              </a:rPr>
              <a:t>member</a:t>
            </a:r>
            <a:r>
              <a:rPr lang="tr-TR" sz="1800" dirty="0">
                <a:latin typeface="Calibri" panose="020F0502020204030204" pitchFamily="34" charset="0"/>
                <a:cs typeface="Times New Roman" panose="02020603050405020304" pitchFamily="18" charset="0"/>
              </a:rPr>
              <a:t> of W-20.</a:t>
            </a:r>
            <a:r>
              <a:rPr lang="en-GB" sz="1800" dirty="0">
                <a:latin typeface="Calibri" panose="020F0502020204030204" pitchFamily="34" charset="0"/>
                <a:cs typeface="Times New Roman" panose="02020603050405020304" pitchFamily="18" charset="0"/>
              </a:rPr>
              <a:t> </a:t>
            </a:r>
            <a:r>
              <a:rPr lang="en-US" sz="1800" dirty="0">
                <a:latin typeface="Calibri" panose="020F0502020204030204" pitchFamily="34" charset="0"/>
                <a:cs typeface="Times New Roman" panose="02020603050405020304" pitchFamily="18" charset="0"/>
              </a:rPr>
              <a:t>W20 is an engagement group fully committed to achieve a gender inclusive global economic growth in the G20 countries through the economic empowerment of women</a:t>
            </a:r>
            <a:r>
              <a:rPr lang="tr-TR" sz="1800" dirty="0">
                <a:latin typeface="Calibri" panose="020F0502020204030204" pitchFamily="34" charset="0"/>
                <a:cs typeface="Times New Roman" panose="02020603050405020304" pitchFamily="18" charset="0"/>
              </a:rPr>
              <a:t> </a:t>
            </a:r>
            <a:r>
              <a:rPr lang="tr-TR" sz="1800" dirty="0" err="1">
                <a:latin typeface="Calibri" panose="020F0502020204030204" pitchFamily="34" charset="0"/>
                <a:cs typeface="Times New Roman" panose="02020603050405020304" pitchFamily="18" charset="0"/>
              </a:rPr>
              <a:t>by</a:t>
            </a:r>
            <a:r>
              <a:rPr lang="tr-TR" sz="1800" dirty="0">
                <a:latin typeface="Calibri" panose="020F0502020204030204" pitchFamily="34" charset="0"/>
                <a:cs typeface="Times New Roman" panose="02020603050405020304" pitchFamily="18" charset="0"/>
              </a:rPr>
              <a:t> </a:t>
            </a:r>
            <a:r>
              <a:rPr lang="tr-TR" sz="1800" dirty="0" err="1">
                <a:latin typeface="Calibri" panose="020F0502020204030204" pitchFamily="34" charset="0"/>
                <a:cs typeface="Times New Roman" panose="02020603050405020304" pitchFamily="18" charset="0"/>
              </a:rPr>
              <a:t>eliminating</a:t>
            </a:r>
            <a:r>
              <a:rPr lang="en-GB" sz="1800" dirty="0">
                <a:latin typeface="Calibri" panose="020F0502020204030204" pitchFamily="34" charset="0"/>
                <a:cs typeface="Times New Roman" panose="02020603050405020304" pitchFamily="18" charset="0"/>
              </a:rPr>
              <a:t> injustice</a:t>
            </a:r>
            <a:r>
              <a:rPr lang="tr-TR" sz="1800" dirty="0">
                <a:latin typeface="Calibri" panose="020F0502020204030204" pitchFamily="34" charset="0"/>
                <a:cs typeface="Times New Roman" panose="02020603050405020304" pitchFamily="18" charset="0"/>
              </a:rPr>
              <a:t>, </a:t>
            </a:r>
            <a:r>
              <a:rPr lang="en-GB" sz="1800" dirty="0">
                <a:latin typeface="Calibri" panose="020F0502020204030204" pitchFamily="34" charset="0"/>
                <a:cs typeface="Times New Roman" panose="02020603050405020304" pitchFamily="18" charset="0"/>
              </a:rPr>
              <a:t>inequality </a:t>
            </a:r>
            <a:r>
              <a:rPr lang="tr-TR" sz="1800" dirty="0" err="1">
                <a:latin typeface="Calibri" panose="020F0502020204030204" pitchFamily="34" charset="0"/>
                <a:cs typeface="Times New Roman" panose="02020603050405020304" pitchFamily="18" charset="0"/>
              </a:rPr>
              <a:t>and</a:t>
            </a:r>
            <a:r>
              <a:rPr lang="tr-TR" sz="1800" dirty="0">
                <a:latin typeface="Calibri" panose="020F0502020204030204" pitchFamily="34" charset="0"/>
                <a:cs typeface="Times New Roman" panose="02020603050405020304" pitchFamily="18" charset="0"/>
              </a:rPr>
              <a:t> </a:t>
            </a:r>
            <a:r>
              <a:rPr lang="tr-TR" sz="1800" dirty="0" err="1">
                <a:latin typeface="Calibri" panose="020F0502020204030204" pitchFamily="34" charset="0"/>
                <a:cs typeface="Times New Roman" panose="02020603050405020304" pitchFamily="18" charset="0"/>
              </a:rPr>
              <a:t>wage</a:t>
            </a:r>
            <a:r>
              <a:rPr lang="tr-TR" sz="1800" dirty="0">
                <a:latin typeface="Calibri" panose="020F0502020204030204" pitchFamily="34" charset="0"/>
                <a:cs typeface="Times New Roman" panose="02020603050405020304" pitchFamily="18" charset="0"/>
              </a:rPr>
              <a:t> </a:t>
            </a:r>
            <a:r>
              <a:rPr lang="tr-TR" sz="1800" dirty="0" err="1">
                <a:latin typeface="Calibri" panose="020F0502020204030204" pitchFamily="34" charset="0"/>
                <a:cs typeface="Times New Roman" panose="02020603050405020304" pitchFamily="18" charset="0"/>
              </a:rPr>
              <a:t>gap</a:t>
            </a:r>
            <a:r>
              <a:rPr lang="tr-TR" sz="1800" dirty="0">
                <a:latin typeface="Calibri" panose="020F0502020204030204" pitchFamily="34" charset="0"/>
                <a:cs typeface="Times New Roman" panose="02020603050405020304" pitchFamily="18" charset="0"/>
              </a:rPr>
              <a:t> </a:t>
            </a:r>
            <a:r>
              <a:rPr lang="en-GB" sz="1800" dirty="0">
                <a:latin typeface="Calibri" panose="020F0502020204030204" pitchFamily="34" charset="0"/>
                <a:cs typeface="Times New Roman" panose="02020603050405020304" pitchFamily="18" charset="0"/>
              </a:rPr>
              <a:t>between women and men based on gender </a:t>
            </a:r>
            <a:r>
              <a:rPr lang="tr-TR" sz="1800" dirty="0">
                <a:latin typeface="Calibri" panose="020F0502020204030204" pitchFamily="34" charset="0"/>
                <a:cs typeface="Times New Roman" panose="02020603050405020304" pitchFamily="18" charset="0"/>
              </a:rPr>
              <a:t>in </a:t>
            </a:r>
            <a:r>
              <a:rPr lang="tr-TR" sz="1800" dirty="0" err="1">
                <a:latin typeface="Calibri" panose="020F0502020204030204" pitchFamily="34" charset="0"/>
                <a:cs typeface="Times New Roman" panose="02020603050405020304" pitchFamily="18" charset="0"/>
              </a:rPr>
              <a:t>labor</a:t>
            </a:r>
            <a:r>
              <a:rPr lang="tr-TR" sz="1800" dirty="0">
                <a:latin typeface="Calibri" panose="020F0502020204030204" pitchFamily="34" charset="0"/>
                <a:cs typeface="Times New Roman" panose="02020603050405020304" pitchFamily="18" charset="0"/>
              </a:rPr>
              <a:t> </a:t>
            </a:r>
            <a:r>
              <a:rPr lang="tr-TR" sz="1800" dirty="0" err="1">
                <a:latin typeface="Calibri" panose="020F0502020204030204" pitchFamily="34" charset="0"/>
                <a:cs typeface="Times New Roman" panose="02020603050405020304" pitchFamily="18" charset="0"/>
              </a:rPr>
              <a:t>force</a:t>
            </a:r>
            <a:r>
              <a:rPr lang="tr-TR" sz="1800" dirty="0">
                <a:latin typeface="Calibri" panose="020F0502020204030204" pitchFamily="34" charset="0"/>
                <a:cs typeface="Times New Roman" panose="02020603050405020304" pitchFamily="18" charset="0"/>
              </a:rPr>
              <a:t>. </a:t>
            </a:r>
            <a:r>
              <a:rPr lang="en-US" sz="1800" dirty="0">
                <a:latin typeface="Calibri" panose="020F0502020204030204" pitchFamily="34" charset="0"/>
                <a:cs typeface="Times New Roman" panose="02020603050405020304" pitchFamily="18" charset="0"/>
              </a:rPr>
              <a:t>W20 is an engagement group fully committed to achieve a gender inclusive global economic growth in the G20 countries</a:t>
            </a:r>
            <a:r>
              <a:rPr lang="tr-TR" sz="1800" dirty="0">
                <a:latin typeface="Calibri" panose="020F0502020204030204" pitchFamily="34" charset="0"/>
                <a:cs typeface="Times New Roman" panose="02020603050405020304" pitchFamily="18" charset="0"/>
              </a:rPr>
              <a:t>. </a:t>
            </a:r>
          </a:p>
          <a:p>
            <a:pPr marL="118872" indent="0">
              <a:buNone/>
            </a:pPr>
            <a:endParaRPr lang="tr-TR" sz="1400" dirty="0" smtClean="0">
              <a:latin typeface="Calibri" panose="020F0502020204030204" pitchFamily="34" charset="0"/>
            </a:endParaRPr>
          </a:p>
          <a:p>
            <a:pPr marL="118872" indent="0">
              <a:buNone/>
            </a:pPr>
            <a:endParaRPr lang="tr-TR" sz="1400" dirty="0">
              <a:latin typeface="Calibri" panose="020F0502020204030204" pitchFamily="34"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2360" y="5137730"/>
            <a:ext cx="1763688" cy="1246849"/>
          </a:xfrm>
          <a:prstGeom prst="rect">
            <a:avLst/>
          </a:prstGeom>
        </p:spPr>
      </p:pic>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2360" y="3456460"/>
            <a:ext cx="1763688" cy="1246849"/>
          </a:xfrm>
          <a:prstGeom prst="rect">
            <a:avLst/>
          </a:prstGeom>
        </p:spPr>
      </p:pic>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5798" y="1775191"/>
            <a:ext cx="1763688" cy="1246849"/>
          </a:xfrm>
          <a:prstGeom prst="rect">
            <a:avLst/>
          </a:prstGeom>
        </p:spPr>
      </p:pic>
    </p:spTree>
    <p:extLst>
      <p:ext uri="{BB962C8B-B14F-4D97-AF65-F5344CB8AC3E}">
        <p14:creationId xmlns:p14="http://schemas.microsoft.com/office/powerpoint/2010/main" val="34444857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latin typeface="Calibri" panose="020F0502020204030204" pitchFamily="34" charset="0"/>
              </a:rPr>
              <a:t>WOMEN-20 SUMMIT </a:t>
            </a:r>
            <a:endParaRPr lang="tr-TR" dirty="0">
              <a:latin typeface="Calibri" panose="020F0502020204030204" pitchFamily="34" charset="0"/>
            </a:endParaRPr>
          </a:p>
        </p:txBody>
      </p:sp>
      <p:sp>
        <p:nvSpPr>
          <p:cNvPr id="4" name="Dikdörtgen 3"/>
          <p:cNvSpPr/>
          <p:nvPr/>
        </p:nvSpPr>
        <p:spPr>
          <a:xfrm>
            <a:off x="0" y="1556792"/>
            <a:ext cx="5076056" cy="2585323"/>
          </a:xfrm>
          <a:prstGeom prst="rect">
            <a:avLst/>
          </a:prstGeom>
        </p:spPr>
        <p:txBody>
          <a:bodyPr wrap="square">
            <a:spAutoFit/>
          </a:bodyPr>
          <a:lstStyle/>
          <a:p>
            <a:pPr marL="285750" indent="-285750" algn="just">
              <a:buClr>
                <a:schemeClr val="accent1"/>
              </a:buClr>
              <a:buFont typeface="Wingdings" panose="05000000000000000000" pitchFamily="2" charset="2"/>
              <a:buChar char="Ø"/>
            </a:pPr>
            <a:r>
              <a:rPr lang="en-US" dirty="0" smtClean="0"/>
              <a:t>W20 </a:t>
            </a:r>
            <a:r>
              <a:rPr lang="en-US" dirty="0"/>
              <a:t>which is one of the groups of G20 has been carried out for the first time in Turkey with participation of the President of Turkish Republic </a:t>
            </a:r>
            <a:r>
              <a:rPr lang="en-US" dirty="0" smtClean="0"/>
              <a:t>on </a:t>
            </a:r>
            <a:r>
              <a:rPr lang="en-US" dirty="0"/>
              <a:t>16-17 October. Delegates from G20 countries, businessmen, non-governmental organizations and various academicians have participated in the summit. </a:t>
            </a:r>
            <a:endParaRPr lang="tr-TR" b="1" dirty="0">
              <a:latin typeface="Calibri" panose="020F0502020204030204" pitchFamily="34" charset="0"/>
            </a:endParaRPr>
          </a:p>
          <a:p>
            <a:pPr marL="285750" indent="-285750" algn="just">
              <a:buClr>
                <a:schemeClr val="accent1"/>
              </a:buClr>
              <a:buFont typeface="Wingdings" panose="05000000000000000000" pitchFamily="2" charset="2"/>
              <a:buChar char="Ø"/>
            </a:pPr>
            <a:r>
              <a:rPr lang="en-US" b="1" dirty="0" smtClean="0">
                <a:latin typeface="Calibri" panose="020F0502020204030204" pitchFamily="34" charset="0"/>
              </a:rPr>
              <a:t>KADEM is </a:t>
            </a:r>
            <a:r>
              <a:rPr lang="en-US" b="1" dirty="0">
                <a:latin typeface="Calibri" panose="020F0502020204030204" pitchFamily="34" charset="0"/>
              </a:rPr>
              <a:t>the committee </a:t>
            </a:r>
            <a:r>
              <a:rPr lang="en-US" b="1" dirty="0" smtClean="0">
                <a:latin typeface="Calibri" panose="020F0502020204030204" pitchFamily="34" charset="0"/>
              </a:rPr>
              <a:t>member </a:t>
            </a:r>
            <a:r>
              <a:rPr lang="en-US" b="1" dirty="0">
                <a:latin typeface="Calibri" panose="020F0502020204030204" pitchFamily="34" charset="0"/>
              </a:rPr>
              <a:t>of </a:t>
            </a:r>
            <a:r>
              <a:rPr lang="en-US" b="1" dirty="0" smtClean="0">
                <a:latin typeface="Calibri" panose="020F0502020204030204" pitchFamily="34" charset="0"/>
              </a:rPr>
              <a:t>W20</a:t>
            </a:r>
            <a:r>
              <a:rPr lang="tr-TR" b="1" dirty="0" smtClean="0">
                <a:latin typeface="Calibri" panose="020F0502020204030204" pitchFamily="34" charset="0"/>
              </a:rPr>
              <a:t>.</a:t>
            </a:r>
            <a:r>
              <a:rPr lang="en-US" b="1" dirty="0">
                <a:latin typeface="Calibri" panose="020F0502020204030204" pitchFamily="34" charset="0"/>
              </a:rPr>
              <a:t> </a:t>
            </a:r>
            <a:endParaRPr lang="tr-TR" sz="1600" b="1" dirty="0" smtClean="0">
              <a:latin typeface="Calibri" panose="020F0502020204030204" pitchFamily="34" charset="0"/>
            </a:endParaRPr>
          </a:p>
          <a:p>
            <a:pPr marL="285750" indent="-285750" algn="just">
              <a:buClr>
                <a:schemeClr val="accent1"/>
              </a:buClr>
              <a:buFont typeface="Wingdings" panose="05000000000000000000" pitchFamily="2" charset="2"/>
              <a:buChar char="Ø"/>
            </a:pPr>
            <a:endParaRPr lang="tr-TR" b="1" dirty="0">
              <a:latin typeface="Calibri" panose="020F0502020204030204" pitchFamily="34" charset="0"/>
            </a:endParaRPr>
          </a:p>
        </p:txBody>
      </p:sp>
      <p:pic>
        <p:nvPicPr>
          <p:cNvPr id="11" name="Picture 6" descr="feature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3922829"/>
            <a:ext cx="6336704" cy="2918949"/>
          </a:xfrm>
          <a:prstGeom prst="rect">
            <a:avLst/>
          </a:prstGeom>
          <a:noFill/>
          <a:extLst/>
        </p:spPr>
      </p:pic>
      <p:pic>
        <p:nvPicPr>
          <p:cNvPr id="12" name="Resim 11" descr="oturum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595591"/>
            <a:ext cx="3851920" cy="2139824"/>
          </a:xfrm>
          <a:prstGeom prst="rect">
            <a:avLst/>
          </a:prstGeom>
          <a:noFill/>
          <a:ln>
            <a:noFill/>
          </a:ln>
        </p:spPr>
      </p:pic>
    </p:spTree>
    <p:extLst>
      <p:ext uri="{BB962C8B-B14F-4D97-AF65-F5344CB8AC3E}">
        <p14:creationId xmlns:p14="http://schemas.microsoft.com/office/powerpoint/2010/main" val="1719068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55448"/>
            <a:ext cx="9032182" cy="1252728"/>
          </a:xfrm>
        </p:spPr>
        <p:txBody>
          <a:bodyPr>
            <a:noAutofit/>
          </a:bodyPr>
          <a:lstStyle/>
          <a:p>
            <a:pPr algn="ctr"/>
            <a:r>
              <a:rPr lang="tr-TR" sz="4000" dirty="0" smtClean="0"/>
              <a:t> </a:t>
            </a:r>
            <a:r>
              <a:rPr lang="tr-TR" sz="4000" dirty="0" smtClean="0">
                <a:latin typeface="Calibri" panose="020F0502020204030204" pitchFamily="34" charset="0"/>
              </a:rPr>
              <a:t>SOCİAL RESPONSIBILITY PROJECTS</a:t>
            </a:r>
            <a:br>
              <a:rPr lang="tr-TR" sz="4000" dirty="0" smtClean="0">
                <a:latin typeface="Calibri" panose="020F0502020204030204" pitchFamily="34" charset="0"/>
              </a:rPr>
            </a:br>
            <a:r>
              <a:rPr lang="tr-TR" sz="3200" dirty="0" err="1" smtClean="0">
                <a:latin typeface="Calibri" panose="020F0502020204030204" pitchFamily="34" charset="0"/>
              </a:rPr>
              <a:t>Women</a:t>
            </a:r>
            <a:r>
              <a:rPr lang="tr-TR" sz="3200" dirty="0" smtClean="0">
                <a:latin typeface="Calibri" panose="020F0502020204030204" pitchFamily="34" charset="0"/>
              </a:rPr>
              <a:t> in </a:t>
            </a:r>
            <a:r>
              <a:rPr lang="tr-TR" sz="3200" dirty="0" err="1" smtClean="0">
                <a:latin typeface="Calibri" panose="020F0502020204030204" pitchFamily="34" charset="0"/>
              </a:rPr>
              <a:t>Innovation</a:t>
            </a:r>
            <a:r>
              <a:rPr lang="tr-TR" sz="3200" dirty="0" smtClean="0">
                <a:latin typeface="Calibri" panose="020F0502020204030204" pitchFamily="34" charset="0"/>
              </a:rPr>
              <a:t> – </a:t>
            </a:r>
            <a:r>
              <a:rPr lang="tr-TR" sz="3200" dirty="0" err="1" smtClean="0">
                <a:latin typeface="Calibri" panose="020F0502020204030204" pitchFamily="34" charset="0"/>
              </a:rPr>
              <a:t>Entrepreneurhip</a:t>
            </a:r>
            <a:r>
              <a:rPr lang="tr-TR" sz="3200" dirty="0" smtClean="0">
                <a:latin typeface="Calibri" panose="020F0502020204030204" pitchFamily="34" charset="0"/>
              </a:rPr>
              <a:t> Project </a:t>
            </a:r>
            <a:endParaRPr lang="en-GB" sz="4000" dirty="0">
              <a:latin typeface="Calibri" panose="020F0502020204030204" pitchFamily="34" charset="0"/>
            </a:endParaRPr>
          </a:p>
        </p:txBody>
      </p:sp>
      <p:sp>
        <p:nvSpPr>
          <p:cNvPr id="3" name="İçerik Yer Tutucusu 2"/>
          <p:cNvSpPr>
            <a:spLocks noGrp="1"/>
          </p:cNvSpPr>
          <p:nvPr>
            <p:ph idx="1"/>
          </p:nvPr>
        </p:nvSpPr>
        <p:spPr>
          <a:xfrm>
            <a:off x="107504" y="1705949"/>
            <a:ext cx="8736904" cy="2160240"/>
          </a:xfrm>
        </p:spPr>
        <p:txBody>
          <a:bodyPr>
            <a:normAutofit lnSpcReduction="10000"/>
          </a:bodyPr>
          <a:lstStyle/>
          <a:p>
            <a:pPr algn="just">
              <a:buFont typeface="Wingdings" panose="05000000000000000000" pitchFamily="2" charset="2"/>
              <a:buChar char="Ø"/>
            </a:pPr>
            <a:r>
              <a:rPr lang="tr-TR" sz="1800" b="1" dirty="0">
                <a:latin typeface="Calibri" pitchFamily="34" charset="0"/>
              </a:rPr>
              <a:t>Woman in </a:t>
            </a:r>
            <a:r>
              <a:rPr lang="tr-TR" sz="1800" b="1" dirty="0" err="1">
                <a:latin typeface="Calibri" pitchFamily="34" charset="0"/>
              </a:rPr>
              <a:t>Innovation</a:t>
            </a:r>
            <a:r>
              <a:rPr lang="tr-TR" sz="1800" b="1" dirty="0">
                <a:latin typeface="Calibri" pitchFamily="34" charset="0"/>
              </a:rPr>
              <a:t> </a:t>
            </a:r>
            <a:r>
              <a:rPr lang="tr-TR" sz="1800" b="1" dirty="0" smtClean="0">
                <a:latin typeface="Calibri" pitchFamily="34" charset="0"/>
              </a:rPr>
              <a:t>– </a:t>
            </a:r>
            <a:r>
              <a:rPr lang="tr-TR" sz="1800" b="1" dirty="0" err="1" smtClean="0">
                <a:latin typeface="Calibri" pitchFamily="34" charset="0"/>
              </a:rPr>
              <a:t>Entrepreneurship</a:t>
            </a:r>
            <a:r>
              <a:rPr lang="tr-TR" sz="1800" b="1" dirty="0" smtClean="0">
                <a:latin typeface="Calibri" pitchFamily="34" charset="0"/>
              </a:rPr>
              <a:t> Project</a:t>
            </a:r>
          </a:p>
          <a:p>
            <a:pPr marL="118872" indent="0" algn="just">
              <a:buNone/>
            </a:pPr>
            <a:endParaRPr lang="tr-TR" sz="2000" b="1" dirty="0">
              <a:latin typeface="Calibri" pitchFamily="34" charset="0"/>
            </a:endParaRPr>
          </a:p>
          <a:p>
            <a:pPr marL="118872" indent="0" algn="just">
              <a:buNone/>
            </a:pPr>
            <a:r>
              <a:rPr lang="tr-TR" sz="1800" dirty="0" err="1" smtClean="0">
                <a:latin typeface="Calibri" panose="020F0502020204030204" pitchFamily="34" charset="0"/>
              </a:rPr>
              <a:t>Women</a:t>
            </a:r>
            <a:r>
              <a:rPr lang="tr-TR" sz="1800" dirty="0" smtClean="0">
                <a:latin typeface="Calibri" panose="020F0502020204030204" pitchFamily="34" charset="0"/>
              </a:rPr>
              <a:t> in </a:t>
            </a:r>
            <a:r>
              <a:rPr lang="tr-TR" sz="1800" dirty="0" err="1" smtClean="0">
                <a:latin typeface="Calibri" panose="020F0502020204030204" pitchFamily="34" charset="0"/>
              </a:rPr>
              <a:t>Innovation</a:t>
            </a:r>
            <a:r>
              <a:rPr lang="tr-TR" sz="1800" dirty="0">
                <a:latin typeface="Calibri" panose="020F0502020204030204" pitchFamily="34" charset="0"/>
              </a:rPr>
              <a:t> </a:t>
            </a:r>
            <a:r>
              <a:rPr lang="tr-TR" sz="1800" dirty="0" smtClean="0">
                <a:latin typeface="Calibri" panose="020F0502020204030204" pitchFamily="34" charset="0"/>
              </a:rPr>
              <a:t>– </a:t>
            </a:r>
            <a:r>
              <a:rPr lang="tr-TR" sz="1800" dirty="0" err="1" smtClean="0">
                <a:latin typeface="Calibri" panose="020F0502020204030204" pitchFamily="34" charset="0"/>
              </a:rPr>
              <a:t>Entrepreneurship</a:t>
            </a:r>
            <a:r>
              <a:rPr lang="tr-TR" sz="1800" dirty="0" smtClean="0">
                <a:latin typeface="Calibri" panose="020F0502020204030204" pitchFamily="34" charset="0"/>
              </a:rPr>
              <a:t> Project, </a:t>
            </a:r>
            <a:r>
              <a:rPr lang="tr-TR" sz="1800" dirty="0" err="1" smtClean="0">
                <a:latin typeface="Calibri" panose="020F0502020204030204" pitchFamily="34" charset="0"/>
              </a:rPr>
              <a:t>aims</a:t>
            </a:r>
            <a:r>
              <a:rPr lang="tr-TR" sz="1800" dirty="0" smtClean="0">
                <a:latin typeface="Calibri" panose="020F0502020204030204" pitchFamily="34" charset="0"/>
              </a:rPr>
              <a:t> </a:t>
            </a:r>
            <a:r>
              <a:rPr lang="tr-TR" sz="1800" dirty="0" err="1" smtClean="0">
                <a:latin typeface="Calibri" panose="020F0502020204030204" pitchFamily="34" charset="0"/>
              </a:rPr>
              <a:t>to</a:t>
            </a:r>
            <a:r>
              <a:rPr lang="tr-TR" sz="1800" dirty="0" smtClean="0">
                <a:latin typeface="Calibri" panose="020F0502020204030204" pitchFamily="34" charset="0"/>
              </a:rPr>
              <a:t> </a:t>
            </a:r>
            <a:r>
              <a:rPr lang="tr-TR" sz="1800" dirty="0" err="1" smtClean="0">
                <a:latin typeface="Calibri" panose="020F0502020204030204" pitchFamily="34" charset="0"/>
              </a:rPr>
              <a:t>help</a:t>
            </a:r>
            <a:r>
              <a:rPr lang="tr-TR" sz="1800" dirty="0" smtClean="0">
                <a:latin typeface="Calibri" panose="020F0502020204030204" pitchFamily="34" charset="0"/>
              </a:rPr>
              <a:t> </a:t>
            </a:r>
            <a:r>
              <a:rPr lang="tr-TR" sz="1800" dirty="0" err="1" smtClean="0">
                <a:latin typeface="Calibri" panose="020F0502020204030204" pitchFamily="34" charset="0"/>
              </a:rPr>
              <a:t>women</a:t>
            </a:r>
            <a:r>
              <a:rPr lang="tr-TR" sz="1800" dirty="0" smtClean="0">
                <a:latin typeface="Calibri" panose="020F0502020204030204" pitchFamily="34" charset="0"/>
              </a:rPr>
              <a:t> </a:t>
            </a:r>
            <a:r>
              <a:rPr lang="tr-TR" sz="1800" dirty="0" err="1" smtClean="0">
                <a:latin typeface="Calibri" panose="020F0502020204030204" pitchFamily="34" charset="0"/>
              </a:rPr>
              <a:t>to</a:t>
            </a:r>
            <a:r>
              <a:rPr lang="tr-TR" sz="1800" dirty="0" smtClean="0">
                <a:latin typeface="Calibri" panose="020F0502020204030204" pitchFamily="34" charset="0"/>
              </a:rPr>
              <a:t> </a:t>
            </a:r>
            <a:r>
              <a:rPr lang="tr-TR" sz="1800" dirty="0" err="1" smtClean="0">
                <a:latin typeface="Calibri" panose="020F0502020204030204" pitchFamily="34" charset="0"/>
              </a:rPr>
              <a:t>transform</a:t>
            </a:r>
            <a:r>
              <a:rPr lang="tr-TR" sz="1800" dirty="0" smtClean="0">
                <a:latin typeface="Calibri" panose="020F0502020204030204" pitchFamily="34" charset="0"/>
              </a:rPr>
              <a:t> </a:t>
            </a:r>
            <a:r>
              <a:rPr lang="tr-TR" sz="1800" dirty="0" err="1" smtClean="0">
                <a:latin typeface="Calibri" panose="020F0502020204030204" pitchFamily="34" charset="0"/>
              </a:rPr>
              <a:t>their</a:t>
            </a:r>
            <a:r>
              <a:rPr lang="tr-TR" sz="1800" dirty="0" smtClean="0">
                <a:latin typeface="Calibri" panose="020F0502020204030204" pitchFamily="34" charset="0"/>
              </a:rPr>
              <a:t> </a:t>
            </a:r>
            <a:r>
              <a:rPr lang="tr-TR" sz="1800" dirty="0" err="1" smtClean="0">
                <a:latin typeface="Calibri" panose="020F0502020204030204" pitchFamily="34" charset="0"/>
              </a:rPr>
              <a:t>ideas</a:t>
            </a:r>
            <a:r>
              <a:rPr lang="tr-TR" sz="1800" dirty="0" smtClean="0">
                <a:latin typeface="Calibri" panose="020F0502020204030204" pitchFamily="34" charset="0"/>
              </a:rPr>
              <a:t> in </a:t>
            </a:r>
            <a:r>
              <a:rPr lang="tr-TR" sz="1800" dirty="0" err="1" smtClean="0">
                <a:latin typeface="Calibri" panose="020F0502020204030204" pitchFamily="34" charset="0"/>
              </a:rPr>
              <a:t>technology</a:t>
            </a:r>
            <a:r>
              <a:rPr lang="tr-TR" sz="1800" dirty="0" smtClean="0">
                <a:latin typeface="Calibri" panose="020F0502020204030204" pitchFamily="34" charset="0"/>
              </a:rPr>
              <a:t>  </a:t>
            </a:r>
            <a:r>
              <a:rPr lang="tr-TR" sz="1800" dirty="0" err="1" smtClean="0">
                <a:latin typeface="Calibri" panose="020F0502020204030204" pitchFamily="34" charset="0"/>
              </a:rPr>
              <a:t>and</a:t>
            </a:r>
            <a:r>
              <a:rPr lang="tr-TR" sz="1800" dirty="0" smtClean="0">
                <a:latin typeface="Calibri" panose="020F0502020204030204" pitchFamily="34" charset="0"/>
              </a:rPr>
              <a:t> </a:t>
            </a:r>
            <a:r>
              <a:rPr lang="tr-TR" sz="1800" dirty="0" err="1" smtClean="0">
                <a:latin typeface="Calibri" panose="020F0502020204030204" pitchFamily="34" charset="0"/>
              </a:rPr>
              <a:t>innovation</a:t>
            </a:r>
            <a:r>
              <a:rPr lang="tr-TR" sz="1800" dirty="0" smtClean="0">
                <a:latin typeface="Calibri" panose="020F0502020204030204" pitchFamily="34" charset="0"/>
              </a:rPr>
              <a:t> </a:t>
            </a:r>
            <a:r>
              <a:rPr lang="tr-TR" sz="1800" dirty="0" err="1" smtClean="0">
                <a:latin typeface="Calibri" panose="020F0502020204030204" pitchFamily="34" charset="0"/>
              </a:rPr>
              <a:t>into</a:t>
            </a:r>
            <a:r>
              <a:rPr lang="tr-TR" sz="1800" dirty="0" smtClean="0">
                <a:latin typeface="Calibri" panose="020F0502020204030204" pitchFamily="34" charset="0"/>
              </a:rPr>
              <a:t> </a:t>
            </a:r>
            <a:r>
              <a:rPr lang="tr-TR" sz="1800" dirty="0" err="1" smtClean="0">
                <a:latin typeface="Calibri" panose="020F0502020204030204" pitchFamily="34" charset="0"/>
              </a:rPr>
              <a:t>business</a:t>
            </a:r>
            <a:r>
              <a:rPr lang="tr-TR" sz="1800" dirty="0" smtClean="0">
                <a:latin typeface="Calibri" panose="020F0502020204030204" pitchFamily="34" charset="0"/>
              </a:rPr>
              <a:t> </a:t>
            </a:r>
            <a:r>
              <a:rPr lang="tr-TR" sz="1800" dirty="0" err="1" smtClean="0">
                <a:latin typeface="Calibri" panose="020F0502020204030204" pitchFamily="34" charset="0"/>
              </a:rPr>
              <a:t>plans</a:t>
            </a:r>
            <a:r>
              <a:rPr lang="tr-TR" sz="1800" dirty="0" smtClean="0">
                <a:latin typeface="Calibri" panose="020F0502020204030204" pitchFamily="34" charset="0"/>
              </a:rPr>
              <a:t> </a:t>
            </a:r>
            <a:r>
              <a:rPr lang="tr-TR" sz="1800" dirty="0" err="1" smtClean="0">
                <a:latin typeface="Calibri" panose="020F0502020204030204" pitchFamily="34" charset="0"/>
              </a:rPr>
              <a:t>and</a:t>
            </a:r>
            <a:r>
              <a:rPr lang="tr-TR" sz="1800" dirty="0" smtClean="0">
                <a:latin typeface="Calibri" panose="020F0502020204030204" pitchFamily="34" charset="0"/>
              </a:rPr>
              <a:t> </a:t>
            </a:r>
            <a:r>
              <a:rPr lang="tr-TR" sz="1800" dirty="0" err="1" smtClean="0">
                <a:latin typeface="Calibri" panose="020F0502020204030204" pitchFamily="34" charset="0"/>
              </a:rPr>
              <a:t>to</a:t>
            </a:r>
            <a:r>
              <a:rPr lang="tr-TR" sz="1800" dirty="0" smtClean="0">
                <a:latin typeface="Calibri" panose="020F0502020204030204" pitchFamily="34" charset="0"/>
              </a:rPr>
              <a:t> </a:t>
            </a:r>
            <a:r>
              <a:rPr lang="tr-TR" sz="1800" dirty="0" err="1" smtClean="0">
                <a:latin typeface="Calibri" panose="020F0502020204030204" pitchFamily="34" charset="0"/>
              </a:rPr>
              <a:t>become</a:t>
            </a:r>
            <a:r>
              <a:rPr lang="tr-TR" sz="1800" dirty="0" smtClean="0">
                <a:latin typeface="Calibri" panose="020F0502020204030204" pitchFamily="34" charset="0"/>
              </a:rPr>
              <a:t> </a:t>
            </a:r>
            <a:r>
              <a:rPr lang="tr-TR" sz="1800" dirty="0" err="1" smtClean="0">
                <a:latin typeface="Calibri" panose="020F0502020204030204" pitchFamily="34" charset="0"/>
              </a:rPr>
              <a:t>entrepreneurs</a:t>
            </a:r>
            <a:r>
              <a:rPr lang="tr-TR" sz="1800" dirty="0" smtClean="0">
                <a:latin typeface="Calibri" panose="020F0502020204030204" pitchFamily="34" charset="0"/>
              </a:rPr>
              <a:t> </a:t>
            </a:r>
            <a:r>
              <a:rPr lang="tr-TR" sz="1800" dirty="0" err="1" smtClean="0">
                <a:latin typeface="Calibri" panose="020F0502020204030204" pitchFamily="34" charset="0"/>
              </a:rPr>
              <a:t>with</a:t>
            </a:r>
            <a:r>
              <a:rPr lang="tr-TR" sz="1800" dirty="0" smtClean="0">
                <a:latin typeface="Calibri" panose="020F0502020204030204" pitchFamily="34" charset="0"/>
              </a:rPr>
              <a:t> </a:t>
            </a:r>
            <a:r>
              <a:rPr lang="tr-TR" sz="1800" dirty="0" err="1" smtClean="0">
                <a:latin typeface="Calibri" panose="020F0502020204030204" pitchFamily="34" charset="0"/>
              </a:rPr>
              <a:t>these</a:t>
            </a:r>
            <a:r>
              <a:rPr lang="tr-TR" sz="1800" dirty="0" smtClean="0">
                <a:latin typeface="Calibri" panose="020F0502020204030204" pitchFamily="34" charset="0"/>
              </a:rPr>
              <a:t> </a:t>
            </a:r>
            <a:r>
              <a:rPr lang="tr-TR" sz="1800" dirty="0" err="1" smtClean="0">
                <a:latin typeface="Calibri" panose="020F0502020204030204" pitchFamily="34" charset="0"/>
              </a:rPr>
              <a:t>ideas</a:t>
            </a:r>
            <a:r>
              <a:rPr lang="tr-TR" sz="1800" dirty="0" smtClean="0">
                <a:latin typeface="Calibri" panose="020F0502020204030204" pitchFamily="34" charset="0"/>
              </a:rPr>
              <a:t>. 30 </a:t>
            </a:r>
            <a:r>
              <a:rPr lang="tr-TR" sz="1800" dirty="0" err="1" smtClean="0">
                <a:latin typeface="Calibri" panose="020F0502020204030204" pitchFamily="34" charset="0"/>
              </a:rPr>
              <a:t>short</a:t>
            </a:r>
            <a:r>
              <a:rPr lang="tr-TR" sz="1800" dirty="0" smtClean="0">
                <a:latin typeface="Calibri" panose="020F0502020204030204" pitchFamily="34" charset="0"/>
              </a:rPr>
              <a:t> </a:t>
            </a:r>
            <a:r>
              <a:rPr lang="tr-TR" sz="1800" dirty="0" err="1" smtClean="0">
                <a:latin typeface="Calibri" panose="020F0502020204030204" pitchFamily="34" charset="0"/>
              </a:rPr>
              <a:t>listed</a:t>
            </a:r>
            <a:r>
              <a:rPr lang="tr-TR" sz="1800" dirty="0" smtClean="0">
                <a:latin typeface="Calibri" panose="020F0502020204030204" pitchFamily="34" charset="0"/>
              </a:rPr>
              <a:t> of 400 </a:t>
            </a:r>
            <a:r>
              <a:rPr lang="tr-TR" sz="1800" dirty="0" err="1" smtClean="0">
                <a:latin typeface="Calibri" panose="020F0502020204030204" pitchFamily="34" charset="0"/>
              </a:rPr>
              <a:t>applicants</a:t>
            </a:r>
            <a:r>
              <a:rPr lang="tr-TR" sz="1800" dirty="0" smtClean="0">
                <a:latin typeface="Calibri" panose="020F0502020204030204" pitchFamily="34" charset="0"/>
              </a:rPr>
              <a:t> </a:t>
            </a:r>
            <a:r>
              <a:rPr lang="tr-TR" sz="1800" dirty="0" err="1" smtClean="0">
                <a:latin typeface="Calibri" panose="020F0502020204030204" pitchFamily="34" charset="0"/>
              </a:rPr>
              <a:t>were</a:t>
            </a:r>
            <a:r>
              <a:rPr lang="tr-TR" sz="1800" dirty="0" smtClean="0">
                <a:latin typeface="Calibri" panose="020F0502020204030204" pitchFamily="34" charset="0"/>
              </a:rPr>
              <a:t> </a:t>
            </a:r>
            <a:r>
              <a:rPr lang="tr-TR" sz="1800" dirty="0" err="1" smtClean="0">
                <a:latin typeface="Calibri" panose="020F0502020204030204" pitchFamily="34" charset="0"/>
              </a:rPr>
              <a:t>elected</a:t>
            </a:r>
            <a:r>
              <a:rPr lang="tr-TR" sz="1800" dirty="0" smtClean="0">
                <a:latin typeface="Calibri" panose="020F0502020204030204" pitchFamily="34" charset="0"/>
              </a:rPr>
              <a:t> </a:t>
            </a:r>
            <a:r>
              <a:rPr lang="tr-TR" sz="1800" dirty="0" err="1" smtClean="0">
                <a:latin typeface="Calibri" panose="020F0502020204030204" pitchFamily="34" charset="0"/>
              </a:rPr>
              <a:t>to</a:t>
            </a:r>
            <a:r>
              <a:rPr lang="tr-TR" sz="1800" dirty="0" smtClean="0">
                <a:latin typeface="Calibri" panose="020F0502020204030204" pitchFamily="34" charset="0"/>
              </a:rPr>
              <a:t> </a:t>
            </a:r>
            <a:r>
              <a:rPr lang="tr-TR" sz="1800" dirty="0" err="1" smtClean="0">
                <a:latin typeface="Calibri" panose="020F0502020204030204" pitchFamily="34" charset="0"/>
              </a:rPr>
              <a:t>participate</a:t>
            </a:r>
            <a:r>
              <a:rPr lang="tr-TR" sz="1800" dirty="0" smtClean="0">
                <a:latin typeface="Calibri" panose="020F0502020204030204" pitchFamily="34" charset="0"/>
              </a:rPr>
              <a:t> </a:t>
            </a:r>
            <a:r>
              <a:rPr lang="tr-TR" sz="1800" dirty="0" err="1" smtClean="0">
                <a:latin typeface="Calibri" panose="020F0502020204030204" pitchFamily="34" charset="0"/>
              </a:rPr>
              <a:t>into</a:t>
            </a:r>
            <a:r>
              <a:rPr lang="tr-TR" sz="1800" dirty="0" smtClean="0">
                <a:latin typeface="Calibri" panose="020F0502020204030204" pitchFamily="34" charset="0"/>
              </a:rPr>
              <a:t> </a:t>
            </a:r>
            <a:r>
              <a:rPr lang="tr-TR" sz="1800" dirty="0" err="1" smtClean="0">
                <a:latin typeface="Calibri" panose="020F0502020204030204" pitchFamily="34" charset="0"/>
              </a:rPr>
              <a:t>the</a:t>
            </a:r>
            <a:r>
              <a:rPr lang="tr-TR" sz="1800" dirty="0" smtClean="0">
                <a:latin typeface="Calibri" panose="020F0502020204030204" pitchFamily="34" charset="0"/>
              </a:rPr>
              <a:t> Project </a:t>
            </a:r>
            <a:r>
              <a:rPr lang="tr-TR" sz="1800" dirty="0" err="1" smtClean="0">
                <a:latin typeface="Calibri" panose="020F0502020204030204" pitchFamily="34" charset="0"/>
              </a:rPr>
              <a:t>and</a:t>
            </a:r>
            <a:r>
              <a:rPr lang="tr-TR" sz="1800" dirty="0" smtClean="0">
                <a:latin typeface="Calibri" panose="020F0502020204030204" pitchFamily="34" charset="0"/>
              </a:rPr>
              <a:t> 21 </a:t>
            </a:r>
            <a:r>
              <a:rPr lang="tr-TR" sz="1800" dirty="0" err="1" smtClean="0">
                <a:latin typeface="Calibri" panose="020F0502020204030204" pitchFamily="34" charset="0"/>
              </a:rPr>
              <a:t>mentors</a:t>
            </a:r>
            <a:r>
              <a:rPr lang="tr-TR" sz="1800" dirty="0" smtClean="0">
                <a:latin typeface="Calibri" panose="020F0502020204030204" pitchFamily="34" charset="0"/>
              </a:rPr>
              <a:t> </a:t>
            </a:r>
            <a:r>
              <a:rPr lang="tr-TR" sz="1800" dirty="0" err="1" smtClean="0">
                <a:latin typeface="Calibri" panose="020F0502020204030204" pitchFamily="34" charset="0"/>
              </a:rPr>
              <a:t>with</a:t>
            </a:r>
            <a:r>
              <a:rPr lang="tr-TR" sz="1800" dirty="0" smtClean="0">
                <a:latin typeface="Calibri" panose="020F0502020204030204" pitchFamily="34" charset="0"/>
              </a:rPr>
              <a:t> </a:t>
            </a:r>
            <a:r>
              <a:rPr lang="tr-TR" sz="1800" dirty="0" err="1" smtClean="0">
                <a:latin typeface="Calibri" panose="020F0502020204030204" pitchFamily="34" charset="0"/>
              </a:rPr>
              <a:t>different</a:t>
            </a:r>
            <a:r>
              <a:rPr lang="tr-TR" sz="1800" dirty="0" smtClean="0">
                <a:latin typeface="Calibri" panose="020F0502020204030204" pitchFamily="34" charset="0"/>
              </a:rPr>
              <a:t> </a:t>
            </a:r>
            <a:r>
              <a:rPr lang="tr-TR" sz="1800" dirty="0" err="1" smtClean="0">
                <a:latin typeface="Calibri" panose="020F0502020204030204" pitchFamily="34" charset="0"/>
              </a:rPr>
              <a:t>areas</a:t>
            </a:r>
            <a:r>
              <a:rPr lang="tr-TR" sz="1800" dirty="0" smtClean="0">
                <a:latin typeface="Calibri" panose="020F0502020204030204" pitchFamily="34" charset="0"/>
              </a:rPr>
              <a:t> of </a:t>
            </a:r>
            <a:r>
              <a:rPr lang="tr-TR" sz="1800" dirty="0" err="1" smtClean="0">
                <a:latin typeface="Calibri" panose="020F0502020204030204" pitchFamily="34" charset="0"/>
              </a:rPr>
              <a:t>expertise</a:t>
            </a:r>
            <a:r>
              <a:rPr lang="tr-TR" sz="1800" dirty="0" smtClean="0">
                <a:latin typeface="Calibri" panose="020F0502020204030204" pitchFamily="34" charset="0"/>
              </a:rPr>
              <a:t> </a:t>
            </a:r>
            <a:r>
              <a:rPr lang="tr-TR" sz="1800" dirty="0" err="1" smtClean="0">
                <a:latin typeface="Calibri" panose="020F0502020204030204" pitchFamily="34" charset="0"/>
              </a:rPr>
              <a:t>have</a:t>
            </a:r>
            <a:r>
              <a:rPr lang="tr-TR" sz="1800" dirty="0" smtClean="0">
                <a:latin typeface="Calibri" panose="020F0502020204030204" pitchFamily="34" charset="0"/>
              </a:rPr>
              <a:t> </a:t>
            </a:r>
            <a:r>
              <a:rPr lang="tr-TR" sz="1800" dirty="0" err="1" smtClean="0">
                <a:latin typeface="Calibri" panose="020F0502020204030204" pitchFamily="34" charset="0"/>
              </a:rPr>
              <a:t>trained</a:t>
            </a:r>
            <a:r>
              <a:rPr lang="tr-TR" sz="1800" dirty="0" smtClean="0">
                <a:latin typeface="Calibri" panose="020F0502020204030204" pitchFamily="34" charset="0"/>
              </a:rPr>
              <a:t> </a:t>
            </a:r>
            <a:r>
              <a:rPr lang="tr-TR" sz="1800" dirty="0" err="1" smtClean="0">
                <a:latin typeface="Calibri" panose="020F0502020204030204" pitchFamily="34" charset="0"/>
              </a:rPr>
              <a:t>the</a:t>
            </a:r>
            <a:r>
              <a:rPr lang="tr-TR" sz="1800" dirty="0" smtClean="0">
                <a:latin typeface="Calibri" panose="020F0502020204030204" pitchFamily="34" charset="0"/>
              </a:rPr>
              <a:t> </a:t>
            </a:r>
            <a:r>
              <a:rPr lang="tr-TR" sz="1800" dirty="0" err="1" smtClean="0">
                <a:latin typeface="Calibri" panose="020F0502020204030204" pitchFamily="34" charset="0"/>
              </a:rPr>
              <a:t>participants</a:t>
            </a:r>
            <a:r>
              <a:rPr lang="tr-TR" sz="1800" dirty="0" smtClean="0">
                <a:latin typeface="Calibri" panose="020F0502020204030204" pitchFamily="34" charset="0"/>
              </a:rPr>
              <a:t> </a:t>
            </a:r>
            <a:r>
              <a:rPr lang="tr-TR" sz="1800" dirty="0" err="1" smtClean="0">
                <a:latin typeface="Calibri" panose="020F0502020204030204" pitchFamily="34" charset="0"/>
              </a:rPr>
              <a:t>and</a:t>
            </a:r>
            <a:r>
              <a:rPr lang="tr-TR" sz="1800" dirty="0" smtClean="0">
                <a:latin typeface="Calibri" panose="020F0502020204030204" pitchFamily="34" charset="0"/>
              </a:rPr>
              <a:t> </a:t>
            </a:r>
            <a:r>
              <a:rPr lang="tr-TR" sz="1800" dirty="0" err="1" smtClean="0">
                <a:latin typeface="Calibri" panose="020F0502020204030204" pitchFamily="34" charset="0"/>
              </a:rPr>
              <a:t>finally</a:t>
            </a:r>
            <a:r>
              <a:rPr lang="tr-TR" sz="1800" dirty="0" smtClean="0">
                <a:latin typeface="Calibri" panose="020F0502020204030204" pitchFamily="34" charset="0"/>
              </a:rPr>
              <a:t> </a:t>
            </a:r>
            <a:r>
              <a:rPr lang="tr-TR" sz="1800" dirty="0" err="1" smtClean="0">
                <a:latin typeface="Calibri" panose="020F0502020204030204" pitchFamily="34" charset="0"/>
              </a:rPr>
              <a:t>elected</a:t>
            </a:r>
            <a:r>
              <a:rPr lang="tr-TR" sz="1800" dirty="0" smtClean="0">
                <a:latin typeface="Calibri" panose="020F0502020204030204" pitchFamily="34" charset="0"/>
              </a:rPr>
              <a:t> 10 </a:t>
            </a:r>
            <a:r>
              <a:rPr lang="tr-TR" sz="1800" dirty="0" err="1" smtClean="0">
                <a:latin typeface="Calibri" panose="020F0502020204030204" pitchFamily="34" charset="0"/>
              </a:rPr>
              <a:t>successful</a:t>
            </a:r>
            <a:r>
              <a:rPr lang="tr-TR" sz="1800" dirty="0" smtClean="0">
                <a:latin typeface="Calibri" panose="020F0502020204030204" pitchFamily="34" charset="0"/>
              </a:rPr>
              <a:t> </a:t>
            </a:r>
            <a:r>
              <a:rPr lang="tr-TR" sz="1800" dirty="0" err="1" smtClean="0">
                <a:latin typeface="Calibri" panose="020F0502020204030204" pitchFamily="34" charset="0"/>
              </a:rPr>
              <a:t>projects</a:t>
            </a:r>
            <a:r>
              <a:rPr lang="tr-TR" sz="1800" dirty="0">
                <a:latin typeface="Calibri" panose="020F0502020204030204" pitchFamily="34" charset="0"/>
              </a:rPr>
              <a:t> </a:t>
            </a:r>
            <a:r>
              <a:rPr lang="tr-TR" sz="1800" dirty="0" err="1" smtClean="0">
                <a:latin typeface="Calibri" panose="020F0502020204030204" pitchFamily="34" charset="0"/>
              </a:rPr>
              <a:t>which</a:t>
            </a:r>
            <a:r>
              <a:rPr lang="tr-TR" sz="1800" dirty="0" smtClean="0">
                <a:latin typeface="Calibri" panose="020F0502020204030204" pitchFamily="34" charset="0"/>
              </a:rPr>
              <a:t> </a:t>
            </a:r>
            <a:r>
              <a:rPr lang="tr-TR" sz="1800" dirty="0" err="1" smtClean="0">
                <a:latin typeface="Calibri" panose="020F0502020204030204" pitchFamily="34" charset="0"/>
              </a:rPr>
              <a:t>were</a:t>
            </a:r>
            <a:r>
              <a:rPr lang="tr-TR" sz="1800" dirty="0" smtClean="0">
                <a:latin typeface="Calibri" panose="020F0502020204030204" pitchFamily="34" charset="0"/>
              </a:rPr>
              <a:t> </a:t>
            </a:r>
            <a:r>
              <a:rPr lang="tr-TR" sz="1800" dirty="0" err="1" smtClean="0">
                <a:latin typeface="Calibri" panose="020F0502020204030204" pitchFamily="34" charset="0"/>
              </a:rPr>
              <a:t>introduced</a:t>
            </a:r>
            <a:r>
              <a:rPr lang="tr-TR" sz="1800" dirty="0" smtClean="0">
                <a:latin typeface="Calibri" panose="020F0502020204030204" pitchFamily="34" charset="0"/>
              </a:rPr>
              <a:t> </a:t>
            </a:r>
            <a:r>
              <a:rPr lang="tr-TR" sz="1800" dirty="0" err="1" smtClean="0">
                <a:latin typeface="Calibri" panose="020F0502020204030204" pitchFamily="34" charset="0"/>
              </a:rPr>
              <a:t>to</a:t>
            </a:r>
            <a:r>
              <a:rPr lang="tr-TR" sz="1800" dirty="0" smtClean="0">
                <a:latin typeface="Calibri" panose="020F0502020204030204" pitchFamily="34" charset="0"/>
              </a:rPr>
              <a:t> </a:t>
            </a:r>
            <a:r>
              <a:rPr lang="tr-TR" sz="1800" dirty="0" err="1" smtClean="0">
                <a:latin typeface="Calibri" panose="020F0502020204030204" pitchFamily="34" charset="0"/>
              </a:rPr>
              <a:t>angel</a:t>
            </a:r>
            <a:r>
              <a:rPr lang="tr-TR" sz="1800" dirty="0" smtClean="0">
                <a:latin typeface="Calibri" panose="020F0502020204030204" pitchFamily="34" charset="0"/>
              </a:rPr>
              <a:t> </a:t>
            </a:r>
            <a:r>
              <a:rPr lang="tr-TR" sz="1800" dirty="0" err="1" smtClean="0">
                <a:latin typeface="Calibri" panose="020F0502020204030204" pitchFamily="34" charset="0"/>
              </a:rPr>
              <a:t>investors</a:t>
            </a:r>
            <a:r>
              <a:rPr lang="tr-TR" sz="1800" dirty="0" smtClean="0">
                <a:latin typeface="Calibri" panose="020F0502020204030204" pitchFamily="34" charset="0"/>
              </a:rPr>
              <a:t> </a:t>
            </a:r>
            <a:r>
              <a:rPr lang="tr-TR" sz="1800" dirty="0" err="1" smtClean="0">
                <a:latin typeface="Calibri" panose="020F0502020204030204" pitchFamily="34" charset="0"/>
              </a:rPr>
              <a:t>from</a:t>
            </a:r>
            <a:r>
              <a:rPr lang="tr-TR" sz="1800" dirty="0" smtClean="0">
                <a:latin typeface="Calibri" panose="020F0502020204030204" pitchFamily="34" charset="0"/>
              </a:rPr>
              <a:t> </a:t>
            </a:r>
            <a:r>
              <a:rPr lang="tr-TR" sz="1800" dirty="0" err="1" smtClean="0">
                <a:latin typeface="Calibri" panose="020F0502020204030204" pitchFamily="34" charset="0"/>
              </a:rPr>
              <a:t>different</a:t>
            </a:r>
            <a:r>
              <a:rPr lang="tr-TR" sz="1800" dirty="0" smtClean="0">
                <a:latin typeface="Calibri" panose="020F0502020204030204" pitchFamily="34" charset="0"/>
              </a:rPr>
              <a:t> </a:t>
            </a:r>
            <a:r>
              <a:rPr lang="tr-TR" sz="1800" dirty="0" err="1" smtClean="0">
                <a:latin typeface="Calibri" panose="020F0502020204030204" pitchFamily="34" charset="0"/>
              </a:rPr>
              <a:t>sectors</a:t>
            </a:r>
            <a:r>
              <a:rPr lang="tr-TR" sz="1800" dirty="0" smtClean="0">
                <a:latin typeface="Calibri" panose="020F0502020204030204" pitchFamily="34" charset="0"/>
              </a:rPr>
              <a:t> </a:t>
            </a:r>
            <a:r>
              <a:rPr lang="tr-TR" sz="1800" dirty="0" err="1" smtClean="0">
                <a:latin typeface="Calibri" panose="020F0502020204030204" pitchFamily="34" charset="0"/>
              </a:rPr>
              <a:t>who</a:t>
            </a:r>
            <a:r>
              <a:rPr lang="tr-TR" sz="1800" dirty="0" smtClean="0">
                <a:latin typeface="Calibri" panose="020F0502020204030204" pitchFamily="34" charset="0"/>
              </a:rPr>
              <a:t> </a:t>
            </a:r>
            <a:r>
              <a:rPr lang="tr-TR" sz="1800" dirty="0" err="1" smtClean="0">
                <a:latin typeface="Calibri" panose="020F0502020204030204" pitchFamily="34" charset="0"/>
              </a:rPr>
              <a:t>could</a:t>
            </a:r>
            <a:r>
              <a:rPr lang="tr-TR" sz="1800" dirty="0" smtClean="0">
                <a:latin typeface="Calibri" panose="020F0502020204030204" pitchFamily="34" charset="0"/>
              </a:rPr>
              <a:t> </a:t>
            </a:r>
            <a:r>
              <a:rPr lang="tr-TR" sz="1800" dirty="0" err="1" smtClean="0">
                <a:latin typeface="Calibri" panose="020F0502020204030204" pitchFamily="34" charset="0"/>
              </a:rPr>
              <a:t>invest</a:t>
            </a:r>
            <a:r>
              <a:rPr lang="tr-TR" sz="1800" dirty="0" smtClean="0">
                <a:latin typeface="Calibri" panose="020F0502020204030204" pitchFamily="34" charset="0"/>
              </a:rPr>
              <a:t> in </a:t>
            </a:r>
            <a:r>
              <a:rPr lang="tr-TR" sz="1800" dirty="0" err="1" smtClean="0">
                <a:latin typeface="Calibri" panose="020F0502020204030204" pitchFamily="34" charset="0"/>
              </a:rPr>
              <a:t>business</a:t>
            </a:r>
            <a:r>
              <a:rPr lang="tr-TR" sz="1800" dirty="0" smtClean="0">
                <a:latin typeface="Calibri" panose="020F0502020204030204" pitchFamily="34" charset="0"/>
              </a:rPr>
              <a:t> </a:t>
            </a:r>
            <a:r>
              <a:rPr lang="tr-TR" sz="1800" dirty="0" err="1" smtClean="0">
                <a:latin typeface="Calibri" panose="020F0502020204030204" pitchFamily="34" charset="0"/>
              </a:rPr>
              <a:t>plans</a:t>
            </a:r>
            <a:r>
              <a:rPr lang="tr-TR" sz="1800" dirty="0" smtClean="0">
                <a:latin typeface="Calibri" panose="020F0502020204030204" pitchFamily="34" charset="0"/>
              </a:rPr>
              <a:t> of </a:t>
            </a:r>
            <a:r>
              <a:rPr lang="tr-TR" sz="1800" dirty="0" err="1" smtClean="0">
                <a:latin typeface="Calibri" panose="020F0502020204030204" pitchFamily="34" charset="0"/>
              </a:rPr>
              <a:t>the</a:t>
            </a:r>
            <a:r>
              <a:rPr lang="tr-TR" sz="1800" dirty="0" smtClean="0">
                <a:latin typeface="Calibri" panose="020F0502020204030204" pitchFamily="34" charset="0"/>
              </a:rPr>
              <a:t> </a:t>
            </a:r>
            <a:r>
              <a:rPr lang="tr-TR" sz="1800" dirty="0" err="1" smtClean="0">
                <a:latin typeface="Calibri" panose="020F0502020204030204" pitchFamily="34" charset="0"/>
              </a:rPr>
              <a:t>owners</a:t>
            </a:r>
            <a:r>
              <a:rPr lang="tr-TR" sz="1800" dirty="0" smtClean="0">
                <a:latin typeface="Calibri" panose="020F0502020204030204" pitchFamily="34" charset="0"/>
              </a:rPr>
              <a:t> of </a:t>
            </a:r>
            <a:r>
              <a:rPr lang="tr-TR" sz="1800" dirty="0" err="1" smtClean="0">
                <a:latin typeface="Calibri" panose="020F0502020204030204" pitchFamily="34" charset="0"/>
              </a:rPr>
              <a:t>the</a:t>
            </a:r>
            <a:r>
              <a:rPr lang="tr-TR" sz="1800" dirty="0" smtClean="0">
                <a:latin typeface="Calibri" panose="020F0502020204030204" pitchFamily="34" charset="0"/>
              </a:rPr>
              <a:t> </a:t>
            </a:r>
            <a:r>
              <a:rPr lang="tr-TR" sz="1800" dirty="0" err="1" smtClean="0">
                <a:latin typeface="Calibri" panose="020F0502020204030204" pitchFamily="34" charset="0"/>
              </a:rPr>
              <a:t>projects</a:t>
            </a:r>
            <a:r>
              <a:rPr lang="tr-TR" sz="1800" dirty="0" smtClean="0">
                <a:latin typeface="Calibri" panose="020F0502020204030204" pitchFamily="34" charset="0"/>
              </a:rPr>
              <a:t>. </a:t>
            </a:r>
            <a:endParaRPr lang="tr-TR" sz="1600" dirty="0" smtClean="0">
              <a:latin typeface="Calibri" panose="020F0502020204030204" pitchFamily="34" charset="0"/>
            </a:endParaRPr>
          </a:p>
          <a:p>
            <a:pPr marL="118872" indent="0">
              <a:buNone/>
            </a:pPr>
            <a:endParaRPr lang="en-GB" sz="1800" dirty="0">
              <a:latin typeface="Calibri" panose="020F0502020204030204" pitchFamily="34" charset="0"/>
            </a:endParaRPr>
          </a:p>
        </p:txBody>
      </p:sp>
      <p:pic>
        <p:nvPicPr>
          <p:cNvPr id="7" name="Resim 6" descr="C:\Users\33241640902@marmarateknokent.com\Desktop\saw.png"/>
          <p:cNvPicPr/>
          <p:nvPr/>
        </p:nvPicPr>
        <p:blipFill>
          <a:blip r:embed="rId2">
            <a:extLst>
              <a:ext uri="{28A0092B-C50C-407E-A947-70E740481C1C}">
                <a14:useLocalDpi xmlns:a14="http://schemas.microsoft.com/office/drawing/2010/main" val="0"/>
              </a:ext>
            </a:extLst>
          </a:blip>
          <a:srcRect/>
          <a:stretch>
            <a:fillRect/>
          </a:stretch>
        </p:blipFill>
        <p:spPr bwMode="auto">
          <a:xfrm>
            <a:off x="426515" y="4221338"/>
            <a:ext cx="2815923" cy="926309"/>
          </a:xfrm>
          <a:prstGeom prst="rect">
            <a:avLst/>
          </a:prstGeom>
          <a:noFill/>
          <a:ln>
            <a:noFill/>
          </a:ln>
        </p:spPr>
      </p:pic>
      <p:pic>
        <p:nvPicPr>
          <p:cNvPr id="8" name="Resim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8518" y="5259242"/>
            <a:ext cx="1351915" cy="902970"/>
          </a:xfrm>
          <a:prstGeom prst="rect">
            <a:avLst/>
          </a:prstGeom>
          <a:noFill/>
        </p:spPr>
      </p:pic>
      <p:pic>
        <p:nvPicPr>
          <p:cNvPr id="35844" name="Picture 4" descr="20150905_1359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5438" y="4012764"/>
            <a:ext cx="5424536" cy="279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8812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ül">
  <a:themeElements>
    <a:clrScheme name="Görünüş">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odü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ü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5744</TotalTime>
  <Words>1171</Words>
  <Application>Microsoft Office PowerPoint</Application>
  <PresentationFormat>On-screen Show (4:3)</PresentationFormat>
  <Paragraphs>113</Paragraphs>
  <Slides>14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Modül</vt:lpstr>
      <vt:lpstr>Acrobat Document</vt:lpstr>
      <vt:lpstr>PowerPoint Presentation</vt:lpstr>
      <vt:lpstr>KADEM-A NEW APPROACH</vt:lpstr>
      <vt:lpstr>Mission  and  Vission</vt:lpstr>
      <vt:lpstr>OUR COMMISSIONS</vt:lpstr>
      <vt:lpstr>KADEM / AREAS OF  ACTIVITY</vt:lpstr>
      <vt:lpstr>Economic Opportunities</vt:lpstr>
      <vt:lpstr>(KADEM) W20 and Grevio Memberships</vt:lpstr>
      <vt:lpstr>WOMEN-20 SUMMIT </vt:lpstr>
      <vt:lpstr> SOCİAL RESPONSIBILITY PROJECTS Women in Innovation – Entrepreneurhip Project </vt:lpstr>
      <vt:lpstr> SOCİAL RESPONSIBILITY PROJECTS Young Women Employement and Training For Future</vt:lpstr>
      <vt:lpstr> International Recognition of Women Refugees</vt:lpstr>
      <vt:lpstr> Gender Justice</vt:lpstr>
      <vt:lpstr>Gender Justice: Summits and Congresses</vt:lpstr>
      <vt:lpstr>Women and Democracy Association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LG</dc:creator>
  <cp:lastModifiedBy>Fatima Zahra Kamal</cp:lastModifiedBy>
  <cp:revision>199</cp:revision>
  <dcterms:created xsi:type="dcterms:W3CDTF">2014-12-17T10:03:25Z</dcterms:created>
  <dcterms:modified xsi:type="dcterms:W3CDTF">2016-10-02T16:23:06Z</dcterms:modified>
</cp:coreProperties>
</file>