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8" r:id="rId4"/>
    <p:sldId id="268" r:id="rId5"/>
    <p:sldId id="259" r:id="rId6"/>
    <p:sldId id="257" r:id="rId7"/>
    <p:sldId id="263" r:id="rId8"/>
    <p:sldId id="261" r:id="rId9"/>
    <p:sldId id="269"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21F5DD1-DB94-45D2-ACC1-407DA9124BBE}" type="datetimeFigureOut">
              <a:rPr lang="en-GB" smtClean="0"/>
              <a:t>01/10/2016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721292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1F5DD1-DB94-45D2-ACC1-407DA9124BBE}" type="datetimeFigureOut">
              <a:rPr lang="en-GB" smtClean="0"/>
              <a:t>01/10/2016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110039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1F5DD1-DB94-45D2-ACC1-407DA9124BBE}" type="datetimeFigureOut">
              <a:rPr lang="en-GB" smtClean="0"/>
              <a:t>01/10/2016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322020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1F5DD1-DB94-45D2-ACC1-407DA9124BBE}" type="datetimeFigureOut">
              <a:rPr lang="en-GB" smtClean="0"/>
              <a:t>01/10/2016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15628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1F5DD1-DB94-45D2-ACC1-407DA9124BBE}" type="datetimeFigureOut">
              <a:rPr lang="en-GB" smtClean="0"/>
              <a:t>01/10/2016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46646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21F5DD1-DB94-45D2-ACC1-407DA9124BBE}" type="datetimeFigureOut">
              <a:rPr lang="en-GB" smtClean="0"/>
              <a:t>01/10/2016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3767425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21F5DD1-DB94-45D2-ACC1-407DA9124BBE}" type="datetimeFigureOut">
              <a:rPr lang="en-GB" smtClean="0"/>
              <a:t>01/10/2016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3455379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21F5DD1-DB94-45D2-ACC1-407DA9124BBE}" type="datetimeFigureOut">
              <a:rPr lang="en-GB" smtClean="0"/>
              <a:t>01/10/2016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291105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F5DD1-DB94-45D2-ACC1-407DA9124BBE}" type="datetimeFigureOut">
              <a:rPr lang="en-GB" smtClean="0"/>
              <a:t>01/10/2016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2445243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1F5DD1-DB94-45D2-ACC1-407DA9124BBE}" type="datetimeFigureOut">
              <a:rPr lang="en-GB" smtClean="0"/>
              <a:t>01/10/2016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387452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1F5DD1-DB94-45D2-ACC1-407DA9124BBE}" type="datetimeFigureOut">
              <a:rPr lang="en-GB" smtClean="0"/>
              <a:t>01/10/2016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8B27C2-4B3F-4671-A042-D409460B39AD}" type="slidenum">
              <a:rPr lang="en-GB" smtClean="0"/>
              <a:t>‹#›</a:t>
            </a:fld>
            <a:endParaRPr lang="en-GB"/>
          </a:p>
        </p:txBody>
      </p:sp>
    </p:spTree>
    <p:extLst>
      <p:ext uri="{BB962C8B-B14F-4D97-AF65-F5344CB8AC3E}">
        <p14:creationId xmlns:p14="http://schemas.microsoft.com/office/powerpoint/2010/main" val="3620724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F5DD1-DB94-45D2-ACC1-407DA9124BBE}" type="datetimeFigureOut">
              <a:rPr lang="en-GB" smtClean="0"/>
              <a:t>01/10/2016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B27C2-4B3F-4671-A042-D409460B39AD}" type="slidenum">
              <a:rPr lang="en-GB" smtClean="0"/>
              <a:t>‹#›</a:t>
            </a:fld>
            <a:endParaRPr lang="en-GB"/>
          </a:p>
        </p:txBody>
      </p:sp>
    </p:spTree>
    <p:extLst>
      <p:ext uri="{BB962C8B-B14F-4D97-AF65-F5344CB8AC3E}">
        <p14:creationId xmlns:p14="http://schemas.microsoft.com/office/powerpoint/2010/main" val="2657618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IDBG Women's Empowerment Policy (WEP)</a:t>
            </a:r>
          </a:p>
        </p:txBody>
      </p:sp>
      <p:sp>
        <p:nvSpPr>
          <p:cNvPr id="3" name="Subtitle 2"/>
          <p:cNvSpPr>
            <a:spLocks noGrp="1"/>
          </p:cNvSpPr>
          <p:nvPr>
            <p:ph type="subTitle" idx="1"/>
          </p:nvPr>
        </p:nvSpPr>
        <p:spPr/>
        <p:txBody>
          <a:bodyPr>
            <a:normAutofit lnSpcReduction="10000"/>
          </a:bodyPr>
          <a:lstStyle/>
          <a:p>
            <a:r>
              <a:rPr lang="en-GB" dirty="0"/>
              <a:t>Workshop on the Role of Women in the Development of OIC Member Countries</a:t>
            </a:r>
          </a:p>
          <a:p>
            <a:r>
              <a:rPr lang="en-GB" dirty="0"/>
              <a:t>3- 4 October 2016 </a:t>
            </a:r>
          </a:p>
          <a:p>
            <a:r>
              <a:rPr lang="en-GB" dirty="0"/>
              <a:t>Ankara</a:t>
            </a:r>
          </a:p>
        </p:txBody>
      </p:sp>
    </p:spTree>
    <p:extLst>
      <p:ext uri="{BB962C8B-B14F-4D97-AF65-F5344CB8AC3E}">
        <p14:creationId xmlns:p14="http://schemas.microsoft.com/office/powerpoint/2010/main" val="112929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For Discussion</a:t>
            </a:r>
            <a:endParaRPr lang="en-GB" b="1" dirty="0"/>
          </a:p>
        </p:txBody>
      </p:sp>
      <p:sp>
        <p:nvSpPr>
          <p:cNvPr id="3" name="Content Placeholder 2"/>
          <p:cNvSpPr>
            <a:spLocks noGrp="1"/>
          </p:cNvSpPr>
          <p:nvPr>
            <p:ph idx="1"/>
          </p:nvPr>
        </p:nvSpPr>
        <p:spPr/>
        <p:txBody>
          <a:bodyPr>
            <a:normAutofit fontScale="92500"/>
          </a:bodyPr>
          <a:lstStyle/>
          <a:p>
            <a:r>
              <a:rPr lang="en-GB" dirty="0" smtClean="0"/>
              <a:t>What are the priority areas the Bank should focus on in the Policy?</a:t>
            </a:r>
          </a:p>
          <a:p>
            <a:r>
              <a:rPr lang="en-GB" dirty="0" smtClean="0"/>
              <a:t>How should they be organized, by country/region?</a:t>
            </a:r>
          </a:p>
          <a:p>
            <a:r>
              <a:rPr lang="en-GB" dirty="0" smtClean="0"/>
              <a:t>List </a:t>
            </a:r>
            <a:r>
              <a:rPr lang="en-GB" dirty="0"/>
              <a:t>of priorities is always long but a manageable number of priorities focus areas will help in optimising policy implementation and in strategizing for policy dialogue and advocacy role with MCs, interaction with other development partners on major initiatives related to these priorities. </a:t>
            </a:r>
            <a:endParaRPr lang="en-GB" dirty="0" smtClean="0"/>
          </a:p>
          <a:p>
            <a:r>
              <a:rPr lang="en-GB" dirty="0" smtClean="0"/>
              <a:t>What are some recommendations to remove constraints and support opportunities in the Banks focus areas?</a:t>
            </a:r>
          </a:p>
          <a:p>
            <a:r>
              <a:rPr lang="en-GB" dirty="0" smtClean="0"/>
              <a:t>How can the Bank better support MC in their Women’s </a:t>
            </a:r>
            <a:r>
              <a:rPr lang="en-GB" smtClean="0"/>
              <a:t>Empowerment objectives?</a:t>
            </a:r>
            <a:endParaRPr lang="en-GB" dirty="0" smtClean="0"/>
          </a:p>
          <a:p>
            <a:endParaRPr lang="en-GB" dirty="0"/>
          </a:p>
        </p:txBody>
      </p:sp>
    </p:spTree>
    <p:extLst>
      <p:ext uri="{BB962C8B-B14F-4D97-AF65-F5344CB8AC3E}">
        <p14:creationId xmlns:p14="http://schemas.microsoft.com/office/powerpoint/2010/main" val="282524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Islamic Development Bank </a:t>
            </a:r>
            <a:endParaRPr lang="en-US" dirty="0"/>
          </a:p>
        </p:txBody>
      </p:sp>
      <p:sp>
        <p:nvSpPr>
          <p:cNvPr id="3" name="Content Placeholder 2"/>
          <p:cNvSpPr>
            <a:spLocks noGrp="1"/>
          </p:cNvSpPr>
          <p:nvPr>
            <p:ph idx="1"/>
          </p:nvPr>
        </p:nvSpPr>
        <p:spPr>
          <a:xfrm>
            <a:off x="838200" y="1424181"/>
            <a:ext cx="10515600" cy="4351338"/>
          </a:xfrm>
        </p:spPr>
        <p:txBody>
          <a:bodyPr>
            <a:normAutofit fontScale="40000" lnSpcReduction="20000"/>
          </a:bodyPr>
          <a:lstStyle/>
          <a:p>
            <a:pPr marL="0" indent="0">
              <a:buNone/>
            </a:pPr>
            <a:r>
              <a:rPr lang="en-US" sz="3300" b="1" dirty="0">
                <a:latin typeface="Tw Cen MT" pitchFamily="34" charset="0"/>
              </a:rPr>
              <a:t>IDB Group is the Specialized international financing institution of the OIC</a:t>
            </a:r>
          </a:p>
          <a:p>
            <a:pPr marL="0" indent="0">
              <a:buNone/>
            </a:pPr>
            <a:r>
              <a:rPr lang="en-US" sz="3300" b="1" dirty="0">
                <a:latin typeface="Tw Cen MT" pitchFamily="34" charset="0"/>
              </a:rPr>
              <a:t>Purpose-</a:t>
            </a:r>
            <a:r>
              <a:rPr lang="en-US" dirty="0"/>
              <a:t> foster the economic development and social progress of Member States and Muslim Communities individually as well as collectively in accordance with the principles of the </a:t>
            </a:r>
            <a:r>
              <a:rPr lang="en-US" dirty="0" err="1"/>
              <a:t>Shariah</a:t>
            </a:r>
            <a:r>
              <a:rPr lang="en-US" dirty="0"/>
              <a:t>.</a:t>
            </a:r>
            <a:endParaRPr lang="en-US" dirty="0" smtClean="0"/>
          </a:p>
          <a:p>
            <a:pPr marL="0" indent="0" fontAlgn="auto">
              <a:spcBef>
                <a:spcPts val="0"/>
              </a:spcBef>
              <a:spcAft>
                <a:spcPts val="0"/>
              </a:spcAft>
              <a:buNone/>
              <a:defRPr/>
            </a:pPr>
            <a:endParaRPr lang="en-US" sz="3200" b="1" dirty="0" smtClean="0">
              <a:latin typeface="Tw Cen MT" pitchFamily="34" charset="0"/>
            </a:endParaRPr>
          </a:p>
          <a:p>
            <a:pPr marL="0" indent="0" fontAlgn="auto">
              <a:spcBef>
                <a:spcPts val="0"/>
              </a:spcBef>
              <a:spcAft>
                <a:spcPts val="0"/>
              </a:spcAft>
              <a:buNone/>
              <a:defRPr/>
            </a:pPr>
            <a:r>
              <a:rPr lang="en-US" sz="3200" b="1" dirty="0" smtClean="0">
                <a:latin typeface="Tw Cen MT" pitchFamily="34" charset="0"/>
              </a:rPr>
              <a:t>Mandate </a:t>
            </a:r>
            <a:r>
              <a:rPr lang="en-US" sz="3200" b="1" dirty="0">
                <a:latin typeface="Tw Cen MT" pitchFamily="34" charset="0"/>
              </a:rPr>
              <a:t>is to promote, comprehensive human development in the Muslim </a:t>
            </a:r>
            <a:r>
              <a:rPr lang="en-US" sz="3200" b="1" dirty="0" smtClean="0">
                <a:latin typeface="Tw Cen MT" pitchFamily="34" charset="0"/>
              </a:rPr>
              <a:t>World through:</a:t>
            </a:r>
            <a:endParaRPr lang="en-US" sz="3200" b="1" dirty="0">
              <a:latin typeface="Tw Cen MT" pitchFamily="34" charset="0"/>
            </a:endParaRPr>
          </a:p>
          <a:p>
            <a:pPr lvl="1">
              <a:spcBef>
                <a:spcPts val="0"/>
              </a:spcBef>
              <a:defRPr/>
            </a:pPr>
            <a:r>
              <a:rPr lang="en-US" dirty="0">
                <a:latin typeface="Tw Cen MT" pitchFamily="34" charset="0"/>
              </a:rPr>
              <a:t>Offer development financing</a:t>
            </a:r>
          </a:p>
          <a:p>
            <a:pPr lvl="1">
              <a:spcBef>
                <a:spcPts val="0"/>
              </a:spcBef>
              <a:defRPr/>
            </a:pPr>
            <a:r>
              <a:rPr lang="en-US" dirty="0">
                <a:latin typeface="Tw Cen MT" pitchFamily="34" charset="0"/>
              </a:rPr>
              <a:t>Promote Islamic Financial Services Industry</a:t>
            </a:r>
          </a:p>
          <a:p>
            <a:pPr lvl="1">
              <a:spcBef>
                <a:spcPts val="0"/>
              </a:spcBef>
              <a:defRPr/>
            </a:pPr>
            <a:r>
              <a:rPr lang="en-US" dirty="0">
                <a:latin typeface="Tw Cen MT" pitchFamily="34" charset="0"/>
              </a:rPr>
              <a:t>Provide knowledge services for development</a:t>
            </a:r>
          </a:p>
          <a:p>
            <a:pPr lvl="1">
              <a:spcBef>
                <a:spcPts val="0"/>
              </a:spcBef>
              <a:defRPr/>
            </a:pPr>
            <a:r>
              <a:rPr lang="en-US" dirty="0">
                <a:latin typeface="Tw Cen MT" pitchFamily="34" charset="0"/>
              </a:rPr>
              <a:t>Build capacity &amp; promote technical cooperation</a:t>
            </a:r>
          </a:p>
          <a:p>
            <a:pPr marL="0" indent="0">
              <a:buNone/>
            </a:pPr>
            <a:r>
              <a:rPr lang="en-US" sz="3300" b="1" dirty="0">
                <a:latin typeface="Tw Cen MT" pitchFamily="34" charset="0"/>
              </a:rPr>
              <a:t>Functions of the </a:t>
            </a:r>
            <a:r>
              <a:rPr lang="en-US" sz="3300" b="1" dirty="0" smtClean="0">
                <a:latin typeface="Tw Cen MT" pitchFamily="34" charset="0"/>
              </a:rPr>
              <a:t>Group:</a:t>
            </a:r>
            <a:endParaRPr lang="en-US" sz="3300" b="1" dirty="0">
              <a:latin typeface="Tw Cen MT" pitchFamily="34" charset="0"/>
            </a:endParaRPr>
          </a:p>
          <a:p>
            <a:pPr>
              <a:buFont typeface="Wingdings" panose="05000000000000000000" pitchFamily="2" charset="2"/>
              <a:buChar char="Ø"/>
            </a:pPr>
            <a:r>
              <a:rPr lang="en-US" dirty="0" smtClean="0"/>
              <a:t>IDB </a:t>
            </a:r>
            <a:r>
              <a:rPr lang="en-US" dirty="0"/>
              <a:t>provides </a:t>
            </a:r>
            <a:r>
              <a:rPr lang="en-US" dirty="0" smtClean="0"/>
              <a:t>financial assistance to through equity </a:t>
            </a:r>
            <a:r>
              <a:rPr lang="en-US" dirty="0"/>
              <a:t>capital and grant loans for productive </a:t>
            </a:r>
            <a:r>
              <a:rPr lang="en-US" dirty="0" smtClean="0"/>
              <a:t>economic </a:t>
            </a:r>
            <a:r>
              <a:rPr lang="en-US" dirty="0"/>
              <a:t>and social </a:t>
            </a:r>
            <a:r>
              <a:rPr lang="en-US" dirty="0" smtClean="0"/>
              <a:t>development projects</a:t>
            </a:r>
          </a:p>
          <a:p>
            <a:pPr>
              <a:buFont typeface="Wingdings" panose="05000000000000000000" pitchFamily="2" charset="2"/>
              <a:buChar char="Ø"/>
            </a:pPr>
            <a:r>
              <a:rPr lang="en-US" dirty="0" smtClean="0"/>
              <a:t>ICD-development </a:t>
            </a:r>
            <a:r>
              <a:rPr lang="en-US" dirty="0"/>
              <a:t>and promotion of the private sector as a vehicle for boosting economic growth and prosperity</a:t>
            </a:r>
            <a:r>
              <a:rPr lang="en-US" dirty="0" smtClean="0"/>
              <a:t>.</a:t>
            </a:r>
          </a:p>
          <a:p>
            <a:pPr>
              <a:buFont typeface="Wingdings" panose="05000000000000000000" pitchFamily="2" charset="2"/>
              <a:buChar char="Ø"/>
            </a:pPr>
            <a:r>
              <a:rPr lang="en-US" dirty="0" smtClean="0"/>
              <a:t>ITFC-</a:t>
            </a:r>
            <a:r>
              <a:rPr lang="en-US" dirty="0"/>
              <a:t> Provide financial assistance to foster foreign trade among member </a:t>
            </a:r>
            <a:r>
              <a:rPr lang="en-US" dirty="0" smtClean="0"/>
              <a:t>countries enhancing </a:t>
            </a:r>
            <a:r>
              <a:rPr lang="en-US" dirty="0"/>
              <a:t>the member countries’ trade, intra-trade and international trade potentials is clearly reflected in its mission statement</a:t>
            </a:r>
            <a:r>
              <a:rPr lang="en-US" dirty="0" smtClean="0"/>
              <a:t>.</a:t>
            </a:r>
          </a:p>
          <a:p>
            <a:pPr>
              <a:buFont typeface="Wingdings" panose="05000000000000000000" pitchFamily="2" charset="2"/>
              <a:buChar char="Ø"/>
            </a:pPr>
            <a:r>
              <a:rPr lang="en-US" dirty="0" smtClean="0"/>
              <a:t>ICEC-provide </a:t>
            </a:r>
            <a:r>
              <a:rPr lang="en-US" dirty="0"/>
              <a:t>investment and export credit </a:t>
            </a:r>
            <a:r>
              <a:rPr lang="en-US" dirty="0" smtClean="0"/>
              <a:t>insurance</a:t>
            </a:r>
          </a:p>
          <a:p>
            <a:pPr>
              <a:buFont typeface="Wingdings" panose="05000000000000000000" pitchFamily="2" charset="2"/>
              <a:buChar char="Ø"/>
            </a:pPr>
            <a:r>
              <a:rPr lang="en-US" dirty="0" smtClean="0"/>
              <a:t>IRTI- provide research, capacity building, advisory and information services in the area of Islamic economics and finance</a:t>
            </a:r>
          </a:p>
          <a:p>
            <a:pPr>
              <a:buFont typeface="Wingdings" panose="05000000000000000000" pitchFamily="2" charset="2"/>
              <a:buChar char="Ø"/>
            </a:pPr>
            <a:r>
              <a:rPr lang="en-US" dirty="0" smtClean="0"/>
              <a:t>ISFD – Provide concessionary loans for low-cost</a:t>
            </a:r>
            <a:r>
              <a:rPr lang="en-US" dirty="0"/>
              <a:t>, high-impact, innovative, result-oriented, and mainly community </a:t>
            </a:r>
            <a:r>
              <a:rPr lang="en-US" dirty="0" smtClean="0"/>
              <a:t>driven </a:t>
            </a:r>
            <a:r>
              <a:rPr lang="en-US" dirty="0"/>
              <a:t>poverty reduction projects and </a:t>
            </a:r>
            <a:r>
              <a:rPr lang="en-US" dirty="0" err="1"/>
              <a:t>programmes</a:t>
            </a:r>
            <a:r>
              <a:rPr lang="en-US" dirty="0"/>
              <a:t> </a:t>
            </a:r>
            <a:r>
              <a:rPr lang="en-US" dirty="0" smtClean="0"/>
              <a:t>undertaken in the priority areas of basic </a:t>
            </a:r>
            <a:r>
              <a:rPr lang="en-US" dirty="0"/>
              <a:t>infrastructure development, agriculture and rural development, and human development with capacity building and women empowerment as cross-cutting themes. </a:t>
            </a:r>
          </a:p>
          <a:p>
            <a:pPr marL="0" indent="0">
              <a:buNone/>
            </a:pPr>
            <a:endParaRPr lang="en-US" dirty="0" smtClean="0"/>
          </a:p>
          <a:p>
            <a:pPr marL="0" indent="0">
              <a:buNone/>
            </a:pPr>
            <a:r>
              <a:rPr lang="en-US" dirty="0"/>
              <a:t>  </a:t>
            </a:r>
            <a:br>
              <a:rPr lang="en-US" dirty="0"/>
            </a:br>
            <a:r>
              <a:rPr lang="en-US" dirty="0"/>
              <a:t>  </a:t>
            </a:r>
            <a:br>
              <a:rPr lang="en-US" dirty="0"/>
            </a:br>
            <a:endParaRPr lang="en-US" dirty="0"/>
          </a:p>
        </p:txBody>
      </p:sp>
    </p:spTree>
    <p:extLst>
      <p:ext uri="{BB962C8B-B14F-4D97-AF65-F5344CB8AC3E}">
        <p14:creationId xmlns:p14="http://schemas.microsoft.com/office/powerpoint/2010/main" val="424243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Why should IDBG have a Women’s Empowerment Policy?</a:t>
            </a:r>
          </a:p>
        </p:txBody>
      </p:sp>
      <p:sp>
        <p:nvSpPr>
          <p:cNvPr id="3" name="Content Placeholder 2"/>
          <p:cNvSpPr>
            <a:spLocks noGrp="1"/>
          </p:cNvSpPr>
          <p:nvPr>
            <p:ph sz="half" idx="1"/>
          </p:nvPr>
        </p:nvSpPr>
        <p:spPr/>
        <p:txBody>
          <a:bodyPr>
            <a:normAutofit fontScale="92500" lnSpcReduction="10000"/>
          </a:bodyPr>
          <a:lstStyle/>
          <a:p>
            <a:r>
              <a:rPr lang="en-US" dirty="0"/>
              <a:t>The Bank is mandated by its charter to foster socio-economic development in its member countries in accordance to the teachings of Islam. </a:t>
            </a:r>
            <a:endParaRPr lang="en-US" dirty="0" smtClean="0"/>
          </a:p>
          <a:p>
            <a:r>
              <a:rPr lang="en-GB" dirty="0"/>
              <a:t>The Articles of Agreement and the Environmental and Social Safeguards concept of the IDB that recognize that development projects are meant to improve the lives of those affected by such projects and to “do no harm”,</a:t>
            </a:r>
          </a:p>
          <a:p>
            <a:pPr marL="0" indent="0">
              <a:buNone/>
            </a:pPr>
            <a:endParaRPr lang="en-GB" dirty="0" smtClean="0"/>
          </a:p>
          <a:p>
            <a:endParaRPr lang="en-GB" dirty="0"/>
          </a:p>
        </p:txBody>
      </p:sp>
      <p:pic>
        <p:nvPicPr>
          <p:cNvPr id="7" name="Content Placeholder 6"/>
          <p:cNvPicPr>
            <a:picLocks noGrp="1" noChangeAspect="1"/>
          </p:cNvPicPr>
          <p:nvPr>
            <p:ph sz="half" idx="2"/>
          </p:nvPr>
        </p:nvPicPr>
        <p:blipFill>
          <a:blip r:embed="rId2"/>
          <a:stretch>
            <a:fillRect/>
          </a:stretch>
        </p:blipFill>
        <p:spPr>
          <a:xfrm>
            <a:off x="6172200" y="1690688"/>
            <a:ext cx="5181600" cy="3784561"/>
          </a:xfrm>
          <a:prstGeom prst="rect">
            <a:avLst/>
          </a:prstGeom>
        </p:spPr>
      </p:pic>
    </p:spTree>
    <p:extLst>
      <p:ext uri="{BB962C8B-B14F-4D97-AF65-F5344CB8AC3E}">
        <p14:creationId xmlns:p14="http://schemas.microsoft.com/office/powerpoint/2010/main" val="3827327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Islamic Notion of Development</a:t>
            </a:r>
            <a:endParaRPr lang="en-GB" b="1" dirty="0"/>
          </a:p>
        </p:txBody>
      </p:sp>
      <p:sp>
        <p:nvSpPr>
          <p:cNvPr id="3" name="Content Placeholder 2"/>
          <p:cNvSpPr>
            <a:spLocks noGrp="1"/>
          </p:cNvSpPr>
          <p:nvPr>
            <p:ph idx="1"/>
          </p:nvPr>
        </p:nvSpPr>
        <p:spPr/>
        <p:txBody>
          <a:bodyPr>
            <a:normAutofit/>
          </a:bodyPr>
          <a:lstStyle/>
          <a:p>
            <a:r>
              <a:rPr lang="en-US" dirty="0" smtClean="0"/>
              <a:t>Holistic </a:t>
            </a:r>
            <a:r>
              <a:rPr lang="en-US" dirty="0"/>
              <a:t>in nature, and is not exclusive to the Muslim population nor to a single race or gender, but rather inclusive of all humans.</a:t>
            </a:r>
            <a:endParaRPr lang="en-GB" dirty="0"/>
          </a:p>
          <a:p>
            <a:r>
              <a:rPr lang="en-GB" dirty="0" smtClean="0"/>
              <a:t>Islamic </a:t>
            </a:r>
            <a:r>
              <a:rPr lang="en-GB" dirty="0"/>
              <a:t>Principles of, Trust (entrustment of resources), Well-being (</a:t>
            </a:r>
            <a:r>
              <a:rPr lang="en-GB" dirty="0" err="1"/>
              <a:t>falah</a:t>
            </a:r>
            <a:r>
              <a:rPr lang="en-GB" dirty="0"/>
              <a:t>) and Justice and equity (</a:t>
            </a:r>
            <a:r>
              <a:rPr lang="en-GB" dirty="0" err="1"/>
              <a:t>adl</a:t>
            </a:r>
            <a:r>
              <a:rPr lang="en-GB" dirty="0" smtClean="0"/>
              <a:t>)</a:t>
            </a:r>
            <a:endParaRPr lang="en-GB" dirty="0"/>
          </a:p>
        </p:txBody>
      </p:sp>
    </p:spTree>
    <p:extLst>
      <p:ext uri="{BB962C8B-B14F-4D97-AF65-F5344CB8AC3E}">
        <p14:creationId xmlns:p14="http://schemas.microsoft.com/office/powerpoint/2010/main" val="2069094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Why Empowerment?</a:t>
            </a:r>
          </a:p>
        </p:txBody>
      </p:sp>
      <p:sp>
        <p:nvSpPr>
          <p:cNvPr id="3" name="Content Placeholder 2"/>
          <p:cNvSpPr>
            <a:spLocks noGrp="1"/>
          </p:cNvSpPr>
          <p:nvPr>
            <p:ph idx="1"/>
          </p:nvPr>
        </p:nvSpPr>
        <p:spPr/>
        <p:txBody>
          <a:bodyPr>
            <a:noAutofit/>
          </a:bodyPr>
          <a:lstStyle/>
          <a:p>
            <a:r>
              <a:rPr lang="en-GB" sz="1600" b="1" dirty="0"/>
              <a:t>The Policy deliberately named Women’s Empowerment Policy as it reflects the principle of Empowerment (</a:t>
            </a:r>
            <a:r>
              <a:rPr lang="en-GB" sz="1600" b="1" dirty="0" err="1"/>
              <a:t>Tamkin</a:t>
            </a:r>
            <a:r>
              <a:rPr lang="en-GB" sz="1600" b="1" dirty="0"/>
              <a:t>).</a:t>
            </a:r>
          </a:p>
          <a:p>
            <a:pPr marL="0" indent="0">
              <a:buNone/>
            </a:pPr>
            <a:r>
              <a:rPr lang="en-GB" sz="1600" b="1" dirty="0"/>
              <a:t>Empowerment (</a:t>
            </a:r>
            <a:r>
              <a:rPr lang="en-GB" sz="1600" b="1" dirty="0" err="1"/>
              <a:t>Tamkin</a:t>
            </a:r>
            <a:r>
              <a:rPr lang="en-GB" sz="1600" b="1" dirty="0"/>
              <a:t>) of members of Ummah, women and men, is a religious obligation. This in accordance with verse 41, Surah Hajj;</a:t>
            </a:r>
          </a:p>
          <a:p>
            <a:pPr marL="0" indent="0">
              <a:buNone/>
            </a:pPr>
            <a:r>
              <a:rPr lang="ar-SA" sz="1600" b="1" dirty="0"/>
              <a:t>الَّذِينَ إِنْ مَكَّنَّاهُمْ فِي الْأَرْضِ أَقَامُوا الصَّلَاةَ وَآتَوُا الزَّكَاةَ وَأَمَرُوا بِالْمَعْرُوفِ وَنَهَوْا عَنِ الْمُنْكَرِ ۗ وَلِلَّهِ عَاقِبَةُ الْأُمُورِ</a:t>
            </a:r>
          </a:p>
          <a:p>
            <a:pPr marL="0" indent="0">
              <a:buNone/>
            </a:pPr>
            <a:r>
              <a:rPr lang="en-GB" sz="1600" b="1" dirty="0"/>
              <a:t>Those who, if We give them power in the land, establish worship and pay the poor due and enjoin kindness and forbid iniquity. And Allah's is the sequel of events. Accordingly, empowerment of women is part of a religious requirement that will lead to more justice good deeds and less evil and bad deeds.</a:t>
            </a:r>
          </a:p>
          <a:p>
            <a:pPr marL="0" indent="0">
              <a:buNone/>
            </a:pPr>
            <a:r>
              <a:rPr lang="en-GB" sz="1600" b="1" dirty="0"/>
              <a:t>Moreover, Women also share responsibility in the wellbeing of the nation and people as being guardians and custodians as per Surah Repentance, Verse 71; </a:t>
            </a:r>
          </a:p>
          <a:p>
            <a:pPr marL="0" indent="0">
              <a:buNone/>
            </a:pPr>
            <a:endParaRPr lang="en-GB" sz="1600" b="1" dirty="0"/>
          </a:p>
          <a:p>
            <a:pPr marL="0" indent="0">
              <a:buNone/>
            </a:pPr>
            <a:r>
              <a:rPr lang="ar-SA" sz="1600" b="1" dirty="0"/>
              <a:t>وَالْمُؤْمِنُونَ وَالْمُؤْمِنَاتُ بَعْضُهُمْ أَوْلِيَاءُ بَعْضٍ يَأْمُرُونَ بِالْمَعْرُوفِ وَيَنْهَوْنَ عَنْ الْمُنكَرِ وَيُقِيمُونَ الصَّلاةَ وَيُؤْتُونَ الزَّكَاةَ وَيُطِيعُونَ اللَّهَ وَرَسُولَهُ أُوْلَئِكَ سَيَرْحَمُهُمْ اللَّهُ إِنَّ اللَّهَ عَزِيزٌ حَكِيمٌ (71)</a:t>
            </a:r>
          </a:p>
          <a:p>
            <a:pPr marL="0" indent="0">
              <a:buNone/>
            </a:pPr>
            <a:r>
              <a:rPr lang="en-GB" sz="1600" b="1" dirty="0"/>
              <a:t>Faithful women and faithful men each of them is the guardian and the custodian of other and each one of them order for the behalf of good deed, and forbid the viciousness, pray to his God, gives the Zakat, and obey Allah and his Prophet. Those Allah shall be mercy with them and reward them. Allah is Mighty and Wise</a:t>
            </a:r>
          </a:p>
          <a:p>
            <a:pPr marL="0" indent="0">
              <a:buNone/>
            </a:pPr>
            <a:endParaRPr lang="en-GB" sz="1600" dirty="0"/>
          </a:p>
          <a:p>
            <a:pPr marL="0" indent="0">
              <a:buNone/>
            </a:pPr>
            <a:r>
              <a:rPr lang="en-GB" sz="1600" dirty="0"/>
              <a:t> </a:t>
            </a:r>
          </a:p>
        </p:txBody>
      </p:sp>
    </p:spTree>
    <p:extLst>
      <p:ext uri="{BB962C8B-B14F-4D97-AF65-F5344CB8AC3E}">
        <p14:creationId xmlns:p14="http://schemas.microsoft.com/office/powerpoint/2010/main" val="339264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will the IDBG Women’s Empowerment Policy Do?</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Set Institutional Commitments and internal framework to adhere to the commitments</a:t>
            </a:r>
          </a:p>
          <a:p>
            <a:r>
              <a:rPr lang="en-GB" dirty="0" smtClean="0"/>
              <a:t>Serve as the </a:t>
            </a:r>
            <a:r>
              <a:rPr lang="en-GB" dirty="0"/>
              <a:t>blueprint of how </a:t>
            </a:r>
            <a:r>
              <a:rPr lang="en-GB" dirty="0" smtClean="0"/>
              <a:t>the Bank will approach </a:t>
            </a:r>
            <a:r>
              <a:rPr lang="en-GB" dirty="0"/>
              <a:t>women’s empowerment and women’s issues. </a:t>
            </a:r>
            <a:endParaRPr lang="en-GB" dirty="0" smtClean="0"/>
          </a:p>
          <a:p>
            <a:r>
              <a:rPr lang="en-GB" dirty="0" smtClean="0"/>
              <a:t>Bring </a:t>
            </a:r>
            <a:r>
              <a:rPr lang="en-GB" dirty="0"/>
              <a:t>clarity and better implementation on women’s issues </a:t>
            </a:r>
            <a:r>
              <a:rPr lang="en-GB" dirty="0" smtClean="0"/>
              <a:t>within the various </a:t>
            </a:r>
            <a:r>
              <a:rPr lang="en-GB" dirty="0"/>
              <a:t>strategies, policies, procedures, guidelines and templates for </a:t>
            </a:r>
            <a:r>
              <a:rPr lang="en-GB" dirty="0" smtClean="0"/>
              <a:t>the development assistance provided by the Bank. </a:t>
            </a:r>
          </a:p>
          <a:p>
            <a:r>
              <a:rPr lang="en-GB" dirty="0"/>
              <a:t>Ensure equal access to women and men of all Bank resources and opportunities.</a:t>
            </a:r>
          </a:p>
          <a:p>
            <a:r>
              <a:rPr lang="en-GB" dirty="0" smtClean="0"/>
              <a:t>Identify priority and focus areas to ensure relevance to MC and in support of national women's empowerment objectives</a:t>
            </a:r>
            <a:endParaRPr lang="en-GB" dirty="0"/>
          </a:p>
        </p:txBody>
      </p:sp>
    </p:spTree>
    <p:extLst>
      <p:ext uri="{BB962C8B-B14F-4D97-AF65-F5344CB8AC3E}">
        <p14:creationId xmlns:p14="http://schemas.microsoft.com/office/powerpoint/2010/main" val="138348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Policy Development</a:t>
            </a:r>
            <a:endParaRPr lang="en-GB" b="1" dirty="0"/>
          </a:p>
        </p:txBody>
      </p:sp>
      <p:sp>
        <p:nvSpPr>
          <p:cNvPr id="3" name="Content Placeholder 2"/>
          <p:cNvSpPr>
            <a:spLocks noGrp="1"/>
          </p:cNvSpPr>
          <p:nvPr>
            <p:ph idx="1"/>
          </p:nvPr>
        </p:nvSpPr>
        <p:spPr/>
        <p:txBody>
          <a:bodyPr>
            <a:normAutofit fontScale="70000" lnSpcReduction="20000"/>
          </a:bodyPr>
          <a:lstStyle/>
          <a:p>
            <a:endParaRPr lang="en-GB" dirty="0"/>
          </a:p>
          <a:p>
            <a:r>
              <a:rPr lang="en-GB" dirty="0"/>
              <a:t>In order to ensure the involvement of all stake-holders, the policy has been developed through a participatory approach which included consultations with IDBG staff, </a:t>
            </a:r>
            <a:r>
              <a:rPr lang="en-GB" dirty="0" smtClean="0"/>
              <a:t>establishment of development teams</a:t>
            </a:r>
            <a:endParaRPr lang="en-GB" dirty="0"/>
          </a:p>
          <a:p>
            <a:r>
              <a:rPr lang="en-US" b="1" dirty="0" smtClean="0"/>
              <a:t>Teams:</a:t>
            </a:r>
          </a:p>
          <a:p>
            <a:pPr lvl="1"/>
            <a:r>
              <a:rPr lang="en-US" b="1" dirty="0" smtClean="0"/>
              <a:t>Oversight </a:t>
            </a:r>
            <a:r>
              <a:rPr lang="en-US" b="1" dirty="0"/>
              <a:t>Team</a:t>
            </a:r>
            <a:r>
              <a:rPr lang="en-US" dirty="0"/>
              <a:t>: Director, CAP; Advisor to President; Director, OPSD.</a:t>
            </a:r>
          </a:p>
          <a:p>
            <a:pPr lvl="1"/>
            <a:r>
              <a:rPr lang="en-US" b="1" dirty="0"/>
              <a:t>Core Team:</a:t>
            </a:r>
            <a:r>
              <a:rPr lang="en-US" dirty="0"/>
              <a:t> Manager, Women and NGO Division (Team Leader); Senior Social Development Specialist, CAP; Social Development Specialist, CAP. </a:t>
            </a:r>
            <a:endParaRPr lang="en-US" dirty="0" smtClean="0"/>
          </a:p>
          <a:p>
            <a:pPr lvl="1"/>
            <a:r>
              <a:rPr lang="en-US" b="1" dirty="0" smtClean="0"/>
              <a:t>Internal </a:t>
            </a:r>
            <a:r>
              <a:rPr lang="en-US" b="1" dirty="0"/>
              <a:t>Resources Team:</a:t>
            </a:r>
            <a:r>
              <a:rPr lang="en-US" dirty="0"/>
              <a:t> </a:t>
            </a:r>
            <a:r>
              <a:rPr lang="en-US" dirty="0" smtClean="0"/>
              <a:t>Will </a:t>
            </a:r>
            <a:r>
              <a:rPr lang="en-US" dirty="0"/>
              <a:t>contribute to shaping the approach, providing input on internal and external affairs during the reflection process. The team will do so by attending planned workshops, and serving as peer reviewers by offering written feedback on draft reports.</a:t>
            </a:r>
          </a:p>
          <a:p>
            <a:pPr lvl="1"/>
            <a:r>
              <a:rPr lang="en-US" b="1" dirty="0"/>
              <a:t>External Technical Cooperation and Support:</a:t>
            </a:r>
            <a:r>
              <a:rPr lang="en-US" dirty="0"/>
              <a:t> IDB Women’s Advisory Panel, OIC Directorate of Family and Social Affairs Department, representatives from MCs, and an Islamic scholar. This team will act as a consultative body, by providing technical advice, ensuring a global picture, and maintaining an Islamic perspective.</a:t>
            </a:r>
          </a:p>
          <a:p>
            <a:endParaRPr lang="en-GB" dirty="0" smtClean="0"/>
          </a:p>
          <a:p>
            <a:r>
              <a:rPr lang="en-GB" sz="2900" b="1" dirty="0"/>
              <a:t>MC Consultation</a:t>
            </a:r>
          </a:p>
        </p:txBody>
      </p:sp>
    </p:spTree>
    <p:extLst>
      <p:ext uri="{BB962C8B-B14F-4D97-AF65-F5344CB8AC3E}">
        <p14:creationId xmlns:p14="http://schemas.microsoft.com/office/powerpoint/2010/main" val="4100378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Opportunities/How to utilize them </a:t>
            </a:r>
          </a:p>
        </p:txBody>
      </p:sp>
      <p:sp>
        <p:nvSpPr>
          <p:cNvPr id="3" name="Content Placeholder 2"/>
          <p:cNvSpPr>
            <a:spLocks noGrp="1"/>
          </p:cNvSpPr>
          <p:nvPr>
            <p:ph idx="1"/>
          </p:nvPr>
        </p:nvSpPr>
        <p:spPr/>
        <p:txBody>
          <a:bodyPr>
            <a:normAutofit fontScale="25000" lnSpcReduction="20000"/>
          </a:bodyPr>
          <a:lstStyle/>
          <a:p>
            <a:r>
              <a:rPr lang="en-GB" sz="7200" dirty="0">
                <a:latin typeface="Arial" panose="020B0604020202020204" pitchFamily="34" charset="0"/>
                <a:cs typeface="Arial" panose="020B0604020202020204" pitchFamily="34" charset="0"/>
              </a:rPr>
              <a:t>Inclusion of women empowerment IDBG can be done at two levels; </a:t>
            </a:r>
          </a:p>
          <a:p>
            <a:r>
              <a:rPr lang="en-GB" sz="7200" dirty="0">
                <a:latin typeface="Arial" panose="020B0604020202020204" pitchFamily="34" charset="0"/>
                <a:cs typeface="Arial" panose="020B0604020202020204" pitchFamily="34" charset="0"/>
              </a:rPr>
              <a:t>Operational level through guidelines, guiding principles and indicators</a:t>
            </a:r>
          </a:p>
          <a:p>
            <a:r>
              <a:rPr lang="en-GB" sz="7200" dirty="0">
                <a:latin typeface="Arial" panose="020B0604020202020204" pitchFamily="34" charset="0"/>
                <a:cs typeface="Arial" panose="020B0604020202020204" pitchFamily="34" charset="0"/>
              </a:rPr>
              <a:t>Institutional level through awareness raising and critical mass of thinking</a:t>
            </a:r>
          </a:p>
          <a:p>
            <a:r>
              <a:rPr lang="en-GB" sz="7200" dirty="0">
                <a:latin typeface="Arial" panose="020B0604020202020204" pitchFamily="34" charset="0"/>
                <a:cs typeface="Arial" panose="020B0604020202020204" pitchFamily="34" charset="0"/>
              </a:rPr>
              <a:t>The focus on results-based management (RBM) and highlighting on what the Bank is doing to support women of the Ummah will be addressed by the eventual WEP.</a:t>
            </a:r>
          </a:p>
          <a:p>
            <a:r>
              <a:rPr lang="en-GB" sz="7200" dirty="0">
                <a:latin typeface="Arial" panose="020B0604020202020204" pitchFamily="34" charset="0"/>
                <a:cs typeface="Arial" panose="020B0604020202020204" pitchFamily="34" charset="0"/>
              </a:rPr>
              <a:t>Projects and programmes should be women’s sensitive and women’s inclusion can be a requirement stipulated in the project’s templates. Have a target-base for women in projects to be signed</a:t>
            </a:r>
          </a:p>
          <a:p>
            <a:r>
              <a:rPr lang="en-GB" sz="7200" dirty="0">
                <a:latin typeface="Arial" panose="020B0604020202020204" pitchFamily="34" charset="0"/>
                <a:cs typeface="Arial" panose="020B0604020202020204" pitchFamily="34" charset="0"/>
              </a:rPr>
              <a:t>Appraisal Mission Framework to add the benefit of including women. Have new initiative with countries Teams and National Women machineries. </a:t>
            </a:r>
          </a:p>
          <a:p>
            <a:r>
              <a:rPr lang="en-GB" sz="7200" dirty="0">
                <a:latin typeface="Arial" panose="020B0604020202020204" pitchFamily="34" charset="0"/>
                <a:cs typeface="Arial" panose="020B0604020202020204" pitchFamily="34" charset="0"/>
              </a:rPr>
              <a:t>When planning for operation put women’s empowerment as outcome then this appears in the evaluation and result. Sectors Indictors for education, health, Islamic financing, microfinance, infrastructure etc. can be women’s sensitive rather than blind to report on support provided to women.</a:t>
            </a:r>
          </a:p>
          <a:p>
            <a:r>
              <a:rPr lang="en-GB" sz="7200" dirty="0">
                <a:latin typeface="Arial" panose="020B0604020202020204" pitchFamily="34" charset="0"/>
                <a:cs typeface="Arial" panose="020B0604020202020204" pitchFamily="34" charset="0"/>
              </a:rPr>
              <a:t>To have feasible and affordable macro data on women this can be done through collecting data from different departments and from the national data of the CMs. Gathering of data can be done in clusters and small survey in social data. This is also a good area for collaboration with UN Women and other relevant organizations.</a:t>
            </a:r>
          </a:p>
          <a:p>
            <a:endParaRPr lang="en-GB" sz="55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905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the Consultation </a:t>
            </a:r>
            <a:endParaRPr lang="en-US" dirty="0"/>
          </a:p>
        </p:txBody>
      </p:sp>
      <p:sp>
        <p:nvSpPr>
          <p:cNvPr id="3" name="Content Placeholder 2"/>
          <p:cNvSpPr>
            <a:spLocks noGrp="1"/>
          </p:cNvSpPr>
          <p:nvPr>
            <p:ph idx="1"/>
          </p:nvPr>
        </p:nvSpPr>
        <p:spPr/>
        <p:txBody>
          <a:bodyPr/>
          <a:lstStyle/>
          <a:p>
            <a:r>
              <a:rPr lang="en-US" dirty="0" smtClean="0"/>
              <a:t>Obtain feedback from MC</a:t>
            </a:r>
          </a:p>
          <a:p>
            <a:r>
              <a:rPr lang="en-US" dirty="0" smtClean="0"/>
              <a:t>Help the Bank to shape and form the policy </a:t>
            </a:r>
          </a:p>
          <a:p>
            <a:r>
              <a:rPr lang="en-US" dirty="0" smtClean="0"/>
              <a:t>Establish a base for dialogue in policy formulation and later in implementation </a:t>
            </a:r>
            <a:endParaRPr lang="en-US" dirty="0"/>
          </a:p>
        </p:txBody>
      </p:sp>
    </p:spTree>
    <p:extLst>
      <p:ext uri="{BB962C8B-B14F-4D97-AF65-F5344CB8AC3E}">
        <p14:creationId xmlns:p14="http://schemas.microsoft.com/office/powerpoint/2010/main" val="330678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6026</TotalTime>
  <Words>1243</Words>
  <Application>Microsoft Office PowerPoint</Application>
  <PresentationFormat>Custom</PresentationFormat>
  <Paragraphs>75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IDBG Women's Empowerment Policy (WEP)</vt:lpstr>
      <vt:lpstr>The Islamic Development Bank </vt:lpstr>
      <vt:lpstr>Why should IDBG have a Women’s Empowerment Policy?</vt:lpstr>
      <vt:lpstr>Islamic Notion of Development</vt:lpstr>
      <vt:lpstr>Why Empowerment?</vt:lpstr>
      <vt:lpstr>What will the IDBG Women’s Empowerment Policy Do?</vt:lpstr>
      <vt:lpstr>Policy Development</vt:lpstr>
      <vt:lpstr>Opportunities/How to utilize them </vt:lpstr>
      <vt:lpstr>Objectives of the Consultation </vt:lpstr>
      <vt:lpstr>For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IDBG Women's Empowerment Policy (WEP)</dc:title>
  <dc:creator>babiker bedri</dc:creator>
  <cp:lastModifiedBy>Fatima Zahra Kamal</cp:lastModifiedBy>
  <cp:revision>46</cp:revision>
  <dcterms:created xsi:type="dcterms:W3CDTF">2016-09-20T20:24:09Z</dcterms:created>
  <dcterms:modified xsi:type="dcterms:W3CDTF">2016-10-01T15:57:49Z</dcterms:modified>
</cp:coreProperties>
</file>