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notesMasterIdLst>
    <p:notesMasterId r:id="rId15"/>
  </p:notesMasterIdLst>
  <p:handoutMasterIdLst>
    <p:handoutMasterId r:id="rId16"/>
  </p:handoutMasterIdLst>
  <p:sldIdLst>
    <p:sldId id="504" r:id="rId2"/>
    <p:sldId id="505" r:id="rId3"/>
    <p:sldId id="501" r:id="rId4"/>
    <p:sldId id="527" r:id="rId5"/>
    <p:sldId id="528" r:id="rId6"/>
    <p:sldId id="427" r:id="rId7"/>
    <p:sldId id="529" r:id="rId8"/>
    <p:sldId id="483" r:id="rId9"/>
    <p:sldId id="485" r:id="rId10"/>
    <p:sldId id="531" r:id="rId11"/>
    <p:sldId id="493" r:id="rId12"/>
    <p:sldId id="406" r:id="rId13"/>
    <p:sldId id="530" r:id="rId14"/>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a:srgbClr val="0099FF"/>
    <a:srgbClr val="000000"/>
    <a:srgbClr val="CCFF33"/>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9" autoAdjust="0"/>
    <p:restoredTop sz="94463" autoAdjust="0"/>
  </p:normalViewPr>
  <p:slideViewPr>
    <p:cSldViewPr>
      <p:cViewPr varScale="1">
        <p:scale>
          <a:sx n="70" d="100"/>
          <a:sy n="70" d="100"/>
        </p:scale>
        <p:origin x="140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dirty="0"/>
          </a:p>
        </p:txBody>
      </p:sp>
      <p:sp>
        <p:nvSpPr>
          <p:cNvPr id="6963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dirty="0"/>
          </a:p>
        </p:txBody>
      </p:sp>
      <p:sp>
        <p:nvSpPr>
          <p:cNvPr id="6963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dirty="0"/>
          </a:p>
        </p:txBody>
      </p:sp>
      <p:sp>
        <p:nvSpPr>
          <p:cNvPr id="6963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E8781126-E3CF-49E4-8264-43A2C83688AD}" type="slidenum">
              <a:rPr lang="en-US"/>
              <a:pPr>
                <a:defRPr/>
              </a:pPr>
              <a:t>‹#›</a:t>
            </a:fld>
            <a:endParaRPr lang="en-US" dirty="0"/>
          </a:p>
        </p:txBody>
      </p:sp>
    </p:spTree>
    <p:extLst>
      <p:ext uri="{BB962C8B-B14F-4D97-AF65-F5344CB8AC3E}">
        <p14:creationId xmlns:p14="http://schemas.microsoft.com/office/powerpoint/2010/main" val="41312875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fr-FR" dirty="0"/>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fr-FR" dirty="0"/>
          </a:p>
        </p:txBody>
      </p:sp>
      <p:sp>
        <p:nvSpPr>
          <p:cNvPr id="389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fr-FR" dirty="0"/>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D5BCB228-7E04-4BC2-80FF-D5673CDEF8E5}" type="slidenum">
              <a:rPr lang="fr-FR"/>
              <a:pPr>
                <a:defRPr/>
              </a:pPr>
              <a:t>‹#›</a:t>
            </a:fld>
            <a:endParaRPr lang="fr-FR" dirty="0"/>
          </a:p>
        </p:txBody>
      </p:sp>
    </p:spTree>
    <p:extLst>
      <p:ext uri="{BB962C8B-B14F-4D97-AF65-F5344CB8AC3E}">
        <p14:creationId xmlns:p14="http://schemas.microsoft.com/office/powerpoint/2010/main" val="32260445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à coins arrondis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6" name="Rectangle à coins arrondis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5" name="Titr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fr-FR" smtClean="0"/>
              <a:t>Cliquez pour modifier le style du titre</a:t>
            </a:r>
            <a:endParaRPr lang="en-US"/>
          </a:p>
        </p:txBody>
      </p:sp>
      <p:sp>
        <p:nvSpPr>
          <p:cNvPr id="20" name="Sous-titr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fr-FR" smtClean="0"/>
              <a:t>Cliquez pour modifier le style des sous-titres du masque</a:t>
            </a:r>
            <a:endParaRPr lang="en-US"/>
          </a:p>
        </p:txBody>
      </p:sp>
      <p:sp>
        <p:nvSpPr>
          <p:cNvPr id="7" name="Espace réservé de la date 18"/>
          <p:cNvSpPr>
            <a:spLocks noGrp="1"/>
          </p:cNvSpPr>
          <p:nvPr>
            <p:ph type="dt" sz="half" idx="10"/>
          </p:nvPr>
        </p:nvSpPr>
        <p:spPr/>
        <p:txBody>
          <a:bodyPr/>
          <a:lstStyle>
            <a:lvl1pPr>
              <a:defRPr/>
            </a:lvl1pPr>
            <a:extLst/>
          </a:lstStyle>
          <a:p>
            <a:pPr>
              <a:defRPr/>
            </a:pPr>
            <a:endParaRPr lang="fr-FR" dirty="0"/>
          </a:p>
        </p:txBody>
      </p:sp>
      <p:sp>
        <p:nvSpPr>
          <p:cNvPr id="8" name="Espace réservé du pied de page 7"/>
          <p:cNvSpPr>
            <a:spLocks noGrp="1"/>
          </p:cNvSpPr>
          <p:nvPr>
            <p:ph type="ftr" sz="quarter" idx="11"/>
          </p:nvPr>
        </p:nvSpPr>
        <p:spPr/>
        <p:txBody>
          <a:bodyPr/>
          <a:lstStyle>
            <a:lvl1pPr>
              <a:defRPr/>
            </a:lvl1pPr>
            <a:extLst/>
          </a:lstStyle>
          <a:p>
            <a:pPr>
              <a:defRPr/>
            </a:pPr>
            <a:endParaRPr lang="fr-FR" dirty="0"/>
          </a:p>
        </p:txBody>
      </p:sp>
      <p:sp>
        <p:nvSpPr>
          <p:cNvPr id="9" name="Espace réservé du numéro de diapositive 10"/>
          <p:cNvSpPr>
            <a:spLocks noGrp="1"/>
          </p:cNvSpPr>
          <p:nvPr>
            <p:ph type="sldNum" sz="quarter" idx="12"/>
          </p:nvPr>
        </p:nvSpPr>
        <p:spPr/>
        <p:txBody>
          <a:bodyPr/>
          <a:lstStyle>
            <a:lvl1pPr>
              <a:defRPr/>
            </a:lvl1pPr>
            <a:extLst/>
          </a:lstStyle>
          <a:p>
            <a:pPr>
              <a:defRPr/>
            </a:pPr>
            <a:fld id="{CA91FD75-56A9-4742-850B-937ADCEB488B}" type="slidenum">
              <a:rPr lang="fr-FR"/>
              <a:pPr>
                <a:defRPr/>
              </a:pPr>
              <a:t>‹#›</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502920" y="530352"/>
            <a:ext cx="8183880" cy="4187952"/>
          </a:xfrm>
        </p:spPr>
        <p:txBody>
          <a:bodyPr vert="eaVert"/>
          <a:lstStyle>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24"/>
          <p:cNvSpPr>
            <a:spLocks noGrp="1"/>
          </p:cNvSpPr>
          <p:nvPr>
            <p:ph type="dt" sz="half" idx="10"/>
          </p:nvPr>
        </p:nvSpPr>
        <p:spPr/>
        <p:txBody>
          <a:bodyPr/>
          <a:lstStyle>
            <a:lvl1pPr>
              <a:defRPr/>
            </a:lvl1pPr>
          </a:lstStyle>
          <a:p>
            <a:pPr>
              <a:defRPr/>
            </a:pPr>
            <a:endParaRPr lang="fr-FR" dirty="0"/>
          </a:p>
        </p:txBody>
      </p:sp>
      <p:sp>
        <p:nvSpPr>
          <p:cNvPr id="5" name="Espace réservé du pied de page 17"/>
          <p:cNvSpPr>
            <a:spLocks noGrp="1"/>
          </p:cNvSpPr>
          <p:nvPr>
            <p:ph type="ftr" sz="quarter" idx="11"/>
          </p:nvPr>
        </p:nvSpPr>
        <p:spPr/>
        <p:txBody>
          <a:bodyPr/>
          <a:lstStyle>
            <a:lvl1pPr>
              <a:defRPr/>
            </a:lvl1pPr>
          </a:lstStyle>
          <a:p>
            <a:pPr>
              <a:defRPr/>
            </a:pPr>
            <a:endParaRPr lang="fr-FR" dirty="0"/>
          </a:p>
        </p:txBody>
      </p:sp>
      <p:sp>
        <p:nvSpPr>
          <p:cNvPr id="6" name="Espace réservé du numéro de diapositive 4"/>
          <p:cNvSpPr>
            <a:spLocks noGrp="1"/>
          </p:cNvSpPr>
          <p:nvPr>
            <p:ph type="sldNum" sz="quarter" idx="12"/>
          </p:nvPr>
        </p:nvSpPr>
        <p:spPr/>
        <p:txBody>
          <a:bodyPr/>
          <a:lstStyle>
            <a:lvl1pPr>
              <a:defRPr/>
            </a:lvl1pPr>
          </a:lstStyle>
          <a:p>
            <a:pPr>
              <a:defRPr/>
            </a:pPr>
            <a:fld id="{F5480A34-627E-4D4E-A837-6626BCF7BF6D}" type="slidenum">
              <a:rPr lang="fr-FR"/>
              <a:pPr>
                <a:defRPr/>
              </a:pPr>
              <a:t>‹#›</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533404"/>
            <a:ext cx="1981200" cy="5257799"/>
          </a:xfrm>
        </p:spPr>
        <p:txBody>
          <a:bodyPr vert="eaVert"/>
          <a:lstStyle>
            <a:extLs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533400" y="533402"/>
            <a:ext cx="5943600" cy="5257801"/>
          </a:xfrm>
        </p:spPr>
        <p:txBody>
          <a:bodyPr vert="eaVert"/>
          <a:lstStyle>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24"/>
          <p:cNvSpPr>
            <a:spLocks noGrp="1"/>
          </p:cNvSpPr>
          <p:nvPr>
            <p:ph type="dt" sz="half" idx="10"/>
          </p:nvPr>
        </p:nvSpPr>
        <p:spPr/>
        <p:txBody>
          <a:bodyPr/>
          <a:lstStyle>
            <a:lvl1pPr>
              <a:defRPr/>
            </a:lvl1pPr>
          </a:lstStyle>
          <a:p>
            <a:pPr>
              <a:defRPr/>
            </a:pPr>
            <a:endParaRPr lang="fr-FR" dirty="0"/>
          </a:p>
        </p:txBody>
      </p:sp>
      <p:sp>
        <p:nvSpPr>
          <p:cNvPr id="5" name="Espace réservé du pied de page 17"/>
          <p:cNvSpPr>
            <a:spLocks noGrp="1"/>
          </p:cNvSpPr>
          <p:nvPr>
            <p:ph type="ftr" sz="quarter" idx="11"/>
          </p:nvPr>
        </p:nvSpPr>
        <p:spPr/>
        <p:txBody>
          <a:bodyPr/>
          <a:lstStyle>
            <a:lvl1pPr>
              <a:defRPr/>
            </a:lvl1pPr>
          </a:lstStyle>
          <a:p>
            <a:pPr>
              <a:defRPr/>
            </a:pPr>
            <a:endParaRPr lang="fr-FR" dirty="0"/>
          </a:p>
        </p:txBody>
      </p:sp>
      <p:sp>
        <p:nvSpPr>
          <p:cNvPr id="6" name="Espace réservé du numéro de diapositive 4"/>
          <p:cNvSpPr>
            <a:spLocks noGrp="1"/>
          </p:cNvSpPr>
          <p:nvPr>
            <p:ph type="sldNum" sz="quarter" idx="12"/>
          </p:nvPr>
        </p:nvSpPr>
        <p:spPr/>
        <p:txBody>
          <a:bodyPr/>
          <a:lstStyle>
            <a:lvl1pPr>
              <a:defRPr/>
            </a:lvl1pPr>
          </a:lstStyle>
          <a:p>
            <a:pPr>
              <a:defRPr/>
            </a:pPr>
            <a:fld id="{BCA14984-7EC2-44D9-8EE5-DE44939BCDCE}" type="slidenum">
              <a:rPr lang="fr-FR"/>
              <a:pPr>
                <a:defRPr/>
              </a:pPr>
              <a:t>‹#›</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lang="fr-FR" smtClean="0"/>
              <a:t>Cliquez pour modifier le style du titre</a:t>
            </a:r>
            <a:endParaRPr lang="en-US"/>
          </a:p>
        </p:txBody>
      </p:sp>
      <p:sp>
        <p:nvSpPr>
          <p:cNvPr id="3" name="Espace réservé du contenu 2"/>
          <p:cNvSpPr>
            <a:spLocks noGrp="1"/>
          </p:cNvSpPr>
          <p:nvPr>
            <p:ph idx="1"/>
          </p:nvPr>
        </p:nvSpPr>
        <p:spPr>
          <a:xfrm>
            <a:off x="502920" y="530352"/>
            <a:ext cx="8183880" cy="4187952"/>
          </a:xfrm>
        </p:spPr>
        <p:txBody>
          <a:bodyPr/>
          <a:lstStyle>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24"/>
          <p:cNvSpPr>
            <a:spLocks noGrp="1"/>
          </p:cNvSpPr>
          <p:nvPr>
            <p:ph type="dt" sz="half" idx="10"/>
          </p:nvPr>
        </p:nvSpPr>
        <p:spPr/>
        <p:txBody>
          <a:bodyPr/>
          <a:lstStyle>
            <a:lvl1pPr>
              <a:defRPr/>
            </a:lvl1pPr>
          </a:lstStyle>
          <a:p>
            <a:pPr>
              <a:defRPr/>
            </a:pPr>
            <a:endParaRPr lang="fr-FR" dirty="0"/>
          </a:p>
        </p:txBody>
      </p:sp>
      <p:sp>
        <p:nvSpPr>
          <p:cNvPr id="5" name="Espace réservé du pied de page 17"/>
          <p:cNvSpPr>
            <a:spLocks noGrp="1"/>
          </p:cNvSpPr>
          <p:nvPr>
            <p:ph type="ftr" sz="quarter" idx="11"/>
          </p:nvPr>
        </p:nvSpPr>
        <p:spPr/>
        <p:txBody>
          <a:bodyPr/>
          <a:lstStyle>
            <a:lvl1pPr>
              <a:defRPr/>
            </a:lvl1pPr>
          </a:lstStyle>
          <a:p>
            <a:pPr>
              <a:defRPr/>
            </a:pPr>
            <a:endParaRPr lang="fr-FR" dirty="0"/>
          </a:p>
        </p:txBody>
      </p:sp>
      <p:sp>
        <p:nvSpPr>
          <p:cNvPr id="6" name="Espace réservé du numéro de diapositive 4"/>
          <p:cNvSpPr>
            <a:spLocks noGrp="1"/>
          </p:cNvSpPr>
          <p:nvPr>
            <p:ph type="sldNum" sz="quarter" idx="12"/>
          </p:nvPr>
        </p:nvSpPr>
        <p:spPr/>
        <p:txBody>
          <a:bodyPr/>
          <a:lstStyle>
            <a:lvl1pPr>
              <a:defRPr/>
            </a:lvl1pPr>
          </a:lstStyle>
          <a:p>
            <a:pPr>
              <a:defRPr/>
            </a:pPr>
            <a:fld id="{04CF9782-0AE4-4607-A1BD-C5E9C5B73936}" type="slidenum">
              <a:rPr lang="fr-FR"/>
              <a:pPr>
                <a:defRPr/>
              </a:pPr>
              <a:t>‹#›</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4" name="Rectangle à coins arrondis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5" name="Rectangle à coins arrondis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2" name="Titr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fr-FR" smtClean="0"/>
              <a:t>Cliquez pour modifier le style du titre</a:t>
            </a:r>
            <a:endParaRPr lang="en-US"/>
          </a:p>
        </p:txBody>
      </p:sp>
      <p:sp>
        <p:nvSpPr>
          <p:cNvPr id="3" name="Espace réservé du texte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fr-FR" smtClean="0"/>
              <a:t>Cliquez pour modifier les styles du texte du masque</a:t>
            </a:r>
          </a:p>
        </p:txBody>
      </p:sp>
      <p:sp>
        <p:nvSpPr>
          <p:cNvPr id="6" name="Espace réservé de la date 3"/>
          <p:cNvSpPr>
            <a:spLocks noGrp="1"/>
          </p:cNvSpPr>
          <p:nvPr>
            <p:ph type="dt" sz="half" idx="10"/>
          </p:nvPr>
        </p:nvSpPr>
        <p:spPr/>
        <p:txBody>
          <a:bodyPr/>
          <a:lstStyle>
            <a:lvl1pPr>
              <a:defRPr/>
            </a:lvl1pPr>
            <a:extLst/>
          </a:lstStyle>
          <a:p>
            <a:pPr>
              <a:defRPr/>
            </a:pPr>
            <a:endParaRPr lang="fr-FR" dirty="0"/>
          </a:p>
        </p:txBody>
      </p:sp>
      <p:sp>
        <p:nvSpPr>
          <p:cNvPr id="7" name="Espace réservé du pied de page 4"/>
          <p:cNvSpPr>
            <a:spLocks noGrp="1"/>
          </p:cNvSpPr>
          <p:nvPr>
            <p:ph type="ftr" sz="quarter" idx="11"/>
          </p:nvPr>
        </p:nvSpPr>
        <p:spPr/>
        <p:txBody>
          <a:bodyPr/>
          <a:lstStyle>
            <a:lvl1pPr>
              <a:defRPr/>
            </a:lvl1pPr>
            <a:extLst/>
          </a:lstStyle>
          <a:p>
            <a:pPr>
              <a:defRPr/>
            </a:pPr>
            <a:endParaRPr lang="fr-FR" dirty="0"/>
          </a:p>
        </p:txBody>
      </p:sp>
      <p:sp>
        <p:nvSpPr>
          <p:cNvPr id="8" name="Espace réservé du numéro de diapositive 5"/>
          <p:cNvSpPr>
            <a:spLocks noGrp="1"/>
          </p:cNvSpPr>
          <p:nvPr>
            <p:ph type="sldNum" sz="quarter" idx="12"/>
          </p:nvPr>
        </p:nvSpPr>
        <p:spPr/>
        <p:txBody>
          <a:bodyPr/>
          <a:lstStyle>
            <a:lvl1pPr>
              <a:defRPr/>
            </a:lvl1pPr>
            <a:extLst/>
          </a:lstStyle>
          <a:p>
            <a:pPr>
              <a:defRPr/>
            </a:pPr>
            <a:fld id="{E0D1B481-D515-4BC0-BE0D-E82E6C90A9C5}" type="slidenum">
              <a:rPr lang="fr-FR"/>
              <a:pPr>
                <a:defRPr/>
              </a:pPr>
              <a:t>‹#›</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lang="fr-FR" smtClean="0"/>
              <a:t>Cliquez pour modifier le style du titre</a:t>
            </a:r>
            <a:endParaRPr lang="en-US"/>
          </a:p>
        </p:txBody>
      </p:sp>
      <p:sp>
        <p:nvSpPr>
          <p:cNvPr id="3" name="Espace réservé du contenu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24"/>
          <p:cNvSpPr>
            <a:spLocks noGrp="1"/>
          </p:cNvSpPr>
          <p:nvPr>
            <p:ph type="dt" sz="half" idx="10"/>
          </p:nvPr>
        </p:nvSpPr>
        <p:spPr/>
        <p:txBody>
          <a:bodyPr/>
          <a:lstStyle>
            <a:lvl1pPr>
              <a:defRPr/>
            </a:lvl1pPr>
          </a:lstStyle>
          <a:p>
            <a:pPr>
              <a:defRPr/>
            </a:pPr>
            <a:endParaRPr lang="fr-FR" dirty="0"/>
          </a:p>
        </p:txBody>
      </p:sp>
      <p:sp>
        <p:nvSpPr>
          <p:cNvPr id="6" name="Espace réservé du pied de page 17"/>
          <p:cNvSpPr>
            <a:spLocks noGrp="1"/>
          </p:cNvSpPr>
          <p:nvPr>
            <p:ph type="ftr" sz="quarter" idx="11"/>
          </p:nvPr>
        </p:nvSpPr>
        <p:spPr/>
        <p:txBody>
          <a:bodyPr/>
          <a:lstStyle>
            <a:lvl1pPr>
              <a:defRPr/>
            </a:lvl1pPr>
          </a:lstStyle>
          <a:p>
            <a:pPr>
              <a:defRPr/>
            </a:pPr>
            <a:endParaRPr lang="fr-FR" dirty="0"/>
          </a:p>
        </p:txBody>
      </p:sp>
      <p:sp>
        <p:nvSpPr>
          <p:cNvPr id="7" name="Espace réservé du numéro de diapositive 4"/>
          <p:cNvSpPr>
            <a:spLocks noGrp="1"/>
          </p:cNvSpPr>
          <p:nvPr>
            <p:ph type="sldNum" sz="quarter" idx="12"/>
          </p:nvPr>
        </p:nvSpPr>
        <p:spPr/>
        <p:txBody>
          <a:bodyPr/>
          <a:lstStyle>
            <a:lvl1pPr>
              <a:defRPr/>
            </a:lvl1pPr>
          </a:lstStyle>
          <a:p>
            <a:pPr>
              <a:defRPr/>
            </a:pPr>
            <a:fld id="{00CFD4D5-18C6-4D27-A82C-07CB0CCD1679}" type="slidenum">
              <a:rPr lang="fr-FR"/>
              <a:pPr>
                <a:defRPr/>
              </a:pPr>
              <a:t>‹#›</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lvl1pPr>
              <a:defRPr b="1"/>
            </a:lvl1pPr>
            <a:extLst/>
          </a:lstStyle>
          <a:p>
            <a:r>
              <a:rPr lang="fr-FR" smtClean="0"/>
              <a:t>Cliquez pour modifier le style du titre</a:t>
            </a:r>
            <a:endParaRPr lang="en-US"/>
          </a:p>
        </p:txBody>
      </p:sp>
      <p:sp>
        <p:nvSpPr>
          <p:cNvPr id="3" name="Espace réservé du texte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fr-FR" smtClean="0"/>
              <a:t>Cliquez pour modifier les styles du texte du masque</a:t>
            </a:r>
          </a:p>
        </p:txBody>
      </p:sp>
      <p:sp>
        <p:nvSpPr>
          <p:cNvPr id="4" name="Espace réservé du texte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fr-FR" smtClean="0"/>
              <a:t>Cliquez pour modifier les styles du texte du masque</a:t>
            </a:r>
          </a:p>
        </p:txBody>
      </p:sp>
      <p:sp>
        <p:nvSpPr>
          <p:cNvPr id="5" name="Espace réservé du contenu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24"/>
          <p:cNvSpPr>
            <a:spLocks noGrp="1"/>
          </p:cNvSpPr>
          <p:nvPr>
            <p:ph type="dt" sz="half" idx="10"/>
          </p:nvPr>
        </p:nvSpPr>
        <p:spPr/>
        <p:txBody>
          <a:bodyPr/>
          <a:lstStyle>
            <a:lvl1pPr>
              <a:defRPr/>
            </a:lvl1pPr>
          </a:lstStyle>
          <a:p>
            <a:pPr>
              <a:defRPr/>
            </a:pPr>
            <a:endParaRPr lang="fr-FR" dirty="0"/>
          </a:p>
        </p:txBody>
      </p:sp>
      <p:sp>
        <p:nvSpPr>
          <p:cNvPr id="8" name="Espace réservé du pied de page 17"/>
          <p:cNvSpPr>
            <a:spLocks noGrp="1"/>
          </p:cNvSpPr>
          <p:nvPr>
            <p:ph type="ftr" sz="quarter" idx="11"/>
          </p:nvPr>
        </p:nvSpPr>
        <p:spPr/>
        <p:txBody>
          <a:bodyPr/>
          <a:lstStyle>
            <a:lvl1pPr>
              <a:defRPr/>
            </a:lvl1pPr>
          </a:lstStyle>
          <a:p>
            <a:pPr>
              <a:defRPr/>
            </a:pPr>
            <a:endParaRPr lang="fr-FR" dirty="0"/>
          </a:p>
        </p:txBody>
      </p:sp>
      <p:sp>
        <p:nvSpPr>
          <p:cNvPr id="9" name="Espace réservé du numéro de diapositive 4"/>
          <p:cNvSpPr>
            <a:spLocks noGrp="1"/>
          </p:cNvSpPr>
          <p:nvPr>
            <p:ph type="sldNum" sz="quarter" idx="12"/>
          </p:nvPr>
        </p:nvSpPr>
        <p:spPr/>
        <p:txBody>
          <a:bodyPr/>
          <a:lstStyle>
            <a:lvl1pPr>
              <a:defRPr/>
            </a:lvl1pPr>
          </a:lstStyle>
          <a:p>
            <a:pPr>
              <a:defRPr/>
            </a:pPr>
            <a:fld id="{8A6DA223-CDF2-42E3-BAED-11023FB8F002}" type="slidenum">
              <a:rPr lang="fr-FR"/>
              <a:pPr>
                <a:defRPr/>
              </a:pPr>
              <a:t>‹#›</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lang="fr-FR" smtClean="0"/>
              <a:t>Cliquez pour modifier le style du titre</a:t>
            </a:r>
            <a:endParaRPr lang="en-US"/>
          </a:p>
        </p:txBody>
      </p:sp>
      <p:sp>
        <p:nvSpPr>
          <p:cNvPr id="3" name="Espace réservé de la date 24"/>
          <p:cNvSpPr>
            <a:spLocks noGrp="1"/>
          </p:cNvSpPr>
          <p:nvPr>
            <p:ph type="dt" sz="half" idx="10"/>
          </p:nvPr>
        </p:nvSpPr>
        <p:spPr/>
        <p:txBody>
          <a:bodyPr/>
          <a:lstStyle>
            <a:lvl1pPr>
              <a:defRPr/>
            </a:lvl1pPr>
          </a:lstStyle>
          <a:p>
            <a:pPr>
              <a:defRPr/>
            </a:pPr>
            <a:endParaRPr lang="fr-FR" dirty="0"/>
          </a:p>
        </p:txBody>
      </p:sp>
      <p:sp>
        <p:nvSpPr>
          <p:cNvPr id="4" name="Espace réservé du pied de page 17"/>
          <p:cNvSpPr>
            <a:spLocks noGrp="1"/>
          </p:cNvSpPr>
          <p:nvPr>
            <p:ph type="ftr" sz="quarter" idx="11"/>
          </p:nvPr>
        </p:nvSpPr>
        <p:spPr/>
        <p:txBody>
          <a:bodyPr/>
          <a:lstStyle>
            <a:lvl1pPr>
              <a:defRPr/>
            </a:lvl1pPr>
          </a:lstStyle>
          <a:p>
            <a:pPr>
              <a:defRPr/>
            </a:pPr>
            <a:endParaRPr lang="fr-FR" dirty="0"/>
          </a:p>
        </p:txBody>
      </p:sp>
      <p:sp>
        <p:nvSpPr>
          <p:cNvPr id="5" name="Espace réservé du numéro de diapositive 4"/>
          <p:cNvSpPr>
            <a:spLocks noGrp="1"/>
          </p:cNvSpPr>
          <p:nvPr>
            <p:ph type="sldNum" sz="quarter" idx="12"/>
          </p:nvPr>
        </p:nvSpPr>
        <p:spPr/>
        <p:txBody>
          <a:bodyPr/>
          <a:lstStyle>
            <a:lvl1pPr>
              <a:defRPr/>
            </a:lvl1pPr>
          </a:lstStyle>
          <a:p>
            <a:pPr>
              <a:defRPr/>
            </a:pPr>
            <a:fld id="{62EB49BA-E467-4B92-A691-5D1F8FDEEF94}" type="slidenum">
              <a:rPr lang="fr-FR"/>
              <a:pPr>
                <a:defRPr/>
              </a:pPr>
              <a:t>‹#›</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Rectangle à coins arrondis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3" name="Espace réservé de la date 1"/>
          <p:cNvSpPr>
            <a:spLocks noGrp="1"/>
          </p:cNvSpPr>
          <p:nvPr>
            <p:ph type="dt" sz="half" idx="10"/>
          </p:nvPr>
        </p:nvSpPr>
        <p:spPr/>
        <p:txBody>
          <a:bodyPr/>
          <a:lstStyle>
            <a:lvl1pPr>
              <a:defRPr/>
            </a:lvl1pPr>
            <a:extLst/>
          </a:lstStyle>
          <a:p>
            <a:pPr>
              <a:defRPr/>
            </a:pPr>
            <a:endParaRPr lang="fr-FR" dirty="0"/>
          </a:p>
        </p:txBody>
      </p:sp>
      <p:sp>
        <p:nvSpPr>
          <p:cNvPr id="4" name="Espace réservé du pied de page 2"/>
          <p:cNvSpPr>
            <a:spLocks noGrp="1"/>
          </p:cNvSpPr>
          <p:nvPr>
            <p:ph type="ftr" sz="quarter" idx="11"/>
          </p:nvPr>
        </p:nvSpPr>
        <p:spPr/>
        <p:txBody>
          <a:bodyPr/>
          <a:lstStyle>
            <a:lvl1pPr>
              <a:defRPr/>
            </a:lvl1pPr>
            <a:extLst/>
          </a:lstStyle>
          <a:p>
            <a:pPr>
              <a:defRPr/>
            </a:pPr>
            <a:endParaRPr lang="fr-FR" dirty="0"/>
          </a:p>
        </p:txBody>
      </p:sp>
      <p:sp>
        <p:nvSpPr>
          <p:cNvPr id="5" name="Espace réservé du numéro de diapositive 3"/>
          <p:cNvSpPr>
            <a:spLocks noGrp="1"/>
          </p:cNvSpPr>
          <p:nvPr>
            <p:ph type="sldNum" sz="quarter" idx="12"/>
          </p:nvPr>
        </p:nvSpPr>
        <p:spPr/>
        <p:txBody>
          <a:bodyPr/>
          <a:lstStyle>
            <a:lvl1pPr>
              <a:defRPr/>
            </a:lvl1pPr>
            <a:extLst/>
          </a:lstStyle>
          <a:p>
            <a:pPr>
              <a:defRPr/>
            </a:pPr>
            <a:fld id="{DEFBED4C-607D-4041-A62A-CC951EDAA39A}" type="slidenum">
              <a:rPr lang="fr-FR"/>
              <a:pPr>
                <a:defRPr/>
              </a:pPr>
              <a:t>‹#›</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fr-FR" smtClean="0"/>
              <a:t>Cliquez pour modifier le style du titre</a:t>
            </a:r>
            <a:endParaRPr lang="en-US"/>
          </a:p>
        </p:txBody>
      </p:sp>
      <p:sp>
        <p:nvSpPr>
          <p:cNvPr id="3" name="Espace réservé du texte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24"/>
          <p:cNvSpPr>
            <a:spLocks noGrp="1"/>
          </p:cNvSpPr>
          <p:nvPr>
            <p:ph type="dt" sz="half" idx="10"/>
          </p:nvPr>
        </p:nvSpPr>
        <p:spPr/>
        <p:txBody>
          <a:bodyPr/>
          <a:lstStyle>
            <a:lvl1pPr>
              <a:defRPr/>
            </a:lvl1pPr>
          </a:lstStyle>
          <a:p>
            <a:pPr>
              <a:defRPr/>
            </a:pPr>
            <a:endParaRPr lang="fr-FR" dirty="0"/>
          </a:p>
        </p:txBody>
      </p:sp>
      <p:sp>
        <p:nvSpPr>
          <p:cNvPr id="6" name="Espace réservé du pied de page 17"/>
          <p:cNvSpPr>
            <a:spLocks noGrp="1"/>
          </p:cNvSpPr>
          <p:nvPr>
            <p:ph type="ftr" sz="quarter" idx="11"/>
          </p:nvPr>
        </p:nvSpPr>
        <p:spPr/>
        <p:txBody>
          <a:bodyPr/>
          <a:lstStyle>
            <a:lvl1pPr>
              <a:defRPr/>
            </a:lvl1pPr>
          </a:lstStyle>
          <a:p>
            <a:pPr>
              <a:defRPr/>
            </a:pPr>
            <a:endParaRPr lang="fr-FR" dirty="0"/>
          </a:p>
        </p:txBody>
      </p:sp>
      <p:sp>
        <p:nvSpPr>
          <p:cNvPr id="7" name="Espace réservé du numéro de diapositive 4"/>
          <p:cNvSpPr>
            <a:spLocks noGrp="1"/>
          </p:cNvSpPr>
          <p:nvPr>
            <p:ph type="sldNum" sz="quarter" idx="12"/>
          </p:nvPr>
        </p:nvSpPr>
        <p:spPr/>
        <p:txBody>
          <a:bodyPr/>
          <a:lstStyle>
            <a:lvl1pPr>
              <a:defRPr/>
            </a:lvl1pPr>
          </a:lstStyle>
          <a:p>
            <a:pPr>
              <a:defRPr/>
            </a:pPr>
            <a:fld id="{3460A22B-075F-4988-96A2-4911D297D67F}" type="slidenum">
              <a:rPr lang="fr-FR"/>
              <a:pPr>
                <a:defRPr/>
              </a:pPr>
              <a:t>‹#›</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Rectangle à coins arrondis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6" name="Arrondir un rectangle à un seul coin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2" name="Titr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fr-FR" smtClean="0"/>
              <a:t>Cliquez pour modifier le style du titre</a:t>
            </a:r>
            <a:endParaRPr lang="en-US"/>
          </a:p>
        </p:txBody>
      </p:sp>
      <p:sp>
        <p:nvSpPr>
          <p:cNvPr id="4" name="Espace réservé du texte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3" name="Espace réservé pour une imag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fr-FR" noProof="0" dirty="0" smtClean="0"/>
              <a:t>Cliquez sur l'icône pour ajouter une image</a:t>
            </a:r>
            <a:endParaRPr lang="en-US" noProof="0" dirty="0"/>
          </a:p>
        </p:txBody>
      </p:sp>
      <p:sp>
        <p:nvSpPr>
          <p:cNvPr id="7" name="Espace réservé de la date 4"/>
          <p:cNvSpPr>
            <a:spLocks noGrp="1"/>
          </p:cNvSpPr>
          <p:nvPr>
            <p:ph type="dt" sz="half" idx="10"/>
          </p:nvPr>
        </p:nvSpPr>
        <p:spPr/>
        <p:txBody>
          <a:bodyPr/>
          <a:lstStyle>
            <a:lvl1pPr>
              <a:defRPr/>
            </a:lvl1pPr>
            <a:extLst/>
          </a:lstStyle>
          <a:p>
            <a:pPr>
              <a:defRPr/>
            </a:pPr>
            <a:endParaRPr lang="fr-FR" dirty="0"/>
          </a:p>
        </p:txBody>
      </p:sp>
      <p:sp>
        <p:nvSpPr>
          <p:cNvPr id="8" name="Espace réservé du pied de page 5"/>
          <p:cNvSpPr>
            <a:spLocks noGrp="1"/>
          </p:cNvSpPr>
          <p:nvPr>
            <p:ph type="ftr" sz="quarter" idx="11"/>
          </p:nvPr>
        </p:nvSpPr>
        <p:spPr/>
        <p:txBody>
          <a:bodyPr/>
          <a:lstStyle>
            <a:lvl1pPr>
              <a:defRPr/>
            </a:lvl1pPr>
            <a:extLst/>
          </a:lstStyle>
          <a:p>
            <a:pPr>
              <a:defRPr/>
            </a:pPr>
            <a:endParaRPr lang="fr-FR" dirty="0"/>
          </a:p>
        </p:txBody>
      </p:sp>
      <p:sp>
        <p:nvSpPr>
          <p:cNvPr id="9" name="Espace réservé du numéro de diapositive 6"/>
          <p:cNvSpPr>
            <a:spLocks noGrp="1"/>
          </p:cNvSpPr>
          <p:nvPr>
            <p:ph type="sldNum" sz="quarter" idx="12"/>
          </p:nvPr>
        </p:nvSpPr>
        <p:spPr/>
        <p:txBody>
          <a:bodyPr/>
          <a:lstStyle>
            <a:lvl1pPr>
              <a:defRPr/>
            </a:lvl1pPr>
            <a:extLst/>
          </a:lstStyle>
          <a:p>
            <a:pPr>
              <a:defRPr/>
            </a:pPr>
            <a:fld id="{DF967B05-752E-467C-8E7A-1110A8DFCC38}" type="slidenum">
              <a:rPr lang="fr-FR"/>
              <a:pPr>
                <a:defRPr/>
              </a:pPr>
              <a:t>‹#›</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à coins arrondis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9" name="Rectangle à coins arrondi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13" name="Espace réservé du titre 12"/>
          <p:cNvSpPr>
            <a:spLocks noGrp="1"/>
          </p:cNvSpPr>
          <p:nvPr>
            <p:ph type="title"/>
          </p:nvPr>
        </p:nvSpPr>
        <p:spPr>
          <a:xfrm>
            <a:off x="503238" y="4986338"/>
            <a:ext cx="8183562" cy="1050925"/>
          </a:xfrm>
          <a:prstGeom prst="rect">
            <a:avLst/>
          </a:prstGeom>
        </p:spPr>
        <p:txBody>
          <a:bodyPr vert="horz" anchor="b">
            <a:normAutofit/>
          </a:bodyPr>
          <a:lstStyle>
            <a:extLst/>
          </a:lstStyle>
          <a:p>
            <a:r>
              <a:rPr lang="fr-FR" smtClean="0"/>
              <a:t>Cliquez pour modifier le style du titre</a:t>
            </a:r>
            <a:endParaRPr lang="en-US"/>
          </a:p>
        </p:txBody>
      </p:sp>
      <p:sp>
        <p:nvSpPr>
          <p:cNvPr id="3079" name="Espace réservé du texte 3"/>
          <p:cNvSpPr>
            <a:spLocks noGrp="1"/>
          </p:cNvSpPr>
          <p:nvPr>
            <p:ph type="body" idx="1"/>
          </p:nvPr>
        </p:nvSpPr>
        <p:spPr bwMode="auto">
          <a:xfrm>
            <a:off x="503238" y="530225"/>
            <a:ext cx="8183562" cy="4187825"/>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25" name="Espace réservé de la date 24"/>
          <p:cNvSpPr>
            <a:spLocks noGrp="1"/>
          </p:cNvSpPr>
          <p:nvPr>
            <p:ph type="dt" sz="half" idx="2"/>
          </p:nvPr>
        </p:nvSpPr>
        <p:spPr>
          <a:xfrm>
            <a:off x="3776663" y="6111875"/>
            <a:ext cx="2286000" cy="365125"/>
          </a:xfrm>
          <a:prstGeom prst="rect">
            <a:avLst/>
          </a:prstGeom>
        </p:spPr>
        <p:txBody>
          <a:bodyPr vert="horz" anchor="b"/>
          <a:lstStyle>
            <a:lvl1pPr algn="r" eaLnBrk="1" latinLnBrk="0" hangingPunct="1">
              <a:defRPr kumimoji="0" sz="1000">
                <a:solidFill>
                  <a:schemeClr val="bg2">
                    <a:shade val="50000"/>
                  </a:schemeClr>
                </a:solidFill>
                <a:latin typeface="Arial" charset="0"/>
              </a:defRPr>
            </a:lvl1pPr>
            <a:extLst/>
          </a:lstStyle>
          <a:p>
            <a:pPr>
              <a:defRPr/>
            </a:pPr>
            <a:endParaRPr lang="fr-FR" dirty="0"/>
          </a:p>
        </p:txBody>
      </p:sp>
      <p:sp>
        <p:nvSpPr>
          <p:cNvPr id="18" name="Espace réservé du pied de page 17"/>
          <p:cNvSpPr>
            <a:spLocks noGrp="1"/>
          </p:cNvSpPr>
          <p:nvPr>
            <p:ph type="ftr" sz="quarter" idx="3"/>
          </p:nvPr>
        </p:nvSpPr>
        <p:spPr>
          <a:xfrm>
            <a:off x="6062663" y="6111875"/>
            <a:ext cx="2286000" cy="365125"/>
          </a:xfrm>
          <a:prstGeom prst="rect">
            <a:avLst/>
          </a:prstGeom>
        </p:spPr>
        <p:txBody>
          <a:bodyPr vert="horz" anchor="b"/>
          <a:lstStyle>
            <a:lvl1pPr algn="l" eaLnBrk="1" latinLnBrk="0" hangingPunct="1">
              <a:defRPr kumimoji="0" sz="1000">
                <a:solidFill>
                  <a:schemeClr val="bg2">
                    <a:shade val="50000"/>
                  </a:schemeClr>
                </a:solidFill>
                <a:latin typeface="Arial" charset="0"/>
              </a:defRPr>
            </a:lvl1pPr>
            <a:extLst/>
          </a:lstStyle>
          <a:p>
            <a:pPr>
              <a:defRPr/>
            </a:pPr>
            <a:endParaRPr lang="fr-FR" dirty="0"/>
          </a:p>
        </p:txBody>
      </p:sp>
      <p:sp>
        <p:nvSpPr>
          <p:cNvPr id="5" name="Espace réservé du numéro de diapositive 4"/>
          <p:cNvSpPr>
            <a:spLocks noGrp="1"/>
          </p:cNvSpPr>
          <p:nvPr>
            <p:ph type="sldNum" sz="quarter" idx="4"/>
          </p:nvPr>
        </p:nvSpPr>
        <p:spPr>
          <a:xfrm>
            <a:off x="8348663" y="6111875"/>
            <a:ext cx="457200" cy="365125"/>
          </a:xfrm>
          <a:prstGeom prst="rect">
            <a:avLst/>
          </a:prstGeom>
        </p:spPr>
        <p:txBody>
          <a:bodyPr vert="horz" anchor="b"/>
          <a:lstStyle>
            <a:lvl1pPr algn="r" eaLnBrk="1" latinLnBrk="0" hangingPunct="1">
              <a:defRPr kumimoji="0" sz="1000">
                <a:solidFill>
                  <a:schemeClr val="bg2">
                    <a:shade val="50000"/>
                  </a:schemeClr>
                </a:solidFill>
                <a:latin typeface="Arial" charset="0"/>
              </a:defRPr>
            </a:lvl1pPr>
            <a:extLst/>
          </a:lstStyle>
          <a:p>
            <a:pPr>
              <a:defRPr/>
            </a:pPr>
            <a:fld id="{4A51B392-77C6-469C-BE8F-61037105176A}" type="slidenum">
              <a:rPr lang="fr-FR"/>
              <a:pPr>
                <a:defRPr/>
              </a:pPr>
              <a:t>‹#›</a:t>
            </a:fld>
            <a:endParaRPr lang="fr-FR" dirty="0"/>
          </a:p>
        </p:txBody>
      </p:sp>
    </p:spTree>
  </p:cSld>
  <p:clrMap bg1="lt1" tx1="dk1" bg2="lt2" tx2="dk2" accent1="accent1" accent2="accent2" accent3="accent3" accent4="accent4" accent5="accent5" accent6="accent6" hlink="hlink" folHlink="folHlink"/>
  <p:sldLayoutIdLst>
    <p:sldLayoutId id="2147483719" r:id="rId1"/>
    <p:sldLayoutId id="2147483712" r:id="rId2"/>
    <p:sldLayoutId id="2147483720" r:id="rId3"/>
    <p:sldLayoutId id="2147483713" r:id="rId4"/>
    <p:sldLayoutId id="2147483714" r:id="rId5"/>
    <p:sldLayoutId id="2147483715" r:id="rId6"/>
    <p:sldLayoutId id="2147483721" r:id="rId7"/>
    <p:sldLayoutId id="2147483716" r:id="rId8"/>
    <p:sldLayoutId id="2147483722" r:id="rId9"/>
    <p:sldLayoutId id="2147483717" r:id="rId10"/>
    <p:sldLayoutId id="2147483718" r:id="rId11"/>
  </p:sldLayoutIdLst>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Verdana" pitchFamily="34" charset="0"/>
        </a:defRPr>
      </a:lvl2pPr>
      <a:lvl3pPr algn="l" rtl="0" eaLnBrk="0" fontAlgn="base" hangingPunct="0">
        <a:spcBef>
          <a:spcPct val="0"/>
        </a:spcBef>
        <a:spcAft>
          <a:spcPct val="0"/>
        </a:spcAft>
        <a:defRPr sz="3600" b="1">
          <a:solidFill>
            <a:srgbClr val="FF8D3E"/>
          </a:solidFill>
          <a:latin typeface="Verdana" pitchFamily="34" charset="0"/>
        </a:defRPr>
      </a:lvl3pPr>
      <a:lvl4pPr algn="l" rtl="0" eaLnBrk="0" fontAlgn="base" hangingPunct="0">
        <a:spcBef>
          <a:spcPct val="0"/>
        </a:spcBef>
        <a:spcAft>
          <a:spcPct val="0"/>
        </a:spcAft>
        <a:defRPr sz="3600" b="1">
          <a:solidFill>
            <a:srgbClr val="FF8D3E"/>
          </a:solidFill>
          <a:latin typeface="Verdana" pitchFamily="34" charset="0"/>
        </a:defRPr>
      </a:lvl4pPr>
      <a:lvl5pPr algn="l" rtl="0" eaLnBrk="0" fontAlgn="base" hangingPunct="0">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sz="20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220" name="Group 28"/>
          <p:cNvGraphicFramePr>
            <a:graphicFrameLocks noGrp="1"/>
          </p:cNvGraphicFramePr>
          <p:nvPr/>
        </p:nvGraphicFramePr>
        <p:xfrm>
          <a:off x="714375" y="4114800"/>
          <a:ext cx="7439025" cy="836613"/>
        </p:xfrm>
        <a:graphic>
          <a:graphicData uri="http://schemas.openxmlformats.org/drawingml/2006/table">
            <a:tbl>
              <a:tblPr/>
              <a:tblGrid>
                <a:gridCol w="7439025"/>
              </a:tblGrid>
              <a:tr h="836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Verdana"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8219" name="Group 27"/>
          <p:cNvGraphicFramePr>
            <a:graphicFrameLocks noGrp="1"/>
          </p:cNvGraphicFramePr>
          <p:nvPr>
            <p:extLst>
              <p:ext uri="{D42A27DB-BD31-4B8C-83A1-F6EECF244321}">
                <p14:modId xmlns:p14="http://schemas.microsoft.com/office/powerpoint/2010/main" val="353902507"/>
              </p:ext>
            </p:extLst>
          </p:nvPr>
        </p:nvGraphicFramePr>
        <p:xfrm>
          <a:off x="457200" y="533400"/>
          <a:ext cx="7786688" cy="5791200"/>
        </p:xfrm>
        <a:graphic>
          <a:graphicData uri="http://schemas.openxmlformats.org/drawingml/2006/table">
            <a:tbl>
              <a:tblPr>
                <a:tableStyleId>{72833802-FEF1-4C79-8D5D-14CF1EAF98D9}</a:tableStyleId>
              </a:tblPr>
              <a:tblGrid>
                <a:gridCol w="7786688"/>
              </a:tblGrid>
              <a:tr h="5791200">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fr-FR" sz="2000" kern="1200" dirty="0" smtClean="0"/>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fr-FR" sz="2000" kern="1200" dirty="0" smtClean="0"/>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fr-FR" sz="2000" kern="1200" dirty="0" smtClean="0"/>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fr-FR" sz="2000" kern="1200" dirty="0" smtClean="0"/>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fr-FR" sz="2000" kern="1200" dirty="0" smtClean="0"/>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fr-FR" sz="2000" kern="1200" dirty="0" smtClean="0"/>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fr-FR" sz="2000" kern="1200" dirty="0" smtClean="0"/>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fr-FR" sz="2000" kern="1200" dirty="0" smtClean="0"/>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2800" kern="1200" dirty="0" smtClean="0"/>
                        <a:t> </a:t>
                      </a:r>
                      <a:r>
                        <a:rPr kumimoji="0" lang="fr-FR" sz="2800" kern="1200" dirty="0" smtClean="0"/>
                        <a:t>les progrès réalisés par la République de </a:t>
                      </a:r>
                      <a:r>
                        <a:rPr kumimoji="0" lang="fr-FR" sz="2800" kern="1200" dirty="0" smtClean="0"/>
                        <a:t>Djibouti</a:t>
                      </a:r>
                      <a:r>
                        <a:rPr kumimoji="0" lang="tr-TR" sz="2800" kern="1200" baseline="0" dirty="0" smtClean="0"/>
                        <a:t> dans  le </a:t>
                      </a:r>
                      <a:r>
                        <a:rPr kumimoji="0" lang="tr-TR" sz="2800" kern="1200" baseline="0" dirty="0" err="1" smtClean="0"/>
                        <a:t>cadre</a:t>
                      </a:r>
                      <a:r>
                        <a:rPr kumimoji="0" lang="tr-TR" sz="2800" kern="1200" baseline="0" dirty="0" smtClean="0"/>
                        <a:t> de la </a:t>
                      </a:r>
                      <a:r>
                        <a:rPr kumimoji="0" lang="tr-TR" sz="2800" kern="1200" baseline="0" dirty="0" err="1" smtClean="0"/>
                        <a:t>promotıon</a:t>
                      </a:r>
                      <a:r>
                        <a:rPr kumimoji="0" lang="tr-TR" sz="2800" kern="1200" baseline="0" dirty="0" smtClean="0"/>
                        <a:t> de la </a:t>
                      </a:r>
                      <a:r>
                        <a:rPr kumimoji="0" lang="tr-TR" sz="2800" kern="1200" baseline="0" dirty="0" err="1" smtClean="0"/>
                        <a:t>femme</a:t>
                      </a:r>
                      <a:endParaRPr kumimoji="0" lang="fr-FR" sz="2400" b="1" i="0" u="none" strike="noStrike" cap="none" normalizeH="0" baseline="0" dirty="0" smtClean="0">
                        <a:ln>
                          <a:noFill/>
                        </a:ln>
                        <a:solidFill>
                          <a:srgbClr val="FFFFFF"/>
                        </a:solidFill>
                        <a:effectLst/>
                        <a:latin typeface="Verdana" pitchFamily="34" charset="0"/>
                      </a:endParaRPr>
                    </a:p>
                  </a:txBody>
                  <a:tcPr horzOverflow="overflow"/>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362200" y="990600"/>
            <a:ext cx="3433312" cy="369332"/>
          </a:xfrm>
          <a:prstGeom prst="rect">
            <a:avLst/>
          </a:prstGeom>
        </p:spPr>
        <p:txBody>
          <a:bodyPr wrap="none">
            <a:spAutoFit/>
          </a:bodyPr>
          <a:lstStyle/>
          <a:p>
            <a:r>
              <a:rPr lang="tr-TR" dirty="0" err="1" smtClean="0">
                <a:solidFill>
                  <a:srgbClr val="000000"/>
                </a:solidFill>
                <a:latin typeface="Calibri" panose="020F0502020204030204" pitchFamily="34" charset="0"/>
                <a:cs typeface="Arial" panose="020B0604020202020204" pitchFamily="34" charset="0"/>
              </a:rPr>
              <a:t>Au</a:t>
            </a:r>
            <a:r>
              <a:rPr lang="tr-TR" dirty="0" smtClean="0">
                <a:solidFill>
                  <a:srgbClr val="000000"/>
                </a:solidFill>
                <a:latin typeface="Calibri" panose="020F0502020204030204" pitchFamily="34" charset="0"/>
                <a:cs typeface="Arial" panose="020B0604020202020204" pitchFamily="34" charset="0"/>
              </a:rPr>
              <a:t> </a:t>
            </a:r>
            <a:r>
              <a:rPr lang="tr-TR" dirty="0" err="1" smtClean="0">
                <a:solidFill>
                  <a:srgbClr val="000000"/>
                </a:solidFill>
                <a:latin typeface="Calibri" panose="020F0502020204030204" pitchFamily="34" charset="0"/>
                <a:cs typeface="Arial" panose="020B0604020202020204" pitchFamily="34" charset="0"/>
              </a:rPr>
              <a:t>nıveau</a:t>
            </a:r>
            <a:r>
              <a:rPr lang="tr-TR" dirty="0" smtClean="0">
                <a:solidFill>
                  <a:srgbClr val="000000"/>
                </a:solidFill>
                <a:latin typeface="Calibri" panose="020F0502020204030204" pitchFamily="34" charset="0"/>
                <a:cs typeface="Arial" panose="020B0604020202020204" pitchFamily="34" charset="0"/>
              </a:rPr>
              <a:t> de la </a:t>
            </a:r>
            <a:r>
              <a:rPr lang="tr-TR" dirty="0" err="1" smtClean="0">
                <a:solidFill>
                  <a:srgbClr val="000000"/>
                </a:solidFill>
                <a:latin typeface="Calibri" panose="020F0502020204030204" pitchFamily="34" charset="0"/>
                <a:cs typeface="Arial" panose="020B0604020202020204" pitchFamily="34" charset="0"/>
              </a:rPr>
              <a:t>prıse</a:t>
            </a:r>
            <a:r>
              <a:rPr lang="tr-TR" dirty="0" smtClean="0">
                <a:solidFill>
                  <a:srgbClr val="000000"/>
                </a:solidFill>
                <a:latin typeface="Calibri" panose="020F0502020204030204" pitchFamily="34" charset="0"/>
                <a:cs typeface="Arial" panose="020B0604020202020204" pitchFamily="34" charset="0"/>
              </a:rPr>
              <a:t> de  </a:t>
            </a:r>
            <a:r>
              <a:rPr lang="tr-TR" dirty="0" err="1" smtClean="0">
                <a:solidFill>
                  <a:srgbClr val="000000"/>
                </a:solidFill>
                <a:latin typeface="Calibri" panose="020F0502020204030204" pitchFamily="34" charset="0"/>
                <a:cs typeface="Arial" panose="020B0604020202020204" pitchFamily="34" charset="0"/>
              </a:rPr>
              <a:t>decsıon</a:t>
            </a:r>
            <a:r>
              <a:rPr lang="tr-TR" dirty="0" smtClean="0">
                <a:solidFill>
                  <a:srgbClr val="000000"/>
                </a:solidFill>
                <a:latin typeface="Calibri" panose="020F0502020204030204" pitchFamily="34" charset="0"/>
                <a:cs typeface="Arial" panose="020B0604020202020204" pitchFamily="34" charset="0"/>
              </a:rPr>
              <a:t> </a:t>
            </a:r>
            <a:endParaRPr lang="tr-TR" dirty="0"/>
          </a:p>
        </p:txBody>
      </p:sp>
      <p:sp>
        <p:nvSpPr>
          <p:cNvPr id="4" name="Dikdörtgen 3"/>
          <p:cNvSpPr/>
          <p:nvPr/>
        </p:nvSpPr>
        <p:spPr>
          <a:xfrm>
            <a:off x="914400" y="2209800"/>
            <a:ext cx="8084264" cy="2308324"/>
          </a:xfrm>
          <a:prstGeom prst="rect">
            <a:avLst/>
          </a:prstGeom>
        </p:spPr>
        <p:txBody>
          <a:bodyPr wrap="none">
            <a:spAutoFit/>
          </a:bodyPr>
          <a:lstStyle/>
          <a:p>
            <a:pPr marL="285750" indent="-285750">
              <a:buFontTx/>
              <a:buChar char="-"/>
            </a:pPr>
            <a:r>
              <a:rPr lang="tr-TR" dirty="0" err="1" smtClean="0"/>
              <a:t>Depuıs</a:t>
            </a:r>
            <a:r>
              <a:rPr lang="tr-TR" dirty="0" smtClean="0"/>
              <a:t> </a:t>
            </a:r>
            <a:r>
              <a:rPr lang="tr-TR" dirty="0" err="1" smtClean="0"/>
              <a:t>ces</a:t>
            </a:r>
            <a:r>
              <a:rPr lang="tr-TR" dirty="0" smtClean="0"/>
              <a:t> </a:t>
            </a:r>
            <a:r>
              <a:rPr lang="tr-TR" dirty="0" err="1" smtClean="0"/>
              <a:t>quınze</a:t>
            </a:r>
            <a:r>
              <a:rPr lang="tr-TR" dirty="0" smtClean="0"/>
              <a:t> </a:t>
            </a:r>
            <a:r>
              <a:rPr lang="tr-TR" dirty="0" err="1" smtClean="0"/>
              <a:t>dernıeres</a:t>
            </a:r>
            <a:r>
              <a:rPr lang="tr-TR" dirty="0" smtClean="0"/>
              <a:t> </a:t>
            </a:r>
            <a:r>
              <a:rPr lang="tr-TR" dirty="0" err="1" smtClean="0"/>
              <a:t>annees</a:t>
            </a:r>
            <a:r>
              <a:rPr lang="tr-TR" dirty="0" smtClean="0"/>
              <a:t> on a </a:t>
            </a:r>
            <a:r>
              <a:rPr lang="tr-TR" dirty="0" err="1" smtClean="0"/>
              <a:t>constate</a:t>
            </a:r>
            <a:r>
              <a:rPr lang="tr-TR" dirty="0" smtClean="0"/>
              <a:t> l </a:t>
            </a:r>
            <a:r>
              <a:rPr lang="tr-TR" dirty="0" err="1" smtClean="0"/>
              <a:t>entree</a:t>
            </a:r>
            <a:r>
              <a:rPr lang="tr-TR" dirty="0" smtClean="0"/>
              <a:t> </a:t>
            </a:r>
            <a:r>
              <a:rPr lang="tr-TR" dirty="0" err="1" smtClean="0"/>
              <a:t>des</a:t>
            </a:r>
            <a:r>
              <a:rPr lang="tr-TR" dirty="0" smtClean="0"/>
              <a:t> </a:t>
            </a:r>
            <a:r>
              <a:rPr lang="tr-TR" dirty="0" err="1" smtClean="0"/>
              <a:t>femmes</a:t>
            </a:r>
            <a:r>
              <a:rPr lang="tr-TR" dirty="0" smtClean="0"/>
              <a:t> </a:t>
            </a:r>
          </a:p>
          <a:p>
            <a:r>
              <a:rPr lang="tr-TR" dirty="0" smtClean="0"/>
              <a:t>Dans le </a:t>
            </a:r>
            <a:r>
              <a:rPr lang="tr-TR" dirty="0" err="1" smtClean="0"/>
              <a:t>sphere</a:t>
            </a:r>
            <a:r>
              <a:rPr lang="tr-TR" dirty="0" smtClean="0"/>
              <a:t> </a:t>
            </a:r>
            <a:r>
              <a:rPr lang="tr-TR" dirty="0" err="1" smtClean="0"/>
              <a:t>polıtıque</a:t>
            </a:r>
            <a:r>
              <a:rPr lang="tr-TR" dirty="0" smtClean="0"/>
              <a:t> </a:t>
            </a:r>
            <a:r>
              <a:rPr lang="tr-TR" dirty="0" err="1" smtClean="0"/>
              <a:t>grace</a:t>
            </a:r>
            <a:r>
              <a:rPr lang="tr-TR" dirty="0" smtClean="0"/>
              <a:t> a la </a:t>
            </a:r>
            <a:r>
              <a:rPr lang="tr-TR" dirty="0" err="1" smtClean="0"/>
              <a:t>volonte</a:t>
            </a:r>
            <a:r>
              <a:rPr lang="tr-TR" dirty="0" smtClean="0"/>
              <a:t> </a:t>
            </a:r>
            <a:r>
              <a:rPr lang="tr-TR" dirty="0" err="1" smtClean="0"/>
              <a:t>du</a:t>
            </a:r>
            <a:r>
              <a:rPr lang="tr-TR" dirty="0" smtClean="0"/>
              <a:t> </a:t>
            </a:r>
            <a:r>
              <a:rPr lang="tr-TR" dirty="0" err="1" smtClean="0"/>
              <a:t>Chef</a:t>
            </a:r>
            <a:r>
              <a:rPr lang="tr-TR" dirty="0" smtClean="0"/>
              <a:t> de l </a:t>
            </a:r>
            <a:r>
              <a:rPr lang="tr-TR" dirty="0" err="1" smtClean="0"/>
              <a:t>Etat</a:t>
            </a:r>
            <a:r>
              <a:rPr lang="tr-TR" dirty="0" smtClean="0"/>
              <a:t>   </a:t>
            </a:r>
          </a:p>
          <a:p>
            <a:r>
              <a:rPr lang="tr-TR" dirty="0" smtClean="0"/>
              <a:t>-en 2002  la </a:t>
            </a:r>
            <a:r>
              <a:rPr lang="tr-TR" dirty="0" err="1" smtClean="0"/>
              <a:t>loı</a:t>
            </a:r>
            <a:r>
              <a:rPr lang="tr-TR" dirty="0" smtClean="0"/>
              <a:t> </a:t>
            </a:r>
            <a:r>
              <a:rPr lang="tr-TR" dirty="0" err="1" smtClean="0"/>
              <a:t>du</a:t>
            </a:r>
            <a:r>
              <a:rPr lang="tr-TR" dirty="0" smtClean="0"/>
              <a:t> </a:t>
            </a:r>
            <a:r>
              <a:rPr lang="tr-TR" dirty="0" err="1" smtClean="0"/>
              <a:t>systeme</a:t>
            </a:r>
            <a:r>
              <a:rPr lang="tr-TR" dirty="0" smtClean="0"/>
              <a:t> de </a:t>
            </a:r>
            <a:r>
              <a:rPr lang="tr-TR" dirty="0" err="1" smtClean="0"/>
              <a:t>quotas</a:t>
            </a:r>
            <a:r>
              <a:rPr lang="tr-TR" dirty="0" smtClean="0"/>
              <a:t>  a ete </a:t>
            </a:r>
            <a:r>
              <a:rPr lang="tr-TR" dirty="0" err="1" smtClean="0"/>
              <a:t>etabıt</a:t>
            </a:r>
            <a:r>
              <a:rPr lang="tr-TR" dirty="0" smtClean="0"/>
              <a:t> . Cette </a:t>
            </a:r>
            <a:r>
              <a:rPr lang="tr-TR" dirty="0" err="1" smtClean="0"/>
              <a:t>loı</a:t>
            </a:r>
            <a:r>
              <a:rPr lang="tr-TR" dirty="0" smtClean="0"/>
              <a:t> </a:t>
            </a:r>
            <a:r>
              <a:rPr lang="tr-TR" dirty="0" err="1" smtClean="0"/>
              <a:t>permet</a:t>
            </a:r>
            <a:r>
              <a:rPr lang="tr-TR" dirty="0" smtClean="0"/>
              <a:t> </a:t>
            </a:r>
            <a:r>
              <a:rPr lang="tr-TR" dirty="0" err="1" smtClean="0"/>
              <a:t>aux</a:t>
            </a:r>
            <a:endParaRPr lang="tr-TR" dirty="0"/>
          </a:p>
          <a:p>
            <a:r>
              <a:rPr lang="tr-TR" dirty="0" err="1" smtClean="0"/>
              <a:t>Femmes</a:t>
            </a:r>
            <a:r>
              <a:rPr lang="tr-TR" dirty="0" smtClean="0"/>
              <a:t> d </a:t>
            </a:r>
            <a:r>
              <a:rPr lang="tr-TR" dirty="0" err="1" smtClean="0"/>
              <a:t>etre</a:t>
            </a:r>
            <a:r>
              <a:rPr lang="tr-TR" dirty="0" smtClean="0"/>
              <a:t> </a:t>
            </a:r>
            <a:r>
              <a:rPr lang="tr-TR" dirty="0" err="1" smtClean="0"/>
              <a:t>representer</a:t>
            </a:r>
            <a:r>
              <a:rPr lang="tr-TR" dirty="0" smtClean="0"/>
              <a:t>  </a:t>
            </a:r>
            <a:r>
              <a:rPr lang="tr-TR" dirty="0" err="1" smtClean="0"/>
              <a:t>au</a:t>
            </a:r>
            <a:r>
              <a:rPr lang="tr-TR" dirty="0" smtClean="0"/>
              <a:t> 10% dans la </a:t>
            </a:r>
            <a:r>
              <a:rPr lang="tr-TR" dirty="0" err="1" smtClean="0"/>
              <a:t>fonctıon</a:t>
            </a:r>
            <a:r>
              <a:rPr lang="tr-TR" dirty="0" smtClean="0"/>
              <a:t> </a:t>
            </a:r>
            <a:r>
              <a:rPr lang="tr-TR" dirty="0" err="1" smtClean="0"/>
              <a:t>publıque</a:t>
            </a:r>
            <a:r>
              <a:rPr lang="tr-TR" dirty="0" smtClean="0"/>
              <a:t> et dans </a:t>
            </a:r>
            <a:r>
              <a:rPr lang="tr-TR" dirty="0" err="1" smtClean="0"/>
              <a:t>les</a:t>
            </a:r>
            <a:r>
              <a:rPr lang="tr-TR" dirty="0" smtClean="0"/>
              <a:t> </a:t>
            </a:r>
          </a:p>
          <a:p>
            <a:r>
              <a:rPr lang="tr-TR" dirty="0" err="1" smtClean="0"/>
              <a:t>Postes</a:t>
            </a:r>
            <a:r>
              <a:rPr lang="tr-TR" dirty="0" smtClean="0"/>
              <a:t> </a:t>
            </a:r>
            <a:r>
              <a:rPr lang="tr-TR" dirty="0" err="1" smtClean="0"/>
              <a:t>electıves</a:t>
            </a:r>
            <a:r>
              <a:rPr lang="tr-TR" dirty="0" smtClean="0"/>
              <a:t> , </a:t>
            </a:r>
            <a:r>
              <a:rPr lang="tr-TR" dirty="0" err="1" smtClean="0"/>
              <a:t>cecı</a:t>
            </a:r>
            <a:r>
              <a:rPr lang="tr-TR" dirty="0" smtClean="0"/>
              <a:t> a </a:t>
            </a:r>
            <a:r>
              <a:rPr lang="tr-TR" dirty="0" err="1" smtClean="0"/>
              <a:t>permıs</a:t>
            </a:r>
            <a:r>
              <a:rPr lang="tr-TR" dirty="0" smtClean="0"/>
              <a:t> la </a:t>
            </a:r>
            <a:r>
              <a:rPr lang="tr-TR" dirty="0" err="1" smtClean="0"/>
              <a:t>rentree</a:t>
            </a:r>
            <a:r>
              <a:rPr lang="tr-TR" dirty="0" smtClean="0"/>
              <a:t> </a:t>
            </a:r>
            <a:r>
              <a:rPr lang="tr-TR" dirty="0" err="1" smtClean="0"/>
              <a:t>des</a:t>
            </a:r>
            <a:r>
              <a:rPr lang="tr-TR" dirty="0" smtClean="0"/>
              <a:t> </a:t>
            </a:r>
            <a:r>
              <a:rPr lang="tr-TR" dirty="0" err="1" smtClean="0"/>
              <a:t>femmes</a:t>
            </a:r>
            <a:r>
              <a:rPr lang="tr-TR" dirty="0" smtClean="0"/>
              <a:t> dans le </a:t>
            </a:r>
            <a:r>
              <a:rPr lang="tr-TR" dirty="0" err="1" smtClean="0"/>
              <a:t>gouvernemet</a:t>
            </a:r>
            <a:r>
              <a:rPr lang="tr-TR" dirty="0" smtClean="0"/>
              <a:t> </a:t>
            </a:r>
          </a:p>
          <a:p>
            <a:r>
              <a:rPr lang="tr-TR" dirty="0" smtClean="0"/>
              <a:t>Et </a:t>
            </a:r>
            <a:r>
              <a:rPr lang="tr-TR" dirty="0" err="1" smtClean="0"/>
              <a:t>au</a:t>
            </a:r>
            <a:r>
              <a:rPr lang="tr-TR" dirty="0" smtClean="0"/>
              <a:t> </a:t>
            </a:r>
            <a:r>
              <a:rPr lang="tr-TR" dirty="0" err="1" smtClean="0"/>
              <a:t>parlement</a:t>
            </a:r>
            <a:r>
              <a:rPr lang="tr-TR" dirty="0" smtClean="0"/>
              <a:t> </a:t>
            </a:r>
          </a:p>
          <a:p>
            <a:r>
              <a:rPr lang="tr-TR" dirty="0" smtClean="0"/>
              <a:t>-en 2008 son </a:t>
            </a:r>
            <a:r>
              <a:rPr lang="tr-TR" dirty="0" err="1" smtClean="0"/>
              <a:t>decret</a:t>
            </a:r>
            <a:r>
              <a:rPr lang="tr-TR" dirty="0" smtClean="0"/>
              <a:t> d </a:t>
            </a:r>
            <a:r>
              <a:rPr lang="tr-TR" dirty="0" err="1" smtClean="0"/>
              <a:t>appılcatıon</a:t>
            </a:r>
            <a:r>
              <a:rPr lang="tr-TR" dirty="0" smtClean="0"/>
              <a:t> a ete </a:t>
            </a:r>
            <a:r>
              <a:rPr lang="tr-TR" dirty="0" err="1" smtClean="0"/>
              <a:t>mıs</a:t>
            </a:r>
            <a:r>
              <a:rPr lang="tr-TR" dirty="0" smtClean="0"/>
              <a:t> en </a:t>
            </a:r>
            <a:r>
              <a:rPr lang="tr-TR" dirty="0" err="1" smtClean="0"/>
              <a:t>vıgueur</a:t>
            </a:r>
            <a:r>
              <a:rPr lang="tr-TR" dirty="0" smtClean="0"/>
              <a:t>  </a:t>
            </a:r>
            <a:r>
              <a:rPr lang="tr-TR" dirty="0" err="1" smtClean="0"/>
              <a:t>quı</a:t>
            </a:r>
            <a:r>
              <a:rPr lang="tr-TR" dirty="0" smtClean="0"/>
              <a:t> a porte le </a:t>
            </a:r>
            <a:r>
              <a:rPr lang="tr-TR" dirty="0" err="1" smtClean="0"/>
              <a:t>quota</a:t>
            </a:r>
            <a:r>
              <a:rPr lang="tr-TR" dirty="0" smtClean="0"/>
              <a:t> </a:t>
            </a:r>
          </a:p>
          <a:p>
            <a:r>
              <a:rPr lang="tr-TR" dirty="0" smtClean="0"/>
              <a:t>d </a:t>
            </a:r>
            <a:r>
              <a:rPr lang="tr-TR" dirty="0" err="1" smtClean="0"/>
              <a:t>au</a:t>
            </a:r>
            <a:r>
              <a:rPr lang="tr-TR" dirty="0" smtClean="0"/>
              <a:t> </a:t>
            </a:r>
            <a:r>
              <a:rPr lang="tr-TR" dirty="0" err="1" smtClean="0"/>
              <a:t>moıns</a:t>
            </a:r>
            <a:r>
              <a:rPr lang="tr-TR" dirty="0" smtClean="0"/>
              <a:t> 20%</a:t>
            </a:r>
            <a:endParaRPr lang="tr-TR" dirty="0"/>
          </a:p>
        </p:txBody>
      </p:sp>
    </p:spTree>
    <p:extLst>
      <p:ext uri="{BB962C8B-B14F-4D97-AF65-F5344CB8AC3E}">
        <p14:creationId xmlns:p14="http://schemas.microsoft.com/office/powerpoint/2010/main" val="885739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ChangeArrowheads="1"/>
          </p:cNvSpPr>
          <p:nvPr/>
        </p:nvSpPr>
        <p:spPr bwMode="auto">
          <a:xfrm>
            <a:off x="762000" y="304800"/>
            <a:ext cx="8153400" cy="838200"/>
          </a:xfrm>
          <a:prstGeom prst="rect">
            <a:avLst/>
          </a:prstGeom>
          <a:noFill/>
          <a:ln w="9525">
            <a:noFill/>
            <a:miter lim="800000"/>
            <a:headEnd/>
            <a:tailEnd/>
          </a:ln>
        </p:spPr>
        <p:txBody>
          <a:bodyPr lIns="92075" tIns="46038" rIns="92075" bIns="46038" anchor="ctr"/>
          <a:lstStyle/>
          <a:p>
            <a:pPr algn="ctr"/>
            <a:r>
              <a:rPr lang="fr-FR" sz="4200" b="1" dirty="0" smtClean="0">
                <a:solidFill>
                  <a:srgbClr val="FF0000"/>
                </a:solidFill>
                <a:latin typeface="Arial Black" pitchFamily="34" charset="0"/>
              </a:rPr>
              <a:t>	</a:t>
            </a:r>
            <a:r>
              <a:rPr lang="fr-FR" sz="3600" b="1" dirty="0" smtClean="0">
                <a:solidFill>
                  <a:srgbClr val="FF0000"/>
                </a:solidFill>
                <a:latin typeface="Bookman Old Style" pitchFamily="18" charset="0"/>
              </a:rPr>
              <a:t>Au niveau de l’agriculture</a:t>
            </a:r>
            <a:endParaRPr lang="fr-FR" sz="4200" b="1" dirty="0">
              <a:solidFill>
                <a:srgbClr val="FF0000"/>
              </a:solidFill>
              <a:latin typeface="Bookman Old Style" pitchFamily="18" charset="0"/>
            </a:endParaRPr>
          </a:p>
        </p:txBody>
      </p:sp>
      <p:sp>
        <p:nvSpPr>
          <p:cNvPr id="17411" name="Rectangle 5"/>
          <p:cNvSpPr>
            <a:spLocks noChangeArrowheads="1"/>
          </p:cNvSpPr>
          <p:nvPr/>
        </p:nvSpPr>
        <p:spPr bwMode="auto">
          <a:xfrm>
            <a:off x="381000" y="1219200"/>
            <a:ext cx="8485188" cy="518160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p>
            <a:r>
              <a:rPr lang="fr-FR" sz="2000" dirty="0" smtClean="0">
                <a:latin typeface="Bookman Old Style" pitchFamily="18" charset="0"/>
              </a:rPr>
              <a:t>La production agricole à Djibouti est très limitée pour des raisons physiques. Pour les femmes, culturellement elles ne travaillent pas la terre mais elles peuvent posséder des petites exploitations. Pour celles qui sont actives dans ce secteur, on les retrouve au niveau des activités maraichères.</a:t>
            </a:r>
          </a:p>
          <a:p>
            <a:r>
              <a:rPr lang="fr-FR" sz="2000" dirty="0" smtClean="0">
                <a:latin typeface="Bookman Old Style" pitchFamily="18" charset="0"/>
              </a:rPr>
              <a:t>Pour consolider cet élan, le gouvernement prévoit de soutenir la promotion des femmes dans l’agriculture et d’appuyer l’intégration socio-économique du genre.</a:t>
            </a:r>
          </a:p>
          <a:p>
            <a:pPr lvl="0"/>
            <a:r>
              <a:rPr lang="fr-FR" sz="2000" dirty="0" smtClean="0">
                <a:solidFill>
                  <a:schemeClr val="tx1"/>
                </a:solidFill>
                <a:latin typeface="Bookman Old Style" pitchFamily="18" charset="0"/>
                <a:ea typeface="Calibri" pitchFamily="34" charset="0"/>
                <a:cs typeface="Times New Roman" pitchFamily="18" charset="0"/>
              </a:rPr>
              <a:t>- Le Ministère à réaliser des projets de promotion de l’aviculture dans les régions de l’intérieur en 2012.</a:t>
            </a:r>
          </a:p>
          <a:p>
            <a:pPr lvl="0"/>
            <a:endParaRPr lang="fr-FR" sz="2000" dirty="0" smtClean="0">
              <a:solidFill>
                <a:schemeClr val="tx1"/>
              </a:solidFill>
              <a:latin typeface="Bookman Old Style" pitchFamily="18" charset="0"/>
              <a:ea typeface="Calibri" pitchFamily="34" charset="0"/>
              <a:cs typeface="Times New Roman" pitchFamily="18" charset="0"/>
            </a:endParaRPr>
          </a:p>
          <a:p>
            <a:endParaRPr lang="fr-FR" sz="2800" dirty="0" smtClean="0"/>
          </a:p>
          <a:p>
            <a:pPr marL="87313" algn="just">
              <a:spcBef>
                <a:spcPct val="20000"/>
              </a:spcBef>
              <a:buClr>
                <a:schemeClr val="folHlink"/>
              </a:buClr>
              <a:buSzPct val="90000"/>
              <a:buFont typeface="Wingdings" pitchFamily="2" charset="2"/>
              <a:buNone/>
            </a:pPr>
            <a:endParaRPr lang="fr-FR" sz="28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a:xfrm>
            <a:off x="457200" y="457200"/>
            <a:ext cx="8229600" cy="685800"/>
          </a:xfrm>
        </p:spPr>
        <p:style>
          <a:lnRef idx="2">
            <a:schemeClr val="accent1"/>
          </a:lnRef>
          <a:fillRef idx="1">
            <a:schemeClr val="lt1"/>
          </a:fillRef>
          <a:effectRef idx="0">
            <a:schemeClr val="accent1"/>
          </a:effectRef>
          <a:fontRef idx="minor">
            <a:schemeClr val="dk1"/>
          </a:fontRef>
        </p:style>
        <p:txBody>
          <a:bodyPr>
            <a:noAutofit/>
          </a:bodyPr>
          <a:lstStyle/>
          <a:p>
            <a:pPr algn="ctr" eaLnBrk="1" fontAlgn="auto" hangingPunct="1">
              <a:spcAft>
                <a:spcPts val="0"/>
              </a:spcAft>
              <a:defRPr/>
            </a:pPr>
            <a:r>
              <a:rPr lang="fr-FR" sz="2800" smtClean="0">
                <a:solidFill>
                  <a:srgbClr val="FF0000"/>
                </a:solidFill>
                <a:latin typeface="Bookman Old Style" pitchFamily="18" charset="0"/>
              </a:rPr>
              <a:t>Au niveau de la Budgétisation sensible au Genre</a:t>
            </a:r>
            <a:endParaRPr lang="fr-FR" sz="2800" dirty="0">
              <a:solidFill>
                <a:srgbClr val="FF0000"/>
              </a:solidFill>
              <a:latin typeface="Bookman Old Style" pitchFamily="18" charset="0"/>
            </a:endParaRPr>
          </a:p>
        </p:txBody>
      </p:sp>
      <p:sp>
        <p:nvSpPr>
          <p:cNvPr id="349187" name="Rectangle 3"/>
          <p:cNvSpPr>
            <a:spLocks noGrp="1" noChangeArrowheads="1"/>
          </p:cNvSpPr>
          <p:nvPr>
            <p:ph idx="1"/>
          </p:nvPr>
        </p:nvSpPr>
        <p:spPr>
          <a:xfrm>
            <a:off x="457200" y="1219200"/>
            <a:ext cx="8229600" cy="4724400"/>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r>
              <a:rPr lang="fr-FR" sz="2400" smtClean="0">
                <a:latin typeface="Bookman Old Style" pitchFamily="18" charset="0"/>
              </a:rPr>
              <a:t>Les budgets sensibles au genre ne sont pas des budgets uniquement votés pour les femmes. La budgétisation selon le genre est une démarche qui tient compte dans la préparation et dans l’exécution du budget des rapports sociaux entre hommes et femmes. Tout en incluant les femmes dans le processus décisionnel, elle veille à ce que les mesures proposées et les moyens affectés contribuent à la promotion de l’égalité des sexes.</a:t>
            </a:r>
          </a:p>
          <a:p>
            <a:r>
              <a:rPr lang="fr-FR" sz="2400" smtClean="0">
                <a:latin typeface="Bookman Old Style" pitchFamily="18" charset="0"/>
              </a:rPr>
              <a:t>La budgétisation sensible au genre repose sur les accords internationaux, comme la Convention de l’ONU sur l’élimination de toute forme de discrimination à l’encontre des femmes (CEDAW) et le Programme d’action de Beijing, mais aussi les Objectifs du Millénaire pour le Développement.</a:t>
            </a:r>
          </a:p>
          <a:p>
            <a:pPr marL="265176" indent="-265176" eaLnBrk="1" fontAlgn="auto" hangingPunct="1">
              <a:spcAft>
                <a:spcPts val="0"/>
              </a:spcAft>
              <a:buFont typeface="Wingdings" pitchFamily="2" charset="2"/>
              <a:buNone/>
              <a:defRPr/>
            </a:pPr>
            <a:endParaRPr lang="fr-FR" sz="2600" dirty="0">
              <a:latin typeface="Bookman Old Style"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ctr"/>
            <a:r>
              <a:rPr lang="tr-TR" dirty="0" err="1" smtClean="0"/>
              <a:t>Recommendatıons</a:t>
            </a:r>
            <a:r>
              <a:rPr lang="tr-TR" dirty="0" smtClean="0"/>
              <a:t> </a:t>
            </a:r>
            <a:r>
              <a:rPr lang="tr-TR" dirty="0" err="1" smtClean="0"/>
              <a:t>afın</a:t>
            </a:r>
            <a:r>
              <a:rPr lang="tr-TR" dirty="0" smtClean="0"/>
              <a:t> d </a:t>
            </a:r>
            <a:r>
              <a:rPr lang="tr-TR" dirty="0" err="1" smtClean="0"/>
              <a:t>amelıorer</a:t>
            </a:r>
            <a:r>
              <a:rPr lang="tr-TR" dirty="0" smtClean="0"/>
              <a:t> la </a:t>
            </a:r>
            <a:r>
              <a:rPr lang="tr-TR" dirty="0" err="1" smtClean="0"/>
              <a:t>sıtuatıon</a:t>
            </a:r>
            <a:r>
              <a:rPr lang="tr-TR" dirty="0" smtClean="0"/>
              <a:t> </a:t>
            </a:r>
            <a:r>
              <a:rPr lang="tr-TR" dirty="0" err="1" smtClean="0"/>
              <a:t>des</a:t>
            </a:r>
            <a:r>
              <a:rPr lang="tr-TR" dirty="0" smtClean="0"/>
              <a:t> </a:t>
            </a:r>
            <a:r>
              <a:rPr lang="tr-TR" dirty="0" err="1" smtClean="0"/>
              <a:t>femmes</a:t>
            </a:r>
            <a:r>
              <a:rPr lang="tr-TR" dirty="0" smtClean="0"/>
              <a:t> </a:t>
            </a:r>
          </a:p>
          <a:p>
            <a:endParaRPr lang="tr-TR" dirty="0" smtClean="0"/>
          </a:p>
          <a:p>
            <a:r>
              <a:rPr lang="tr-TR" dirty="0" err="1" smtClean="0"/>
              <a:t>Creer</a:t>
            </a:r>
            <a:r>
              <a:rPr lang="tr-TR" dirty="0" smtClean="0"/>
              <a:t> un </a:t>
            </a:r>
            <a:r>
              <a:rPr lang="tr-TR" dirty="0" err="1" smtClean="0"/>
              <a:t>fonds</a:t>
            </a:r>
            <a:r>
              <a:rPr lang="tr-TR" dirty="0" smtClean="0"/>
              <a:t> </a:t>
            </a:r>
            <a:r>
              <a:rPr lang="tr-TR" dirty="0" err="1" smtClean="0"/>
              <a:t>au</a:t>
            </a:r>
            <a:r>
              <a:rPr lang="tr-TR" dirty="0" smtClean="0"/>
              <a:t> </a:t>
            </a:r>
            <a:r>
              <a:rPr lang="tr-TR" dirty="0" err="1" smtClean="0"/>
              <a:t>seın</a:t>
            </a:r>
            <a:r>
              <a:rPr lang="tr-TR" dirty="0" smtClean="0"/>
              <a:t> de l OIC </a:t>
            </a:r>
            <a:r>
              <a:rPr lang="tr-TR" dirty="0" err="1" smtClean="0"/>
              <a:t>dedıe</a:t>
            </a:r>
            <a:r>
              <a:rPr lang="tr-TR" dirty="0" smtClean="0"/>
              <a:t> </a:t>
            </a:r>
            <a:r>
              <a:rPr lang="tr-TR" dirty="0" err="1" smtClean="0"/>
              <a:t>aux</a:t>
            </a:r>
            <a:r>
              <a:rPr lang="tr-TR" dirty="0" smtClean="0"/>
              <a:t> </a:t>
            </a:r>
            <a:r>
              <a:rPr lang="tr-TR" dirty="0" err="1" smtClean="0"/>
              <a:t>femmes</a:t>
            </a:r>
            <a:r>
              <a:rPr lang="tr-TR" dirty="0" smtClean="0"/>
              <a:t> </a:t>
            </a:r>
          </a:p>
          <a:p>
            <a:r>
              <a:rPr lang="tr-TR" dirty="0" err="1" smtClean="0"/>
              <a:t>Organıser</a:t>
            </a:r>
            <a:r>
              <a:rPr lang="tr-TR" dirty="0" smtClean="0"/>
              <a:t> </a:t>
            </a:r>
            <a:r>
              <a:rPr lang="tr-TR" dirty="0" err="1" smtClean="0"/>
              <a:t>des</a:t>
            </a:r>
            <a:r>
              <a:rPr lang="tr-TR" dirty="0" smtClean="0"/>
              <a:t> </a:t>
            </a:r>
            <a:r>
              <a:rPr lang="tr-TR" dirty="0" err="1" smtClean="0"/>
              <a:t>concours</a:t>
            </a:r>
            <a:r>
              <a:rPr lang="tr-TR" dirty="0" smtClean="0"/>
              <a:t> de </a:t>
            </a:r>
            <a:r>
              <a:rPr lang="tr-TR" dirty="0" err="1" smtClean="0"/>
              <a:t>fınancement</a:t>
            </a:r>
            <a:r>
              <a:rPr lang="tr-TR" dirty="0" smtClean="0"/>
              <a:t> </a:t>
            </a:r>
            <a:r>
              <a:rPr lang="tr-TR" dirty="0" err="1" smtClean="0"/>
              <a:t>des</a:t>
            </a:r>
            <a:r>
              <a:rPr lang="tr-TR" dirty="0" smtClean="0"/>
              <a:t> </a:t>
            </a:r>
            <a:r>
              <a:rPr lang="tr-TR" dirty="0" err="1" smtClean="0"/>
              <a:t>projets</a:t>
            </a:r>
            <a:r>
              <a:rPr lang="tr-TR" dirty="0" smtClean="0"/>
              <a:t> </a:t>
            </a:r>
            <a:r>
              <a:rPr lang="tr-TR" dirty="0" err="1" smtClean="0"/>
              <a:t>pour</a:t>
            </a:r>
            <a:r>
              <a:rPr lang="tr-TR" dirty="0" smtClean="0"/>
              <a:t> </a:t>
            </a:r>
            <a:r>
              <a:rPr lang="tr-TR" dirty="0" err="1" smtClean="0"/>
              <a:t>les</a:t>
            </a:r>
            <a:r>
              <a:rPr lang="tr-TR" dirty="0" smtClean="0"/>
              <a:t> </a:t>
            </a:r>
            <a:r>
              <a:rPr lang="tr-TR" dirty="0" err="1" smtClean="0"/>
              <a:t>femmes</a:t>
            </a:r>
            <a:r>
              <a:rPr lang="tr-TR" dirty="0" smtClean="0"/>
              <a:t> </a:t>
            </a:r>
          </a:p>
          <a:p>
            <a:r>
              <a:rPr lang="tr-TR" dirty="0" err="1" smtClean="0"/>
              <a:t>Elaborer</a:t>
            </a:r>
            <a:r>
              <a:rPr lang="tr-TR" dirty="0" smtClean="0"/>
              <a:t> </a:t>
            </a:r>
            <a:r>
              <a:rPr lang="tr-TR" dirty="0" err="1" smtClean="0"/>
              <a:t>une</a:t>
            </a:r>
            <a:r>
              <a:rPr lang="tr-TR" dirty="0" smtClean="0"/>
              <a:t> </a:t>
            </a:r>
            <a:r>
              <a:rPr lang="tr-TR" dirty="0" err="1" smtClean="0"/>
              <a:t>polıtıque</a:t>
            </a:r>
            <a:r>
              <a:rPr lang="tr-TR" dirty="0" smtClean="0"/>
              <a:t> </a:t>
            </a:r>
            <a:r>
              <a:rPr lang="tr-TR" dirty="0" err="1" smtClean="0"/>
              <a:t>genre</a:t>
            </a:r>
            <a:r>
              <a:rPr lang="tr-TR" dirty="0" smtClean="0"/>
              <a:t> de l OIC </a:t>
            </a:r>
          </a:p>
          <a:p>
            <a:r>
              <a:rPr lang="tr-TR" dirty="0" err="1" smtClean="0"/>
              <a:t>Mettre</a:t>
            </a:r>
            <a:r>
              <a:rPr lang="tr-TR" dirty="0" smtClean="0"/>
              <a:t> en </a:t>
            </a:r>
            <a:r>
              <a:rPr lang="tr-TR" dirty="0" err="1" smtClean="0"/>
              <a:t>place</a:t>
            </a:r>
            <a:r>
              <a:rPr lang="tr-TR" dirty="0" smtClean="0"/>
              <a:t> </a:t>
            </a:r>
            <a:r>
              <a:rPr lang="tr-TR" dirty="0" err="1" smtClean="0"/>
              <a:t>des</a:t>
            </a:r>
            <a:r>
              <a:rPr lang="tr-TR" dirty="0" smtClean="0"/>
              <a:t> </a:t>
            </a:r>
            <a:r>
              <a:rPr lang="tr-TR" dirty="0" err="1" smtClean="0"/>
              <a:t>centres</a:t>
            </a:r>
            <a:r>
              <a:rPr lang="tr-TR" dirty="0" smtClean="0"/>
              <a:t> de </a:t>
            </a:r>
            <a:r>
              <a:rPr lang="tr-TR" dirty="0" err="1" smtClean="0"/>
              <a:t>formatıon</a:t>
            </a:r>
            <a:r>
              <a:rPr lang="tr-TR" dirty="0" smtClean="0"/>
              <a:t> </a:t>
            </a:r>
            <a:r>
              <a:rPr lang="tr-TR" dirty="0" err="1" smtClean="0"/>
              <a:t>professıonnelles</a:t>
            </a:r>
            <a:r>
              <a:rPr lang="tr-TR" dirty="0" smtClean="0"/>
              <a:t> dans </a:t>
            </a:r>
            <a:r>
              <a:rPr lang="tr-TR" dirty="0" err="1" smtClean="0"/>
              <a:t>les</a:t>
            </a:r>
            <a:r>
              <a:rPr lang="tr-TR" dirty="0" smtClean="0"/>
              <a:t> </a:t>
            </a:r>
            <a:r>
              <a:rPr lang="tr-TR" dirty="0" err="1" smtClean="0"/>
              <a:t>pays</a:t>
            </a:r>
            <a:r>
              <a:rPr lang="tr-TR" dirty="0" smtClean="0"/>
              <a:t> </a:t>
            </a:r>
            <a:r>
              <a:rPr lang="tr-TR" dirty="0" err="1" smtClean="0"/>
              <a:t>moıns</a:t>
            </a:r>
            <a:r>
              <a:rPr lang="tr-TR" dirty="0" smtClean="0"/>
              <a:t> </a:t>
            </a:r>
            <a:r>
              <a:rPr lang="tr-TR" dirty="0" err="1" smtClean="0"/>
              <a:t>developper</a:t>
            </a:r>
            <a:r>
              <a:rPr lang="tr-TR" dirty="0" smtClean="0"/>
              <a:t> de  l OIC </a:t>
            </a:r>
            <a:endParaRPr lang="tr-TR" dirty="0"/>
          </a:p>
        </p:txBody>
      </p:sp>
    </p:spTree>
    <p:extLst>
      <p:ext uri="{BB962C8B-B14F-4D97-AF65-F5344CB8AC3E}">
        <p14:creationId xmlns:p14="http://schemas.microsoft.com/office/powerpoint/2010/main" val="3939651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idx="4294967295"/>
          </p:nvPr>
        </p:nvSpPr>
        <p:spPr bwMode="auto">
          <a:xfrm>
            <a:off x="503238" y="1447800"/>
            <a:ext cx="8183562" cy="5029200"/>
          </a:xfrm>
        </p:spPr>
        <p:style>
          <a:lnRef idx="2">
            <a:schemeClr val="accent1"/>
          </a:lnRef>
          <a:fillRef idx="1">
            <a:schemeClr val="lt1"/>
          </a:fillRef>
          <a:effectRef idx="0">
            <a:schemeClr val="accent1"/>
          </a:effectRef>
          <a:fontRef idx="minor">
            <a:schemeClr val="dk1"/>
          </a:fontRef>
        </p:style>
        <p:txBody>
          <a:bodyPr wrap="square" lIns="91440" tIns="45720" rIns="91440" bIns="45720" numCol="1" anchorCtr="0" compatLnSpc="1">
            <a:prstTxWarp prst="textNoShape">
              <a:avLst/>
            </a:prstTxWarp>
            <a:noAutofit/>
          </a:bodyPr>
          <a:lstStyle/>
          <a:p>
            <a:pPr algn="just" eaLnBrk="1" hangingPunct="1"/>
            <a:r>
              <a:rPr lang="fr-FR" sz="2200" b="0" dirty="0" smtClean="0">
                <a:solidFill>
                  <a:schemeClr val="tx1"/>
                </a:solidFill>
                <a:effectLst/>
                <a:latin typeface="Bookman Old Style" pitchFamily="18" charset="0"/>
              </a:rPr>
              <a:t>Conscient de l’importance d’une meilleure prise en compte des besoins et aspirations différenciés pour l’atteinte de l’objectif de développement durable, </a:t>
            </a:r>
            <a:r>
              <a:rPr lang="fr-FR" sz="2200" b="0" dirty="0" smtClean="0">
                <a:solidFill>
                  <a:schemeClr val="tx1"/>
                </a:solidFill>
                <a:effectLst/>
                <a:latin typeface="Bookman Old Style" pitchFamily="18" charset="0"/>
              </a:rPr>
              <a:t>l</a:t>
            </a:r>
            <a:r>
              <a:rPr lang="tr-TR" sz="2200" b="0" dirty="0" smtClean="0">
                <a:solidFill>
                  <a:schemeClr val="tx1"/>
                </a:solidFill>
                <a:effectLst/>
                <a:latin typeface="Bookman Old Style" pitchFamily="18" charset="0"/>
              </a:rPr>
              <a:t>a RDD</a:t>
            </a:r>
            <a:r>
              <a:rPr lang="fr-FR" sz="2200" b="0" dirty="0" smtClean="0">
                <a:solidFill>
                  <a:schemeClr val="tx1"/>
                </a:solidFill>
                <a:effectLst/>
                <a:latin typeface="Bookman Old Style" pitchFamily="18" charset="0"/>
              </a:rPr>
              <a:t> </a:t>
            </a:r>
            <a:r>
              <a:rPr lang="fr-FR" sz="2200" b="0" dirty="0" smtClean="0">
                <a:solidFill>
                  <a:schemeClr val="tx1"/>
                </a:solidFill>
                <a:effectLst/>
                <a:latin typeface="Bookman Old Style" pitchFamily="18" charset="0"/>
              </a:rPr>
              <a:t>a centré ses efforts sur l’intégration effective de la dimension genre dans le processus de formulation des politiques afin de faciliter la prise en compte de la dimension genre au niveau national à travers les stratégies  et politiques sectorielles. Afin de donner une visibilité au concept, il  a, dès 2006, institué le système des Points Focaux Genre dans les ministères impliqués dans la mise en œuvre de la SNIFD. Les différents actions entrepris par le </a:t>
            </a:r>
            <a:r>
              <a:rPr lang="tr-TR" sz="2200" b="0" dirty="0" err="1" smtClean="0">
                <a:solidFill>
                  <a:schemeClr val="tx1"/>
                </a:solidFill>
                <a:effectLst/>
                <a:latin typeface="Bookman Old Style" pitchFamily="18" charset="0"/>
              </a:rPr>
              <a:t>pays</a:t>
            </a:r>
            <a:r>
              <a:rPr lang="tr-TR" sz="2200" b="0" dirty="0" smtClean="0">
                <a:solidFill>
                  <a:schemeClr val="tx1"/>
                </a:solidFill>
                <a:effectLst/>
                <a:latin typeface="Bookman Old Style" pitchFamily="18" charset="0"/>
              </a:rPr>
              <a:t> </a:t>
            </a:r>
            <a:r>
              <a:rPr lang="fr-FR" sz="2200" b="0" dirty="0" smtClean="0">
                <a:solidFill>
                  <a:schemeClr val="tx1"/>
                </a:solidFill>
                <a:effectLst/>
                <a:latin typeface="Bookman Old Style" pitchFamily="18" charset="0"/>
              </a:rPr>
              <a:t> </a:t>
            </a:r>
            <a:r>
              <a:rPr lang="fr-FR" sz="2200" b="0" dirty="0" smtClean="0">
                <a:solidFill>
                  <a:schemeClr val="tx1"/>
                </a:solidFill>
                <a:effectLst/>
                <a:latin typeface="Bookman Old Style" pitchFamily="18" charset="0"/>
              </a:rPr>
              <a:t>pour renforcer l’institutionnalisation du Genre sont :</a:t>
            </a:r>
            <a:br>
              <a:rPr lang="fr-FR" sz="2200" b="0" dirty="0" smtClean="0">
                <a:solidFill>
                  <a:schemeClr val="tx1"/>
                </a:solidFill>
                <a:effectLst/>
                <a:latin typeface="Bookman Old Style" pitchFamily="18" charset="0"/>
              </a:rPr>
            </a:br>
            <a:endParaRPr lang="fr-FR" sz="2200" b="0" dirty="0" smtClean="0">
              <a:solidFill>
                <a:schemeClr val="tx1"/>
              </a:solidFill>
              <a:effectLst/>
              <a:latin typeface="Bookman Old Style" pitchFamily="18" charset="0"/>
            </a:endParaRPr>
          </a:p>
        </p:txBody>
      </p:sp>
      <p:sp>
        <p:nvSpPr>
          <p:cNvPr id="9219" name="Rectangle 3"/>
          <p:cNvSpPr>
            <a:spLocks noGrp="1"/>
          </p:cNvSpPr>
          <p:nvPr>
            <p:ph type="body" idx="4294967295"/>
          </p:nvPr>
        </p:nvSpPr>
        <p:spPr>
          <a:xfrm>
            <a:off x="503238" y="304800"/>
            <a:ext cx="8183562" cy="990600"/>
          </a:xfrm>
        </p:spPr>
        <p:txBody>
          <a:bodyPr/>
          <a:lstStyle/>
          <a:p>
            <a:pPr algn="ctr" eaLnBrk="1" hangingPunct="1">
              <a:buNone/>
            </a:pPr>
            <a:r>
              <a:rPr lang="fr-FR" sz="3200" b="1" dirty="0" smtClean="0">
                <a:solidFill>
                  <a:srgbClr val="FF0000"/>
                </a:solidFill>
                <a:latin typeface="Bookman Old Style" pitchFamily="18" charset="0"/>
              </a:rPr>
              <a:t>Le mécanisme national du genre :</a:t>
            </a:r>
            <a:endParaRPr lang="fr-FR" sz="3200" dirty="0" smtClean="0">
              <a:solidFill>
                <a:srgbClr val="FF0000"/>
              </a:solidFill>
              <a:latin typeface="Bookman Old Style" pitchFamily="18" charset="0"/>
            </a:endParaRPr>
          </a:p>
          <a:p>
            <a:pPr algn="ctr" eaLnBrk="1" hangingPunct="1">
              <a:buFont typeface="Wingdings 2" pitchFamily="18" charset="2"/>
              <a:buNone/>
            </a:pPr>
            <a:endParaRPr lang="fr-FR" sz="5400" b="1" dirty="0" smtClean="0">
              <a:solidFill>
                <a:srgbClr val="0000FF"/>
              </a:solidFill>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304800" y="1083810"/>
            <a:ext cx="8534400" cy="5047536"/>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495300" algn="l"/>
              </a:tabLst>
            </a:pPr>
            <a:r>
              <a:rPr kumimoji="0" lang="fr-FR" sz="2300" b="1" i="0" u="none" strike="noStrike" cap="none" normalizeH="0" baseline="0" dirty="0" smtClean="0">
                <a:ln>
                  <a:noFill/>
                </a:ln>
                <a:solidFill>
                  <a:srgbClr val="0000FF"/>
                </a:solidFill>
                <a:effectLst/>
                <a:latin typeface="Bookman Old Style" pitchFamily="18" charset="0"/>
                <a:ea typeface="Calibri" pitchFamily="34" charset="0"/>
                <a:cs typeface="Times New Roman" pitchFamily="18" charset="0"/>
              </a:rPr>
              <a:t>Des Points Focaux Genre (PFG) aux Cellules Genre  (CG) </a:t>
            </a:r>
            <a:endParaRPr kumimoji="0" lang="fr-FR" sz="2300" b="0" i="0" u="none" strike="noStrike" cap="none" normalizeH="0" baseline="0" dirty="0" smtClean="0">
              <a:ln>
                <a:noFill/>
              </a:ln>
              <a:solidFill>
                <a:srgbClr val="0000FF"/>
              </a:solidFill>
              <a:effectLst/>
              <a:latin typeface="Bookman Old Style"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95300" algn="l"/>
              </a:tabLst>
            </a:pPr>
            <a:r>
              <a:rPr kumimoji="0" lang="fr-FR" sz="2300"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Un réseau de  Points Focaux Genre désignés par les ministériels sectoriels a été constitué à la demande du Ministère. Sa mise en place a permis de faciliter le partenariat entre le Département de la Femme et les ministères techniques impliqués dans la mise en œuvre de la SNIFD. </a:t>
            </a:r>
            <a:endParaRPr kumimoji="0" lang="fr-FR" sz="2300" b="0" i="0" u="none" strike="noStrike" cap="none" normalizeH="0" baseline="0" dirty="0" smtClean="0">
              <a:ln>
                <a:noFill/>
              </a:ln>
              <a:solidFill>
                <a:schemeClr val="tx1"/>
              </a:solidFill>
              <a:effectLst/>
              <a:latin typeface="Bookman Old Style" pitchFamily="18" charset="0"/>
            </a:endParaRPr>
          </a:p>
          <a:p>
            <a:pPr lvl="0" algn="just" eaLnBrk="0" hangingPunct="0">
              <a:tabLst>
                <a:tab pos="495300" algn="l"/>
              </a:tabLst>
            </a:pPr>
            <a:r>
              <a:rPr lang="fr-FR" sz="2300" dirty="0" smtClean="0">
                <a:solidFill>
                  <a:schemeClr val="tx1"/>
                </a:solidFill>
                <a:latin typeface="Bookman Old Style" pitchFamily="18" charset="0"/>
                <a:ea typeface="Calibri" pitchFamily="34" charset="0"/>
                <a:cs typeface="Times New Roman" pitchFamily="18" charset="0"/>
              </a:rPr>
              <a:t>des ateliers de sensibilisation et d’initiation sur le concept genre, d</a:t>
            </a:r>
            <a:endParaRPr kumimoji="0" lang="fr-FR" sz="2300" b="0" i="0" u="none" strike="noStrike" cap="none" normalizeH="0" baseline="0" dirty="0" smtClean="0">
              <a:ln>
                <a:noFill/>
              </a:ln>
              <a:solidFill>
                <a:schemeClr val="tx1"/>
              </a:solidFill>
              <a:effectLst/>
              <a:latin typeface="Bookman Old Style" pitchFamily="18" charset="0"/>
            </a:endParaRPr>
          </a:p>
          <a:p>
            <a:pPr lvl="0" algn="just" eaLnBrk="0" hangingPunct="0">
              <a:buFontTx/>
              <a:buChar char="•"/>
              <a:tabLst>
                <a:tab pos="495300" algn="l"/>
              </a:tabLst>
            </a:pPr>
            <a:r>
              <a:rPr kumimoji="0" lang="fr-FR" sz="2300" b="1" i="0" u="none" strike="noStrike" cap="none" normalizeH="0" baseline="0" dirty="0" smtClean="0">
                <a:ln>
                  <a:noFill/>
                </a:ln>
                <a:solidFill>
                  <a:srgbClr val="0000FF"/>
                </a:solidFill>
                <a:effectLst/>
                <a:latin typeface="Bookman Old Style" pitchFamily="18" charset="0"/>
                <a:ea typeface="Calibri" pitchFamily="34" charset="0"/>
                <a:cs typeface="Times New Roman" pitchFamily="18" charset="0"/>
              </a:rPr>
              <a:t>Les Bureaux Régionaux Genre (BRG)</a:t>
            </a:r>
            <a:r>
              <a:rPr lang="fr-FR" sz="2300" dirty="0" smtClean="0">
                <a:solidFill>
                  <a:schemeClr val="tx1"/>
                </a:solidFill>
                <a:latin typeface="Bookman Old Style" pitchFamily="18" charset="0"/>
                <a:ea typeface="Calibri" pitchFamily="34" charset="0"/>
                <a:cs typeface="Times New Roman" pitchFamily="18" charset="0"/>
              </a:rPr>
              <a:t> </a:t>
            </a:r>
            <a:endParaRPr kumimoji="0" lang="fr-FR" sz="2300" b="0" i="0" u="none" strike="noStrike" cap="none" normalizeH="0" baseline="0" dirty="0" smtClean="0">
              <a:ln>
                <a:noFill/>
              </a:ln>
              <a:solidFill>
                <a:srgbClr val="0000FF"/>
              </a:solidFill>
              <a:effectLst/>
              <a:latin typeface="Bookman Old Style"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95300" algn="l"/>
              </a:tabLst>
            </a:pPr>
            <a:r>
              <a:rPr kumimoji="0" lang="fr-FR" sz="2300"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Les Bureaux Régionaux Genre (BRG) ont été créés en juin 2008 dans un souci de décentraliser les activités menées sur le terrain par le Ministère.</a:t>
            </a:r>
            <a:endParaRPr kumimoji="0" lang="fr-FR" sz="2300" b="0" i="0" u="none" strike="noStrike" cap="none" normalizeH="0" baseline="0" dirty="0" smtClean="0">
              <a:ln>
                <a:noFill/>
              </a:ln>
              <a:solidFill>
                <a:schemeClr val="tx1"/>
              </a:solidFill>
              <a:effectLst/>
              <a:latin typeface="Bookman Old Style"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0" y="31627"/>
            <a:ext cx="9144000" cy="7448193"/>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lvl="1" algn="just">
              <a:buFontTx/>
              <a:buChar char="•"/>
              <a:tabLst>
                <a:tab pos="495300" algn="l"/>
              </a:tabLst>
            </a:pPr>
            <a:r>
              <a:rPr lang="fr-FR" sz="2000" b="1" dirty="0" smtClean="0">
                <a:solidFill>
                  <a:srgbClr val="0000FF"/>
                </a:solidFill>
                <a:latin typeface="Bookman Old Style" pitchFamily="18" charset="0"/>
                <a:ea typeface="Calibri" pitchFamily="34" charset="0"/>
                <a:cs typeface="Times New Roman" pitchFamily="18" charset="0"/>
              </a:rPr>
              <a:t>R</a:t>
            </a:r>
            <a:r>
              <a:rPr kumimoji="0" lang="fr-FR" sz="2000" b="1" i="0" u="none" strike="noStrike" cap="none" normalizeH="0" baseline="0" dirty="0" smtClean="0">
                <a:ln>
                  <a:noFill/>
                </a:ln>
                <a:solidFill>
                  <a:srgbClr val="0000FF"/>
                </a:solidFill>
                <a:effectLst/>
                <a:latin typeface="Bookman Old Style" pitchFamily="18" charset="0"/>
                <a:ea typeface="Calibri" pitchFamily="34" charset="0"/>
                <a:cs typeface="Times New Roman" pitchFamily="18" charset="0"/>
              </a:rPr>
              <a:t>enforcement des capacités des femmes et mobilisation des femmes :</a:t>
            </a:r>
          </a:p>
          <a:p>
            <a:pPr marL="0" marR="0" lvl="0" indent="0" algn="just" defTabSz="914400" rtl="0" eaLnBrk="1" fontAlgn="base" latinLnBrk="0" hangingPunct="1">
              <a:lnSpc>
                <a:spcPct val="100000"/>
              </a:lnSpc>
              <a:spcBef>
                <a:spcPct val="0"/>
              </a:spcBef>
              <a:spcAft>
                <a:spcPct val="0"/>
              </a:spcAft>
              <a:buClrTx/>
              <a:buSzTx/>
              <a:tabLst>
                <a:tab pos="495300" algn="l"/>
              </a:tabLst>
            </a:pPr>
            <a:endParaRPr kumimoji="0" lang="fr-FR" sz="1100" b="0" i="0" u="none" strike="noStrike" cap="none" normalizeH="0" baseline="0" dirty="0" smtClean="0">
              <a:ln>
                <a:noFill/>
              </a:ln>
              <a:solidFill>
                <a:schemeClr val="tx1"/>
              </a:solidFill>
              <a:effectLst/>
              <a:latin typeface="Bookman Old Style"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95300" algn="l"/>
              </a:tabLst>
            </a:pPr>
            <a:r>
              <a:rPr kumimoji="0" lang="fr-FR"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Pour inciter les femmes à aller au devant de la scène, à s’exprimer et à agir, le Ministère a mené une série d’actions importantes parmi lesquelles : </a:t>
            </a:r>
            <a:endParaRPr kumimoji="0" lang="fr-FR" b="0" i="0" u="none" strike="noStrike" cap="none" normalizeH="0" baseline="0" dirty="0" smtClean="0">
              <a:ln>
                <a:noFill/>
              </a:ln>
              <a:solidFill>
                <a:schemeClr val="tx1"/>
              </a:solidFill>
              <a:effectLst/>
              <a:latin typeface="Bookman Old Style"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95300" algn="l"/>
              </a:tabLst>
            </a:pPr>
            <a:r>
              <a:rPr kumimoji="0" lang="fr-FR"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L’organisation de formations sur des thèmes variés pour le renforcement des capacités de la société civile comme : le plaidoyer, la participation des femmes au processus électoral, le montage des projets, le fonctionnement des caisses de crédits.</a:t>
            </a:r>
            <a:endParaRPr kumimoji="0" lang="fr-FR" b="0" i="0" u="none" strike="noStrike" cap="none" normalizeH="0" baseline="0" dirty="0" smtClean="0">
              <a:ln>
                <a:noFill/>
              </a:ln>
              <a:solidFill>
                <a:schemeClr val="tx1"/>
              </a:solidFill>
              <a:effectLst/>
              <a:latin typeface="Bookman Old Style"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95300" algn="l"/>
              </a:tabLst>
            </a:pPr>
            <a:r>
              <a:rPr kumimoji="0" lang="fr-FR"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La réalisation d’une grande campagne de sensibilisation et de vulgarisation du Code de la famille. également par l’utilisation de la radio et de la télévision. </a:t>
            </a:r>
          </a:p>
          <a:p>
            <a:pPr lvl="0" algn="just" eaLnBrk="0" hangingPunct="0">
              <a:buFontTx/>
              <a:buChar char="•"/>
              <a:tabLst>
                <a:tab pos="495300" algn="l"/>
              </a:tabLst>
            </a:pPr>
            <a:r>
              <a:rPr lang="fr-FR" dirty="0" smtClean="0">
                <a:latin typeface="Bookman Old Style" pitchFamily="18" charset="0"/>
              </a:rPr>
              <a:t>l’organisation d’un atelier sur « vulgarisation des recommandations sur la CEDEF : une lutte permanente contre la vulnérabilité des femmes » en 2012.</a:t>
            </a:r>
            <a:endParaRPr kumimoji="0" lang="fr-FR"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endParaRPr>
          </a:p>
          <a:p>
            <a:pPr lvl="0" algn="just" eaLnBrk="0" hangingPunct="0">
              <a:buFontTx/>
              <a:buChar char="•"/>
              <a:tabLst>
                <a:tab pos="495300" algn="l"/>
              </a:tabLst>
            </a:pPr>
            <a:r>
              <a:rPr lang="fr-FR" dirty="0" smtClean="0">
                <a:solidFill>
                  <a:schemeClr val="tx1"/>
                </a:solidFill>
                <a:latin typeface="Bookman Old Style" pitchFamily="18" charset="0"/>
                <a:cs typeface="Times New Roman" pitchFamily="18" charset="0"/>
              </a:rPr>
              <a:t>l’organisation d’</a:t>
            </a:r>
            <a:r>
              <a:rPr lang="fr-FR" dirty="0" smtClean="0">
                <a:latin typeface="Bookman Old Style" pitchFamily="18" charset="0"/>
              </a:rPr>
              <a:t>une vaste campagne de sensibilisation sur l'espacement des naissance , l’abandon du pratique d’excision, le planning familial en 2013.</a:t>
            </a:r>
            <a:endParaRPr kumimoji="0" lang="fr-FR" i="0" strike="noStrike" cap="none" normalizeH="0" baseline="0" dirty="0" smtClean="0">
              <a:ln>
                <a:noFill/>
              </a:ln>
              <a:solidFill>
                <a:schemeClr val="tx1"/>
              </a:solidFill>
              <a:effectLst/>
              <a:latin typeface="Bookman Old Style"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95300" algn="l"/>
              </a:tabLst>
            </a:pPr>
            <a:r>
              <a:rPr kumimoji="0" lang="fr-FR"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La tenue d’ateliers de sensibilisation et de dissémination sur la violence fondée sur la genre, en 2007, ceux portant sur l’article 333 du Code pénal et l’article 7 du Code de procédure pénale en 2008-2009.</a:t>
            </a:r>
          </a:p>
          <a:p>
            <a:pPr algn="just" eaLnBrk="0" hangingPunct="0">
              <a:buFontTx/>
              <a:buChar char="•"/>
              <a:tabLst>
                <a:tab pos="495300" algn="l"/>
              </a:tabLst>
            </a:pPr>
            <a:r>
              <a:rPr lang="fr-FR" dirty="0" smtClean="0">
                <a:latin typeface="Bookman Old Style" pitchFamily="18" charset="0"/>
              </a:rPr>
              <a:t>formation en prévention de lutte contre la stigmatisation et appui social en lien avec le genre organisé en 2013 avec l’appui de l’onusida.</a:t>
            </a:r>
          </a:p>
          <a:p>
            <a:pPr>
              <a:buFontTx/>
              <a:buChar char="-"/>
            </a:pPr>
            <a:r>
              <a:rPr lang="fr-FR" dirty="0" smtClean="0">
                <a:latin typeface="Bookman Old Style" pitchFamily="18" charset="0"/>
              </a:rPr>
              <a:t>L’Organisation de la Journée Internationale de la Veuve 23 juin 2012.</a:t>
            </a:r>
          </a:p>
          <a:p>
            <a:pPr>
              <a:buFontTx/>
              <a:buChar char="-"/>
            </a:pPr>
            <a:r>
              <a:rPr lang="fr-FR" dirty="0" smtClean="0">
                <a:latin typeface="Bookman Old Style" pitchFamily="18" charset="0"/>
              </a:rPr>
              <a:t>la formation de 10 leaders communautaires de 2 ONG des quartiers pour acquérir des compétences nécessaires aux activités de prévention du VIH/SIDA en 2013 avec l’appui de l’onusida.</a:t>
            </a:r>
          </a:p>
          <a:p>
            <a:pPr>
              <a:buFontTx/>
              <a:buChar char="-"/>
            </a:pPr>
            <a:endParaRPr lang="fr-FR" sz="1600" dirty="0" smtClean="0">
              <a:latin typeface="Bookman Old Style" pitchFamily="18" charset="0"/>
            </a:endParaRPr>
          </a:p>
          <a:p>
            <a:pPr algn="just" eaLnBrk="0" hangingPunct="0">
              <a:buFontTx/>
              <a:buChar char="•"/>
              <a:tabLst>
                <a:tab pos="495300" algn="l"/>
              </a:tabLst>
            </a:pPr>
            <a:endParaRPr lang="fr-FR" sz="1600" dirty="0" smtClean="0">
              <a:latin typeface="Bookman Old Style" pitchFamily="18" charset="0"/>
            </a:endParaRPr>
          </a:p>
          <a:p>
            <a:pPr lvl="0" algn="just" eaLnBrk="0" hangingPunct="0">
              <a:buFontTx/>
              <a:buChar char="•"/>
              <a:tabLst>
                <a:tab pos="495300" algn="l"/>
              </a:tabLst>
            </a:pPr>
            <a:endParaRPr kumimoji="0" lang="fr-FR" sz="1700" b="0" i="0" u="none" strike="noStrike" cap="none" normalizeH="0" baseline="0" dirty="0" smtClean="0">
              <a:ln>
                <a:noFill/>
              </a:ln>
              <a:solidFill>
                <a:schemeClr val="tx1"/>
              </a:solidFill>
              <a:effectLst/>
              <a:latin typeface="Bookman Old Style"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0" y="1123385"/>
            <a:ext cx="9144000" cy="4739759"/>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lvl="1" algn="just">
              <a:buFontTx/>
              <a:buChar char="•"/>
              <a:tabLst>
                <a:tab pos="495300" algn="l"/>
              </a:tabLst>
            </a:pPr>
            <a:r>
              <a:rPr kumimoji="0" lang="fr-FR" sz="2000" b="1" i="0" u="none" strike="noStrike" cap="none" normalizeH="0" baseline="0" dirty="0" smtClean="0">
                <a:ln>
                  <a:noFill/>
                </a:ln>
                <a:solidFill>
                  <a:srgbClr val="0000FF"/>
                </a:solidFill>
                <a:effectLst/>
                <a:latin typeface="Bookman Old Style" pitchFamily="18" charset="0"/>
                <a:ea typeface="Calibri" pitchFamily="34" charset="0"/>
                <a:cs typeface="Times New Roman" pitchFamily="18" charset="0"/>
              </a:rPr>
              <a:t>Le plaidoyer pour la promotion et l’institutionnalisation du genre :</a:t>
            </a:r>
          </a:p>
          <a:p>
            <a:pPr lvl="1" algn="just">
              <a:tabLst>
                <a:tab pos="495300" algn="l"/>
              </a:tabLst>
            </a:pPr>
            <a:endParaRPr kumimoji="0" lang="fr-FR" sz="1200" b="0" i="0" u="none" strike="noStrike" cap="none" normalizeH="0" baseline="0" dirty="0" smtClean="0">
              <a:ln>
                <a:noFill/>
              </a:ln>
              <a:solidFill>
                <a:schemeClr val="tx1"/>
              </a:solidFill>
              <a:effectLst/>
              <a:latin typeface="Bookman Old Style"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95300" algn="l"/>
              </a:tabLst>
            </a:pPr>
            <a:r>
              <a:rPr kumimoji="0" lang="fr-FR"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Le plaidoyer pour la promotion et l’institutionnalisation du genre constitue une des priorités des missions dont le Ministère a la charge. Le plaidoyer pour le genre et son institutionnalisation se concrétise à travers les actions suivantes : l’organisation d’ateliers de sensibilisation qui ciblent les hauts cadres de l’administration (comme celui du 1er novembre 2009 portant sur le renforcement du partenariat sur l’institutionnalisation du genre destiné aux décideurs de l’administration publique  précédé par un autre organisé en 2008 toujours pour les hauts cadres), les parlementaires (avec l’appui de l’Union Interparlementaire en 2005 mais également en 2008).</a:t>
            </a:r>
          </a:p>
          <a:p>
            <a:pPr lvl="0" algn="just" eaLnBrk="0" hangingPunct="0">
              <a:tabLst>
                <a:tab pos="495300" algn="l"/>
              </a:tabLst>
            </a:pPr>
            <a:r>
              <a:rPr lang="fr-FR" dirty="0" smtClean="0">
                <a:solidFill>
                  <a:schemeClr val="tx1"/>
                </a:solidFill>
                <a:latin typeface="Bookman Old Style" pitchFamily="18" charset="0"/>
                <a:ea typeface="Calibri" pitchFamily="34" charset="0"/>
                <a:cs typeface="Times New Roman" pitchFamily="18" charset="0"/>
              </a:rPr>
              <a:t>- </a:t>
            </a:r>
            <a:r>
              <a:rPr lang="fr-FR" dirty="0" smtClean="0">
                <a:latin typeface="Bookman Old Style" pitchFamily="18" charset="0"/>
              </a:rPr>
              <a:t>Le Ministère a élaboré un guide juridique sur les violences fondées sur le genre en 2009 en collaboration avec le FNUAP.</a:t>
            </a:r>
            <a:endParaRPr kumimoji="0" lang="fr-FR"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endParaRPr>
          </a:p>
          <a:p>
            <a:pPr algn="just" eaLnBrk="0" hangingPunct="0">
              <a:buFontTx/>
              <a:buChar char="-"/>
              <a:tabLst>
                <a:tab pos="495300" algn="l"/>
              </a:tabLst>
            </a:pPr>
            <a:endParaRPr lang="fr-FR" dirty="0" smtClean="0">
              <a:latin typeface="Bookman Old Style"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95300" algn="l"/>
              </a:tabLst>
            </a:pPr>
            <a:endParaRPr kumimoji="0" lang="fr-FR" sz="1700"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95300" algn="l"/>
              </a:tabLst>
            </a:pPr>
            <a:endParaRPr kumimoji="0" lang="fr-FR" sz="1700" b="0" i="0" u="none" strike="noStrike" cap="none" normalizeH="0" baseline="0" dirty="0" smtClean="0">
              <a:ln>
                <a:noFill/>
              </a:ln>
              <a:solidFill>
                <a:schemeClr val="tx1"/>
              </a:solidFill>
              <a:effectLst/>
              <a:latin typeface="Bookman Old Style"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0" y="228600"/>
            <a:ext cx="8839200" cy="533400"/>
          </a:xfrm>
          <a:prstGeom prst="rect">
            <a:avLst/>
          </a:prstGeom>
          <a:noFill/>
          <a:ln w="9525">
            <a:noFill/>
            <a:miter lim="800000"/>
            <a:headEnd/>
            <a:tailEnd/>
          </a:ln>
        </p:spPr>
        <p:txBody>
          <a:bodyPr lIns="92075" tIns="46038" rIns="92075" bIns="46038" anchor="ctr"/>
          <a:lstStyle/>
          <a:p>
            <a:pPr algn="ctr"/>
            <a:r>
              <a:rPr lang="fr-FR" sz="2900" b="1" dirty="0" smtClean="0">
                <a:solidFill>
                  <a:srgbClr val="FF0000"/>
                </a:solidFill>
                <a:latin typeface="Arial Black" pitchFamily="34" charset="0"/>
                <a:cs typeface="Times New Roman" pitchFamily="18" charset="0"/>
              </a:rPr>
              <a:t>Dans le domaine de la politique économique égalitaire </a:t>
            </a:r>
            <a:r>
              <a:rPr lang="fr-FR" sz="2900" b="1" dirty="0" smtClean="0">
                <a:solidFill>
                  <a:srgbClr val="FF0000"/>
                </a:solidFill>
                <a:latin typeface="Times New Roman" pitchFamily="18" charset="0"/>
                <a:cs typeface="Times New Roman" pitchFamily="18" charset="0"/>
              </a:rPr>
              <a:t> </a:t>
            </a:r>
            <a:endParaRPr lang="fr-FR" sz="2900" dirty="0">
              <a:solidFill>
                <a:srgbClr val="FF0000"/>
              </a:solidFill>
              <a:latin typeface="Times New Roman" pitchFamily="18" charset="0"/>
            </a:endParaRPr>
          </a:p>
        </p:txBody>
      </p:sp>
      <p:sp>
        <p:nvSpPr>
          <p:cNvPr id="29697" name="Rectangle 1"/>
          <p:cNvSpPr>
            <a:spLocks noChangeArrowheads="1"/>
          </p:cNvSpPr>
          <p:nvPr/>
        </p:nvSpPr>
        <p:spPr bwMode="auto">
          <a:xfrm>
            <a:off x="0" y="1130651"/>
            <a:ext cx="8839200" cy="553997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700"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 Le Grand Prix du Chef de l’Etat et renforcement du pouvoir économique des femmes</a:t>
            </a:r>
            <a:r>
              <a:rPr lang="fr-FR" sz="1700" dirty="0" smtClean="0">
                <a:latin typeface="Bookman Old Style" pitchFamily="18" charset="0"/>
                <a:ea typeface="Calibri" pitchFamily="34" charset="0"/>
                <a:cs typeface="Times New Roman" pitchFamily="18" charset="0"/>
              </a:rPr>
              <a:t> </a:t>
            </a:r>
            <a:r>
              <a:rPr kumimoji="0" lang="fr-FR" sz="1700"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La volonté du Chef de l’Etat en faveur de l’intégration de la Femme au processus de développement du pays s’est concrètement matérialisée par la création du Grand prix du Chef de l’Etat. </a:t>
            </a:r>
            <a:endParaRPr kumimoji="0" lang="fr-FR" sz="1700" b="0" i="0" u="none" strike="noStrike" cap="none" normalizeH="0" baseline="0" dirty="0" smtClean="0">
              <a:ln>
                <a:noFill/>
              </a:ln>
              <a:solidFill>
                <a:schemeClr val="tx1"/>
              </a:solidFill>
              <a:effectLst/>
              <a:latin typeface="Bookman Old Style"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fr-FR" sz="1700"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Les différentes orientations du gouvernement sur le plan de l'économie ont permis constamment d’insérer plus facilement la femme dans tous les secteurs de l'économie nationale.</a:t>
            </a:r>
            <a:endParaRPr kumimoji="0" lang="fr-FR" sz="1700" b="0" i="0" u="none" strike="noStrike" cap="none" normalizeH="0" baseline="0" dirty="0" smtClean="0">
              <a:ln>
                <a:noFill/>
              </a:ln>
              <a:solidFill>
                <a:schemeClr val="tx1"/>
              </a:solidFill>
              <a:effectLst/>
              <a:latin typeface="Bookman Old Style"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fr-FR" sz="1700"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 Intégration de l'approche genre dans le cadre stratégique de réduction de la pauvreté 2002 - 2005, et renforcement dans la nouvelle initiative nationale de développement social (2007 – 2012).</a:t>
            </a:r>
            <a:endParaRPr kumimoji="0" lang="fr-FR" sz="1700" b="0" i="0" u="none" strike="noStrike" cap="none" normalizeH="0" baseline="0" dirty="0" smtClean="0">
              <a:ln>
                <a:noFill/>
              </a:ln>
              <a:solidFill>
                <a:schemeClr val="tx1"/>
              </a:solidFill>
              <a:effectLst/>
              <a:latin typeface="Bookman Old Style"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fr-FR" sz="1700"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L</a:t>
            </a:r>
            <a:r>
              <a:rPr kumimoji="0" lang="fr-FR" sz="1700" b="1"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a:t>
            </a:r>
            <a:r>
              <a:rPr kumimoji="0" lang="fr-FR" sz="1700"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Elaboration du schéma directeur en plus de la stratégie de l'intégration de la femme pour la période allant de 2009 à 2013 en vue de réduire la pauvreté et de parvenir une meilleure équité genre. </a:t>
            </a:r>
            <a:endParaRPr lang="fr-FR" sz="1700" dirty="0" smtClean="0">
              <a:solidFill>
                <a:schemeClr val="tx1"/>
              </a:solidFill>
              <a:latin typeface="Bookman Old Style"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fr-FR" sz="1700"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L’INDS « Initiative Nationale pour le Développement Social » octroie à la femme la place qui lui revient dans l’économie Djiboutienne à travers la promotion des microcrédits et de la micro entreprise gérés par l’ADDS (agence Djiboutienne de développement social). </a:t>
            </a: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lang="fr-FR" sz="1700" dirty="0" smtClean="0">
                <a:solidFill>
                  <a:schemeClr val="tx1"/>
                </a:solidFill>
                <a:latin typeface="Bookman Old Style" pitchFamily="18" charset="0"/>
                <a:ea typeface="Calibri" pitchFamily="34" charset="0"/>
                <a:cs typeface="Times New Roman" pitchFamily="18" charset="0"/>
              </a:rPr>
              <a:t>Le Ministère a </a:t>
            </a:r>
            <a:r>
              <a:rPr lang="fr-FR" sz="1700" dirty="0" smtClean="0">
                <a:latin typeface="Bookman Old Style" pitchFamily="18" charset="0"/>
              </a:rPr>
              <a:t>organisé un atelier de consultation sur la formulation des projets personnels pour les femmes en situation de précarité en 2013.</a:t>
            </a:r>
          </a:p>
          <a:p>
            <a:pPr lvl="0" algn="just" eaLnBrk="0" hangingPunct="0">
              <a:buFontTx/>
              <a:buChar char="-"/>
              <a:tabLst>
                <a:tab pos="457200" algn="l"/>
              </a:tabLst>
            </a:pPr>
            <a:endParaRPr kumimoji="0" lang="fr-FR" sz="1700"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fr-FR" sz="1400" b="0" i="0" u="none" strike="noStrike" cap="none" normalizeH="0" baseline="0" dirty="0" smtClean="0">
              <a:ln>
                <a:noFill/>
              </a:ln>
              <a:solidFill>
                <a:schemeClr val="tx1"/>
              </a:solidFill>
              <a:effectLst/>
              <a:latin typeface="Bookman Old Style"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85800"/>
            <a:ext cx="8534400" cy="1661993"/>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lgn="just" eaLnBrk="0" hangingPunct="0">
              <a:tabLst>
                <a:tab pos="457200" algn="l"/>
              </a:tabLst>
            </a:pPr>
            <a:r>
              <a:rPr lang="fr-FR" sz="1700" dirty="0" smtClean="0">
                <a:latin typeface="Bookman Old Style" pitchFamily="18" charset="0"/>
                <a:ea typeface="Calibri" pitchFamily="34" charset="0"/>
                <a:cs typeface="Times New Roman" pitchFamily="18" charset="0"/>
              </a:rPr>
              <a:t>Par ailleurs pour lutter contre la pauvreté et la précarité économique de la femme nombre d’initiatives ont été entreprises notamment : 	</a:t>
            </a:r>
            <a:endParaRPr lang="fr-FR" sz="1700" dirty="0" smtClean="0">
              <a:latin typeface="Bookman Old Style" pitchFamily="18" charset="0"/>
            </a:endParaRPr>
          </a:p>
          <a:p>
            <a:pPr lvl="0" algn="just" eaLnBrk="0" hangingPunct="0">
              <a:buFontTx/>
              <a:buChar char="•"/>
              <a:tabLst>
                <a:tab pos="457200" algn="l"/>
              </a:tabLst>
            </a:pPr>
            <a:r>
              <a:rPr lang="fr-FR" sz="1700" dirty="0" smtClean="0">
                <a:latin typeface="Bookman Old Style" pitchFamily="18" charset="0"/>
                <a:ea typeface="Calibri" pitchFamily="34" charset="0"/>
                <a:cs typeface="Times New Roman" pitchFamily="18" charset="0"/>
              </a:rPr>
              <a:t>La création du Fonds social de développement</a:t>
            </a:r>
            <a:endParaRPr lang="fr-FR" sz="1700" dirty="0" smtClean="0">
              <a:latin typeface="Bookman Old Style" pitchFamily="18" charset="0"/>
            </a:endParaRPr>
          </a:p>
          <a:p>
            <a:pPr lvl="0" algn="just" eaLnBrk="0" hangingPunct="0">
              <a:buFontTx/>
              <a:buChar char="•"/>
              <a:tabLst>
                <a:tab pos="457200" algn="l"/>
              </a:tabLst>
            </a:pPr>
            <a:r>
              <a:rPr lang="fr-FR" sz="1700" dirty="0" smtClean="0">
                <a:latin typeface="Bookman Old Style" pitchFamily="18" charset="0"/>
                <a:ea typeface="Calibri" pitchFamily="34" charset="0"/>
                <a:cs typeface="Times New Roman" pitchFamily="18" charset="0"/>
              </a:rPr>
              <a:t>La création du Fonds de développement Economique de Djibouti </a:t>
            </a:r>
            <a:endParaRPr lang="fr-FR" sz="1700" dirty="0" smtClean="0">
              <a:latin typeface="Bookman Old Style" pitchFamily="18" charset="0"/>
            </a:endParaRPr>
          </a:p>
          <a:p>
            <a:pPr lvl="0" algn="just" eaLnBrk="0" hangingPunct="0">
              <a:buFontTx/>
              <a:buChar char="•"/>
              <a:tabLst>
                <a:tab pos="457200" algn="l"/>
              </a:tabLst>
            </a:pPr>
            <a:r>
              <a:rPr lang="fr-FR" sz="1700" dirty="0" smtClean="0">
                <a:latin typeface="Bookman Old Style" pitchFamily="18" charset="0"/>
                <a:ea typeface="Calibri" pitchFamily="34" charset="0"/>
                <a:cs typeface="Times New Roman" pitchFamily="18" charset="0"/>
              </a:rPr>
              <a:t>La création de la Caisse Nationale d’Epargne et de Crédit (CNEC) et Caisse Populaire d’Epargne et de Crédit (CPEC),</a:t>
            </a:r>
            <a:endParaRPr lang="fr-FR" sz="1700" dirty="0" smtClean="0">
              <a:latin typeface="Bookman Old Style"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p:cNvSpPr>
            <a:spLocks noChangeArrowheads="1"/>
          </p:cNvSpPr>
          <p:nvPr/>
        </p:nvSpPr>
        <p:spPr bwMode="auto">
          <a:xfrm>
            <a:off x="914400" y="277813"/>
            <a:ext cx="7772400" cy="1143000"/>
          </a:xfrm>
          <a:prstGeom prst="rect">
            <a:avLst/>
          </a:prstGeom>
          <a:noFill/>
          <a:ln w="9525">
            <a:noFill/>
            <a:miter lim="800000"/>
            <a:headEnd/>
            <a:tailEnd/>
          </a:ln>
        </p:spPr>
        <p:txBody>
          <a:bodyPr lIns="92075" tIns="46038" rIns="92075" bIns="46038" anchor="ctr"/>
          <a:lstStyle/>
          <a:p>
            <a:pPr algn="ctr"/>
            <a:r>
              <a:rPr lang="fr-FR" sz="2400" b="1" dirty="0" smtClean="0">
                <a:solidFill>
                  <a:srgbClr val="C00000"/>
                </a:solidFill>
                <a:latin typeface="Bookman Old Style" pitchFamily="18" charset="0"/>
              </a:rPr>
              <a:t>L’Intégration du Genre dans le Commerce, la Promotion des Investissements et le Développement du Secteur Privée</a:t>
            </a:r>
            <a:endParaRPr lang="fr-FR" sz="2400" b="1" dirty="0">
              <a:solidFill>
                <a:srgbClr val="C00000"/>
              </a:solidFill>
              <a:latin typeface="Bookman Old Style" pitchFamily="18" charset="0"/>
            </a:endParaRPr>
          </a:p>
        </p:txBody>
      </p:sp>
      <p:sp>
        <p:nvSpPr>
          <p:cNvPr id="28674" name="Rectangle 2"/>
          <p:cNvSpPr>
            <a:spLocks noChangeArrowheads="1"/>
          </p:cNvSpPr>
          <p:nvPr/>
        </p:nvSpPr>
        <p:spPr bwMode="auto">
          <a:xfrm>
            <a:off x="304800" y="1797904"/>
            <a:ext cx="8229600" cy="255454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Les femmes sont actives dans le secteur notamment dans le petit commerce.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Toutefois, il existe des femmes entrepreneurs notamment les femmes appelées Charcharis qui exercent davantage dans l’import-export au niveau de l’habillement, de l’</a:t>
            </a:r>
            <a:r>
              <a:rPr lang="fr-FR" sz="2000" dirty="0" smtClean="0">
                <a:solidFill>
                  <a:schemeClr val="tx1"/>
                </a:solidFill>
                <a:latin typeface="Bookman Old Style" pitchFamily="18" charset="0"/>
                <a:ea typeface="Calibri" pitchFamily="34" charset="0"/>
                <a:cs typeface="Times New Roman" pitchFamily="18" charset="0"/>
              </a:rPr>
              <a:t>électronique</a:t>
            </a:r>
            <a:r>
              <a:rPr kumimoji="0" lang="fr-FR" sz="2000"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 et de l’alimentation.</a:t>
            </a:r>
          </a:p>
          <a:p>
            <a:pPr marL="0" marR="0" lvl="0" indent="0" algn="just" defTabSz="914400" rtl="0" eaLnBrk="1" fontAlgn="base" latinLnBrk="0" hangingPunct="1">
              <a:lnSpc>
                <a:spcPct val="100000"/>
              </a:lnSpc>
              <a:spcBef>
                <a:spcPct val="0"/>
              </a:spcBef>
              <a:spcAft>
                <a:spcPct val="0"/>
              </a:spcAft>
              <a:buClrTx/>
              <a:buSzTx/>
              <a:buFontTx/>
              <a:buNone/>
              <a:tabLst/>
            </a:pPr>
            <a:r>
              <a:rPr lang="fr-FR" sz="2000" dirty="0" smtClean="0">
                <a:solidFill>
                  <a:schemeClr val="tx1"/>
                </a:solidFill>
                <a:latin typeface="Bookman Old Style" pitchFamily="18" charset="0"/>
                <a:cs typeface="Times New Roman" pitchFamily="18" charset="0"/>
              </a:rPr>
              <a:t>- Intégration de Djibouti dans le projet BIAWE afin de promouvoir les femmes entrepreneurs </a:t>
            </a:r>
            <a:endParaRPr kumimoji="0" lang="fr-FR" sz="3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descr="25 %"/>
          <p:cNvSpPr>
            <a:spLocks noChangeArrowheads="1"/>
          </p:cNvSpPr>
          <p:nvPr/>
        </p:nvSpPr>
        <p:spPr bwMode="auto">
          <a:xfrm>
            <a:off x="0" y="0"/>
            <a:ext cx="9144000" cy="7162800"/>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endParaRPr lang="fr-FR" dirty="0"/>
          </a:p>
        </p:txBody>
      </p:sp>
      <p:sp>
        <p:nvSpPr>
          <p:cNvPr id="546823" name="Text Box 7"/>
          <p:cNvSpPr txBox="1">
            <a:spLocks noChangeArrowheads="1"/>
          </p:cNvSpPr>
          <p:nvPr/>
        </p:nvSpPr>
        <p:spPr bwMode="auto">
          <a:xfrm>
            <a:off x="381000" y="228600"/>
            <a:ext cx="8153400" cy="584775"/>
          </a:xfrm>
          <a:prstGeom prst="rect">
            <a:avLst/>
          </a:prstGeom>
          <a:noFill/>
          <a:ln w="9525">
            <a:noFill/>
            <a:miter lim="800000"/>
            <a:headEnd/>
            <a:tailEnd/>
          </a:ln>
          <a:effectLst/>
        </p:spPr>
        <p:txBody>
          <a:bodyPr>
            <a:spAutoFit/>
          </a:bodyPr>
          <a:lstStyle/>
          <a:p>
            <a:pPr algn="ctr">
              <a:spcBef>
                <a:spcPct val="5000"/>
              </a:spcBef>
              <a:spcAft>
                <a:spcPct val="5000"/>
              </a:spcAft>
              <a:defRPr/>
            </a:pPr>
            <a:r>
              <a:rPr lang="fr-FR" sz="3200" b="1" dirty="0" smtClean="0">
                <a:solidFill>
                  <a:srgbClr val="FF0000"/>
                </a:solidFill>
                <a:effectLst>
                  <a:outerShdw blurRad="38100" dist="38100" dir="2700000" algn="tl">
                    <a:srgbClr val="000000"/>
                  </a:outerShdw>
                </a:effectLst>
                <a:latin typeface="Times New Roman" pitchFamily="18" charset="0"/>
              </a:rPr>
              <a:t>Au niveau d’autonomisation des Femmes</a:t>
            </a:r>
            <a:endParaRPr lang="fr-FR" sz="3200" b="1" dirty="0">
              <a:solidFill>
                <a:srgbClr val="FF0000"/>
              </a:solidFill>
              <a:effectLst>
                <a:outerShdw blurRad="38100" dist="38100" dir="2700000" algn="tl">
                  <a:srgbClr val="000000"/>
                </a:outerShdw>
              </a:effectLst>
              <a:latin typeface="Times New Roman" pitchFamily="18" charset="0"/>
            </a:endParaRPr>
          </a:p>
        </p:txBody>
      </p:sp>
      <p:sp>
        <p:nvSpPr>
          <p:cNvPr id="27649" name="Rectangle 1"/>
          <p:cNvSpPr>
            <a:spLocks noChangeArrowheads="1"/>
          </p:cNvSpPr>
          <p:nvPr/>
        </p:nvSpPr>
        <p:spPr bwMode="auto">
          <a:xfrm>
            <a:off x="0" y="1794050"/>
            <a:ext cx="9144000" cy="397031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Le Centre d’Action Sociale pour l’Autonomisation des Femmes inauguré en 2007 a pour mission première de donner corps à la politique de l’entreprenariat féminin et de l’autonomisation de la Femme  à travers les formations.</a:t>
            </a:r>
            <a:endParaRPr kumimoji="0" lang="fr-FR" b="0" i="0" u="none" strike="noStrike" cap="none" normalizeH="0" baseline="0" dirty="0" smtClean="0">
              <a:ln>
                <a:noFill/>
              </a:ln>
              <a:solidFill>
                <a:schemeClr val="tx1"/>
              </a:solidFill>
              <a:effectLst/>
              <a:latin typeface="Bookman Old Style"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La capacité d’accueil du centre est de 430 apprenantes.</a:t>
            </a:r>
            <a:endParaRPr kumimoji="0" lang="fr-FR" b="0" i="0" u="none" strike="noStrike" cap="none" normalizeH="0" baseline="0" dirty="0" smtClean="0">
              <a:ln>
                <a:noFill/>
              </a:ln>
              <a:solidFill>
                <a:schemeClr val="tx1"/>
              </a:solidFill>
              <a:effectLst/>
              <a:latin typeface="Bookman Old Style"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Bookman Old Style" pitchFamily="18" charset="0"/>
                <a:ea typeface="Calibri" pitchFamily="34" charset="0"/>
                <a:cs typeface="Times New Roman" pitchFamily="18" charset="0"/>
              </a:rPr>
              <a:t>Pour lutter contre la précarité et la dépendance économique des jeunes filles déscolarisées, un projet intitulé « technicienne de surface » a été initié et lancé au mois de juin 2010. Le projet consiste à inculquer aux  jeunes  filles l’ensemble des techniques, des conduites à tenir et savoirs faire nécessaires à une technicienne de surface d’un hôtel.</a:t>
            </a:r>
          </a:p>
          <a:p>
            <a:pPr algn="just" eaLnBrk="0" hangingPunct="0">
              <a:buFontTx/>
              <a:buChar char="-"/>
            </a:pPr>
            <a:r>
              <a:rPr lang="fr-FR" dirty="0" smtClean="0">
                <a:solidFill>
                  <a:schemeClr val="tx1"/>
                </a:solidFill>
                <a:latin typeface="Bookman Old Style" pitchFamily="18" charset="0"/>
                <a:cs typeface="Times New Roman" pitchFamily="18" charset="0"/>
              </a:rPr>
              <a:t>La tenue de l’atelier de la formation sur la gestion des projets </a:t>
            </a:r>
            <a:r>
              <a:rPr lang="fr-FR" dirty="0" smtClean="0">
                <a:latin typeface="Bookman Old Style" pitchFamily="18" charset="0"/>
              </a:rPr>
              <a:t>le réseau du PVVIH à Djibouti.</a:t>
            </a:r>
          </a:p>
          <a:p>
            <a:pPr algn="just" eaLnBrk="0" hangingPunct="0">
              <a:buFontTx/>
              <a:buChar char="-"/>
            </a:pPr>
            <a:endParaRPr lang="fr-FR" dirty="0" smtClean="0">
              <a:latin typeface="Bookman Old Style" pitchFamily="18" charset="0"/>
            </a:endParaRPr>
          </a:p>
          <a:p>
            <a:pPr algn="just" eaLnBrk="0" hangingPunct="0">
              <a:buFontTx/>
              <a:buChar char="-"/>
            </a:pPr>
            <a:endParaRPr lang="fr-FR" dirty="0" smtClean="0">
              <a:latin typeface="Bookman Old Style"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b="0" i="0" u="none" strike="noStrike" cap="none" normalizeH="0" baseline="0" dirty="0" smtClean="0">
              <a:ln>
                <a:noFill/>
              </a:ln>
              <a:solidFill>
                <a:schemeClr val="tx1"/>
              </a:solidFill>
              <a:effectLst/>
              <a:latin typeface="Bookman Old Style"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4851</TotalTime>
  <Words>871</Words>
  <Application>Microsoft Office PowerPoint</Application>
  <PresentationFormat>Ekran Gösterisi (4:3)</PresentationFormat>
  <Paragraphs>77</Paragraphs>
  <Slides>13</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13</vt:i4>
      </vt:variant>
    </vt:vector>
  </HeadingPairs>
  <TitlesOfParts>
    <vt:vector size="22" baseType="lpstr">
      <vt:lpstr>Arial</vt:lpstr>
      <vt:lpstr>Arial Black</vt:lpstr>
      <vt:lpstr>Bookman Old Style</vt:lpstr>
      <vt:lpstr>Calibri</vt:lpstr>
      <vt:lpstr>Times New Roman</vt:lpstr>
      <vt:lpstr>Verdana</vt:lpstr>
      <vt:lpstr>Wingdings</vt:lpstr>
      <vt:lpstr>Wingdings 2</vt:lpstr>
      <vt:lpstr>Aspect</vt:lpstr>
      <vt:lpstr>PowerPoint Sunusu</vt:lpstr>
      <vt:lpstr>Conscient de l’importance d’une meilleure prise en compte des besoins et aspirations différenciés pour l’atteinte de l’objectif de développement durable, la RDD a centré ses efforts sur l’intégration effective de la dimension genre dans le processus de formulation des politiques afin de faciliter la prise en compte de la dimension genre au niveau national à travers les stratégies  et politiques sectorielles. Afin de donner une visibilité au concept, il  a, dès 2006, institué le système des Points Focaux Genre dans les ministères impliqués dans la mise en œuvre de la SNIFD. Les différents actions entrepris par le pays  pour renforcer l’institutionnalisation du Genre sont :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Au niveau de la Budgétisation sensible au Genre</vt:lpstr>
      <vt:lpstr>PowerPoint Sunusu</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de formation Genre et Développement </dc:title>
  <dc:creator>Windows98</dc:creator>
  <cp:lastModifiedBy>Misafir</cp:lastModifiedBy>
  <cp:revision>133</cp:revision>
  <dcterms:created xsi:type="dcterms:W3CDTF">2004-07-17T12:54:38Z</dcterms:created>
  <dcterms:modified xsi:type="dcterms:W3CDTF">2016-10-04T05:54:10Z</dcterms:modified>
</cp:coreProperties>
</file>