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>
        <p:scale>
          <a:sx n="121" d="100"/>
          <a:sy n="121" d="100"/>
        </p:scale>
        <p:origin x="-7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287 w 372"/>
              <a:gd name="T1" fmla="*/ 166 h 166"/>
              <a:gd name="T2" fmla="*/ 293 w 372"/>
              <a:gd name="T3" fmla="*/ 164 h 166"/>
              <a:gd name="T4" fmla="*/ 294 w 372"/>
              <a:gd name="T5" fmla="*/ 163 h 166"/>
              <a:gd name="T6" fmla="*/ 370 w 372"/>
              <a:gd name="T7" fmla="*/ 87 h 166"/>
              <a:gd name="T8" fmla="*/ 370 w 372"/>
              <a:gd name="T9" fmla="*/ 78 h 166"/>
              <a:gd name="T10" fmla="*/ 294 w 372"/>
              <a:gd name="T11" fmla="*/ 3 h 166"/>
              <a:gd name="T12" fmla="*/ 293 w 372"/>
              <a:gd name="T13" fmla="*/ 2 h 166"/>
              <a:gd name="T14" fmla="*/ 287 w 372"/>
              <a:gd name="T15" fmla="*/ 0 h 166"/>
              <a:gd name="T16" fmla="*/ 0 w 372"/>
              <a:gd name="T17" fmla="*/ 0 h 166"/>
              <a:gd name="T18" fmla="*/ 0 w 372"/>
              <a:gd name="T19" fmla="*/ 166 h 166"/>
              <a:gd name="T20" fmla="*/ 287 w 372"/>
              <a:gd name="T21" fmla="*/ 166 h 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C88F3-A2D5-4A96-862C-EF24CB3200EE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D8CF664F-AD67-4803-85DC-E2554266D5C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28129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19C1F-F372-4FF6-ACD7-F17D8AE7455F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88DA5D98-485F-4F81-A4C2-961705709EDC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73596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2466975" y="647700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en-US" altLang="tr-TR" sz="8000">
                <a:solidFill>
                  <a:schemeClr val="accent1"/>
                </a:solidFill>
                <a:latin typeface="Arial" charset="0"/>
              </a:rPr>
              <a:t>“</a:t>
            </a:r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11114088" y="290512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en-US" altLang="tr-TR" sz="8000">
                <a:solidFill>
                  <a:schemeClr val="accent1"/>
                </a:solidFill>
                <a:latin typeface="Arial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20171-44F4-40D7-88A5-538F9903F479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04AB3912-A319-4BCC-A3FA-E88F4E3C05F6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891846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7DC78-4F33-4D9A-809C-1E67B71B491F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C604245A-0FA3-4C82-B68B-887447221584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12751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" name="TextBox 16"/>
          <p:cNvSpPr txBox="1">
            <a:spLocks noChangeArrowheads="1"/>
          </p:cNvSpPr>
          <p:nvPr/>
        </p:nvSpPr>
        <p:spPr bwMode="auto">
          <a:xfrm>
            <a:off x="2466975" y="647700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en-US" altLang="tr-TR" sz="8000">
                <a:solidFill>
                  <a:schemeClr val="accent1"/>
                </a:solidFill>
                <a:latin typeface="Arial" charset="0"/>
              </a:rPr>
              <a:t>“</a:t>
            </a:r>
          </a:p>
        </p:txBody>
      </p:sp>
      <p:sp>
        <p:nvSpPr>
          <p:cNvPr id="7" name="TextBox 17"/>
          <p:cNvSpPr txBox="1">
            <a:spLocks noChangeArrowheads="1"/>
          </p:cNvSpPr>
          <p:nvPr/>
        </p:nvSpPr>
        <p:spPr bwMode="auto">
          <a:xfrm>
            <a:off x="11114088" y="290512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en-US" altLang="tr-TR" sz="8000">
                <a:solidFill>
                  <a:schemeClr val="accent1"/>
                </a:solidFill>
                <a:latin typeface="Arial" charset="0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F58D3-D404-4973-AEA9-9821B59174C9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D73329FB-DEB4-433A-B4CD-34221DC04331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33882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A107A-67F7-4271-9680-2B84C6E7BAB1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EB41E5F8-F24D-44E9-B074-E714BD7BE984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974924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39E5B-4CF4-4D95-A2A0-F229113F74CF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F0B9B-87D4-4FC9-A49F-9D56D5E275F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285591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F516C-BDCF-4EF8-9763-1A9E0898452C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66F75-ECB2-4B45-82E2-1757D52D6208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91052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F77F2-C9A8-4EFE-B9BC-81F78FE2966F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58F50-4BC8-409A-BD55-0BA90BD862B6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3032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1091F-3494-477C-A674-FA8D18F7B517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0CACF9F2-27F8-4590-88CE-D0BFF43A2211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18095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C094F-AAD2-486C-925A-A49F8AF2FACC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4F9EBA-AABA-4A3F-A8AD-A632ABE02653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33229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875B3-9BC9-4F2C-A0C4-F61E8EE2511B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739FA6-013D-4CE9-A27E-DE9090D430DB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275328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51112-C254-4959-9E58-052D6306FA29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CBB741-54DC-48FB-8C3B-1BCA885C77E3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90604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1779E-D820-467B-B300-807B63DB2B84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536FE8-3AD3-4A17-95B0-1966F18DB864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87956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A05EA-310C-4E0E-BF5C-B28D433A58B0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84B483-5491-44ED-AAF7-665A15CE29A6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98808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199E0-180B-4CA9-A35F-69E21150E1F4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E8DD0410-5222-4B68-89B8-98FE61F3CCBE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30105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2 w 22"/>
                <a:gd name="T1" fmla="*/ 136 h 136"/>
                <a:gd name="T2" fmla="*/ 17 w 22"/>
                <a:gd name="T3" fmla="*/ 80 h 136"/>
                <a:gd name="T4" fmla="*/ 0 w 22"/>
                <a:gd name="T5" fmla="*/ 0 h 136"/>
                <a:gd name="T6" fmla="*/ 0 w 22"/>
                <a:gd name="T7" fmla="*/ 35 h 136"/>
                <a:gd name="T8" fmla="*/ 20 w 22"/>
                <a:gd name="T9" fmla="*/ 124 h 136"/>
                <a:gd name="T10" fmla="*/ 22 w 22"/>
                <a:gd name="T11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86 w 140"/>
                <a:gd name="T1" fmla="*/ 350 h 504"/>
                <a:gd name="T2" fmla="*/ 139 w 140"/>
                <a:gd name="T3" fmla="*/ 504 h 504"/>
                <a:gd name="T4" fmla="*/ 140 w 140"/>
                <a:gd name="T5" fmla="*/ 478 h 504"/>
                <a:gd name="T6" fmla="*/ 95 w 140"/>
                <a:gd name="T7" fmla="*/ 347 h 504"/>
                <a:gd name="T8" fmla="*/ 0 w 140"/>
                <a:gd name="T9" fmla="*/ 0 h 504"/>
                <a:gd name="T10" fmla="*/ 6 w 140"/>
                <a:gd name="T11" fmla="*/ 61 h 504"/>
                <a:gd name="T12" fmla="*/ 86 w 140"/>
                <a:gd name="T13" fmla="*/ 35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8 w 132"/>
                <a:gd name="T1" fmla="*/ 22 h 308"/>
                <a:gd name="T2" fmla="*/ 0 w 132"/>
                <a:gd name="T3" fmla="*/ 0 h 308"/>
                <a:gd name="T4" fmla="*/ 0 w 132"/>
                <a:gd name="T5" fmla="*/ 29 h 308"/>
                <a:gd name="T6" fmla="*/ 68 w 132"/>
                <a:gd name="T7" fmla="*/ 194 h 308"/>
                <a:gd name="T8" fmla="*/ 123 w 132"/>
                <a:gd name="T9" fmla="*/ 308 h 308"/>
                <a:gd name="T10" fmla="*/ 132 w 132"/>
                <a:gd name="T11" fmla="*/ 308 h 308"/>
                <a:gd name="T12" fmla="*/ 77 w 132"/>
                <a:gd name="T13" fmla="*/ 190 h 308"/>
                <a:gd name="T14" fmla="*/ 8 w 132"/>
                <a:gd name="T15" fmla="*/ 22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8 w 37"/>
                <a:gd name="T1" fmla="*/ 79 h 79"/>
                <a:gd name="T2" fmla="*/ 37 w 37"/>
                <a:gd name="T3" fmla="*/ 79 h 79"/>
                <a:gd name="T4" fmla="*/ 0 w 37"/>
                <a:gd name="T5" fmla="*/ 0 h 79"/>
                <a:gd name="T6" fmla="*/ 28 w 37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162 w 178"/>
                <a:gd name="T1" fmla="*/ 660 h 722"/>
                <a:gd name="T2" fmla="*/ 116 w 178"/>
                <a:gd name="T3" fmla="*/ 534 h 722"/>
                <a:gd name="T4" fmla="*/ 40 w 178"/>
                <a:gd name="T5" fmla="*/ 236 h 722"/>
                <a:gd name="T6" fmla="*/ 12 w 178"/>
                <a:gd name="T7" fmla="*/ 51 h 722"/>
                <a:gd name="T8" fmla="*/ 0 w 178"/>
                <a:gd name="T9" fmla="*/ 0 h 722"/>
                <a:gd name="T10" fmla="*/ 33 w 178"/>
                <a:gd name="T11" fmla="*/ 237 h 722"/>
                <a:gd name="T12" fmla="*/ 107 w 178"/>
                <a:gd name="T13" fmla="*/ 537 h 722"/>
                <a:gd name="T14" fmla="*/ 160 w 178"/>
                <a:gd name="T15" fmla="*/ 681 h 722"/>
                <a:gd name="T16" fmla="*/ 178 w 178"/>
                <a:gd name="T17" fmla="*/ 722 h 722"/>
                <a:gd name="T18" fmla="*/ 174 w 178"/>
                <a:gd name="T19" fmla="*/ 708 h 722"/>
                <a:gd name="T20" fmla="*/ 162 w 178"/>
                <a:gd name="T21" fmla="*/ 660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11 w 23"/>
                <a:gd name="T1" fmla="*/ 577 h 635"/>
                <a:gd name="T2" fmla="*/ 12 w 23"/>
                <a:gd name="T3" fmla="*/ 589 h 635"/>
                <a:gd name="T4" fmla="*/ 22 w 23"/>
                <a:gd name="T5" fmla="*/ 632 h 635"/>
                <a:gd name="T6" fmla="*/ 23 w 23"/>
                <a:gd name="T7" fmla="*/ 635 h 635"/>
                <a:gd name="T8" fmla="*/ 17 w 23"/>
                <a:gd name="T9" fmla="*/ 576 h 635"/>
                <a:gd name="T10" fmla="*/ 5 w 23"/>
                <a:gd name="T11" fmla="*/ 269 h 635"/>
                <a:gd name="T12" fmla="*/ 15 w 23"/>
                <a:gd name="T13" fmla="*/ 0 h 635"/>
                <a:gd name="T14" fmla="*/ 12 w 23"/>
                <a:gd name="T15" fmla="*/ 0 h 635"/>
                <a:gd name="T16" fmla="*/ 1 w 23"/>
                <a:gd name="T17" fmla="*/ 269 h 635"/>
                <a:gd name="T18" fmla="*/ 11 w 23"/>
                <a:gd name="T19" fmla="*/ 57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5 w 17"/>
                <a:gd name="T3" fmla="*/ 56 h 107"/>
                <a:gd name="T4" fmla="*/ 17 w 17"/>
                <a:gd name="T5" fmla="*/ 107 h 107"/>
                <a:gd name="T6" fmla="*/ 11 w 17"/>
                <a:gd name="T7" fmla="*/ 46 h 107"/>
                <a:gd name="T8" fmla="*/ 10 w 17"/>
                <a:gd name="T9" fmla="*/ 43 h 107"/>
                <a:gd name="T10" fmla="*/ 0 w 17"/>
                <a:gd name="T11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5 w 41"/>
                <a:gd name="T3" fmla="*/ 93 h 222"/>
                <a:gd name="T4" fmla="*/ 17 w 41"/>
                <a:gd name="T5" fmla="*/ 166 h 222"/>
                <a:gd name="T6" fmla="*/ 24 w 41"/>
                <a:gd name="T7" fmla="*/ 184 h 222"/>
                <a:gd name="T8" fmla="*/ 41 w 41"/>
                <a:gd name="T9" fmla="*/ 222 h 222"/>
                <a:gd name="T10" fmla="*/ 38 w 41"/>
                <a:gd name="T11" fmla="*/ 212 h 222"/>
                <a:gd name="T12" fmla="*/ 13 w 41"/>
                <a:gd name="T13" fmla="*/ 92 h 222"/>
                <a:gd name="T14" fmla="*/ 8 w 41"/>
                <a:gd name="T15" fmla="*/ 22 h 222"/>
                <a:gd name="T16" fmla="*/ 7 w 41"/>
                <a:gd name="T17" fmla="*/ 18 h 222"/>
                <a:gd name="T18" fmla="*/ 0 w 41"/>
                <a:gd name="T19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7 w 450"/>
                <a:gd name="T1" fmla="*/ 854 h 878"/>
                <a:gd name="T2" fmla="*/ 50 w 450"/>
                <a:gd name="T3" fmla="*/ 613 h 878"/>
                <a:gd name="T4" fmla="*/ 149 w 450"/>
                <a:gd name="T5" fmla="*/ 388 h 878"/>
                <a:gd name="T6" fmla="*/ 285 w 450"/>
                <a:gd name="T7" fmla="*/ 183 h 878"/>
                <a:gd name="T8" fmla="*/ 364 w 450"/>
                <a:gd name="T9" fmla="*/ 89 h 878"/>
                <a:gd name="T10" fmla="*/ 406 w 450"/>
                <a:gd name="T11" fmla="*/ 44 h 878"/>
                <a:gd name="T12" fmla="*/ 450 w 450"/>
                <a:gd name="T13" fmla="*/ 1 h 878"/>
                <a:gd name="T14" fmla="*/ 450 w 450"/>
                <a:gd name="T15" fmla="*/ 0 h 878"/>
                <a:gd name="T16" fmla="*/ 405 w 450"/>
                <a:gd name="T17" fmla="*/ 43 h 878"/>
                <a:gd name="T18" fmla="*/ 363 w 450"/>
                <a:gd name="T19" fmla="*/ 88 h 878"/>
                <a:gd name="T20" fmla="*/ 283 w 450"/>
                <a:gd name="T21" fmla="*/ 181 h 878"/>
                <a:gd name="T22" fmla="*/ 145 w 450"/>
                <a:gd name="T23" fmla="*/ 386 h 878"/>
                <a:gd name="T24" fmla="*/ 45 w 450"/>
                <a:gd name="T25" fmla="*/ 611 h 878"/>
                <a:gd name="T26" fmla="*/ 0 w 450"/>
                <a:gd name="T27" fmla="*/ 854 h 878"/>
                <a:gd name="T28" fmla="*/ 0 w 450"/>
                <a:gd name="T29" fmla="*/ 859 h 878"/>
                <a:gd name="T30" fmla="*/ 7 w 450"/>
                <a:gd name="T31" fmla="*/ 878 h 878"/>
                <a:gd name="T32" fmla="*/ 7 w 450"/>
                <a:gd name="T33" fmla="*/ 854 h 8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6 w 35"/>
                <a:gd name="T3" fmla="*/ 73 h 73"/>
                <a:gd name="T4" fmla="*/ 35 w 35"/>
                <a:gd name="T5" fmla="*/ 73 h 73"/>
                <a:gd name="T6" fmla="*/ 0 w 35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7 w 8"/>
                <a:gd name="T1" fmla="*/ 44 h 48"/>
                <a:gd name="T2" fmla="*/ 8 w 8"/>
                <a:gd name="T3" fmla="*/ 48 h 48"/>
                <a:gd name="T4" fmla="*/ 8 w 8"/>
                <a:gd name="T5" fmla="*/ 19 h 48"/>
                <a:gd name="T6" fmla="*/ 1 w 8"/>
                <a:gd name="T7" fmla="*/ 0 h 48"/>
                <a:gd name="T8" fmla="*/ 0 w 8"/>
                <a:gd name="T9" fmla="*/ 26 h 48"/>
                <a:gd name="T10" fmla="*/ 7 w 8"/>
                <a:gd name="T11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7 w 52"/>
                <a:gd name="T1" fmla="*/ 18 h 135"/>
                <a:gd name="T2" fmla="*/ 0 w 52"/>
                <a:gd name="T3" fmla="*/ 0 h 135"/>
                <a:gd name="T4" fmla="*/ 12 w 52"/>
                <a:gd name="T5" fmla="*/ 48 h 135"/>
                <a:gd name="T6" fmla="*/ 16 w 52"/>
                <a:gd name="T7" fmla="*/ 62 h 135"/>
                <a:gd name="T8" fmla="*/ 51 w 52"/>
                <a:gd name="T9" fmla="*/ 135 h 135"/>
                <a:gd name="T10" fmla="*/ 52 w 52"/>
                <a:gd name="T11" fmla="*/ 135 h 135"/>
                <a:gd name="T12" fmla="*/ 24 w 52"/>
                <a:gd name="T13" fmla="*/ 56 h 135"/>
                <a:gd name="T14" fmla="*/ 7 w 52"/>
                <a:gd name="T15" fmla="*/ 18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1027" name="Group 9"/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4833"/>
            <a:chExt cx="1952625" cy="5678918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>
                <a:gd name="T0" fmla="*/ 7 w 103"/>
                <a:gd name="T1" fmla="*/ 210 h 920"/>
                <a:gd name="T2" fmla="*/ 26 w 103"/>
                <a:gd name="T3" fmla="*/ 445 h 920"/>
                <a:gd name="T4" fmla="*/ 57 w 103"/>
                <a:gd name="T5" fmla="*/ 679 h 920"/>
                <a:gd name="T6" fmla="*/ 101 w 103"/>
                <a:gd name="T7" fmla="*/ 911 h 920"/>
                <a:gd name="T8" fmla="*/ 103 w 103"/>
                <a:gd name="T9" fmla="*/ 920 h 920"/>
                <a:gd name="T10" fmla="*/ 99 w 103"/>
                <a:gd name="T11" fmla="*/ 874 h 920"/>
                <a:gd name="T12" fmla="*/ 99 w 103"/>
                <a:gd name="T13" fmla="*/ 866 h 920"/>
                <a:gd name="T14" fmla="*/ 63 w 103"/>
                <a:gd name="T15" fmla="*/ 678 h 920"/>
                <a:gd name="T16" fmla="*/ 30 w 103"/>
                <a:gd name="T17" fmla="*/ 444 h 920"/>
                <a:gd name="T18" fmla="*/ 9 w 103"/>
                <a:gd name="T19" fmla="*/ 209 h 920"/>
                <a:gd name="T20" fmla="*/ 3 w 103"/>
                <a:gd name="T21" fmla="*/ 92 h 920"/>
                <a:gd name="T22" fmla="*/ 1 w 103"/>
                <a:gd name="T23" fmla="*/ 0 h 920"/>
                <a:gd name="T24" fmla="*/ 0 w 103"/>
                <a:gd name="T25" fmla="*/ 0 h 920"/>
                <a:gd name="T26" fmla="*/ 1 w 103"/>
                <a:gd name="T27" fmla="*/ 92 h 920"/>
                <a:gd name="T28" fmla="*/ 7 w 103"/>
                <a:gd name="T29" fmla="*/ 210 h 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53 w 88"/>
                <a:gd name="T1" fmla="*/ 229 h 330"/>
                <a:gd name="T2" fmla="*/ 88 w 88"/>
                <a:gd name="T3" fmla="*/ 330 h 330"/>
                <a:gd name="T4" fmla="*/ 88 w 88"/>
                <a:gd name="T5" fmla="*/ 308 h 330"/>
                <a:gd name="T6" fmla="*/ 88 w 88"/>
                <a:gd name="T7" fmla="*/ 304 h 330"/>
                <a:gd name="T8" fmla="*/ 62 w 88"/>
                <a:gd name="T9" fmla="*/ 226 h 330"/>
                <a:gd name="T10" fmla="*/ 0 w 88"/>
                <a:gd name="T11" fmla="*/ 0 h 330"/>
                <a:gd name="T12" fmla="*/ 7 w 88"/>
                <a:gd name="T13" fmla="*/ 63 h 330"/>
                <a:gd name="T14" fmla="*/ 53 w 88"/>
                <a:gd name="T15" fmla="*/ 229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6 w 90"/>
                <a:gd name="T1" fmla="*/ 15 h 207"/>
                <a:gd name="T2" fmla="*/ 0 w 90"/>
                <a:gd name="T3" fmla="*/ 0 h 207"/>
                <a:gd name="T4" fmla="*/ 1 w 90"/>
                <a:gd name="T5" fmla="*/ 29 h 207"/>
                <a:gd name="T6" fmla="*/ 42 w 90"/>
                <a:gd name="T7" fmla="*/ 127 h 207"/>
                <a:gd name="T8" fmla="*/ 80 w 90"/>
                <a:gd name="T9" fmla="*/ 207 h 207"/>
                <a:gd name="T10" fmla="*/ 90 w 90"/>
                <a:gd name="T11" fmla="*/ 207 h 207"/>
                <a:gd name="T12" fmla="*/ 50 w 90"/>
                <a:gd name="T13" fmla="*/ 123 h 207"/>
                <a:gd name="T14" fmla="*/ 6 w 90"/>
                <a:gd name="T15" fmla="*/ 15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101 w 115"/>
                <a:gd name="T1" fmla="*/ 409 h 467"/>
                <a:gd name="T2" fmla="*/ 78 w 115"/>
                <a:gd name="T3" fmla="*/ 344 h 467"/>
                <a:gd name="T4" fmla="*/ 29 w 115"/>
                <a:gd name="T5" fmla="*/ 151 h 467"/>
                <a:gd name="T6" fmla="*/ 13 w 115"/>
                <a:gd name="T7" fmla="*/ 53 h 467"/>
                <a:gd name="T8" fmla="*/ 0 w 115"/>
                <a:gd name="T9" fmla="*/ 0 h 467"/>
                <a:gd name="T10" fmla="*/ 21 w 115"/>
                <a:gd name="T11" fmla="*/ 152 h 467"/>
                <a:gd name="T12" fmla="*/ 69 w 115"/>
                <a:gd name="T13" fmla="*/ 347 h 467"/>
                <a:gd name="T14" fmla="*/ 103 w 115"/>
                <a:gd name="T15" fmla="*/ 441 h 467"/>
                <a:gd name="T16" fmla="*/ 115 w 115"/>
                <a:gd name="T17" fmla="*/ 467 h 467"/>
                <a:gd name="T18" fmla="*/ 112 w 115"/>
                <a:gd name="T19" fmla="*/ 458 h 467"/>
                <a:gd name="T20" fmla="*/ 101 w 115"/>
                <a:gd name="T21" fmla="*/ 409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17 w 36"/>
                <a:gd name="T1" fmla="*/ 633 h 633"/>
                <a:gd name="T2" fmla="*/ 13 w 36"/>
                <a:gd name="T3" fmla="*/ 597 h 633"/>
                <a:gd name="T4" fmla="*/ 5 w 36"/>
                <a:gd name="T5" fmla="*/ 398 h 633"/>
                <a:gd name="T6" fmla="*/ 13 w 36"/>
                <a:gd name="T7" fmla="*/ 198 h 633"/>
                <a:gd name="T8" fmla="*/ 22 w 36"/>
                <a:gd name="T9" fmla="*/ 99 h 633"/>
                <a:gd name="T10" fmla="*/ 36 w 36"/>
                <a:gd name="T11" fmla="*/ 0 h 633"/>
                <a:gd name="T12" fmla="*/ 35 w 36"/>
                <a:gd name="T13" fmla="*/ 0 h 633"/>
                <a:gd name="T14" fmla="*/ 20 w 36"/>
                <a:gd name="T15" fmla="*/ 99 h 633"/>
                <a:gd name="T16" fmla="*/ 10 w 36"/>
                <a:gd name="T17" fmla="*/ 198 h 633"/>
                <a:gd name="T18" fmla="*/ 1 w 36"/>
                <a:gd name="T19" fmla="*/ 398 h 633"/>
                <a:gd name="T20" fmla="*/ 7 w 36"/>
                <a:gd name="T21" fmla="*/ 589 h 633"/>
                <a:gd name="T22" fmla="*/ 16 w 36"/>
                <a:gd name="T23" fmla="*/ 632 h 633"/>
                <a:gd name="T24" fmla="*/ 17 w 36"/>
                <a:gd name="T25" fmla="*/ 633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2 w 28"/>
                <a:gd name="T1" fmla="*/ 59 h 59"/>
                <a:gd name="T2" fmla="*/ 28 w 28"/>
                <a:gd name="T3" fmla="*/ 59 h 59"/>
                <a:gd name="T4" fmla="*/ 0 w 28"/>
                <a:gd name="T5" fmla="*/ 0 h 59"/>
                <a:gd name="T6" fmla="*/ 22 w 28"/>
                <a:gd name="T7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4 w 17"/>
                <a:gd name="T1" fmla="*/ 54 h 107"/>
                <a:gd name="T2" fmla="*/ 17 w 17"/>
                <a:gd name="T3" fmla="*/ 107 h 107"/>
                <a:gd name="T4" fmla="*/ 10 w 17"/>
                <a:gd name="T5" fmla="*/ 44 h 107"/>
                <a:gd name="T6" fmla="*/ 9 w 17"/>
                <a:gd name="T7" fmla="*/ 43 h 107"/>
                <a:gd name="T8" fmla="*/ 0 w 17"/>
                <a:gd name="T9" fmla="*/ 0 h 107"/>
                <a:gd name="T10" fmla="*/ 0 w 17"/>
                <a:gd name="T11" fmla="*/ 8 h 107"/>
                <a:gd name="T12" fmla="*/ 4 w 17"/>
                <a:gd name="T13" fmla="*/ 54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8 w 294"/>
                <a:gd name="T1" fmla="*/ 553 h 568"/>
                <a:gd name="T2" fmla="*/ 35 w 294"/>
                <a:gd name="T3" fmla="*/ 397 h 568"/>
                <a:gd name="T4" fmla="*/ 99 w 294"/>
                <a:gd name="T5" fmla="*/ 252 h 568"/>
                <a:gd name="T6" fmla="*/ 187 w 294"/>
                <a:gd name="T7" fmla="*/ 119 h 568"/>
                <a:gd name="T8" fmla="*/ 238 w 294"/>
                <a:gd name="T9" fmla="*/ 58 h 568"/>
                <a:gd name="T10" fmla="*/ 265 w 294"/>
                <a:gd name="T11" fmla="*/ 28 h 568"/>
                <a:gd name="T12" fmla="*/ 294 w 294"/>
                <a:gd name="T13" fmla="*/ 0 h 568"/>
                <a:gd name="T14" fmla="*/ 293 w 294"/>
                <a:gd name="T15" fmla="*/ 0 h 568"/>
                <a:gd name="T16" fmla="*/ 264 w 294"/>
                <a:gd name="T17" fmla="*/ 27 h 568"/>
                <a:gd name="T18" fmla="*/ 237 w 294"/>
                <a:gd name="T19" fmla="*/ 56 h 568"/>
                <a:gd name="T20" fmla="*/ 185 w 294"/>
                <a:gd name="T21" fmla="*/ 117 h 568"/>
                <a:gd name="T22" fmla="*/ 95 w 294"/>
                <a:gd name="T23" fmla="*/ 249 h 568"/>
                <a:gd name="T24" fmla="*/ 30 w 294"/>
                <a:gd name="T25" fmla="*/ 396 h 568"/>
                <a:gd name="T26" fmla="*/ 0 w 294"/>
                <a:gd name="T27" fmla="*/ 549 h 568"/>
                <a:gd name="T28" fmla="*/ 7 w 294"/>
                <a:gd name="T29" fmla="*/ 568 h 568"/>
                <a:gd name="T30" fmla="*/ 8 w 294"/>
                <a:gd name="T31" fmla="*/ 553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19 w 25"/>
                <a:gd name="T3" fmla="*/ 53 h 53"/>
                <a:gd name="T4" fmla="*/ 25 w 25"/>
                <a:gd name="T5" fmla="*/ 53 h 53"/>
                <a:gd name="T6" fmla="*/ 0 w 25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7 w 29"/>
                <a:gd name="T3" fmla="*/ 89 h 141"/>
                <a:gd name="T4" fmla="*/ 18 w 29"/>
                <a:gd name="T5" fmla="*/ 117 h 141"/>
                <a:gd name="T6" fmla="*/ 29 w 29"/>
                <a:gd name="T7" fmla="*/ 141 h 141"/>
                <a:gd name="T8" fmla="*/ 27 w 29"/>
                <a:gd name="T9" fmla="*/ 135 h 141"/>
                <a:gd name="T10" fmla="*/ 8 w 29"/>
                <a:gd name="T11" fmla="*/ 22 h 141"/>
                <a:gd name="T12" fmla="*/ 4 w 29"/>
                <a:gd name="T13" fmla="*/ 11 h 141"/>
                <a:gd name="T14" fmla="*/ 0 w 29"/>
                <a:gd name="T15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6 h 48"/>
                <a:gd name="T2" fmla="*/ 4 w 8"/>
                <a:gd name="T3" fmla="*/ 37 h 48"/>
                <a:gd name="T4" fmla="*/ 8 w 8"/>
                <a:gd name="T5" fmla="*/ 48 h 48"/>
                <a:gd name="T6" fmla="*/ 7 w 8"/>
                <a:gd name="T7" fmla="*/ 19 h 48"/>
                <a:gd name="T8" fmla="*/ 0 w 8"/>
                <a:gd name="T9" fmla="*/ 0 h 48"/>
                <a:gd name="T10" fmla="*/ 0 w 8"/>
                <a:gd name="T11" fmla="*/ 4 h 48"/>
                <a:gd name="T12" fmla="*/ 0 w 8"/>
                <a:gd name="T13" fmla="*/ 2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11 w 44"/>
                <a:gd name="T1" fmla="*/ 28 h 111"/>
                <a:gd name="T2" fmla="*/ 0 w 44"/>
                <a:gd name="T3" fmla="*/ 0 h 111"/>
                <a:gd name="T4" fmla="*/ 11 w 44"/>
                <a:gd name="T5" fmla="*/ 49 h 111"/>
                <a:gd name="T6" fmla="*/ 14 w 44"/>
                <a:gd name="T7" fmla="*/ 58 h 111"/>
                <a:gd name="T8" fmla="*/ 39 w 44"/>
                <a:gd name="T9" fmla="*/ 111 h 111"/>
                <a:gd name="T10" fmla="*/ 44 w 44"/>
                <a:gd name="T11" fmla="*/ 111 h 111"/>
                <a:gd name="T12" fmla="*/ 22 w 44"/>
                <a:gd name="T13" fmla="*/ 52 h 111"/>
                <a:gd name="T14" fmla="*/ 11 w 44"/>
                <a:gd name="T15" fmla="*/ 2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tr-TR" smtClean="0"/>
              <a:t>Modifiez le style du titre</a:t>
            </a:r>
            <a:endParaRPr lang="en-US" altLang="tr-TR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tr-TR" smtClean="0"/>
              <a:t>Modifiez les styles du texte du masque</a:t>
            </a:r>
          </a:p>
          <a:p>
            <a:pPr lvl="1"/>
            <a:r>
              <a:rPr lang="fr-FR" altLang="tr-TR" smtClean="0"/>
              <a:t>Deuxième niveau</a:t>
            </a:r>
          </a:p>
          <a:p>
            <a:pPr lvl="2"/>
            <a:r>
              <a:rPr lang="fr-FR" altLang="tr-TR" smtClean="0"/>
              <a:t>Troisième niveau</a:t>
            </a:r>
          </a:p>
          <a:p>
            <a:pPr lvl="3"/>
            <a:r>
              <a:rPr lang="fr-FR" altLang="tr-TR" smtClean="0"/>
              <a:t>Quatrième niveau</a:t>
            </a:r>
          </a:p>
          <a:p>
            <a:pPr lvl="4"/>
            <a:r>
              <a:rPr lang="fr-FR" altLang="tr-TR" smtClean="0"/>
              <a:t>Cinquième niveau</a:t>
            </a:r>
            <a:endParaRPr lang="en-US" altLang="tr-T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211A963-BF34-4ECD-9206-5C1B3F1A3029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000">
                <a:solidFill>
                  <a:srgbClr val="FEFFFF"/>
                </a:solidFill>
              </a:defRPr>
            </a:lvl1pPr>
          </a:lstStyle>
          <a:p>
            <a:fld id="{617C4A29-9E01-4E1C-BC55-0F59B1D9FA83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ctrTitle"/>
          </p:nvPr>
        </p:nvSpPr>
        <p:spPr>
          <a:xfrm>
            <a:off x="434975" y="406400"/>
            <a:ext cx="11358563" cy="1571625"/>
          </a:xfrm>
          <a:solidFill>
            <a:srgbClr val="00B0F0"/>
          </a:solidFill>
          <a:ln>
            <a:solidFill>
              <a:srgbClr val="00B0F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altLang="tr-TR" sz="4800" smtClean="0">
                <a:latin typeface="Britannic Bold" pitchFamily="34" charset="0"/>
              </a:rPr>
              <a:t>Deuxième réunion du Réseau de Services Publics d’Emploi (OCI-SPENET)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73238" y="2597150"/>
            <a:ext cx="10020300" cy="2743200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fr-FR" sz="3200" dirty="0">
                <a:solidFill>
                  <a:schemeClr val="tx1"/>
                </a:solidFill>
                <a:latin typeface="Britannic Bold" panose="020B0903060703020204" pitchFamily="34" charset="0"/>
              </a:rPr>
              <a:t>Communication de </a:t>
            </a:r>
            <a:r>
              <a:rPr lang="fr-FR" sz="3200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la </a:t>
            </a:r>
            <a:r>
              <a:rPr lang="fr-FR" sz="3200" dirty="0">
                <a:solidFill>
                  <a:schemeClr val="tx1"/>
                </a:solidFill>
                <a:latin typeface="Britannic Bold" panose="020B0903060703020204" pitchFamily="34" charset="0"/>
              </a:rPr>
              <a:t>délégation de l’Etat du </a:t>
            </a:r>
            <a:r>
              <a:rPr lang="fr-FR" sz="3200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Sénégal sur les défis et progrès des services publics d’emploi</a:t>
            </a:r>
          </a:p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fr-FR" sz="800" dirty="0">
              <a:solidFill>
                <a:schemeClr val="tx1"/>
              </a:solidFill>
              <a:latin typeface="Britannic Bold" panose="020B0903060703020204" pitchFamily="34" charset="0"/>
            </a:endParaRPr>
          </a:p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fr-FR" sz="3200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Par M</a:t>
            </a:r>
            <a:r>
              <a:rPr lang="fr-FR" sz="3200" dirty="0">
                <a:solidFill>
                  <a:schemeClr val="tx1"/>
                </a:solidFill>
                <a:latin typeface="Britannic Bold" panose="020B0903060703020204" pitchFamily="34" charset="0"/>
              </a:rPr>
              <a:t>. </a:t>
            </a:r>
            <a:r>
              <a:rPr lang="fr-FR" sz="3200" dirty="0" err="1">
                <a:solidFill>
                  <a:schemeClr val="tx1"/>
                </a:solidFill>
                <a:latin typeface="Britannic Bold" panose="020B0903060703020204" pitchFamily="34" charset="0"/>
              </a:rPr>
              <a:t>Ndiaga</a:t>
            </a:r>
            <a:r>
              <a:rPr lang="fr-FR" sz="3200" dirty="0">
                <a:solidFill>
                  <a:schemeClr val="tx1"/>
                </a:solidFill>
                <a:latin typeface="Britannic Bold" panose="020B0903060703020204" pitchFamily="34" charset="0"/>
              </a:rPr>
              <a:t> NDIAYE, </a:t>
            </a:r>
            <a:endParaRPr lang="fr-FR" sz="3200" dirty="0" smtClean="0">
              <a:solidFill>
                <a:schemeClr val="tx1"/>
              </a:solidFill>
              <a:latin typeface="Britannic Bold" panose="020B0903060703020204" pitchFamily="34" charset="0"/>
            </a:endParaRPr>
          </a:p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fr-FR" sz="3200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Inspecteur </a:t>
            </a:r>
            <a:r>
              <a:rPr lang="fr-FR" sz="3200" dirty="0">
                <a:solidFill>
                  <a:schemeClr val="tx1"/>
                </a:solidFill>
                <a:latin typeface="Britannic Bold" panose="020B0903060703020204" pitchFamily="34" charset="0"/>
              </a:rPr>
              <a:t>du Travail et de la Sécurité </a:t>
            </a:r>
            <a:r>
              <a:rPr lang="fr-FR" sz="3200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sociale</a:t>
            </a:r>
            <a:endParaRPr lang="fr-FR" sz="3200" dirty="0">
              <a:solidFill>
                <a:schemeClr val="tx1"/>
              </a:solidFill>
              <a:latin typeface="Britannic Bold" panose="020B0903060703020204" pitchFamily="34" charset="0"/>
            </a:endParaRPr>
          </a:p>
        </p:txBody>
      </p:sp>
      <p:sp>
        <p:nvSpPr>
          <p:cNvPr id="18436" name="ZoneTexte 3"/>
          <p:cNvSpPr txBox="1">
            <a:spLocks noChangeArrowheads="1"/>
          </p:cNvSpPr>
          <p:nvPr/>
        </p:nvSpPr>
        <p:spPr bwMode="auto">
          <a:xfrm>
            <a:off x="2873375" y="5959475"/>
            <a:ext cx="7464425" cy="523875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fr-FR" altLang="tr-TR" sz="2800">
                <a:latin typeface="Britannic Bold" pitchFamily="34" charset="0"/>
              </a:rPr>
              <a:t>Ankara – Turquie – 27 et 28 septembre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35200" y="306388"/>
            <a:ext cx="7505700" cy="831850"/>
          </a:xfrm>
          <a:solidFill>
            <a:schemeClr val="accent6">
              <a:lumMod val="60000"/>
              <a:lumOff val="40000"/>
            </a:schemeClr>
          </a:solidFill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4400" b="1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Plan de présentation</a:t>
            </a:r>
            <a:endParaRPr lang="fr-FR" sz="4400" b="1" dirty="0">
              <a:solidFill>
                <a:schemeClr val="tx1"/>
              </a:solidFill>
              <a:latin typeface="Britannic Bold" panose="020B0903060703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773238" y="1287463"/>
            <a:ext cx="8788400" cy="5421312"/>
          </a:xfrm>
          <a:ln>
            <a:solidFill>
              <a:srgbClr val="0070C0"/>
            </a:solidFill>
          </a:ln>
        </p:spPr>
        <p:txBody>
          <a:bodyPr rtlCol="0">
            <a:normAutofit fontScale="85000" lnSpcReduction="20000"/>
          </a:bodyPr>
          <a:lstStyle/>
          <a:p>
            <a:pPr marL="0" indent="0" algn="ctr" fontAlgn="auto">
              <a:lnSpc>
                <a:spcPct val="107000"/>
              </a:lnSpc>
              <a:spcAft>
                <a:spcPts val="0"/>
              </a:spcAft>
              <a:buFont typeface="Wingdings 3" charset="2"/>
              <a:buNone/>
              <a:defRPr/>
            </a:pPr>
            <a:endParaRPr lang="fr-FR" sz="3600" dirty="0" smtClean="0">
              <a:solidFill>
                <a:schemeClr val="tx1">
                  <a:lumMod val="75000"/>
                  <a:lumOff val="25000"/>
                </a:schemeClr>
              </a:solidFill>
              <a:latin typeface="Britannic Bold" panose="020B0903060703020204" pitchFamily="34" charset="0"/>
            </a:endParaRPr>
          </a:p>
          <a:p>
            <a:pPr marL="0" indent="0" algn="ctr" fontAlgn="auto">
              <a:lnSpc>
                <a:spcPct val="107000"/>
              </a:lnSpc>
              <a:spcAft>
                <a:spcPts val="0"/>
              </a:spcAft>
              <a:buFont typeface="Wingdings 3" charset="2"/>
              <a:buNone/>
              <a:defRPr/>
            </a:pPr>
            <a:r>
              <a:rPr lang="fr-FR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I. Cadre </a:t>
            </a:r>
            <a:r>
              <a:rPr lang="fr-F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politique </a:t>
            </a:r>
            <a:r>
              <a:rPr lang="fr-FR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national</a:t>
            </a:r>
          </a:p>
          <a:p>
            <a:pPr marL="0" indent="0" algn="ctr" fontAlgn="auto">
              <a:lnSpc>
                <a:spcPct val="107000"/>
              </a:lnSpc>
              <a:spcAft>
                <a:spcPts val="0"/>
              </a:spcAft>
              <a:buFont typeface="Wingdings 3" charset="2"/>
              <a:buNone/>
              <a:defRPr/>
            </a:pPr>
            <a:endParaRPr lang="fr-FR" sz="3600" dirty="0">
              <a:solidFill>
                <a:schemeClr val="tx1">
                  <a:lumMod val="75000"/>
                  <a:lumOff val="25000"/>
                </a:schemeClr>
              </a:solidFill>
              <a:latin typeface="Britannic Bold" panose="020B09030607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 fontAlgn="auto">
              <a:lnSpc>
                <a:spcPct val="107000"/>
              </a:lnSpc>
              <a:spcAft>
                <a:spcPts val="0"/>
              </a:spcAft>
              <a:buFont typeface="Wingdings 3" charset="2"/>
              <a:buNone/>
              <a:defRPr/>
            </a:pPr>
            <a:r>
              <a:rPr lang="fr-FR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II. Démographie </a:t>
            </a:r>
            <a:r>
              <a:rPr lang="fr-F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du marché du </a:t>
            </a:r>
            <a:r>
              <a:rPr lang="fr-FR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travail</a:t>
            </a:r>
          </a:p>
          <a:p>
            <a:pPr marL="0" indent="0" algn="ctr" fontAlgn="auto">
              <a:lnSpc>
                <a:spcPct val="107000"/>
              </a:lnSpc>
              <a:spcAft>
                <a:spcPts val="0"/>
              </a:spcAft>
              <a:buFont typeface="Wingdings 3" charset="2"/>
              <a:buNone/>
              <a:defRPr/>
            </a:pPr>
            <a:endParaRPr lang="fr-FR" sz="3600" dirty="0">
              <a:solidFill>
                <a:schemeClr val="tx1">
                  <a:lumMod val="75000"/>
                  <a:lumOff val="25000"/>
                </a:schemeClr>
              </a:solidFill>
              <a:latin typeface="Britannic Bold" panose="020B09030607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 fontAlgn="auto">
              <a:lnSpc>
                <a:spcPct val="107000"/>
              </a:lnSpc>
              <a:spcAft>
                <a:spcPts val="0"/>
              </a:spcAft>
              <a:buFont typeface="Wingdings 3" charset="2"/>
              <a:buNone/>
              <a:defRPr/>
            </a:pPr>
            <a:r>
              <a:rPr lang="fr-FR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III. Etat </a:t>
            </a:r>
            <a:r>
              <a:rPr lang="fr-F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actuel des services publics de </a:t>
            </a:r>
            <a:r>
              <a:rPr lang="fr-FR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l’emploi</a:t>
            </a:r>
          </a:p>
          <a:p>
            <a:pPr marL="0" indent="0" algn="ctr" fontAlgn="auto">
              <a:lnSpc>
                <a:spcPct val="107000"/>
              </a:lnSpc>
              <a:spcAft>
                <a:spcPts val="0"/>
              </a:spcAft>
              <a:buFont typeface="Wingdings 3" charset="2"/>
              <a:buNone/>
              <a:defRPr/>
            </a:pPr>
            <a:endParaRPr lang="fr-FR" sz="3600" dirty="0" smtClean="0">
              <a:solidFill>
                <a:schemeClr val="tx1">
                  <a:lumMod val="75000"/>
                  <a:lumOff val="25000"/>
                </a:schemeClr>
              </a:solidFill>
              <a:latin typeface="Britannic Bold" panose="020B09030607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 fontAlgn="auto">
              <a:lnSpc>
                <a:spcPct val="107000"/>
              </a:lnSpc>
              <a:spcAft>
                <a:spcPts val="0"/>
              </a:spcAft>
              <a:buFont typeface="Wingdings 3" charset="2"/>
              <a:buNone/>
              <a:defRPr/>
            </a:pPr>
            <a:r>
              <a:rPr lang="fr-FR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IV. Défis majeurs</a:t>
            </a:r>
          </a:p>
          <a:p>
            <a:pPr marL="0" indent="0" algn="ctr" fontAlgn="auto">
              <a:lnSpc>
                <a:spcPct val="107000"/>
              </a:lnSpc>
              <a:spcAft>
                <a:spcPts val="0"/>
              </a:spcAft>
              <a:buFont typeface="Wingdings 3" charset="2"/>
              <a:buNone/>
              <a:defRPr/>
            </a:pPr>
            <a:endParaRPr lang="fr-FR" sz="3600" dirty="0">
              <a:solidFill>
                <a:schemeClr val="tx1">
                  <a:lumMod val="75000"/>
                  <a:lumOff val="25000"/>
                </a:schemeClr>
              </a:solidFill>
              <a:latin typeface="Britannic Bold" panose="020B09030607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 fontAlgn="auto">
              <a:lnSpc>
                <a:spcPct val="107000"/>
              </a:lnSpc>
              <a:spcAft>
                <a:spcPts val="0"/>
              </a:spcAft>
              <a:buFont typeface="Wingdings 3" charset="2"/>
              <a:buNone/>
              <a:defRPr/>
            </a:pPr>
            <a:r>
              <a:rPr lang="fr-FR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V. Progrès enregistrés</a:t>
            </a:r>
            <a:endParaRPr lang="fr-FR" sz="3600" dirty="0">
              <a:solidFill>
                <a:schemeClr val="tx1">
                  <a:lumMod val="75000"/>
                  <a:lumOff val="25000"/>
                </a:schemeClr>
              </a:solidFill>
              <a:latin typeface="Britannic Bold" panose="020B09030607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25638" y="0"/>
            <a:ext cx="8912225" cy="895350"/>
          </a:xfrm>
          <a:solidFill>
            <a:schemeClr val="bg2">
              <a:lumMod val="75000"/>
            </a:schemeClr>
          </a:solidFill>
          <a:ln>
            <a:solidFill>
              <a:srgbClr val="00B0F0"/>
            </a:solidFill>
          </a:ln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5400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Cadre politique national</a:t>
            </a:r>
            <a:endParaRPr lang="fr-FR" sz="5400" dirty="0">
              <a:solidFill>
                <a:schemeClr val="tx1"/>
              </a:solidFill>
              <a:latin typeface="Britannic Bold" panose="020B0903060703020204" pitchFamily="34" charset="0"/>
            </a:endParaRPr>
          </a:p>
        </p:txBody>
      </p:sp>
      <p:sp>
        <p:nvSpPr>
          <p:cNvPr id="20483" name="Espace réservé du contenu 2"/>
          <p:cNvSpPr>
            <a:spLocks noGrp="1"/>
          </p:cNvSpPr>
          <p:nvPr>
            <p:ph idx="1"/>
          </p:nvPr>
        </p:nvSpPr>
        <p:spPr>
          <a:xfrm>
            <a:off x="392113" y="895350"/>
            <a:ext cx="11799887" cy="5962650"/>
          </a:xfrm>
        </p:spPr>
        <p:txBody>
          <a:bodyPr/>
          <a:lstStyle/>
          <a:p>
            <a:pPr algn="just">
              <a:buClr>
                <a:srgbClr val="00B0F0"/>
              </a:buClr>
              <a:buFont typeface="Wingdings" pitchFamily="2" charset="2"/>
              <a:buChar char="q"/>
            </a:pPr>
            <a:r>
              <a:rPr lang="fr-FR" altLang="tr-TR" sz="3200" b="1" smtClean="0">
                <a:solidFill>
                  <a:schemeClr val="tx1"/>
                </a:solidFill>
                <a:latin typeface="Britannic Bold" pitchFamily="34" charset="0"/>
              </a:rPr>
              <a:t>Plan Sénégal Emergent </a:t>
            </a:r>
          </a:p>
          <a:p>
            <a:pPr lvl="1" algn="just">
              <a:buClr>
                <a:srgbClr val="00B050"/>
              </a:buClr>
              <a:buFont typeface="Wingdings 3" pitchFamily="18" charset="2"/>
              <a:buChar char=""/>
            </a:pPr>
            <a:r>
              <a:rPr lang="fr-FR" altLang="tr-TR" sz="2400" b="1" smtClean="0">
                <a:solidFill>
                  <a:schemeClr val="tx1"/>
                </a:solidFill>
              </a:rPr>
              <a:t>axé autour d’une </a:t>
            </a:r>
            <a:r>
              <a:rPr lang="fr-FR" altLang="tr-TR" sz="2400" b="1" smtClean="0">
                <a:solidFill>
                  <a:srgbClr val="C00000"/>
                </a:solidFill>
              </a:rPr>
              <a:t>vision</a:t>
            </a:r>
            <a:r>
              <a:rPr lang="fr-FR" altLang="tr-TR" sz="2400" b="1" smtClean="0">
                <a:solidFill>
                  <a:schemeClr val="tx1"/>
                </a:solidFill>
              </a:rPr>
              <a:t> d’ « </a:t>
            </a:r>
            <a:r>
              <a:rPr lang="fr-FR" altLang="tr-TR" sz="2400" b="1" smtClean="0">
                <a:solidFill>
                  <a:srgbClr val="0070C0"/>
                </a:solidFill>
              </a:rPr>
              <a:t>un Sénégal émergent en 2035 avec une société solidaire dans un État de droit </a:t>
            </a:r>
            <a:r>
              <a:rPr lang="fr-FR" altLang="tr-TR" sz="2400" b="1" smtClean="0">
                <a:solidFill>
                  <a:schemeClr val="tx1"/>
                </a:solidFill>
              </a:rPr>
              <a:t>» </a:t>
            </a:r>
          </a:p>
          <a:p>
            <a:pPr lvl="1" algn="just">
              <a:buClr>
                <a:srgbClr val="00B050"/>
              </a:buClr>
              <a:buFont typeface="Wingdings 3" pitchFamily="18" charset="2"/>
              <a:buChar char=""/>
            </a:pPr>
            <a:r>
              <a:rPr lang="fr-FR" altLang="tr-TR" sz="2400" b="1" smtClean="0">
                <a:solidFill>
                  <a:schemeClr val="tx1"/>
                </a:solidFill>
              </a:rPr>
              <a:t>assis sur trois (3) axes stratégiques dont le deuxième reste fondamental car orienté vers </a:t>
            </a:r>
            <a:r>
              <a:rPr lang="fr-FR" altLang="tr-TR" sz="2400" b="1" smtClean="0">
                <a:solidFill>
                  <a:srgbClr val="0070C0"/>
                </a:solidFill>
              </a:rPr>
              <a:t>le développement du capital humain et la promotion de la protection sociale</a:t>
            </a:r>
          </a:p>
          <a:p>
            <a:pPr lvl="1" algn="just">
              <a:buClr>
                <a:srgbClr val="00B050"/>
              </a:buClr>
              <a:buFont typeface="Wingdings 3" pitchFamily="18" charset="2"/>
              <a:buChar char=""/>
            </a:pPr>
            <a:r>
              <a:rPr lang="fr-FR" altLang="tr-TR" sz="2400" b="1" smtClean="0">
                <a:solidFill>
                  <a:schemeClr val="tx1"/>
                </a:solidFill>
              </a:rPr>
              <a:t>assorti d’un Plan d’Actions Prioritaires (2014-2018) avec 27 projets phares</a:t>
            </a:r>
          </a:p>
          <a:p>
            <a:pPr lvl="1" algn="just">
              <a:buClr>
                <a:srgbClr val="00B050"/>
              </a:buClr>
              <a:buFont typeface="Wingdings 3" pitchFamily="18" charset="2"/>
              <a:buChar char=""/>
            </a:pPr>
            <a:r>
              <a:rPr lang="fr-FR" altLang="tr-TR" sz="2400" b="1" smtClean="0">
                <a:solidFill>
                  <a:schemeClr val="tx1"/>
                </a:solidFill>
              </a:rPr>
              <a:t>avec un objectif de création de </a:t>
            </a:r>
            <a:r>
              <a:rPr lang="fr-FR" altLang="tr-TR" sz="2400" b="1" smtClean="0">
                <a:solidFill>
                  <a:srgbClr val="C00000"/>
                </a:solidFill>
              </a:rPr>
              <a:t>611 000 emplois à l’horizon 2023</a:t>
            </a:r>
          </a:p>
          <a:p>
            <a:pPr marL="914400" lvl="2" indent="0" algn="just">
              <a:buFont typeface="Wingdings 3" pitchFamily="18" charset="2"/>
              <a:buNone/>
            </a:pPr>
            <a:endParaRPr lang="fr-FR" altLang="tr-TR" sz="800" b="1" smtClean="0">
              <a:solidFill>
                <a:schemeClr val="tx1"/>
              </a:solidFill>
            </a:endParaRPr>
          </a:p>
          <a:p>
            <a:pPr algn="just">
              <a:buClr>
                <a:srgbClr val="00B0F0"/>
              </a:buClr>
              <a:buFont typeface="Wingdings" pitchFamily="2" charset="2"/>
              <a:buChar char="q"/>
            </a:pPr>
            <a:r>
              <a:rPr lang="fr-FR" altLang="tr-TR" sz="3200" b="1" smtClean="0">
                <a:solidFill>
                  <a:schemeClr val="tx1"/>
                </a:solidFill>
                <a:latin typeface="Britannic Bold" pitchFamily="34" charset="0"/>
              </a:rPr>
              <a:t>Politique nationale de l’emploi </a:t>
            </a:r>
          </a:p>
          <a:p>
            <a:pPr lvl="1" algn="just">
              <a:buClr>
                <a:srgbClr val="00B050"/>
              </a:buClr>
              <a:buFont typeface="Wingdings 3" pitchFamily="18" charset="2"/>
              <a:buChar char=""/>
            </a:pPr>
            <a:r>
              <a:rPr lang="fr-FR" altLang="tr-TR" sz="2400" b="1" smtClean="0">
                <a:solidFill>
                  <a:schemeClr val="tx1"/>
                </a:solidFill>
              </a:rPr>
              <a:t>sur la période </a:t>
            </a:r>
            <a:r>
              <a:rPr lang="fr-FR" altLang="tr-TR" sz="2400" b="1" smtClean="0">
                <a:solidFill>
                  <a:srgbClr val="C00000"/>
                </a:solidFill>
              </a:rPr>
              <a:t>2016-2020</a:t>
            </a:r>
            <a:r>
              <a:rPr lang="fr-FR" altLang="tr-TR" sz="2400" b="1" smtClean="0">
                <a:solidFill>
                  <a:schemeClr val="tx1"/>
                </a:solidFill>
              </a:rPr>
              <a:t> reposant sur six (6) stratégies</a:t>
            </a:r>
          </a:p>
          <a:p>
            <a:pPr lvl="1" algn="just">
              <a:buClr>
                <a:srgbClr val="00B050"/>
              </a:buClr>
              <a:buFont typeface="Wingdings 3" pitchFamily="18" charset="2"/>
              <a:buChar char=""/>
            </a:pPr>
            <a:r>
              <a:rPr lang="fr-FR" altLang="tr-TR" sz="2400" b="1" smtClean="0">
                <a:solidFill>
                  <a:schemeClr val="tx1"/>
                </a:solidFill>
              </a:rPr>
              <a:t>dont le troisième pose le </a:t>
            </a:r>
            <a:r>
              <a:rPr lang="fr-FR" altLang="tr-TR" sz="2400" b="1" smtClean="0">
                <a:solidFill>
                  <a:srgbClr val="0070C0"/>
                </a:solidFill>
              </a:rPr>
              <a:t>principe de la territorialisation des politiques publiques</a:t>
            </a:r>
            <a:r>
              <a:rPr lang="fr-FR" altLang="tr-TR" sz="2400" b="1" smtClean="0">
                <a:solidFill>
                  <a:schemeClr val="tx1"/>
                </a:solidFill>
              </a:rPr>
              <a:t> ayant un grand impact en création d’emplois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u contenu 2"/>
          <p:cNvSpPr>
            <a:spLocks noGrp="1"/>
          </p:cNvSpPr>
          <p:nvPr>
            <p:ph idx="1"/>
          </p:nvPr>
        </p:nvSpPr>
        <p:spPr>
          <a:xfrm>
            <a:off x="1231900" y="1063625"/>
            <a:ext cx="10710863" cy="5794375"/>
          </a:xfrm>
        </p:spPr>
        <p:txBody>
          <a:bodyPr/>
          <a:lstStyle/>
          <a:p>
            <a:pPr algn="just">
              <a:buClr>
                <a:srgbClr val="7030A0"/>
              </a:buClr>
              <a:buFont typeface="Wingdings" pitchFamily="2" charset="2"/>
              <a:buChar char="q"/>
            </a:pPr>
            <a:r>
              <a:rPr lang="fr-FR" altLang="tr-TR" sz="3200" smtClean="0">
                <a:latin typeface="Britannic Bold" pitchFamily="34" charset="0"/>
              </a:rPr>
              <a:t>Population du Sénégal = 13 985 625 habitants </a:t>
            </a:r>
          </a:p>
          <a:p>
            <a:pPr algn="just">
              <a:buClr>
                <a:srgbClr val="7030A0"/>
              </a:buClr>
              <a:buFont typeface="Wingdings" pitchFamily="2" charset="2"/>
              <a:buChar char="q"/>
            </a:pPr>
            <a:r>
              <a:rPr lang="fr-FR" altLang="tr-TR" sz="3200" smtClean="0">
                <a:latin typeface="Britannic Bold" pitchFamily="34" charset="0"/>
              </a:rPr>
              <a:t>Population </a:t>
            </a:r>
            <a:r>
              <a:rPr lang="fr-FR" altLang="tr-TR" sz="3200" smtClean="0">
                <a:solidFill>
                  <a:srgbClr val="C00000"/>
                </a:solidFill>
                <a:latin typeface="Britannic Bold" pitchFamily="34" charset="0"/>
              </a:rPr>
              <a:t>constituée majoritairement de jeunes</a:t>
            </a:r>
            <a:r>
              <a:rPr lang="fr-FR" altLang="tr-TR" sz="3200" smtClean="0">
                <a:latin typeface="Britannic Bold" pitchFamily="34" charset="0"/>
              </a:rPr>
              <a:t> : 62,5% ont un âge compris entre 15 et 35 ans</a:t>
            </a:r>
          </a:p>
          <a:p>
            <a:pPr algn="just">
              <a:buClr>
                <a:srgbClr val="7030A0"/>
              </a:buClr>
              <a:buFont typeface="Wingdings" pitchFamily="2" charset="2"/>
              <a:buChar char="q"/>
            </a:pPr>
            <a:r>
              <a:rPr lang="fr-FR" altLang="tr-TR" sz="3200" smtClean="0">
                <a:latin typeface="Britannic Bold" pitchFamily="34" charset="0"/>
              </a:rPr>
              <a:t>Population active (occupés et chômeurs) = 4 502 246 pers.</a:t>
            </a:r>
          </a:p>
          <a:p>
            <a:pPr algn="just">
              <a:buClr>
                <a:srgbClr val="7030A0"/>
              </a:buClr>
              <a:buFont typeface="Wingdings" pitchFamily="2" charset="2"/>
              <a:buChar char="q"/>
            </a:pPr>
            <a:r>
              <a:rPr lang="fr-FR" altLang="tr-TR" sz="3200" smtClean="0">
                <a:latin typeface="Britannic Bold" pitchFamily="34" charset="0"/>
              </a:rPr>
              <a:t>Population occupée = 3 899 000 personnes dont près de </a:t>
            </a:r>
            <a:r>
              <a:rPr lang="fr-FR" altLang="tr-TR" sz="3200" smtClean="0">
                <a:solidFill>
                  <a:srgbClr val="0070C0"/>
                </a:solidFill>
                <a:latin typeface="Britannic Bold" pitchFamily="34" charset="0"/>
              </a:rPr>
              <a:t>80% dans le secteur informel</a:t>
            </a:r>
          </a:p>
          <a:p>
            <a:pPr algn="just">
              <a:buClr>
                <a:srgbClr val="7030A0"/>
              </a:buClr>
              <a:buFont typeface="Wingdings" pitchFamily="2" charset="2"/>
              <a:buChar char="q"/>
            </a:pPr>
            <a:r>
              <a:rPr lang="fr-FR" altLang="tr-TR" sz="3200" smtClean="0">
                <a:solidFill>
                  <a:srgbClr val="C00000"/>
                </a:solidFill>
                <a:latin typeface="Britannic Bold" pitchFamily="34" charset="0"/>
              </a:rPr>
              <a:t>Taux de chômage = 13.4% </a:t>
            </a:r>
          </a:p>
          <a:p>
            <a:pPr algn="just">
              <a:buClr>
                <a:srgbClr val="7030A0"/>
              </a:buClr>
              <a:buFont typeface="Wingdings" pitchFamily="2" charset="2"/>
              <a:buChar char="q"/>
            </a:pPr>
            <a:r>
              <a:rPr lang="fr-FR" altLang="tr-TR" sz="3200" smtClean="0">
                <a:solidFill>
                  <a:srgbClr val="C00000"/>
                </a:solidFill>
                <a:latin typeface="Britannic Bold" pitchFamily="34" charset="0"/>
              </a:rPr>
              <a:t>46% des demandeurs</a:t>
            </a:r>
            <a:r>
              <a:rPr lang="fr-FR" altLang="tr-TR" sz="3200" smtClean="0">
                <a:latin typeface="Britannic Bold" pitchFamily="34" charset="0"/>
              </a:rPr>
              <a:t> d’emploi </a:t>
            </a:r>
            <a:r>
              <a:rPr lang="fr-FR" altLang="tr-TR" sz="3200" smtClean="0">
                <a:solidFill>
                  <a:srgbClr val="0070C0"/>
                </a:solidFill>
                <a:latin typeface="Britannic Bold" pitchFamily="34" charset="0"/>
              </a:rPr>
              <a:t>n’ont subi aucune formation et ne disposent d’aucun diplôme</a:t>
            </a: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635000" y="0"/>
            <a:ext cx="11307763" cy="895350"/>
          </a:xfrm>
          <a:solidFill>
            <a:schemeClr val="bg2">
              <a:lumMod val="75000"/>
            </a:schemeClr>
          </a:solidFill>
          <a:ln>
            <a:solidFill>
              <a:srgbClr val="00B0F0"/>
            </a:solidFill>
          </a:ln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5400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Démographie du marché de l’emploi</a:t>
            </a:r>
            <a:endParaRPr lang="fr-FR" sz="5400" dirty="0">
              <a:solidFill>
                <a:schemeClr val="tx1"/>
              </a:solidFill>
              <a:latin typeface="Britannic Bold" panose="020B0903060703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8275" y="1063625"/>
            <a:ext cx="11774488" cy="5654675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sz="3200" dirty="0">
                <a:solidFill>
                  <a:srgbClr val="C00000"/>
                </a:solidFill>
                <a:latin typeface="Britannic Bold" panose="020B0903060703020204" pitchFamily="34" charset="0"/>
              </a:rPr>
              <a:t>Deux grands services publics de l’emploi</a:t>
            </a:r>
            <a:r>
              <a:rPr lang="fr-FR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 :</a:t>
            </a:r>
          </a:p>
          <a:p>
            <a:pPr lvl="2" algn="just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r-FR" sz="2000" dirty="0">
                <a:solidFill>
                  <a:srgbClr val="0070C0"/>
                </a:solidFill>
                <a:latin typeface="Britannic Bold" panose="020B0903060703020204" pitchFamily="34" charset="0"/>
              </a:rPr>
              <a:t>Direction de l’emploi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 : une structure faitière chargée de l’élaboration et du suivi de la mise en œuvre de la politique nationale de l’emploi abritant le Service de la Main-d’œuvre,</a:t>
            </a:r>
          </a:p>
          <a:p>
            <a:pPr lvl="2" algn="just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r-FR" sz="2000" dirty="0">
                <a:solidFill>
                  <a:srgbClr val="0070C0"/>
                </a:solidFill>
                <a:latin typeface="Britannic Bold" panose="020B0903060703020204" pitchFamily="34" charset="0"/>
              </a:rPr>
              <a:t>ANPEJ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 : une agence nationale pour la promotion de l’emploi des jeunes, structure opérationnelle d’exécution exclusivement orientée vers la cible « jeunes 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».</a:t>
            </a:r>
          </a:p>
          <a:p>
            <a:pPr marL="914400" lvl="2" indent="0" algn="just" fontAlgn="auto">
              <a:spcAft>
                <a:spcPts val="0"/>
              </a:spcAft>
              <a:buFont typeface="Wingdings 3" charset="2"/>
              <a:buNone/>
              <a:defRPr/>
            </a:pPr>
            <a:endParaRPr lang="fr-FR" sz="800" dirty="0">
              <a:solidFill>
                <a:schemeClr val="tx1">
                  <a:lumMod val="75000"/>
                  <a:lumOff val="25000"/>
                </a:schemeClr>
              </a:solidFill>
              <a:latin typeface="Britannic Bold" panose="020B0903060703020204" pitchFamily="34" charset="0"/>
            </a:endParaRP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Intervention de </a:t>
            </a:r>
            <a:r>
              <a:rPr lang="fr-FR" sz="3200" dirty="0" smtClean="0">
                <a:solidFill>
                  <a:srgbClr val="C00000"/>
                </a:solidFill>
                <a:latin typeface="Britannic Bold" panose="020B0903060703020204" pitchFamily="34" charset="0"/>
              </a:rPr>
              <a:t>plusieurs </a:t>
            </a:r>
            <a:r>
              <a:rPr lang="fr-FR" sz="3200" dirty="0">
                <a:solidFill>
                  <a:srgbClr val="C00000"/>
                </a:solidFill>
                <a:latin typeface="Britannic Bold" panose="020B0903060703020204" pitchFamily="34" charset="0"/>
              </a:rPr>
              <a:t>structures publiques</a:t>
            </a:r>
            <a:r>
              <a:rPr lang="fr-FR" sz="2400" dirty="0">
                <a:solidFill>
                  <a:srgbClr val="C00000"/>
                </a:solidFill>
                <a:latin typeface="Britannic Bold" panose="020B0903060703020204" pitchFamily="34" charset="0"/>
              </a:rPr>
              <a:t>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dans </a:t>
            </a: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la mise en œuvre de la politique de l’emploi dans les différents départements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ministériels</a:t>
            </a: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 :</a:t>
            </a:r>
          </a:p>
          <a:p>
            <a:pPr lvl="2" algn="just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Ministère du </a:t>
            </a:r>
            <a:r>
              <a:rPr lang="fr-FR" sz="2000" dirty="0">
                <a:solidFill>
                  <a:srgbClr val="0070C0"/>
                </a:solidFill>
                <a:latin typeface="Britannic Bold" panose="020B0903060703020204" pitchFamily="34" charset="0"/>
              </a:rPr>
              <a:t>Travail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, du </a:t>
            </a:r>
            <a:r>
              <a:rPr lang="fr-FR" sz="2000" dirty="0">
                <a:solidFill>
                  <a:srgbClr val="0070C0"/>
                </a:solidFill>
                <a:latin typeface="Britannic Bold" panose="020B0903060703020204" pitchFamily="34" charset="0"/>
              </a:rPr>
              <a:t>Dialogue social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, des </a:t>
            </a:r>
            <a:r>
              <a:rPr lang="fr-FR" sz="2000" dirty="0">
                <a:solidFill>
                  <a:srgbClr val="0070C0"/>
                </a:solidFill>
                <a:latin typeface="Britannic Bold" panose="020B0903060703020204" pitchFamily="34" charset="0"/>
              </a:rPr>
              <a:t>organisations professionnelles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et des relations avec les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institutions</a:t>
            </a: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Britannic Bold" panose="020B0903060703020204" pitchFamily="34" charset="0"/>
            </a:endParaRPr>
          </a:p>
          <a:p>
            <a:pPr lvl="2" algn="just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Ministère de la Jeunesse, de l’</a:t>
            </a:r>
            <a:r>
              <a:rPr lang="fr-FR" sz="2000" dirty="0">
                <a:solidFill>
                  <a:srgbClr val="0070C0"/>
                </a:solidFill>
                <a:latin typeface="Britannic Bold" panose="020B0903060703020204" pitchFamily="34" charset="0"/>
              </a:rPr>
              <a:t>Emploi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 et de la Construction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citoyenne</a:t>
            </a: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Britannic Bold" panose="020B0903060703020204" pitchFamily="34" charset="0"/>
            </a:endParaRPr>
          </a:p>
          <a:p>
            <a:pPr lvl="2" algn="just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Ministère de la </a:t>
            </a:r>
            <a:r>
              <a:rPr lang="fr-FR" sz="2000" dirty="0">
                <a:solidFill>
                  <a:srgbClr val="0070C0"/>
                </a:solidFill>
                <a:latin typeface="Britannic Bold" panose="020B0903060703020204" pitchFamily="34" charset="0"/>
              </a:rPr>
              <a:t>Formation professionnelle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, de l’</a:t>
            </a:r>
            <a:r>
              <a:rPr lang="fr-FR" sz="2000" dirty="0">
                <a:solidFill>
                  <a:srgbClr val="0070C0"/>
                </a:solidFill>
                <a:latin typeface="Britannic Bold" panose="020B0903060703020204" pitchFamily="34" charset="0"/>
              </a:rPr>
              <a:t>Apprentissage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 et de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l’Artisanat</a:t>
            </a: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Britannic Bold" panose="020B0903060703020204" pitchFamily="34" charset="0"/>
            </a:endParaRPr>
          </a:p>
          <a:p>
            <a:pPr lvl="2" algn="just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Ministère de la </a:t>
            </a:r>
            <a:r>
              <a:rPr lang="fr-FR" sz="2000" dirty="0">
                <a:solidFill>
                  <a:srgbClr val="0070C0"/>
                </a:solidFill>
                <a:latin typeface="Britannic Bold" panose="020B0903060703020204" pitchFamily="34" charset="0"/>
              </a:rPr>
              <a:t>Fonction publique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, de la Rationalisation des </a:t>
            </a:r>
            <a:r>
              <a:rPr lang="fr-FR" sz="2000" dirty="0">
                <a:solidFill>
                  <a:srgbClr val="0070C0"/>
                </a:solidFill>
                <a:latin typeface="Britannic Bold" panose="020B0903060703020204" pitchFamily="34" charset="0"/>
              </a:rPr>
              <a:t>effectifs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 et du Renouveau du service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public</a:t>
            </a: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Britannic Bold" panose="020B0903060703020204" pitchFamily="34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635000" y="0"/>
            <a:ext cx="11307763" cy="895350"/>
          </a:xfrm>
          <a:solidFill>
            <a:schemeClr val="bg2">
              <a:lumMod val="75000"/>
            </a:schemeClr>
          </a:solidFill>
          <a:ln>
            <a:solidFill>
              <a:srgbClr val="00B0F0"/>
            </a:solidFill>
          </a:ln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5400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Etat des Services publics d’emploi</a:t>
            </a:r>
            <a:endParaRPr lang="fr-FR" sz="5400" dirty="0">
              <a:solidFill>
                <a:schemeClr val="tx1"/>
              </a:solidFill>
              <a:latin typeface="Britannic Bold" panose="020B0903060703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30350" y="820738"/>
            <a:ext cx="9796463" cy="603726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Maîtrise de l’</a:t>
            </a:r>
            <a:r>
              <a:rPr lang="fr-FR" sz="2400" b="1" dirty="0">
                <a:solidFill>
                  <a:srgbClr val="C00000"/>
                </a:solidFill>
                <a:latin typeface="Britannic Bold" panose="020B0903060703020204" pitchFamily="34" charset="0"/>
              </a:rPr>
              <a:t>information sur le marché du travail </a:t>
            </a:r>
            <a:endParaRPr lang="fr-FR" sz="2400" dirty="0">
              <a:solidFill>
                <a:srgbClr val="C00000"/>
              </a:solidFill>
              <a:latin typeface="Britannic Bold" panose="020B0903060703020204" pitchFamily="34" charset="0"/>
            </a:endParaRP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inexistence 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d’un </a:t>
            </a:r>
            <a:r>
              <a:rPr lang="fr-FR" dirty="0">
                <a:solidFill>
                  <a:srgbClr val="0070C0"/>
                </a:solidFill>
                <a:latin typeface="Britannic Bold" panose="020B0903060703020204" pitchFamily="34" charset="0"/>
              </a:rPr>
              <a:t>observatoire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 national de l’emploi et 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de la 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formation (en étude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)</a:t>
            </a: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Britannic Bold" panose="020B0903060703020204" pitchFamily="34" charset="0"/>
            </a:endParaRP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absence de </a:t>
            </a:r>
            <a:r>
              <a:rPr lang="fr-FR" dirty="0">
                <a:solidFill>
                  <a:srgbClr val="0070C0"/>
                </a:solidFill>
                <a:latin typeface="Britannic Bold" panose="020B0903060703020204" pitchFamily="34" charset="0"/>
              </a:rPr>
              <a:t>système d’information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 sur le marché du travail (en cours d’élaboration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)</a:t>
            </a:r>
          </a:p>
          <a:p>
            <a:pPr marL="457200" lvl="1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fr-FR" sz="800" dirty="0">
              <a:solidFill>
                <a:schemeClr val="tx1">
                  <a:lumMod val="75000"/>
                  <a:lumOff val="25000"/>
                </a:schemeClr>
              </a:solidFill>
              <a:latin typeface="Britannic Bold" panose="020B0903060703020204" pitchFamily="34" charset="0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sz="2400" b="1" dirty="0">
                <a:solidFill>
                  <a:srgbClr val="C00000"/>
                </a:solidFill>
                <a:latin typeface="Britannic Bold" panose="020B0903060703020204" pitchFamily="34" charset="0"/>
              </a:rPr>
              <a:t>Territorialisation des politiques publiques </a:t>
            </a: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d’emploi 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45 </a:t>
            </a:r>
            <a:r>
              <a:rPr lang="fr-FR" dirty="0">
                <a:solidFill>
                  <a:srgbClr val="0070C0"/>
                </a:solidFill>
                <a:latin typeface="Britannic Bold" panose="020B0903060703020204" pitchFamily="34" charset="0"/>
              </a:rPr>
              <a:t>Centres d’initiatives pour l’emploi local 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(CIEL) en perspective 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par la 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Direction de l’Emploi 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15 Antennes régionales de 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l’ANPEJ</a:t>
            </a:r>
          </a:p>
          <a:p>
            <a:pPr marL="457200" lvl="1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fr-FR" sz="800" dirty="0">
              <a:solidFill>
                <a:schemeClr val="tx1">
                  <a:lumMod val="75000"/>
                  <a:lumOff val="25000"/>
                </a:schemeClr>
              </a:solidFill>
              <a:latin typeface="Britannic Bold" panose="020B0903060703020204" pitchFamily="34" charset="0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sz="2400" b="1" dirty="0">
                <a:solidFill>
                  <a:srgbClr val="C00000"/>
                </a:solidFill>
                <a:latin typeface="Britannic Bold" panose="020B0903060703020204" pitchFamily="34" charset="0"/>
              </a:rPr>
              <a:t>Développement du capital humain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Politique active de </a:t>
            </a:r>
            <a:r>
              <a:rPr lang="fr-FR" dirty="0" smtClean="0">
                <a:solidFill>
                  <a:srgbClr val="0070C0"/>
                </a:solidFill>
                <a:latin typeface="Britannic Bold" panose="020B0903060703020204" pitchFamily="34" charset="0"/>
              </a:rPr>
              <a:t>renforcement de l’employabilité 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des demandeurs d’emplois</a:t>
            </a: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Britannic Bold" panose="020B0903060703020204" pitchFamily="34" charset="0"/>
            </a:endParaRP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Développement de la </a:t>
            </a:r>
            <a:r>
              <a:rPr lang="fr-FR" dirty="0">
                <a:solidFill>
                  <a:srgbClr val="0070C0"/>
                </a:solidFill>
                <a:latin typeface="Britannic Bold" panose="020B0903060703020204" pitchFamily="34" charset="0"/>
              </a:rPr>
              <a:t>culture entrepreneuriale 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de la population 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active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Politique de </a:t>
            </a:r>
            <a:r>
              <a:rPr lang="fr-FR" dirty="0" smtClean="0">
                <a:solidFill>
                  <a:srgbClr val="0070C0"/>
                </a:solidFill>
                <a:latin typeface="Britannic Bold" panose="020B0903060703020204" pitchFamily="34" charset="0"/>
              </a:rPr>
              <a:t>formalisation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 de l’économie non structurée (informelle)</a:t>
            </a:r>
          </a:p>
          <a:p>
            <a:pPr marL="457200" lvl="1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fr-FR" sz="800" dirty="0" smtClean="0">
              <a:solidFill>
                <a:schemeClr val="tx1">
                  <a:lumMod val="75000"/>
                  <a:lumOff val="25000"/>
                </a:schemeClr>
              </a:solidFill>
              <a:latin typeface="Britannic Bold" panose="020B0903060703020204" pitchFamily="34" charset="0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Système </a:t>
            </a:r>
            <a:r>
              <a:rPr lang="fr-FR" sz="2400" b="1" dirty="0">
                <a:solidFill>
                  <a:srgbClr val="C00000"/>
                </a:solidFill>
                <a:latin typeface="Britannic Bold" panose="020B0903060703020204" pitchFamily="34" charset="0"/>
              </a:rPr>
              <a:t>d’assurance-chômage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Extension de la </a:t>
            </a:r>
            <a:r>
              <a:rPr lang="fr-FR" dirty="0" smtClean="0">
                <a:solidFill>
                  <a:srgbClr val="0070C0"/>
                </a:solidFill>
                <a:latin typeface="Britannic Bold" panose="020B0903060703020204" pitchFamily="34" charset="0"/>
              </a:rPr>
              <a:t>protection sociale </a:t>
            </a:r>
            <a:r>
              <a:rPr lang="fr-FR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(en étude)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Prise en charge du chômage suite à un licenciement économique envisagée</a:t>
            </a: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Britannic Bold" panose="020B0903060703020204" pitchFamily="34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589213" y="0"/>
            <a:ext cx="7096125" cy="820738"/>
          </a:xfrm>
          <a:solidFill>
            <a:schemeClr val="bg2">
              <a:lumMod val="75000"/>
            </a:schemeClr>
          </a:solidFill>
          <a:ln>
            <a:solidFill>
              <a:srgbClr val="00B0F0"/>
            </a:solidFill>
          </a:ln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5400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Défis majeurs</a:t>
            </a:r>
            <a:endParaRPr lang="fr-FR" sz="5400" dirty="0">
              <a:solidFill>
                <a:schemeClr val="tx1"/>
              </a:solidFill>
              <a:latin typeface="Britannic Bold" panose="020B0903060703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9188" y="820738"/>
            <a:ext cx="10861675" cy="6037262"/>
          </a:xfrm>
        </p:spPr>
        <p:txBody>
          <a:bodyPr rtlCol="0">
            <a:normAutofit lnSpcReduction="10000"/>
          </a:bodyPr>
          <a:lstStyle/>
          <a:p>
            <a:pPr algn="just" fontAlgn="auto">
              <a:spcAft>
                <a:spcPts val="0"/>
              </a:spcAft>
              <a:buClr>
                <a:srgbClr val="00B0F0"/>
              </a:buClr>
              <a:buFont typeface="Wingdings" panose="05000000000000000000" pitchFamily="2" charset="2"/>
              <a:buChar char="q"/>
              <a:defRPr/>
            </a:pPr>
            <a:r>
              <a:rPr lang="fr-CA" sz="3200" b="1" dirty="0">
                <a:solidFill>
                  <a:srgbClr val="0070C0"/>
                </a:solidFill>
                <a:latin typeface="Britannic Bold" panose="020B0903060703020204" pitchFamily="34" charset="0"/>
              </a:rPr>
              <a:t>Flexibilité du marché du travail</a:t>
            </a:r>
            <a:endParaRPr lang="fr-FR" sz="3200" dirty="0">
              <a:solidFill>
                <a:srgbClr val="0070C0"/>
              </a:solidFill>
              <a:latin typeface="Britannic Bold" panose="020B0903060703020204" pitchFamily="34" charset="0"/>
            </a:endParaRPr>
          </a:p>
          <a:p>
            <a:pPr lvl="1" algn="just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Adoption de plusieurs textes législatifs et règlementaires dans l’optique de l’équilibre du marché du travail</a:t>
            </a:r>
          </a:p>
          <a:p>
            <a:pPr lvl="1" algn="just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Normalisation 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du stage et réforme de l’apprentissage en 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2015</a:t>
            </a:r>
          </a:p>
          <a:p>
            <a:pPr marL="457200" lvl="1" indent="0" algn="just" fontAlgn="auto">
              <a:spcAft>
                <a:spcPts val="0"/>
              </a:spcAft>
              <a:buFont typeface="Wingdings 3" charset="2"/>
              <a:buNone/>
              <a:defRPr/>
            </a:pP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Britannic Bold" panose="020B0903060703020204" pitchFamily="34" charset="0"/>
            </a:endParaRPr>
          </a:p>
          <a:p>
            <a:pPr algn="just" fontAlgn="auto">
              <a:spcAft>
                <a:spcPts val="0"/>
              </a:spcAft>
              <a:buClr>
                <a:srgbClr val="00B0F0"/>
              </a:buClr>
              <a:buFont typeface="Wingdings" panose="05000000000000000000" pitchFamily="2" charset="2"/>
              <a:buChar char="q"/>
              <a:defRPr/>
            </a:pPr>
            <a:r>
              <a:rPr lang="fr-FR" sz="3200" b="1" dirty="0">
                <a:solidFill>
                  <a:srgbClr val="0070C0"/>
                </a:solidFill>
                <a:latin typeface="Britannic Bold" panose="020B0903060703020204" pitchFamily="34" charset="0"/>
              </a:rPr>
              <a:t>Rationalisation des structures</a:t>
            </a:r>
            <a:r>
              <a:rPr lang="fr-F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 chargées de l’emploi </a:t>
            </a:r>
          </a:p>
          <a:p>
            <a:pPr lvl="1" algn="just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création de l’ANPEJ 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par 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décret 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en date du 9 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janvier 2014 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après suppression de quatre agences</a:t>
            </a: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Britannic Bold" panose="020B0903060703020204" pitchFamily="34" charset="0"/>
            </a:endParaRPr>
          </a:p>
          <a:p>
            <a:pPr lvl="1" algn="just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rattachement de la CAPE et du SMO à la Direction de l’Emploi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.</a:t>
            </a:r>
          </a:p>
          <a:p>
            <a:pPr marL="457200" lvl="1" indent="0" algn="just" fontAlgn="auto">
              <a:spcAft>
                <a:spcPts val="0"/>
              </a:spcAft>
              <a:buFont typeface="Wingdings 3" charset="2"/>
              <a:buNone/>
              <a:defRPr/>
            </a:pP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Britannic Bold" panose="020B0903060703020204" pitchFamily="34" charset="0"/>
            </a:endParaRPr>
          </a:p>
          <a:p>
            <a:pPr algn="just" fontAlgn="auto">
              <a:spcAft>
                <a:spcPts val="0"/>
              </a:spcAft>
              <a:buClr>
                <a:srgbClr val="00B0F0"/>
              </a:buClr>
              <a:buFont typeface="Wingdings" panose="05000000000000000000" pitchFamily="2" charset="2"/>
              <a:buChar char="q"/>
              <a:defRPr/>
            </a:pPr>
            <a:r>
              <a:rPr lang="fr-FR" sz="3200" b="1" dirty="0">
                <a:solidFill>
                  <a:srgbClr val="0070C0"/>
                </a:solidFill>
                <a:latin typeface="Britannic Bold" panose="020B0903060703020204" pitchFamily="34" charset="0"/>
              </a:rPr>
              <a:t>Redynamisation du Haut Conseil</a:t>
            </a:r>
            <a:r>
              <a:rPr lang="fr-F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 de l’Emploi et de la Formation professionnelle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 </a:t>
            </a:r>
            <a:endParaRPr lang="fr-F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Britannic Bold" panose="020B0903060703020204" pitchFamily="34" charset="0"/>
            </a:endParaRPr>
          </a:p>
          <a:p>
            <a:pPr lvl="1" algn="just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Décision résultant du 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Conseil interministériel sur l’emploi du 19 mai 2016</a:t>
            </a:r>
          </a:p>
          <a:p>
            <a:pPr lvl="1" algn="just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Comité technique national intersectoriel sur l’emploi et la formation professionnelle sous l’autorité du Premier Ministre et dont le Secrétariat est assuré par le Directeur de l’Emploi</a:t>
            </a:r>
          </a:p>
          <a:p>
            <a:pPr lvl="1" algn="just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15 comités techniques régionaux intersectoriels pour l’emploi et la formation professionnelle présidés par les Gouverneurs et dont les inspecteurs régionaux du travail et de la sécurité sociale constituent les rapporteurs.</a:t>
            </a: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589213" y="0"/>
            <a:ext cx="7096125" cy="820738"/>
          </a:xfrm>
          <a:solidFill>
            <a:schemeClr val="bg2">
              <a:lumMod val="75000"/>
            </a:schemeClr>
          </a:solidFill>
          <a:ln>
            <a:solidFill>
              <a:srgbClr val="00B0F0"/>
            </a:solidFill>
          </a:ln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5400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Progrès enregistrés</a:t>
            </a:r>
            <a:endParaRPr lang="fr-FR" sz="5400" dirty="0">
              <a:solidFill>
                <a:schemeClr val="tx1"/>
              </a:solidFill>
              <a:latin typeface="Britannic Bold" panose="020B0903060703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31900" y="1157288"/>
            <a:ext cx="10693400" cy="5700712"/>
          </a:xfrm>
        </p:spPr>
        <p:txBody>
          <a:bodyPr rtlCol="0">
            <a:normAutofit fontScale="92500" lnSpcReduction="20000"/>
          </a:bodyPr>
          <a:lstStyle/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Constat de la </a:t>
            </a:r>
            <a:r>
              <a:rPr lang="fr-FR" sz="2800" dirty="0">
                <a:solidFill>
                  <a:srgbClr val="C00000"/>
                </a:solidFill>
                <a:latin typeface="Britannic Bold" panose="020B0903060703020204" pitchFamily="34" charset="0"/>
              </a:rPr>
              <a:t>persistance du chômage </a:t>
            </a:r>
            <a:r>
              <a:rPr lang="fr-F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malgré les avancées </a:t>
            </a:r>
            <a:r>
              <a:rPr lang="fr-F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notoires </a:t>
            </a:r>
            <a:r>
              <a:rPr lang="fr-F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et la gestion responsable du marché du </a:t>
            </a:r>
            <a:r>
              <a:rPr lang="fr-F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travail</a:t>
            </a: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fr-FR" sz="2800" dirty="0">
              <a:solidFill>
                <a:schemeClr val="tx1">
                  <a:lumMod val="75000"/>
                  <a:lumOff val="25000"/>
                </a:schemeClr>
              </a:solidFill>
              <a:latin typeface="Britannic Bold" panose="020B0903060703020204" pitchFamily="34" charset="0"/>
            </a:endParaRP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Souscription totale de l’Etat du Sénégal au </a:t>
            </a:r>
            <a:r>
              <a:rPr lang="fr-FR" sz="2800" dirty="0">
                <a:solidFill>
                  <a:srgbClr val="C00000"/>
                </a:solidFill>
                <a:latin typeface="Britannic Bold" panose="020B0903060703020204" pitchFamily="34" charset="0"/>
              </a:rPr>
              <a:t>renforcement du réseau des services publiques d’emploi de l’OCI </a:t>
            </a:r>
            <a:r>
              <a:rPr lang="fr-F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car la gestion du chômage est complexe et demande des efforts </a:t>
            </a:r>
            <a:r>
              <a:rPr lang="fr-F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soutenues</a:t>
            </a: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fr-FR" sz="2800" dirty="0">
              <a:solidFill>
                <a:schemeClr val="tx1">
                  <a:lumMod val="75000"/>
                  <a:lumOff val="25000"/>
                </a:schemeClr>
              </a:solidFill>
              <a:latin typeface="Britannic Bold" panose="020B0903060703020204" pitchFamily="34" charset="0"/>
            </a:endParaRP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Appel à la promotion du « </a:t>
            </a:r>
            <a:r>
              <a:rPr lang="fr-FR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benchmarking</a:t>
            </a:r>
            <a:r>
              <a:rPr lang="fr-F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 » et des échanges d’expériences et de bonnes pratiques entre Etats membres mais aussi </a:t>
            </a:r>
            <a:r>
              <a:rPr lang="fr-F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– et </a:t>
            </a:r>
            <a:r>
              <a:rPr lang="fr-F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surtout </a:t>
            </a:r>
            <a:r>
              <a:rPr lang="fr-FR" sz="2800" smtClean="0">
                <a:solidFill>
                  <a:schemeClr val="tx1">
                    <a:lumMod val="75000"/>
                    <a:lumOff val="25000"/>
                  </a:schemeClr>
                </a:solidFill>
                <a:latin typeface="Britannic Bold" panose="020B0903060703020204" pitchFamily="34" charset="0"/>
              </a:rPr>
              <a:t>– au </a:t>
            </a:r>
            <a:r>
              <a:rPr lang="fr-FR" sz="2800" dirty="0" smtClean="0">
                <a:solidFill>
                  <a:srgbClr val="C00000"/>
                </a:solidFill>
                <a:latin typeface="Britannic Bold" panose="020B0903060703020204" pitchFamily="34" charset="0"/>
              </a:rPr>
              <a:t>développement </a:t>
            </a:r>
            <a:r>
              <a:rPr lang="fr-FR" sz="2800" dirty="0">
                <a:solidFill>
                  <a:srgbClr val="C00000"/>
                </a:solidFill>
                <a:latin typeface="Britannic Bold" panose="020B0903060703020204" pitchFamily="34" charset="0"/>
              </a:rPr>
              <a:t>de l’assistance </a:t>
            </a:r>
            <a:r>
              <a:rPr lang="fr-FR" sz="2800" dirty="0" smtClean="0">
                <a:solidFill>
                  <a:srgbClr val="C00000"/>
                </a:solidFill>
                <a:latin typeface="Britannic Bold" panose="020B0903060703020204" pitchFamily="34" charset="0"/>
              </a:rPr>
              <a:t>technique</a:t>
            </a: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fr-FR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Britannic Bold" panose="020B0903060703020204" pitchFamily="34" charset="0"/>
            </a:endParaRP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sz="4000" b="1" dirty="0" smtClean="0">
                <a:solidFill>
                  <a:srgbClr val="0070C0"/>
                </a:solidFill>
                <a:latin typeface="Britannic Bold" panose="020B0903060703020204" pitchFamily="34" charset="0"/>
              </a:rPr>
              <a:t>Le monde peut être meilleur avec juste un peu plus de solidarité!</a:t>
            </a:r>
            <a:endParaRPr lang="fr-FR" sz="4000" b="1" dirty="0">
              <a:solidFill>
                <a:srgbClr val="0070C0"/>
              </a:solidFill>
              <a:latin typeface="Britannic Bold" panose="020B0903060703020204" pitchFamily="34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060700" y="19050"/>
            <a:ext cx="5803900" cy="820738"/>
          </a:xfrm>
          <a:solidFill>
            <a:schemeClr val="bg2">
              <a:lumMod val="75000"/>
            </a:schemeClr>
          </a:solidFill>
          <a:ln>
            <a:solidFill>
              <a:srgbClr val="00B0F0"/>
            </a:solidFill>
          </a:ln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5400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Mot de la fin</a:t>
            </a:r>
            <a:endParaRPr lang="fr-FR" sz="5400" dirty="0">
              <a:solidFill>
                <a:schemeClr val="tx1"/>
              </a:solidFill>
              <a:latin typeface="Britannic Bold" panose="020B0903060703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85975" y="2525713"/>
            <a:ext cx="8915400" cy="1990725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fr-FR" sz="5400" dirty="0" smtClean="0">
                <a:solidFill>
                  <a:srgbClr val="0070C0"/>
                </a:solidFill>
                <a:latin typeface="Britannic Bold" panose="020B0903060703020204" pitchFamily="34" charset="0"/>
              </a:rPr>
              <a:t>Je vous remercie de votre bien aimable attention !</a:t>
            </a:r>
            <a:endParaRPr lang="fr-FR" sz="5400" dirty="0">
              <a:solidFill>
                <a:srgbClr val="0070C0"/>
              </a:solidFill>
              <a:latin typeface="Britannic Bold" panose="020B0903060703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neg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Senegal</Template>
  <TotalTime>0</TotalTime>
  <Words>229</Words>
  <Application>Microsoft Office PowerPoint</Application>
  <PresentationFormat>Özel</PresentationFormat>
  <Paragraphs>83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Senegal</vt:lpstr>
      <vt:lpstr>Deuxième réunion du Réseau de Services Publics d’Emploi (OCI-SPENET)</vt:lpstr>
      <vt:lpstr>Plan de présentation</vt:lpstr>
      <vt:lpstr>Cadre politique national</vt:lpstr>
      <vt:lpstr>Démographie du marché de l’emploi</vt:lpstr>
      <vt:lpstr>Etat des Services publics d’emploi</vt:lpstr>
      <vt:lpstr>Défis majeurs</vt:lpstr>
      <vt:lpstr>Progrès enregistrés</vt:lpstr>
      <vt:lpstr>Mot de la fin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Deuxième réunion du Réseau de Services Publics d’Emploi (OCI-SPENET)</dc:title>
  <dc:creator>Demet Bayrakdar</dc:creator>
  <cp:lastModifiedBy>Demet Bayrakdar</cp:lastModifiedBy>
  <cp:revision>1</cp:revision>
  <dcterms:created xsi:type="dcterms:W3CDTF">2016-10-04T07:26:43Z</dcterms:created>
  <dcterms:modified xsi:type="dcterms:W3CDTF">2016-10-04T07:26:51Z</dcterms:modified>
</cp:coreProperties>
</file>