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25"/>
  </p:notesMasterIdLst>
  <p:sldIdLst>
    <p:sldId id="257" r:id="rId2"/>
    <p:sldId id="256" r:id="rId3"/>
    <p:sldId id="258" r:id="rId4"/>
    <p:sldId id="259" r:id="rId5"/>
    <p:sldId id="261" r:id="rId6"/>
    <p:sldId id="263" r:id="rId7"/>
    <p:sldId id="264" r:id="rId8"/>
    <p:sldId id="265" r:id="rId9"/>
    <p:sldId id="297" r:id="rId10"/>
    <p:sldId id="266" r:id="rId11"/>
    <p:sldId id="269" r:id="rId12"/>
    <p:sldId id="295" r:id="rId13"/>
    <p:sldId id="275" r:id="rId14"/>
    <p:sldId id="276" r:id="rId15"/>
    <p:sldId id="277" r:id="rId16"/>
    <p:sldId id="291" r:id="rId17"/>
    <p:sldId id="298" r:id="rId18"/>
    <p:sldId id="299" r:id="rId19"/>
    <p:sldId id="300" r:id="rId20"/>
    <p:sldId id="301" r:id="rId21"/>
    <p:sldId id="302" r:id="rId22"/>
    <p:sldId id="303" r:id="rId23"/>
    <p:sldId id="304" r:id="rId24"/>
  </p:sldIdLst>
  <p:sldSz cx="9144000" cy="6858000" type="screen4x3"/>
  <p:notesSz cx="7010400" cy="92964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نمط متوسط 1 - تميي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7AC3CCA-C797-4891-BE02-D94E43425B78}" styleName="النمط المتوسط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2930" tIns="46465" rIns="92930" bIns="46465" rtlCol="0"/>
          <a:lstStyle>
            <a:lvl1pPr algn="r">
              <a:defRPr sz="1200"/>
            </a:lvl1pPr>
          </a:lstStyle>
          <a:p>
            <a:fld id="{E5F2482B-BDBF-4D28-8C4A-BF5DE34AA2D2}" type="datetimeFigureOut">
              <a:rPr lang="en-US" smtClean="0"/>
              <a:pPr/>
              <a:t>9/27/2016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930" tIns="46465" rIns="92930" bIns="4646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930" tIns="46465" rIns="92930" bIns="46465" rtlCol="0" anchor="b"/>
          <a:lstStyle>
            <a:lvl1pPr algn="r">
              <a:defRPr sz="1200"/>
            </a:lvl1pPr>
          </a:lstStyle>
          <a:p>
            <a:fld id="{F050B50D-4EDC-434C-A583-50B7088CFCCA}" type="slidenum">
              <a:rPr lang="en-US" smtClean="0"/>
              <a:pPr/>
              <a:t>‹#›</a:t>
            </a:fld>
            <a:endParaRPr lang="en-US"/>
          </a:p>
        </p:txBody>
      </p:sp>
    </p:spTree>
    <p:extLst>
      <p:ext uri="{BB962C8B-B14F-4D97-AF65-F5344CB8AC3E}">
        <p14:creationId xmlns:p14="http://schemas.microsoft.com/office/powerpoint/2010/main" val="2630231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50B50D-4EDC-434C-A583-50B7088CFCCA}"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2F4D5AA7-BFFA-41AC-B69A-74CF6A17DDAA}" type="datetimeFigureOut">
              <a:rPr lang="ar-SA" smtClean="0"/>
              <a:pPr/>
              <a:t>25/12/1437</a:t>
            </a:fld>
            <a:endParaRPr lang="ar-SA"/>
          </a:p>
        </p:txBody>
      </p:sp>
      <p:sp>
        <p:nvSpPr>
          <p:cNvPr id="2" name="Footer Placeholder 1"/>
          <p:cNvSpPr>
            <a:spLocks noGrp="1"/>
          </p:cNvSpPr>
          <p:nvPr>
            <p:ph type="ftr" sz="quarter" idx="11"/>
          </p:nvPr>
        </p:nvSpPr>
        <p:spPr/>
        <p:txBody>
          <a:bodyPr/>
          <a:lstStyle/>
          <a:p>
            <a:endParaRPr lang="ar-SA"/>
          </a:p>
        </p:txBody>
      </p:sp>
      <p:sp>
        <p:nvSpPr>
          <p:cNvPr id="15" name="Slide Number Placeholder 14"/>
          <p:cNvSpPr>
            <a:spLocks noGrp="1"/>
          </p:cNvSpPr>
          <p:nvPr>
            <p:ph type="sldNum" sz="quarter" idx="12"/>
          </p:nvPr>
        </p:nvSpPr>
        <p:spPr>
          <a:xfrm>
            <a:off x="8229600" y="6473952"/>
            <a:ext cx="758952" cy="246888"/>
          </a:xfrm>
        </p:spPr>
        <p:txBody>
          <a:bodyPr/>
          <a:lstStyle/>
          <a:p>
            <a:fld id="{182BB6B0-F065-4B5D-8D5E-D96826A9D132}" type="slidenum">
              <a:rPr lang="ar-SA" smtClean="0"/>
              <a:pPr/>
              <a:t>‹#›</a:t>
            </a:fld>
            <a:endParaRPr lang="ar-SA"/>
          </a:p>
        </p:txBody>
      </p:sp>
    </p:spTree>
  </p:cSld>
  <p:clrMapOvr>
    <a:masterClrMapping/>
  </p:clrMapOvr>
  <p:transition>
    <p:whee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4D5AA7-BFFA-41AC-B69A-74CF6A17DDAA}" type="datetimeFigureOut">
              <a:rPr lang="ar-SA" smtClean="0"/>
              <a:pPr/>
              <a:t>25/12/1437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82BB6B0-F065-4B5D-8D5E-D96826A9D132}" type="slidenum">
              <a:rPr lang="ar-SA" smtClean="0"/>
              <a:pPr/>
              <a:t>‹#›</a:t>
            </a:fld>
            <a:endParaRPr lang="ar-SA"/>
          </a:p>
        </p:txBody>
      </p:sp>
    </p:spTree>
  </p:cSld>
  <p:clrMapOvr>
    <a:masterClrMapping/>
  </p:clrMapOvr>
  <p:transition>
    <p:whee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4D5AA7-BFFA-41AC-B69A-74CF6A17DDAA}" type="datetimeFigureOut">
              <a:rPr lang="ar-SA" smtClean="0"/>
              <a:pPr/>
              <a:t>25/12/1437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82BB6B0-F065-4B5D-8D5E-D96826A9D132}" type="slidenum">
              <a:rPr lang="ar-SA" smtClean="0"/>
              <a:pPr/>
              <a:t>‹#›</a:t>
            </a:fld>
            <a:endParaRPr lang="ar-SA"/>
          </a:p>
        </p:txBody>
      </p:sp>
    </p:spTree>
  </p:cSld>
  <p:clrMapOvr>
    <a:masterClrMapping/>
  </p:clrMapOvr>
  <p:transition>
    <p:whee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2F4D5AA7-BFFA-41AC-B69A-74CF6A17DDAA}" type="datetimeFigureOut">
              <a:rPr lang="ar-SA" smtClean="0"/>
              <a:pPr/>
              <a:t>25/12/1437</a:t>
            </a:fld>
            <a:endParaRPr lang="ar-SA"/>
          </a:p>
        </p:txBody>
      </p:sp>
      <p:sp>
        <p:nvSpPr>
          <p:cNvPr id="19" name="Footer Placeholder 18"/>
          <p:cNvSpPr>
            <a:spLocks noGrp="1"/>
          </p:cNvSpPr>
          <p:nvPr>
            <p:ph type="ftr" sz="quarter" idx="11"/>
          </p:nvPr>
        </p:nvSpPr>
        <p:spPr>
          <a:xfrm>
            <a:off x="3581400" y="76200"/>
            <a:ext cx="2895600" cy="288925"/>
          </a:xfrm>
        </p:spPr>
        <p:txBody>
          <a:bodyPr/>
          <a:lstStyle/>
          <a:p>
            <a:endParaRPr lang="ar-SA"/>
          </a:p>
        </p:txBody>
      </p:sp>
      <p:sp>
        <p:nvSpPr>
          <p:cNvPr id="16" name="Slide Number Placeholder 15"/>
          <p:cNvSpPr>
            <a:spLocks noGrp="1"/>
          </p:cNvSpPr>
          <p:nvPr>
            <p:ph type="sldNum" sz="quarter" idx="12"/>
          </p:nvPr>
        </p:nvSpPr>
        <p:spPr>
          <a:xfrm>
            <a:off x="8229600" y="6473952"/>
            <a:ext cx="758952" cy="246888"/>
          </a:xfrm>
        </p:spPr>
        <p:txBody>
          <a:bodyPr/>
          <a:lstStyle/>
          <a:p>
            <a:fld id="{182BB6B0-F065-4B5D-8D5E-D96826A9D132}" type="slidenum">
              <a:rPr lang="ar-SA" smtClean="0"/>
              <a:pPr/>
              <a:t>‹#›</a:t>
            </a:fld>
            <a:endParaRPr lang="ar-SA"/>
          </a:p>
        </p:txBody>
      </p:sp>
    </p:spTree>
  </p:cSld>
  <p:clrMapOvr>
    <a:masterClrMapping/>
  </p:clrMapOvr>
  <p:transition>
    <p:whee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2F4D5AA7-BFFA-41AC-B69A-74CF6A17DDAA}" type="datetimeFigureOut">
              <a:rPr lang="ar-SA" smtClean="0"/>
              <a:pPr/>
              <a:t>25/12/1437</a:t>
            </a:fld>
            <a:endParaRPr lang="ar-SA"/>
          </a:p>
        </p:txBody>
      </p:sp>
      <p:sp>
        <p:nvSpPr>
          <p:cNvPr id="11" name="Footer Placeholder 10"/>
          <p:cNvSpPr>
            <a:spLocks noGrp="1"/>
          </p:cNvSpPr>
          <p:nvPr>
            <p:ph type="ftr" sz="quarter" idx="11"/>
          </p:nvPr>
        </p:nvSpPr>
        <p:spPr/>
        <p:txBody>
          <a:bodyPr/>
          <a:lstStyle/>
          <a:p>
            <a:endParaRPr lang="ar-SA"/>
          </a:p>
        </p:txBody>
      </p:sp>
      <p:sp>
        <p:nvSpPr>
          <p:cNvPr id="16" name="Slide Number Placeholder 15"/>
          <p:cNvSpPr>
            <a:spLocks noGrp="1"/>
          </p:cNvSpPr>
          <p:nvPr>
            <p:ph type="sldNum" sz="quarter" idx="12"/>
          </p:nvPr>
        </p:nvSpPr>
        <p:spPr/>
        <p:txBody>
          <a:bodyPr/>
          <a:lstStyle/>
          <a:p>
            <a:fld id="{182BB6B0-F065-4B5D-8D5E-D96826A9D132}" type="slidenum">
              <a:rPr lang="ar-SA" smtClean="0"/>
              <a:pPr/>
              <a:t>‹#›</a:t>
            </a:fld>
            <a:endParaRPr lang="ar-SA"/>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whee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2F4D5AA7-BFFA-41AC-B69A-74CF6A17DDAA}" type="datetimeFigureOut">
              <a:rPr lang="ar-SA" smtClean="0"/>
              <a:pPr/>
              <a:t>25/12/1437</a:t>
            </a:fld>
            <a:endParaRPr lang="ar-SA"/>
          </a:p>
        </p:txBody>
      </p:sp>
      <p:sp>
        <p:nvSpPr>
          <p:cNvPr id="10" name="Footer Placeholder 9"/>
          <p:cNvSpPr>
            <a:spLocks noGrp="1"/>
          </p:cNvSpPr>
          <p:nvPr>
            <p:ph type="ftr" sz="quarter" idx="11"/>
          </p:nvPr>
        </p:nvSpPr>
        <p:spPr/>
        <p:txBody>
          <a:bodyPr/>
          <a:lstStyle/>
          <a:p>
            <a:endParaRPr lang="ar-SA"/>
          </a:p>
        </p:txBody>
      </p:sp>
      <p:sp>
        <p:nvSpPr>
          <p:cNvPr id="31" name="Slide Number Placeholder 30"/>
          <p:cNvSpPr>
            <a:spLocks noGrp="1"/>
          </p:cNvSpPr>
          <p:nvPr>
            <p:ph type="sldNum" sz="quarter" idx="12"/>
          </p:nvPr>
        </p:nvSpPr>
        <p:spPr/>
        <p:txBody>
          <a:bodyPr/>
          <a:lstStyle/>
          <a:p>
            <a:fld id="{182BB6B0-F065-4B5D-8D5E-D96826A9D132}" type="slidenum">
              <a:rPr lang="ar-SA" smtClean="0"/>
              <a:pPr/>
              <a:t>‹#›</a:t>
            </a:fld>
            <a:endParaRPr lang="ar-SA"/>
          </a:p>
        </p:txBody>
      </p:sp>
    </p:spTree>
  </p:cSld>
  <p:clrMapOvr>
    <a:masterClrMapping/>
  </p:clrMapOvr>
  <p:transition>
    <p:whee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2F4D5AA7-BFFA-41AC-B69A-74CF6A17DDAA}" type="datetimeFigureOut">
              <a:rPr lang="ar-SA" smtClean="0"/>
              <a:pPr/>
              <a:t>25/12/1437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229600" y="6477000"/>
            <a:ext cx="762000" cy="246888"/>
          </a:xfrm>
        </p:spPr>
        <p:txBody>
          <a:bodyPr/>
          <a:lstStyle/>
          <a:p>
            <a:fld id="{182BB6B0-F065-4B5D-8D5E-D96826A9D132}" type="slidenum">
              <a:rPr lang="ar-SA" smtClean="0"/>
              <a:pPr/>
              <a:t>‹#›</a:t>
            </a:fld>
            <a:endParaRPr lang="ar-SA"/>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whee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F4D5AA7-BFFA-41AC-B69A-74CF6A17DDAA}" type="datetimeFigureOut">
              <a:rPr lang="ar-SA" smtClean="0"/>
              <a:pPr/>
              <a:t>25/12/1437</a:t>
            </a:fld>
            <a:endParaRPr lang="ar-SA"/>
          </a:p>
        </p:txBody>
      </p:sp>
      <p:sp>
        <p:nvSpPr>
          <p:cNvPr id="21" name="Footer Placeholder 20"/>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82BB6B0-F065-4B5D-8D5E-D96826A9D132}" type="slidenum">
              <a:rPr lang="ar-SA" smtClean="0"/>
              <a:pPr/>
              <a:t>‹#›</a:t>
            </a:fld>
            <a:endParaRPr lang="ar-SA"/>
          </a:p>
        </p:txBody>
      </p:sp>
    </p:spTree>
  </p:cSld>
  <p:clrMapOvr>
    <a:masterClrMapping/>
  </p:clrMapOvr>
  <p:transition>
    <p:whee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F4D5AA7-BFFA-41AC-B69A-74CF6A17DDAA}" type="datetimeFigureOut">
              <a:rPr lang="ar-SA" smtClean="0"/>
              <a:pPr/>
              <a:t>25/12/1437</a:t>
            </a:fld>
            <a:endParaRPr lang="ar-SA"/>
          </a:p>
        </p:txBody>
      </p:sp>
      <p:sp>
        <p:nvSpPr>
          <p:cNvPr id="24" name="Footer Placeholder 23"/>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82BB6B0-F065-4B5D-8D5E-D96826A9D132}" type="slidenum">
              <a:rPr lang="ar-SA" smtClean="0"/>
              <a:pPr/>
              <a:t>‹#›</a:t>
            </a:fld>
            <a:endParaRPr lang="ar-SA"/>
          </a:p>
        </p:txBody>
      </p:sp>
    </p:spTree>
  </p:cSld>
  <p:clrMapOvr>
    <a:masterClrMapping/>
  </p:clrMapOvr>
  <p:transition>
    <p:whee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2F4D5AA7-BFFA-41AC-B69A-74CF6A17DDAA}" type="datetimeFigureOut">
              <a:rPr lang="ar-SA" smtClean="0"/>
              <a:pPr/>
              <a:t>25/12/1437</a:t>
            </a:fld>
            <a:endParaRPr lang="ar-SA"/>
          </a:p>
        </p:txBody>
      </p:sp>
      <p:sp>
        <p:nvSpPr>
          <p:cNvPr id="29" name="Footer Placeholder 28"/>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82BB6B0-F065-4B5D-8D5E-D96826A9D132}" type="slidenum">
              <a:rPr lang="ar-SA" smtClean="0"/>
              <a:pPr/>
              <a:t>‹#›</a:t>
            </a:fld>
            <a:endParaRPr lang="ar-SA"/>
          </a:p>
        </p:txBody>
      </p:sp>
    </p:spTree>
  </p:cSld>
  <p:clrMapOvr>
    <a:masterClrMapping/>
  </p:clrMapOvr>
  <p:transition>
    <p:whee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2F4D5AA7-BFFA-41AC-B69A-74CF6A17DDAA}" type="datetimeFigureOut">
              <a:rPr lang="ar-SA" smtClean="0"/>
              <a:pPr/>
              <a:t>25/12/1437</a:t>
            </a:fld>
            <a:endParaRPr lang="ar-SA"/>
          </a:p>
        </p:txBody>
      </p:sp>
      <p:sp>
        <p:nvSpPr>
          <p:cNvPr id="5" name="Footer Placeholder 4"/>
          <p:cNvSpPr>
            <a:spLocks noGrp="1"/>
          </p:cNvSpPr>
          <p:nvPr>
            <p:ph type="ftr" sz="quarter" idx="11"/>
          </p:nvPr>
        </p:nvSpPr>
        <p:spPr/>
        <p:txBody>
          <a:bodyPr/>
          <a:lstStyle/>
          <a:p>
            <a:endParaRPr lang="ar-SA"/>
          </a:p>
        </p:txBody>
      </p:sp>
      <p:sp>
        <p:nvSpPr>
          <p:cNvPr id="31" name="Slide Number Placeholder 30"/>
          <p:cNvSpPr>
            <a:spLocks noGrp="1"/>
          </p:cNvSpPr>
          <p:nvPr>
            <p:ph type="sldNum" sz="quarter" idx="12"/>
          </p:nvPr>
        </p:nvSpPr>
        <p:spPr/>
        <p:txBody>
          <a:bodyPr/>
          <a:lstStyle/>
          <a:p>
            <a:fld id="{182BB6B0-F065-4B5D-8D5E-D96826A9D132}" type="slidenum">
              <a:rPr lang="ar-SA" smtClean="0"/>
              <a:pPr/>
              <a:t>‹#›</a:t>
            </a:fld>
            <a:endParaRPr lang="ar-SA"/>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transition>
    <p:whee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F4D5AA7-BFFA-41AC-B69A-74CF6A17DDAA}" type="datetimeFigureOut">
              <a:rPr lang="ar-SA" smtClean="0"/>
              <a:pPr/>
              <a:t>25/12/1437</a:t>
            </a:fld>
            <a:endParaRPr lang="ar-SA"/>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SA"/>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82BB6B0-F065-4B5D-8D5E-D96826A9D132}" type="slidenum">
              <a:rPr lang="ar-SA" smtClean="0"/>
              <a:pPr/>
              <a:t>‹#›</a:t>
            </a:fld>
            <a:endParaRPr lang="ar-SA"/>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wheel/>
  </p:transition>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214290"/>
            <a:ext cx="8206680" cy="6286544"/>
          </a:xfrm>
        </p:spPr>
        <p:txBody>
          <a:bodyPr>
            <a:normAutofit/>
          </a:bodyPr>
          <a:lstStyle/>
          <a:p>
            <a:pPr algn="ctr"/>
            <a:r>
              <a:rPr lang="en-US" sz="2800" dirty="0"/>
              <a:t/>
            </a:r>
            <a:br>
              <a:rPr lang="en-US" sz="2800" dirty="0"/>
            </a:br>
            <a:r>
              <a:rPr lang="ar-SA" sz="2800" dirty="0"/>
              <a:t> </a:t>
            </a:r>
            <a:r>
              <a:rPr lang="ar-SA" sz="2800" dirty="0">
                <a:cs typeface="AF_Taif Normal" pitchFamily="2" charset="-78"/>
              </a:rPr>
              <a:t>بسم الله الرحمن الرحيم</a:t>
            </a:r>
            <a:r>
              <a:rPr lang="en-US" sz="2800" dirty="0" smtClean="0">
                <a:cs typeface="AF_Taif Normal" pitchFamily="2" charset="-78"/>
              </a:rPr>
              <a:t> </a:t>
            </a:r>
            <a:r>
              <a:rPr lang="en-US" sz="2800" dirty="0" smtClean="0"/>
              <a:t/>
            </a:r>
            <a:br>
              <a:rPr lang="en-US" sz="2800" dirty="0" smtClean="0"/>
            </a:br>
            <a:r>
              <a:rPr lang="ar-SA" sz="2800" dirty="0" smtClean="0"/>
              <a:t>جمهورية السودان</a:t>
            </a:r>
            <a:r>
              <a:rPr lang="en-US" sz="2800" dirty="0"/>
              <a:t/>
            </a:r>
            <a:br>
              <a:rPr lang="en-US" sz="2800" dirty="0"/>
            </a:br>
            <a:r>
              <a:rPr lang="ar-SA" sz="5400" dirty="0">
                <a:solidFill>
                  <a:srgbClr val="FF0000"/>
                </a:solidFill>
                <a:latin typeface="Estrangelo Edessa" pitchFamily="66" charset="0"/>
                <a:cs typeface="Estrangelo Edessa" pitchFamily="66" charset="0"/>
              </a:rPr>
              <a:t>وزارة تنمية الموارد </a:t>
            </a:r>
            <a:r>
              <a:rPr lang="ar-SA" sz="5400" dirty="0" smtClean="0">
                <a:solidFill>
                  <a:srgbClr val="FF0000"/>
                </a:solidFill>
                <a:latin typeface="Estrangelo Edessa" pitchFamily="66" charset="0"/>
                <a:cs typeface="Estrangelo Edessa" pitchFamily="66" charset="0"/>
              </a:rPr>
              <a:t>البشرية</a:t>
            </a:r>
            <a:r>
              <a:rPr lang="ar-SA" dirty="0" smtClean="0">
                <a:solidFill>
                  <a:srgbClr val="FF0000"/>
                </a:solidFill>
                <a:latin typeface="Estrangelo Edessa" pitchFamily="66" charset="0"/>
                <a:cs typeface="Estrangelo Edessa" pitchFamily="66" charset="0"/>
              </a:rPr>
              <a:t/>
            </a:r>
            <a:br>
              <a:rPr lang="ar-SA" dirty="0" smtClean="0">
                <a:solidFill>
                  <a:srgbClr val="FF0000"/>
                </a:solidFill>
                <a:latin typeface="Estrangelo Edessa" pitchFamily="66" charset="0"/>
                <a:cs typeface="Estrangelo Edessa" pitchFamily="66" charset="0"/>
              </a:rPr>
            </a:br>
            <a:r>
              <a:rPr lang="en-US" sz="2800" dirty="0"/>
              <a:t/>
            </a:r>
            <a:br>
              <a:rPr lang="en-US" sz="2800" dirty="0"/>
            </a:br>
            <a:r>
              <a:rPr lang="ar-SA" sz="6000" dirty="0" smtClean="0">
                <a:latin typeface="Andalus" pitchFamily="18" charset="-78"/>
                <a:cs typeface="Andalus" pitchFamily="18" charset="-78"/>
              </a:rPr>
              <a:t>الصندوق </a:t>
            </a:r>
            <a:r>
              <a:rPr lang="ar-SA" sz="6000" dirty="0">
                <a:latin typeface="Andalus" pitchFamily="18" charset="-78"/>
                <a:cs typeface="Andalus" pitchFamily="18" charset="-78"/>
              </a:rPr>
              <a:t>القومى لتشغيل </a:t>
            </a:r>
            <a:r>
              <a:rPr lang="ar-SA" sz="6000" dirty="0" smtClean="0">
                <a:latin typeface="Andalus" pitchFamily="18" charset="-78"/>
                <a:cs typeface="Andalus" pitchFamily="18" charset="-78"/>
              </a:rPr>
              <a:t>الخريجين</a:t>
            </a:r>
            <a:r>
              <a:rPr lang="ar-SA" sz="3200" dirty="0" smtClean="0">
                <a:cs typeface="MCS Taybah H_I normal." pitchFamily="2" charset="-78"/>
              </a:rPr>
              <a:t/>
            </a:r>
            <a:br>
              <a:rPr lang="ar-SA" sz="3200" dirty="0" smtClean="0">
                <a:cs typeface="MCS Taybah H_I normal." pitchFamily="2" charset="-78"/>
              </a:rPr>
            </a:br>
            <a:r>
              <a:rPr lang="ar-SA" sz="2800" dirty="0" smtClean="0"/>
              <a:t/>
            </a:r>
            <a:br>
              <a:rPr lang="ar-SA" sz="2800" dirty="0" smtClean="0"/>
            </a:br>
            <a:r>
              <a:rPr lang="ar-SA" sz="6000" dirty="0" smtClean="0">
                <a:latin typeface="Andalus" pitchFamily="18" charset="-78"/>
                <a:cs typeface="Andalus" pitchFamily="18" charset="-78"/>
              </a:rPr>
              <a:t>نبذة تعريفية</a:t>
            </a:r>
            <a:r>
              <a:rPr lang="ar-SA" sz="3200" u="sng" dirty="0">
                <a:cs typeface="MCS Taybah H_I normal." pitchFamily="2" charset="-78"/>
              </a:rPr>
              <a:t/>
            </a:r>
            <a:br>
              <a:rPr lang="ar-SA" sz="3200" u="sng" dirty="0">
                <a:cs typeface="MCS Taybah H_I normal." pitchFamily="2" charset="-78"/>
              </a:rPr>
            </a:br>
            <a:r>
              <a:rPr lang="en-US" sz="2400" dirty="0"/>
              <a:t/>
            </a:r>
            <a:br>
              <a:rPr lang="en-US" sz="2400" dirty="0"/>
            </a:br>
            <a:r>
              <a:rPr lang="en-US" sz="2800" dirty="0"/>
              <a:t/>
            </a:r>
            <a:br>
              <a:rPr lang="en-US" sz="2800" dirty="0"/>
            </a:br>
            <a:endParaRPr lang="ar-SA" sz="2800" dirty="0"/>
          </a:p>
        </p:txBody>
      </p:sp>
      <p:pic>
        <p:nvPicPr>
          <p:cNvPr id="4" name="Picture 3" descr="C:\Users\itadmin\Desktop\شعار الصندوق والوزارة\شعار الوزارة (3).jpg"/>
          <p:cNvPicPr/>
          <p:nvPr/>
        </p:nvPicPr>
        <p:blipFill>
          <a:blip r:embed="rId2" cstate="print"/>
          <a:srcRect/>
          <a:stretch>
            <a:fillRect/>
          </a:stretch>
        </p:blipFill>
        <p:spPr bwMode="auto">
          <a:xfrm>
            <a:off x="7086600" y="0"/>
            <a:ext cx="2057400" cy="1543907"/>
          </a:xfrm>
          <a:prstGeom prst="rect">
            <a:avLst/>
          </a:prstGeom>
          <a:noFill/>
          <a:ln w="9525">
            <a:noFill/>
            <a:miter lim="800000"/>
            <a:headEnd/>
            <a:tailEnd/>
          </a:ln>
        </p:spPr>
      </p:pic>
      <p:pic>
        <p:nvPicPr>
          <p:cNvPr id="5" name="Picture 4" descr="F:\الشعار الجييييييد.png"/>
          <p:cNvPicPr/>
          <p:nvPr/>
        </p:nvPicPr>
        <p:blipFill>
          <a:blip r:embed="rId3" cstate="print"/>
          <a:srcRect/>
          <a:stretch>
            <a:fillRect/>
          </a:stretch>
        </p:blipFill>
        <p:spPr bwMode="auto">
          <a:xfrm>
            <a:off x="0" y="0"/>
            <a:ext cx="1631839" cy="139957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hee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b="1" u="sng" dirty="0" smtClean="0"/>
              <a:t>الإنتاج :</a:t>
            </a:r>
            <a:r>
              <a:rPr lang="en-US" b="1" u="sng" dirty="0" smtClean="0"/>
              <a:t/>
            </a:r>
            <a:br>
              <a:rPr lang="en-US" b="1" u="sng" dirty="0" smtClean="0"/>
            </a:br>
            <a:endParaRPr lang="ar-SA" b="1" u="sng" dirty="0"/>
          </a:p>
        </p:txBody>
      </p:sp>
      <p:sp>
        <p:nvSpPr>
          <p:cNvPr id="3" name="Content Placeholder 2"/>
          <p:cNvSpPr>
            <a:spLocks noGrp="1"/>
          </p:cNvSpPr>
          <p:nvPr>
            <p:ph idx="1"/>
          </p:nvPr>
        </p:nvSpPr>
        <p:spPr/>
        <p:txBody>
          <a:bodyPr/>
          <a:lstStyle/>
          <a:p>
            <a:pPr lvl="0">
              <a:buClrTx/>
              <a:buFont typeface="Wingdings" pitchFamily="2" charset="2"/>
              <a:buChar char="§"/>
            </a:pPr>
            <a:r>
              <a:rPr lang="ar-SA" sz="4800" b="1" dirty="0" smtClean="0">
                <a:cs typeface="Akhbar MT" pitchFamily="2" charset="-78"/>
              </a:rPr>
              <a:t>تم تصميم أدلة و مراشد التدريب .</a:t>
            </a:r>
            <a:endParaRPr lang="en-US" sz="4800" dirty="0" smtClean="0">
              <a:cs typeface="Akhbar MT" pitchFamily="2" charset="-78"/>
            </a:endParaRPr>
          </a:p>
          <a:p>
            <a:pPr lvl="0">
              <a:buClrTx/>
              <a:buFont typeface="Wingdings" pitchFamily="2" charset="2"/>
              <a:buChar char="§"/>
            </a:pPr>
            <a:r>
              <a:rPr lang="ar-SA" sz="4800" b="1" dirty="0" smtClean="0">
                <a:cs typeface="Akhbar MT" pitchFamily="2" charset="-78"/>
              </a:rPr>
              <a:t>تم تصميم مناهج </a:t>
            </a:r>
            <a:r>
              <a:rPr lang="ar-SA" sz="4800" b="1" dirty="0" err="1" smtClean="0">
                <a:cs typeface="Akhbar MT" pitchFamily="2" charset="-78"/>
              </a:rPr>
              <a:t>تدريبية </a:t>
            </a:r>
            <a:r>
              <a:rPr lang="ar-SA" b="1" dirty="0" smtClean="0"/>
              <a:t>.</a:t>
            </a:r>
            <a:endParaRPr lang="en-US" dirty="0" smtClean="0"/>
          </a:p>
          <a:p>
            <a:pPr>
              <a:buClrTx/>
              <a:buFont typeface="Wingdings" pitchFamily="2" charset="2"/>
              <a:buChar char="§"/>
            </a:pPr>
            <a:endParaRPr lang="ar-SA" dirty="0"/>
          </a:p>
        </p:txBody>
      </p:sp>
    </p:spTree>
  </p:cSld>
  <p:clrMapOvr>
    <a:masterClrMapping/>
  </p:clrMapOvr>
  <p:transition>
    <p:whee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sz="4900" b="1" u="sng" dirty="0" smtClean="0">
                <a:solidFill>
                  <a:srgbClr val="FF0000"/>
                </a:solidFill>
                <a:latin typeface="Andalus" pitchFamily="18" charset="-78"/>
                <a:cs typeface="Andalus" pitchFamily="18" charset="-78"/>
              </a:rPr>
              <a:t>ثالثاً: محور نشر ثقافة العمل الحر   </a:t>
            </a:r>
            <a:r>
              <a:rPr lang="en-US" sz="4900" b="1" dirty="0" smtClean="0">
                <a:solidFill>
                  <a:srgbClr val="FF0000"/>
                </a:solidFill>
                <a:latin typeface="Andalus" pitchFamily="18" charset="-78"/>
                <a:cs typeface="Andalus" pitchFamily="18" charset="-78"/>
              </a:rPr>
              <a:t> </a:t>
            </a:r>
            <a:r>
              <a:rPr lang="en-US" b="1" u="sng" dirty="0" smtClean="0">
                <a:solidFill>
                  <a:srgbClr val="FF0000"/>
                </a:solidFill>
                <a:latin typeface="Andalus" pitchFamily="18" charset="-78"/>
                <a:cs typeface="Andalus" pitchFamily="18" charset="-78"/>
              </a:rPr>
              <a:t>:</a:t>
            </a:r>
            <a:r>
              <a:rPr lang="en-US" dirty="0" smtClean="0"/>
              <a:t/>
            </a:r>
            <a:br>
              <a:rPr lang="en-US" dirty="0" smtClean="0"/>
            </a:br>
            <a:endParaRPr lang="ar-SA" dirty="0"/>
          </a:p>
        </p:txBody>
      </p:sp>
      <p:sp>
        <p:nvSpPr>
          <p:cNvPr id="3" name="Content Placeholder 2"/>
          <p:cNvSpPr>
            <a:spLocks noGrp="1"/>
          </p:cNvSpPr>
          <p:nvPr>
            <p:ph idx="1"/>
          </p:nvPr>
        </p:nvSpPr>
        <p:spPr>
          <a:xfrm>
            <a:off x="251520" y="1340768"/>
            <a:ext cx="8686800" cy="5328592"/>
          </a:xfrm>
        </p:spPr>
        <p:txBody>
          <a:bodyPr>
            <a:normAutofit lnSpcReduction="10000"/>
          </a:bodyPr>
          <a:lstStyle/>
          <a:p>
            <a:pPr algn="justLow">
              <a:buClrTx/>
              <a:buFont typeface="Arial" pitchFamily="34" charset="0"/>
              <a:buChar char="•"/>
            </a:pPr>
            <a:r>
              <a:rPr lang="ar-SA" b="1" dirty="0" smtClean="0">
                <a:cs typeface="Akhbar MT" pitchFamily="2" charset="-78"/>
              </a:rPr>
              <a:t>يهدف هذا المحور الى نشر ثقافة العمل الحر وسط المجتمع باستغلاله لكل الوسائط المقروءة والمسموعة </a:t>
            </a:r>
            <a:r>
              <a:rPr lang="ar-SA" b="1" dirty="0" err="1" smtClean="0">
                <a:cs typeface="Akhbar MT" pitchFamily="2" charset="-78"/>
              </a:rPr>
              <a:t>والمرئية .</a:t>
            </a:r>
            <a:endParaRPr lang="ar-SA" b="1" dirty="0" smtClean="0">
              <a:cs typeface="Akhbar MT" pitchFamily="2" charset="-78"/>
            </a:endParaRPr>
          </a:p>
          <a:p>
            <a:pPr algn="justLow">
              <a:buClrTx/>
              <a:buFont typeface="Arial" pitchFamily="34" charset="0"/>
              <a:buChar char="•"/>
            </a:pPr>
            <a:r>
              <a:rPr lang="ar-SA" b="1" dirty="0" smtClean="0">
                <a:cs typeface="Akhbar MT" pitchFamily="2" charset="-78"/>
              </a:rPr>
              <a:t>بث برامج </a:t>
            </a:r>
            <a:r>
              <a:rPr lang="ar-SA" b="1" dirty="0" err="1" smtClean="0">
                <a:cs typeface="Akhbar MT" pitchFamily="2" charset="-78"/>
              </a:rPr>
              <a:t>ثابتة </a:t>
            </a:r>
            <a:r>
              <a:rPr lang="ar-SA" b="1" dirty="0" smtClean="0">
                <a:cs typeface="Akhbar MT" pitchFamily="2" charset="-78"/>
              </a:rPr>
              <a:t>: برنامج الخريج المستثمر </a:t>
            </a:r>
            <a:r>
              <a:rPr lang="ar-SA" b="1" dirty="0" err="1" smtClean="0">
                <a:cs typeface="Akhbar MT" pitchFamily="2" charset="-78"/>
              </a:rPr>
              <a:t>باذاعة</a:t>
            </a:r>
            <a:r>
              <a:rPr lang="ar-SA" b="1" dirty="0" smtClean="0">
                <a:cs typeface="Akhbar MT" pitchFamily="2" charset="-78"/>
              </a:rPr>
              <a:t> الشباب </a:t>
            </a:r>
            <a:r>
              <a:rPr lang="ar-SA" b="1" dirty="0" err="1" smtClean="0">
                <a:cs typeface="Akhbar MT" pitchFamily="2" charset="-78"/>
              </a:rPr>
              <a:t>والرياضيين </a:t>
            </a:r>
            <a:r>
              <a:rPr lang="ar-SA" b="1" dirty="0" smtClean="0">
                <a:cs typeface="Akhbar MT" pitchFamily="2" charset="-78"/>
              </a:rPr>
              <a:t>– برنامج </a:t>
            </a:r>
            <a:r>
              <a:rPr lang="ar-SA" b="1" dirty="0" err="1" smtClean="0">
                <a:cs typeface="Akhbar MT" pitchFamily="2" charset="-78"/>
              </a:rPr>
              <a:t>إيد</a:t>
            </a:r>
            <a:r>
              <a:rPr lang="ar-SA" b="1" dirty="0" smtClean="0">
                <a:cs typeface="Akhbar MT" pitchFamily="2" charset="-78"/>
              </a:rPr>
              <a:t> على </a:t>
            </a:r>
            <a:r>
              <a:rPr lang="ar-SA" b="1" dirty="0" err="1" smtClean="0">
                <a:cs typeface="Akhbar MT" pitchFamily="2" charset="-78"/>
              </a:rPr>
              <a:t>إبد</a:t>
            </a:r>
            <a:r>
              <a:rPr lang="ar-SA" b="1" dirty="0" smtClean="0">
                <a:cs typeface="Akhbar MT" pitchFamily="2" charset="-78"/>
              </a:rPr>
              <a:t> </a:t>
            </a:r>
            <a:r>
              <a:rPr lang="ar-SA" b="1" dirty="0" err="1" smtClean="0">
                <a:cs typeface="Akhbar MT" pitchFamily="2" charset="-78"/>
              </a:rPr>
              <a:t>باذاعة</a:t>
            </a:r>
            <a:r>
              <a:rPr lang="ar-SA" b="1" dirty="0" smtClean="0">
                <a:cs typeface="Akhbar MT" pitchFamily="2" charset="-78"/>
              </a:rPr>
              <a:t> </a:t>
            </a:r>
            <a:r>
              <a:rPr lang="en-US" b="1" dirty="0" smtClean="0">
                <a:cs typeface="Akhbar MT" pitchFamily="2" charset="-78"/>
              </a:rPr>
              <a:t>FM100</a:t>
            </a:r>
            <a:r>
              <a:rPr lang="ar-SA" b="1" dirty="0" smtClean="0">
                <a:cs typeface="Akhbar MT" pitchFamily="2" charset="-78"/>
              </a:rPr>
              <a:t> – برنامج </a:t>
            </a:r>
            <a:r>
              <a:rPr lang="ar-SA" b="1" dirty="0" err="1" smtClean="0">
                <a:cs typeface="Akhbar MT" pitchFamily="2" charset="-78"/>
              </a:rPr>
              <a:t>عريشة</a:t>
            </a:r>
            <a:r>
              <a:rPr lang="ar-SA" b="1" dirty="0" smtClean="0">
                <a:cs typeface="Akhbar MT" pitchFamily="2" charset="-78"/>
              </a:rPr>
              <a:t> الخريج </a:t>
            </a:r>
            <a:r>
              <a:rPr lang="ar-SA" b="1" dirty="0" err="1" smtClean="0">
                <a:cs typeface="Akhbar MT" pitchFamily="2" charset="-78"/>
              </a:rPr>
              <a:t>باذاعة</a:t>
            </a:r>
            <a:r>
              <a:rPr lang="ar-SA" b="1" dirty="0" smtClean="0">
                <a:cs typeface="Akhbar MT" pitchFamily="2" charset="-78"/>
              </a:rPr>
              <a:t> </a:t>
            </a:r>
            <a:r>
              <a:rPr lang="ar-SA" b="1" dirty="0" err="1" smtClean="0">
                <a:cs typeface="Akhbar MT" pitchFamily="2" charset="-78"/>
              </a:rPr>
              <a:t>دارفور </a:t>
            </a:r>
            <a:r>
              <a:rPr lang="ar-SA" b="1" dirty="0" smtClean="0">
                <a:cs typeface="Akhbar MT" pitchFamily="2" charset="-78"/>
              </a:rPr>
              <a:t>– استضافة شهرية فى قناة </a:t>
            </a:r>
            <a:r>
              <a:rPr lang="ar-SA" b="1" dirty="0" err="1" smtClean="0">
                <a:cs typeface="Akhbar MT" pitchFamily="2" charset="-78"/>
              </a:rPr>
              <a:t>الشروق </a:t>
            </a:r>
            <a:r>
              <a:rPr lang="ar-SA" b="1" dirty="0" smtClean="0">
                <a:cs typeface="Akhbar MT" pitchFamily="2" charset="-78"/>
              </a:rPr>
              <a:t>– برنامج بيتنا بالتلفزيون </a:t>
            </a:r>
            <a:r>
              <a:rPr lang="ar-SA" b="1" dirty="0" err="1" smtClean="0">
                <a:cs typeface="Akhbar MT" pitchFamily="2" charset="-78"/>
              </a:rPr>
              <a:t>القومى .</a:t>
            </a:r>
            <a:endParaRPr lang="ar-SA" b="1" dirty="0" smtClean="0">
              <a:cs typeface="Akhbar MT" pitchFamily="2" charset="-78"/>
            </a:endParaRPr>
          </a:p>
          <a:p>
            <a:pPr algn="justLow">
              <a:buClrTx/>
              <a:buFont typeface="Arial" pitchFamily="34" charset="0"/>
              <a:buChar char="•"/>
            </a:pPr>
            <a:r>
              <a:rPr lang="ar-SA" b="1" dirty="0" smtClean="0">
                <a:cs typeface="Akhbar MT" pitchFamily="2" charset="-78"/>
              </a:rPr>
              <a:t>انتاج افلام وثائقية تعكس تجربة الجهاز.</a:t>
            </a:r>
          </a:p>
          <a:p>
            <a:pPr algn="justLow">
              <a:buClrTx/>
              <a:buFont typeface="Arial" pitchFamily="34" charset="0"/>
              <a:buChar char="•"/>
            </a:pPr>
            <a:r>
              <a:rPr lang="ar-SA" b="1" dirty="0" smtClean="0">
                <a:cs typeface="Akhbar MT" pitchFamily="2" charset="-78"/>
              </a:rPr>
              <a:t>النشرات الدورية والاعمدة الصحفية والبوسترات</a:t>
            </a:r>
            <a:r>
              <a:rPr lang="ar-SA" b="1" dirty="0" err="1" smtClean="0">
                <a:cs typeface="Akhbar MT" pitchFamily="2" charset="-78"/>
              </a:rPr>
              <a:t>.</a:t>
            </a:r>
            <a:r>
              <a:rPr lang="ar-SA" b="1" dirty="0" smtClean="0">
                <a:cs typeface="Akhbar MT" pitchFamily="2" charset="-78"/>
              </a:rPr>
              <a:t> </a:t>
            </a:r>
          </a:p>
          <a:p>
            <a:pPr algn="justLow">
              <a:buClrTx/>
              <a:buFont typeface="Arial" pitchFamily="34" charset="0"/>
              <a:buChar char="•"/>
            </a:pPr>
            <a:r>
              <a:rPr lang="ar-SA" b="1" dirty="0" smtClean="0">
                <a:cs typeface="Akhbar MT" pitchFamily="2" charset="-78"/>
              </a:rPr>
              <a:t>عكس التجارب الخارجية مثل التجربة( المصرية-الهندية-الجزائرية-المغربية- الباكستانية-التركية) ومدى الاستفادة منها.</a:t>
            </a:r>
          </a:p>
          <a:p>
            <a:pPr algn="justLow">
              <a:buClrTx/>
              <a:buFont typeface="Arial" pitchFamily="34" charset="0"/>
              <a:buChar char="•"/>
            </a:pPr>
            <a:r>
              <a:rPr lang="ar-SA" b="1" dirty="0" smtClean="0">
                <a:cs typeface="Akhbar MT" pitchFamily="2" charset="-78"/>
              </a:rPr>
              <a:t> التوثيق الدائم لانشطة الجهاز.</a:t>
            </a:r>
          </a:p>
          <a:p>
            <a:pPr algn="justLow">
              <a:buClrTx/>
              <a:buFont typeface="Arial" pitchFamily="34" charset="0"/>
              <a:buChar char="•"/>
            </a:pPr>
            <a:endParaRPr lang="en-US" dirty="0" smtClean="0"/>
          </a:p>
          <a:p>
            <a:pPr algn="justLow">
              <a:buNone/>
            </a:pPr>
            <a:endParaRPr lang="ar-SA" dirty="0"/>
          </a:p>
        </p:txBody>
      </p:sp>
    </p:spTree>
  </p:cSld>
  <p:clrMapOvr>
    <a:masterClrMapping/>
  </p:clrMapOvr>
  <p:transition>
    <p:whee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76672"/>
            <a:ext cx="8686800" cy="6048672"/>
          </a:xfrm>
        </p:spPr>
        <p:txBody>
          <a:bodyPr>
            <a:normAutofit/>
          </a:bodyPr>
          <a:lstStyle/>
          <a:p>
            <a:pPr algn="justLow">
              <a:buClrTx/>
              <a:buFont typeface="Arial" pitchFamily="34" charset="0"/>
              <a:buChar char="•"/>
            </a:pPr>
            <a:r>
              <a:rPr lang="ar-SA" sz="4000" b="1" dirty="0" smtClean="0">
                <a:cs typeface="Akhbar MT" pitchFamily="2" charset="-78"/>
              </a:rPr>
              <a:t>التنسيق مع الخدمة الوطنية فى محور التنمية البشرية فى المركز والولايات فى نشر ثقافة العمل الحر مع وجود قصص نجاح.</a:t>
            </a:r>
          </a:p>
          <a:p>
            <a:pPr algn="justLow">
              <a:buClrTx/>
              <a:buFont typeface="Arial" pitchFamily="34" charset="0"/>
              <a:buChar char="•"/>
            </a:pPr>
            <a:r>
              <a:rPr lang="ar-SA" sz="4000" b="1" dirty="0" smtClean="0">
                <a:cs typeface="Akhbar MT" pitchFamily="2" charset="-78"/>
              </a:rPr>
              <a:t>ترتب وزارة التعليم العالى لدخول مادة ريادة الاعمال فى السنة الاخيرة من الجامعة.</a:t>
            </a:r>
          </a:p>
          <a:p>
            <a:pPr lvl="0" algn="justLow">
              <a:buClrTx/>
              <a:buFont typeface="Wingdings" pitchFamily="2" charset="2"/>
              <a:buChar char="§"/>
            </a:pPr>
            <a:r>
              <a:rPr lang="ar-SA" sz="4000" b="1" dirty="0" smtClean="0">
                <a:cs typeface="Akhbar MT" pitchFamily="2" charset="-78"/>
              </a:rPr>
              <a:t>المشاركة فى ملتقى ريادة الاعمال للمدربين العرب</a:t>
            </a:r>
            <a:endParaRPr lang="en-US" sz="4000" b="1" dirty="0" smtClean="0">
              <a:cs typeface="Akhbar MT" pitchFamily="2" charset="-78"/>
            </a:endParaRPr>
          </a:p>
          <a:p>
            <a:pPr lvl="0" algn="justLow">
              <a:buClrTx/>
              <a:buFont typeface="Wingdings" pitchFamily="2" charset="2"/>
              <a:buChar char="§"/>
            </a:pPr>
            <a:r>
              <a:rPr lang="ar-SA" sz="4000" b="1" dirty="0" smtClean="0">
                <a:cs typeface="Akhbar MT" pitchFamily="2" charset="-78"/>
              </a:rPr>
              <a:t>المشاركة فى جمعية ريادة الاعمال بجامعة العلوم والتقانة.</a:t>
            </a:r>
            <a:endParaRPr lang="en-US" dirty="0" smtClean="0"/>
          </a:p>
          <a:p>
            <a:pPr algn="justLow">
              <a:buClrTx/>
              <a:buFont typeface="Wingdings" pitchFamily="2" charset="2"/>
              <a:buChar char="§"/>
            </a:pPr>
            <a:endParaRPr lang="en-US" dirty="0" smtClean="0"/>
          </a:p>
        </p:txBody>
      </p:sp>
    </p:spTree>
  </p:cSld>
  <p:clrMapOvr>
    <a:masterClrMapping/>
  </p:clrMapOvr>
  <p:transition>
    <p:whee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742950" lvl="0" indent="-742950" algn="r">
              <a:buClr>
                <a:srgbClr val="FF0000"/>
              </a:buClr>
              <a:buFont typeface="+mj-lt"/>
              <a:buAutoNum type="arabicParenR" startAt="2"/>
            </a:pPr>
            <a:r>
              <a:rPr lang="ar-SA" b="1" u="sng" dirty="0" smtClean="0"/>
              <a:t>المعلومات :</a:t>
            </a:r>
            <a:r>
              <a:rPr lang="en-US" b="1" dirty="0" smtClean="0"/>
              <a:t/>
            </a:r>
            <a:br>
              <a:rPr lang="en-US" b="1" dirty="0" smtClean="0"/>
            </a:br>
            <a:endParaRPr lang="ar-SA" b="1" dirty="0"/>
          </a:p>
        </p:txBody>
      </p:sp>
      <p:sp>
        <p:nvSpPr>
          <p:cNvPr id="3" name="Content Placeholder 2"/>
          <p:cNvSpPr>
            <a:spLocks noGrp="1"/>
          </p:cNvSpPr>
          <p:nvPr>
            <p:ph idx="1"/>
          </p:nvPr>
        </p:nvSpPr>
        <p:spPr>
          <a:xfrm>
            <a:off x="304800" y="1124744"/>
            <a:ext cx="8686800" cy="5472608"/>
          </a:xfrm>
        </p:spPr>
        <p:txBody>
          <a:bodyPr>
            <a:noAutofit/>
          </a:bodyPr>
          <a:lstStyle/>
          <a:p>
            <a:pPr lvl="0" algn="justLow">
              <a:buClrTx/>
              <a:buFont typeface="Arial" pitchFamily="34" charset="0"/>
              <a:buChar char="•"/>
            </a:pPr>
            <a:r>
              <a:rPr lang="ar-SA" sz="3600" dirty="0" smtClean="0">
                <a:latin typeface="Andalus" pitchFamily="18" charset="-78"/>
                <a:cs typeface="Akhbar MT" pitchFamily="2" charset="-78"/>
              </a:rPr>
              <a:t>حوسبة جميع معاملات الجهاز</a:t>
            </a:r>
            <a:r>
              <a:rPr lang="ar-SA" sz="3600" u="sng" dirty="0" smtClean="0">
                <a:latin typeface="Andalus" pitchFamily="18" charset="-78"/>
                <a:cs typeface="Akhbar MT" pitchFamily="2" charset="-78"/>
              </a:rPr>
              <a:t> </a:t>
            </a:r>
            <a:r>
              <a:rPr lang="ar-SA" sz="3600" dirty="0" smtClean="0">
                <a:latin typeface="Andalus" pitchFamily="18" charset="-78"/>
                <a:cs typeface="Akhbar MT" pitchFamily="2" charset="-78"/>
              </a:rPr>
              <a:t>حيث تم حوسبة النظام المالى والإدارى – نظام المشروعات والتدريب والحصر. وربط الادارات المختلفة (</a:t>
            </a:r>
            <a:r>
              <a:rPr lang="en-US" sz="3600" dirty="0" smtClean="0">
                <a:latin typeface="Andalus" pitchFamily="18" charset="-78"/>
                <a:cs typeface="Akhbar MT" pitchFamily="2" charset="-78"/>
              </a:rPr>
              <a:t>out look</a:t>
            </a:r>
            <a:r>
              <a:rPr lang="ar-SA" sz="3600" dirty="0" smtClean="0">
                <a:latin typeface="Andalus" pitchFamily="18" charset="-78"/>
                <a:cs typeface="Akhbar MT" pitchFamily="2" charset="-78"/>
              </a:rPr>
              <a:t>)</a:t>
            </a:r>
            <a:endParaRPr lang="en-US" sz="3600" dirty="0" smtClean="0">
              <a:latin typeface="Andalus" pitchFamily="18" charset="-78"/>
              <a:cs typeface="Akhbar MT" pitchFamily="2" charset="-78"/>
            </a:endParaRPr>
          </a:p>
          <a:p>
            <a:pPr lvl="0" algn="justLow">
              <a:buClrTx/>
              <a:buFont typeface="Arial" pitchFamily="34" charset="0"/>
              <a:buChar char="•"/>
            </a:pPr>
            <a:r>
              <a:rPr lang="ar-SA" sz="3600" dirty="0" smtClean="0">
                <a:latin typeface="Andalus" pitchFamily="18" charset="-78"/>
                <a:cs typeface="Akhbar MT" pitchFamily="2" charset="-78"/>
              </a:rPr>
              <a:t>تصميم موقع إلكترونى باللغتين العربية والانجليزية أكثر تفاعلية مع الخريجين حيث يتيح التسجيل الالكترونى ، معرفة الدورات التدريبية المتاحة ، كيفية إعداد دراسة الجدوى ، نماذج لمشروعات ...الخ . </a:t>
            </a:r>
            <a:endParaRPr lang="en-US" sz="3600" dirty="0" smtClean="0">
              <a:latin typeface="Andalus" pitchFamily="18" charset="-78"/>
              <a:cs typeface="Akhbar MT" pitchFamily="2" charset="-78"/>
            </a:endParaRPr>
          </a:p>
          <a:p>
            <a:pPr lvl="0" algn="justLow">
              <a:buClrTx/>
              <a:buFont typeface="Arial" pitchFamily="34" charset="0"/>
              <a:buChar char="•"/>
            </a:pPr>
            <a:r>
              <a:rPr lang="ar-SA" sz="3600" dirty="0" smtClean="0">
                <a:latin typeface="Andalus" pitchFamily="18" charset="-78"/>
                <a:cs typeface="Akhbar MT" pitchFamily="2" charset="-78"/>
              </a:rPr>
              <a:t> تحديث وتطوير مركز مكالمات الخريجين للتواصل المباشر على الرقم 5353 من جميع الشبكات .</a:t>
            </a:r>
            <a:endParaRPr lang="en-US" sz="3600" dirty="0" smtClean="0">
              <a:latin typeface="Andalus" pitchFamily="18" charset="-78"/>
              <a:cs typeface="Akhbar MT" pitchFamily="2" charset="-78"/>
            </a:endParaRPr>
          </a:p>
          <a:p>
            <a:pPr lvl="0" algn="justLow">
              <a:buClrTx/>
              <a:buFont typeface="Arial" pitchFamily="34" charset="0"/>
              <a:buChar char="•"/>
            </a:pPr>
            <a:r>
              <a:rPr lang="ar-SA" sz="3600" dirty="0" smtClean="0">
                <a:latin typeface="Andalus" pitchFamily="18" charset="-78"/>
                <a:cs typeface="Akhbar MT" pitchFamily="2" charset="-78"/>
              </a:rPr>
              <a:t>ابلاغ الخريجين عن الدورات التدريبية  برسالة </a:t>
            </a:r>
            <a:r>
              <a:rPr lang="en-US" sz="3600" dirty="0" smtClean="0">
                <a:latin typeface="Andalus" pitchFamily="18" charset="-78"/>
                <a:cs typeface="Akhbar MT" pitchFamily="2" charset="-78"/>
              </a:rPr>
              <a:t>SMS</a:t>
            </a:r>
          </a:p>
          <a:p>
            <a:pPr algn="justLow">
              <a:buClrTx/>
              <a:buFont typeface="Arial" pitchFamily="34" charset="0"/>
              <a:buChar char="•"/>
            </a:pPr>
            <a:endParaRPr lang="ar-SA" sz="3600" dirty="0">
              <a:latin typeface="Andalus" pitchFamily="18" charset="-78"/>
              <a:cs typeface="Akhbar MT" pitchFamily="2" charset="-78"/>
            </a:endParaRPr>
          </a:p>
        </p:txBody>
      </p:sp>
    </p:spTree>
  </p:cSld>
  <p:clrMapOvr>
    <a:masterClrMapping/>
  </p:clrMapOvr>
  <p:transition>
    <p:whee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24744"/>
            <a:ext cx="8686800" cy="5400600"/>
          </a:xfrm>
        </p:spPr>
        <p:txBody>
          <a:bodyPr>
            <a:normAutofit/>
          </a:bodyPr>
          <a:lstStyle/>
          <a:p>
            <a:pPr lvl="0" algn="justLow">
              <a:buClrTx/>
              <a:buFont typeface="Arial" pitchFamily="34" charset="0"/>
              <a:buChar char="•"/>
            </a:pPr>
            <a:r>
              <a:rPr lang="ar-SA" sz="4000" dirty="0" smtClean="0">
                <a:cs typeface="Akhbar MT" pitchFamily="2" charset="-78"/>
              </a:rPr>
              <a:t>يتم التقديم للمشروعات اون لاين.</a:t>
            </a:r>
            <a:endParaRPr lang="en-US" sz="4000" dirty="0" smtClean="0">
              <a:cs typeface="Akhbar MT" pitchFamily="2" charset="-78"/>
            </a:endParaRPr>
          </a:p>
          <a:p>
            <a:pPr lvl="0" algn="justLow">
              <a:buClrTx/>
              <a:buFont typeface="Arial" pitchFamily="34" charset="0"/>
              <a:buChar char="•"/>
            </a:pPr>
            <a:r>
              <a:rPr lang="ar-SA" sz="4000" dirty="0" smtClean="0">
                <a:cs typeface="Akhbar MT" pitchFamily="2" charset="-78"/>
              </a:rPr>
              <a:t>الربط الشبكى بين الامانة العامة والمكاتب التنفيذية بالولايات </a:t>
            </a:r>
          </a:p>
          <a:p>
            <a:pPr lvl="0" algn="justLow">
              <a:buClrTx/>
              <a:buFont typeface="Arial" pitchFamily="34" charset="0"/>
              <a:buChar char="•"/>
            </a:pPr>
            <a:r>
              <a:rPr lang="ar-SA" sz="4000" dirty="0" smtClean="0">
                <a:cs typeface="Akhbar MT" pitchFamily="2" charset="-78"/>
              </a:rPr>
              <a:t>تم توقيع وثيقة عن آلية حصر الخريجين ضمت كل من :وزارة التعليم العالى – منسقية الخدمة الوطنية – وزارة العمل – المركز القومى للمعلومات  – مفوضية الإختيار للخدمة المدنية والجهاز القومى لتشغيل الخريجين لتوحيد بيانات الخريجين وتكوين قاعدة معلومات حديثة ومتطورة .</a:t>
            </a:r>
            <a:endParaRPr lang="en-US" sz="4000" dirty="0" smtClean="0">
              <a:cs typeface="Akhbar MT" pitchFamily="2" charset="-78"/>
            </a:endParaRPr>
          </a:p>
          <a:p>
            <a:pPr algn="justLow"/>
            <a:endParaRPr lang="ar-SA" dirty="0"/>
          </a:p>
        </p:txBody>
      </p:sp>
    </p:spTree>
  </p:cSld>
  <p:clrMapOvr>
    <a:masterClrMapping/>
  </p:clrMapOvr>
  <p:transition>
    <p:whee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971536"/>
          </a:xfrm>
        </p:spPr>
        <p:txBody>
          <a:bodyPr>
            <a:normAutofit fontScale="90000"/>
          </a:bodyPr>
          <a:lstStyle/>
          <a:p>
            <a:pPr algn="r"/>
            <a:r>
              <a:rPr lang="ar-SA" sz="4900" b="1" u="sng" dirty="0" smtClean="0">
                <a:solidFill>
                  <a:srgbClr val="FF0000"/>
                </a:solidFill>
                <a:latin typeface="Andalus" pitchFamily="18" charset="-78"/>
                <a:cs typeface="Andalus" pitchFamily="18" charset="-78"/>
              </a:rPr>
              <a:t>خامساً: محور المشروعات:</a:t>
            </a:r>
            <a:r>
              <a:rPr lang="en-US" dirty="0" smtClean="0"/>
              <a:t/>
            </a:r>
            <a:br>
              <a:rPr lang="en-US" dirty="0" smtClean="0"/>
            </a:br>
            <a:r>
              <a:rPr lang="ar-SA" b="1" dirty="0" smtClean="0"/>
              <a:t>الحاضنات :</a:t>
            </a:r>
            <a:br>
              <a:rPr lang="ar-SA" b="1" dirty="0" smtClean="0"/>
            </a:br>
            <a:endParaRPr lang="ar-SA" dirty="0"/>
          </a:p>
        </p:txBody>
      </p:sp>
      <p:sp>
        <p:nvSpPr>
          <p:cNvPr id="3" name="Content Placeholder 2"/>
          <p:cNvSpPr>
            <a:spLocks noGrp="1"/>
          </p:cNvSpPr>
          <p:nvPr>
            <p:ph idx="1"/>
          </p:nvPr>
        </p:nvSpPr>
        <p:spPr>
          <a:xfrm>
            <a:off x="457200" y="1340768"/>
            <a:ext cx="8291264" cy="5184576"/>
          </a:xfrm>
        </p:spPr>
        <p:txBody>
          <a:bodyPr>
            <a:noAutofit/>
          </a:bodyPr>
          <a:lstStyle/>
          <a:p>
            <a:pPr algn="just">
              <a:buClrTx/>
              <a:buFont typeface="Wingdings" pitchFamily="2" charset="2"/>
              <a:buChar char="§"/>
            </a:pPr>
            <a:r>
              <a:rPr lang="ar-SA" b="1" dirty="0" smtClean="0">
                <a:cs typeface="Akhbar MT" pitchFamily="2" charset="-78"/>
              </a:rPr>
              <a:t>تعد الحاضنات هي الوعاء الاكبر و الأشمل الذي يمكننا من استيعاب اعداد كبيرة من الخريجين و تدريبهم و تأهيلهم</a:t>
            </a:r>
            <a:endParaRPr lang="en-US" b="1" dirty="0" smtClean="0">
              <a:cs typeface="Akhbar MT" pitchFamily="2" charset="-78"/>
            </a:endParaRPr>
          </a:p>
          <a:p>
            <a:pPr lvl="0" algn="just">
              <a:buClrTx/>
              <a:buFont typeface="Wingdings" pitchFamily="2" charset="2"/>
              <a:buChar char="§"/>
            </a:pPr>
            <a:r>
              <a:rPr lang="ar-SA" b="1" dirty="0" smtClean="0">
                <a:cs typeface="Akhbar MT" pitchFamily="2" charset="-78"/>
              </a:rPr>
              <a:t>وتمشياً مع المنظومات العالمية التي جعلت من تجميع الأعمال الصغيره في حيز واحد وتقديم الدعم الفنى والتدريب والاستشارات لأصحاب المبادرات لصقل مهاراتهم ورفع قدراتهم لمواجهة سوق العمل ، أنشئت أول حاضنه متكامله بولاية الخرطوم وهي حاضنة أبوحليمة للانتاج الزراعي والصناعات التحويليه كأول حاضنه بالسودان  تشتمل علي نظام إداري متكامل بها (13) وحده (بيوت محميه، مشتل ، اسماك ، اعلاف ، أرانب ، تنقية مياه ، بستره البان ، البان ، دواجن بياض ، تسمين ضأن ، عجول ، سماد عضوى ، تسويق ) .</a:t>
            </a:r>
            <a:endParaRPr lang="en-US" sz="3600" b="1" dirty="0" smtClean="0">
              <a:cs typeface="Akhbar MT" pitchFamily="2" charset="-78"/>
            </a:endParaRPr>
          </a:p>
          <a:p>
            <a:pPr algn="just">
              <a:buNone/>
            </a:pPr>
            <a:endParaRPr lang="en-US" b="1" dirty="0" smtClean="0">
              <a:cs typeface="Akhbar MT" pitchFamily="2" charset="-78"/>
            </a:endParaRPr>
          </a:p>
          <a:p>
            <a:pPr algn="just"/>
            <a:endParaRPr lang="ar-SA" b="1" dirty="0">
              <a:cs typeface="Akhbar MT" pitchFamily="2" charset="-78"/>
            </a:endParaRPr>
          </a:p>
        </p:txBody>
      </p:sp>
    </p:spTree>
  </p:cSld>
  <p:clrMapOvr>
    <a:masterClrMapping/>
  </p:clrMapOvr>
  <p:transition>
    <p:whee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620688"/>
            <a:ext cx="8892480" cy="838200"/>
          </a:xfrm>
        </p:spPr>
        <p:txBody>
          <a:bodyPr vert="horz" anchor="ctr">
            <a:normAutofit fontScale="90000"/>
          </a:bodyPr>
          <a:lstStyle/>
          <a:p>
            <a:pPr algn="ctr"/>
            <a:r>
              <a:rPr lang="ar-AE" sz="3200" b="1" u="sng" dirty="0" smtClean="0"/>
              <a:t>موقف السداد و الأرباح </a:t>
            </a:r>
            <a:r>
              <a:rPr lang="ar-SA" sz="3200" b="1" u="sng" dirty="0" smtClean="0"/>
              <a:t/>
            </a:r>
            <a:br>
              <a:rPr lang="ar-SA" sz="3200" b="1" u="sng" dirty="0" smtClean="0"/>
            </a:br>
            <a:r>
              <a:rPr lang="ar-AE" sz="2700" b="1" u="sng" dirty="0" smtClean="0"/>
              <a:t>جدول يبين موقف السداد والأرباح تراكمي لمصرف المزارع </a:t>
            </a:r>
            <a:r>
              <a:rPr lang="ar-SA" sz="2700" b="1" u="sng" dirty="0" smtClean="0"/>
              <a:t/>
            </a:r>
            <a:br>
              <a:rPr lang="ar-SA" sz="2700" b="1" u="sng" dirty="0" smtClean="0"/>
            </a:br>
            <a:r>
              <a:rPr lang="ar-AE" sz="2700" b="1" u="sng" dirty="0" smtClean="0"/>
              <a:t>( الفترة من أبريل </a:t>
            </a:r>
            <a:r>
              <a:rPr lang="ar-AE" sz="2700" b="1" u="sng" dirty="0" err="1" smtClean="0"/>
              <a:t>2012م</a:t>
            </a:r>
            <a:r>
              <a:rPr lang="ar-AE" sz="2700" b="1" u="sng" dirty="0" smtClean="0"/>
              <a:t> حتى فبراير </a:t>
            </a:r>
            <a:r>
              <a:rPr lang="ar-AE" sz="2700" b="1" u="sng" dirty="0" err="1" smtClean="0"/>
              <a:t>2016م</a:t>
            </a:r>
            <a:r>
              <a:rPr lang="ar-AE" sz="2700" b="1" u="sng" dirty="0" smtClean="0"/>
              <a:t> </a:t>
            </a:r>
            <a:r>
              <a:rPr lang="ar-AE" sz="2700" b="1" u="sng" dirty="0" err="1" smtClean="0"/>
              <a:t>)</a:t>
            </a:r>
            <a:r>
              <a:rPr lang="ar-QA" sz="2700" b="1" u="sng" dirty="0" smtClean="0"/>
              <a:t> </a:t>
            </a:r>
            <a:r>
              <a:rPr lang="ar-QA" sz="2700" b="1" u="sng" dirty="0" err="1" smtClean="0"/>
              <a:t>.</a:t>
            </a:r>
            <a:endParaRPr lang="ar-SA" sz="3200" b="1" u="sng" dirty="0" smtClean="0"/>
          </a:p>
        </p:txBody>
      </p:sp>
      <p:graphicFrame>
        <p:nvGraphicFramePr>
          <p:cNvPr id="4" name="جدول 3"/>
          <p:cNvGraphicFramePr>
            <a:graphicFrameLocks noGrp="1"/>
          </p:cNvGraphicFramePr>
          <p:nvPr/>
        </p:nvGraphicFramePr>
        <p:xfrm>
          <a:off x="1547664" y="2060848"/>
          <a:ext cx="6096000" cy="2944368"/>
        </p:xfrm>
        <a:graphic>
          <a:graphicData uri="http://schemas.openxmlformats.org/drawingml/2006/table">
            <a:tbl>
              <a:tblPr rtl="1"/>
              <a:tblGrid>
                <a:gridCol w="2211045"/>
                <a:gridCol w="1863671"/>
                <a:gridCol w="2021284"/>
              </a:tblGrid>
              <a:tr h="197172">
                <a:tc>
                  <a:txBody>
                    <a:bodyPr/>
                    <a:lstStyle/>
                    <a:p>
                      <a:pPr algn="ctr" rtl="1">
                        <a:lnSpc>
                          <a:spcPct val="115000"/>
                        </a:lnSpc>
                        <a:spcAft>
                          <a:spcPts val="0"/>
                        </a:spcAft>
                        <a:tabLst>
                          <a:tab pos="2810510" algn="l"/>
                        </a:tabLst>
                      </a:pPr>
                      <a:r>
                        <a:rPr lang="ar-QA" sz="2800" b="1" dirty="0">
                          <a:latin typeface="Calibri"/>
                          <a:ea typeface="Calibri"/>
                          <a:cs typeface="Akhbar MT" pitchFamily="2" charset="-78"/>
                        </a:rPr>
                        <a:t>البنك</a:t>
                      </a:r>
                      <a:endParaRPr lang="en-US" sz="1600" dirty="0">
                        <a:latin typeface="Calibri"/>
                        <a:ea typeface="Times New Roman"/>
                        <a:cs typeface="Akhbar MT" pitchFamily="2" charset="-78"/>
                      </a:endParaRPr>
                    </a:p>
                  </a:txBody>
                  <a:tcPr marL="48221" marR="4822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tabLst>
                          <a:tab pos="2810510" algn="l"/>
                        </a:tabLst>
                      </a:pPr>
                      <a:r>
                        <a:rPr lang="ar-QA" sz="2800" b="1" dirty="0">
                          <a:latin typeface="Calibri"/>
                          <a:ea typeface="Calibri"/>
                          <a:cs typeface="Akhbar MT" pitchFamily="2" charset="-78"/>
                        </a:rPr>
                        <a:t>المزارع    </a:t>
                      </a:r>
                      <a:endParaRPr lang="en-US" sz="1600" dirty="0">
                        <a:latin typeface="Calibri"/>
                        <a:ea typeface="Times New Roman"/>
                        <a:cs typeface="Akhbar MT" pitchFamily="2" charset="-78"/>
                      </a:endParaRPr>
                    </a:p>
                  </a:txBody>
                  <a:tcPr marL="48221" marR="4822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tabLst>
                          <a:tab pos="2810510" algn="l"/>
                        </a:tabLst>
                      </a:pPr>
                      <a:r>
                        <a:rPr lang="ar-QA" sz="2800" b="1" dirty="0" err="1">
                          <a:latin typeface="Calibri"/>
                          <a:ea typeface="Calibri"/>
                          <a:cs typeface="Akhbar MT" pitchFamily="2" charset="-78"/>
                        </a:rPr>
                        <a:t>الإدخار</a:t>
                      </a:r>
                      <a:endParaRPr lang="en-US" sz="1600" dirty="0">
                        <a:latin typeface="Calibri"/>
                        <a:ea typeface="Times New Roman"/>
                        <a:cs typeface="Akhbar MT" pitchFamily="2" charset="-78"/>
                      </a:endParaRPr>
                    </a:p>
                  </a:txBody>
                  <a:tcPr marL="48221" marR="4822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r>
              <a:tr h="197172">
                <a:tc>
                  <a:txBody>
                    <a:bodyPr/>
                    <a:lstStyle/>
                    <a:p>
                      <a:pPr algn="ctr" rtl="1">
                        <a:lnSpc>
                          <a:spcPct val="115000"/>
                        </a:lnSpc>
                        <a:spcAft>
                          <a:spcPts val="0"/>
                        </a:spcAft>
                        <a:tabLst>
                          <a:tab pos="2810510" algn="l"/>
                        </a:tabLst>
                      </a:pPr>
                      <a:r>
                        <a:rPr lang="ar-QA" sz="2800" b="1">
                          <a:latin typeface="Calibri"/>
                          <a:ea typeface="Calibri"/>
                          <a:cs typeface="Akhbar MT" pitchFamily="2" charset="-78"/>
                        </a:rPr>
                        <a:t>الأقساط المستحقة</a:t>
                      </a:r>
                      <a:endParaRPr lang="en-US" sz="1600">
                        <a:latin typeface="Calibri"/>
                        <a:ea typeface="Times New Roman"/>
                        <a:cs typeface="Akhbar MT" pitchFamily="2" charset="-78"/>
                      </a:endParaRPr>
                    </a:p>
                  </a:txBody>
                  <a:tcPr marL="48221" marR="4822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rtl="1">
                        <a:lnSpc>
                          <a:spcPct val="115000"/>
                        </a:lnSpc>
                        <a:spcAft>
                          <a:spcPts val="0"/>
                        </a:spcAft>
                        <a:tabLst>
                          <a:tab pos="2810510" algn="l"/>
                        </a:tabLst>
                      </a:pPr>
                      <a:r>
                        <a:rPr lang="ar-QA" sz="2800" b="1" dirty="0">
                          <a:latin typeface="Calibri"/>
                          <a:ea typeface="Calibri"/>
                          <a:cs typeface="Akhbar MT" pitchFamily="2" charset="-78"/>
                        </a:rPr>
                        <a:t>40,060,703</a:t>
                      </a:r>
                      <a:endParaRPr lang="en-US" sz="1600" dirty="0">
                        <a:latin typeface="Calibri"/>
                        <a:ea typeface="Times New Roman"/>
                        <a:cs typeface="Akhbar MT" pitchFamily="2" charset="-78"/>
                      </a:endParaRPr>
                    </a:p>
                  </a:txBody>
                  <a:tcPr marL="48221" marR="4822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rtl="1">
                        <a:lnSpc>
                          <a:spcPct val="115000"/>
                        </a:lnSpc>
                        <a:spcAft>
                          <a:spcPts val="0"/>
                        </a:spcAft>
                        <a:tabLst>
                          <a:tab pos="2810510" algn="l"/>
                        </a:tabLst>
                      </a:pPr>
                      <a:r>
                        <a:rPr lang="ar-QA" sz="2800" b="1" dirty="0">
                          <a:latin typeface="Calibri"/>
                          <a:ea typeface="Calibri"/>
                          <a:cs typeface="Akhbar MT" pitchFamily="2" charset="-78"/>
                        </a:rPr>
                        <a:t>34,137,380</a:t>
                      </a:r>
                      <a:endParaRPr lang="en-US" sz="1600" dirty="0">
                        <a:latin typeface="Calibri"/>
                        <a:ea typeface="Times New Roman"/>
                        <a:cs typeface="Akhbar MT" pitchFamily="2" charset="-78"/>
                      </a:endParaRPr>
                    </a:p>
                  </a:txBody>
                  <a:tcPr marL="48221" marR="4822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r>
              <a:tr h="197172">
                <a:tc>
                  <a:txBody>
                    <a:bodyPr/>
                    <a:lstStyle/>
                    <a:p>
                      <a:pPr algn="ctr" rtl="1">
                        <a:lnSpc>
                          <a:spcPct val="115000"/>
                        </a:lnSpc>
                        <a:spcAft>
                          <a:spcPts val="0"/>
                        </a:spcAft>
                        <a:tabLst>
                          <a:tab pos="2810510" algn="l"/>
                        </a:tabLst>
                      </a:pPr>
                      <a:r>
                        <a:rPr lang="ar-QA" sz="2800" b="1">
                          <a:latin typeface="Calibri"/>
                          <a:ea typeface="Calibri"/>
                          <a:cs typeface="Akhbar MT" pitchFamily="2" charset="-78"/>
                        </a:rPr>
                        <a:t>الأقساط المسددة</a:t>
                      </a:r>
                      <a:endParaRPr lang="en-US" sz="1600">
                        <a:latin typeface="Calibri"/>
                        <a:ea typeface="Times New Roman"/>
                        <a:cs typeface="Akhbar MT" pitchFamily="2" charset="-78"/>
                      </a:endParaRPr>
                    </a:p>
                  </a:txBody>
                  <a:tcPr marL="48221" marR="4822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rtl="1">
                        <a:lnSpc>
                          <a:spcPct val="115000"/>
                        </a:lnSpc>
                        <a:spcAft>
                          <a:spcPts val="0"/>
                        </a:spcAft>
                        <a:tabLst>
                          <a:tab pos="2810510" algn="l"/>
                        </a:tabLst>
                      </a:pPr>
                      <a:r>
                        <a:rPr lang="ar-QA" sz="2800" b="1">
                          <a:latin typeface="Calibri"/>
                          <a:ea typeface="Calibri"/>
                          <a:cs typeface="Akhbar MT" pitchFamily="2" charset="-78"/>
                        </a:rPr>
                        <a:t>37,659,857</a:t>
                      </a:r>
                      <a:endParaRPr lang="en-US" sz="1600">
                        <a:latin typeface="Calibri"/>
                        <a:ea typeface="Times New Roman"/>
                        <a:cs typeface="Akhbar MT" pitchFamily="2" charset="-78"/>
                      </a:endParaRPr>
                    </a:p>
                  </a:txBody>
                  <a:tcPr marL="48221" marR="4822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rtl="1">
                        <a:lnSpc>
                          <a:spcPct val="115000"/>
                        </a:lnSpc>
                        <a:spcAft>
                          <a:spcPts val="0"/>
                        </a:spcAft>
                        <a:tabLst>
                          <a:tab pos="2810510" algn="l"/>
                        </a:tabLst>
                      </a:pPr>
                      <a:r>
                        <a:rPr lang="ar-QA" sz="2800" b="1" dirty="0">
                          <a:latin typeface="Calibri"/>
                          <a:ea typeface="Calibri"/>
                          <a:cs typeface="Akhbar MT" pitchFamily="2" charset="-78"/>
                        </a:rPr>
                        <a:t>32,051,965</a:t>
                      </a:r>
                      <a:endParaRPr lang="en-US" sz="1600" dirty="0">
                        <a:latin typeface="Calibri"/>
                        <a:ea typeface="Times New Roman"/>
                        <a:cs typeface="Akhbar MT" pitchFamily="2" charset="-78"/>
                      </a:endParaRPr>
                    </a:p>
                  </a:txBody>
                  <a:tcPr marL="48221" marR="4822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r>
              <a:tr h="197172">
                <a:tc>
                  <a:txBody>
                    <a:bodyPr/>
                    <a:lstStyle/>
                    <a:p>
                      <a:pPr algn="ctr" rtl="1">
                        <a:lnSpc>
                          <a:spcPct val="115000"/>
                        </a:lnSpc>
                        <a:spcAft>
                          <a:spcPts val="0"/>
                        </a:spcAft>
                        <a:tabLst>
                          <a:tab pos="2810510" algn="l"/>
                        </a:tabLst>
                      </a:pPr>
                      <a:r>
                        <a:rPr lang="ar-QA" sz="2800" b="1">
                          <a:latin typeface="Calibri"/>
                          <a:ea typeface="Calibri"/>
                          <a:cs typeface="Akhbar MT" pitchFamily="2" charset="-78"/>
                        </a:rPr>
                        <a:t>نسبة السداد</a:t>
                      </a:r>
                      <a:endParaRPr lang="en-US" sz="1600">
                        <a:latin typeface="Calibri"/>
                        <a:ea typeface="Times New Roman"/>
                        <a:cs typeface="Akhbar MT" pitchFamily="2" charset="-78"/>
                      </a:endParaRPr>
                    </a:p>
                  </a:txBody>
                  <a:tcPr marL="48221" marR="4822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rtl="1">
                        <a:lnSpc>
                          <a:spcPct val="115000"/>
                        </a:lnSpc>
                        <a:spcAft>
                          <a:spcPts val="0"/>
                        </a:spcAft>
                        <a:tabLst>
                          <a:tab pos="2810510" algn="l"/>
                        </a:tabLst>
                      </a:pPr>
                      <a:r>
                        <a:rPr lang="ar-QA" sz="2800" b="1">
                          <a:latin typeface="Calibri"/>
                          <a:ea typeface="Calibri"/>
                          <a:cs typeface="Akhbar MT" pitchFamily="2" charset="-78"/>
                        </a:rPr>
                        <a:t>94%</a:t>
                      </a:r>
                      <a:endParaRPr lang="en-US" sz="1600">
                        <a:latin typeface="Calibri"/>
                        <a:ea typeface="Times New Roman"/>
                        <a:cs typeface="Akhbar MT" pitchFamily="2" charset="-78"/>
                      </a:endParaRPr>
                    </a:p>
                  </a:txBody>
                  <a:tcPr marL="48221" marR="4822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rtl="1">
                        <a:lnSpc>
                          <a:spcPct val="115000"/>
                        </a:lnSpc>
                        <a:spcAft>
                          <a:spcPts val="0"/>
                        </a:spcAft>
                        <a:tabLst>
                          <a:tab pos="2810510" algn="l"/>
                        </a:tabLst>
                      </a:pPr>
                      <a:r>
                        <a:rPr lang="ar-QA" sz="2800" b="1" dirty="0">
                          <a:latin typeface="Calibri"/>
                          <a:ea typeface="Calibri"/>
                          <a:cs typeface="Akhbar MT" pitchFamily="2" charset="-78"/>
                        </a:rPr>
                        <a:t>91%</a:t>
                      </a:r>
                      <a:endParaRPr lang="en-US" sz="1600" dirty="0">
                        <a:latin typeface="Calibri"/>
                        <a:ea typeface="Times New Roman"/>
                        <a:cs typeface="Akhbar MT" pitchFamily="2" charset="-78"/>
                      </a:endParaRPr>
                    </a:p>
                  </a:txBody>
                  <a:tcPr marL="48221" marR="4822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r>
              <a:tr h="197172">
                <a:tc>
                  <a:txBody>
                    <a:bodyPr/>
                    <a:lstStyle/>
                    <a:p>
                      <a:pPr algn="ctr" rtl="1">
                        <a:lnSpc>
                          <a:spcPct val="115000"/>
                        </a:lnSpc>
                        <a:spcAft>
                          <a:spcPts val="0"/>
                        </a:spcAft>
                        <a:tabLst>
                          <a:tab pos="2810510" algn="l"/>
                        </a:tabLst>
                      </a:pPr>
                      <a:r>
                        <a:rPr lang="ar-QA" sz="2800" b="1">
                          <a:latin typeface="Calibri"/>
                          <a:ea typeface="Calibri"/>
                          <a:cs typeface="Akhbar MT" pitchFamily="2" charset="-78"/>
                        </a:rPr>
                        <a:t>نسبة التعثر</a:t>
                      </a:r>
                      <a:endParaRPr lang="en-US" sz="1600">
                        <a:latin typeface="Calibri"/>
                        <a:ea typeface="Times New Roman"/>
                        <a:cs typeface="Akhbar MT" pitchFamily="2" charset="-78"/>
                      </a:endParaRPr>
                    </a:p>
                  </a:txBody>
                  <a:tcPr marL="48221" marR="4822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rtl="1">
                        <a:lnSpc>
                          <a:spcPct val="115000"/>
                        </a:lnSpc>
                        <a:spcAft>
                          <a:spcPts val="0"/>
                        </a:spcAft>
                        <a:tabLst>
                          <a:tab pos="2810510" algn="l"/>
                        </a:tabLst>
                      </a:pPr>
                      <a:r>
                        <a:rPr lang="ar-QA" sz="2800" b="1">
                          <a:latin typeface="Calibri"/>
                          <a:ea typeface="Calibri"/>
                          <a:cs typeface="Akhbar MT" pitchFamily="2" charset="-78"/>
                        </a:rPr>
                        <a:t>3%</a:t>
                      </a:r>
                      <a:endParaRPr lang="en-US" sz="1600">
                        <a:latin typeface="Calibri"/>
                        <a:ea typeface="Times New Roman"/>
                        <a:cs typeface="Akhbar MT" pitchFamily="2" charset="-78"/>
                      </a:endParaRPr>
                    </a:p>
                  </a:txBody>
                  <a:tcPr marL="48221" marR="4822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rtl="1">
                        <a:lnSpc>
                          <a:spcPct val="115000"/>
                        </a:lnSpc>
                        <a:spcAft>
                          <a:spcPts val="0"/>
                        </a:spcAft>
                        <a:tabLst>
                          <a:tab pos="2810510" algn="l"/>
                        </a:tabLst>
                      </a:pPr>
                      <a:r>
                        <a:rPr lang="ar-QA" sz="2800" b="1" dirty="0">
                          <a:latin typeface="Calibri"/>
                          <a:ea typeface="Calibri"/>
                          <a:cs typeface="Akhbar MT" pitchFamily="2" charset="-78"/>
                        </a:rPr>
                        <a:t>4.6%</a:t>
                      </a:r>
                      <a:endParaRPr lang="en-US" sz="1600" dirty="0">
                        <a:latin typeface="Calibri"/>
                        <a:ea typeface="Times New Roman"/>
                        <a:cs typeface="Akhbar MT" pitchFamily="2" charset="-78"/>
                      </a:endParaRPr>
                    </a:p>
                  </a:txBody>
                  <a:tcPr marL="48221" marR="4822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r>
              <a:tr h="197172">
                <a:tc>
                  <a:txBody>
                    <a:bodyPr/>
                    <a:lstStyle/>
                    <a:p>
                      <a:pPr algn="ctr" rtl="1">
                        <a:lnSpc>
                          <a:spcPct val="115000"/>
                        </a:lnSpc>
                        <a:spcAft>
                          <a:spcPts val="0"/>
                        </a:spcAft>
                        <a:tabLst>
                          <a:tab pos="2810510" algn="l"/>
                        </a:tabLst>
                      </a:pPr>
                      <a:r>
                        <a:rPr lang="ar-QA" sz="2800" b="1" dirty="0">
                          <a:latin typeface="Calibri"/>
                          <a:ea typeface="Calibri"/>
                          <a:cs typeface="Akhbar MT" pitchFamily="2" charset="-78"/>
                        </a:rPr>
                        <a:t>الأرباح المحققة</a:t>
                      </a:r>
                      <a:endParaRPr lang="en-US" sz="1600" dirty="0">
                        <a:latin typeface="Calibri"/>
                        <a:ea typeface="Times New Roman"/>
                        <a:cs typeface="Akhbar MT" pitchFamily="2" charset="-78"/>
                      </a:endParaRPr>
                    </a:p>
                  </a:txBody>
                  <a:tcPr marL="48221" marR="4822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tabLst>
                          <a:tab pos="2810510" algn="l"/>
                        </a:tabLst>
                      </a:pPr>
                      <a:r>
                        <a:rPr lang="ar-QA" sz="2800" b="1" dirty="0">
                          <a:latin typeface="Calibri"/>
                          <a:ea typeface="Calibri"/>
                          <a:cs typeface="Akhbar MT" pitchFamily="2" charset="-78"/>
                        </a:rPr>
                        <a:t>7,699,025</a:t>
                      </a:r>
                      <a:endParaRPr lang="en-US" sz="1600" dirty="0">
                        <a:latin typeface="Calibri"/>
                        <a:ea typeface="Times New Roman"/>
                        <a:cs typeface="Akhbar MT" pitchFamily="2" charset="-78"/>
                      </a:endParaRPr>
                    </a:p>
                  </a:txBody>
                  <a:tcPr marL="48221" marR="4822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tabLst>
                          <a:tab pos="2810510" algn="l"/>
                        </a:tabLst>
                      </a:pPr>
                      <a:r>
                        <a:rPr lang="ar-QA" sz="2800" b="1" dirty="0">
                          <a:latin typeface="Calibri"/>
                          <a:ea typeface="Calibri"/>
                          <a:cs typeface="Akhbar MT" pitchFamily="2" charset="-78"/>
                        </a:rPr>
                        <a:t>5,092,282</a:t>
                      </a:r>
                      <a:endParaRPr lang="en-US" sz="1600" dirty="0">
                        <a:latin typeface="Calibri"/>
                        <a:ea typeface="Times New Roman"/>
                        <a:cs typeface="Akhbar MT" pitchFamily="2" charset="-78"/>
                      </a:endParaRPr>
                    </a:p>
                  </a:txBody>
                  <a:tcPr marL="48221" marR="4822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bl>
          </a:graphicData>
        </a:graphic>
      </p:graphicFrame>
    </p:spTree>
  </p:cSld>
  <p:clrMapOvr>
    <a:masterClrMapping/>
  </p:clrMapOvr>
  <p:transition>
    <p:whee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b="1" u="sng" dirty="0" smtClean="0"/>
              <a:t>القوى العاملة:</a:t>
            </a:r>
            <a:r>
              <a:rPr lang="en-US" dirty="0" smtClean="0"/>
              <a:t/>
            </a:r>
            <a:br>
              <a:rPr lang="en-US" dirty="0" smtClean="0"/>
            </a:br>
            <a:endParaRPr lang="en-US" dirty="0"/>
          </a:p>
        </p:txBody>
      </p:sp>
      <p:sp>
        <p:nvSpPr>
          <p:cNvPr id="1025" name="Rectangle 1"/>
          <p:cNvSpPr>
            <a:spLocks noChangeArrowheads="1"/>
          </p:cNvSpPr>
          <p:nvPr/>
        </p:nvSpPr>
        <p:spPr bwMode="auto">
          <a:xfrm>
            <a:off x="2500298" y="1285860"/>
            <a:ext cx="5000596"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استقاطاعات العرض والطلب على القوى العاملة للسنوات 2010-2014م</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nvGraphicFramePr>
        <p:xfrm>
          <a:off x="928662" y="1857364"/>
          <a:ext cx="7643864" cy="2714644"/>
        </p:xfrm>
        <a:graphic>
          <a:graphicData uri="http://schemas.openxmlformats.org/drawingml/2006/table">
            <a:tbl>
              <a:tblPr rtl="1"/>
              <a:tblGrid>
                <a:gridCol w="1403056"/>
                <a:gridCol w="1195308"/>
                <a:gridCol w="1195308"/>
                <a:gridCol w="1327442"/>
                <a:gridCol w="1195308"/>
                <a:gridCol w="1327442"/>
              </a:tblGrid>
              <a:tr h="842910">
                <a:tc>
                  <a:txBody>
                    <a:bodyPr/>
                    <a:lstStyle/>
                    <a:p>
                      <a:pPr marL="0" marR="0" algn="ctr" rtl="1">
                        <a:lnSpc>
                          <a:spcPct val="115000"/>
                        </a:lnSpc>
                        <a:spcBef>
                          <a:spcPts val="0"/>
                        </a:spcBef>
                        <a:spcAft>
                          <a:spcPts val="0"/>
                        </a:spcAft>
                      </a:pPr>
                      <a:endParaRPr lang="en-US" sz="1500" dirty="0" smtClean="0">
                        <a:latin typeface="Calibri"/>
                        <a:ea typeface="Calibri"/>
                        <a:cs typeface="Simplified Arabic"/>
                      </a:endParaRPr>
                    </a:p>
                    <a:p>
                      <a:pPr marL="0" marR="0" algn="ctr" rtl="1">
                        <a:lnSpc>
                          <a:spcPct val="115000"/>
                        </a:lnSpc>
                        <a:spcBef>
                          <a:spcPts val="0"/>
                        </a:spcBef>
                        <a:spcAft>
                          <a:spcPts val="0"/>
                        </a:spcAft>
                      </a:pPr>
                      <a:r>
                        <a:rPr lang="ar-SA" sz="1500" dirty="0" smtClean="0">
                          <a:latin typeface="Calibri"/>
                          <a:ea typeface="Calibri"/>
                          <a:cs typeface="Simplified Arabic"/>
                        </a:rPr>
                        <a:t>السنة</a:t>
                      </a:r>
                      <a:endParaRPr lang="en-US" sz="1100" dirty="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rtl="1">
                        <a:lnSpc>
                          <a:spcPct val="115000"/>
                        </a:lnSpc>
                        <a:spcBef>
                          <a:spcPts val="0"/>
                        </a:spcBef>
                        <a:spcAft>
                          <a:spcPts val="0"/>
                        </a:spcAft>
                      </a:pPr>
                      <a:r>
                        <a:rPr lang="ar-SA" sz="1500" dirty="0">
                          <a:latin typeface="Calibri"/>
                          <a:ea typeface="Calibri"/>
                          <a:cs typeface="Simplified Arabic"/>
                        </a:rPr>
                        <a:t>2010م</a:t>
                      </a:r>
                      <a:endParaRPr lang="en-US" sz="1100" dirty="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rtl="1">
                        <a:lnSpc>
                          <a:spcPct val="115000"/>
                        </a:lnSpc>
                        <a:spcBef>
                          <a:spcPts val="0"/>
                        </a:spcBef>
                        <a:spcAft>
                          <a:spcPts val="0"/>
                        </a:spcAft>
                      </a:pPr>
                      <a:r>
                        <a:rPr lang="ar-SA" sz="1500">
                          <a:latin typeface="Calibri"/>
                          <a:ea typeface="Calibri"/>
                          <a:cs typeface="Simplified Arabic"/>
                        </a:rPr>
                        <a:t>2011م</a:t>
                      </a:r>
                      <a:endParaRPr lang="en-US" sz="110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rtl="1">
                        <a:lnSpc>
                          <a:spcPct val="115000"/>
                        </a:lnSpc>
                        <a:spcBef>
                          <a:spcPts val="0"/>
                        </a:spcBef>
                        <a:spcAft>
                          <a:spcPts val="0"/>
                        </a:spcAft>
                      </a:pPr>
                      <a:r>
                        <a:rPr lang="ar-SA" sz="1500">
                          <a:latin typeface="Calibri"/>
                          <a:ea typeface="Calibri"/>
                          <a:cs typeface="Simplified Arabic"/>
                        </a:rPr>
                        <a:t>2012م</a:t>
                      </a:r>
                      <a:endParaRPr lang="en-US" sz="110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rtl="1">
                        <a:lnSpc>
                          <a:spcPct val="115000"/>
                        </a:lnSpc>
                        <a:spcBef>
                          <a:spcPts val="0"/>
                        </a:spcBef>
                        <a:spcAft>
                          <a:spcPts val="0"/>
                        </a:spcAft>
                      </a:pPr>
                      <a:r>
                        <a:rPr lang="ar-SA" sz="1500">
                          <a:latin typeface="Calibri"/>
                          <a:ea typeface="Calibri"/>
                          <a:cs typeface="Simplified Arabic"/>
                        </a:rPr>
                        <a:t>2013م</a:t>
                      </a:r>
                      <a:endParaRPr lang="en-US" sz="110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rtl="1">
                        <a:lnSpc>
                          <a:spcPct val="115000"/>
                        </a:lnSpc>
                        <a:spcBef>
                          <a:spcPts val="0"/>
                        </a:spcBef>
                        <a:spcAft>
                          <a:spcPts val="0"/>
                        </a:spcAft>
                      </a:pPr>
                      <a:r>
                        <a:rPr lang="ar-SA" sz="1500">
                          <a:latin typeface="Calibri"/>
                          <a:ea typeface="Calibri"/>
                          <a:cs typeface="Simplified Arabic"/>
                        </a:rPr>
                        <a:t>2014م</a:t>
                      </a:r>
                      <a:endParaRPr lang="en-US" sz="110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514412">
                <a:tc>
                  <a:txBody>
                    <a:bodyPr/>
                    <a:lstStyle/>
                    <a:p>
                      <a:pPr marL="0" marR="0" algn="just" rtl="1">
                        <a:lnSpc>
                          <a:spcPct val="115000"/>
                        </a:lnSpc>
                        <a:spcBef>
                          <a:spcPts val="0"/>
                        </a:spcBef>
                        <a:spcAft>
                          <a:spcPts val="0"/>
                        </a:spcAft>
                      </a:pPr>
                      <a:r>
                        <a:rPr lang="ar-SA" sz="1800" dirty="0">
                          <a:latin typeface="Calibri"/>
                          <a:ea typeface="Calibri"/>
                          <a:cs typeface="Simplified Arabic"/>
                        </a:rPr>
                        <a:t>القوى العاملة</a:t>
                      </a:r>
                      <a:endParaRPr lang="en-US" sz="1400" dirty="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dirty="0">
                          <a:latin typeface="Calibri"/>
                          <a:ea typeface="Calibri"/>
                          <a:cs typeface="Simplified Arabic"/>
                        </a:rPr>
                        <a:t>8,237,489</a:t>
                      </a:r>
                      <a:endParaRPr lang="en-US" sz="1400" dirty="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dirty="0">
                          <a:latin typeface="Calibri"/>
                          <a:ea typeface="Calibri"/>
                          <a:cs typeface="Simplified Arabic"/>
                        </a:rPr>
                        <a:t>8,344,569</a:t>
                      </a:r>
                      <a:endParaRPr lang="en-US" sz="1400" dirty="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a:latin typeface="Calibri"/>
                          <a:ea typeface="Calibri"/>
                          <a:cs typeface="Simplified Arabic"/>
                        </a:rPr>
                        <a:t>7,031,465.1</a:t>
                      </a:r>
                      <a:endParaRPr lang="en-US" sz="140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a:latin typeface="Calibri"/>
                          <a:ea typeface="Calibri"/>
                          <a:cs typeface="Simplified Arabic"/>
                        </a:rPr>
                        <a:t>8,562,939</a:t>
                      </a:r>
                      <a:endParaRPr lang="en-US" sz="140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a:latin typeface="Calibri"/>
                          <a:ea typeface="Calibri"/>
                          <a:cs typeface="Simplified Arabic"/>
                        </a:rPr>
                        <a:t>9,898,290.0</a:t>
                      </a:r>
                      <a:endParaRPr lang="en-US" sz="140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4412">
                <a:tc>
                  <a:txBody>
                    <a:bodyPr/>
                    <a:lstStyle/>
                    <a:p>
                      <a:pPr marL="0" marR="0" algn="just" rtl="1">
                        <a:lnSpc>
                          <a:spcPct val="115000"/>
                        </a:lnSpc>
                        <a:spcBef>
                          <a:spcPts val="0"/>
                        </a:spcBef>
                        <a:spcAft>
                          <a:spcPts val="0"/>
                        </a:spcAft>
                      </a:pPr>
                      <a:r>
                        <a:rPr lang="ar-SA" sz="1800" dirty="0">
                          <a:latin typeface="Calibri"/>
                          <a:ea typeface="Calibri"/>
                          <a:cs typeface="Simplified Arabic"/>
                        </a:rPr>
                        <a:t>العاطلين </a:t>
                      </a:r>
                      <a:endParaRPr lang="en-US" sz="1400" dirty="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dirty="0">
                          <a:latin typeface="Calibri"/>
                          <a:ea typeface="Calibri"/>
                          <a:cs typeface="Simplified Arabic"/>
                        </a:rPr>
                        <a:t>1,462,972</a:t>
                      </a:r>
                      <a:endParaRPr lang="en-US" sz="1400" dirty="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dirty="0">
                          <a:latin typeface="Calibri"/>
                          <a:ea typeface="Calibri"/>
                          <a:cs typeface="Simplified Arabic"/>
                        </a:rPr>
                        <a:t>1,522,924</a:t>
                      </a:r>
                      <a:endParaRPr lang="en-US" sz="1400" dirty="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dirty="0">
                          <a:latin typeface="Calibri"/>
                          <a:ea typeface="Calibri"/>
                          <a:cs typeface="Simplified Arabic"/>
                        </a:rPr>
                        <a:t>1,585,395.6</a:t>
                      </a:r>
                      <a:endParaRPr lang="en-US" sz="1400" dirty="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dirty="0">
                          <a:latin typeface="Calibri"/>
                          <a:ea typeface="Calibri"/>
                          <a:cs typeface="Simplified Arabic"/>
                        </a:rPr>
                        <a:t>1,650,397</a:t>
                      </a:r>
                      <a:endParaRPr lang="en-US" sz="1400" dirty="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dirty="0">
                          <a:latin typeface="Calibri"/>
                          <a:ea typeface="Calibri"/>
                          <a:cs typeface="Simplified Arabic"/>
                        </a:rPr>
                        <a:t>1,929,740</a:t>
                      </a:r>
                      <a:endParaRPr lang="en-US" sz="1400" dirty="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2910">
                <a:tc>
                  <a:txBody>
                    <a:bodyPr/>
                    <a:lstStyle/>
                    <a:p>
                      <a:pPr marL="0" marR="0" algn="just" rtl="1">
                        <a:lnSpc>
                          <a:spcPct val="115000"/>
                        </a:lnSpc>
                        <a:spcBef>
                          <a:spcPts val="0"/>
                        </a:spcBef>
                        <a:spcAft>
                          <a:spcPts val="0"/>
                        </a:spcAft>
                      </a:pPr>
                      <a:r>
                        <a:rPr lang="ar-SA" sz="1800">
                          <a:latin typeface="Calibri"/>
                          <a:ea typeface="Calibri"/>
                          <a:cs typeface="Simplified Arabic"/>
                        </a:rPr>
                        <a:t>معدل البطالة%</a:t>
                      </a:r>
                      <a:endParaRPr lang="en-US" sz="140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a:latin typeface="Calibri"/>
                          <a:ea typeface="Calibri"/>
                          <a:cs typeface="Simplified Arabic"/>
                        </a:rPr>
                        <a:t>17.8</a:t>
                      </a:r>
                      <a:endParaRPr lang="en-US" sz="140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a:latin typeface="Calibri"/>
                          <a:ea typeface="Calibri"/>
                          <a:cs typeface="Simplified Arabic"/>
                        </a:rPr>
                        <a:t>18.5</a:t>
                      </a:r>
                      <a:endParaRPr lang="en-US" sz="140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dirty="0">
                          <a:latin typeface="Calibri"/>
                          <a:ea typeface="Calibri"/>
                          <a:cs typeface="Simplified Arabic"/>
                        </a:rPr>
                        <a:t>18.8</a:t>
                      </a:r>
                      <a:endParaRPr lang="en-US" sz="1400" dirty="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dirty="0">
                          <a:latin typeface="Calibri"/>
                          <a:ea typeface="Calibri"/>
                          <a:cs typeface="Simplified Arabic"/>
                        </a:rPr>
                        <a:t>19.1</a:t>
                      </a:r>
                      <a:endParaRPr lang="en-US" sz="1400" dirty="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dirty="0">
                          <a:latin typeface="Calibri"/>
                          <a:ea typeface="Calibri"/>
                          <a:cs typeface="Simplified Arabic"/>
                        </a:rPr>
                        <a:t>19.6</a:t>
                      </a:r>
                      <a:endParaRPr lang="en-US" sz="1400" dirty="0">
                        <a:latin typeface="Calibri"/>
                        <a:ea typeface="Calibri"/>
                        <a:cs typeface="Arial"/>
                      </a:endParaRPr>
                    </a:p>
                  </a:txBody>
                  <a:tcPr marL="65784" marR="65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6" name="Rectangle 2"/>
          <p:cNvSpPr>
            <a:spLocks noChangeArrowheads="1"/>
          </p:cNvSpPr>
          <p:nvPr/>
        </p:nvSpPr>
        <p:spPr bwMode="auto">
          <a:xfrm>
            <a:off x="1785918" y="5072074"/>
            <a:ext cx="6786546"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المصدر: التعداد الخامس – الجهاز المركزي للإحصاء ومسح قوة العمل 2011 وزارة العمل والاصلاح الإداري</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hee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ar-SA" sz="2400" b="1" dirty="0" smtClean="0"/>
              <a:t>بيانات عن العرض والطلب في سوق العمل 2014م:</a:t>
            </a:r>
            <a:r>
              <a:rPr lang="en-US" sz="2400" dirty="0" smtClean="0"/>
              <a:t/>
            </a:r>
            <a:br>
              <a:rPr lang="en-US" sz="2400" dirty="0" smtClean="0"/>
            </a:br>
            <a:endParaRPr lang="en-US" sz="2400" dirty="0"/>
          </a:p>
        </p:txBody>
      </p:sp>
      <p:sp>
        <p:nvSpPr>
          <p:cNvPr id="32769" name="Rectangle 1"/>
          <p:cNvSpPr>
            <a:spLocks noChangeArrowheads="1"/>
          </p:cNvSpPr>
          <p:nvPr/>
        </p:nvSpPr>
        <p:spPr bwMode="auto">
          <a:xfrm>
            <a:off x="1142976" y="1428736"/>
            <a:ext cx="7643802"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بلغ عدد المستوعبين في القطاع العام (4089) موظف.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عدد المستوعبين في القطاع الخاص لبعض مكاتب العمل بالولايات والتي تمثل حوالي (10) ولايات فقط هي:- الخرطوم، البحر الأحمر، شمال دارفور، غرب دارفور، شمال </a:t>
            </a:r>
            <a:r>
              <a:rPr kumimoji="0" lang="ar-SA"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كردفان</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كسلا، الجزيرة، النيل الابيض، بورتسودان والابيض. وهذا يوضحه الجدول ادناه:-</a:t>
            </a:r>
            <a:endParaRPr kumimoji="0" lang="ar-SA"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heel spokes="8"/>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dirty="0" smtClean="0"/>
              <a:t>التسجيل والتعيين بالولايات 2014م</a:t>
            </a:r>
            <a:r>
              <a:rPr lang="en-US" dirty="0" smtClean="0"/>
              <a:t/>
            </a:r>
            <a:br>
              <a:rPr lang="en-US" dirty="0" smtClean="0"/>
            </a:br>
            <a:endParaRPr lang="en-US" dirty="0"/>
          </a:p>
        </p:txBody>
      </p:sp>
      <p:graphicFrame>
        <p:nvGraphicFramePr>
          <p:cNvPr id="4" name="Table 3"/>
          <p:cNvGraphicFramePr>
            <a:graphicFrameLocks noGrp="1"/>
          </p:cNvGraphicFramePr>
          <p:nvPr/>
        </p:nvGraphicFramePr>
        <p:xfrm>
          <a:off x="785786" y="1571612"/>
          <a:ext cx="7715304" cy="1500198"/>
        </p:xfrm>
        <a:graphic>
          <a:graphicData uri="http://schemas.openxmlformats.org/drawingml/2006/table">
            <a:tbl>
              <a:tblPr rtl="1"/>
              <a:tblGrid>
                <a:gridCol w="1928826"/>
                <a:gridCol w="1928826"/>
                <a:gridCol w="1928826"/>
                <a:gridCol w="1928826"/>
              </a:tblGrid>
              <a:tr h="500066">
                <a:tc gridSpan="2">
                  <a:txBody>
                    <a:bodyPr/>
                    <a:lstStyle/>
                    <a:p>
                      <a:pPr marL="0" marR="0" algn="ctr" rtl="1">
                        <a:lnSpc>
                          <a:spcPct val="115000"/>
                        </a:lnSpc>
                        <a:spcBef>
                          <a:spcPts val="0"/>
                        </a:spcBef>
                        <a:spcAft>
                          <a:spcPts val="0"/>
                        </a:spcAft>
                      </a:pPr>
                      <a:r>
                        <a:rPr lang="ar-SA" sz="2800" dirty="0">
                          <a:latin typeface="Calibri"/>
                          <a:ea typeface="Calibri"/>
                          <a:cs typeface="Simplified Arabic"/>
                        </a:rPr>
                        <a:t>جامعات ومعاهد عليا</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50000"/>
                      </a:schemeClr>
                    </a:solidFill>
                  </a:tcPr>
                </a:tc>
                <a:tc hMerge="1">
                  <a:txBody>
                    <a:bodyPr/>
                    <a:lstStyle/>
                    <a:p>
                      <a:endParaRPr lang="en-US"/>
                    </a:p>
                  </a:txBody>
                  <a:tcPr/>
                </a:tc>
                <a:tc gridSpan="2">
                  <a:txBody>
                    <a:bodyPr/>
                    <a:lstStyle/>
                    <a:p>
                      <a:pPr marL="0" marR="0" algn="ctr" rtl="1">
                        <a:lnSpc>
                          <a:spcPct val="115000"/>
                        </a:lnSpc>
                        <a:spcBef>
                          <a:spcPts val="0"/>
                        </a:spcBef>
                        <a:spcAft>
                          <a:spcPts val="0"/>
                        </a:spcAft>
                      </a:pPr>
                      <a:r>
                        <a:rPr lang="ar-SA" sz="2800" dirty="0">
                          <a:latin typeface="Calibri"/>
                          <a:ea typeface="Calibri"/>
                          <a:cs typeface="Simplified Arabic"/>
                        </a:rPr>
                        <a:t>ثانويين</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50000"/>
                      </a:schemeClr>
                    </a:solidFill>
                  </a:tcPr>
                </a:tc>
                <a:tc hMerge="1">
                  <a:txBody>
                    <a:bodyPr/>
                    <a:lstStyle/>
                    <a:p>
                      <a:endParaRPr lang="en-US"/>
                    </a:p>
                  </a:txBody>
                  <a:tcPr/>
                </a:tc>
              </a:tr>
              <a:tr h="500066">
                <a:tc>
                  <a:txBody>
                    <a:bodyPr/>
                    <a:lstStyle/>
                    <a:p>
                      <a:pPr marL="0" marR="0" algn="just" rtl="1">
                        <a:lnSpc>
                          <a:spcPct val="115000"/>
                        </a:lnSpc>
                        <a:spcBef>
                          <a:spcPts val="0"/>
                        </a:spcBef>
                        <a:spcAft>
                          <a:spcPts val="0"/>
                        </a:spcAft>
                      </a:pPr>
                      <a:r>
                        <a:rPr lang="ar-SA" sz="2800">
                          <a:latin typeface="Calibri"/>
                          <a:ea typeface="Calibri"/>
                          <a:cs typeface="Simplified Arabic"/>
                        </a:rPr>
                        <a:t>التسجيل</a:t>
                      </a: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800" dirty="0">
                          <a:latin typeface="Calibri"/>
                          <a:ea typeface="Calibri"/>
                          <a:cs typeface="Simplified Arabic"/>
                        </a:rPr>
                        <a:t>التعيين</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800" dirty="0">
                          <a:latin typeface="Calibri"/>
                          <a:ea typeface="Calibri"/>
                          <a:cs typeface="Simplified Arabic"/>
                        </a:rPr>
                        <a:t>التسجيل</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800" dirty="0">
                          <a:latin typeface="Calibri"/>
                          <a:ea typeface="Calibri"/>
                          <a:cs typeface="Simplified Arabic"/>
                        </a:rPr>
                        <a:t>التعيين</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066">
                <a:tc>
                  <a:txBody>
                    <a:bodyPr/>
                    <a:lstStyle/>
                    <a:p>
                      <a:pPr marL="0" marR="0" algn="ctr" rtl="1">
                        <a:lnSpc>
                          <a:spcPct val="115000"/>
                        </a:lnSpc>
                        <a:spcBef>
                          <a:spcPts val="0"/>
                        </a:spcBef>
                        <a:spcAft>
                          <a:spcPts val="0"/>
                        </a:spcAft>
                      </a:pPr>
                      <a:r>
                        <a:rPr lang="ar-SA" sz="2800" dirty="0">
                          <a:solidFill>
                            <a:srgbClr val="C00000"/>
                          </a:solidFill>
                          <a:latin typeface="Calibri"/>
                          <a:ea typeface="Calibri"/>
                          <a:cs typeface="Simplified Arabic"/>
                        </a:rPr>
                        <a:t>6486</a:t>
                      </a:r>
                      <a:endParaRPr lang="en-US" sz="1800" dirty="0">
                        <a:solidFill>
                          <a:srgbClr val="C0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800" dirty="0">
                          <a:solidFill>
                            <a:srgbClr val="C00000"/>
                          </a:solidFill>
                          <a:latin typeface="Calibri"/>
                          <a:ea typeface="Calibri"/>
                          <a:cs typeface="Simplified Arabic"/>
                        </a:rPr>
                        <a:t>245</a:t>
                      </a:r>
                      <a:endParaRPr lang="en-US" sz="1800" dirty="0">
                        <a:solidFill>
                          <a:srgbClr val="C0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800" dirty="0">
                          <a:solidFill>
                            <a:srgbClr val="C00000"/>
                          </a:solidFill>
                          <a:latin typeface="Calibri"/>
                          <a:ea typeface="Calibri"/>
                          <a:cs typeface="Simplified Arabic"/>
                        </a:rPr>
                        <a:t>3735</a:t>
                      </a:r>
                      <a:endParaRPr lang="en-US" sz="1800" dirty="0">
                        <a:solidFill>
                          <a:srgbClr val="C0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800" dirty="0">
                          <a:solidFill>
                            <a:srgbClr val="C00000"/>
                          </a:solidFill>
                          <a:latin typeface="Calibri"/>
                          <a:ea typeface="Calibri"/>
                          <a:cs typeface="Simplified Arabic"/>
                        </a:rPr>
                        <a:t>1209</a:t>
                      </a:r>
                      <a:endParaRPr lang="en-US" sz="1800" dirty="0">
                        <a:solidFill>
                          <a:srgbClr val="C0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3793" name="Rectangle 1"/>
          <p:cNvSpPr>
            <a:spLocks noChangeArrowheads="1"/>
          </p:cNvSpPr>
          <p:nvPr/>
        </p:nvSpPr>
        <p:spPr bwMode="auto">
          <a:xfrm>
            <a:off x="1643042" y="3500438"/>
            <a:ext cx="592929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المصدر: سجلات وزارة العمل والإصلاح الإداري – إدارة التنسيق والمتابعة لشئون الولايات </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85728"/>
            <a:ext cx="8458200" cy="1222375"/>
          </a:xfrm>
        </p:spPr>
        <p:txBody>
          <a:bodyPr/>
          <a:lstStyle/>
          <a:p>
            <a:pPr algn="r"/>
            <a:r>
              <a:rPr lang="ar-SA" u="sng" dirty="0" smtClean="0">
                <a:solidFill>
                  <a:srgbClr val="FF0000"/>
                </a:solidFill>
                <a:latin typeface="Andalus" pitchFamily="18" charset="-78"/>
                <a:cs typeface="Andalus" pitchFamily="18" charset="-78"/>
              </a:rPr>
              <a:t>مقدمة:</a:t>
            </a:r>
            <a:r>
              <a:rPr lang="en-US" dirty="0" smtClean="0"/>
              <a:t/>
            </a:r>
            <a:br>
              <a:rPr lang="en-US" dirty="0" smtClean="0"/>
            </a:br>
            <a:endParaRPr lang="ar-SA" dirty="0"/>
          </a:p>
        </p:txBody>
      </p:sp>
      <p:sp>
        <p:nvSpPr>
          <p:cNvPr id="3" name="Subtitle 2"/>
          <p:cNvSpPr>
            <a:spLocks noGrp="1"/>
          </p:cNvSpPr>
          <p:nvPr>
            <p:ph type="subTitle" idx="1"/>
          </p:nvPr>
        </p:nvSpPr>
        <p:spPr>
          <a:xfrm>
            <a:off x="428596" y="836712"/>
            <a:ext cx="8458200" cy="5688632"/>
          </a:xfrm>
        </p:spPr>
        <p:txBody>
          <a:bodyPr>
            <a:normAutofit/>
          </a:bodyPr>
          <a:lstStyle/>
          <a:p>
            <a:pPr algn="justLow"/>
            <a:r>
              <a:rPr lang="ar-SA" b="1" dirty="0" smtClean="0">
                <a:cs typeface="AF_Hijaz" pitchFamily="2" charset="-78"/>
              </a:rPr>
              <a:t>	</a:t>
            </a:r>
            <a:r>
              <a:rPr lang="ar-SA" sz="2800" b="1" dirty="0" smtClean="0">
                <a:cs typeface="Akhbar MT" pitchFamily="2" charset="-78"/>
              </a:rPr>
              <a:t>بعد التوسع الذى حدث فى ثورة التعليم العالى ودخول الالة  والتطور </a:t>
            </a:r>
            <a:r>
              <a:rPr lang="ar-SA" sz="2800" b="1" dirty="0" err="1" smtClean="0">
                <a:cs typeface="Akhbar MT" pitchFamily="2" charset="-78"/>
              </a:rPr>
              <a:t>التكنلوجى</a:t>
            </a:r>
            <a:r>
              <a:rPr lang="ar-SA" sz="2800" b="1" dirty="0" smtClean="0">
                <a:cs typeface="Akhbar MT" pitchFamily="2" charset="-78"/>
              </a:rPr>
              <a:t> ظهرت مشكلة البطالة  على مستوى العالم ووسط خريجى الجامعات والمعاهد العليا نسبة لمحدودية مواعين الاستيعاب ووجود فجوة فى احتياجات سوق </a:t>
            </a:r>
            <a:r>
              <a:rPr lang="ar-SA" sz="2800" b="1" dirty="0" err="1" smtClean="0">
                <a:cs typeface="Akhbar MT" pitchFamily="2" charset="-78"/>
              </a:rPr>
              <a:t>العمل.</a:t>
            </a:r>
            <a:r>
              <a:rPr lang="ar-SA" sz="2800" b="1" dirty="0" smtClean="0">
                <a:cs typeface="Akhbar MT" pitchFamily="2" charset="-78"/>
              </a:rPr>
              <a:t> وعلى مستوى السودان سعت الدولة للمساهمة فى حل مشكلة البطالة وسط خريجى الجامعات فكان التوجه نحو معالجة هذه القضية بصدور قرار وزارى فى العام 1998 بتشكيل لجنة عليا لوضع الضوابط والشروط اللازمة لتنفيذ مشروع الاستخدام الذاتى والمنتج واسندت مهمة الاشراف لوزارة العمل تبعه صدور قرار مجلس الوزراء الموقر رقم(377) لسنة 2001م حيث اوكل مهمة الاشراف على مشروع الاستخدام الذاتى للجنة الوزارية تحت وزارة الرعاية الاجتماعية. وفى العام 2010 صدر قرار جمهورى رقم (22) لسنة 2010م بتبعية مشروع الاستخدام المنتج وتشغيل الخريجين لوزارة تنمية الموارد البشرية والعمل. ثم المرسوم الموقر </a:t>
            </a:r>
            <a:r>
              <a:rPr lang="ar-SA" sz="2800" b="1" dirty="0" err="1" smtClean="0">
                <a:cs typeface="Akhbar MT" pitchFamily="2" charset="-78"/>
              </a:rPr>
              <a:t>بايلولية</a:t>
            </a:r>
            <a:r>
              <a:rPr lang="ar-SA" sz="2800" b="1" dirty="0" smtClean="0">
                <a:cs typeface="Akhbar MT" pitchFamily="2" charset="-78"/>
              </a:rPr>
              <a:t> الاشراف لوزارة تنمية الموارد البشرية. ويُعد مشروع الاستخدام المنتج وتشغيل الخريجين احدى آليات الدولة التى تم انشائها من اجل تقليل معدلات البطالة وسط شريحة خريجى الجامعات والمعاهد العليا.</a:t>
            </a:r>
            <a:endParaRPr lang="ar-SA" sz="2800" b="1" dirty="0">
              <a:cs typeface="Akhbar MT" pitchFamily="2" charset="-78"/>
            </a:endParaRPr>
          </a:p>
        </p:txBody>
      </p:sp>
    </p:spTree>
  </p:cSld>
  <p:clrMapOvr>
    <a:masterClrMapping/>
  </p:clrMapOvr>
  <p:transition>
    <p:whee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dirty="0" smtClean="0"/>
              <a:t>تقديرات القوى العاملة والبطالة للعام 2014</a:t>
            </a:r>
            <a:r>
              <a:rPr lang="en-US" dirty="0" smtClean="0"/>
              <a:t/>
            </a:r>
            <a:br>
              <a:rPr lang="en-US" dirty="0" smtClean="0"/>
            </a:br>
            <a:endParaRPr lang="en-US" dirty="0"/>
          </a:p>
        </p:txBody>
      </p:sp>
      <p:graphicFrame>
        <p:nvGraphicFramePr>
          <p:cNvPr id="4" name="Table 3"/>
          <p:cNvGraphicFramePr>
            <a:graphicFrameLocks noGrp="1"/>
          </p:cNvGraphicFramePr>
          <p:nvPr/>
        </p:nvGraphicFramePr>
        <p:xfrm>
          <a:off x="1000100" y="1500174"/>
          <a:ext cx="7429553" cy="3357585"/>
        </p:xfrm>
        <a:graphic>
          <a:graphicData uri="http://schemas.openxmlformats.org/drawingml/2006/table">
            <a:tbl>
              <a:tblPr rtl="1"/>
              <a:tblGrid>
                <a:gridCol w="1598441"/>
                <a:gridCol w="1278752"/>
                <a:gridCol w="914308"/>
                <a:gridCol w="1336297"/>
                <a:gridCol w="1343401"/>
                <a:gridCol w="958354"/>
              </a:tblGrid>
              <a:tr h="1119195">
                <a:tc>
                  <a:txBody>
                    <a:bodyPr/>
                    <a:lstStyle/>
                    <a:p>
                      <a:pPr marL="0" marR="0" algn="ctr" rtl="1">
                        <a:lnSpc>
                          <a:spcPct val="115000"/>
                        </a:lnSpc>
                        <a:spcBef>
                          <a:spcPts val="0"/>
                        </a:spcBef>
                        <a:spcAft>
                          <a:spcPts val="0"/>
                        </a:spcAft>
                      </a:pPr>
                      <a:r>
                        <a:rPr lang="ar-SA" sz="1600" b="1">
                          <a:latin typeface="Calibri"/>
                          <a:ea typeface="Calibri"/>
                          <a:cs typeface="Simplified Arabic"/>
                        </a:rPr>
                        <a:t>العام البيان</a:t>
                      </a:r>
                      <a:endParaRPr lang="en-US" sz="1050" b="1">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ctr" rtl="1">
                        <a:lnSpc>
                          <a:spcPct val="115000"/>
                        </a:lnSpc>
                        <a:spcBef>
                          <a:spcPts val="0"/>
                        </a:spcBef>
                        <a:spcAft>
                          <a:spcPts val="0"/>
                        </a:spcAft>
                      </a:pPr>
                      <a:r>
                        <a:rPr lang="ar-SA" sz="1600" b="1">
                          <a:latin typeface="Calibri"/>
                          <a:ea typeface="Calibri"/>
                          <a:cs typeface="Simplified Arabic"/>
                        </a:rPr>
                        <a:t>2008 التعداد</a:t>
                      </a:r>
                      <a:endParaRPr lang="en-US" sz="1050" b="1">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ctr" rtl="1">
                        <a:lnSpc>
                          <a:spcPct val="115000"/>
                        </a:lnSpc>
                        <a:spcBef>
                          <a:spcPts val="0"/>
                        </a:spcBef>
                        <a:spcAft>
                          <a:spcPts val="0"/>
                        </a:spcAft>
                      </a:pPr>
                      <a:r>
                        <a:rPr lang="ar-SA" sz="1600" b="1">
                          <a:latin typeface="Calibri"/>
                          <a:ea typeface="Calibri"/>
                          <a:cs typeface="Simplified Arabic"/>
                        </a:rPr>
                        <a:t>معدل النمو%</a:t>
                      </a:r>
                      <a:endParaRPr lang="en-US" sz="1050" b="1">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ctr" rtl="1">
                        <a:lnSpc>
                          <a:spcPct val="115000"/>
                        </a:lnSpc>
                        <a:spcBef>
                          <a:spcPts val="0"/>
                        </a:spcBef>
                        <a:spcAft>
                          <a:spcPts val="0"/>
                        </a:spcAft>
                      </a:pPr>
                      <a:r>
                        <a:rPr lang="ar-SA" sz="1600" b="1" dirty="0">
                          <a:latin typeface="Calibri"/>
                          <a:ea typeface="Calibri"/>
                          <a:cs typeface="Simplified Arabic"/>
                        </a:rPr>
                        <a:t>2011م مسح قوة العمل (سنة اساس)</a:t>
                      </a:r>
                      <a:endParaRPr lang="en-US" sz="1050" b="1" dirty="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ctr" rtl="1">
                        <a:lnSpc>
                          <a:spcPct val="115000"/>
                        </a:lnSpc>
                        <a:spcBef>
                          <a:spcPts val="0"/>
                        </a:spcBef>
                        <a:spcAft>
                          <a:spcPts val="0"/>
                        </a:spcAft>
                      </a:pPr>
                      <a:r>
                        <a:rPr lang="ar-SA" sz="1600" b="1">
                          <a:latin typeface="Calibri"/>
                          <a:ea typeface="Calibri"/>
                          <a:cs typeface="Simplified Arabic"/>
                        </a:rPr>
                        <a:t>2014</a:t>
                      </a:r>
                      <a:endParaRPr lang="en-US" sz="1050" b="1">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ctr" rtl="1">
                        <a:lnSpc>
                          <a:spcPct val="115000"/>
                        </a:lnSpc>
                        <a:spcBef>
                          <a:spcPts val="0"/>
                        </a:spcBef>
                        <a:spcAft>
                          <a:spcPts val="0"/>
                        </a:spcAft>
                      </a:pPr>
                      <a:r>
                        <a:rPr lang="ar-SA" sz="1600" b="1" dirty="0">
                          <a:latin typeface="Calibri"/>
                          <a:ea typeface="Calibri"/>
                          <a:cs typeface="Simplified Arabic"/>
                        </a:rPr>
                        <a:t>معدل النمو </a:t>
                      </a:r>
                      <a:endParaRPr lang="en-US" sz="1050" b="1" dirty="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r>
              <a:tr h="373065">
                <a:tc>
                  <a:txBody>
                    <a:bodyPr/>
                    <a:lstStyle/>
                    <a:p>
                      <a:pPr marL="0" marR="0" algn="just" rtl="1">
                        <a:lnSpc>
                          <a:spcPct val="115000"/>
                        </a:lnSpc>
                        <a:spcBef>
                          <a:spcPts val="0"/>
                        </a:spcBef>
                        <a:spcAft>
                          <a:spcPts val="0"/>
                        </a:spcAft>
                      </a:pPr>
                      <a:r>
                        <a:rPr lang="ar-SA" sz="1800" dirty="0">
                          <a:latin typeface="Calibri"/>
                          <a:ea typeface="Calibri"/>
                          <a:cs typeface="Simplified Arabic"/>
                        </a:rPr>
                        <a:t>اجمالي عدد السكان </a:t>
                      </a:r>
                      <a:endParaRPr lang="en-US" sz="1100" dirty="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a:latin typeface="Calibri"/>
                          <a:ea typeface="Calibri"/>
                          <a:cs typeface="Simplified Arabic"/>
                        </a:rPr>
                        <a:t>30.894.000</a:t>
                      </a:r>
                      <a:endParaRPr lang="en-US" sz="110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a:latin typeface="Calibri"/>
                          <a:ea typeface="Calibri"/>
                          <a:cs typeface="Simplified Arabic"/>
                        </a:rPr>
                        <a:t>2.4</a:t>
                      </a:r>
                      <a:endParaRPr lang="en-US" sz="110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a:latin typeface="Calibri"/>
                          <a:ea typeface="Calibri"/>
                          <a:cs typeface="Simplified Arabic"/>
                        </a:rPr>
                        <a:t>29.945.715</a:t>
                      </a:r>
                      <a:endParaRPr lang="en-US" sz="110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a:latin typeface="Calibri"/>
                          <a:ea typeface="Calibri"/>
                          <a:cs typeface="Simplified Arabic"/>
                        </a:rPr>
                        <a:t>37.289.406</a:t>
                      </a:r>
                      <a:endParaRPr lang="en-US" sz="110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a:latin typeface="Calibri"/>
                          <a:ea typeface="Calibri"/>
                          <a:cs typeface="Simplified Arabic"/>
                        </a:rPr>
                        <a:t>19</a:t>
                      </a:r>
                      <a:endParaRPr lang="en-US" sz="110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6130">
                <a:tc>
                  <a:txBody>
                    <a:bodyPr/>
                    <a:lstStyle/>
                    <a:p>
                      <a:pPr marL="0" marR="0" algn="just" rtl="1">
                        <a:lnSpc>
                          <a:spcPct val="115000"/>
                        </a:lnSpc>
                        <a:spcBef>
                          <a:spcPts val="0"/>
                        </a:spcBef>
                        <a:spcAft>
                          <a:spcPts val="0"/>
                        </a:spcAft>
                      </a:pPr>
                      <a:r>
                        <a:rPr lang="ar-SA" sz="1800" dirty="0">
                          <a:latin typeface="Calibri"/>
                          <a:ea typeface="Calibri"/>
                          <a:cs typeface="Simplified Arabic"/>
                        </a:rPr>
                        <a:t>حجم القوى العاملة</a:t>
                      </a:r>
                      <a:endParaRPr lang="en-US" sz="1100" dirty="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dirty="0">
                          <a:latin typeface="Calibri"/>
                          <a:ea typeface="Calibri"/>
                          <a:cs typeface="Simplified Arabic"/>
                        </a:rPr>
                        <a:t>6.677.410</a:t>
                      </a:r>
                      <a:endParaRPr lang="en-US" sz="1100" dirty="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dirty="0">
                          <a:latin typeface="Calibri"/>
                          <a:ea typeface="Calibri"/>
                          <a:cs typeface="Simplified Arabic"/>
                        </a:rPr>
                        <a:t>1.3</a:t>
                      </a:r>
                      <a:endParaRPr lang="en-US" sz="1100" dirty="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a:latin typeface="Calibri"/>
                          <a:ea typeface="Calibri"/>
                          <a:cs typeface="Simplified Arabic"/>
                        </a:rPr>
                        <a:t>9.288.721</a:t>
                      </a:r>
                      <a:endParaRPr lang="en-US" sz="110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a:latin typeface="Calibri"/>
                          <a:ea typeface="Calibri"/>
                          <a:cs typeface="Simplified Arabic"/>
                        </a:rPr>
                        <a:t>9.898.290.0</a:t>
                      </a:r>
                      <a:endParaRPr lang="en-US" sz="110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a:latin typeface="Calibri"/>
                          <a:ea typeface="Calibri"/>
                          <a:cs typeface="Simplified Arabic"/>
                        </a:rPr>
                        <a:t>21</a:t>
                      </a:r>
                      <a:endParaRPr lang="en-US" sz="110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3065">
                <a:tc>
                  <a:txBody>
                    <a:bodyPr/>
                    <a:lstStyle/>
                    <a:p>
                      <a:pPr marL="0" marR="0" algn="just" rtl="1">
                        <a:lnSpc>
                          <a:spcPct val="115000"/>
                        </a:lnSpc>
                        <a:spcBef>
                          <a:spcPts val="0"/>
                        </a:spcBef>
                        <a:spcAft>
                          <a:spcPts val="0"/>
                        </a:spcAft>
                      </a:pPr>
                      <a:r>
                        <a:rPr lang="ar-SA" sz="1800">
                          <a:latin typeface="Calibri"/>
                          <a:ea typeface="Calibri"/>
                          <a:cs typeface="Simplified Arabic"/>
                        </a:rPr>
                        <a:t>المشتغلين </a:t>
                      </a:r>
                      <a:endParaRPr lang="en-US" sz="110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a:latin typeface="Calibri"/>
                          <a:ea typeface="Calibri"/>
                          <a:cs typeface="Simplified Arabic"/>
                        </a:rPr>
                        <a:t>6.234.682</a:t>
                      </a:r>
                      <a:endParaRPr lang="en-US" sz="110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dirty="0">
                          <a:latin typeface="Calibri"/>
                          <a:ea typeface="Calibri"/>
                          <a:cs typeface="Simplified Arabic"/>
                        </a:rPr>
                        <a:t>0.9</a:t>
                      </a:r>
                      <a:endParaRPr lang="en-US" sz="1100" dirty="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dirty="0">
                          <a:latin typeface="Calibri"/>
                          <a:ea typeface="Calibri"/>
                          <a:cs typeface="Simplified Arabic"/>
                        </a:rPr>
                        <a:t>7.538.077</a:t>
                      </a:r>
                      <a:endParaRPr lang="en-US" sz="1100" dirty="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a:latin typeface="Calibri"/>
                          <a:ea typeface="Calibri"/>
                          <a:cs typeface="Simplified Arabic"/>
                        </a:rPr>
                        <a:t>8.189.171</a:t>
                      </a:r>
                      <a:endParaRPr lang="en-US" sz="110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a:latin typeface="Calibri"/>
                          <a:ea typeface="Calibri"/>
                          <a:cs typeface="Simplified Arabic"/>
                        </a:rPr>
                        <a:t>2.8</a:t>
                      </a:r>
                      <a:endParaRPr lang="en-US" sz="110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3065">
                <a:tc>
                  <a:txBody>
                    <a:bodyPr/>
                    <a:lstStyle/>
                    <a:p>
                      <a:pPr marL="0" marR="0" algn="just" rtl="1">
                        <a:lnSpc>
                          <a:spcPct val="115000"/>
                        </a:lnSpc>
                        <a:spcBef>
                          <a:spcPts val="0"/>
                        </a:spcBef>
                        <a:spcAft>
                          <a:spcPts val="0"/>
                        </a:spcAft>
                      </a:pPr>
                      <a:r>
                        <a:rPr lang="ar-SA" sz="1800">
                          <a:latin typeface="Calibri"/>
                          <a:ea typeface="Calibri"/>
                          <a:cs typeface="Simplified Arabic"/>
                        </a:rPr>
                        <a:t>المتبطلين </a:t>
                      </a:r>
                      <a:endParaRPr lang="en-US" sz="110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a:latin typeface="Calibri"/>
                          <a:ea typeface="Calibri"/>
                          <a:cs typeface="Simplified Arabic"/>
                        </a:rPr>
                        <a:t>1.350.003</a:t>
                      </a:r>
                      <a:endParaRPr lang="en-US" sz="110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a:latin typeface="Calibri"/>
                          <a:ea typeface="Calibri"/>
                          <a:cs typeface="Simplified Arabic"/>
                        </a:rPr>
                        <a:t>4.1</a:t>
                      </a:r>
                      <a:endParaRPr lang="en-US" sz="110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dirty="0">
                          <a:latin typeface="Calibri"/>
                          <a:ea typeface="Calibri"/>
                          <a:cs typeface="Simplified Arabic"/>
                        </a:rPr>
                        <a:t>1.750.644</a:t>
                      </a:r>
                      <a:endParaRPr lang="en-US" sz="1100" dirty="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dirty="0">
                          <a:latin typeface="Calibri"/>
                          <a:ea typeface="Calibri"/>
                          <a:cs typeface="Simplified Arabic"/>
                        </a:rPr>
                        <a:t>1929.740</a:t>
                      </a:r>
                      <a:endParaRPr lang="en-US" sz="1100" dirty="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a:latin typeface="Calibri"/>
                          <a:ea typeface="Calibri"/>
                          <a:cs typeface="Simplified Arabic"/>
                        </a:rPr>
                        <a:t>3.3</a:t>
                      </a:r>
                      <a:endParaRPr lang="en-US" sz="110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3065">
                <a:tc>
                  <a:txBody>
                    <a:bodyPr/>
                    <a:lstStyle/>
                    <a:p>
                      <a:pPr marL="0" marR="0" algn="just" rtl="1">
                        <a:lnSpc>
                          <a:spcPct val="115000"/>
                        </a:lnSpc>
                        <a:spcBef>
                          <a:spcPts val="0"/>
                        </a:spcBef>
                        <a:spcAft>
                          <a:spcPts val="0"/>
                        </a:spcAft>
                      </a:pPr>
                      <a:r>
                        <a:rPr lang="ar-SA" sz="1800">
                          <a:latin typeface="Calibri"/>
                          <a:ea typeface="Calibri"/>
                          <a:cs typeface="Simplified Arabic"/>
                        </a:rPr>
                        <a:t>معدل البطالة </a:t>
                      </a:r>
                      <a:endParaRPr lang="en-US" sz="110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a:latin typeface="Calibri"/>
                          <a:ea typeface="Calibri"/>
                          <a:cs typeface="Simplified Arabic"/>
                        </a:rPr>
                        <a:t>16.8%</a:t>
                      </a:r>
                      <a:endParaRPr lang="en-US" sz="110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a:latin typeface="Calibri"/>
                          <a:ea typeface="Calibri"/>
                          <a:cs typeface="Simplified Arabic"/>
                        </a:rPr>
                        <a:t>4.1</a:t>
                      </a:r>
                      <a:endParaRPr lang="en-US" sz="110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a:latin typeface="Calibri"/>
                          <a:ea typeface="Calibri"/>
                          <a:cs typeface="Simplified Arabic"/>
                        </a:rPr>
                        <a:t>18.5%</a:t>
                      </a:r>
                      <a:endParaRPr lang="en-US" sz="110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dirty="0">
                          <a:latin typeface="Calibri"/>
                          <a:ea typeface="Calibri"/>
                          <a:cs typeface="Simplified Arabic"/>
                        </a:rPr>
                        <a:t>19.4%</a:t>
                      </a:r>
                      <a:endParaRPr lang="en-US" sz="1100" dirty="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dirty="0">
                          <a:latin typeface="Calibri"/>
                          <a:ea typeface="Calibri"/>
                          <a:cs typeface="Simplified Arabic"/>
                        </a:rPr>
                        <a:t>3.3</a:t>
                      </a:r>
                      <a:endParaRPr lang="en-US" sz="1100" dirty="0">
                        <a:latin typeface="Calibri"/>
                        <a:ea typeface="Calibri"/>
                        <a:cs typeface="Arial"/>
                      </a:endParaRPr>
                    </a:p>
                  </a:txBody>
                  <a:tcPr marL="62954" marR="629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4817" name="Rectangle 1"/>
          <p:cNvSpPr>
            <a:spLocks noChangeArrowheads="1"/>
          </p:cNvSpPr>
          <p:nvPr/>
        </p:nvSpPr>
        <p:spPr bwMode="auto">
          <a:xfrm>
            <a:off x="1500166" y="5072074"/>
            <a:ext cx="664367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المصدر: مسح قوة العمل 2011م – وزارة العمل والإصلاح الإداري وبيانات التعداد السكاني 2008م</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57166"/>
            <a:ext cx="8686800" cy="838200"/>
          </a:xfrm>
        </p:spPr>
        <p:txBody>
          <a:bodyPr>
            <a:normAutofit/>
          </a:bodyPr>
          <a:lstStyle/>
          <a:p>
            <a:pPr algn="r"/>
            <a:r>
              <a:rPr lang="ar-SA" sz="2800" dirty="0" smtClean="0"/>
              <a:t>إحصائية بالمسجلين والمستوعبين خلال العام 2014م </a:t>
            </a:r>
            <a:endParaRPr lang="en-US" sz="2800" dirty="0"/>
          </a:p>
        </p:txBody>
      </p:sp>
      <p:graphicFrame>
        <p:nvGraphicFramePr>
          <p:cNvPr id="4" name="Table 3"/>
          <p:cNvGraphicFramePr>
            <a:graphicFrameLocks noGrp="1"/>
          </p:cNvGraphicFramePr>
          <p:nvPr/>
        </p:nvGraphicFramePr>
        <p:xfrm>
          <a:off x="1142975" y="1285859"/>
          <a:ext cx="7358115" cy="3286150"/>
        </p:xfrm>
        <a:graphic>
          <a:graphicData uri="http://schemas.openxmlformats.org/drawingml/2006/table">
            <a:tbl>
              <a:tblPr rtl="1"/>
              <a:tblGrid>
                <a:gridCol w="2943246"/>
                <a:gridCol w="1103718"/>
                <a:gridCol w="1379646"/>
                <a:gridCol w="1931505"/>
              </a:tblGrid>
              <a:tr h="469450">
                <a:tc>
                  <a:txBody>
                    <a:bodyPr/>
                    <a:lstStyle/>
                    <a:p>
                      <a:pPr marL="0" marR="0" algn="ctr" rtl="1">
                        <a:lnSpc>
                          <a:spcPct val="115000"/>
                        </a:lnSpc>
                        <a:spcBef>
                          <a:spcPts val="0"/>
                        </a:spcBef>
                        <a:spcAft>
                          <a:spcPts val="0"/>
                        </a:spcAft>
                      </a:pPr>
                      <a:r>
                        <a:rPr lang="ar-SA" sz="2400" b="1" dirty="0">
                          <a:latin typeface="Calibri"/>
                          <a:ea typeface="Calibri"/>
                          <a:cs typeface="Simplified Arabic"/>
                        </a:rPr>
                        <a:t>الكليات </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rtl="1">
                        <a:lnSpc>
                          <a:spcPct val="115000"/>
                        </a:lnSpc>
                        <a:spcBef>
                          <a:spcPts val="0"/>
                        </a:spcBef>
                        <a:spcAft>
                          <a:spcPts val="0"/>
                        </a:spcAft>
                      </a:pPr>
                      <a:r>
                        <a:rPr lang="ar-SA" sz="2400" b="1" dirty="0">
                          <a:latin typeface="Calibri"/>
                          <a:ea typeface="Calibri"/>
                          <a:cs typeface="Simplified Arabic"/>
                        </a:rPr>
                        <a:t>ذكور</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rtl="1">
                        <a:lnSpc>
                          <a:spcPct val="115000"/>
                        </a:lnSpc>
                        <a:spcBef>
                          <a:spcPts val="0"/>
                        </a:spcBef>
                        <a:spcAft>
                          <a:spcPts val="0"/>
                        </a:spcAft>
                      </a:pPr>
                      <a:r>
                        <a:rPr lang="ar-SA" sz="2400" b="1" dirty="0">
                          <a:latin typeface="Calibri"/>
                          <a:ea typeface="Calibri"/>
                          <a:cs typeface="Simplified Arabic"/>
                        </a:rPr>
                        <a:t>إناث</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rtl="1">
                        <a:lnSpc>
                          <a:spcPct val="115000"/>
                        </a:lnSpc>
                        <a:spcBef>
                          <a:spcPts val="0"/>
                        </a:spcBef>
                        <a:spcAft>
                          <a:spcPts val="0"/>
                        </a:spcAft>
                      </a:pPr>
                      <a:r>
                        <a:rPr lang="ar-SA" sz="2400" b="1" dirty="0">
                          <a:latin typeface="Calibri"/>
                          <a:ea typeface="Calibri"/>
                          <a:cs typeface="Simplified Arabic"/>
                        </a:rPr>
                        <a:t>المجموع</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469450">
                <a:tc>
                  <a:txBody>
                    <a:bodyPr/>
                    <a:lstStyle/>
                    <a:p>
                      <a:pPr marL="0" marR="0" algn="just" rtl="1">
                        <a:lnSpc>
                          <a:spcPct val="115000"/>
                        </a:lnSpc>
                        <a:spcBef>
                          <a:spcPts val="0"/>
                        </a:spcBef>
                        <a:spcAft>
                          <a:spcPts val="0"/>
                        </a:spcAft>
                      </a:pPr>
                      <a:r>
                        <a:rPr lang="ar-SA" sz="1800" dirty="0">
                          <a:latin typeface="Calibri"/>
                          <a:ea typeface="Calibri"/>
                          <a:cs typeface="Simplified Arabic"/>
                        </a:rPr>
                        <a:t>الكليات التطبيقية والعلمية</a:t>
                      </a:r>
                      <a:endParaRPr lang="en-US"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a:latin typeface="Calibri"/>
                          <a:ea typeface="Calibri"/>
                          <a:cs typeface="Simplified Arabic"/>
                        </a:rPr>
                        <a:t>2589</a:t>
                      </a:r>
                      <a:endParaRPr lang="en-US"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a:latin typeface="Calibri"/>
                          <a:ea typeface="Calibri"/>
                          <a:cs typeface="Simplified Arabic"/>
                        </a:rPr>
                        <a:t>3590</a:t>
                      </a:r>
                      <a:endParaRPr lang="en-US"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a:latin typeface="Calibri"/>
                          <a:ea typeface="Calibri"/>
                          <a:cs typeface="Simplified Arabic"/>
                        </a:rPr>
                        <a:t>6179</a:t>
                      </a:r>
                      <a:endParaRPr lang="en-US"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9450">
                <a:tc>
                  <a:txBody>
                    <a:bodyPr/>
                    <a:lstStyle/>
                    <a:p>
                      <a:pPr marL="0" marR="0" algn="just" rtl="1">
                        <a:lnSpc>
                          <a:spcPct val="115000"/>
                        </a:lnSpc>
                        <a:spcBef>
                          <a:spcPts val="0"/>
                        </a:spcBef>
                        <a:spcAft>
                          <a:spcPts val="0"/>
                        </a:spcAft>
                      </a:pPr>
                      <a:r>
                        <a:rPr lang="ar-SA" sz="1800" dirty="0">
                          <a:latin typeface="Calibri"/>
                          <a:ea typeface="Calibri"/>
                          <a:cs typeface="Simplified Arabic"/>
                        </a:rPr>
                        <a:t>الكليات النظرية </a:t>
                      </a:r>
                      <a:endParaRPr lang="en-US"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dirty="0">
                          <a:latin typeface="Calibri"/>
                          <a:ea typeface="Calibri"/>
                          <a:cs typeface="Simplified Arabic"/>
                        </a:rPr>
                        <a:t>393</a:t>
                      </a:r>
                      <a:endParaRPr lang="en-US"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a:latin typeface="Calibri"/>
                          <a:ea typeface="Calibri"/>
                          <a:cs typeface="Simplified Arabic"/>
                        </a:rPr>
                        <a:t>428</a:t>
                      </a:r>
                      <a:endParaRPr lang="en-US"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a:latin typeface="Calibri"/>
                          <a:ea typeface="Calibri"/>
                          <a:cs typeface="Simplified Arabic"/>
                        </a:rPr>
                        <a:t>821</a:t>
                      </a:r>
                      <a:endParaRPr lang="en-US"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9450">
                <a:tc>
                  <a:txBody>
                    <a:bodyPr/>
                    <a:lstStyle/>
                    <a:p>
                      <a:pPr marL="0" marR="0" algn="just" rtl="1">
                        <a:lnSpc>
                          <a:spcPct val="115000"/>
                        </a:lnSpc>
                        <a:spcBef>
                          <a:spcPts val="0"/>
                        </a:spcBef>
                        <a:spcAft>
                          <a:spcPts val="0"/>
                        </a:spcAft>
                      </a:pPr>
                      <a:r>
                        <a:rPr lang="ar-SA" sz="1800">
                          <a:latin typeface="Calibri"/>
                          <a:ea typeface="Calibri"/>
                          <a:cs typeface="Simplified Arabic"/>
                        </a:rPr>
                        <a:t>الخبرات </a:t>
                      </a:r>
                      <a:endParaRPr lang="en-US"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dirty="0">
                          <a:latin typeface="Calibri"/>
                          <a:ea typeface="Calibri"/>
                          <a:cs typeface="Simplified Arabic"/>
                        </a:rPr>
                        <a:t>20</a:t>
                      </a:r>
                      <a:endParaRPr lang="en-US"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dirty="0">
                          <a:latin typeface="Calibri"/>
                          <a:ea typeface="Calibri"/>
                          <a:cs typeface="Simplified Arabic"/>
                        </a:rPr>
                        <a:t>4</a:t>
                      </a:r>
                      <a:endParaRPr lang="en-US"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a:latin typeface="Calibri"/>
                          <a:ea typeface="Calibri"/>
                          <a:cs typeface="Simplified Arabic"/>
                        </a:rPr>
                        <a:t>24</a:t>
                      </a:r>
                      <a:endParaRPr lang="en-US"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9450">
                <a:tc>
                  <a:txBody>
                    <a:bodyPr/>
                    <a:lstStyle/>
                    <a:p>
                      <a:pPr marL="0" marR="0" algn="just" rtl="1">
                        <a:lnSpc>
                          <a:spcPct val="115000"/>
                        </a:lnSpc>
                        <a:spcBef>
                          <a:spcPts val="0"/>
                        </a:spcBef>
                        <a:spcAft>
                          <a:spcPts val="0"/>
                        </a:spcAft>
                      </a:pPr>
                      <a:r>
                        <a:rPr lang="ar-SA" sz="1800">
                          <a:latin typeface="Calibri"/>
                          <a:ea typeface="Calibri"/>
                          <a:cs typeface="Simplified Arabic"/>
                        </a:rPr>
                        <a:t>الثانويين </a:t>
                      </a:r>
                      <a:endParaRPr lang="en-US"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a:latin typeface="Calibri"/>
                          <a:ea typeface="Calibri"/>
                          <a:cs typeface="Simplified Arabic"/>
                        </a:rPr>
                        <a:t>11</a:t>
                      </a:r>
                      <a:endParaRPr lang="en-US"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dirty="0">
                          <a:latin typeface="Calibri"/>
                          <a:ea typeface="Calibri"/>
                          <a:cs typeface="Simplified Arabic"/>
                        </a:rPr>
                        <a:t>4</a:t>
                      </a:r>
                      <a:endParaRPr lang="en-US"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dirty="0">
                          <a:latin typeface="Calibri"/>
                          <a:ea typeface="Calibri"/>
                          <a:cs typeface="Simplified Arabic"/>
                        </a:rPr>
                        <a:t>15</a:t>
                      </a:r>
                      <a:endParaRPr lang="en-US"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9450">
                <a:tc>
                  <a:txBody>
                    <a:bodyPr/>
                    <a:lstStyle/>
                    <a:p>
                      <a:pPr marL="0" marR="0" algn="just" rtl="1">
                        <a:lnSpc>
                          <a:spcPct val="115000"/>
                        </a:lnSpc>
                        <a:spcBef>
                          <a:spcPts val="0"/>
                        </a:spcBef>
                        <a:spcAft>
                          <a:spcPts val="0"/>
                        </a:spcAft>
                      </a:pPr>
                      <a:r>
                        <a:rPr lang="ar-SA" sz="1800">
                          <a:latin typeface="Calibri"/>
                          <a:ea typeface="Calibri"/>
                          <a:cs typeface="Simplified Arabic"/>
                        </a:rPr>
                        <a:t>الدبلوم نظام ثلاث سنوات </a:t>
                      </a:r>
                      <a:endParaRPr lang="en-US"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a:latin typeface="Calibri"/>
                          <a:ea typeface="Calibri"/>
                          <a:cs typeface="Simplified Arabic"/>
                        </a:rPr>
                        <a:t>19</a:t>
                      </a:r>
                      <a:endParaRPr lang="en-US"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a:latin typeface="Calibri"/>
                          <a:ea typeface="Calibri"/>
                          <a:cs typeface="Simplified Arabic"/>
                        </a:rPr>
                        <a:t>10</a:t>
                      </a:r>
                      <a:endParaRPr lang="en-US"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dirty="0">
                          <a:latin typeface="Calibri"/>
                          <a:ea typeface="Calibri"/>
                          <a:cs typeface="Simplified Arabic"/>
                        </a:rPr>
                        <a:t>29</a:t>
                      </a:r>
                      <a:endParaRPr lang="en-US"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9450">
                <a:tc>
                  <a:txBody>
                    <a:bodyPr/>
                    <a:lstStyle/>
                    <a:p>
                      <a:pPr marL="0" marR="0" algn="just" rtl="1">
                        <a:lnSpc>
                          <a:spcPct val="115000"/>
                        </a:lnSpc>
                        <a:spcBef>
                          <a:spcPts val="0"/>
                        </a:spcBef>
                        <a:spcAft>
                          <a:spcPts val="0"/>
                        </a:spcAft>
                      </a:pPr>
                      <a:r>
                        <a:rPr lang="ar-SA" sz="1800" dirty="0">
                          <a:latin typeface="Calibri"/>
                          <a:ea typeface="Calibri"/>
                          <a:cs typeface="Simplified Arabic"/>
                        </a:rPr>
                        <a:t>المجموع الكلي</a:t>
                      </a:r>
                      <a:endParaRPr lang="en-US"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a:latin typeface="Calibri"/>
                          <a:ea typeface="Calibri"/>
                          <a:cs typeface="Simplified Arabic"/>
                        </a:rPr>
                        <a:t>3032</a:t>
                      </a:r>
                      <a:endParaRPr lang="en-US"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a:latin typeface="Calibri"/>
                          <a:ea typeface="Calibri"/>
                          <a:cs typeface="Simplified Arabic"/>
                        </a:rPr>
                        <a:t>4036</a:t>
                      </a:r>
                      <a:endParaRPr lang="en-US"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dirty="0">
                          <a:latin typeface="Calibri"/>
                          <a:ea typeface="Calibri"/>
                          <a:cs typeface="Simplified Arabic"/>
                        </a:rPr>
                        <a:t>7068</a:t>
                      </a:r>
                      <a:endParaRPr lang="en-US"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2571736" y="4714884"/>
            <a:ext cx="3937295" cy="369332"/>
          </a:xfrm>
          <a:prstGeom prst="rect">
            <a:avLst/>
          </a:prstGeom>
        </p:spPr>
        <p:txBody>
          <a:bodyPr wrap="none">
            <a:spAutoFit/>
          </a:bodyPr>
          <a:lstStyle/>
          <a:p>
            <a:r>
              <a:rPr lang="ar-SA" dirty="0" smtClean="0"/>
              <a:t>المصدر: مفوضية الاختيار للخدمة المدنية</a:t>
            </a:r>
            <a:endParaRPr lang="en-US" dirty="0"/>
          </a:p>
        </p:txBody>
      </p:sp>
    </p:spTree>
  </p:cSld>
  <p:clrMapOvr>
    <a:masterClrMapping/>
  </p:clrMapOvr>
  <p:transition>
    <p:wheel spokes="3"/>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SA" sz="2800" b="1" dirty="0" smtClean="0"/>
              <a:t>معدلات المشاركة في النشاط الاقتصادي حسب النوع والفئة العمرية ونمط السكن 2011</a:t>
            </a:r>
            <a:r>
              <a:rPr lang="en-US" sz="2800" dirty="0" smtClean="0"/>
              <a:t/>
            </a:r>
            <a:br>
              <a:rPr lang="en-US" sz="2800" dirty="0" smtClean="0"/>
            </a:br>
            <a:endParaRPr lang="en-US" sz="2800" dirty="0"/>
          </a:p>
        </p:txBody>
      </p:sp>
      <p:graphicFrame>
        <p:nvGraphicFramePr>
          <p:cNvPr id="4" name="Table 3"/>
          <p:cNvGraphicFramePr>
            <a:graphicFrameLocks noGrp="1"/>
          </p:cNvGraphicFramePr>
          <p:nvPr/>
        </p:nvGraphicFramePr>
        <p:xfrm>
          <a:off x="857225" y="1428736"/>
          <a:ext cx="7643866" cy="4252524"/>
        </p:xfrm>
        <a:graphic>
          <a:graphicData uri="http://schemas.openxmlformats.org/drawingml/2006/table">
            <a:tbl>
              <a:tblPr rtl="1"/>
              <a:tblGrid>
                <a:gridCol w="792913"/>
                <a:gridCol w="775624"/>
                <a:gridCol w="743404"/>
                <a:gridCol w="774838"/>
                <a:gridCol w="774838"/>
                <a:gridCol w="744191"/>
                <a:gridCol w="774838"/>
                <a:gridCol w="774838"/>
                <a:gridCol w="744191"/>
                <a:gridCol w="744191"/>
              </a:tblGrid>
              <a:tr h="295957">
                <a:tc rowSpan="2">
                  <a:txBody>
                    <a:bodyPr/>
                    <a:lstStyle/>
                    <a:p>
                      <a:pPr marL="0" marR="0" algn="just" rtl="1">
                        <a:lnSpc>
                          <a:spcPct val="115000"/>
                        </a:lnSpc>
                        <a:spcBef>
                          <a:spcPts val="0"/>
                        </a:spcBef>
                        <a:spcAft>
                          <a:spcPts val="0"/>
                        </a:spcAft>
                      </a:pPr>
                      <a:r>
                        <a:rPr lang="ar-SA" sz="2000" b="1" dirty="0">
                          <a:latin typeface="Calibri"/>
                          <a:ea typeface="Calibri"/>
                          <a:cs typeface="Traditional Arabic"/>
                        </a:rPr>
                        <a:t>العمر</a:t>
                      </a:r>
                      <a:endParaRPr lang="en-US" sz="1600" dirty="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3">
                  <a:txBody>
                    <a:bodyPr/>
                    <a:lstStyle/>
                    <a:p>
                      <a:pPr marL="0" marR="0" algn="ctr" rtl="1">
                        <a:lnSpc>
                          <a:spcPct val="115000"/>
                        </a:lnSpc>
                        <a:spcBef>
                          <a:spcPts val="0"/>
                        </a:spcBef>
                        <a:spcAft>
                          <a:spcPts val="0"/>
                        </a:spcAft>
                      </a:pPr>
                      <a:r>
                        <a:rPr lang="ar-SA" sz="2000" b="1">
                          <a:latin typeface="Calibri"/>
                          <a:ea typeface="Calibri"/>
                          <a:cs typeface="Traditional Arabic"/>
                        </a:rPr>
                        <a:t>المجموع</a:t>
                      </a:r>
                      <a:endParaRPr lang="en-US" sz="16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gridSpan="3">
                  <a:txBody>
                    <a:bodyPr/>
                    <a:lstStyle/>
                    <a:p>
                      <a:pPr marL="0" marR="0" algn="ctr" rtl="1">
                        <a:lnSpc>
                          <a:spcPct val="115000"/>
                        </a:lnSpc>
                        <a:spcBef>
                          <a:spcPts val="0"/>
                        </a:spcBef>
                        <a:spcAft>
                          <a:spcPts val="0"/>
                        </a:spcAft>
                      </a:pPr>
                      <a:r>
                        <a:rPr lang="ar-SA" sz="2000" b="1">
                          <a:latin typeface="Calibri"/>
                          <a:ea typeface="Calibri"/>
                          <a:cs typeface="Traditional Arabic"/>
                        </a:rPr>
                        <a:t>حضر</a:t>
                      </a:r>
                      <a:endParaRPr lang="en-US" sz="16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gridSpan="3">
                  <a:txBody>
                    <a:bodyPr/>
                    <a:lstStyle/>
                    <a:p>
                      <a:pPr marL="0" marR="0" algn="ctr" rtl="1">
                        <a:lnSpc>
                          <a:spcPct val="115000"/>
                        </a:lnSpc>
                        <a:spcBef>
                          <a:spcPts val="0"/>
                        </a:spcBef>
                        <a:spcAft>
                          <a:spcPts val="0"/>
                        </a:spcAft>
                      </a:pPr>
                      <a:r>
                        <a:rPr lang="ar-SA" sz="2000" b="1">
                          <a:latin typeface="Calibri"/>
                          <a:ea typeface="Calibri"/>
                          <a:cs typeface="Traditional Arabic"/>
                        </a:rPr>
                        <a:t>ريف</a:t>
                      </a:r>
                      <a:endParaRPr lang="en-US" sz="16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r>
              <a:tr h="295957">
                <a:tc vMerge="1">
                  <a:txBody>
                    <a:bodyPr/>
                    <a:lstStyle/>
                    <a:p>
                      <a:endParaRPr lang="en-US"/>
                    </a:p>
                  </a:txBody>
                  <a:tcPr/>
                </a:tc>
                <a:tc>
                  <a:txBody>
                    <a:bodyPr/>
                    <a:lstStyle/>
                    <a:p>
                      <a:pPr marL="0" marR="0" algn="just" rtl="1">
                        <a:lnSpc>
                          <a:spcPct val="115000"/>
                        </a:lnSpc>
                        <a:spcBef>
                          <a:spcPts val="0"/>
                        </a:spcBef>
                        <a:spcAft>
                          <a:spcPts val="0"/>
                        </a:spcAft>
                      </a:pPr>
                      <a:r>
                        <a:rPr lang="ar-SA" sz="2000" b="1" dirty="0">
                          <a:latin typeface="Calibri"/>
                          <a:ea typeface="Calibri"/>
                          <a:cs typeface="Traditional Arabic"/>
                        </a:rPr>
                        <a:t>المجموع</a:t>
                      </a:r>
                      <a:endParaRPr lang="en-US" sz="1600" dirty="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just" rtl="1">
                        <a:lnSpc>
                          <a:spcPct val="115000"/>
                        </a:lnSpc>
                        <a:spcBef>
                          <a:spcPts val="0"/>
                        </a:spcBef>
                        <a:spcAft>
                          <a:spcPts val="0"/>
                        </a:spcAft>
                      </a:pPr>
                      <a:r>
                        <a:rPr lang="ar-SA" sz="2000" b="1" dirty="0">
                          <a:latin typeface="Calibri"/>
                          <a:ea typeface="Calibri"/>
                          <a:cs typeface="Traditional Arabic"/>
                        </a:rPr>
                        <a:t>ذكور</a:t>
                      </a:r>
                      <a:endParaRPr lang="en-US" sz="1600" dirty="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just" rtl="1">
                        <a:lnSpc>
                          <a:spcPct val="115000"/>
                        </a:lnSpc>
                        <a:spcBef>
                          <a:spcPts val="0"/>
                        </a:spcBef>
                        <a:spcAft>
                          <a:spcPts val="0"/>
                        </a:spcAft>
                      </a:pPr>
                      <a:r>
                        <a:rPr lang="ar-SA" sz="2000" b="1" dirty="0">
                          <a:latin typeface="Calibri"/>
                          <a:ea typeface="Calibri"/>
                          <a:cs typeface="Traditional Arabic"/>
                        </a:rPr>
                        <a:t>اناث</a:t>
                      </a:r>
                      <a:endParaRPr lang="en-US" sz="1600" dirty="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just" rtl="1">
                        <a:lnSpc>
                          <a:spcPct val="115000"/>
                        </a:lnSpc>
                        <a:spcBef>
                          <a:spcPts val="0"/>
                        </a:spcBef>
                        <a:spcAft>
                          <a:spcPts val="0"/>
                        </a:spcAft>
                      </a:pPr>
                      <a:r>
                        <a:rPr lang="ar-SA" sz="2000" b="1" dirty="0">
                          <a:latin typeface="Calibri"/>
                          <a:ea typeface="Calibri"/>
                          <a:cs typeface="Traditional Arabic"/>
                        </a:rPr>
                        <a:t>المجموع</a:t>
                      </a:r>
                      <a:endParaRPr lang="en-US" sz="1600" dirty="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just" rtl="1">
                        <a:lnSpc>
                          <a:spcPct val="115000"/>
                        </a:lnSpc>
                        <a:spcBef>
                          <a:spcPts val="0"/>
                        </a:spcBef>
                        <a:spcAft>
                          <a:spcPts val="0"/>
                        </a:spcAft>
                      </a:pPr>
                      <a:r>
                        <a:rPr lang="ar-SA" sz="2000" b="1" dirty="0">
                          <a:latin typeface="Calibri"/>
                          <a:ea typeface="Calibri"/>
                          <a:cs typeface="Traditional Arabic"/>
                        </a:rPr>
                        <a:t>ذكور</a:t>
                      </a:r>
                      <a:endParaRPr lang="en-US" sz="1600" dirty="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just" rtl="1">
                        <a:lnSpc>
                          <a:spcPct val="115000"/>
                        </a:lnSpc>
                        <a:spcBef>
                          <a:spcPts val="0"/>
                        </a:spcBef>
                        <a:spcAft>
                          <a:spcPts val="0"/>
                        </a:spcAft>
                      </a:pPr>
                      <a:r>
                        <a:rPr lang="ar-SA" sz="2000" b="1" dirty="0">
                          <a:latin typeface="Calibri"/>
                          <a:ea typeface="Calibri"/>
                          <a:cs typeface="Traditional Arabic"/>
                        </a:rPr>
                        <a:t>اناث</a:t>
                      </a:r>
                      <a:endParaRPr lang="en-US" sz="1600" dirty="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just" rtl="1">
                        <a:lnSpc>
                          <a:spcPct val="115000"/>
                        </a:lnSpc>
                        <a:spcBef>
                          <a:spcPts val="0"/>
                        </a:spcBef>
                        <a:spcAft>
                          <a:spcPts val="0"/>
                        </a:spcAft>
                      </a:pPr>
                      <a:r>
                        <a:rPr lang="ar-SA" sz="2000" b="1" dirty="0">
                          <a:latin typeface="Calibri"/>
                          <a:ea typeface="Calibri"/>
                          <a:cs typeface="Traditional Arabic"/>
                        </a:rPr>
                        <a:t>المجموع</a:t>
                      </a:r>
                      <a:endParaRPr lang="en-US" sz="1600" dirty="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just" rtl="1">
                        <a:lnSpc>
                          <a:spcPct val="115000"/>
                        </a:lnSpc>
                        <a:spcBef>
                          <a:spcPts val="0"/>
                        </a:spcBef>
                        <a:spcAft>
                          <a:spcPts val="0"/>
                        </a:spcAft>
                      </a:pPr>
                      <a:r>
                        <a:rPr lang="ar-SA" sz="2000" b="1" dirty="0">
                          <a:latin typeface="Calibri"/>
                          <a:ea typeface="Calibri"/>
                          <a:cs typeface="Traditional Arabic"/>
                        </a:rPr>
                        <a:t>ذكور</a:t>
                      </a:r>
                      <a:endParaRPr lang="en-US" sz="1600" dirty="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just" rtl="1">
                        <a:lnSpc>
                          <a:spcPct val="115000"/>
                        </a:lnSpc>
                        <a:spcBef>
                          <a:spcPts val="0"/>
                        </a:spcBef>
                        <a:spcAft>
                          <a:spcPts val="0"/>
                        </a:spcAft>
                      </a:pPr>
                      <a:r>
                        <a:rPr lang="ar-SA" sz="2000" b="1" dirty="0">
                          <a:latin typeface="Calibri"/>
                          <a:ea typeface="Calibri"/>
                          <a:cs typeface="Traditional Arabic"/>
                        </a:rPr>
                        <a:t>اناث</a:t>
                      </a:r>
                      <a:endParaRPr lang="en-US" sz="1600" dirty="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95957">
                <a:tc>
                  <a:txBody>
                    <a:bodyPr/>
                    <a:lstStyle/>
                    <a:p>
                      <a:pPr marL="0" marR="0" algn="just" rtl="1">
                        <a:lnSpc>
                          <a:spcPct val="115000"/>
                        </a:lnSpc>
                        <a:spcBef>
                          <a:spcPts val="0"/>
                        </a:spcBef>
                        <a:spcAft>
                          <a:spcPts val="0"/>
                        </a:spcAft>
                      </a:pPr>
                      <a:r>
                        <a:rPr lang="ar-SA" sz="1400" b="1">
                          <a:latin typeface="Calibri"/>
                          <a:ea typeface="Calibri"/>
                          <a:cs typeface="Traditional Arabic"/>
                        </a:rPr>
                        <a:t>19-15</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22.0</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27.9</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15.6</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13.0</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18.8</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7.0</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27.0</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33.0</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20.5</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957">
                <a:tc>
                  <a:txBody>
                    <a:bodyPr/>
                    <a:lstStyle/>
                    <a:p>
                      <a:pPr marL="0" marR="0" algn="just" rtl="1">
                        <a:lnSpc>
                          <a:spcPct val="115000"/>
                        </a:lnSpc>
                        <a:spcBef>
                          <a:spcPts val="0"/>
                        </a:spcBef>
                        <a:spcAft>
                          <a:spcPts val="0"/>
                        </a:spcAft>
                      </a:pPr>
                      <a:r>
                        <a:rPr lang="ar-SA" sz="1400" b="1">
                          <a:latin typeface="Calibri"/>
                          <a:ea typeface="Calibri"/>
                          <a:cs typeface="Traditional Arabic"/>
                        </a:rPr>
                        <a:t>24-20</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42.8</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57.5</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27.4</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37.1</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49.1</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24.5</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46.8</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63.5</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29.5</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957">
                <a:tc>
                  <a:txBody>
                    <a:bodyPr/>
                    <a:lstStyle/>
                    <a:p>
                      <a:pPr marL="0" marR="0" algn="just" rtl="1">
                        <a:lnSpc>
                          <a:spcPct val="115000"/>
                        </a:lnSpc>
                        <a:spcBef>
                          <a:spcPts val="0"/>
                        </a:spcBef>
                        <a:spcAft>
                          <a:spcPts val="0"/>
                        </a:spcAft>
                      </a:pPr>
                      <a:r>
                        <a:rPr lang="ar-SA" sz="1400" b="1">
                          <a:latin typeface="Calibri"/>
                          <a:ea typeface="Calibri"/>
                          <a:cs typeface="Traditional Arabic"/>
                        </a:rPr>
                        <a:t>29-25</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59.6</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84.0</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38.2</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59.4</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81.5</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40.9</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59.8</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85.5</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36.5</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957">
                <a:tc>
                  <a:txBody>
                    <a:bodyPr/>
                    <a:lstStyle/>
                    <a:p>
                      <a:pPr marL="0" marR="0" algn="just" rtl="1">
                        <a:lnSpc>
                          <a:spcPct val="115000"/>
                        </a:lnSpc>
                        <a:spcBef>
                          <a:spcPts val="0"/>
                        </a:spcBef>
                        <a:spcAft>
                          <a:spcPts val="0"/>
                        </a:spcAft>
                      </a:pPr>
                      <a:r>
                        <a:rPr lang="ar-SA" sz="1400" b="1">
                          <a:latin typeface="Calibri"/>
                          <a:ea typeface="Calibri"/>
                          <a:cs typeface="Traditional Arabic"/>
                        </a:rPr>
                        <a:t>34-30</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64.7</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92.7</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39.0</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64.9</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91.6</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40.1</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64.6</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93.5</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38.3</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957">
                <a:tc>
                  <a:txBody>
                    <a:bodyPr/>
                    <a:lstStyle/>
                    <a:p>
                      <a:pPr marL="0" marR="0" algn="just" rtl="1">
                        <a:lnSpc>
                          <a:spcPct val="115000"/>
                        </a:lnSpc>
                        <a:spcBef>
                          <a:spcPts val="0"/>
                        </a:spcBef>
                        <a:spcAft>
                          <a:spcPts val="0"/>
                        </a:spcAft>
                      </a:pPr>
                      <a:r>
                        <a:rPr lang="ar-SA" sz="1400" b="1">
                          <a:latin typeface="Calibri"/>
                          <a:ea typeface="Calibri"/>
                          <a:cs typeface="Traditional Arabic"/>
                        </a:rPr>
                        <a:t>39-35</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66.2</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96.6</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37.5</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65.5</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96.4</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34.9</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66.7</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96.7</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39.0</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957">
                <a:tc>
                  <a:txBody>
                    <a:bodyPr/>
                    <a:lstStyle/>
                    <a:p>
                      <a:pPr marL="0" marR="0" algn="just" rtl="1">
                        <a:lnSpc>
                          <a:spcPct val="115000"/>
                        </a:lnSpc>
                        <a:spcBef>
                          <a:spcPts val="0"/>
                        </a:spcBef>
                        <a:spcAft>
                          <a:spcPts val="0"/>
                        </a:spcAft>
                      </a:pPr>
                      <a:r>
                        <a:rPr lang="ar-SA" sz="1400" b="1">
                          <a:latin typeface="Calibri"/>
                          <a:ea typeface="Calibri"/>
                          <a:cs typeface="Traditional Arabic"/>
                        </a:rPr>
                        <a:t>44-40</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65.7</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96.7</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34.4</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65.4</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96.0</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34.1</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65.9</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97.1</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34.6</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957">
                <a:tc>
                  <a:txBody>
                    <a:bodyPr/>
                    <a:lstStyle/>
                    <a:p>
                      <a:pPr marL="0" marR="0" algn="just" rtl="1">
                        <a:lnSpc>
                          <a:spcPct val="115000"/>
                        </a:lnSpc>
                        <a:spcBef>
                          <a:spcPts val="0"/>
                        </a:spcBef>
                        <a:spcAft>
                          <a:spcPts val="0"/>
                        </a:spcAft>
                      </a:pPr>
                      <a:r>
                        <a:rPr lang="ar-SA" sz="1400" b="1">
                          <a:latin typeface="Calibri"/>
                          <a:ea typeface="Calibri"/>
                          <a:cs typeface="Traditional Arabic"/>
                        </a:rPr>
                        <a:t>49-45</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68.2</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97.3</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35.9</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65.6</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96.9</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29.0</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69.8</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97.7</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40.1</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957">
                <a:tc>
                  <a:txBody>
                    <a:bodyPr/>
                    <a:lstStyle/>
                    <a:p>
                      <a:pPr marL="0" marR="0" algn="just" rtl="1">
                        <a:lnSpc>
                          <a:spcPct val="115000"/>
                        </a:lnSpc>
                        <a:spcBef>
                          <a:spcPts val="0"/>
                        </a:spcBef>
                        <a:spcAft>
                          <a:spcPts val="0"/>
                        </a:spcAft>
                      </a:pPr>
                      <a:r>
                        <a:rPr lang="ar-SA" sz="1400" b="1">
                          <a:latin typeface="Calibri"/>
                          <a:ea typeface="Calibri"/>
                          <a:cs typeface="Traditional Arabic"/>
                        </a:rPr>
                        <a:t>54-50</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65.9</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95.3</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30.3</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62.1</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95.8</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26.9</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68.4</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95.0</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33.0</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957">
                <a:tc>
                  <a:txBody>
                    <a:bodyPr/>
                    <a:lstStyle/>
                    <a:p>
                      <a:pPr marL="0" marR="0" algn="just" rtl="1">
                        <a:lnSpc>
                          <a:spcPct val="115000"/>
                        </a:lnSpc>
                        <a:spcBef>
                          <a:spcPts val="0"/>
                        </a:spcBef>
                        <a:spcAft>
                          <a:spcPts val="0"/>
                        </a:spcAft>
                      </a:pPr>
                      <a:r>
                        <a:rPr lang="ar-SA" sz="1400" b="1">
                          <a:latin typeface="Calibri"/>
                          <a:ea typeface="Calibri"/>
                          <a:cs typeface="Traditional Arabic"/>
                        </a:rPr>
                        <a:t>59-55</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65.4</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93.3</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29.5</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61.9</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92.9</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25.6</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67.9</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93.5</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32.6</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957">
                <a:tc>
                  <a:txBody>
                    <a:bodyPr/>
                    <a:lstStyle/>
                    <a:p>
                      <a:pPr marL="0" marR="0" algn="just" rtl="1">
                        <a:lnSpc>
                          <a:spcPct val="115000"/>
                        </a:lnSpc>
                        <a:spcBef>
                          <a:spcPts val="0"/>
                        </a:spcBef>
                        <a:spcAft>
                          <a:spcPts val="0"/>
                        </a:spcAft>
                      </a:pPr>
                      <a:r>
                        <a:rPr lang="ar-SA" sz="1400" b="1">
                          <a:latin typeface="Calibri"/>
                          <a:ea typeface="Calibri"/>
                          <a:cs typeface="Traditional Arabic"/>
                        </a:rPr>
                        <a:t>64-60</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61.1</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86.6</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24.2</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56.5</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85.8</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17.7</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64.0</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87.1</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28.8</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957">
                <a:tc>
                  <a:txBody>
                    <a:bodyPr/>
                    <a:lstStyle/>
                    <a:p>
                      <a:pPr marL="0" marR="0" algn="just" rtl="1">
                        <a:lnSpc>
                          <a:spcPct val="115000"/>
                        </a:lnSpc>
                        <a:spcBef>
                          <a:spcPts val="0"/>
                        </a:spcBef>
                        <a:spcAft>
                          <a:spcPts val="0"/>
                        </a:spcAft>
                      </a:pPr>
                      <a:r>
                        <a:rPr lang="ar-SA" sz="1400" b="1">
                          <a:latin typeface="Calibri"/>
                          <a:ea typeface="Calibri"/>
                          <a:cs typeface="Traditional Arabic"/>
                        </a:rPr>
                        <a:t>+65</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41.3</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59.6</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11.9</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35.0</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52.7</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10.4</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44.8</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63.2</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12.9</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957">
                <a:tc>
                  <a:txBody>
                    <a:bodyPr/>
                    <a:lstStyle/>
                    <a:p>
                      <a:pPr marL="0" marR="0" algn="just" rtl="1">
                        <a:lnSpc>
                          <a:spcPct val="115000"/>
                        </a:lnSpc>
                        <a:spcBef>
                          <a:spcPts val="0"/>
                        </a:spcBef>
                        <a:spcAft>
                          <a:spcPts val="0"/>
                        </a:spcAft>
                      </a:pPr>
                      <a:r>
                        <a:rPr lang="ar-SA" sz="1400" b="1">
                          <a:latin typeface="Calibri"/>
                          <a:ea typeface="Calibri"/>
                          <a:cs typeface="Traditional Arabic"/>
                        </a:rPr>
                        <a:t>+15</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50.5</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70.0</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28.9</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46.7</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73.3</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66.6</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52.8</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latin typeface="Calibri"/>
                          <a:ea typeface="Calibri"/>
                          <a:cs typeface="Traditional Arabic"/>
                        </a:rPr>
                        <a:t>73.3</a:t>
                      </a:r>
                      <a:endParaRPr lang="en-US" sz="110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dirty="0">
                          <a:latin typeface="Calibri"/>
                          <a:ea typeface="Calibri"/>
                          <a:cs typeface="Traditional Arabic"/>
                        </a:rPr>
                        <a:t>30.7</a:t>
                      </a:r>
                      <a:endParaRPr lang="en-US" sz="1100" dirty="0">
                        <a:latin typeface="Calibri"/>
                        <a:ea typeface="Calibri"/>
                        <a:cs typeface="Arial"/>
                      </a:endParaRPr>
                    </a:p>
                  </a:txBody>
                  <a:tcPr marL="67685" marR="676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2500298" y="5715016"/>
            <a:ext cx="4572000" cy="261610"/>
          </a:xfrm>
          <a:prstGeom prst="rect">
            <a:avLst/>
          </a:prstGeom>
        </p:spPr>
        <p:txBody>
          <a:bodyPr>
            <a:spAutoFit/>
          </a:bodyPr>
          <a:lstStyle/>
          <a:p>
            <a:r>
              <a:rPr lang="ar-SA" sz="1100" b="1" dirty="0" smtClean="0"/>
              <a:t>المصدر مسح قوة العمل 2011 وزارة تنمية الموارد البشرية والعمل</a:t>
            </a:r>
            <a:endParaRPr lang="en-US" sz="1100"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SA" sz="1800" b="1" dirty="0" smtClean="0"/>
              <a:t>التوزيع النسبي للقوى العاملة 15 سنة فما فوق حسب القطاعات والنوع </a:t>
            </a:r>
            <a:endParaRPr lang="en-US" sz="1800" dirty="0"/>
          </a:p>
        </p:txBody>
      </p:sp>
      <p:graphicFrame>
        <p:nvGraphicFramePr>
          <p:cNvPr id="4" name="Table 3"/>
          <p:cNvGraphicFramePr>
            <a:graphicFrameLocks noGrp="1"/>
          </p:cNvGraphicFramePr>
          <p:nvPr/>
        </p:nvGraphicFramePr>
        <p:xfrm>
          <a:off x="642908" y="1214422"/>
          <a:ext cx="7786744" cy="3857651"/>
        </p:xfrm>
        <a:graphic>
          <a:graphicData uri="http://schemas.openxmlformats.org/drawingml/2006/table">
            <a:tbl>
              <a:tblPr rtl="1"/>
              <a:tblGrid>
                <a:gridCol w="1438098"/>
                <a:gridCol w="786002"/>
                <a:gridCol w="573962"/>
                <a:gridCol w="605052"/>
                <a:gridCol w="605052"/>
                <a:gridCol w="739772"/>
                <a:gridCol w="779631"/>
                <a:gridCol w="779631"/>
                <a:gridCol w="739772"/>
                <a:gridCol w="739772"/>
              </a:tblGrid>
              <a:tr h="350696">
                <a:tc rowSpan="2">
                  <a:txBody>
                    <a:bodyPr/>
                    <a:lstStyle/>
                    <a:p>
                      <a:pPr marL="0" marR="0" algn="just" rtl="1">
                        <a:lnSpc>
                          <a:spcPct val="115000"/>
                        </a:lnSpc>
                        <a:spcBef>
                          <a:spcPts val="0"/>
                        </a:spcBef>
                        <a:spcAft>
                          <a:spcPts val="0"/>
                        </a:spcAft>
                      </a:pPr>
                      <a:r>
                        <a:rPr lang="ar-SA" sz="1600" b="1" dirty="0">
                          <a:latin typeface="Calibri"/>
                          <a:ea typeface="Calibri"/>
                          <a:cs typeface="Traditional Arabic"/>
                        </a:rPr>
                        <a:t>القطاع </a:t>
                      </a:r>
                      <a:endParaRPr lang="en-US" sz="12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3">
                  <a:txBody>
                    <a:bodyPr/>
                    <a:lstStyle/>
                    <a:p>
                      <a:pPr marL="0" marR="0" algn="ctr" rtl="1">
                        <a:lnSpc>
                          <a:spcPct val="115000"/>
                        </a:lnSpc>
                        <a:spcBef>
                          <a:spcPts val="0"/>
                        </a:spcBef>
                        <a:spcAft>
                          <a:spcPts val="0"/>
                        </a:spcAft>
                      </a:pPr>
                      <a:r>
                        <a:rPr lang="ar-SA" sz="1400" b="1" dirty="0">
                          <a:latin typeface="Calibri"/>
                          <a:ea typeface="Calibri"/>
                          <a:cs typeface="Traditional Arabic"/>
                        </a:rPr>
                        <a:t>المجموع</a:t>
                      </a:r>
                      <a:endParaRPr lang="en-US" sz="11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gridSpan="3">
                  <a:txBody>
                    <a:bodyPr/>
                    <a:lstStyle/>
                    <a:p>
                      <a:pPr marL="0" marR="0" algn="ctr" rtl="1">
                        <a:lnSpc>
                          <a:spcPct val="115000"/>
                        </a:lnSpc>
                        <a:spcBef>
                          <a:spcPts val="0"/>
                        </a:spcBef>
                        <a:spcAft>
                          <a:spcPts val="0"/>
                        </a:spcAft>
                      </a:pPr>
                      <a:r>
                        <a:rPr lang="ar-SA" sz="1400" b="1">
                          <a:latin typeface="Calibri"/>
                          <a:ea typeface="Calibri"/>
                          <a:cs typeface="Traditional Arabic"/>
                        </a:rPr>
                        <a:t>حضر</a:t>
                      </a:r>
                      <a:endParaRPr lang="en-US" sz="11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gridSpan="3">
                  <a:txBody>
                    <a:bodyPr/>
                    <a:lstStyle/>
                    <a:p>
                      <a:pPr marL="0" marR="0" algn="ctr" rtl="1">
                        <a:lnSpc>
                          <a:spcPct val="115000"/>
                        </a:lnSpc>
                        <a:spcBef>
                          <a:spcPts val="0"/>
                        </a:spcBef>
                        <a:spcAft>
                          <a:spcPts val="0"/>
                        </a:spcAft>
                      </a:pPr>
                      <a:r>
                        <a:rPr lang="ar-SA" sz="1400" b="1">
                          <a:latin typeface="Calibri"/>
                          <a:ea typeface="Calibri"/>
                          <a:cs typeface="Traditional Arabic"/>
                        </a:rPr>
                        <a:t>ريف</a:t>
                      </a:r>
                      <a:endParaRPr lang="en-US" sz="11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r>
              <a:tr h="701391">
                <a:tc vMerge="1">
                  <a:txBody>
                    <a:bodyPr/>
                    <a:lstStyle/>
                    <a:p>
                      <a:endParaRPr lang="en-US"/>
                    </a:p>
                  </a:txBody>
                  <a:tcPr/>
                </a:tc>
                <a:tc>
                  <a:txBody>
                    <a:bodyPr/>
                    <a:lstStyle/>
                    <a:p>
                      <a:pPr marL="0" marR="0" algn="ctr" rtl="1">
                        <a:lnSpc>
                          <a:spcPct val="115000"/>
                        </a:lnSpc>
                        <a:spcBef>
                          <a:spcPts val="0"/>
                        </a:spcBef>
                        <a:spcAft>
                          <a:spcPts val="0"/>
                        </a:spcAft>
                      </a:pPr>
                      <a:r>
                        <a:rPr lang="ar-SA" sz="1600" b="1" dirty="0">
                          <a:latin typeface="Calibri"/>
                          <a:ea typeface="Calibri"/>
                          <a:cs typeface="Traditional Arabic"/>
                        </a:rPr>
                        <a:t>المجموع</a:t>
                      </a:r>
                      <a:endParaRPr lang="en-US" sz="12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pPr>
                      <a:r>
                        <a:rPr lang="ar-SA" sz="1600" b="1" dirty="0">
                          <a:latin typeface="Calibri"/>
                          <a:ea typeface="Calibri"/>
                          <a:cs typeface="Traditional Arabic"/>
                        </a:rPr>
                        <a:t>ذكور</a:t>
                      </a:r>
                      <a:endParaRPr lang="en-US" sz="12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pPr>
                      <a:r>
                        <a:rPr lang="ar-SA" sz="1600" b="1" dirty="0">
                          <a:latin typeface="Calibri"/>
                          <a:ea typeface="Calibri"/>
                          <a:cs typeface="Traditional Arabic"/>
                        </a:rPr>
                        <a:t>اناث</a:t>
                      </a:r>
                      <a:endParaRPr lang="en-US" sz="12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pPr>
                      <a:r>
                        <a:rPr lang="ar-SA" sz="1600" b="1" dirty="0">
                          <a:latin typeface="Calibri"/>
                          <a:ea typeface="Calibri"/>
                          <a:cs typeface="Traditional Arabic"/>
                        </a:rPr>
                        <a:t>المجموع</a:t>
                      </a:r>
                      <a:endParaRPr lang="en-US" sz="12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pPr>
                      <a:r>
                        <a:rPr lang="ar-SA" sz="1600" b="1" dirty="0">
                          <a:latin typeface="Calibri"/>
                          <a:ea typeface="Calibri"/>
                          <a:cs typeface="Traditional Arabic"/>
                        </a:rPr>
                        <a:t>ذكور</a:t>
                      </a:r>
                      <a:endParaRPr lang="en-US" sz="12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pPr>
                      <a:r>
                        <a:rPr lang="ar-SA" sz="1600" b="1" dirty="0">
                          <a:latin typeface="Calibri"/>
                          <a:ea typeface="Calibri"/>
                          <a:cs typeface="Traditional Arabic"/>
                        </a:rPr>
                        <a:t>اناث</a:t>
                      </a:r>
                      <a:endParaRPr lang="en-US" sz="12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pPr>
                      <a:r>
                        <a:rPr lang="ar-SA" sz="1600" b="1" dirty="0">
                          <a:latin typeface="Calibri"/>
                          <a:ea typeface="Calibri"/>
                          <a:cs typeface="Traditional Arabic"/>
                        </a:rPr>
                        <a:t>المجموع</a:t>
                      </a:r>
                      <a:endParaRPr lang="en-US" sz="12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pPr>
                      <a:r>
                        <a:rPr lang="ar-SA" sz="1600" b="1" dirty="0">
                          <a:latin typeface="Calibri"/>
                          <a:ea typeface="Calibri"/>
                          <a:cs typeface="Traditional Arabic"/>
                        </a:rPr>
                        <a:t>ذكور</a:t>
                      </a:r>
                      <a:endParaRPr lang="en-US" sz="12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pPr>
                      <a:r>
                        <a:rPr lang="ar-SA" sz="1600" b="1" dirty="0">
                          <a:latin typeface="Calibri"/>
                          <a:ea typeface="Calibri"/>
                          <a:cs typeface="Traditional Arabic"/>
                        </a:rPr>
                        <a:t>اناث</a:t>
                      </a:r>
                      <a:endParaRPr lang="en-US" sz="12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701391">
                <a:tc>
                  <a:txBody>
                    <a:bodyPr/>
                    <a:lstStyle/>
                    <a:p>
                      <a:pPr marL="0" marR="0" algn="just" rtl="1">
                        <a:lnSpc>
                          <a:spcPct val="115000"/>
                        </a:lnSpc>
                        <a:spcBef>
                          <a:spcPts val="0"/>
                        </a:spcBef>
                        <a:spcAft>
                          <a:spcPts val="0"/>
                        </a:spcAft>
                      </a:pPr>
                      <a:r>
                        <a:rPr lang="ar-SA" sz="1800" b="1" dirty="0">
                          <a:latin typeface="Calibri"/>
                          <a:ea typeface="Calibri"/>
                          <a:cs typeface="Traditional Arabic"/>
                        </a:rPr>
                        <a:t>الزراعة </a:t>
                      </a:r>
                      <a:endParaRPr lang="en-US" sz="14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dirty="0">
                          <a:latin typeface="Calibri"/>
                          <a:ea typeface="Calibri"/>
                          <a:cs typeface="Traditional Arabic"/>
                        </a:rPr>
                        <a:t>44.6</a:t>
                      </a:r>
                      <a:endParaRPr lang="en-US" sz="14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dirty="0">
                          <a:latin typeface="Calibri"/>
                          <a:ea typeface="Calibri"/>
                          <a:cs typeface="Traditional Arabic"/>
                        </a:rPr>
                        <a:t>39.8</a:t>
                      </a:r>
                      <a:endParaRPr lang="en-US" sz="14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800" b="1">
                          <a:latin typeface="Calibri"/>
                          <a:ea typeface="Calibri"/>
                          <a:cs typeface="Traditional Arabic"/>
                        </a:rPr>
                        <a:t>60.7</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latin typeface="Calibri"/>
                          <a:ea typeface="Calibri"/>
                          <a:cs typeface="Traditional Arabic"/>
                        </a:rPr>
                        <a:t>8.7</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latin typeface="Calibri"/>
                          <a:ea typeface="Calibri"/>
                          <a:cs typeface="Traditional Arabic"/>
                        </a:rPr>
                        <a:t>7.9</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latin typeface="Calibri"/>
                          <a:ea typeface="Calibri"/>
                          <a:cs typeface="Traditional Arabic"/>
                        </a:rPr>
                        <a:t>11.8</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dirty="0">
                          <a:latin typeface="Calibri"/>
                          <a:ea typeface="Calibri"/>
                          <a:cs typeface="Traditional Arabic"/>
                        </a:rPr>
                        <a:t>63.0</a:t>
                      </a:r>
                      <a:endParaRPr lang="en-US" sz="14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latin typeface="Calibri"/>
                          <a:ea typeface="Calibri"/>
                          <a:cs typeface="Traditional Arabic"/>
                        </a:rPr>
                        <a:t>57.2</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latin typeface="Calibri"/>
                          <a:ea typeface="Calibri"/>
                          <a:cs typeface="Traditional Arabic"/>
                        </a:rPr>
                        <a:t>80.7</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1391">
                <a:tc>
                  <a:txBody>
                    <a:bodyPr/>
                    <a:lstStyle/>
                    <a:p>
                      <a:pPr marL="0" marR="0" algn="just" rtl="1">
                        <a:lnSpc>
                          <a:spcPct val="115000"/>
                        </a:lnSpc>
                        <a:spcBef>
                          <a:spcPts val="0"/>
                        </a:spcBef>
                        <a:spcAft>
                          <a:spcPts val="0"/>
                        </a:spcAft>
                      </a:pPr>
                      <a:r>
                        <a:rPr lang="ar-SA" sz="1800" b="1">
                          <a:latin typeface="Calibri"/>
                          <a:ea typeface="Calibri"/>
                          <a:cs typeface="Traditional Arabic"/>
                        </a:rPr>
                        <a:t>الصناعة </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latin typeface="Calibri"/>
                          <a:ea typeface="Calibri"/>
                          <a:cs typeface="Traditional Arabic"/>
                        </a:rPr>
                        <a:t>15.3</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dirty="0">
                          <a:latin typeface="Calibri"/>
                          <a:ea typeface="Calibri"/>
                          <a:cs typeface="Traditional Arabic"/>
                        </a:rPr>
                        <a:t>18.7</a:t>
                      </a:r>
                      <a:endParaRPr lang="en-US" sz="14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dirty="0">
                          <a:latin typeface="Calibri"/>
                          <a:ea typeface="Calibri"/>
                          <a:cs typeface="Traditional Arabic"/>
                        </a:rPr>
                        <a:t>3.8</a:t>
                      </a:r>
                      <a:endParaRPr lang="en-US" sz="14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dirty="0">
                          <a:latin typeface="Calibri"/>
                          <a:ea typeface="Calibri"/>
                          <a:cs typeface="Traditional Arabic"/>
                        </a:rPr>
                        <a:t>24.1</a:t>
                      </a:r>
                      <a:endParaRPr lang="en-US" sz="14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dirty="0">
                          <a:latin typeface="Calibri"/>
                          <a:ea typeface="Calibri"/>
                          <a:cs typeface="Traditional Arabic"/>
                        </a:rPr>
                        <a:t>28.2</a:t>
                      </a:r>
                      <a:endParaRPr lang="en-US" sz="14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latin typeface="Calibri"/>
                          <a:ea typeface="Calibri"/>
                          <a:cs typeface="Traditional Arabic"/>
                        </a:rPr>
                        <a:t>7.1</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latin typeface="Calibri"/>
                          <a:ea typeface="Calibri"/>
                          <a:cs typeface="Traditional Arabic"/>
                        </a:rPr>
                        <a:t>11.0</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latin typeface="Calibri"/>
                          <a:ea typeface="Calibri"/>
                          <a:cs typeface="Traditional Arabic"/>
                        </a:rPr>
                        <a:t>13.7</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latin typeface="Calibri"/>
                          <a:ea typeface="Calibri"/>
                          <a:cs typeface="Traditional Arabic"/>
                        </a:rPr>
                        <a:t>2.4</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1391">
                <a:tc>
                  <a:txBody>
                    <a:bodyPr/>
                    <a:lstStyle/>
                    <a:p>
                      <a:pPr marL="0" marR="0" algn="just" rtl="1">
                        <a:lnSpc>
                          <a:spcPct val="115000"/>
                        </a:lnSpc>
                        <a:spcBef>
                          <a:spcPts val="0"/>
                        </a:spcBef>
                        <a:spcAft>
                          <a:spcPts val="0"/>
                        </a:spcAft>
                      </a:pPr>
                      <a:r>
                        <a:rPr lang="ar-SA" sz="1800" b="1">
                          <a:latin typeface="Calibri"/>
                          <a:ea typeface="Calibri"/>
                          <a:cs typeface="Traditional Arabic"/>
                        </a:rPr>
                        <a:t>الخدمات</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latin typeface="Calibri"/>
                          <a:ea typeface="Calibri"/>
                          <a:cs typeface="Traditional Arabic"/>
                        </a:rPr>
                        <a:t>40.1</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latin typeface="Calibri"/>
                          <a:ea typeface="Calibri"/>
                          <a:cs typeface="Traditional Arabic"/>
                        </a:rPr>
                        <a:t>41.5</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latin typeface="Calibri"/>
                          <a:ea typeface="Calibri"/>
                          <a:cs typeface="Traditional Arabic"/>
                        </a:rPr>
                        <a:t>35.6</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latin typeface="Calibri"/>
                          <a:ea typeface="Calibri"/>
                          <a:cs typeface="Traditional Arabic"/>
                        </a:rPr>
                        <a:t>67.3</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dirty="0">
                          <a:latin typeface="Calibri"/>
                          <a:ea typeface="Calibri"/>
                          <a:cs typeface="Traditional Arabic"/>
                        </a:rPr>
                        <a:t>63.9</a:t>
                      </a:r>
                      <a:endParaRPr lang="en-US" sz="14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dirty="0">
                          <a:latin typeface="Calibri"/>
                          <a:ea typeface="Calibri"/>
                          <a:cs typeface="Traditional Arabic"/>
                        </a:rPr>
                        <a:t>81.1</a:t>
                      </a:r>
                      <a:endParaRPr lang="en-US" sz="14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dirty="0">
                          <a:latin typeface="Calibri"/>
                          <a:ea typeface="Calibri"/>
                          <a:cs typeface="Traditional Arabic"/>
                        </a:rPr>
                        <a:t>26.0</a:t>
                      </a:r>
                      <a:endParaRPr lang="en-US" sz="14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dirty="0">
                          <a:latin typeface="Calibri"/>
                          <a:ea typeface="Calibri"/>
                          <a:cs typeface="Traditional Arabic"/>
                        </a:rPr>
                        <a:t>29.1</a:t>
                      </a:r>
                      <a:endParaRPr lang="en-US" sz="14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latin typeface="Calibri"/>
                          <a:ea typeface="Calibri"/>
                          <a:cs typeface="Traditional Arabic"/>
                        </a:rPr>
                        <a:t>16.9</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1391">
                <a:tc>
                  <a:txBody>
                    <a:bodyPr/>
                    <a:lstStyle/>
                    <a:p>
                      <a:pPr marL="0" marR="0" algn="just" rtl="1">
                        <a:lnSpc>
                          <a:spcPct val="115000"/>
                        </a:lnSpc>
                        <a:spcBef>
                          <a:spcPts val="0"/>
                        </a:spcBef>
                        <a:spcAft>
                          <a:spcPts val="0"/>
                        </a:spcAft>
                      </a:pPr>
                      <a:r>
                        <a:rPr lang="ar-SA" sz="1800" b="1">
                          <a:latin typeface="Calibri"/>
                          <a:ea typeface="Calibri"/>
                          <a:cs typeface="Traditional Arabic"/>
                        </a:rPr>
                        <a:t>الجملة </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dirty="0">
                          <a:latin typeface="Calibri"/>
                          <a:ea typeface="Calibri"/>
                          <a:cs typeface="Traditional Arabic"/>
                        </a:rPr>
                        <a:t>100</a:t>
                      </a:r>
                      <a:endParaRPr lang="en-US" sz="14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latin typeface="Calibri"/>
                          <a:ea typeface="Calibri"/>
                          <a:cs typeface="Traditional Arabic"/>
                        </a:rPr>
                        <a:t>100.1</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latin typeface="Calibri"/>
                          <a:ea typeface="Calibri"/>
                          <a:cs typeface="Traditional Arabic"/>
                        </a:rPr>
                        <a:t>100.1</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latin typeface="Calibri"/>
                          <a:ea typeface="Calibri"/>
                          <a:cs typeface="Traditional Arabic"/>
                        </a:rPr>
                        <a:t>100.1</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latin typeface="Calibri"/>
                          <a:ea typeface="Calibri"/>
                          <a:cs typeface="Traditional Arabic"/>
                        </a:rPr>
                        <a:t>100</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latin typeface="Calibri"/>
                          <a:ea typeface="Calibri"/>
                          <a:cs typeface="Traditional Arabic"/>
                        </a:rPr>
                        <a:t>100</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latin typeface="Calibri"/>
                          <a:ea typeface="Calibri"/>
                          <a:cs typeface="Traditional Arabic"/>
                        </a:rPr>
                        <a:t>100</a:t>
                      </a:r>
                      <a:endParaRPr lang="en-US" sz="140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dirty="0">
                          <a:latin typeface="Calibri"/>
                          <a:ea typeface="Calibri"/>
                          <a:cs typeface="Traditional Arabic"/>
                        </a:rPr>
                        <a:t>100</a:t>
                      </a:r>
                      <a:endParaRPr lang="en-US" sz="14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dirty="0">
                          <a:latin typeface="Calibri"/>
                          <a:ea typeface="Calibri"/>
                          <a:cs typeface="Traditional Arabic"/>
                        </a:rPr>
                        <a:t>100</a:t>
                      </a:r>
                      <a:endParaRPr lang="en-US" sz="1400" dirty="0">
                        <a:latin typeface="Calibri"/>
                        <a:ea typeface="Calibri"/>
                        <a:cs typeface="Arial"/>
                      </a:endParaRPr>
                    </a:p>
                  </a:txBody>
                  <a:tcPr marL="67400" marR="67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2143108" y="5286388"/>
            <a:ext cx="4572000" cy="261610"/>
          </a:xfrm>
          <a:prstGeom prst="rect">
            <a:avLst/>
          </a:prstGeom>
        </p:spPr>
        <p:txBody>
          <a:bodyPr>
            <a:spAutoFit/>
          </a:bodyPr>
          <a:lstStyle/>
          <a:p>
            <a:r>
              <a:rPr lang="ar-SA" sz="1100" b="1" dirty="0" smtClean="0"/>
              <a:t>المصدر : مسح قوة العمل 2011م – وزارة العمل والاصلاح الإداري</a:t>
            </a:r>
            <a:endParaRPr lang="en-US" sz="1100"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b="1" u="sng" dirty="0" smtClean="0"/>
              <a:t>مهام الصندوق :</a:t>
            </a:r>
            <a:r>
              <a:rPr lang="en-US" dirty="0" smtClean="0"/>
              <a:t/>
            </a:r>
            <a:br>
              <a:rPr lang="en-US" dirty="0" smtClean="0"/>
            </a:br>
            <a:endParaRPr lang="ar-SA" dirty="0"/>
          </a:p>
        </p:txBody>
      </p:sp>
      <p:sp>
        <p:nvSpPr>
          <p:cNvPr id="3" name="Content Placeholder 2"/>
          <p:cNvSpPr>
            <a:spLocks noGrp="1"/>
          </p:cNvSpPr>
          <p:nvPr>
            <p:ph idx="1"/>
          </p:nvPr>
        </p:nvSpPr>
        <p:spPr>
          <a:xfrm>
            <a:off x="304800" y="1268760"/>
            <a:ext cx="8686800" cy="5184576"/>
          </a:xfrm>
        </p:spPr>
        <p:txBody>
          <a:bodyPr>
            <a:normAutofit/>
          </a:bodyPr>
          <a:lstStyle/>
          <a:p>
            <a:pPr marL="514350" lvl="0" indent="-514350" algn="just">
              <a:buFont typeface="+mj-lt"/>
              <a:buAutoNum type="arabicPeriod"/>
            </a:pPr>
            <a:r>
              <a:rPr lang="ar-SA" sz="3600" b="1" dirty="0" smtClean="0">
                <a:cs typeface="Akhbar MT" pitchFamily="2" charset="-78"/>
              </a:rPr>
              <a:t>نشر ثقافة العمل الحر وسط الخريجين والمجتمع.</a:t>
            </a:r>
            <a:endParaRPr lang="en-US" sz="3600" b="1" dirty="0" smtClean="0">
              <a:cs typeface="Akhbar MT" pitchFamily="2" charset="-78"/>
            </a:endParaRPr>
          </a:p>
          <a:p>
            <a:pPr marL="514350" lvl="0" indent="-514350" algn="just">
              <a:buFont typeface="+mj-lt"/>
              <a:buAutoNum type="arabicPeriod"/>
            </a:pPr>
            <a:r>
              <a:rPr lang="ar-SA" sz="3600" b="1" dirty="0" smtClean="0">
                <a:cs typeface="Akhbar MT" pitchFamily="2" charset="-78"/>
              </a:rPr>
              <a:t>تطوير وتحديث بيانات الخريجين وتحليلها بصورة دورية.</a:t>
            </a:r>
            <a:endParaRPr lang="en-US" sz="3600" b="1" dirty="0" smtClean="0">
              <a:cs typeface="Akhbar MT" pitchFamily="2" charset="-78"/>
            </a:endParaRPr>
          </a:p>
          <a:p>
            <a:pPr marL="514350" lvl="0" indent="-514350" algn="just">
              <a:buFont typeface="+mj-lt"/>
              <a:buAutoNum type="arabicPeriod"/>
            </a:pPr>
            <a:r>
              <a:rPr lang="ar-SA" sz="3600" b="1" dirty="0" smtClean="0">
                <a:cs typeface="Akhbar MT" pitchFamily="2" charset="-78"/>
              </a:rPr>
              <a:t>تدريب الخريجين تدريب تأهيلى وتحويلى.</a:t>
            </a:r>
            <a:endParaRPr lang="en-US" sz="3600" b="1" dirty="0" smtClean="0">
              <a:cs typeface="Akhbar MT" pitchFamily="2" charset="-78"/>
            </a:endParaRPr>
          </a:p>
          <a:p>
            <a:pPr marL="514350" lvl="0" indent="-514350" algn="just">
              <a:buFont typeface="+mj-lt"/>
              <a:buAutoNum type="arabicPeriod"/>
            </a:pPr>
            <a:r>
              <a:rPr lang="en-US" sz="3600" b="1" dirty="0" smtClean="0">
                <a:cs typeface="Akhbar MT" pitchFamily="2" charset="-78"/>
              </a:rPr>
              <a:t> </a:t>
            </a:r>
            <a:r>
              <a:rPr lang="ar-SA" sz="3600" b="1" dirty="0" smtClean="0">
                <a:cs typeface="Akhbar MT" pitchFamily="2" charset="-78"/>
              </a:rPr>
              <a:t>تطوير المشروعات الصغيرة وتحفيز الخريجين لارتياد مجال ريادة الاعمال.</a:t>
            </a:r>
            <a:endParaRPr lang="en-US" sz="3600" b="1" dirty="0" smtClean="0">
              <a:cs typeface="Akhbar MT" pitchFamily="2" charset="-78"/>
            </a:endParaRPr>
          </a:p>
          <a:p>
            <a:pPr marL="514350" lvl="0" indent="-514350" algn="just">
              <a:buFont typeface="+mj-lt"/>
              <a:buAutoNum type="arabicPeriod"/>
            </a:pPr>
            <a:r>
              <a:rPr lang="ar-SA" sz="3600" b="1" dirty="0" smtClean="0">
                <a:cs typeface="Akhbar MT" pitchFamily="2" charset="-78"/>
              </a:rPr>
              <a:t>التمويل من محفظة تمويل مشروعات الخريجين.</a:t>
            </a:r>
            <a:endParaRPr lang="en-US" sz="3600" b="1" dirty="0" smtClean="0">
              <a:cs typeface="Akhbar MT" pitchFamily="2" charset="-78"/>
            </a:endParaRPr>
          </a:p>
          <a:p>
            <a:pPr marL="514350" lvl="0" indent="-514350" algn="just">
              <a:buFont typeface="+mj-lt"/>
              <a:buAutoNum type="arabicPeriod"/>
            </a:pPr>
            <a:r>
              <a:rPr lang="ar-SA" sz="3600" b="1" dirty="0" smtClean="0">
                <a:cs typeface="Akhbar MT" pitchFamily="2" charset="-78"/>
              </a:rPr>
              <a:t>الشراكات الاستراتيجية لتحقيق مزيد من التنسيق مع الجهات </a:t>
            </a:r>
            <a:r>
              <a:rPr lang="ar-SA" sz="3600" b="1" smtClean="0">
                <a:cs typeface="Akhbar MT" pitchFamily="2" charset="-78"/>
              </a:rPr>
              <a:t>الرسمية والقطاع </a:t>
            </a:r>
            <a:r>
              <a:rPr lang="ar-SA" sz="3600" b="1" dirty="0" smtClean="0">
                <a:cs typeface="Akhbar MT" pitchFamily="2" charset="-78"/>
              </a:rPr>
              <a:t>الخاص. </a:t>
            </a:r>
            <a:endParaRPr lang="en-US" sz="3600" b="1" dirty="0" smtClean="0">
              <a:cs typeface="Akhbar MT" pitchFamily="2" charset="-78"/>
            </a:endParaRPr>
          </a:p>
          <a:p>
            <a:endParaRPr lang="ar-SA" dirty="0"/>
          </a:p>
        </p:txBody>
      </p:sp>
    </p:spTree>
  </p:cSld>
  <p:clrMapOvr>
    <a:masterClrMapping/>
  </p:clrMapOvr>
  <p:transition>
    <p:whee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686800" cy="838200"/>
          </a:xfrm>
        </p:spPr>
        <p:txBody>
          <a:bodyPr>
            <a:normAutofit/>
          </a:bodyPr>
          <a:lstStyle/>
          <a:p>
            <a:pPr algn="ctr"/>
            <a:r>
              <a:rPr lang="ar-SA" sz="4400" u="sng" dirty="0" smtClean="0">
                <a:solidFill>
                  <a:srgbClr val="FF0000"/>
                </a:solidFill>
                <a:latin typeface="Andalus" pitchFamily="18" charset="-78"/>
                <a:cs typeface="Andalus" pitchFamily="18" charset="-78"/>
              </a:rPr>
              <a:t>محاور أداء الصندوق</a:t>
            </a:r>
            <a:endParaRPr lang="ar-SA" sz="4400" dirty="0">
              <a:solidFill>
                <a:srgbClr val="FF0000"/>
              </a:solidFill>
              <a:latin typeface="Andalus" pitchFamily="18" charset="-78"/>
              <a:cs typeface="Andalus" pitchFamily="18" charset="-78"/>
            </a:endParaRPr>
          </a:p>
        </p:txBody>
      </p:sp>
      <p:sp>
        <p:nvSpPr>
          <p:cNvPr id="3" name="Content Placeholder 2"/>
          <p:cNvSpPr>
            <a:spLocks noGrp="1"/>
          </p:cNvSpPr>
          <p:nvPr>
            <p:ph idx="1"/>
          </p:nvPr>
        </p:nvSpPr>
        <p:spPr>
          <a:xfrm>
            <a:off x="304800" y="1268760"/>
            <a:ext cx="8686800" cy="5256584"/>
          </a:xfrm>
        </p:spPr>
        <p:txBody>
          <a:bodyPr>
            <a:normAutofit lnSpcReduction="10000"/>
          </a:bodyPr>
          <a:lstStyle/>
          <a:p>
            <a:pPr>
              <a:buNone/>
            </a:pPr>
            <a:r>
              <a:rPr lang="ar-SA" b="1" u="sng" dirty="0" smtClean="0">
                <a:solidFill>
                  <a:srgbClr val="00B050"/>
                </a:solidFill>
              </a:rPr>
              <a:t>اولاً: محور البناء المؤسسى:</a:t>
            </a:r>
          </a:p>
          <a:p>
            <a:pPr marL="514350" lvl="0" indent="-514350">
              <a:buClr>
                <a:srgbClr val="FF0000"/>
              </a:buClr>
              <a:buFont typeface="+mj-cs"/>
              <a:buAutoNum type="arabic1Minus"/>
            </a:pPr>
            <a:r>
              <a:rPr lang="ar-SA" b="1" u="sng" dirty="0" smtClean="0"/>
              <a:t>التكوين:</a:t>
            </a:r>
          </a:p>
          <a:p>
            <a:pPr marL="514350" lvl="0" indent="-514350" algn="justLow">
              <a:buClr>
                <a:schemeClr val="tx1"/>
              </a:buClr>
              <a:buFont typeface="+mj-lt"/>
              <a:buAutoNum type="arabicPeriod"/>
            </a:pPr>
            <a:r>
              <a:rPr lang="ar-SA" b="1" dirty="0" smtClean="0">
                <a:cs typeface="Akhbar MT" pitchFamily="2" charset="-78"/>
              </a:rPr>
              <a:t>تم تكوين المجلس الاعلى لتشغيل الخريجين بموجب القرار رقم( 57 لسنة </a:t>
            </a:r>
            <a:r>
              <a:rPr lang="ar-SA" b="1" dirty="0" err="1" smtClean="0">
                <a:cs typeface="Akhbar MT" pitchFamily="2" charset="-78"/>
              </a:rPr>
              <a:t>2011  </a:t>
            </a:r>
            <a:r>
              <a:rPr lang="ar-SA" b="1" dirty="0" smtClean="0">
                <a:cs typeface="Akhbar MT" pitchFamily="2" charset="-78"/>
              </a:rPr>
              <a:t>) برئاسة السيد رئيس الجمهورية </a:t>
            </a:r>
            <a:r>
              <a:rPr lang="ar-SA" b="1" dirty="0" err="1" smtClean="0">
                <a:cs typeface="Akhbar MT" pitchFamily="2" charset="-78"/>
              </a:rPr>
              <a:t>ومقررية</a:t>
            </a:r>
            <a:r>
              <a:rPr lang="ar-SA" b="1" dirty="0" smtClean="0">
                <a:cs typeface="Akhbar MT" pitchFamily="2" charset="-78"/>
              </a:rPr>
              <a:t> وزارة تنمية الموارد </a:t>
            </a:r>
            <a:r>
              <a:rPr lang="ar-SA" b="1" dirty="0" err="1" smtClean="0">
                <a:cs typeface="Akhbar MT" pitchFamily="2" charset="-78"/>
              </a:rPr>
              <a:t>البشرية  .</a:t>
            </a:r>
            <a:r>
              <a:rPr lang="ar-SA" b="1" dirty="0" smtClean="0">
                <a:cs typeface="Akhbar MT" pitchFamily="2" charset="-78"/>
              </a:rPr>
              <a:t> وقد اجتمع المجلس بتاريخ 11 ابريل 2011 </a:t>
            </a:r>
            <a:r>
              <a:rPr lang="ar-SA" b="1" dirty="0" err="1" smtClean="0">
                <a:cs typeface="Akhbar MT" pitchFamily="2" charset="-78"/>
              </a:rPr>
              <a:t>واصدر</a:t>
            </a:r>
            <a:r>
              <a:rPr lang="ar-SA" b="1" dirty="0" smtClean="0">
                <a:cs typeface="Akhbar MT" pitchFamily="2" charset="-78"/>
              </a:rPr>
              <a:t> عدد 19 موجهاً وقراراً متعلقة بقضايا </a:t>
            </a:r>
            <a:r>
              <a:rPr lang="ar-SA" b="1" dirty="0" err="1" smtClean="0">
                <a:cs typeface="Akhbar MT" pitchFamily="2" charset="-78"/>
              </a:rPr>
              <a:t>الخريجين  .</a:t>
            </a:r>
            <a:endParaRPr lang="en-US" b="1" dirty="0" smtClean="0">
              <a:cs typeface="Akhbar MT" pitchFamily="2" charset="-78"/>
            </a:endParaRPr>
          </a:p>
          <a:p>
            <a:pPr marL="514350" lvl="0" indent="-514350" algn="justLow">
              <a:buClrTx/>
              <a:buFont typeface="+mj-lt"/>
              <a:buAutoNum type="arabicPeriod"/>
            </a:pPr>
            <a:r>
              <a:rPr lang="ar-SA" b="1" dirty="0" smtClean="0">
                <a:cs typeface="Akhbar MT" pitchFamily="2" charset="-78"/>
              </a:rPr>
              <a:t> ينتشر الصندوق بكل ولايات السودان وله مجالس ولائية يراسها الوالى بكل ولاية.</a:t>
            </a:r>
            <a:endParaRPr lang="en-US" b="1" dirty="0" smtClean="0">
              <a:cs typeface="Akhbar MT" pitchFamily="2" charset="-78"/>
            </a:endParaRPr>
          </a:p>
          <a:p>
            <a:pPr marL="514350" lvl="0" indent="-514350" algn="justLow">
              <a:buClr>
                <a:schemeClr val="tx1"/>
              </a:buClr>
              <a:buFont typeface="+mj-lt"/>
              <a:buAutoNum type="arabicPeriod"/>
            </a:pPr>
            <a:r>
              <a:rPr lang="ar-SA" b="1" dirty="0" smtClean="0">
                <a:cs typeface="Akhbar MT" pitchFamily="2" charset="-78"/>
              </a:rPr>
              <a:t>للصندوق امانة عامة تتكون من عدد من الإدارات المتخصصة .</a:t>
            </a:r>
          </a:p>
          <a:p>
            <a:pPr marL="514350" lvl="0" indent="-514350" algn="justLow">
              <a:buClr>
                <a:schemeClr val="tx1"/>
              </a:buClr>
              <a:buFont typeface="+mj-lt"/>
              <a:buAutoNum type="arabicPeriod"/>
            </a:pPr>
            <a:r>
              <a:rPr lang="ar-SA" b="1" dirty="0" smtClean="0">
                <a:cs typeface="Akhbar MT" pitchFamily="2" charset="-78"/>
              </a:rPr>
              <a:t>تتكون موارد الصندوق من ما تخصصه له الدولة من إعتمادات والمنح والإعانات والمساهمات والتبرعات والوصايا التى يقبلها المجلس .</a:t>
            </a:r>
            <a:endParaRPr lang="en-US" b="1" dirty="0" smtClean="0">
              <a:cs typeface="Akhbar MT" pitchFamily="2" charset="-78"/>
            </a:endParaRPr>
          </a:p>
          <a:p>
            <a:pPr marL="514350" lvl="0" indent="-514350">
              <a:buNone/>
            </a:pPr>
            <a:endParaRPr lang="en-US" dirty="0" smtClean="0"/>
          </a:p>
          <a:p>
            <a:pPr>
              <a:buNone/>
            </a:pPr>
            <a:endParaRPr lang="en-US" dirty="0" smtClean="0"/>
          </a:p>
          <a:p>
            <a:endParaRPr lang="ar-SA" dirty="0"/>
          </a:p>
        </p:txBody>
      </p:sp>
    </p:spTree>
  </p:cSld>
  <p:clrMapOvr>
    <a:masterClrMapping/>
  </p:clrMapOvr>
  <p:transition>
    <p:whee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u="sng" dirty="0" err="1" smtClean="0"/>
              <a:t>ج.</a:t>
            </a:r>
            <a:r>
              <a:rPr lang="ar-SA" b="1" u="sng" dirty="0" smtClean="0"/>
              <a:t> البيئة القانونية</a:t>
            </a:r>
            <a:r>
              <a:rPr lang="ar-SA" dirty="0" smtClean="0"/>
              <a:t>: </a:t>
            </a:r>
            <a:endParaRPr lang="ar-SA" dirty="0"/>
          </a:p>
        </p:txBody>
      </p:sp>
      <p:sp>
        <p:nvSpPr>
          <p:cNvPr id="3" name="Content Placeholder 2"/>
          <p:cNvSpPr>
            <a:spLocks noGrp="1"/>
          </p:cNvSpPr>
          <p:nvPr>
            <p:ph idx="1"/>
          </p:nvPr>
        </p:nvSpPr>
        <p:spPr>
          <a:xfrm>
            <a:off x="304800" y="1554162"/>
            <a:ext cx="8686800" cy="4899174"/>
          </a:xfrm>
        </p:spPr>
        <p:txBody>
          <a:bodyPr/>
          <a:lstStyle/>
          <a:p>
            <a:pPr algn="justLow">
              <a:buFont typeface="Wingdings" pitchFamily="2" charset="2"/>
              <a:buChar char="§"/>
            </a:pPr>
            <a:r>
              <a:rPr lang="ar-SA" sz="4800" b="1" dirty="0" smtClean="0">
                <a:cs typeface="Akhbar MT" pitchFamily="2" charset="-78"/>
              </a:rPr>
              <a:t>لدى الصندوق مستشار قانونى من وزارة العدل .</a:t>
            </a:r>
          </a:p>
          <a:p>
            <a:pPr algn="justLow">
              <a:buFont typeface="Wingdings" pitchFamily="2" charset="2"/>
              <a:buChar char="§"/>
            </a:pPr>
            <a:r>
              <a:rPr lang="ar-SA" sz="4800" b="1" dirty="0" smtClean="0">
                <a:cs typeface="Akhbar MT" pitchFamily="2" charset="-78"/>
              </a:rPr>
              <a:t>تم اجازة قانون الصندوق فى البرلمان لسنة 2016 م</a:t>
            </a:r>
          </a:p>
          <a:p>
            <a:pPr algn="justLow">
              <a:buFont typeface="Wingdings" pitchFamily="2" charset="2"/>
              <a:buChar char="§"/>
            </a:pPr>
            <a:r>
              <a:rPr lang="ar-SA" sz="4800" b="1" dirty="0" smtClean="0">
                <a:cs typeface="Akhbar MT" pitchFamily="2" charset="-78"/>
              </a:rPr>
              <a:t> تم تجديد عقودات الموظفين </a:t>
            </a:r>
            <a:r>
              <a:rPr lang="ar-SA" sz="4800" b="1" dirty="0" err="1" smtClean="0">
                <a:cs typeface="Akhbar MT" pitchFamily="2" charset="-78"/>
              </a:rPr>
              <a:t>بالصندوق .</a:t>
            </a:r>
            <a:r>
              <a:rPr lang="ar-SA" sz="4800" b="1" dirty="0" smtClean="0">
                <a:cs typeface="Akhbar MT" pitchFamily="2" charset="-78"/>
              </a:rPr>
              <a:t> </a:t>
            </a:r>
            <a:endParaRPr lang="ar-SA" b="1" dirty="0">
              <a:cs typeface="Akhbar MT" pitchFamily="2" charset="-78"/>
            </a:endParaRPr>
          </a:p>
        </p:txBody>
      </p:sp>
    </p:spTree>
  </p:cSld>
  <p:clrMapOvr>
    <a:masterClrMapping/>
  </p:clrMapOvr>
  <p:transition>
    <p:whee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sz="4900" b="1" u="sng" dirty="0" smtClean="0">
                <a:solidFill>
                  <a:srgbClr val="FF0000"/>
                </a:solidFill>
                <a:latin typeface="Andalus" pitchFamily="18" charset="-78"/>
                <a:cs typeface="Andalus" pitchFamily="18" charset="-78"/>
              </a:rPr>
              <a:t>ثانياً: محور التدريب</a:t>
            </a:r>
            <a:r>
              <a:rPr lang="en-US" dirty="0" smtClean="0"/>
              <a:t/>
            </a:r>
            <a:br>
              <a:rPr lang="en-US" dirty="0" smtClean="0"/>
            </a:br>
            <a:endParaRPr lang="ar-SA" dirty="0"/>
          </a:p>
        </p:txBody>
      </p:sp>
      <p:sp>
        <p:nvSpPr>
          <p:cNvPr id="3" name="Content Placeholder 2"/>
          <p:cNvSpPr>
            <a:spLocks noGrp="1"/>
          </p:cNvSpPr>
          <p:nvPr>
            <p:ph idx="1"/>
          </p:nvPr>
        </p:nvSpPr>
        <p:spPr>
          <a:xfrm>
            <a:off x="457200" y="1268760"/>
            <a:ext cx="8507288" cy="5328592"/>
          </a:xfrm>
        </p:spPr>
        <p:txBody>
          <a:bodyPr>
            <a:normAutofit/>
          </a:bodyPr>
          <a:lstStyle/>
          <a:p>
            <a:pPr>
              <a:buNone/>
            </a:pPr>
            <a:r>
              <a:rPr lang="ar-SA" sz="3600" b="1" dirty="0" smtClean="0"/>
              <a:t>أهداف التدريب :</a:t>
            </a:r>
          </a:p>
          <a:p>
            <a:pPr lvl="0" algn="justLow">
              <a:buClr>
                <a:schemeClr val="tx1"/>
              </a:buClr>
              <a:buFont typeface="Arial" pitchFamily="34" charset="0"/>
              <a:buChar char="•"/>
            </a:pPr>
            <a:r>
              <a:rPr lang="ar-SA" sz="4400" b="1" dirty="0" smtClean="0">
                <a:cs typeface="Akhbar MT" pitchFamily="2" charset="-78"/>
              </a:rPr>
              <a:t>تنمية معارف و مهارات الخريجين بغية تفجير طاقاتهم و إمكاناتهم .</a:t>
            </a:r>
            <a:endParaRPr lang="en-US" sz="4400" dirty="0" smtClean="0">
              <a:cs typeface="Akhbar MT" pitchFamily="2" charset="-78"/>
            </a:endParaRPr>
          </a:p>
          <a:p>
            <a:pPr lvl="0" algn="justLow">
              <a:buClr>
                <a:schemeClr val="tx1"/>
              </a:buClr>
              <a:buFont typeface="Arial" pitchFamily="34" charset="0"/>
              <a:buChar char="•"/>
            </a:pPr>
            <a:r>
              <a:rPr lang="ar-SA" sz="4400" b="1" dirty="0" smtClean="0">
                <a:cs typeface="Akhbar MT" pitchFamily="2" charset="-78"/>
              </a:rPr>
              <a:t>توسعة مدارك إتجاهات الخريجين المحفزة و المشجعة للعمل الحر </a:t>
            </a:r>
            <a:endParaRPr lang="en-US" sz="4400" dirty="0" smtClean="0">
              <a:cs typeface="Akhbar MT" pitchFamily="2" charset="-78"/>
            </a:endParaRPr>
          </a:p>
          <a:p>
            <a:pPr lvl="0" algn="justLow">
              <a:buClr>
                <a:schemeClr val="tx1"/>
              </a:buClr>
              <a:buFont typeface="Arial" pitchFamily="34" charset="0"/>
              <a:buChar char="•"/>
            </a:pPr>
            <a:r>
              <a:rPr lang="ar-SA" sz="4400" b="1" dirty="0" smtClean="0">
                <a:cs typeface="Akhbar MT" pitchFamily="2" charset="-78"/>
              </a:rPr>
              <a:t>إعداد وصناعة المدربين المحترفين للمساهمة في توسعة المستفيدين من التدريب .</a:t>
            </a:r>
            <a:endParaRPr lang="en-US" sz="4400" dirty="0" smtClean="0">
              <a:cs typeface="Akhbar MT" pitchFamily="2" charset="-78"/>
            </a:endParaRPr>
          </a:p>
          <a:p>
            <a:pPr>
              <a:buNone/>
            </a:pPr>
            <a:endParaRPr lang="ar-SA" sz="3600" b="1" dirty="0" smtClean="0"/>
          </a:p>
          <a:p>
            <a:endParaRPr lang="en-US" sz="3600" b="1" dirty="0" smtClean="0"/>
          </a:p>
          <a:p>
            <a:endParaRPr lang="ar-SA" dirty="0"/>
          </a:p>
        </p:txBody>
      </p:sp>
    </p:spTree>
  </p:cSld>
  <p:clrMapOvr>
    <a:masterClrMapping/>
  </p:clrMapOvr>
  <p:transition>
    <p:whee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428604"/>
            <a:ext cx="8686800" cy="838200"/>
          </a:xfrm>
        </p:spPr>
        <p:txBody>
          <a:bodyPr>
            <a:normAutofit fontScale="90000"/>
          </a:bodyPr>
          <a:lstStyle/>
          <a:p>
            <a:pPr algn="r"/>
            <a:r>
              <a:rPr lang="ar-SA" b="1" dirty="0" smtClean="0"/>
              <a:t>منهجية التدريب:</a:t>
            </a:r>
            <a:r>
              <a:rPr lang="en-US" b="1" dirty="0" smtClean="0"/>
              <a:t/>
            </a:r>
            <a:br>
              <a:rPr lang="en-US" b="1" dirty="0" smtClean="0"/>
            </a:br>
            <a:endParaRPr lang="ar-SA" b="1" dirty="0"/>
          </a:p>
        </p:txBody>
      </p:sp>
      <p:sp>
        <p:nvSpPr>
          <p:cNvPr id="3" name="Content Placeholder 2"/>
          <p:cNvSpPr>
            <a:spLocks noGrp="1"/>
          </p:cNvSpPr>
          <p:nvPr>
            <p:ph idx="1"/>
          </p:nvPr>
        </p:nvSpPr>
        <p:spPr/>
        <p:txBody>
          <a:bodyPr>
            <a:normAutofit/>
          </a:bodyPr>
          <a:lstStyle/>
          <a:p>
            <a:pPr lvl="0" algn="justLow">
              <a:buClrTx/>
              <a:buFont typeface="Wingdings" pitchFamily="2" charset="2"/>
              <a:buChar char="§"/>
            </a:pPr>
            <a:r>
              <a:rPr lang="ar-SA" sz="4800" b="1" dirty="0" smtClean="0">
                <a:cs typeface="Akhbar MT" pitchFamily="2" charset="-78"/>
              </a:rPr>
              <a:t>مسح المؤسسات الإقتصاديه لتحديد إحتياجاتها من القوه العامله .</a:t>
            </a:r>
            <a:endParaRPr lang="en-US" sz="4800" b="1" dirty="0" smtClean="0">
              <a:cs typeface="Akhbar MT" pitchFamily="2" charset="-78"/>
            </a:endParaRPr>
          </a:p>
          <a:p>
            <a:pPr lvl="0" algn="justLow">
              <a:buClrTx/>
              <a:buFont typeface="Wingdings" pitchFamily="2" charset="2"/>
              <a:buChar char="§"/>
            </a:pPr>
            <a:r>
              <a:rPr lang="ar-SA" sz="4800" b="1" dirty="0" smtClean="0">
                <a:cs typeface="Akhbar MT" pitchFamily="2" charset="-78"/>
              </a:rPr>
              <a:t>تصميم مناهج مؤهله ملبيه لإحتياجات  سوق العمل.</a:t>
            </a:r>
            <a:endParaRPr lang="en-US" sz="4800" b="1" dirty="0" smtClean="0">
              <a:cs typeface="Akhbar MT" pitchFamily="2" charset="-78"/>
            </a:endParaRPr>
          </a:p>
          <a:p>
            <a:pPr lvl="0" algn="justLow">
              <a:buClrTx/>
              <a:buFont typeface="Wingdings" pitchFamily="2" charset="2"/>
              <a:buChar char="§"/>
            </a:pPr>
            <a:r>
              <a:rPr lang="ar-SA" sz="4800" b="1" dirty="0" smtClean="0">
                <a:cs typeface="Akhbar MT" pitchFamily="2" charset="-78"/>
              </a:rPr>
              <a:t>إنشاء مراكز متخصصه وإقامة علاقات مع مؤسسات التدريب الدوليه.</a:t>
            </a:r>
            <a:endParaRPr lang="en-US" sz="4800" b="1" dirty="0" smtClean="0">
              <a:cs typeface="Akhbar MT" pitchFamily="2" charset="-78"/>
            </a:endParaRPr>
          </a:p>
          <a:p>
            <a:pPr algn="justLow">
              <a:buClrTx/>
              <a:buFont typeface="Wingdings" pitchFamily="2" charset="2"/>
              <a:buChar char="§"/>
            </a:pPr>
            <a:endParaRPr lang="ar-SA" dirty="0"/>
          </a:p>
        </p:txBody>
      </p:sp>
    </p:spTree>
  </p:cSld>
  <p:clrMapOvr>
    <a:masterClrMapping/>
  </p:clrMapOvr>
  <p:transition>
    <p:whee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b="1" u="sng" dirty="0" smtClean="0"/>
              <a:t>الوسائل و الآليات التي إعتمد عليها في إنفاذ التدريب :</a:t>
            </a:r>
            <a:r>
              <a:rPr lang="en-US" b="1" u="sng" dirty="0" smtClean="0"/>
              <a:t/>
            </a:r>
            <a:br>
              <a:rPr lang="en-US" b="1" u="sng" dirty="0" smtClean="0"/>
            </a:br>
            <a:endParaRPr lang="ar-SA" b="1" u="sng" dirty="0"/>
          </a:p>
        </p:txBody>
      </p:sp>
      <p:sp>
        <p:nvSpPr>
          <p:cNvPr id="3" name="Content Placeholder 2"/>
          <p:cNvSpPr>
            <a:spLocks noGrp="1"/>
          </p:cNvSpPr>
          <p:nvPr>
            <p:ph idx="1"/>
          </p:nvPr>
        </p:nvSpPr>
        <p:spPr>
          <a:xfrm>
            <a:off x="304800" y="1554162"/>
            <a:ext cx="8686800" cy="4899174"/>
          </a:xfrm>
        </p:spPr>
        <p:txBody>
          <a:bodyPr>
            <a:normAutofit/>
          </a:bodyPr>
          <a:lstStyle/>
          <a:p>
            <a:pPr lvl="0" algn="justLow">
              <a:buClrTx/>
              <a:buFont typeface="Wingdings" pitchFamily="2" charset="2"/>
              <a:buChar char="§"/>
            </a:pPr>
            <a:r>
              <a:rPr lang="ar-SA" b="1" dirty="0" smtClean="0">
                <a:cs typeface="Akhbar MT" pitchFamily="2" charset="-78"/>
              </a:rPr>
              <a:t>مركز تدريب الخريجين يقوم بالعملية التدريبية فى مسار التحويلى والتأهيلى والمشروعات والبرامج الهندسية </a:t>
            </a:r>
            <a:r>
              <a:rPr lang="ar-SA" b="1" dirty="0" err="1" smtClean="0">
                <a:cs typeface="Akhbar MT" pitchFamily="2" charset="-78"/>
              </a:rPr>
              <a:t>والادارية</a:t>
            </a:r>
            <a:r>
              <a:rPr lang="ar-SA" b="1" dirty="0" smtClean="0">
                <a:cs typeface="Akhbar MT" pitchFamily="2" charset="-78"/>
              </a:rPr>
              <a:t> </a:t>
            </a:r>
            <a:r>
              <a:rPr lang="ar-SA" b="1" dirty="0" err="1" smtClean="0">
                <a:cs typeface="Akhbar MT" pitchFamily="2" charset="-78"/>
              </a:rPr>
              <a:t>واللغات .</a:t>
            </a:r>
            <a:endParaRPr lang="en-US" dirty="0" smtClean="0">
              <a:cs typeface="Akhbar MT" pitchFamily="2" charset="-78"/>
            </a:endParaRPr>
          </a:p>
          <a:p>
            <a:pPr lvl="0" algn="justLow">
              <a:buClrTx/>
              <a:buFont typeface="Wingdings" pitchFamily="2" charset="2"/>
              <a:buChar char="§"/>
            </a:pPr>
            <a:r>
              <a:rPr lang="ar-SA" b="1" dirty="0" smtClean="0">
                <a:cs typeface="Akhbar MT" pitchFamily="2" charset="-78"/>
              </a:rPr>
              <a:t>الشراكات و علاقات التنسيق تم الاستفادة منها فى سد الفجوة التدريبية والتنسيق معها بغية الاستفادة من الشراكات فى تنفيذ برامج ريادة الاعمال وبعض البرامج  التدريبية الاخرى.</a:t>
            </a:r>
          </a:p>
          <a:p>
            <a:pPr lvl="0" algn="justLow">
              <a:buClrTx/>
              <a:buFont typeface="Wingdings" pitchFamily="2" charset="2"/>
              <a:buChar char="§"/>
            </a:pPr>
            <a:r>
              <a:rPr lang="ar-SA" b="1" dirty="0" smtClean="0">
                <a:cs typeface="Akhbar MT" pitchFamily="2" charset="-78"/>
              </a:rPr>
              <a:t>تم تصديق عدد 5  معامل حاسوب  لعدد 5 ولايات  بالشراكة مع وزارة الاتصالات </a:t>
            </a:r>
            <a:r>
              <a:rPr lang="ar-SA" b="1" dirty="0" err="1" smtClean="0">
                <a:cs typeface="Akhbar MT" pitchFamily="2" charset="-78"/>
              </a:rPr>
              <a:t>وتكنلوجيا</a:t>
            </a:r>
            <a:r>
              <a:rPr lang="ar-SA" b="1" dirty="0" smtClean="0">
                <a:cs typeface="Akhbar MT" pitchFamily="2" charset="-78"/>
              </a:rPr>
              <a:t> المعلومات كمرحلة </a:t>
            </a:r>
            <a:r>
              <a:rPr lang="ar-SA" b="1" dirty="0" err="1" smtClean="0">
                <a:cs typeface="Akhbar MT" pitchFamily="2" charset="-78"/>
              </a:rPr>
              <a:t>اولى .</a:t>
            </a:r>
            <a:endParaRPr lang="en-US" dirty="0" smtClean="0">
              <a:cs typeface="Akhbar MT" pitchFamily="2" charset="-78"/>
            </a:endParaRPr>
          </a:p>
          <a:p>
            <a:pPr algn="justLow">
              <a:buClrTx/>
              <a:buFont typeface="Wingdings" pitchFamily="2" charset="2"/>
              <a:buChar char="§"/>
            </a:pPr>
            <a:endParaRPr lang="ar-SA" dirty="0"/>
          </a:p>
        </p:txBody>
      </p:sp>
    </p:spTree>
  </p:cSld>
  <p:clrMapOvr>
    <a:masterClrMapping/>
  </p:clrMapOvr>
  <p:transition>
    <p:whee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2800" dirty="0" smtClean="0"/>
              <a:t>جدول يوضح احصائية بأعداد الخريجين للفترة 2009- 2013 </a:t>
            </a:r>
            <a:endParaRPr lang="ar-SA" sz="2800" dirty="0"/>
          </a:p>
        </p:txBody>
      </p:sp>
      <p:graphicFrame>
        <p:nvGraphicFramePr>
          <p:cNvPr id="4" name="جدول 3"/>
          <p:cNvGraphicFramePr>
            <a:graphicFrameLocks noGrp="1"/>
          </p:cNvGraphicFramePr>
          <p:nvPr/>
        </p:nvGraphicFramePr>
        <p:xfrm>
          <a:off x="1285851" y="2214554"/>
          <a:ext cx="6919062" cy="4198488"/>
        </p:xfrm>
        <a:graphic>
          <a:graphicData uri="http://schemas.openxmlformats.org/drawingml/2006/table">
            <a:tbl>
              <a:tblPr rtl="1"/>
              <a:tblGrid>
                <a:gridCol w="1668886"/>
                <a:gridCol w="1716078"/>
                <a:gridCol w="1614136"/>
                <a:gridCol w="1919962"/>
              </a:tblGrid>
              <a:tr h="419655">
                <a:tc>
                  <a:txBody>
                    <a:bodyPr/>
                    <a:lstStyle/>
                    <a:p>
                      <a:pPr algn="ctr" rtl="1">
                        <a:lnSpc>
                          <a:spcPct val="115000"/>
                        </a:lnSpc>
                        <a:spcAft>
                          <a:spcPts val="0"/>
                        </a:spcAft>
                      </a:pPr>
                      <a:r>
                        <a:rPr lang="ar-SA" sz="2400" b="0" dirty="0">
                          <a:latin typeface="Calibri"/>
                          <a:ea typeface="Calibri"/>
                          <a:cs typeface="Akhbar MT" pitchFamily="2" charset="-78"/>
                        </a:rPr>
                        <a:t>العام</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0" dirty="0" err="1" smtClean="0">
                          <a:latin typeface="Calibri"/>
                          <a:ea typeface="Times New Roman"/>
                          <a:cs typeface="Akhbar MT" pitchFamily="2" charset="-78"/>
                        </a:rPr>
                        <a:t>بكالريوس</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0" dirty="0" smtClean="0">
                          <a:latin typeface="Calibri"/>
                          <a:ea typeface="Times New Roman"/>
                          <a:cs typeface="Akhbar MT" pitchFamily="2" charset="-78"/>
                        </a:rPr>
                        <a:t>دبلوم</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0" dirty="0" smtClean="0">
                          <a:latin typeface="Calibri"/>
                          <a:ea typeface="Times New Roman"/>
                          <a:cs typeface="Akhbar MT" pitchFamily="2" charset="-78"/>
                        </a:rPr>
                        <a:t>المجموع</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9310">
                <a:tc>
                  <a:txBody>
                    <a:bodyPr/>
                    <a:lstStyle/>
                    <a:p>
                      <a:pPr algn="ctr" rtl="1">
                        <a:lnSpc>
                          <a:spcPct val="115000"/>
                        </a:lnSpc>
                        <a:spcAft>
                          <a:spcPts val="0"/>
                        </a:spcAft>
                      </a:pPr>
                      <a:r>
                        <a:rPr lang="ar-SA" sz="2400" b="0" dirty="0" smtClean="0">
                          <a:latin typeface="Calibri"/>
                          <a:ea typeface="Times New Roman"/>
                          <a:cs typeface="Akhbar MT" pitchFamily="2" charset="-78"/>
                        </a:rPr>
                        <a:t>2009-2010</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0" dirty="0" smtClean="0">
                          <a:latin typeface="Calibri"/>
                          <a:ea typeface="Times New Roman"/>
                          <a:cs typeface="Akhbar MT" pitchFamily="2" charset="-78"/>
                        </a:rPr>
                        <a:t>61439</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0" dirty="0" smtClean="0">
                          <a:latin typeface="Calibri"/>
                          <a:ea typeface="Times New Roman"/>
                          <a:cs typeface="Akhbar MT" pitchFamily="2" charset="-78"/>
                        </a:rPr>
                        <a:t>18917</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0" dirty="0" smtClean="0">
                          <a:latin typeface="Calibri"/>
                          <a:ea typeface="Times New Roman"/>
                          <a:cs typeface="Akhbar MT" pitchFamily="2" charset="-78"/>
                        </a:rPr>
                        <a:t>80.356</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9310">
                <a:tc>
                  <a:txBody>
                    <a:bodyPr/>
                    <a:lstStyle/>
                    <a:p>
                      <a:pPr algn="ctr" rtl="1">
                        <a:lnSpc>
                          <a:spcPct val="115000"/>
                        </a:lnSpc>
                        <a:spcAft>
                          <a:spcPts val="0"/>
                        </a:spcAft>
                      </a:pPr>
                      <a:r>
                        <a:rPr lang="ar-SA" sz="2400" b="0" dirty="0" smtClean="0">
                          <a:latin typeface="Calibri"/>
                          <a:ea typeface="Times New Roman"/>
                          <a:cs typeface="Akhbar MT" pitchFamily="2" charset="-78"/>
                        </a:rPr>
                        <a:t>2010-2011</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0" dirty="0" smtClean="0">
                          <a:latin typeface="Calibri"/>
                          <a:ea typeface="Times New Roman"/>
                          <a:cs typeface="Akhbar MT" pitchFamily="2" charset="-78"/>
                        </a:rPr>
                        <a:t>67233</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0" dirty="0" smtClean="0">
                          <a:latin typeface="Calibri"/>
                          <a:ea typeface="Times New Roman"/>
                          <a:cs typeface="Akhbar MT" pitchFamily="2" charset="-78"/>
                        </a:rPr>
                        <a:t>18254</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0" dirty="0" smtClean="0">
                          <a:latin typeface="Calibri"/>
                          <a:ea typeface="Times New Roman"/>
                          <a:cs typeface="Akhbar MT" pitchFamily="2" charset="-78"/>
                        </a:rPr>
                        <a:t>85.487</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9310">
                <a:tc>
                  <a:txBody>
                    <a:bodyPr/>
                    <a:lstStyle/>
                    <a:p>
                      <a:pPr algn="ctr" rtl="1">
                        <a:lnSpc>
                          <a:spcPct val="115000"/>
                        </a:lnSpc>
                        <a:spcAft>
                          <a:spcPts val="0"/>
                        </a:spcAft>
                      </a:pPr>
                      <a:r>
                        <a:rPr lang="ar-SA" sz="2400" b="0" dirty="0" smtClean="0">
                          <a:latin typeface="Calibri"/>
                          <a:ea typeface="Times New Roman"/>
                          <a:cs typeface="Akhbar MT" pitchFamily="2" charset="-78"/>
                        </a:rPr>
                        <a:t>2011-2012</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0" dirty="0" smtClean="0">
                          <a:latin typeface="Calibri"/>
                          <a:ea typeface="Times New Roman"/>
                          <a:cs typeface="Akhbar MT" pitchFamily="2" charset="-78"/>
                        </a:rPr>
                        <a:t>85165</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0" dirty="0" smtClean="0">
                          <a:latin typeface="Calibri"/>
                          <a:ea typeface="Times New Roman"/>
                          <a:cs typeface="Akhbar MT" pitchFamily="2" charset="-78"/>
                        </a:rPr>
                        <a:t>15772</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0" dirty="0" smtClean="0">
                          <a:latin typeface="Calibri"/>
                          <a:ea typeface="Times New Roman"/>
                          <a:cs typeface="Akhbar MT" pitchFamily="2" charset="-78"/>
                        </a:rPr>
                        <a:t>100937</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9310">
                <a:tc>
                  <a:txBody>
                    <a:bodyPr/>
                    <a:lstStyle/>
                    <a:p>
                      <a:pPr algn="ctr" rtl="1">
                        <a:lnSpc>
                          <a:spcPct val="115000"/>
                        </a:lnSpc>
                        <a:spcAft>
                          <a:spcPts val="0"/>
                        </a:spcAft>
                      </a:pPr>
                      <a:r>
                        <a:rPr lang="ar-SA" sz="2400" b="0" dirty="0" smtClean="0">
                          <a:latin typeface="Calibri"/>
                          <a:ea typeface="Times New Roman"/>
                          <a:cs typeface="Akhbar MT" pitchFamily="2" charset="-78"/>
                        </a:rPr>
                        <a:t>2012-2013</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0" dirty="0" smtClean="0">
                          <a:latin typeface="Calibri"/>
                          <a:ea typeface="Times New Roman"/>
                          <a:cs typeface="Akhbar MT" pitchFamily="2" charset="-78"/>
                        </a:rPr>
                        <a:t>83771</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0" dirty="0" smtClean="0">
                          <a:latin typeface="Calibri"/>
                          <a:ea typeface="Times New Roman"/>
                          <a:cs typeface="Akhbar MT" pitchFamily="2" charset="-78"/>
                        </a:rPr>
                        <a:t>22607</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0" dirty="0" smtClean="0">
                          <a:latin typeface="Calibri"/>
                          <a:ea typeface="Times New Roman"/>
                          <a:cs typeface="Akhbar MT" pitchFamily="2" charset="-78"/>
                        </a:rPr>
                        <a:t>106.378</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655">
                <a:tc>
                  <a:txBody>
                    <a:bodyPr/>
                    <a:lstStyle/>
                    <a:p>
                      <a:pPr algn="ctr" rtl="1">
                        <a:lnSpc>
                          <a:spcPct val="115000"/>
                        </a:lnSpc>
                        <a:spcAft>
                          <a:spcPts val="0"/>
                        </a:spcAft>
                      </a:pPr>
                      <a:r>
                        <a:rPr lang="ar-SA" sz="2400" b="0" dirty="0" smtClean="0">
                          <a:latin typeface="Calibri"/>
                          <a:ea typeface="Times New Roman"/>
                          <a:cs typeface="Akhbar MT" pitchFamily="2" charset="-78"/>
                        </a:rPr>
                        <a:t>المجموع</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0" dirty="0" smtClean="0">
                          <a:latin typeface="Calibri"/>
                          <a:ea typeface="Times New Roman"/>
                          <a:cs typeface="Akhbar MT" pitchFamily="2" charset="-78"/>
                        </a:rPr>
                        <a:t>297.608</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0" dirty="0" smtClean="0">
                          <a:latin typeface="Calibri"/>
                          <a:ea typeface="Times New Roman"/>
                          <a:cs typeface="Akhbar MT" pitchFamily="2" charset="-78"/>
                        </a:rPr>
                        <a:t>75.550</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0" dirty="0" smtClean="0">
                          <a:latin typeface="Calibri"/>
                          <a:ea typeface="Times New Roman"/>
                          <a:cs typeface="Akhbar MT" pitchFamily="2" charset="-78"/>
                        </a:rPr>
                        <a:t>373.158</a:t>
                      </a:r>
                      <a:endParaRPr lang="en-US" sz="2400" b="0" dirty="0">
                        <a:latin typeface="Calibri"/>
                        <a:ea typeface="Times New Roman"/>
                        <a:cs typeface="Akhbar M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hee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448</TotalTime>
  <Words>1293</Words>
  <Application>Microsoft Office PowerPoint</Application>
  <PresentationFormat>On-screen Show (4:3)</PresentationFormat>
  <Paragraphs>407</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Trek</vt:lpstr>
      <vt:lpstr>  بسم الله الرحمن الرحيم  جمهورية السودان وزارة تنمية الموارد البشرية  الصندوق القومى لتشغيل الخريجين  نبذة تعريفية   </vt:lpstr>
      <vt:lpstr>مقدمة: </vt:lpstr>
      <vt:lpstr>مهام الصندوق : </vt:lpstr>
      <vt:lpstr>محاور أداء الصندوق</vt:lpstr>
      <vt:lpstr>ج. البيئة القانونية: </vt:lpstr>
      <vt:lpstr>ثانياً: محور التدريب </vt:lpstr>
      <vt:lpstr>منهجية التدريب: </vt:lpstr>
      <vt:lpstr>الوسائل و الآليات التي إعتمد عليها في إنفاذ التدريب : </vt:lpstr>
      <vt:lpstr>جدول يوضح احصائية بأعداد الخريجين للفترة 2009- 2013 </vt:lpstr>
      <vt:lpstr>الإنتاج : </vt:lpstr>
      <vt:lpstr>ثالثاً: محور نشر ثقافة العمل الحر    : </vt:lpstr>
      <vt:lpstr>PowerPoint Presentation</vt:lpstr>
      <vt:lpstr>المعلومات : </vt:lpstr>
      <vt:lpstr>PowerPoint Presentation</vt:lpstr>
      <vt:lpstr>خامساً: محور المشروعات: الحاضنات : </vt:lpstr>
      <vt:lpstr>موقف السداد و الأرباح  جدول يبين موقف السداد والأرباح تراكمي لمصرف المزارع  ( الفترة من أبريل 2012م حتى فبراير 2016م ) .</vt:lpstr>
      <vt:lpstr>القوى العاملة: </vt:lpstr>
      <vt:lpstr>بيانات عن العرض والطلب في سوق العمل 2014م: </vt:lpstr>
      <vt:lpstr>التسجيل والتعيين بالولايات 2014م </vt:lpstr>
      <vt:lpstr>تقديرات القوى العاملة والبطالة للعام 2014 </vt:lpstr>
      <vt:lpstr>إحصائية بالمسجلين والمستوعبين خلال العام 2014م </vt:lpstr>
      <vt:lpstr>معدلات المشاركة في النشاط الاقتصادي حسب النوع والفئة العمرية ونمط السكن 2011 </vt:lpstr>
      <vt:lpstr>التوزيع النسبي للقوى العاملة 15 سنة فما فوق حسب القطاعات والنوع </vt:lpstr>
    </vt:vector>
  </TitlesOfParts>
  <Company>Naim Al Hussaini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   وزارة تنمية الموارد البشرية  الصندوق القومى لتشغيل الخريجين  تقرير اداء</dc:title>
  <dc:creator>itadmin</dc:creator>
  <cp:lastModifiedBy>ITC</cp:lastModifiedBy>
  <cp:revision>160</cp:revision>
  <dcterms:created xsi:type="dcterms:W3CDTF">2016-05-17T22:50:08Z</dcterms:created>
  <dcterms:modified xsi:type="dcterms:W3CDTF">2016-09-27T12:41:59Z</dcterms:modified>
</cp:coreProperties>
</file>