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1.xml" ContentType="application/vnd.openxmlformats-officedocument.drawingml.chart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3.xml" ContentType="application/vnd.openxmlformats-officedocument.themeOverride+xml"/>
  <Override PartName="/ppt/charts/chart9.xml" ContentType="application/vnd.openxmlformats-officedocument.drawingml.chart+xml"/>
  <Override PartName="/ppt/theme/themeOverride4.xml" ContentType="application/vnd.openxmlformats-officedocument.themeOverride+xml"/>
  <Override PartName="/ppt/charts/chart10.xml" ContentType="application/vnd.openxmlformats-officedocument.drawingml.chart+xml"/>
  <Override PartName="/ppt/theme/themeOverride5.xml" ContentType="application/vnd.openxmlformats-officedocument.themeOverride+xml"/>
  <Override PartName="/ppt/charts/chart11.xml" ContentType="application/vnd.openxmlformats-officedocument.drawingml.chart+xml"/>
  <Override PartName="/ppt/theme/themeOverride6.xml" ContentType="application/vnd.openxmlformats-officedocument.themeOverride+xml"/>
  <Override PartName="/ppt/charts/chart12.xml" ContentType="application/vnd.openxmlformats-officedocument.drawingml.chart+xml"/>
  <Override PartName="/ppt/theme/themeOverride7.xml" ContentType="application/vnd.openxmlformats-officedocument.themeOverride+xml"/>
  <Override PartName="/ppt/charts/chart13.xml" ContentType="application/vnd.openxmlformats-officedocument.drawingml.chart+xml"/>
  <Override PartName="/ppt/theme/themeOverride8.xml" ContentType="application/vnd.openxmlformats-officedocument.themeOverride+xml"/>
  <Override PartName="/ppt/charts/chart14.xml" ContentType="application/vnd.openxmlformats-officedocument.drawingml.chart+xml"/>
  <Override PartName="/ppt/theme/themeOverride9.xml" ContentType="application/vnd.openxmlformats-officedocument.themeOverride+xml"/>
  <Override PartName="/ppt/charts/chart15.xml" ContentType="application/vnd.openxmlformats-officedocument.drawingml.chart+xml"/>
  <Override PartName="/ppt/theme/themeOverride10.xml" ContentType="application/vnd.openxmlformats-officedocument.themeOverride+xml"/>
  <Override PartName="/ppt/charts/chart16.xml" ContentType="application/vnd.openxmlformats-officedocument.drawingml.chart+xml"/>
  <Override PartName="/ppt/theme/themeOverride11.xml" ContentType="application/vnd.openxmlformats-officedocument.themeOverride+xml"/>
  <Override PartName="/ppt/charts/chart17.xml" ContentType="application/vnd.openxmlformats-officedocument.drawingml.chart+xml"/>
  <Override PartName="/ppt/theme/themeOverride12.xml" ContentType="application/vnd.openxmlformats-officedocument.themeOverride+xml"/>
  <Override PartName="/ppt/charts/chart18.xml" ContentType="application/vnd.openxmlformats-officedocument.drawingml.chart+xml"/>
  <Override PartName="/ppt/theme/themeOverride13.xml" ContentType="application/vnd.openxmlformats-officedocument.themeOverrid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theme/themeOverride14.xml" ContentType="application/vnd.openxmlformats-officedocument.themeOverride+xml"/>
  <Override PartName="/ppt/charts/chart22.xml" ContentType="application/vnd.openxmlformats-officedocument.drawingml.chart+xml"/>
  <Override PartName="/ppt/theme/themeOverride15.xml" ContentType="application/vnd.openxmlformats-officedocument.themeOverride+xml"/>
  <Override PartName="/ppt/charts/chart23.xml" ContentType="application/vnd.openxmlformats-officedocument.drawingml.chart+xml"/>
  <Override PartName="/ppt/theme/themeOverride16.xml" ContentType="application/vnd.openxmlformats-officedocument.themeOverride+xml"/>
  <Override PartName="/ppt/charts/chart24.xml" ContentType="application/vnd.openxmlformats-officedocument.drawingml.chart+xml"/>
  <Override PartName="/ppt/theme/themeOverride17.xml" ContentType="application/vnd.openxmlformats-officedocument.themeOverride+xml"/>
  <Override PartName="/ppt/charts/chart25.xml" ContentType="application/vnd.openxmlformats-officedocument.drawingml.chart+xml"/>
  <Override PartName="/ppt/theme/themeOverride18.xml" ContentType="application/vnd.openxmlformats-officedocument.themeOverride+xml"/>
  <Override PartName="/ppt/charts/chart26.xml" ContentType="application/vnd.openxmlformats-officedocument.drawingml.chart+xml"/>
  <Override PartName="/ppt/theme/themeOverride19.xml" ContentType="application/vnd.openxmlformats-officedocument.themeOverride+xml"/>
  <Override PartName="/ppt/charts/chart27.xml" ContentType="application/vnd.openxmlformats-officedocument.drawingml.chart+xml"/>
  <Override PartName="/ppt/theme/themeOverride20.xml" ContentType="application/vnd.openxmlformats-officedocument.themeOverride+xml"/>
  <Override PartName="/ppt/charts/chart28.xml" ContentType="application/vnd.openxmlformats-officedocument.drawingml.chart+xml"/>
  <Override PartName="/ppt/theme/themeOverride21.xml" ContentType="application/vnd.openxmlformats-officedocument.themeOverride+xml"/>
  <Override PartName="/ppt/charts/chart29.xml" ContentType="application/vnd.openxmlformats-officedocument.drawingml.chart+xml"/>
  <Override PartName="/ppt/theme/themeOverride22.xml" ContentType="application/vnd.openxmlformats-officedocument.themeOverride+xml"/>
  <Override PartName="/ppt/charts/chart30.xml" ContentType="application/vnd.openxmlformats-officedocument.drawingml.chart+xml"/>
  <Override PartName="/ppt/theme/themeOverride23.xml" ContentType="application/vnd.openxmlformats-officedocument.themeOverride+xml"/>
  <Override PartName="/ppt/charts/chart31.xml" ContentType="application/vnd.openxmlformats-officedocument.drawingml.chart+xml"/>
  <Override PartName="/ppt/theme/themeOverride24.xml" ContentType="application/vnd.openxmlformats-officedocument.themeOverride+xml"/>
  <Override PartName="/ppt/charts/chart32.xml" ContentType="application/vnd.openxmlformats-officedocument.drawingml.chart+xml"/>
  <Override PartName="/ppt/theme/themeOverride25.xml" ContentType="application/vnd.openxmlformats-officedocument.themeOverride+xml"/>
  <Override PartName="/ppt/charts/chart33.xml" ContentType="application/vnd.openxmlformats-officedocument.drawingml.chart+xml"/>
  <Override PartName="/ppt/theme/themeOverride26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9"/>
  </p:notesMasterIdLst>
  <p:sldIdLst>
    <p:sldId id="256" r:id="rId2"/>
    <p:sldId id="257" r:id="rId3"/>
    <p:sldId id="295" r:id="rId4"/>
    <p:sldId id="302" r:id="rId5"/>
    <p:sldId id="259" r:id="rId6"/>
    <p:sldId id="327" r:id="rId7"/>
    <p:sldId id="304" r:id="rId8"/>
    <p:sldId id="305" r:id="rId9"/>
    <p:sldId id="260" r:id="rId10"/>
    <p:sldId id="261" r:id="rId11"/>
    <p:sldId id="308" r:id="rId12"/>
    <p:sldId id="262" r:id="rId13"/>
    <p:sldId id="311" r:id="rId14"/>
    <p:sldId id="263" r:id="rId15"/>
    <p:sldId id="265" r:id="rId16"/>
    <p:sldId id="278" r:id="rId17"/>
    <p:sldId id="316" r:id="rId18"/>
    <p:sldId id="312" r:id="rId19"/>
    <p:sldId id="277" r:id="rId20"/>
    <p:sldId id="272" r:id="rId21"/>
    <p:sldId id="273" r:id="rId22"/>
    <p:sldId id="266" r:id="rId23"/>
    <p:sldId id="279" r:id="rId24"/>
    <p:sldId id="315" r:id="rId25"/>
    <p:sldId id="280" r:id="rId26"/>
    <p:sldId id="270" r:id="rId27"/>
    <p:sldId id="282" r:id="rId28"/>
    <p:sldId id="271" r:id="rId29"/>
    <p:sldId id="283" r:id="rId30"/>
    <p:sldId id="320" r:id="rId31"/>
    <p:sldId id="321" r:id="rId32"/>
    <p:sldId id="322" r:id="rId33"/>
    <p:sldId id="323" r:id="rId34"/>
    <p:sldId id="328" r:id="rId35"/>
    <p:sldId id="325" r:id="rId36"/>
    <p:sldId id="326" r:id="rId37"/>
    <p:sldId id="300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58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nan\Desktop\Labour%20Report%202015\Figures\LMSection1_figures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nan\Desktop\Labour%20Report%202015\Figures\LMSection1_figures.xlsx" TargetMode="External"/><Relationship Id="rId1" Type="http://schemas.openxmlformats.org/officeDocument/2006/relationships/themeOverride" Target="../theme/themeOverride5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nan\Desktop\Labour%20Report%202015\Figures\LMSection1_figures.xlsx" TargetMode="External"/><Relationship Id="rId1" Type="http://schemas.openxmlformats.org/officeDocument/2006/relationships/themeOverride" Target="../theme/themeOverride6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nan\Desktop\Labour%20Report%202015\Figures\LMSection1_figures.xlsx" TargetMode="External"/><Relationship Id="rId1" Type="http://schemas.openxmlformats.org/officeDocument/2006/relationships/themeOverride" Target="../theme/themeOverride7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nan\Desktop\Labour%20Report%202015\Figures\LMSection1_figures.xlsx" TargetMode="External"/><Relationship Id="rId1" Type="http://schemas.openxmlformats.org/officeDocument/2006/relationships/themeOverride" Target="../theme/themeOverride8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nan\Desktop\Labour%20Report%202015\Figures\LMSection1_figures.xlsx" TargetMode="External"/><Relationship Id="rId1" Type="http://schemas.openxmlformats.org/officeDocument/2006/relationships/themeOverride" Target="../theme/themeOverride9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nan\Desktop\Labour%20Report%202015\Figures\LMSection1_figures.xlsx" TargetMode="External"/><Relationship Id="rId1" Type="http://schemas.openxmlformats.org/officeDocument/2006/relationships/themeOverride" Target="../theme/themeOverride10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nan\Desktop\LMSection1_figures%20for%20presentation.xlsx" TargetMode="External"/><Relationship Id="rId1" Type="http://schemas.openxmlformats.org/officeDocument/2006/relationships/themeOverride" Target="../theme/themeOverride11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nan\Desktop\Labour%20Report%202015\Figures\LMSection1_figures.xlsx" TargetMode="External"/><Relationship Id="rId1" Type="http://schemas.openxmlformats.org/officeDocument/2006/relationships/themeOverride" Target="../theme/themeOverride12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nan\Desktop\Labour%20Report%202015\Figures\LMSection1_figures.xlsx" TargetMode="External"/><Relationship Id="rId1" Type="http://schemas.openxmlformats.org/officeDocument/2006/relationships/themeOverride" Target="../theme/themeOverride13.xm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nan\Desktop\Completed%20works\Outlook%20Reports\Labour%20Market%20and%20Unemployment\Unemp_figur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nan\Desktop\Labour%20Report%202015\Figures\LMSection1_figure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nan\Desktop\Completed%20works\Outlook%20Reports\Labour%20Market%20and%20Unemployment\Unemp_figures.xlsx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nan\Desktop\Labour%20Report%202015\Figures\LMSection1_figures.xlsx" TargetMode="External"/><Relationship Id="rId1" Type="http://schemas.openxmlformats.org/officeDocument/2006/relationships/themeOverride" Target="../theme/themeOverride14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nan\Desktop\Labour%20Report%202015\Figures\LMSection1_figures.xlsx" TargetMode="External"/><Relationship Id="rId1" Type="http://schemas.openxmlformats.org/officeDocument/2006/relationships/themeOverride" Target="../theme/themeOverride15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nan\Desktop\Labour%20Report%202015\Figures\LMSection1_figures.xlsx" TargetMode="External"/><Relationship Id="rId1" Type="http://schemas.openxmlformats.org/officeDocument/2006/relationships/themeOverride" Target="../theme/themeOverride16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nan\Desktop\Labour%20Report%202015\Figures\LMSection1_figures.xlsx" TargetMode="External"/><Relationship Id="rId1" Type="http://schemas.openxmlformats.org/officeDocument/2006/relationships/themeOverride" Target="../theme/themeOverride17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nan\Desktop\Labour%20Report%202015\Figures\LMSection1_figures.xlsx" TargetMode="External"/><Relationship Id="rId1" Type="http://schemas.openxmlformats.org/officeDocument/2006/relationships/themeOverride" Target="../theme/themeOverride18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nan\Desktop\Labour%20Report%202015\Figures\LMSection1_figures.xlsx" TargetMode="External"/><Relationship Id="rId1" Type="http://schemas.openxmlformats.org/officeDocument/2006/relationships/themeOverride" Target="../theme/themeOverride19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nan\Desktop\Labour%20Report%202015\Figures\LMSection1_figures.xlsx" TargetMode="External"/><Relationship Id="rId1" Type="http://schemas.openxmlformats.org/officeDocument/2006/relationships/themeOverride" Target="../theme/themeOverride20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nan\Desktop\Labour%20Report%202015\Figures\LMSection1_figures.xlsx" TargetMode="External"/><Relationship Id="rId1" Type="http://schemas.openxmlformats.org/officeDocument/2006/relationships/themeOverride" Target="../theme/themeOverride21.xml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nan\Desktop\LMSection1_figures%20for%20presentation.xlsx" TargetMode="External"/><Relationship Id="rId1" Type="http://schemas.openxmlformats.org/officeDocument/2006/relationships/themeOverride" Target="../theme/themeOverride2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nan\Desktop\3rd%20ICLM%20Jakarta\Presentation\LMSection1_figures%20for%20presentation.xlsx" TargetMode="External"/><Relationship Id="rId1" Type="http://schemas.openxmlformats.org/officeDocument/2006/relationships/themeOverride" Target="../theme/themeOverride1.xml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nan\Desktop\LMSection2_figures%20for%20presentation.xlsx" TargetMode="External"/><Relationship Id="rId1" Type="http://schemas.openxmlformats.org/officeDocument/2006/relationships/themeOverride" Target="../theme/themeOverride23.xml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nan\Desktop\3rd%20ICLM%20Jakarta\Presentation\LMSection2_figures%20for%20presentation.xlsx" TargetMode="External"/><Relationship Id="rId1" Type="http://schemas.openxmlformats.org/officeDocument/2006/relationships/themeOverride" Target="../theme/themeOverride24.xml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nan\Desktop\3rd%20ICLM%20Jakarta\Presentation\LMSection2_figures%20for%20presentation.xlsx" TargetMode="External"/><Relationship Id="rId1" Type="http://schemas.openxmlformats.org/officeDocument/2006/relationships/themeOverride" Target="../theme/themeOverride25.xml"/></Relationships>
</file>

<file path=ppt/charts/_rels/chart3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nan\Desktop\3rd%20ICLM%20Jakarta\Presentation\LMSection2_figures%20for%20presentation.xlsx" TargetMode="External"/><Relationship Id="rId1" Type="http://schemas.openxmlformats.org/officeDocument/2006/relationships/themeOverride" Target="../theme/themeOverride26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nan\Desktop\3rd%20ICLM%20Jakarta\Presentation\LMSection1_figures%20for%20presentation.xlsx" TargetMode="External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nan\Desktop\Labour%20Report%202015\Figures\LMSection1_figure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nan\Desktop\Labour%20Report%202015\Figures\LMSection1_figure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nan\Desktop\Labour%20Report%202015\Figures\LMSection1_figures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nan\Desktop\Labour%20Report%202015\Figures\LMSection1_figures.xlsx" TargetMode="External"/><Relationship Id="rId1" Type="http://schemas.openxmlformats.org/officeDocument/2006/relationships/themeOverride" Target="../theme/themeOverride3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enan\Desktop\Labour%20Report%202015\Figures\LMSection1_figures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percentStacked"/>
        <c:varyColors val="0"/>
        <c:ser>
          <c:idx val="0"/>
          <c:order val="0"/>
          <c:tx>
            <c:strRef>
              <c:f>'1.1'!$C$4</c:f>
              <c:strCache>
                <c:ptCount val="1"/>
                <c:pt idx="0">
                  <c:v>Employed (Adult)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tr-T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strRef>
              <c:f>'1.1'!$B$5:$B$20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2014e</c:v>
                </c:pt>
                <c:pt idx="15">
                  <c:v>2015p</c:v>
                </c:pt>
              </c:strCache>
            </c:strRef>
          </c:cat>
          <c:val>
            <c:numRef>
              <c:f>'1.1'!$C$5:$C$20</c:f>
              <c:numCache>
                <c:formatCode>General</c:formatCode>
                <c:ptCount val="16"/>
                <c:pt idx="0">
                  <c:v>324327</c:v>
                </c:pt>
                <c:pt idx="1">
                  <c:v>331578</c:v>
                </c:pt>
                <c:pt idx="2">
                  <c:v>339399</c:v>
                </c:pt>
                <c:pt idx="3">
                  <c:v>347887</c:v>
                </c:pt>
                <c:pt idx="4">
                  <c:v>358958</c:v>
                </c:pt>
                <c:pt idx="5">
                  <c:v>370985</c:v>
                </c:pt>
                <c:pt idx="6">
                  <c:v>383437</c:v>
                </c:pt>
                <c:pt idx="7">
                  <c:v>395855</c:v>
                </c:pt>
                <c:pt idx="8">
                  <c:v>407393</c:v>
                </c:pt>
                <c:pt idx="9">
                  <c:v>419357</c:v>
                </c:pt>
                <c:pt idx="10">
                  <c:v>433670</c:v>
                </c:pt>
                <c:pt idx="11">
                  <c:v>446091</c:v>
                </c:pt>
                <c:pt idx="12">
                  <c:v>459399</c:v>
                </c:pt>
                <c:pt idx="13">
                  <c:v>472980</c:v>
                </c:pt>
                <c:pt idx="14">
                  <c:v>485972</c:v>
                </c:pt>
                <c:pt idx="15">
                  <c:v>498882</c:v>
                </c:pt>
              </c:numCache>
            </c:numRef>
          </c:val>
        </c:ser>
        <c:ser>
          <c:idx val="1"/>
          <c:order val="1"/>
          <c:tx>
            <c:strRef>
              <c:f>'1.1'!$D$4</c:f>
              <c:strCache>
                <c:ptCount val="1"/>
                <c:pt idx="0">
                  <c:v>Unemployed (Adult)</c:v>
                </c:pt>
              </c:strCache>
            </c:strRef>
          </c:tx>
          <c:dLbls>
            <c:txPr>
              <a:bodyPr/>
              <a:lstStyle/>
              <a:p>
                <a:pPr>
                  <a:defRPr sz="1100"/>
                </a:pPr>
                <a:endParaRPr lang="tr-T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strRef>
              <c:f>'1.1'!$B$5:$B$20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2014e</c:v>
                </c:pt>
                <c:pt idx="15">
                  <c:v>2015p</c:v>
                </c:pt>
              </c:strCache>
            </c:strRef>
          </c:cat>
          <c:val>
            <c:numRef>
              <c:f>'1.1'!$D$5:$D$20</c:f>
              <c:numCache>
                <c:formatCode>General</c:formatCode>
                <c:ptCount val="16"/>
                <c:pt idx="0">
                  <c:v>17060</c:v>
                </c:pt>
                <c:pt idx="1">
                  <c:v>18886</c:v>
                </c:pt>
                <c:pt idx="2">
                  <c:v>19875</c:v>
                </c:pt>
                <c:pt idx="3">
                  <c:v>22349</c:v>
                </c:pt>
                <c:pt idx="4">
                  <c:v>22252</c:v>
                </c:pt>
                <c:pt idx="5">
                  <c:v>22683</c:v>
                </c:pt>
                <c:pt idx="6">
                  <c:v>22454</c:v>
                </c:pt>
                <c:pt idx="7">
                  <c:v>22620</c:v>
                </c:pt>
                <c:pt idx="8">
                  <c:v>22861</c:v>
                </c:pt>
                <c:pt idx="9">
                  <c:v>24625</c:v>
                </c:pt>
                <c:pt idx="10">
                  <c:v>24104</c:v>
                </c:pt>
                <c:pt idx="11">
                  <c:v>25305</c:v>
                </c:pt>
                <c:pt idx="12">
                  <c:v>25586</c:v>
                </c:pt>
                <c:pt idx="13">
                  <c:v>26017</c:v>
                </c:pt>
                <c:pt idx="14">
                  <c:v>26692</c:v>
                </c:pt>
                <c:pt idx="15">
                  <c:v>27370</c:v>
                </c:pt>
              </c:numCache>
            </c:numRef>
          </c:val>
        </c:ser>
        <c:ser>
          <c:idx val="2"/>
          <c:order val="2"/>
          <c:tx>
            <c:strRef>
              <c:f>'1.1'!$E$4</c:f>
              <c:strCache>
                <c:ptCount val="1"/>
                <c:pt idx="0">
                  <c:v>Inactive (Adult)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tr-T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strRef>
              <c:f>'1.1'!$B$5:$B$20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2014e</c:v>
                </c:pt>
                <c:pt idx="15">
                  <c:v>2015p</c:v>
                </c:pt>
              </c:strCache>
            </c:strRef>
          </c:cat>
          <c:val>
            <c:numRef>
              <c:f>'1.1'!$E$5:$E$20</c:f>
              <c:numCache>
                <c:formatCode>General</c:formatCode>
                <c:ptCount val="16"/>
                <c:pt idx="0">
                  <c:v>183990.99999999997</c:v>
                </c:pt>
                <c:pt idx="1">
                  <c:v>190072.9</c:v>
                </c:pt>
                <c:pt idx="2">
                  <c:v>196682.59999999998</c:v>
                </c:pt>
                <c:pt idx="3">
                  <c:v>202225.5</c:v>
                </c:pt>
                <c:pt idx="4">
                  <c:v>207837.59999999998</c:v>
                </c:pt>
                <c:pt idx="5">
                  <c:v>212212.1</c:v>
                </c:pt>
                <c:pt idx="6">
                  <c:v>217754.09999999998</c:v>
                </c:pt>
                <c:pt idx="7">
                  <c:v>223031.6</c:v>
                </c:pt>
                <c:pt idx="8">
                  <c:v>229585.39999999997</c:v>
                </c:pt>
                <c:pt idx="9">
                  <c:v>234865.2</c:v>
                </c:pt>
                <c:pt idx="10">
                  <c:v>240288.5</c:v>
                </c:pt>
                <c:pt idx="11">
                  <c:v>246290.99999999997</c:v>
                </c:pt>
                <c:pt idx="12">
                  <c:v>253473</c:v>
                </c:pt>
                <c:pt idx="13">
                  <c:v>260165.7</c:v>
                </c:pt>
                <c:pt idx="14">
                  <c:v>266902.3</c:v>
                </c:pt>
                <c:pt idx="15">
                  <c:v>274180.09999999998</c:v>
                </c:pt>
              </c:numCache>
            </c:numRef>
          </c:val>
        </c:ser>
        <c:ser>
          <c:idx val="3"/>
          <c:order val="3"/>
          <c:tx>
            <c:strRef>
              <c:f>'1.1'!$F$4</c:f>
              <c:strCache>
                <c:ptCount val="1"/>
                <c:pt idx="0">
                  <c:v>Employed (Youth)</c:v>
                </c:pt>
              </c:strCache>
            </c:strRef>
          </c:tx>
          <c:dLbls>
            <c:dLbl>
              <c:idx val="0"/>
              <c:layout>
                <c:manualLayout>
                  <c:x val="-2.050805724428552E-3"/>
                  <c:y val="1.2597806592918247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tr-T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strRef>
              <c:f>'1.1'!$B$5:$B$20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2014e</c:v>
                </c:pt>
                <c:pt idx="15">
                  <c:v>2015p</c:v>
                </c:pt>
              </c:strCache>
            </c:strRef>
          </c:cat>
          <c:val>
            <c:numRef>
              <c:f>'1.1'!$F$5:$F$20</c:f>
              <c:numCache>
                <c:formatCode>General</c:formatCode>
                <c:ptCount val="16"/>
                <c:pt idx="0">
                  <c:v>97803</c:v>
                </c:pt>
                <c:pt idx="1">
                  <c:v>98273</c:v>
                </c:pt>
                <c:pt idx="2">
                  <c:v>99434</c:v>
                </c:pt>
                <c:pt idx="3">
                  <c:v>101559</c:v>
                </c:pt>
                <c:pt idx="4">
                  <c:v>103432</c:v>
                </c:pt>
                <c:pt idx="5">
                  <c:v>104566</c:v>
                </c:pt>
                <c:pt idx="6">
                  <c:v>106314</c:v>
                </c:pt>
                <c:pt idx="7">
                  <c:v>108208</c:v>
                </c:pt>
                <c:pt idx="8">
                  <c:v>109051</c:v>
                </c:pt>
                <c:pt idx="9">
                  <c:v>109909</c:v>
                </c:pt>
                <c:pt idx="10">
                  <c:v>110814</c:v>
                </c:pt>
                <c:pt idx="11">
                  <c:v>112654</c:v>
                </c:pt>
                <c:pt idx="12">
                  <c:v>113832</c:v>
                </c:pt>
                <c:pt idx="13">
                  <c:v>114552</c:v>
                </c:pt>
                <c:pt idx="14">
                  <c:v>115608</c:v>
                </c:pt>
                <c:pt idx="15">
                  <c:v>116730</c:v>
                </c:pt>
              </c:numCache>
            </c:numRef>
          </c:val>
        </c:ser>
        <c:ser>
          <c:idx val="4"/>
          <c:order val="4"/>
          <c:tx>
            <c:strRef>
              <c:f>'1.1'!$G$4</c:f>
              <c:strCache>
                <c:ptCount val="1"/>
                <c:pt idx="0">
                  <c:v>Unemployed (Youth)</c:v>
                </c:pt>
              </c:strCache>
            </c:strRef>
          </c:tx>
          <c:dLbls>
            <c:txPr>
              <a:bodyPr/>
              <a:lstStyle/>
              <a:p>
                <a:pPr>
                  <a:defRPr sz="1050"/>
                </a:pPr>
                <a:endParaRPr lang="tr-T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strRef>
              <c:f>'1.1'!$B$5:$B$20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2014e</c:v>
                </c:pt>
                <c:pt idx="15">
                  <c:v>2015p</c:v>
                </c:pt>
              </c:strCache>
            </c:strRef>
          </c:cat>
          <c:val>
            <c:numRef>
              <c:f>'1.1'!$G$5:$G$20</c:f>
              <c:numCache>
                <c:formatCode>General</c:formatCode>
                <c:ptCount val="16"/>
                <c:pt idx="0">
                  <c:v>19630</c:v>
                </c:pt>
                <c:pt idx="1">
                  <c:v>21005</c:v>
                </c:pt>
                <c:pt idx="2">
                  <c:v>22433</c:v>
                </c:pt>
                <c:pt idx="3">
                  <c:v>22512</c:v>
                </c:pt>
                <c:pt idx="4">
                  <c:v>23016</c:v>
                </c:pt>
                <c:pt idx="5">
                  <c:v>24267</c:v>
                </c:pt>
                <c:pt idx="6">
                  <c:v>23136</c:v>
                </c:pt>
                <c:pt idx="7">
                  <c:v>21439</c:v>
                </c:pt>
                <c:pt idx="8">
                  <c:v>21028</c:v>
                </c:pt>
                <c:pt idx="9">
                  <c:v>21614</c:v>
                </c:pt>
                <c:pt idx="10">
                  <c:v>21747</c:v>
                </c:pt>
                <c:pt idx="11">
                  <c:v>21458</c:v>
                </c:pt>
                <c:pt idx="12">
                  <c:v>21527</c:v>
                </c:pt>
                <c:pt idx="13">
                  <c:v>22286</c:v>
                </c:pt>
                <c:pt idx="14">
                  <c:v>22605</c:v>
                </c:pt>
                <c:pt idx="15">
                  <c:v>22878</c:v>
                </c:pt>
              </c:numCache>
            </c:numRef>
          </c:val>
        </c:ser>
        <c:ser>
          <c:idx val="5"/>
          <c:order val="5"/>
          <c:tx>
            <c:strRef>
              <c:f>'1.1'!$H$4</c:f>
              <c:strCache>
                <c:ptCount val="1"/>
                <c:pt idx="0">
                  <c:v>Inactive (Youth)</c:v>
                </c:pt>
              </c:strCache>
            </c:strRef>
          </c:tx>
          <c:dLbls>
            <c:dLbl>
              <c:idx val="0"/>
              <c:layout>
                <c:manualLayout>
                  <c:x val="6.1524171732856552E-3"/>
                  <c:y val="-9.4483549446886857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tr-T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strRef>
              <c:f>'1.1'!$B$5:$B$20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2014e</c:v>
                </c:pt>
                <c:pt idx="15">
                  <c:v>2015p</c:v>
                </c:pt>
              </c:strCache>
            </c:strRef>
          </c:cat>
          <c:val>
            <c:numRef>
              <c:f>'1.1'!$H$5:$H$20</c:f>
              <c:numCache>
                <c:formatCode>General</c:formatCode>
                <c:ptCount val="16"/>
                <c:pt idx="0">
                  <c:v>138066.1</c:v>
                </c:pt>
                <c:pt idx="1">
                  <c:v>142199.9</c:v>
                </c:pt>
                <c:pt idx="2">
                  <c:v>145324.5</c:v>
                </c:pt>
                <c:pt idx="3">
                  <c:v>148485.79999999999</c:v>
                </c:pt>
                <c:pt idx="4">
                  <c:v>151016</c:v>
                </c:pt>
                <c:pt idx="5">
                  <c:v>153219.9</c:v>
                </c:pt>
                <c:pt idx="6">
                  <c:v>156409.5</c:v>
                </c:pt>
                <c:pt idx="7">
                  <c:v>159799.4</c:v>
                </c:pt>
                <c:pt idx="8">
                  <c:v>162451.70000000001</c:v>
                </c:pt>
                <c:pt idx="9">
                  <c:v>163854.29999999999</c:v>
                </c:pt>
                <c:pt idx="10">
                  <c:v>165660.79999999999</c:v>
                </c:pt>
                <c:pt idx="11">
                  <c:v>166934.1</c:v>
                </c:pt>
                <c:pt idx="12">
                  <c:v>168118.5</c:v>
                </c:pt>
                <c:pt idx="13">
                  <c:v>169269.3</c:v>
                </c:pt>
                <c:pt idx="14">
                  <c:v>170568.2</c:v>
                </c:pt>
                <c:pt idx="15">
                  <c:v>171772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37224448"/>
        <c:axId val="32732224"/>
      </c:areaChart>
      <c:catAx>
        <c:axId val="372244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2400000" vert="horz"/>
          <a:lstStyle/>
          <a:p>
            <a:pPr>
              <a:defRPr/>
            </a:pPr>
            <a:endParaRPr lang="tr-TR"/>
          </a:p>
        </c:txPr>
        <c:crossAx val="32732224"/>
        <c:crosses val="autoZero"/>
        <c:auto val="1"/>
        <c:lblAlgn val="ctr"/>
        <c:lblOffset val="100"/>
        <c:noMultiLvlLbl val="0"/>
      </c:catAx>
      <c:valAx>
        <c:axId val="327322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7224448"/>
        <c:crosses val="autoZero"/>
        <c:crossBetween val="midCat"/>
      </c:valAx>
    </c:plotArea>
    <c:plotVisOnly val="1"/>
    <c:dispBlanksAs val="zero"/>
    <c:showDLblsOverMax val="0"/>
  </c:chart>
  <c:spPr>
    <a:ln>
      <a:noFill/>
    </a:ln>
  </c:spPr>
  <c:txPr>
    <a:bodyPr/>
    <a:lstStyle/>
    <a:p>
      <a:pPr>
        <a:defRPr sz="1050">
          <a:latin typeface="Calibri Light" panose="020F0302020204030204" pitchFamily="34" charset="0"/>
        </a:defRPr>
      </a:pPr>
      <a:endParaRPr lang="tr-T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238067925518317E-2"/>
          <c:y val="0.11318576388888889"/>
          <c:w val="0.88032839055366008"/>
          <c:h val="0.725256944444444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'1.10-12'!$C$5</c:f>
              <c:strCache>
                <c:ptCount val="1"/>
                <c:pt idx="0">
                  <c:v>OIC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4.2684012352041209E-2"/>
                  <c:y val="7.496458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txPr>
              <a:bodyPr/>
              <a:lstStyle/>
              <a:p>
                <a:pPr>
                  <a:defRPr sz="1050"/>
                </a:pPr>
                <a:endParaRPr lang="tr-T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'1.10-12'!$B$6:$B$20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2014e</c:v>
                </c:pt>
              </c:strCache>
            </c:strRef>
          </c:cat>
          <c:val>
            <c:numRef>
              <c:f>'1.10-12'!$C$6:$C$20</c:f>
              <c:numCache>
                <c:formatCode>#,#00%</c:formatCode>
                <c:ptCount val="15"/>
                <c:pt idx="0">
                  <c:v>0.54058740000000005</c:v>
                </c:pt>
                <c:pt idx="1">
                  <c:v>0.53597150000000005</c:v>
                </c:pt>
                <c:pt idx="2">
                  <c:v>0.53311730000000002</c:v>
                </c:pt>
                <c:pt idx="3">
                  <c:v>0.53188009999999997</c:v>
                </c:pt>
                <c:pt idx="4">
                  <c:v>0.53362379999999998</c:v>
                </c:pt>
                <c:pt idx="5">
                  <c:v>0.5355704</c:v>
                </c:pt>
                <c:pt idx="6">
                  <c:v>0.53847920000000005</c:v>
                </c:pt>
                <c:pt idx="7">
                  <c:v>0.54144740000000002</c:v>
                </c:pt>
                <c:pt idx="8">
                  <c:v>0.54227320000000001</c:v>
                </c:pt>
                <c:pt idx="9">
                  <c:v>0.54326920000000001</c:v>
                </c:pt>
                <c:pt idx="10">
                  <c:v>0.5465122</c:v>
                </c:pt>
                <c:pt idx="11">
                  <c:v>0.54847020000000002</c:v>
                </c:pt>
                <c:pt idx="12">
                  <c:v>0.55015650000000005</c:v>
                </c:pt>
                <c:pt idx="13">
                  <c:v>0.55153609999999997</c:v>
                </c:pt>
                <c:pt idx="14">
                  <c:v>0.55275059999999998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5863936"/>
        <c:axId val="79279168"/>
      </c:barChart>
      <c:lineChart>
        <c:grouping val="standard"/>
        <c:varyColors val="0"/>
        <c:ser>
          <c:idx val="1"/>
          <c:order val="1"/>
          <c:tx>
            <c:strRef>
              <c:f>'1.10-12'!$D$5</c:f>
              <c:strCache>
                <c:ptCount val="1"/>
                <c:pt idx="0">
                  <c:v>Non-OIC Developing</c:v>
                </c:pt>
              </c:strCache>
            </c:strRef>
          </c:tx>
          <c:dLbls>
            <c:dLbl>
              <c:idx val="0"/>
              <c:layout>
                <c:manualLayout>
                  <c:x val="-2.9749037255566001E-2"/>
                  <c:y val="-4.40972222222222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487451862778299E-2"/>
                  <c:y val="-6.17361111111111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txPr>
              <a:bodyPr/>
              <a:lstStyle/>
              <a:p>
                <a:pPr>
                  <a:defRPr sz="1050"/>
                </a:pPr>
                <a:endParaRPr lang="tr-T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'1.10-12'!$B$6:$B$20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2014e</c:v>
                </c:pt>
              </c:strCache>
            </c:strRef>
          </c:cat>
          <c:val>
            <c:numRef>
              <c:f>'1.10-12'!$D$6:$D$20</c:f>
              <c:numCache>
                <c:formatCode>#,#00%</c:formatCode>
                <c:ptCount val="15"/>
                <c:pt idx="0">
                  <c:v>0.64280090000000001</c:v>
                </c:pt>
                <c:pt idx="1">
                  <c:v>0.64207119999999995</c:v>
                </c:pt>
                <c:pt idx="2">
                  <c:v>0.64046000000000003</c:v>
                </c:pt>
                <c:pt idx="3">
                  <c:v>0.63993460000000002</c:v>
                </c:pt>
                <c:pt idx="4">
                  <c:v>0.63970329999999997</c:v>
                </c:pt>
                <c:pt idx="5">
                  <c:v>0.63997820000000005</c:v>
                </c:pt>
                <c:pt idx="6">
                  <c:v>0.63679070000000004</c:v>
                </c:pt>
                <c:pt idx="7">
                  <c:v>0.63548859999999996</c:v>
                </c:pt>
                <c:pt idx="8">
                  <c:v>0.63012919999999994</c:v>
                </c:pt>
                <c:pt idx="9">
                  <c:v>0.62428870000000003</c:v>
                </c:pt>
                <c:pt idx="10">
                  <c:v>0.62154410000000004</c:v>
                </c:pt>
                <c:pt idx="11">
                  <c:v>0.62184649999999997</c:v>
                </c:pt>
                <c:pt idx="12">
                  <c:v>0.62134060000000002</c:v>
                </c:pt>
                <c:pt idx="13">
                  <c:v>0.62242070000000005</c:v>
                </c:pt>
                <c:pt idx="14">
                  <c:v>0.62235280000000004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'1.10-12'!$E$5</c:f>
              <c:strCache>
                <c:ptCount val="1"/>
                <c:pt idx="0">
                  <c:v>Developed</c:v>
                </c:pt>
              </c:strCache>
            </c:strRef>
          </c:tx>
          <c:dLbls>
            <c:dLbl>
              <c:idx val="0"/>
              <c:layout>
                <c:manualLayout>
                  <c:x val="-2.9749037255566001E-2"/>
                  <c:y val="-7.0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9749037255565981E-2"/>
                  <c:y val="-5.2916666666666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txPr>
              <a:bodyPr/>
              <a:lstStyle/>
              <a:p>
                <a:pPr>
                  <a:defRPr sz="1050"/>
                </a:pPr>
                <a:endParaRPr lang="tr-T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'1.10-12'!$B$6:$B$20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2014e</c:v>
                </c:pt>
              </c:strCache>
            </c:strRef>
          </c:cat>
          <c:val>
            <c:numRef>
              <c:f>'1.10-12'!$E$6:$E$20</c:f>
              <c:numCache>
                <c:formatCode>#,#00%</c:formatCode>
                <c:ptCount val="15"/>
                <c:pt idx="0">
                  <c:v>0.57301690000000005</c:v>
                </c:pt>
                <c:pt idx="1">
                  <c:v>0.57222399999999995</c:v>
                </c:pt>
                <c:pt idx="2">
                  <c:v>0.56830199999999997</c:v>
                </c:pt>
                <c:pt idx="3">
                  <c:v>0.56669069999999999</c:v>
                </c:pt>
                <c:pt idx="4">
                  <c:v>0.56798789999999999</c:v>
                </c:pt>
                <c:pt idx="5">
                  <c:v>0.57085129999999995</c:v>
                </c:pt>
                <c:pt idx="6">
                  <c:v>0.57509339999999998</c:v>
                </c:pt>
                <c:pt idx="7">
                  <c:v>0.5780651</c:v>
                </c:pt>
                <c:pt idx="8">
                  <c:v>0.57642720000000003</c:v>
                </c:pt>
                <c:pt idx="9">
                  <c:v>0.55991769999999996</c:v>
                </c:pt>
                <c:pt idx="10">
                  <c:v>0.55555810000000005</c:v>
                </c:pt>
                <c:pt idx="11">
                  <c:v>0.55527070000000001</c:v>
                </c:pt>
                <c:pt idx="12">
                  <c:v>0.5552338</c:v>
                </c:pt>
                <c:pt idx="13">
                  <c:v>0.55483360000000004</c:v>
                </c:pt>
                <c:pt idx="14">
                  <c:v>0.55801590000000001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863936"/>
        <c:axId val="79279168"/>
      </c:lineChart>
      <c:catAx>
        <c:axId val="85863936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txPr>
          <a:bodyPr rot="-5400000" vert="horz"/>
          <a:lstStyle/>
          <a:p>
            <a:pPr>
              <a:defRPr/>
            </a:pPr>
            <a:endParaRPr lang="tr-TR"/>
          </a:p>
        </c:txPr>
        <c:crossAx val="79279168"/>
        <c:crosses val="autoZero"/>
        <c:auto val="1"/>
        <c:lblAlgn val="ctr"/>
        <c:lblOffset val="100"/>
        <c:noMultiLvlLbl val="0"/>
      </c:catAx>
      <c:valAx>
        <c:axId val="79279168"/>
        <c:scaling>
          <c:orientation val="minMax"/>
          <c:max val="0.66000000000000014"/>
          <c:min val="0.5"/>
        </c:scaling>
        <c:delete val="0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#,#00%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8586393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090935679168178"/>
          <c:y val="4.409722222222222E-3"/>
          <c:w val="0.57331297191878283"/>
          <c:h val="8.508854166666667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238067925518317E-2"/>
          <c:y val="0.11318576388888889"/>
          <c:w val="0.88032839055366008"/>
          <c:h val="0.725256944444444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'1.10-12'!$C$5</c:f>
              <c:strCache>
                <c:ptCount val="1"/>
                <c:pt idx="0">
                  <c:v>OIC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1.0810043863934797E-2"/>
                  <c:y val="9.7013194444444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txPr>
              <a:bodyPr/>
              <a:lstStyle/>
              <a:p>
                <a:pPr>
                  <a:defRPr sz="1050" b="1"/>
                </a:pPr>
                <a:endParaRPr lang="tr-T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'1.10-12'!$B$6:$B$20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2014e</c:v>
                </c:pt>
              </c:strCache>
            </c:strRef>
          </c:cat>
          <c:val>
            <c:numRef>
              <c:f>'1.10-12'!$C$6:$C$20</c:f>
              <c:numCache>
                <c:formatCode>#,#00%</c:formatCode>
                <c:ptCount val="15"/>
                <c:pt idx="0">
                  <c:v>0.54058740000000005</c:v>
                </c:pt>
                <c:pt idx="1">
                  <c:v>0.53597150000000005</c:v>
                </c:pt>
                <c:pt idx="2">
                  <c:v>0.53311730000000002</c:v>
                </c:pt>
                <c:pt idx="3">
                  <c:v>0.53188009999999997</c:v>
                </c:pt>
                <c:pt idx="4">
                  <c:v>0.53362379999999998</c:v>
                </c:pt>
                <c:pt idx="5">
                  <c:v>0.5355704</c:v>
                </c:pt>
                <c:pt idx="6">
                  <c:v>0.53847920000000005</c:v>
                </c:pt>
                <c:pt idx="7">
                  <c:v>0.54144740000000002</c:v>
                </c:pt>
                <c:pt idx="8">
                  <c:v>0.54227320000000001</c:v>
                </c:pt>
                <c:pt idx="9">
                  <c:v>0.54326920000000001</c:v>
                </c:pt>
                <c:pt idx="10">
                  <c:v>0.5465122</c:v>
                </c:pt>
                <c:pt idx="11">
                  <c:v>0.54847020000000002</c:v>
                </c:pt>
                <c:pt idx="12">
                  <c:v>0.55015650000000005</c:v>
                </c:pt>
                <c:pt idx="13">
                  <c:v>0.55153609999999997</c:v>
                </c:pt>
                <c:pt idx="14">
                  <c:v>0.55275059999999998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6010368"/>
        <c:axId val="88276992"/>
      </c:barChart>
      <c:lineChart>
        <c:grouping val="standard"/>
        <c:varyColors val="0"/>
        <c:ser>
          <c:idx val="1"/>
          <c:order val="1"/>
          <c:tx>
            <c:strRef>
              <c:f>'1.10-12'!$D$5</c:f>
              <c:strCache>
                <c:ptCount val="1"/>
                <c:pt idx="0">
                  <c:v>Non-OIC Developing</c:v>
                </c:pt>
              </c:strCache>
            </c:strRef>
          </c:tx>
          <c:dLbls>
            <c:dLbl>
              <c:idx val="0"/>
              <c:layout>
                <c:manualLayout>
                  <c:x val="-2.9749037255566001E-2"/>
                  <c:y val="-4.40972222222222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487451862778299E-2"/>
                  <c:y val="-6.17361111111111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txPr>
              <a:bodyPr/>
              <a:lstStyle/>
              <a:p>
                <a:pPr>
                  <a:defRPr sz="1050"/>
                </a:pPr>
                <a:endParaRPr lang="tr-T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'1.10-12'!$B$6:$B$20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2014e</c:v>
                </c:pt>
              </c:strCache>
            </c:strRef>
          </c:cat>
          <c:val>
            <c:numRef>
              <c:f>'1.10-12'!$D$6:$D$20</c:f>
              <c:numCache>
                <c:formatCode>#,#00%</c:formatCode>
                <c:ptCount val="15"/>
                <c:pt idx="0">
                  <c:v>0.64280090000000001</c:v>
                </c:pt>
                <c:pt idx="1">
                  <c:v>0.64207119999999995</c:v>
                </c:pt>
                <c:pt idx="2">
                  <c:v>0.64046000000000003</c:v>
                </c:pt>
                <c:pt idx="3">
                  <c:v>0.63993460000000002</c:v>
                </c:pt>
                <c:pt idx="4">
                  <c:v>0.63970329999999997</c:v>
                </c:pt>
                <c:pt idx="5">
                  <c:v>0.63997820000000005</c:v>
                </c:pt>
                <c:pt idx="6">
                  <c:v>0.63679070000000004</c:v>
                </c:pt>
                <c:pt idx="7">
                  <c:v>0.63548859999999996</c:v>
                </c:pt>
                <c:pt idx="8">
                  <c:v>0.63012919999999994</c:v>
                </c:pt>
                <c:pt idx="9">
                  <c:v>0.62428870000000003</c:v>
                </c:pt>
                <c:pt idx="10">
                  <c:v>0.62154410000000004</c:v>
                </c:pt>
                <c:pt idx="11">
                  <c:v>0.62184649999999997</c:v>
                </c:pt>
                <c:pt idx="12">
                  <c:v>0.62134060000000002</c:v>
                </c:pt>
                <c:pt idx="13">
                  <c:v>0.62242070000000005</c:v>
                </c:pt>
                <c:pt idx="14">
                  <c:v>0.62235280000000004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'1.10-12'!$E$5</c:f>
              <c:strCache>
                <c:ptCount val="1"/>
                <c:pt idx="0">
                  <c:v>Developed</c:v>
                </c:pt>
              </c:strCache>
            </c:strRef>
          </c:tx>
          <c:dLbls>
            <c:dLbl>
              <c:idx val="0"/>
              <c:layout>
                <c:manualLayout>
                  <c:x val="-2.9749037255566001E-2"/>
                  <c:y val="-7.0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9749037255565981E-2"/>
                  <c:y val="-5.2916666666666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txPr>
              <a:bodyPr/>
              <a:lstStyle/>
              <a:p>
                <a:pPr>
                  <a:defRPr sz="1050"/>
                </a:pPr>
                <a:endParaRPr lang="tr-T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'1.10-12'!$B$6:$B$20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2014e</c:v>
                </c:pt>
              </c:strCache>
            </c:strRef>
          </c:cat>
          <c:val>
            <c:numRef>
              <c:f>'1.10-12'!$E$6:$E$20</c:f>
              <c:numCache>
                <c:formatCode>#,#00%</c:formatCode>
                <c:ptCount val="15"/>
                <c:pt idx="0">
                  <c:v>0.57301690000000005</c:v>
                </c:pt>
                <c:pt idx="1">
                  <c:v>0.57222399999999995</c:v>
                </c:pt>
                <c:pt idx="2">
                  <c:v>0.56830199999999997</c:v>
                </c:pt>
                <c:pt idx="3">
                  <c:v>0.56669069999999999</c:v>
                </c:pt>
                <c:pt idx="4">
                  <c:v>0.56798789999999999</c:v>
                </c:pt>
                <c:pt idx="5">
                  <c:v>0.57085129999999995</c:v>
                </c:pt>
                <c:pt idx="6">
                  <c:v>0.57509339999999998</c:v>
                </c:pt>
                <c:pt idx="7">
                  <c:v>0.5780651</c:v>
                </c:pt>
                <c:pt idx="8">
                  <c:v>0.57642720000000003</c:v>
                </c:pt>
                <c:pt idx="9">
                  <c:v>0.55991769999999996</c:v>
                </c:pt>
                <c:pt idx="10">
                  <c:v>0.55555810000000005</c:v>
                </c:pt>
                <c:pt idx="11">
                  <c:v>0.55527070000000001</c:v>
                </c:pt>
                <c:pt idx="12">
                  <c:v>0.5552338</c:v>
                </c:pt>
                <c:pt idx="13">
                  <c:v>0.55483360000000004</c:v>
                </c:pt>
                <c:pt idx="14">
                  <c:v>0.55801590000000001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010368"/>
        <c:axId val="88276992"/>
      </c:lineChart>
      <c:catAx>
        <c:axId val="8601036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txPr>
          <a:bodyPr rot="-5400000" vert="horz"/>
          <a:lstStyle/>
          <a:p>
            <a:pPr>
              <a:defRPr/>
            </a:pPr>
            <a:endParaRPr lang="tr-TR"/>
          </a:p>
        </c:txPr>
        <c:crossAx val="88276992"/>
        <c:crosses val="autoZero"/>
        <c:auto val="1"/>
        <c:lblAlgn val="ctr"/>
        <c:lblOffset val="100"/>
        <c:noMultiLvlLbl val="0"/>
      </c:catAx>
      <c:valAx>
        <c:axId val="88276992"/>
        <c:scaling>
          <c:orientation val="minMax"/>
          <c:max val="0.66000000000000014"/>
          <c:min val="0.5"/>
        </c:scaling>
        <c:delete val="0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#,#00%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8601036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090935679168178"/>
          <c:y val="4.409722222222222E-3"/>
          <c:w val="0.57331297191878283"/>
          <c:h val="8.508854166666667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'1.10-12'!$W$4</c:f>
              <c:strCache>
                <c:ptCount val="1"/>
                <c:pt idx="0">
                  <c:v>Employment to Population Ratio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tr-T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'1.10-12'!$V$5:$V$25</c:f>
              <c:strCache>
                <c:ptCount val="21"/>
                <c:pt idx="0">
                  <c:v>Qatar</c:v>
                </c:pt>
                <c:pt idx="1">
                  <c:v>Burkina Faso</c:v>
                </c:pt>
                <c:pt idx="2">
                  <c:v>UAE</c:v>
                </c:pt>
                <c:pt idx="3">
                  <c:v>Togo</c:v>
                </c:pt>
                <c:pt idx="4">
                  <c:v>Uganda</c:v>
                </c:pt>
                <c:pt idx="5">
                  <c:v>Benin</c:v>
                </c:pt>
                <c:pt idx="6">
                  <c:v>Gambia</c:v>
                </c:pt>
                <c:pt idx="7">
                  <c:v>Guinea</c:v>
                </c:pt>
                <c:pt idx="8">
                  <c:v>Kazakhstan</c:v>
                </c:pt>
                <c:pt idx="9">
                  <c:v>Senegal</c:v>
                </c:pt>
                <c:pt idx="11">
                  <c:v>Afghanistan</c:v>
                </c:pt>
                <c:pt idx="12">
                  <c:v>Egypt</c:v>
                </c:pt>
                <c:pt idx="13">
                  <c:v>Libya</c:v>
                </c:pt>
                <c:pt idx="14">
                  <c:v>Tunisia</c:v>
                </c:pt>
                <c:pt idx="15">
                  <c:v>Yemen</c:v>
                </c:pt>
                <c:pt idx="16">
                  <c:v>Algeria</c:v>
                </c:pt>
                <c:pt idx="17">
                  <c:v>Iran</c:v>
                </c:pt>
                <c:pt idx="18">
                  <c:v>Jordan</c:v>
                </c:pt>
                <c:pt idx="19">
                  <c:v>Iraq</c:v>
                </c:pt>
                <c:pt idx="20">
                  <c:v>Palestine</c:v>
                </c:pt>
              </c:strCache>
            </c:strRef>
          </c:cat>
          <c:val>
            <c:numRef>
              <c:f>'1.10-12'!$W$5:$W$25</c:f>
              <c:numCache>
                <c:formatCode>General</c:formatCode>
                <c:ptCount val="21"/>
                <c:pt idx="0">
                  <c:v>86.4</c:v>
                </c:pt>
                <c:pt idx="1">
                  <c:v>80.7</c:v>
                </c:pt>
                <c:pt idx="2">
                  <c:v>77.599999999999994</c:v>
                </c:pt>
                <c:pt idx="3">
                  <c:v>75.400000000000006</c:v>
                </c:pt>
                <c:pt idx="4">
                  <c:v>74.5</c:v>
                </c:pt>
                <c:pt idx="5">
                  <c:v>72.2</c:v>
                </c:pt>
                <c:pt idx="6">
                  <c:v>72</c:v>
                </c:pt>
                <c:pt idx="7">
                  <c:v>70.7</c:v>
                </c:pt>
                <c:pt idx="8">
                  <c:v>69.7</c:v>
                </c:pt>
                <c:pt idx="9">
                  <c:v>69</c:v>
                </c:pt>
                <c:pt idx="11">
                  <c:v>43.4</c:v>
                </c:pt>
                <c:pt idx="12">
                  <c:v>42.8</c:v>
                </c:pt>
                <c:pt idx="13">
                  <c:v>42.6</c:v>
                </c:pt>
                <c:pt idx="14">
                  <c:v>41.3</c:v>
                </c:pt>
                <c:pt idx="15">
                  <c:v>40.5</c:v>
                </c:pt>
                <c:pt idx="16">
                  <c:v>40</c:v>
                </c:pt>
                <c:pt idx="17">
                  <c:v>39.6</c:v>
                </c:pt>
                <c:pt idx="18">
                  <c:v>37.200000000000003</c:v>
                </c:pt>
                <c:pt idx="19">
                  <c:v>35.4</c:v>
                </c:pt>
                <c:pt idx="20">
                  <c:v>30.6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8393728"/>
        <c:axId val="79280320"/>
      </c:barChart>
      <c:catAx>
        <c:axId val="8839372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79280320"/>
        <c:crosses val="autoZero"/>
        <c:auto val="1"/>
        <c:lblAlgn val="ctr"/>
        <c:lblOffset val="100"/>
        <c:noMultiLvlLbl val="0"/>
      </c:catAx>
      <c:valAx>
        <c:axId val="79280320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88393728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'1.13-15'!$X$4</c:f>
              <c:strCache>
                <c:ptCount val="1"/>
                <c:pt idx="0">
                  <c:v>Employment to Population Ratio - Youth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tr-T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'1.13-15'!$W$5:$W$25</c:f>
              <c:strCache>
                <c:ptCount val="21"/>
                <c:pt idx="0">
                  <c:v>Burkina Faso</c:v>
                </c:pt>
                <c:pt idx="1">
                  <c:v>Qatar</c:v>
                </c:pt>
                <c:pt idx="2">
                  <c:v>Togo</c:v>
                </c:pt>
                <c:pt idx="3">
                  <c:v>Senegal</c:v>
                </c:pt>
                <c:pt idx="4">
                  <c:v>Gambia</c:v>
                </c:pt>
                <c:pt idx="5">
                  <c:v>Benin</c:v>
                </c:pt>
                <c:pt idx="6">
                  <c:v>Uganda</c:v>
                </c:pt>
                <c:pt idx="7">
                  <c:v>Guinea</c:v>
                </c:pt>
                <c:pt idx="8">
                  <c:v>Bangladesh</c:v>
                </c:pt>
                <c:pt idx="9">
                  <c:v>Niger</c:v>
                </c:pt>
                <c:pt idx="11">
                  <c:v>Suriname</c:v>
                </c:pt>
                <c:pt idx="12">
                  <c:v>Iran</c:v>
                </c:pt>
                <c:pt idx="13">
                  <c:v>Tunisia</c:v>
                </c:pt>
                <c:pt idx="14">
                  <c:v>Egypt</c:v>
                </c:pt>
                <c:pt idx="15">
                  <c:v>Libya</c:v>
                </c:pt>
                <c:pt idx="16">
                  <c:v>Iraq</c:v>
                </c:pt>
                <c:pt idx="17">
                  <c:v>Jordan</c:v>
                </c:pt>
                <c:pt idx="18">
                  <c:v>Gabon</c:v>
                </c:pt>
                <c:pt idx="19">
                  <c:v>Palestine</c:v>
                </c:pt>
                <c:pt idx="20">
                  <c:v>Saudi Arabia</c:v>
                </c:pt>
              </c:strCache>
            </c:strRef>
          </c:cat>
          <c:val>
            <c:numRef>
              <c:f>'1.13-15'!$X$5:$X$25</c:f>
              <c:numCache>
                <c:formatCode>General</c:formatCode>
                <c:ptCount val="21"/>
                <c:pt idx="0">
                  <c:v>72.400000000000006</c:v>
                </c:pt>
                <c:pt idx="1">
                  <c:v>65.400000000000006</c:v>
                </c:pt>
                <c:pt idx="2">
                  <c:v>58.7</c:v>
                </c:pt>
                <c:pt idx="3">
                  <c:v>57.6</c:v>
                </c:pt>
                <c:pt idx="4">
                  <c:v>57</c:v>
                </c:pt>
                <c:pt idx="5">
                  <c:v>55.7</c:v>
                </c:pt>
                <c:pt idx="6">
                  <c:v>55</c:v>
                </c:pt>
                <c:pt idx="7">
                  <c:v>53.7</c:v>
                </c:pt>
                <c:pt idx="8">
                  <c:v>53.2</c:v>
                </c:pt>
                <c:pt idx="9">
                  <c:v>53.1</c:v>
                </c:pt>
                <c:pt idx="11">
                  <c:v>23</c:v>
                </c:pt>
                <c:pt idx="12">
                  <c:v>21.9</c:v>
                </c:pt>
                <c:pt idx="13">
                  <c:v>21.6</c:v>
                </c:pt>
                <c:pt idx="14">
                  <c:v>19.7</c:v>
                </c:pt>
                <c:pt idx="15">
                  <c:v>18.8</c:v>
                </c:pt>
                <c:pt idx="16">
                  <c:v>18.7</c:v>
                </c:pt>
                <c:pt idx="17">
                  <c:v>18</c:v>
                </c:pt>
                <c:pt idx="18">
                  <c:v>16.600000000000001</c:v>
                </c:pt>
                <c:pt idx="19">
                  <c:v>15.1</c:v>
                </c:pt>
                <c:pt idx="20">
                  <c:v>14.2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8395264"/>
        <c:axId val="88279872"/>
      </c:barChart>
      <c:catAx>
        <c:axId val="8839526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88279872"/>
        <c:crosses val="autoZero"/>
        <c:auto val="1"/>
        <c:lblAlgn val="ctr"/>
        <c:lblOffset val="100"/>
        <c:noMultiLvlLbl val="0"/>
      </c:catAx>
      <c:valAx>
        <c:axId val="88279872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88395264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'1.21-22'!$A$9</c:f>
              <c:strCache>
                <c:ptCount val="1"/>
                <c:pt idx="0">
                  <c:v>2000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multiLvlStrRef>
              <c:f>'1.21-22'!$B$7:$J$8</c:f>
              <c:multiLvlStrCache>
                <c:ptCount val="9"/>
                <c:lvl>
                  <c:pt idx="0">
                    <c:v>Agriculture</c:v>
                  </c:pt>
                  <c:pt idx="1">
                    <c:v>Industry</c:v>
                  </c:pt>
                  <c:pt idx="2">
                    <c:v>Services</c:v>
                  </c:pt>
                  <c:pt idx="3">
                    <c:v>Agriculture</c:v>
                  </c:pt>
                  <c:pt idx="4">
                    <c:v>Industry</c:v>
                  </c:pt>
                  <c:pt idx="5">
                    <c:v>Services</c:v>
                  </c:pt>
                  <c:pt idx="6">
                    <c:v>Agriculture</c:v>
                  </c:pt>
                  <c:pt idx="7">
                    <c:v>Industry</c:v>
                  </c:pt>
                  <c:pt idx="8">
                    <c:v>Services</c:v>
                  </c:pt>
                </c:lvl>
                <c:lvl>
                  <c:pt idx="0">
                    <c:v>OIC</c:v>
                  </c:pt>
                  <c:pt idx="3">
                    <c:v>Non-OIC Developing</c:v>
                  </c:pt>
                  <c:pt idx="6">
                    <c:v>Developed</c:v>
                  </c:pt>
                </c:lvl>
              </c:multiLvlStrCache>
            </c:multiLvlStrRef>
          </c:cat>
          <c:val>
            <c:numRef>
              <c:f>'1.21-22'!$B$9:$J$9</c:f>
              <c:numCache>
                <c:formatCode>#,#00%</c:formatCode>
                <c:ptCount val="9"/>
                <c:pt idx="0">
                  <c:v>0.46769700000000003</c:v>
                </c:pt>
                <c:pt idx="1">
                  <c:v>0.16832329999999998</c:v>
                </c:pt>
                <c:pt idx="2">
                  <c:v>0.36396780000000001</c:v>
                </c:pt>
                <c:pt idx="3">
                  <c:v>0.48314010000000002</c:v>
                </c:pt>
                <c:pt idx="4">
                  <c:v>0.18075310000000003</c:v>
                </c:pt>
                <c:pt idx="5">
                  <c:v>0.33610619999999997</c:v>
                </c:pt>
                <c:pt idx="6">
                  <c:v>4.1174120000000002E-2</c:v>
                </c:pt>
                <c:pt idx="7">
                  <c:v>0.26772760000000001</c:v>
                </c:pt>
                <c:pt idx="8">
                  <c:v>0.69106409999999996</c:v>
                </c:pt>
              </c:numCache>
            </c:numRef>
          </c:val>
        </c:ser>
        <c:ser>
          <c:idx val="2"/>
          <c:order val="1"/>
          <c:tx>
            <c:strRef>
              <c:f>'1.21-22'!$A$11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multiLvlStrRef>
              <c:f>'1.21-22'!$B$7:$J$8</c:f>
              <c:multiLvlStrCache>
                <c:ptCount val="9"/>
                <c:lvl>
                  <c:pt idx="0">
                    <c:v>Agriculture</c:v>
                  </c:pt>
                  <c:pt idx="1">
                    <c:v>Industry</c:v>
                  </c:pt>
                  <c:pt idx="2">
                    <c:v>Services</c:v>
                  </c:pt>
                  <c:pt idx="3">
                    <c:v>Agriculture</c:v>
                  </c:pt>
                  <c:pt idx="4">
                    <c:v>Industry</c:v>
                  </c:pt>
                  <c:pt idx="5">
                    <c:v>Services</c:v>
                  </c:pt>
                  <c:pt idx="6">
                    <c:v>Agriculture</c:v>
                  </c:pt>
                  <c:pt idx="7">
                    <c:v>Industry</c:v>
                  </c:pt>
                  <c:pt idx="8">
                    <c:v>Services</c:v>
                  </c:pt>
                </c:lvl>
                <c:lvl>
                  <c:pt idx="0">
                    <c:v>OIC</c:v>
                  </c:pt>
                  <c:pt idx="3">
                    <c:v>Non-OIC Developing</c:v>
                  </c:pt>
                  <c:pt idx="6">
                    <c:v>Developed</c:v>
                  </c:pt>
                </c:lvl>
              </c:multiLvlStrCache>
            </c:multiLvlStrRef>
          </c:cat>
          <c:val>
            <c:numRef>
              <c:f>'1.21-22'!$B$11:$J$11</c:f>
              <c:numCache>
                <c:formatCode>#,#00%</c:formatCode>
                <c:ptCount val="9"/>
                <c:pt idx="0">
                  <c:v>0.40167979999999998</c:v>
                </c:pt>
                <c:pt idx="1">
                  <c:v>0.19045480000000001</c:v>
                </c:pt>
                <c:pt idx="2">
                  <c:v>0.40785069999999995</c:v>
                </c:pt>
                <c:pt idx="3">
                  <c:v>0.36422719999999997</c:v>
                </c:pt>
                <c:pt idx="4">
                  <c:v>0.2201603</c:v>
                </c:pt>
                <c:pt idx="5">
                  <c:v>0.41561709999999996</c:v>
                </c:pt>
                <c:pt idx="6">
                  <c:v>2.8908730000000001E-2</c:v>
                </c:pt>
                <c:pt idx="7">
                  <c:v>0.22194320000000001</c:v>
                </c:pt>
                <c:pt idx="8">
                  <c:v>0.74914159999999996</c:v>
                </c:pt>
              </c:numCache>
            </c:numRef>
          </c:val>
        </c:ser>
        <c:ser>
          <c:idx val="3"/>
          <c:order val="2"/>
          <c:tx>
            <c:strRef>
              <c:f>'1.21-22'!$A$12</c:f>
              <c:strCache>
                <c:ptCount val="1"/>
                <c:pt idx="0">
                  <c:v>2014e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'1.21-22'!$B$7:$J$8</c:f>
              <c:multiLvlStrCache>
                <c:ptCount val="9"/>
                <c:lvl>
                  <c:pt idx="0">
                    <c:v>Agriculture</c:v>
                  </c:pt>
                  <c:pt idx="1">
                    <c:v>Industry</c:v>
                  </c:pt>
                  <c:pt idx="2">
                    <c:v>Services</c:v>
                  </c:pt>
                  <c:pt idx="3">
                    <c:v>Agriculture</c:v>
                  </c:pt>
                  <c:pt idx="4">
                    <c:v>Industry</c:v>
                  </c:pt>
                  <c:pt idx="5">
                    <c:v>Services</c:v>
                  </c:pt>
                  <c:pt idx="6">
                    <c:v>Agriculture</c:v>
                  </c:pt>
                  <c:pt idx="7">
                    <c:v>Industry</c:v>
                  </c:pt>
                  <c:pt idx="8">
                    <c:v>Services</c:v>
                  </c:pt>
                </c:lvl>
                <c:lvl>
                  <c:pt idx="0">
                    <c:v>OIC</c:v>
                  </c:pt>
                  <c:pt idx="3">
                    <c:v>Non-OIC Developing</c:v>
                  </c:pt>
                  <c:pt idx="6">
                    <c:v>Developed</c:v>
                  </c:pt>
                </c:lvl>
              </c:multiLvlStrCache>
            </c:multiLvlStrRef>
          </c:cat>
          <c:val>
            <c:numRef>
              <c:f>'1.21-22'!$B$12:$J$12</c:f>
              <c:numCache>
                <c:formatCode>#,#00%</c:formatCode>
                <c:ptCount val="9"/>
                <c:pt idx="0">
                  <c:v>0.37746800000000003</c:v>
                </c:pt>
                <c:pt idx="1">
                  <c:v>0.19429099999999999</c:v>
                </c:pt>
                <c:pt idx="2">
                  <c:v>0.42824600000000002</c:v>
                </c:pt>
                <c:pt idx="3">
                  <c:v>0.327185</c:v>
                </c:pt>
                <c:pt idx="4">
                  <c:v>0.22514000000000001</c:v>
                </c:pt>
                <c:pt idx="5">
                  <c:v>0.44767000000000001</c:v>
                </c:pt>
                <c:pt idx="6">
                  <c:v>2.6637399999999999E-2</c:v>
                </c:pt>
                <c:pt idx="7">
                  <c:v>0.21621799999999999</c:v>
                </c:pt>
                <c:pt idx="8">
                  <c:v>0.75711700000000004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1083392"/>
        <c:axId val="88282176"/>
      </c:barChart>
      <c:catAx>
        <c:axId val="8108339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txPr>
          <a:bodyPr/>
          <a:lstStyle/>
          <a:p>
            <a:pPr>
              <a:defRPr sz="1050"/>
            </a:pPr>
            <a:endParaRPr lang="tr-TR"/>
          </a:p>
        </c:txPr>
        <c:crossAx val="88282176"/>
        <c:crosses val="autoZero"/>
        <c:auto val="1"/>
        <c:lblAlgn val="ctr"/>
        <c:lblOffset val="100"/>
        <c:noMultiLvlLbl val="0"/>
      </c:catAx>
      <c:valAx>
        <c:axId val="88282176"/>
        <c:scaling>
          <c:orientation val="minMax"/>
        </c:scaling>
        <c:delete val="0"/>
        <c:axPos val="l"/>
        <c:majorGridlines>
          <c:spPr>
            <a:ln>
              <a:solidFill>
                <a:schemeClr val="tx2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8108339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'1.21-22'!$P$4</c:f>
              <c:strCache>
                <c:ptCount val="1"/>
                <c:pt idx="0">
                  <c:v>Employment by Sector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5"/>
            <c:invertIfNegative val="0"/>
            <c:bubble3D val="0"/>
            <c:spPr>
              <a:solidFill>
                <a:sysClr val="window" lastClr="FFFFFF">
                  <a:lumMod val="50000"/>
                </a:sysClr>
              </a:solidFill>
            </c:spPr>
          </c:dPt>
          <c:dPt>
            <c:idx val="6"/>
            <c:invertIfNegative val="0"/>
            <c:bubble3D val="0"/>
            <c:spPr>
              <a:solidFill>
                <a:sysClr val="window" lastClr="FFFFFF">
                  <a:lumMod val="50000"/>
                </a:sysClr>
              </a:solidFill>
            </c:spPr>
          </c:dPt>
          <c:dPt>
            <c:idx val="7"/>
            <c:invertIfNegative val="0"/>
            <c:bubble3D val="0"/>
            <c:spPr>
              <a:solidFill>
                <a:sysClr val="window" lastClr="FFFFFF">
                  <a:lumMod val="50000"/>
                </a:sysClr>
              </a:solidFill>
            </c:spPr>
          </c:dPt>
          <c:dPt>
            <c:idx val="8"/>
            <c:invertIfNegative val="0"/>
            <c:bubble3D val="0"/>
            <c:spPr>
              <a:solidFill>
                <a:sysClr val="window" lastClr="FFFFFF">
                  <a:lumMod val="50000"/>
                </a:sysClr>
              </a:solidFill>
            </c:spPr>
          </c:dPt>
          <c:dPt>
            <c:idx val="9"/>
            <c:invertIfNegative val="0"/>
            <c:bubble3D val="0"/>
            <c:spPr>
              <a:solidFill>
                <a:sysClr val="window" lastClr="FFFFFF">
                  <a:lumMod val="50000"/>
                </a:sysClr>
              </a:solidFill>
            </c:spPr>
          </c:dPt>
          <c:dPt>
            <c:idx val="10"/>
            <c:invertIfNegative val="0"/>
            <c:bubble3D val="0"/>
            <c:spPr>
              <a:solidFill>
                <a:srgbClr val="EEECE1">
                  <a:lumMod val="50000"/>
                </a:srgbClr>
              </a:solidFill>
            </c:spPr>
          </c:dPt>
          <c:dPt>
            <c:idx val="11"/>
            <c:invertIfNegative val="0"/>
            <c:bubble3D val="0"/>
            <c:spPr>
              <a:solidFill>
                <a:srgbClr val="EEECE1">
                  <a:lumMod val="50000"/>
                </a:srgbClr>
              </a:solidFill>
            </c:spPr>
          </c:dPt>
          <c:dPt>
            <c:idx val="12"/>
            <c:invertIfNegative val="0"/>
            <c:bubble3D val="0"/>
            <c:spPr>
              <a:solidFill>
                <a:srgbClr val="EEECE1">
                  <a:lumMod val="50000"/>
                </a:srgbClr>
              </a:solidFill>
            </c:spPr>
          </c:dPt>
          <c:dPt>
            <c:idx val="13"/>
            <c:invertIfNegative val="0"/>
            <c:bubble3D val="0"/>
            <c:spPr>
              <a:solidFill>
                <a:srgbClr val="EEECE1">
                  <a:lumMod val="50000"/>
                </a:srgbClr>
              </a:solidFill>
            </c:spPr>
          </c:dPt>
          <c:dPt>
            <c:idx val="14"/>
            <c:invertIfNegative val="0"/>
            <c:bubble3D val="0"/>
            <c:spPr>
              <a:solidFill>
                <a:srgbClr val="EEECE1">
                  <a:lumMod val="50000"/>
                </a:srgbClr>
              </a:solidFill>
            </c:spPr>
          </c:dPt>
          <c:dLbls>
            <c:numFmt formatCode="#,##0.0" sourceLinked="0"/>
            <c:txPr>
              <a:bodyPr/>
              <a:lstStyle/>
              <a:p>
                <a:pPr>
                  <a:defRPr sz="900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'1.21-22'!$N$5:$O$19</c:f>
              <c:multiLvlStrCache>
                <c:ptCount val="15"/>
                <c:lvl>
                  <c:pt idx="0">
                    <c:v>Burkina Faso</c:v>
                  </c:pt>
                  <c:pt idx="1">
                    <c:v>Mozambique</c:v>
                  </c:pt>
                  <c:pt idx="2">
                    <c:v>Comoros</c:v>
                  </c:pt>
                  <c:pt idx="3">
                    <c:v>Chad</c:v>
                  </c:pt>
                  <c:pt idx="4">
                    <c:v>Guinea-Bissau</c:v>
                  </c:pt>
                  <c:pt idx="5">
                    <c:v>Qatar</c:v>
                  </c:pt>
                  <c:pt idx="6">
                    <c:v>Turkmenistan</c:v>
                  </c:pt>
                  <c:pt idx="7">
                    <c:v>Uzbekistan</c:v>
                  </c:pt>
                  <c:pt idx="8">
                    <c:v>Oman</c:v>
                  </c:pt>
                  <c:pt idx="9">
                    <c:v>Algeria</c:v>
                  </c:pt>
                  <c:pt idx="10">
                    <c:v>Brunei</c:v>
                  </c:pt>
                  <c:pt idx="11">
                    <c:v>Jordan</c:v>
                  </c:pt>
                  <c:pt idx="12">
                    <c:v>Suriname</c:v>
                  </c:pt>
                  <c:pt idx="13">
                    <c:v>UAE</c:v>
                  </c:pt>
                  <c:pt idx="14">
                    <c:v>Lebanon</c:v>
                  </c:pt>
                </c:lvl>
                <c:lvl>
                  <c:pt idx="0">
                    <c:v>Agriculture</c:v>
                  </c:pt>
                  <c:pt idx="5">
                    <c:v>Industry</c:v>
                  </c:pt>
                  <c:pt idx="10">
                    <c:v>Services</c:v>
                  </c:pt>
                </c:lvl>
              </c:multiLvlStrCache>
            </c:multiLvlStrRef>
          </c:cat>
          <c:val>
            <c:numRef>
              <c:f>'1.21-22'!$P$5:$P$19</c:f>
              <c:numCache>
                <c:formatCode>General</c:formatCode>
                <c:ptCount val="15"/>
                <c:pt idx="0">
                  <c:v>83.233766233766232</c:v>
                </c:pt>
                <c:pt idx="1">
                  <c:v>75.683697265210938</c:v>
                </c:pt>
                <c:pt idx="2">
                  <c:v>75.423728813559322</c:v>
                </c:pt>
                <c:pt idx="3">
                  <c:v>74.91235758106923</c:v>
                </c:pt>
                <c:pt idx="4">
                  <c:v>74.607703281027099</c:v>
                </c:pt>
                <c:pt idx="5">
                  <c:v>51.4758</c:v>
                </c:pt>
                <c:pt idx="6">
                  <c:v>44.835790000000003</c:v>
                </c:pt>
                <c:pt idx="7">
                  <c:v>39.926079999999999</c:v>
                </c:pt>
                <c:pt idx="8">
                  <c:v>38.199249999999999</c:v>
                </c:pt>
                <c:pt idx="9">
                  <c:v>33.342039999999997</c:v>
                </c:pt>
                <c:pt idx="10">
                  <c:v>84.615380000000002</c:v>
                </c:pt>
                <c:pt idx="11">
                  <c:v>80.280169999999998</c:v>
                </c:pt>
                <c:pt idx="12">
                  <c:v>75.121949999999998</c:v>
                </c:pt>
                <c:pt idx="13">
                  <c:v>75.088970000000003</c:v>
                </c:pt>
                <c:pt idx="14">
                  <c:v>72.497190000000003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9911296"/>
        <c:axId val="81617472"/>
      </c:barChart>
      <c:catAx>
        <c:axId val="89911296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81617472"/>
        <c:crosses val="autoZero"/>
        <c:auto val="1"/>
        <c:lblAlgn val="ctr"/>
        <c:lblOffset val="100"/>
        <c:noMultiLvlLbl val="0"/>
      </c:catAx>
      <c:valAx>
        <c:axId val="81617472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8991129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3"/>
          <c:order val="0"/>
          <c:tx>
            <c:strRef>
              <c:f>'1.39-40'!$B$10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70C0"/>
              </a:solidFill>
            </c:spPr>
          </c:dPt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'1.39-40'!$C$5:$K$6</c:f>
              <c:multiLvlStrCache>
                <c:ptCount val="9"/>
                <c:lvl>
                  <c:pt idx="0">
                    <c:v>NRC</c:v>
                  </c:pt>
                  <c:pt idx="1">
                    <c:v>R</c:v>
                  </c:pt>
                  <c:pt idx="2">
                    <c:v>NRM</c:v>
                  </c:pt>
                  <c:pt idx="3">
                    <c:v>NRC</c:v>
                  </c:pt>
                  <c:pt idx="4">
                    <c:v>R</c:v>
                  </c:pt>
                  <c:pt idx="5">
                    <c:v>NRM</c:v>
                  </c:pt>
                  <c:pt idx="6">
                    <c:v>NRC</c:v>
                  </c:pt>
                  <c:pt idx="7">
                    <c:v>R</c:v>
                  </c:pt>
                  <c:pt idx="8">
                    <c:v>NRM</c:v>
                  </c:pt>
                </c:lvl>
                <c:lvl>
                  <c:pt idx="0">
                    <c:v>OIC</c:v>
                  </c:pt>
                  <c:pt idx="3">
                    <c:v>Non-OIC Developing</c:v>
                  </c:pt>
                  <c:pt idx="6">
                    <c:v>Developed</c:v>
                  </c:pt>
                </c:lvl>
              </c:multiLvlStrCache>
            </c:multiLvlStrRef>
          </c:cat>
          <c:val>
            <c:numRef>
              <c:f>'1.39-40'!$C$10:$K$10</c:f>
              <c:numCache>
                <c:formatCode>#,#00%</c:formatCode>
                <c:ptCount val="9"/>
                <c:pt idx="0">
                  <c:v>0.13985500000000001</c:v>
                </c:pt>
                <c:pt idx="1">
                  <c:v>0.39351900000000001</c:v>
                </c:pt>
                <c:pt idx="2">
                  <c:v>0.46661799999999998</c:v>
                </c:pt>
                <c:pt idx="3">
                  <c:v>0.14346700000000001</c:v>
                </c:pt>
                <c:pt idx="4">
                  <c:v>0.352298</c:v>
                </c:pt>
                <c:pt idx="5">
                  <c:v>0.50423200000000001</c:v>
                </c:pt>
                <c:pt idx="6">
                  <c:v>0.390459</c:v>
                </c:pt>
                <c:pt idx="7">
                  <c:v>0.39921299999999998</c:v>
                </c:pt>
                <c:pt idx="8">
                  <c:v>0.21032100000000001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9962496"/>
        <c:axId val="88282752"/>
      </c:barChart>
      <c:catAx>
        <c:axId val="89962496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txPr>
          <a:bodyPr/>
          <a:lstStyle/>
          <a:p>
            <a:pPr>
              <a:defRPr b="1"/>
            </a:pPr>
            <a:endParaRPr lang="tr-TR"/>
          </a:p>
        </c:txPr>
        <c:crossAx val="88282752"/>
        <c:crosses val="autoZero"/>
        <c:auto val="1"/>
        <c:lblAlgn val="ctr"/>
        <c:lblOffset val="100"/>
        <c:noMultiLvlLbl val="0"/>
      </c:catAx>
      <c:valAx>
        <c:axId val="88282752"/>
        <c:scaling>
          <c:orientation val="minMax"/>
        </c:scaling>
        <c:delete val="0"/>
        <c:axPos val="l"/>
        <c:majorGridlines>
          <c:spPr>
            <a:ln>
              <a:solidFill>
                <a:schemeClr val="tx2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8996249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'1.18-20'!$N$7</c:f>
              <c:strCache>
                <c:ptCount val="1"/>
                <c:pt idx="0">
                  <c:v>2000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multiLvlStrRef>
              <c:f>'1.18-20'!$O$5:$T$6</c:f>
              <c:multiLvlStrCache>
                <c:ptCount val="6"/>
                <c:lvl>
                  <c:pt idx="0">
                    <c:v>OIC</c:v>
                  </c:pt>
                  <c:pt idx="1">
                    <c:v>Non-OIC Developing</c:v>
                  </c:pt>
                  <c:pt idx="2">
                    <c:v>Developed</c:v>
                  </c:pt>
                  <c:pt idx="3">
                    <c:v>OIC</c:v>
                  </c:pt>
                  <c:pt idx="4">
                    <c:v>Non-OIC Developing</c:v>
                  </c:pt>
                  <c:pt idx="5">
                    <c:v>Developed</c:v>
                  </c:pt>
                </c:lvl>
                <c:lvl>
                  <c:pt idx="0">
                    <c:v>Male</c:v>
                  </c:pt>
                  <c:pt idx="3">
                    <c:v>Female</c:v>
                  </c:pt>
                </c:lvl>
              </c:multiLvlStrCache>
            </c:multiLvlStrRef>
          </c:cat>
          <c:val>
            <c:numRef>
              <c:f>'1.18-20'!$O$7:$T$7</c:f>
              <c:numCache>
                <c:formatCode>#,#00%</c:formatCode>
                <c:ptCount val="6"/>
                <c:pt idx="0">
                  <c:v>0.58758779999999999</c:v>
                </c:pt>
                <c:pt idx="1">
                  <c:v>0.57892529999999998</c:v>
                </c:pt>
                <c:pt idx="2">
                  <c:v>0.1130738</c:v>
                </c:pt>
                <c:pt idx="3">
                  <c:v>0.74588509999999997</c:v>
                </c:pt>
                <c:pt idx="4">
                  <c:v>0.63700290000000004</c:v>
                </c:pt>
                <c:pt idx="5">
                  <c:v>0.1007564</c:v>
                </c:pt>
              </c:numCache>
            </c:numRef>
          </c:val>
        </c:ser>
        <c:ser>
          <c:idx val="2"/>
          <c:order val="1"/>
          <c:tx>
            <c:strRef>
              <c:f>'1.18-20'!$N$9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multiLvlStrRef>
              <c:f>'1.18-20'!$O$5:$T$6</c:f>
              <c:multiLvlStrCache>
                <c:ptCount val="6"/>
                <c:lvl>
                  <c:pt idx="0">
                    <c:v>OIC</c:v>
                  </c:pt>
                  <c:pt idx="1">
                    <c:v>Non-OIC Developing</c:v>
                  </c:pt>
                  <c:pt idx="2">
                    <c:v>Developed</c:v>
                  </c:pt>
                  <c:pt idx="3">
                    <c:v>OIC</c:v>
                  </c:pt>
                  <c:pt idx="4">
                    <c:v>Non-OIC Developing</c:v>
                  </c:pt>
                  <c:pt idx="5">
                    <c:v>Developed</c:v>
                  </c:pt>
                </c:lvl>
                <c:lvl>
                  <c:pt idx="0">
                    <c:v>Male</c:v>
                  </c:pt>
                  <c:pt idx="3">
                    <c:v>Female</c:v>
                  </c:pt>
                </c:lvl>
              </c:multiLvlStrCache>
            </c:multiLvlStrRef>
          </c:cat>
          <c:val>
            <c:numRef>
              <c:f>'1.18-20'!$O$9:$T$9</c:f>
              <c:numCache>
                <c:formatCode>#,#00%</c:formatCode>
                <c:ptCount val="6"/>
                <c:pt idx="0">
                  <c:v>0.48113289999999997</c:v>
                </c:pt>
                <c:pt idx="1">
                  <c:v>0.53045909999999996</c:v>
                </c:pt>
                <c:pt idx="2">
                  <c:v>0.11150359999999999</c:v>
                </c:pt>
                <c:pt idx="3">
                  <c:v>0.68921790000000005</c:v>
                </c:pt>
                <c:pt idx="4">
                  <c:v>0.54559590000000002</c:v>
                </c:pt>
                <c:pt idx="5">
                  <c:v>8.3374320000000002E-2</c:v>
                </c:pt>
              </c:numCache>
            </c:numRef>
          </c:val>
        </c:ser>
        <c:ser>
          <c:idx val="3"/>
          <c:order val="2"/>
          <c:tx>
            <c:strRef>
              <c:f>'1.18-20'!$N$10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'1.18-20'!$O$5:$T$6</c:f>
              <c:multiLvlStrCache>
                <c:ptCount val="6"/>
                <c:lvl>
                  <c:pt idx="0">
                    <c:v>OIC</c:v>
                  </c:pt>
                  <c:pt idx="1">
                    <c:v>Non-OIC Developing</c:v>
                  </c:pt>
                  <c:pt idx="2">
                    <c:v>Developed</c:v>
                  </c:pt>
                  <c:pt idx="3">
                    <c:v>OIC</c:v>
                  </c:pt>
                  <c:pt idx="4">
                    <c:v>Non-OIC Developing</c:v>
                  </c:pt>
                  <c:pt idx="5">
                    <c:v>Developed</c:v>
                  </c:pt>
                </c:lvl>
                <c:lvl>
                  <c:pt idx="0">
                    <c:v>Male</c:v>
                  </c:pt>
                  <c:pt idx="3">
                    <c:v>Female</c:v>
                  </c:pt>
                </c:lvl>
              </c:multiLvlStrCache>
            </c:multiLvlStrRef>
          </c:cat>
          <c:val>
            <c:numRef>
              <c:f>'1.18-20'!$O$10:$T$10</c:f>
              <c:numCache>
                <c:formatCode>#,#00%</c:formatCode>
                <c:ptCount val="6"/>
                <c:pt idx="0">
                  <c:v>0.46350599999999997</c:v>
                </c:pt>
                <c:pt idx="1">
                  <c:v>0.51096600000000003</c:v>
                </c:pt>
                <c:pt idx="2">
                  <c:v>0.108878</c:v>
                </c:pt>
                <c:pt idx="3">
                  <c:v>0.66837500000000005</c:v>
                </c:pt>
                <c:pt idx="4">
                  <c:v>0.5151</c:v>
                </c:pt>
                <c:pt idx="5">
                  <c:v>8.1249699999999994E-2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041344"/>
        <c:axId val="81621504"/>
      </c:barChart>
      <c:catAx>
        <c:axId val="9004134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81621504"/>
        <c:crosses val="autoZero"/>
        <c:auto val="1"/>
        <c:lblAlgn val="ctr"/>
        <c:lblOffset val="100"/>
        <c:noMultiLvlLbl val="0"/>
      </c:catAx>
      <c:valAx>
        <c:axId val="81621504"/>
        <c:scaling>
          <c:orientation val="minMax"/>
        </c:scaling>
        <c:delete val="0"/>
        <c:axPos val="l"/>
        <c:majorGridlines>
          <c:spPr>
            <a:ln>
              <a:solidFill>
                <a:schemeClr val="tx2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90041344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'1.18-20'!$W$3</c:f>
              <c:strCache>
                <c:ptCount val="1"/>
                <c:pt idx="0">
                  <c:v>Share of Vulnerable Employment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'1.18-20'!$V$4:$V$24</c:f>
              <c:strCache>
                <c:ptCount val="21"/>
                <c:pt idx="0">
                  <c:v>Guinea</c:v>
                </c:pt>
                <c:pt idx="1">
                  <c:v>Niger</c:v>
                </c:pt>
                <c:pt idx="2">
                  <c:v>Mali</c:v>
                </c:pt>
                <c:pt idx="3">
                  <c:v>Burkina Faso</c:v>
                </c:pt>
                <c:pt idx="4">
                  <c:v>Chad</c:v>
                </c:pt>
                <c:pt idx="5">
                  <c:v>Benin</c:v>
                </c:pt>
                <c:pt idx="6">
                  <c:v>Sierra Leone</c:v>
                </c:pt>
                <c:pt idx="7">
                  <c:v>Comoros</c:v>
                </c:pt>
                <c:pt idx="8">
                  <c:v>Guinea-Bissau</c:v>
                </c:pt>
                <c:pt idx="9">
                  <c:v>Togo</c:v>
                </c:pt>
                <c:pt idx="11">
                  <c:v>Suriname</c:v>
                </c:pt>
                <c:pt idx="12">
                  <c:v>Iraq</c:v>
                </c:pt>
                <c:pt idx="13">
                  <c:v>Jordan</c:v>
                </c:pt>
                <c:pt idx="14">
                  <c:v>Libya</c:v>
                </c:pt>
                <c:pt idx="15">
                  <c:v>Brunei</c:v>
                </c:pt>
                <c:pt idx="16">
                  <c:v>Oman</c:v>
                </c:pt>
                <c:pt idx="17">
                  <c:v>Saudi Arabia</c:v>
                </c:pt>
                <c:pt idx="18">
                  <c:v>Kuwait</c:v>
                </c:pt>
                <c:pt idx="19">
                  <c:v>UAE</c:v>
                </c:pt>
                <c:pt idx="20">
                  <c:v>Qatar</c:v>
                </c:pt>
              </c:strCache>
            </c:strRef>
          </c:cat>
          <c:val>
            <c:numRef>
              <c:f>'1.18-20'!$W$4:$W$24</c:f>
              <c:numCache>
                <c:formatCode>General</c:formatCode>
                <c:ptCount val="21"/>
                <c:pt idx="0">
                  <c:v>94.957470000000001</c:v>
                </c:pt>
                <c:pt idx="1">
                  <c:v>94.472800000000007</c:v>
                </c:pt>
                <c:pt idx="2">
                  <c:v>90.443079999999995</c:v>
                </c:pt>
                <c:pt idx="3">
                  <c:v>90.012990000000002</c:v>
                </c:pt>
                <c:pt idx="4">
                  <c:v>89.789659999999998</c:v>
                </c:pt>
                <c:pt idx="5">
                  <c:v>89.325460000000007</c:v>
                </c:pt>
                <c:pt idx="6">
                  <c:v>88.010099999999994</c:v>
                </c:pt>
                <c:pt idx="7">
                  <c:v>87.711860000000001</c:v>
                </c:pt>
                <c:pt idx="8">
                  <c:v>87.018540000000002</c:v>
                </c:pt>
                <c:pt idx="9">
                  <c:v>85.653869999999998</c:v>
                </c:pt>
                <c:pt idx="11">
                  <c:v>15.60976</c:v>
                </c:pt>
                <c:pt idx="12">
                  <c:v>15.572889999999999</c:v>
                </c:pt>
                <c:pt idx="13">
                  <c:v>9.5366379999999999</c:v>
                </c:pt>
                <c:pt idx="14">
                  <c:v>7.7659570000000002</c:v>
                </c:pt>
                <c:pt idx="15">
                  <c:v>4.6153849999999998</c:v>
                </c:pt>
                <c:pt idx="16">
                  <c:v>4.208844</c:v>
                </c:pt>
                <c:pt idx="17">
                  <c:v>3.6126900000000002</c:v>
                </c:pt>
                <c:pt idx="18">
                  <c:v>2.3495699999999999</c:v>
                </c:pt>
                <c:pt idx="19">
                  <c:v>0.82497600000000004</c:v>
                </c:pt>
                <c:pt idx="20">
                  <c:v>0.236128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90291712"/>
        <c:axId val="81624384"/>
      </c:barChart>
      <c:catAx>
        <c:axId val="902917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81624384"/>
        <c:crosses val="autoZero"/>
        <c:auto val="1"/>
        <c:lblAlgn val="ctr"/>
        <c:lblOffset val="100"/>
        <c:noMultiLvlLbl val="0"/>
      </c:catAx>
      <c:valAx>
        <c:axId val="81624384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9029171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5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427083333333337E-2"/>
          <c:y val="0.12428607503607504"/>
          <c:w val="0.89423495370370365"/>
          <c:h val="0.773851010101010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lf_edu!$K$4</c:f>
              <c:strCache>
                <c:ptCount val="1"/>
                <c:pt idx="0">
                  <c:v>OIC</c:v>
                </c:pt>
              </c:strCache>
            </c:strRef>
          </c:tx>
          <c:invertIfNegative val="0"/>
          <c:dLbls>
            <c:numFmt formatCode="#,##0.0" sourceLinked="0"/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lf_edu!$L$3:$N$3</c:f>
              <c:strCache>
                <c:ptCount val="3"/>
                <c:pt idx="0">
                  <c:v>Primary</c:v>
                </c:pt>
                <c:pt idx="1">
                  <c:v>Secondary</c:v>
                </c:pt>
                <c:pt idx="2">
                  <c:v>Tertiary</c:v>
                </c:pt>
              </c:strCache>
            </c:strRef>
          </c:cat>
          <c:val>
            <c:numRef>
              <c:f>lf_edu!$L$4:$N$4</c:f>
              <c:numCache>
                <c:formatCode>General</c:formatCode>
                <c:ptCount val="3"/>
                <c:pt idx="0">
                  <c:v>39.363970000000002</c:v>
                </c:pt>
                <c:pt idx="1">
                  <c:v>24.152750000000001</c:v>
                </c:pt>
                <c:pt idx="2">
                  <c:v>15.10014</c:v>
                </c:pt>
              </c:numCache>
            </c:numRef>
          </c:val>
        </c:ser>
        <c:ser>
          <c:idx val="1"/>
          <c:order val="1"/>
          <c:tx>
            <c:strRef>
              <c:f>lf_edu!$K$5</c:f>
              <c:strCache>
                <c:ptCount val="1"/>
                <c:pt idx="0">
                  <c:v>Other Developing</c:v>
                </c:pt>
              </c:strCache>
            </c:strRef>
          </c:tx>
          <c:invertIfNegative val="0"/>
          <c:dLbls>
            <c:numFmt formatCode="#,##0.0" sourceLinked="0"/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lf_edu!$L$3:$N$3</c:f>
              <c:strCache>
                <c:ptCount val="3"/>
                <c:pt idx="0">
                  <c:v>Primary</c:v>
                </c:pt>
                <c:pt idx="1">
                  <c:v>Secondary</c:v>
                </c:pt>
                <c:pt idx="2">
                  <c:v>Tertiary</c:v>
                </c:pt>
              </c:strCache>
            </c:strRef>
          </c:cat>
          <c:val>
            <c:numRef>
              <c:f>lf_edu!$L$5:$N$5</c:f>
              <c:numCache>
                <c:formatCode>General</c:formatCode>
                <c:ptCount val="3"/>
                <c:pt idx="0">
                  <c:v>22.571829999999999</c:v>
                </c:pt>
                <c:pt idx="1">
                  <c:v>35.886760000000002</c:v>
                </c:pt>
                <c:pt idx="2">
                  <c:v>18.49851</c:v>
                </c:pt>
              </c:numCache>
            </c:numRef>
          </c:val>
        </c:ser>
        <c:ser>
          <c:idx val="2"/>
          <c:order val="2"/>
          <c:tx>
            <c:strRef>
              <c:f>lf_edu!$K$6</c:f>
              <c:strCache>
                <c:ptCount val="1"/>
                <c:pt idx="0">
                  <c:v>Developed</c:v>
                </c:pt>
              </c:strCache>
            </c:strRef>
          </c:tx>
          <c:invertIfNegative val="0"/>
          <c:dLbls>
            <c:numFmt formatCode="#,##0.0" sourceLinked="0"/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lf_edu!$L$3:$N$3</c:f>
              <c:strCache>
                <c:ptCount val="3"/>
                <c:pt idx="0">
                  <c:v>Primary</c:v>
                </c:pt>
                <c:pt idx="1">
                  <c:v>Secondary</c:v>
                </c:pt>
                <c:pt idx="2">
                  <c:v>Tertiary</c:v>
                </c:pt>
              </c:strCache>
            </c:strRef>
          </c:cat>
          <c:val>
            <c:numRef>
              <c:f>lf_edu!$L$6:$N$6</c:f>
              <c:numCache>
                <c:formatCode>General</c:formatCode>
                <c:ptCount val="3"/>
                <c:pt idx="0">
                  <c:v>23.89021</c:v>
                </c:pt>
                <c:pt idx="1">
                  <c:v>34.167999999999999</c:v>
                </c:pt>
                <c:pt idx="2">
                  <c:v>41.753579999999999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1517056"/>
        <c:axId val="81623232"/>
      </c:barChart>
      <c:catAx>
        <c:axId val="815170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</a:defRPr>
            </a:pPr>
            <a:endParaRPr lang="tr-TR"/>
          </a:p>
        </c:txPr>
        <c:crossAx val="81623232"/>
        <c:crosses val="autoZero"/>
        <c:auto val="1"/>
        <c:lblAlgn val="ctr"/>
        <c:lblOffset val="100"/>
        <c:noMultiLvlLbl val="0"/>
      </c:catAx>
      <c:valAx>
        <c:axId val="81623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</a:defRPr>
            </a:pPr>
            <a:endParaRPr lang="tr-TR"/>
          </a:p>
        </c:txPr>
        <c:crossAx val="81517056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>
              <a:solidFill>
                <a:srgbClr val="002060"/>
              </a:solidFill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</c:spPr>
  <c:txPr>
    <a:bodyPr/>
    <a:lstStyle/>
    <a:p>
      <a:pPr>
        <a:defRPr sz="1050">
          <a:latin typeface="Calibri Light" panose="020F0302020204030204" pitchFamily="34" charset="0"/>
        </a:defRPr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54901960784317E-2"/>
          <c:y val="0.14405381944444445"/>
          <c:w val="0.89732788671023966"/>
          <c:h val="0.71504722222222217"/>
        </c:manualLayout>
      </c:layout>
      <c:lineChart>
        <c:grouping val="standard"/>
        <c:varyColors val="0"/>
        <c:ser>
          <c:idx val="0"/>
          <c:order val="0"/>
          <c:tx>
            <c:strRef>
              <c:f>'1.3'!$B$4</c:f>
              <c:strCache>
                <c:ptCount val="1"/>
                <c:pt idx="0">
                  <c:v>LF Total</c:v>
                </c:pt>
              </c:strCache>
            </c:strRef>
          </c:tx>
          <c:cat>
            <c:strRef>
              <c:f>'1.3'!$A$40:$A$68</c:f>
              <c:strCache>
                <c:ptCount val="29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2014e</c:v>
                </c:pt>
                <c:pt idx="24">
                  <c:v>2015p</c:v>
                </c:pt>
                <c:pt idx="25">
                  <c:v>2016p</c:v>
                </c:pt>
                <c:pt idx="26">
                  <c:v>2017p</c:v>
                </c:pt>
                <c:pt idx="27">
                  <c:v>2018p</c:v>
                </c:pt>
                <c:pt idx="28">
                  <c:v>2019p</c:v>
                </c:pt>
              </c:strCache>
            </c:strRef>
          </c:cat>
          <c:val>
            <c:numRef>
              <c:f>'1.3'!$B$5:$B$33</c:f>
              <c:numCache>
                <c:formatCode>#,#00%</c:formatCode>
                <c:ptCount val="29"/>
                <c:pt idx="0">
                  <c:v>0.15194444141417277</c:v>
                </c:pt>
                <c:pt idx="1">
                  <c:v>0.15305248390823567</c:v>
                </c:pt>
                <c:pt idx="2">
                  <c:v>0.15460281127795042</c:v>
                </c:pt>
                <c:pt idx="3">
                  <c:v>0.15704361503424322</c:v>
                </c:pt>
                <c:pt idx="4">
                  <c:v>0.15846950716413699</c:v>
                </c:pt>
                <c:pt idx="5">
                  <c:v>0.16044415916154686</c:v>
                </c:pt>
                <c:pt idx="6">
                  <c:v>0.16119244065558189</c:v>
                </c:pt>
                <c:pt idx="7">
                  <c:v>0.16251240651508025</c:v>
                </c:pt>
                <c:pt idx="8">
                  <c:v>0.16507744445266317</c:v>
                </c:pt>
                <c:pt idx="9">
                  <c:v>0.16629395275606532</c:v>
                </c:pt>
                <c:pt idx="10">
                  <c:v>0.16754677409862553</c:v>
                </c:pt>
                <c:pt idx="11">
                  <c:v>0.16881417255646061</c:v>
                </c:pt>
                <c:pt idx="12">
                  <c:v>0.1705435824399211</c:v>
                </c:pt>
                <c:pt idx="13">
                  <c:v>0.17212685086919224</c:v>
                </c:pt>
                <c:pt idx="14">
                  <c:v>0.17411121300497442</c:v>
                </c:pt>
                <c:pt idx="15">
                  <c:v>0.17616898132532322</c:v>
                </c:pt>
                <c:pt idx="16">
                  <c:v>0.17822768609660167</c:v>
                </c:pt>
                <c:pt idx="17">
                  <c:v>0.18004895028721421</c:v>
                </c:pt>
                <c:pt idx="18">
                  <c:v>0.18300623873702701</c:v>
                </c:pt>
                <c:pt idx="19">
                  <c:v>0.18580260532742215</c:v>
                </c:pt>
                <c:pt idx="20">
                  <c:v>0.18811188485310726</c:v>
                </c:pt>
                <c:pt idx="21">
                  <c:v>0.19011585482274854</c:v>
                </c:pt>
                <c:pt idx="22">
                  <c:v>0.19210349807542404</c:v>
                </c:pt>
                <c:pt idx="23">
                  <c:v>0.19399874576457096</c:v>
                </c:pt>
                <c:pt idx="24">
                  <c:v>0.19591727808338807</c:v>
                </c:pt>
                <c:pt idx="25">
                  <c:v>0.19785570459655463</c:v>
                </c:pt>
                <c:pt idx="26">
                  <c:v>0.19981741314412785</c:v>
                </c:pt>
                <c:pt idx="27">
                  <c:v>0.20179685183059926</c:v>
                </c:pt>
                <c:pt idx="28">
                  <c:v>0.20378817703674793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'1.3'!$C$4</c:f>
              <c:strCache>
                <c:ptCount val="1"/>
                <c:pt idx="0">
                  <c:v>LF Youth</c:v>
                </c:pt>
              </c:strCache>
            </c:strRef>
          </c:tx>
          <c:cat>
            <c:strRef>
              <c:f>'1.3'!$A$40:$A$68</c:f>
              <c:strCache>
                <c:ptCount val="29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2014e</c:v>
                </c:pt>
                <c:pt idx="24">
                  <c:v>2015p</c:v>
                </c:pt>
                <c:pt idx="25">
                  <c:v>2016p</c:v>
                </c:pt>
                <c:pt idx="26">
                  <c:v>2017p</c:v>
                </c:pt>
                <c:pt idx="27">
                  <c:v>2018p</c:v>
                </c:pt>
                <c:pt idx="28">
                  <c:v>2019p</c:v>
                </c:pt>
              </c:strCache>
            </c:strRef>
          </c:cat>
          <c:val>
            <c:numRef>
              <c:f>'1.3'!$C$5:$C$33</c:f>
              <c:numCache>
                <c:formatCode>#,#00%</c:formatCode>
                <c:ptCount val="29"/>
                <c:pt idx="0">
                  <c:v>0.16376027634791004</c:v>
                </c:pt>
                <c:pt idx="1">
                  <c:v>0.16749837867358433</c:v>
                </c:pt>
                <c:pt idx="2">
                  <c:v>0.17054310282485097</c:v>
                </c:pt>
                <c:pt idx="3">
                  <c:v>0.17520238499200155</c:v>
                </c:pt>
                <c:pt idx="4">
                  <c:v>0.18026029388243311</c:v>
                </c:pt>
                <c:pt idx="5">
                  <c:v>0.18691632906058375</c:v>
                </c:pt>
                <c:pt idx="6">
                  <c:v>0.19195985199377741</c:v>
                </c:pt>
                <c:pt idx="7">
                  <c:v>0.19352813757128332</c:v>
                </c:pt>
                <c:pt idx="8">
                  <c:v>0.20344367750832795</c:v>
                </c:pt>
                <c:pt idx="9">
                  <c:v>0.20554258369185854</c:v>
                </c:pt>
                <c:pt idx="10">
                  <c:v>0.20738842340078903</c:v>
                </c:pt>
                <c:pt idx="11">
                  <c:v>0.20977273157607546</c:v>
                </c:pt>
                <c:pt idx="12">
                  <c:v>0.21143326505502597</c:v>
                </c:pt>
                <c:pt idx="13">
                  <c:v>0.21243844537073905</c:v>
                </c:pt>
                <c:pt idx="14">
                  <c:v>0.21414727393617022</c:v>
                </c:pt>
                <c:pt idx="15">
                  <c:v>0.21575774545539395</c:v>
                </c:pt>
                <c:pt idx="16">
                  <c:v>0.21740989604905933</c:v>
                </c:pt>
                <c:pt idx="17">
                  <c:v>0.21934908379015952</c:v>
                </c:pt>
                <c:pt idx="18">
                  <c:v>0.22446475351782164</c:v>
                </c:pt>
                <c:pt idx="19">
                  <c:v>0.22979742824355762</c:v>
                </c:pt>
                <c:pt idx="20">
                  <c:v>0.2339884675442499</c:v>
                </c:pt>
                <c:pt idx="21">
                  <c:v>0.23851295271962178</c:v>
                </c:pt>
                <c:pt idx="22">
                  <c:v>0.24275308326592016</c:v>
                </c:pt>
                <c:pt idx="23">
                  <c:v>0.24702293186923954</c:v>
                </c:pt>
                <c:pt idx="24">
                  <c:v>0.25118976291106421</c:v>
                </c:pt>
                <c:pt idx="25">
                  <c:v>0.25514415204942875</c:v>
                </c:pt>
                <c:pt idx="26">
                  <c:v>0.25891531473246332</c:v>
                </c:pt>
                <c:pt idx="27">
                  <c:v>0.26242993720550839</c:v>
                </c:pt>
                <c:pt idx="28">
                  <c:v>0.26564456368979172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'1.3'!$D$4</c:f>
              <c:strCache>
                <c:ptCount val="1"/>
                <c:pt idx="0">
                  <c:v>LF Adult</c:v>
                </c:pt>
              </c:strCache>
            </c:strRef>
          </c:tx>
          <c:cat>
            <c:strRef>
              <c:f>'1.3'!$A$40:$A$68</c:f>
              <c:strCache>
                <c:ptCount val="29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2014e</c:v>
                </c:pt>
                <c:pt idx="24">
                  <c:v>2015p</c:v>
                </c:pt>
                <c:pt idx="25">
                  <c:v>2016p</c:v>
                </c:pt>
                <c:pt idx="26">
                  <c:v>2017p</c:v>
                </c:pt>
                <c:pt idx="27">
                  <c:v>2018p</c:v>
                </c:pt>
                <c:pt idx="28">
                  <c:v>2019p</c:v>
                </c:pt>
              </c:strCache>
            </c:strRef>
          </c:cat>
          <c:val>
            <c:numRef>
              <c:f>'1.3'!$D$5:$D$33</c:f>
              <c:numCache>
                <c:formatCode>#,#00%</c:formatCode>
                <c:ptCount val="29"/>
                <c:pt idx="0">
                  <c:v>0.1480717680640137</c:v>
                </c:pt>
                <c:pt idx="1">
                  <c:v>0.14844798370113524</c:v>
                </c:pt>
                <c:pt idx="2">
                  <c:v>0.14967580553865012</c:v>
                </c:pt>
                <c:pt idx="3">
                  <c:v>0.15159402715844261</c:v>
                </c:pt>
                <c:pt idx="4">
                  <c:v>0.1521026492252649</c:v>
                </c:pt>
                <c:pt idx="5">
                  <c:v>0.15292183981604224</c:v>
                </c:pt>
                <c:pt idx="6">
                  <c:v>0.15268343406835139</c:v>
                </c:pt>
                <c:pt idx="7">
                  <c:v>0.1541631237210879</c:v>
                </c:pt>
                <c:pt idx="8">
                  <c:v>0.15487829021686725</c:v>
                </c:pt>
                <c:pt idx="9">
                  <c:v>0.15604400727878087</c:v>
                </c:pt>
                <c:pt idx="10">
                  <c:v>0.15726516283888964</c:v>
                </c:pt>
                <c:pt idx="11">
                  <c:v>0.15832941490653285</c:v>
                </c:pt>
                <c:pt idx="12">
                  <c:v>0.16016218977830632</c:v>
                </c:pt>
                <c:pt idx="13">
                  <c:v>0.16193512841654359</c:v>
                </c:pt>
                <c:pt idx="14">
                  <c:v>0.16407394518087229</c:v>
                </c:pt>
                <c:pt idx="15">
                  <c:v>0.16642836846164602</c:v>
                </c:pt>
                <c:pt idx="16">
                  <c:v>0.16880498060552082</c:v>
                </c:pt>
                <c:pt idx="17">
                  <c:v>0.17079657751055732</c:v>
                </c:pt>
                <c:pt idx="18">
                  <c:v>0.17351327458875604</c:v>
                </c:pt>
                <c:pt idx="19">
                  <c:v>0.17604178163397077</c:v>
                </c:pt>
                <c:pt idx="20">
                  <c:v>0.17817196335157692</c:v>
                </c:pt>
                <c:pt idx="21">
                  <c:v>0.17992507434690475</c:v>
                </c:pt>
                <c:pt idx="22">
                  <c:v>0.18170678550529054</c:v>
                </c:pt>
                <c:pt idx="23">
                  <c:v>0.18338674055679446</c:v>
                </c:pt>
                <c:pt idx="24">
                  <c:v>0.18511261951302388</c:v>
                </c:pt>
                <c:pt idx="25">
                  <c:v>0.18689093717634814</c:v>
                </c:pt>
                <c:pt idx="26">
                  <c:v>0.18872316367217115</c:v>
                </c:pt>
                <c:pt idx="27">
                  <c:v>0.19060326438283928</c:v>
                </c:pt>
                <c:pt idx="28">
                  <c:v>0.19253071321621545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193664"/>
        <c:axId val="45376064"/>
      </c:lineChart>
      <c:catAx>
        <c:axId val="4619366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txPr>
          <a:bodyPr rot="-5400000" vert="horz"/>
          <a:lstStyle/>
          <a:p>
            <a:pPr>
              <a:defRPr sz="1100"/>
            </a:pPr>
            <a:endParaRPr lang="tr-TR"/>
          </a:p>
        </c:txPr>
        <c:crossAx val="45376064"/>
        <c:crosses val="autoZero"/>
        <c:auto val="1"/>
        <c:lblAlgn val="ctr"/>
        <c:lblOffset val="100"/>
        <c:noMultiLvlLbl val="0"/>
      </c:catAx>
      <c:valAx>
        <c:axId val="45376064"/>
        <c:scaling>
          <c:orientation val="minMax"/>
          <c:max val="0.28000000000000003"/>
          <c:min val="0.12000000000000001"/>
        </c:scaling>
        <c:delete val="0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#,#00%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4619366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03634259259259"/>
          <c:y val="9.6212121212121207E-2"/>
          <c:w val="0.83362569444444445"/>
          <c:h val="0.580340909090909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lf_edu!$E$35</c:f>
              <c:strCache>
                <c:ptCount val="1"/>
                <c:pt idx="0">
                  <c:v>Share of Labour Force with Primary, Secondary and Tertiary Education</c:v>
                </c:pt>
              </c:strCache>
            </c:strRef>
          </c:tx>
          <c:invertIfNegative val="0"/>
          <c:dPt>
            <c:idx val="6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8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9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2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13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14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15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16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Lbls>
            <c:dLbl>
              <c:idx val="1"/>
              <c:delete val="1"/>
            </c:dLbl>
            <c:dLbl>
              <c:idx val="3"/>
              <c:delete val="1"/>
            </c:dLbl>
            <c:dLbl>
              <c:idx val="7"/>
              <c:delete val="1"/>
            </c:dLbl>
            <c:dLbl>
              <c:idx val="9"/>
              <c:delete val="1"/>
            </c:dLbl>
            <c:dLbl>
              <c:idx val="13"/>
              <c:delete val="1"/>
            </c:dLbl>
            <c:dLbl>
              <c:idx val="15"/>
              <c:delete val="1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lf_edu!$D$36:$D$52</c:f>
              <c:strCache>
                <c:ptCount val="17"/>
                <c:pt idx="0">
                  <c:v>Turkey (2012)</c:v>
                </c:pt>
                <c:pt idx="1">
                  <c:v>Albania (2002)</c:v>
                </c:pt>
                <c:pt idx="2">
                  <c:v>Syria (2007)</c:v>
                </c:pt>
                <c:pt idx="3">
                  <c:v>Iran (2008)</c:v>
                </c:pt>
                <c:pt idx="4">
                  <c:v>Indonesia (2008)</c:v>
                </c:pt>
                <c:pt idx="6">
                  <c:v>Azerbaijan (2012)</c:v>
                </c:pt>
                <c:pt idx="7">
                  <c:v>Tajikistan (2004)</c:v>
                </c:pt>
                <c:pt idx="8">
                  <c:v>Malaysia (2012)</c:v>
                </c:pt>
                <c:pt idx="9">
                  <c:v>Kyrgyzstan (2006)</c:v>
                </c:pt>
                <c:pt idx="10">
                  <c:v>Kazakhstan (2004)</c:v>
                </c:pt>
                <c:pt idx="12">
                  <c:v>Kazakhstan (2004)</c:v>
                </c:pt>
                <c:pt idx="13">
                  <c:v>Jordan (2012)</c:v>
                </c:pt>
                <c:pt idx="14">
                  <c:v>Pakistan (2008)</c:v>
                </c:pt>
                <c:pt idx="15">
                  <c:v>Malaysia (2012)</c:v>
                </c:pt>
                <c:pt idx="16">
                  <c:v>Lebanon (2007)</c:v>
                </c:pt>
              </c:strCache>
            </c:strRef>
          </c:cat>
          <c:val>
            <c:numRef>
              <c:f>lf_edu!$E$36:$E$52</c:f>
              <c:numCache>
                <c:formatCode>General</c:formatCode>
                <c:ptCount val="17"/>
                <c:pt idx="0">
                  <c:v>61.4</c:v>
                </c:pt>
                <c:pt idx="1">
                  <c:v>60.1</c:v>
                </c:pt>
                <c:pt idx="2">
                  <c:v>54.7</c:v>
                </c:pt>
                <c:pt idx="3">
                  <c:v>54.3</c:v>
                </c:pt>
                <c:pt idx="4">
                  <c:v>53.5</c:v>
                </c:pt>
                <c:pt idx="6">
                  <c:v>71</c:v>
                </c:pt>
                <c:pt idx="7">
                  <c:v>65.900000000000006</c:v>
                </c:pt>
                <c:pt idx="8">
                  <c:v>55.8</c:v>
                </c:pt>
                <c:pt idx="9">
                  <c:v>55.1</c:v>
                </c:pt>
                <c:pt idx="10">
                  <c:v>44</c:v>
                </c:pt>
                <c:pt idx="12">
                  <c:v>50</c:v>
                </c:pt>
                <c:pt idx="13">
                  <c:v>28.3</c:v>
                </c:pt>
                <c:pt idx="14">
                  <c:v>25.1</c:v>
                </c:pt>
                <c:pt idx="15">
                  <c:v>24.4</c:v>
                </c:pt>
                <c:pt idx="16">
                  <c:v>24.2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1518080"/>
        <c:axId val="45984000"/>
      </c:barChart>
      <c:catAx>
        <c:axId val="815180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rgbClr val="002060"/>
                </a:solidFill>
              </a:defRPr>
            </a:pPr>
            <a:endParaRPr lang="tr-TR"/>
          </a:p>
        </c:txPr>
        <c:crossAx val="45984000"/>
        <c:crosses val="autoZero"/>
        <c:auto val="1"/>
        <c:lblAlgn val="ctr"/>
        <c:lblOffset val="100"/>
        <c:noMultiLvlLbl val="0"/>
      </c:catAx>
      <c:valAx>
        <c:axId val="45984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</a:defRPr>
            </a:pPr>
            <a:endParaRPr lang="tr-TR"/>
          </a:p>
        </c:txPr>
        <c:crossAx val="81518080"/>
        <c:crosses val="autoZero"/>
        <c:crossBetween val="between"/>
      </c:valAx>
    </c:plotArea>
    <c:plotVisOnly val="1"/>
    <c:dispBlanksAs val="gap"/>
    <c:showDLblsOverMax val="0"/>
  </c:chart>
  <c:spPr>
    <a:noFill/>
    <a:ln>
      <a:solidFill>
        <a:schemeClr val="accent1"/>
      </a:solidFill>
    </a:ln>
  </c:spPr>
  <c:txPr>
    <a:bodyPr/>
    <a:lstStyle/>
    <a:p>
      <a:pPr>
        <a:defRPr sz="1050">
          <a:latin typeface="Calibri Light" panose="020F0302020204030204" pitchFamily="34" charset="0"/>
        </a:defRPr>
      </a:pPr>
      <a:endParaRPr lang="tr-TR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5754901960784317E-2"/>
          <c:y val="0.14405381944444445"/>
          <c:w val="0.89732788671023966"/>
          <c:h val="0.715047222222222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'1.36-38'!$A$6</c:f>
              <c:strCache>
                <c:ptCount val="1"/>
                <c:pt idx="0">
                  <c:v>2000</c:v>
                </c:pt>
              </c:strCache>
            </c:strRef>
          </c:tx>
          <c:invertIfNegative val="0"/>
          <c:cat>
            <c:strRef>
              <c:f>'1.36-38'!$B$5:$D$5</c:f>
              <c:strCache>
                <c:ptCount val="3"/>
                <c:pt idx="0">
                  <c:v>OIC</c:v>
                </c:pt>
                <c:pt idx="1">
                  <c:v>Non-OIC Developing</c:v>
                </c:pt>
                <c:pt idx="2">
                  <c:v>Developed</c:v>
                </c:pt>
              </c:strCache>
            </c:strRef>
          </c:cat>
          <c:val>
            <c:numRef>
              <c:f>'1.36-38'!$B$6:$D$6</c:f>
              <c:numCache>
                <c:formatCode>General</c:formatCode>
                <c:ptCount val="3"/>
                <c:pt idx="0">
                  <c:v>18305.16</c:v>
                </c:pt>
                <c:pt idx="1">
                  <c:v>10835.12</c:v>
                </c:pt>
                <c:pt idx="2">
                  <c:v>78267.58</c:v>
                </c:pt>
              </c:numCache>
            </c:numRef>
          </c:val>
        </c:ser>
        <c:ser>
          <c:idx val="5"/>
          <c:order val="1"/>
          <c:tx>
            <c:strRef>
              <c:f>'1.36-38'!$A$11</c:f>
              <c:strCache>
                <c:ptCount val="1"/>
                <c:pt idx="0">
                  <c:v>2005</c:v>
                </c:pt>
              </c:strCache>
            </c:strRef>
          </c:tx>
          <c:invertIfNegative val="0"/>
          <c:cat>
            <c:strRef>
              <c:f>'1.36-38'!$B$5:$D$5</c:f>
              <c:strCache>
                <c:ptCount val="3"/>
                <c:pt idx="0">
                  <c:v>OIC</c:v>
                </c:pt>
                <c:pt idx="1">
                  <c:v>Non-OIC Developing</c:v>
                </c:pt>
                <c:pt idx="2">
                  <c:v>Developed</c:v>
                </c:pt>
              </c:strCache>
            </c:strRef>
          </c:cat>
          <c:val>
            <c:numRef>
              <c:f>'1.36-38'!$B$11:$D$11</c:f>
              <c:numCache>
                <c:formatCode>General</c:formatCode>
                <c:ptCount val="3"/>
                <c:pt idx="0">
                  <c:v>20960.68</c:v>
                </c:pt>
                <c:pt idx="1">
                  <c:v>13240.27</c:v>
                </c:pt>
                <c:pt idx="2">
                  <c:v>83947.87</c:v>
                </c:pt>
              </c:numCache>
            </c:numRef>
          </c:val>
        </c:ser>
        <c:ser>
          <c:idx val="10"/>
          <c:order val="2"/>
          <c:tx>
            <c:strRef>
              <c:f>'1.36-38'!$A$16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'1.36-38'!$B$5:$D$5</c:f>
              <c:strCache>
                <c:ptCount val="3"/>
                <c:pt idx="0">
                  <c:v>OIC</c:v>
                </c:pt>
                <c:pt idx="1">
                  <c:v>Non-OIC Developing</c:v>
                </c:pt>
                <c:pt idx="2">
                  <c:v>Developed</c:v>
                </c:pt>
              </c:strCache>
            </c:strRef>
          </c:cat>
          <c:val>
            <c:numRef>
              <c:f>'1.36-38'!$B$16:$D$16</c:f>
              <c:numCache>
                <c:formatCode>General</c:formatCode>
                <c:ptCount val="3"/>
                <c:pt idx="0">
                  <c:v>23585.919999999998</c:v>
                </c:pt>
                <c:pt idx="1">
                  <c:v>17602.330000000002</c:v>
                </c:pt>
                <c:pt idx="2">
                  <c:v>87012.84</c:v>
                </c:pt>
              </c:numCache>
            </c:numRef>
          </c:val>
        </c:ser>
        <c:ser>
          <c:idx val="14"/>
          <c:order val="3"/>
          <c:tx>
            <c:strRef>
              <c:f>'1.36-38'!$A$20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'1.36-38'!$B$5:$D$5</c:f>
              <c:strCache>
                <c:ptCount val="3"/>
                <c:pt idx="0">
                  <c:v>OIC</c:v>
                </c:pt>
                <c:pt idx="1">
                  <c:v>Non-OIC Developing</c:v>
                </c:pt>
                <c:pt idx="2">
                  <c:v>Developed</c:v>
                </c:pt>
              </c:strCache>
            </c:strRef>
          </c:cat>
          <c:val>
            <c:numRef>
              <c:f>'1.36-38'!$B$20:$D$20</c:f>
              <c:numCache>
                <c:formatCode>General</c:formatCode>
                <c:ptCount val="3"/>
                <c:pt idx="0">
                  <c:v>25130.91</c:v>
                </c:pt>
                <c:pt idx="1">
                  <c:v>20524.38</c:v>
                </c:pt>
                <c:pt idx="2">
                  <c:v>89827.5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505024"/>
        <c:axId val="45987456"/>
      </c:barChart>
      <c:catAx>
        <c:axId val="9350502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txPr>
          <a:bodyPr rot="0" vert="horz"/>
          <a:lstStyle/>
          <a:p>
            <a:pPr>
              <a:defRPr/>
            </a:pPr>
            <a:endParaRPr lang="tr-TR"/>
          </a:p>
        </c:txPr>
        <c:crossAx val="45987456"/>
        <c:crosses val="autoZero"/>
        <c:auto val="1"/>
        <c:lblAlgn val="ctr"/>
        <c:lblOffset val="100"/>
        <c:noMultiLvlLbl val="0"/>
      </c:catAx>
      <c:valAx>
        <c:axId val="45987456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93505024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5754901960784317E-2"/>
          <c:y val="0.14405381944444445"/>
          <c:w val="0.89732788671023966"/>
          <c:h val="0.71504722222222217"/>
        </c:manualLayout>
      </c:layout>
      <c:lineChart>
        <c:grouping val="standard"/>
        <c:varyColors val="0"/>
        <c:ser>
          <c:idx val="0"/>
          <c:order val="0"/>
          <c:tx>
            <c:strRef>
              <c:f>'1.36-38'!$O$5</c:f>
              <c:strCache>
                <c:ptCount val="1"/>
                <c:pt idx="0">
                  <c:v>OIC</c:v>
                </c:pt>
              </c:strCache>
            </c:strRef>
          </c:tx>
          <c:dLbls>
            <c:dLbl>
              <c:idx val="14"/>
              <c:layout>
                <c:manualLayout>
                  <c:x val="-1.6330490027856987E-2"/>
                  <c:y val="-5.291666666666666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137.</a:t>
                    </a:r>
                    <a:r>
                      <a:rPr lang="tr-TR" dirty="0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'1.36-38'!$N$6:$N$20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'1.36-38'!$O$6:$O$20</c:f>
              <c:numCache>
                <c:formatCode>General</c:formatCode>
                <c:ptCount val="15"/>
                <c:pt idx="0">
                  <c:v>100</c:v>
                </c:pt>
                <c:pt idx="1">
                  <c:v>100.41775106035675</c:v>
                </c:pt>
                <c:pt idx="2">
                  <c:v>102.0723118508661</c:v>
                </c:pt>
                <c:pt idx="3">
                  <c:v>104.72074540730591</c:v>
                </c:pt>
                <c:pt idx="4">
                  <c:v>110.93085228427395</c:v>
                </c:pt>
                <c:pt idx="5">
                  <c:v>114.50694776773325</c:v>
                </c:pt>
                <c:pt idx="6">
                  <c:v>118.7321498419025</c:v>
                </c:pt>
                <c:pt idx="7">
                  <c:v>122.47437334609477</c:v>
                </c:pt>
                <c:pt idx="8">
                  <c:v>125.16301414464557</c:v>
                </c:pt>
                <c:pt idx="9">
                  <c:v>125.10215698742869</c:v>
                </c:pt>
                <c:pt idx="10">
                  <c:v>128.84847769699911</c:v>
                </c:pt>
                <c:pt idx="11">
                  <c:v>131.08276573381494</c:v>
                </c:pt>
                <c:pt idx="12">
                  <c:v>134.11360512554927</c:v>
                </c:pt>
                <c:pt idx="13">
                  <c:v>135.37101014140276</c:v>
                </c:pt>
                <c:pt idx="14">
                  <c:v>137.28866614659475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'1.36-38'!$P$5</c:f>
              <c:strCache>
                <c:ptCount val="1"/>
                <c:pt idx="0">
                  <c:v>Non-OIC Developing</c:v>
                </c:pt>
              </c:strCache>
            </c:strRef>
          </c:tx>
          <c:dLbls>
            <c:dLbl>
              <c:idx val="14"/>
              <c:layout>
                <c:manualLayout>
                  <c:x val="-1.6330490027856987E-2"/>
                  <c:y val="-6.173611111111108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189.4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'1.36-38'!$N$6:$N$20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'1.36-38'!$P$6:$P$20</c:f>
              <c:numCache>
                <c:formatCode>General</c:formatCode>
                <c:ptCount val="15"/>
                <c:pt idx="0">
                  <c:v>100</c:v>
                </c:pt>
                <c:pt idx="1">
                  <c:v>102.42230819778646</c:v>
                </c:pt>
                <c:pt idx="2">
                  <c:v>105.04682919986119</c:v>
                </c:pt>
                <c:pt idx="3">
                  <c:v>109.45896307562815</c:v>
                </c:pt>
                <c:pt idx="4">
                  <c:v>115.74195763406405</c:v>
                </c:pt>
                <c:pt idx="5">
                  <c:v>122.19772369849156</c:v>
                </c:pt>
                <c:pt idx="6">
                  <c:v>131.18645663361363</c:v>
                </c:pt>
                <c:pt idx="7">
                  <c:v>141.41864603253123</c:v>
                </c:pt>
                <c:pt idx="8">
                  <c:v>148.76964906710771</c:v>
                </c:pt>
                <c:pt idx="9">
                  <c:v>152.24824459719872</c:v>
                </c:pt>
                <c:pt idx="10">
                  <c:v>162.45625336867519</c:v>
                </c:pt>
                <c:pt idx="11">
                  <c:v>170.59377284238661</c:v>
                </c:pt>
                <c:pt idx="12">
                  <c:v>177.15715192817427</c:v>
                </c:pt>
                <c:pt idx="13">
                  <c:v>183.39123147690103</c:v>
                </c:pt>
                <c:pt idx="14">
                  <c:v>189.42457490087787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'1.36-38'!$Q$5</c:f>
              <c:strCache>
                <c:ptCount val="1"/>
                <c:pt idx="0">
                  <c:v>Developed</c:v>
                </c:pt>
              </c:strCache>
            </c:strRef>
          </c:tx>
          <c:dLbls>
            <c:dLbl>
              <c:idx val="14"/>
              <c:layout>
                <c:manualLayout>
                  <c:x val="-1.6330490027856987E-2"/>
                  <c:y val="6.614583333333333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114.</a:t>
                    </a:r>
                    <a:r>
                      <a:rPr lang="tr-TR" dirty="0" smtClean="0"/>
                      <a:t>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'1.36-38'!$N$6:$N$20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'1.36-38'!$Q$6:$Q$20</c:f>
              <c:numCache>
                <c:formatCode>General</c:formatCode>
                <c:ptCount val="15"/>
                <c:pt idx="0">
                  <c:v>100</c:v>
                </c:pt>
                <c:pt idx="1">
                  <c:v>100.7937386079907</c:v>
                </c:pt>
                <c:pt idx="2">
                  <c:v>102.21469732423054</c:v>
                </c:pt>
                <c:pt idx="3">
                  <c:v>103.6700508690827</c:v>
                </c:pt>
                <c:pt idx="4">
                  <c:v>105.83081781754335</c:v>
                </c:pt>
                <c:pt idx="5">
                  <c:v>107.25752604079493</c:v>
                </c:pt>
                <c:pt idx="6">
                  <c:v>108.67624883764134</c:v>
                </c:pt>
                <c:pt idx="7">
                  <c:v>110.02367774754246</c:v>
                </c:pt>
                <c:pt idx="8">
                  <c:v>109.59776704479684</c:v>
                </c:pt>
                <c:pt idx="9">
                  <c:v>108.06659666748352</c:v>
                </c:pt>
                <c:pt idx="10">
                  <c:v>111.17354081983881</c:v>
                </c:pt>
                <c:pt idx="11">
                  <c:v>112.36206613261839</c:v>
                </c:pt>
                <c:pt idx="12">
                  <c:v>113.19455641786804</c:v>
                </c:pt>
                <c:pt idx="13">
                  <c:v>114.02090111895626</c:v>
                </c:pt>
                <c:pt idx="14">
                  <c:v>114.7697424655266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974528"/>
        <c:axId val="94044160"/>
      </c:lineChart>
      <c:catAx>
        <c:axId val="93974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txPr>
          <a:bodyPr rot="-5400000" vert="horz"/>
          <a:lstStyle/>
          <a:p>
            <a:pPr>
              <a:defRPr/>
            </a:pPr>
            <a:endParaRPr lang="tr-TR"/>
          </a:p>
        </c:txPr>
        <c:crossAx val="94044160"/>
        <c:crosses val="autoZero"/>
        <c:auto val="1"/>
        <c:lblAlgn val="ctr"/>
        <c:lblOffset val="100"/>
        <c:noMultiLvlLbl val="0"/>
      </c:catAx>
      <c:valAx>
        <c:axId val="94044160"/>
        <c:scaling>
          <c:orientation val="minMax"/>
          <c:max val="200"/>
          <c:min val="60"/>
        </c:scaling>
        <c:delete val="0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93974528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5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566212755544742E-2"/>
          <c:y val="0.14405381944444445"/>
          <c:w val="0.91742056789751913"/>
          <c:h val="0.715047222222222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'1.23-25'!$C$5</c:f>
              <c:strCache>
                <c:ptCount val="1"/>
                <c:pt idx="0">
                  <c:v>OIC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4.4650453747050378E-3"/>
                  <c:y val="4.4097222222222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'1.23-25'!$B$6:$B$20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'1.23-25'!$C$6:$C$20</c:f>
              <c:numCache>
                <c:formatCode>0.00%</c:formatCode>
                <c:ptCount val="15"/>
                <c:pt idx="0">
                  <c:v>7.99565E-2</c:v>
                </c:pt>
                <c:pt idx="1">
                  <c:v>8.4917190000000004E-2</c:v>
                </c:pt>
                <c:pt idx="2">
                  <c:v>8.7930379999999989E-2</c:v>
                </c:pt>
                <c:pt idx="3">
                  <c:v>9.0756820000000002E-2</c:v>
                </c:pt>
                <c:pt idx="4">
                  <c:v>8.9155560000000009E-2</c:v>
                </c:pt>
                <c:pt idx="5">
                  <c:v>8.985296999999999E-2</c:v>
                </c:pt>
                <c:pt idx="6">
                  <c:v>8.516174E-2</c:v>
                </c:pt>
                <c:pt idx="7">
                  <c:v>8.0385680000000001E-2</c:v>
                </c:pt>
                <c:pt idx="8">
                  <c:v>7.8329650000000001E-2</c:v>
                </c:pt>
                <c:pt idx="9">
                  <c:v>8.0345650000000005E-2</c:v>
                </c:pt>
                <c:pt idx="10">
                  <c:v>7.7671789999999991E-2</c:v>
                </c:pt>
                <c:pt idx="11">
                  <c:v>7.7231659999999994E-2</c:v>
                </c:pt>
                <c:pt idx="12">
                  <c:v>7.5945319999999997E-2</c:v>
                </c:pt>
                <c:pt idx="13">
                  <c:v>7.596079E-2</c:v>
                </c:pt>
                <c:pt idx="14">
                  <c:v>7.5729169999999998E-2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94237696"/>
        <c:axId val="94047040"/>
      </c:barChart>
      <c:lineChart>
        <c:grouping val="standard"/>
        <c:varyColors val="0"/>
        <c:ser>
          <c:idx val="1"/>
          <c:order val="1"/>
          <c:tx>
            <c:strRef>
              <c:f>'1.23-25'!$D$5</c:f>
              <c:strCache>
                <c:ptCount val="1"/>
                <c:pt idx="0">
                  <c:v>Non-OIC Developing</c:v>
                </c:pt>
              </c:strCache>
            </c:strRef>
          </c:tx>
          <c:dLbls>
            <c:dLbl>
              <c:idx val="0"/>
              <c:layout>
                <c:manualLayout>
                  <c:x val="-4.4650453747052024E-2"/>
                  <c:y val="4.8506597222222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-3.96875000000000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'1.23-25'!$B$6:$B$20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'1.23-25'!$D$6:$D$20</c:f>
              <c:numCache>
                <c:formatCode>0.00%</c:formatCode>
                <c:ptCount val="15"/>
                <c:pt idx="0">
                  <c:v>6.0181709999999999E-2</c:v>
                </c:pt>
                <c:pt idx="1">
                  <c:v>5.923846E-2</c:v>
                </c:pt>
                <c:pt idx="2">
                  <c:v>5.8890390000000001E-2</c:v>
                </c:pt>
                <c:pt idx="3">
                  <c:v>5.7137219999999996E-2</c:v>
                </c:pt>
                <c:pt idx="4">
                  <c:v>5.5785280000000007E-2</c:v>
                </c:pt>
                <c:pt idx="5">
                  <c:v>5.4025809999999994E-2</c:v>
                </c:pt>
                <c:pt idx="6">
                  <c:v>5.2029149999999996E-2</c:v>
                </c:pt>
                <c:pt idx="7">
                  <c:v>4.7861599999999997E-2</c:v>
                </c:pt>
                <c:pt idx="8">
                  <c:v>5.0357269999999996E-2</c:v>
                </c:pt>
                <c:pt idx="9">
                  <c:v>5.3204109999999999E-2</c:v>
                </c:pt>
                <c:pt idx="10">
                  <c:v>5.1133919999999999E-2</c:v>
                </c:pt>
                <c:pt idx="11">
                  <c:v>5.0256330000000002E-2</c:v>
                </c:pt>
                <c:pt idx="12">
                  <c:v>4.9933669999999999E-2</c:v>
                </c:pt>
                <c:pt idx="13">
                  <c:v>5.0106989999999997E-2</c:v>
                </c:pt>
                <c:pt idx="14">
                  <c:v>5.0978559999999999E-2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'1.23-25'!$E$5</c:f>
              <c:strCache>
                <c:ptCount val="1"/>
                <c:pt idx="0">
                  <c:v>Developed</c:v>
                </c:pt>
              </c:strCache>
            </c:strRef>
          </c:tx>
          <c:dLbls>
            <c:dLbl>
              <c:idx val="0"/>
              <c:layout>
                <c:manualLayout>
                  <c:x val="-4.4650453747052024E-2"/>
                  <c:y val="-4.85069444444445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4.4097222222222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'1.23-25'!$B$6:$B$20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'1.23-25'!$E$6:$E$20</c:f>
              <c:numCache>
                <c:formatCode>0.00%</c:formatCode>
                <c:ptCount val="15"/>
                <c:pt idx="0">
                  <c:v>6.1293769999999997E-2</c:v>
                </c:pt>
                <c:pt idx="1">
                  <c:v>5.9970800000000005E-2</c:v>
                </c:pt>
                <c:pt idx="2">
                  <c:v>6.5670240000000005E-2</c:v>
                </c:pt>
                <c:pt idx="3">
                  <c:v>6.699629E-2</c:v>
                </c:pt>
                <c:pt idx="4">
                  <c:v>6.537722E-2</c:v>
                </c:pt>
                <c:pt idx="5">
                  <c:v>6.2932649999999993E-2</c:v>
                </c:pt>
                <c:pt idx="6">
                  <c:v>5.8590220000000005E-2</c:v>
                </c:pt>
                <c:pt idx="7">
                  <c:v>5.4622409999999996E-2</c:v>
                </c:pt>
                <c:pt idx="8">
                  <c:v>5.8531849999999996E-2</c:v>
                </c:pt>
                <c:pt idx="9">
                  <c:v>8.0820840000000005E-2</c:v>
                </c:pt>
                <c:pt idx="10">
                  <c:v>8.3557369999999992E-2</c:v>
                </c:pt>
                <c:pt idx="11">
                  <c:v>8.0067179999999988E-2</c:v>
                </c:pt>
                <c:pt idx="12">
                  <c:v>8.1339419999999996E-2</c:v>
                </c:pt>
                <c:pt idx="13">
                  <c:v>8.0504259999999994E-2</c:v>
                </c:pt>
                <c:pt idx="14">
                  <c:v>7.4118779999999995E-2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237696"/>
        <c:axId val="94047040"/>
      </c:lineChart>
      <c:catAx>
        <c:axId val="94237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txPr>
          <a:bodyPr rot="-5400000" vert="horz"/>
          <a:lstStyle/>
          <a:p>
            <a:pPr>
              <a:defRPr/>
            </a:pPr>
            <a:endParaRPr lang="tr-TR"/>
          </a:p>
        </c:txPr>
        <c:crossAx val="94047040"/>
        <c:crosses val="autoZero"/>
        <c:auto val="1"/>
        <c:lblAlgn val="ctr"/>
        <c:lblOffset val="100"/>
        <c:noMultiLvlLbl val="0"/>
      </c:catAx>
      <c:valAx>
        <c:axId val="94047040"/>
        <c:scaling>
          <c:orientation val="minMax"/>
          <c:min val="3.0000000000000006E-2"/>
        </c:scaling>
        <c:delete val="0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94237696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'1.23-25'!$L$9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'1.23-25'!$M$6:$R$7</c:f>
              <c:multiLvlStrCache>
                <c:ptCount val="6"/>
                <c:lvl>
                  <c:pt idx="0">
                    <c:v>OIC</c:v>
                  </c:pt>
                  <c:pt idx="1">
                    <c:v>Non-OIC Developing</c:v>
                  </c:pt>
                  <c:pt idx="2">
                    <c:v>Developed</c:v>
                  </c:pt>
                  <c:pt idx="3">
                    <c:v>OIC</c:v>
                  </c:pt>
                  <c:pt idx="4">
                    <c:v>Non-OIC Developing</c:v>
                  </c:pt>
                  <c:pt idx="5">
                    <c:v>Developed</c:v>
                  </c:pt>
                </c:lvl>
                <c:lvl>
                  <c:pt idx="0">
                    <c:v>Male</c:v>
                  </c:pt>
                  <c:pt idx="3">
                    <c:v>Female</c:v>
                  </c:pt>
                </c:lvl>
              </c:multiLvlStrCache>
            </c:multiLvlStrRef>
          </c:cat>
          <c:val>
            <c:numRef>
              <c:f>'1.23-25'!$M$9:$R$9</c:f>
              <c:numCache>
                <c:formatCode>0.00%</c:formatCode>
                <c:ptCount val="6"/>
                <c:pt idx="0">
                  <c:v>7.7826039999999999E-2</c:v>
                </c:pt>
                <c:pt idx="1">
                  <c:v>5.1818389999999999E-2</c:v>
                </c:pt>
                <c:pt idx="2">
                  <c:v>6.0491140000000006E-2</c:v>
                </c:pt>
                <c:pt idx="3">
                  <c:v>0.11408550000000001</c:v>
                </c:pt>
                <c:pt idx="4">
                  <c:v>5.7195470000000005E-2</c:v>
                </c:pt>
                <c:pt idx="5">
                  <c:v>6.5992529999999994E-2</c:v>
                </c:pt>
              </c:numCache>
            </c:numRef>
          </c:val>
        </c:ser>
        <c:ser>
          <c:idx val="2"/>
          <c:order val="1"/>
          <c:tx>
            <c:strRef>
              <c:f>'1.23-25'!$L$10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multiLvlStrRef>
              <c:f>'1.23-25'!$M$6:$R$7</c:f>
              <c:multiLvlStrCache>
                <c:ptCount val="6"/>
                <c:lvl>
                  <c:pt idx="0">
                    <c:v>OIC</c:v>
                  </c:pt>
                  <c:pt idx="1">
                    <c:v>Non-OIC Developing</c:v>
                  </c:pt>
                  <c:pt idx="2">
                    <c:v>Developed</c:v>
                  </c:pt>
                  <c:pt idx="3">
                    <c:v>OIC</c:v>
                  </c:pt>
                  <c:pt idx="4">
                    <c:v>Non-OIC Developing</c:v>
                  </c:pt>
                  <c:pt idx="5">
                    <c:v>Developed</c:v>
                  </c:pt>
                </c:lvl>
                <c:lvl>
                  <c:pt idx="0">
                    <c:v>Male</c:v>
                  </c:pt>
                  <c:pt idx="3">
                    <c:v>Female</c:v>
                  </c:pt>
                </c:lvl>
              </c:multiLvlStrCache>
            </c:multiLvlStrRef>
          </c:cat>
          <c:val>
            <c:numRef>
              <c:f>'1.23-25'!$M$10:$R$10</c:f>
              <c:numCache>
                <c:formatCode>0.00%</c:formatCode>
                <c:ptCount val="6"/>
                <c:pt idx="0">
                  <c:v>6.764814999999999E-2</c:v>
                </c:pt>
                <c:pt idx="1">
                  <c:v>4.8911709999999997E-2</c:v>
                </c:pt>
                <c:pt idx="2">
                  <c:v>8.6701130000000001E-2</c:v>
                </c:pt>
                <c:pt idx="3">
                  <c:v>9.7132919999999998E-2</c:v>
                </c:pt>
                <c:pt idx="4">
                  <c:v>5.4435330000000004E-2</c:v>
                </c:pt>
                <c:pt idx="5">
                  <c:v>7.9722790000000002E-2</c:v>
                </c:pt>
              </c:numCache>
            </c:numRef>
          </c:val>
        </c:ser>
        <c:ser>
          <c:idx val="3"/>
          <c:order val="2"/>
          <c:tx>
            <c:strRef>
              <c:f>'1.23-25'!$L$11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2"/>
              <c:layout>
                <c:manualLayout>
                  <c:x val="1.1023080768803385E-2"/>
                  <c:y val="4.042198674546347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'1.23-25'!$M$6:$R$7</c:f>
              <c:multiLvlStrCache>
                <c:ptCount val="6"/>
                <c:lvl>
                  <c:pt idx="0">
                    <c:v>OIC</c:v>
                  </c:pt>
                  <c:pt idx="1">
                    <c:v>Non-OIC Developing</c:v>
                  </c:pt>
                  <c:pt idx="2">
                    <c:v>Developed</c:v>
                  </c:pt>
                  <c:pt idx="3">
                    <c:v>OIC</c:v>
                  </c:pt>
                  <c:pt idx="4">
                    <c:v>Non-OIC Developing</c:v>
                  </c:pt>
                  <c:pt idx="5">
                    <c:v>Developed</c:v>
                  </c:pt>
                </c:lvl>
                <c:lvl>
                  <c:pt idx="0">
                    <c:v>Male</c:v>
                  </c:pt>
                  <c:pt idx="3">
                    <c:v>Female</c:v>
                  </c:pt>
                </c:lvl>
              </c:multiLvlStrCache>
            </c:multiLvlStrRef>
          </c:cat>
          <c:val>
            <c:numRef>
              <c:f>'1.23-25'!$M$11:$R$11</c:f>
              <c:numCache>
                <c:formatCode>0.00%</c:formatCode>
                <c:ptCount val="6"/>
                <c:pt idx="0">
                  <c:v>6.6349400000000003E-2</c:v>
                </c:pt>
                <c:pt idx="1">
                  <c:v>4.9545100000000002E-2</c:v>
                </c:pt>
                <c:pt idx="2">
                  <c:v>7.4354000000000003E-2</c:v>
                </c:pt>
                <c:pt idx="3">
                  <c:v>9.3762899999999996E-2</c:v>
                </c:pt>
                <c:pt idx="4">
                  <c:v>5.31241E-2</c:v>
                </c:pt>
                <c:pt idx="5">
                  <c:v>7.3830499999999993E-2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723648"/>
        <c:axId val="94049920"/>
      </c:barChart>
      <c:catAx>
        <c:axId val="9372364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94049920"/>
        <c:crosses val="autoZero"/>
        <c:auto val="1"/>
        <c:lblAlgn val="ctr"/>
        <c:lblOffset val="100"/>
        <c:noMultiLvlLbl val="0"/>
      </c:catAx>
      <c:valAx>
        <c:axId val="94049920"/>
        <c:scaling>
          <c:orientation val="minMax"/>
        </c:scaling>
        <c:delete val="0"/>
        <c:axPos val="l"/>
        <c:majorGridlines>
          <c:spPr>
            <a:ln>
              <a:solidFill>
                <a:schemeClr val="tx2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93723648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'1.23-25'!$L$9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'1.23-25'!$M$6:$R$7</c:f>
              <c:multiLvlStrCache>
                <c:ptCount val="6"/>
                <c:lvl>
                  <c:pt idx="0">
                    <c:v>OIC</c:v>
                  </c:pt>
                  <c:pt idx="1">
                    <c:v>Non-OIC Developing</c:v>
                  </c:pt>
                  <c:pt idx="2">
                    <c:v>Developed</c:v>
                  </c:pt>
                  <c:pt idx="3">
                    <c:v>OIC</c:v>
                  </c:pt>
                  <c:pt idx="4">
                    <c:v>Non-OIC Developing</c:v>
                  </c:pt>
                  <c:pt idx="5">
                    <c:v>Developed</c:v>
                  </c:pt>
                </c:lvl>
                <c:lvl>
                  <c:pt idx="0">
                    <c:v>Male</c:v>
                  </c:pt>
                  <c:pt idx="3">
                    <c:v>Female</c:v>
                  </c:pt>
                </c:lvl>
              </c:multiLvlStrCache>
            </c:multiLvlStrRef>
          </c:cat>
          <c:val>
            <c:numRef>
              <c:f>'1.23-25'!$M$9:$R$9</c:f>
              <c:numCache>
                <c:formatCode>0.00%</c:formatCode>
                <c:ptCount val="6"/>
                <c:pt idx="0">
                  <c:v>7.7826039999999999E-2</c:v>
                </c:pt>
                <c:pt idx="1">
                  <c:v>5.1818389999999999E-2</c:v>
                </c:pt>
                <c:pt idx="2">
                  <c:v>6.0491140000000006E-2</c:v>
                </c:pt>
                <c:pt idx="3">
                  <c:v>0.11408550000000001</c:v>
                </c:pt>
                <c:pt idx="4">
                  <c:v>5.7195470000000005E-2</c:v>
                </c:pt>
                <c:pt idx="5">
                  <c:v>6.5992529999999994E-2</c:v>
                </c:pt>
              </c:numCache>
            </c:numRef>
          </c:val>
        </c:ser>
        <c:ser>
          <c:idx val="2"/>
          <c:order val="1"/>
          <c:tx>
            <c:strRef>
              <c:f>'1.23-25'!$L$10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multiLvlStrRef>
              <c:f>'1.23-25'!$M$6:$R$7</c:f>
              <c:multiLvlStrCache>
                <c:ptCount val="6"/>
                <c:lvl>
                  <c:pt idx="0">
                    <c:v>OIC</c:v>
                  </c:pt>
                  <c:pt idx="1">
                    <c:v>Non-OIC Developing</c:v>
                  </c:pt>
                  <c:pt idx="2">
                    <c:v>Developed</c:v>
                  </c:pt>
                  <c:pt idx="3">
                    <c:v>OIC</c:v>
                  </c:pt>
                  <c:pt idx="4">
                    <c:v>Non-OIC Developing</c:v>
                  </c:pt>
                  <c:pt idx="5">
                    <c:v>Developed</c:v>
                  </c:pt>
                </c:lvl>
                <c:lvl>
                  <c:pt idx="0">
                    <c:v>Male</c:v>
                  </c:pt>
                  <c:pt idx="3">
                    <c:v>Female</c:v>
                  </c:pt>
                </c:lvl>
              </c:multiLvlStrCache>
            </c:multiLvlStrRef>
          </c:cat>
          <c:val>
            <c:numRef>
              <c:f>'1.23-25'!$M$10:$R$10</c:f>
              <c:numCache>
                <c:formatCode>0.00%</c:formatCode>
                <c:ptCount val="6"/>
                <c:pt idx="0">
                  <c:v>6.764814999999999E-2</c:v>
                </c:pt>
                <c:pt idx="1">
                  <c:v>4.8911709999999997E-2</c:v>
                </c:pt>
                <c:pt idx="2">
                  <c:v>8.6701130000000001E-2</c:v>
                </c:pt>
                <c:pt idx="3">
                  <c:v>9.7132919999999998E-2</c:v>
                </c:pt>
                <c:pt idx="4">
                  <c:v>5.4435330000000004E-2</c:v>
                </c:pt>
                <c:pt idx="5">
                  <c:v>7.9722790000000002E-2</c:v>
                </c:pt>
              </c:numCache>
            </c:numRef>
          </c:val>
        </c:ser>
        <c:ser>
          <c:idx val="3"/>
          <c:order val="2"/>
          <c:tx>
            <c:strRef>
              <c:f>'1.23-25'!$L$11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C00000"/>
              </a:solidFill>
            </c:spPr>
          </c:dPt>
          <c:dLbls>
            <c:dLbl>
              <c:idx val="2"/>
              <c:layout>
                <c:manualLayout>
                  <c:x val="1.1023080768803385E-2"/>
                  <c:y val="4.042198674546347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'1.23-25'!$M$6:$R$7</c:f>
              <c:multiLvlStrCache>
                <c:ptCount val="6"/>
                <c:lvl>
                  <c:pt idx="0">
                    <c:v>OIC</c:v>
                  </c:pt>
                  <c:pt idx="1">
                    <c:v>Non-OIC Developing</c:v>
                  </c:pt>
                  <c:pt idx="2">
                    <c:v>Developed</c:v>
                  </c:pt>
                  <c:pt idx="3">
                    <c:v>OIC</c:v>
                  </c:pt>
                  <c:pt idx="4">
                    <c:v>Non-OIC Developing</c:v>
                  </c:pt>
                  <c:pt idx="5">
                    <c:v>Developed</c:v>
                  </c:pt>
                </c:lvl>
                <c:lvl>
                  <c:pt idx="0">
                    <c:v>Male</c:v>
                  </c:pt>
                  <c:pt idx="3">
                    <c:v>Female</c:v>
                  </c:pt>
                </c:lvl>
              </c:multiLvlStrCache>
            </c:multiLvlStrRef>
          </c:cat>
          <c:val>
            <c:numRef>
              <c:f>'1.23-25'!$M$11:$R$11</c:f>
              <c:numCache>
                <c:formatCode>0.00%</c:formatCode>
                <c:ptCount val="6"/>
                <c:pt idx="0">
                  <c:v>6.6349400000000003E-2</c:v>
                </c:pt>
                <c:pt idx="1">
                  <c:v>4.9545100000000002E-2</c:v>
                </c:pt>
                <c:pt idx="2">
                  <c:v>7.4354000000000003E-2</c:v>
                </c:pt>
                <c:pt idx="3">
                  <c:v>9.3762899999999996E-2</c:v>
                </c:pt>
                <c:pt idx="4">
                  <c:v>5.31241E-2</c:v>
                </c:pt>
                <c:pt idx="5">
                  <c:v>7.3830499999999993E-2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689984"/>
        <c:axId val="99631104"/>
      </c:barChart>
      <c:catAx>
        <c:axId val="9968998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99631104"/>
        <c:crosses val="autoZero"/>
        <c:auto val="1"/>
        <c:lblAlgn val="ctr"/>
        <c:lblOffset val="100"/>
        <c:noMultiLvlLbl val="0"/>
      </c:catAx>
      <c:valAx>
        <c:axId val="99631104"/>
        <c:scaling>
          <c:orientation val="minMax"/>
        </c:scaling>
        <c:delete val="0"/>
        <c:axPos val="l"/>
        <c:majorGridlines>
          <c:spPr>
            <a:ln>
              <a:solidFill>
                <a:schemeClr val="tx2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99689984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2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2374835399978054E-2"/>
          <c:y val="0.11910972222222224"/>
          <c:w val="0.91367243223965766"/>
          <c:h val="0.59793888888888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'1.23-25'!$V$5</c:f>
              <c:strCache>
                <c:ptCount val="1"/>
                <c:pt idx="0">
                  <c:v>Unemployment Rates (Total)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900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'1.23-25'!$U$6:$U$26</c:f>
              <c:strCache>
                <c:ptCount val="21"/>
                <c:pt idx="0">
                  <c:v>Palestine</c:v>
                </c:pt>
                <c:pt idx="1">
                  <c:v>Mozambique</c:v>
                </c:pt>
                <c:pt idx="2">
                  <c:v>Gabon</c:v>
                </c:pt>
                <c:pt idx="3">
                  <c:v>Libya</c:v>
                </c:pt>
                <c:pt idx="4">
                  <c:v>Yemen</c:v>
                </c:pt>
                <c:pt idx="5">
                  <c:v>Iraq</c:v>
                </c:pt>
                <c:pt idx="6">
                  <c:v>Albania</c:v>
                </c:pt>
                <c:pt idx="7">
                  <c:v>Sudan</c:v>
                </c:pt>
                <c:pt idx="8">
                  <c:v>Tunisia</c:v>
                </c:pt>
                <c:pt idx="9">
                  <c:v>Egypt</c:v>
                </c:pt>
                <c:pt idx="11">
                  <c:v>Uganda</c:v>
                </c:pt>
                <c:pt idx="12">
                  <c:v>Brunei</c:v>
                </c:pt>
                <c:pt idx="13">
                  <c:v>UAE</c:v>
                </c:pt>
                <c:pt idx="14">
                  <c:v>Sierra Leone</c:v>
                </c:pt>
                <c:pt idx="15">
                  <c:v>Burkina Faso</c:v>
                </c:pt>
                <c:pt idx="16">
                  <c:v>Kuwait</c:v>
                </c:pt>
                <c:pt idx="17">
                  <c:v>Malaysia</c:v>
                </c:pt>
                <c:pt idx="18">
                  <c:v>Guinea</c:v>
                </c:pt>
                <c:pt idx="19">
                  <c:v>Benin</c:v>
                </c:pt>
                <c:pt idx="20">
                  <c:v>Qatar</c:v>
                </c:pt>
              </c:strCache>
            </c:strRef>
          </c:cat>
          <c:val>
            <c:numRef>
              <c:f>'1.23-25'!$V$6:$V$26</c:f>
              <c:numCache>
                <c:formatCode>General</c:formatCode>
                <c:ptCount val="21"/>
                <c:pt idx="0">
                  <c:v>26.2</c:v>
                </c:pt>
                <c:pt idx="1">
                  <c:v>22.6</c:v>
                </c:pt>
                <c:pt idx="2">
                  <c:v>19.7</c:v>
                </c:pt>
                <c:pt idx="3">
                  <c:v>19.2</c:v>
                </c:pt>
                <c:pt idx="4">
                  <c:v>17.399999999999999</c:v>
                </c:pt>
                <c:pt idx="5">
                  <c:v>16.399999999999999</c:v>
                </c:pt>
                <c:pt idx="6">
                  <c:v>16.100000000000001</c:v>
                </c:pt>
                <c:pt idx="7">
                  <c:v>14.8</c:v>
                </c:pt>
                <c:pt idx="8">
                  <c:v>13.3</c:v>
                </c:pt>
                <c:pt idx="9">
                  <c:v>13.2</c:v>
                </c:pt>
                <c:pt idx="11">
                  <c:v>3.8</c:v>
                </c:pt>
                <c:pt idx="12">
                  <c:v>3.8</c:v>
                </c:pt>
                <c:pt idx="13">
                  <c:v>3.6</c:v>
                </c:pt>
                <c:pt idx="14">
                  <c:v>3.3</c:v>
                </c:pt>
                <c:pt idx="15">
                  <c:v>3.1</c:v>
                </c:pt>
                <c:pt idx="16">
                  <c:v>3</c:v>
                </c:pt>
                <c:pt idx="17">
                  <c:v>2</c:v>
                </c:pt>
                <c:pt idx="18">
                  <c:v>1.8</c:v>
                </c:pt>
                <c:pt idx="19">
                  <c:v>1</c:v>
                </c:pt>
                <c:pt idx="20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99842048"/>
        <c:axId val="94050496"/>
      </c:barChart>
      <c:catAx>
        <c:axId val="9984204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94050496"/>
        <c:crosses val="autoZero"/>
        <c:auto val="1"/>
        <c:lblAlgn val="ctr"/>
        <c:lblOffset val="100"/>
        <c:noMultiLvlLbl val="0"/>
      </c:catAx>
      <c:valAx>
        <c:axId val="94050496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99842048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2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5913440173314084E-2"/>
          <c:y val="0.14405381944444445"/>
          <c:w val="0.91716944645039444"/>
          <c:h val="0.715047222222222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'1.26-28'!$C$5</c:f>
              <c:strCache>
                <c:ptCount val="1"/>
                <c:pt idx="0">
                  <c:v>OIC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'1.26-28'!$B$6:$B$20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'1.26-28'!$C$6:$C$20</c:f>
              <c:numCache>
                <c:formatCode>0.00%</c:formatCode>
                <c:ptCount val="15"/>
                <c:pt idx="0">
                  <c:v>0.16716200000000001</c:v>
                </c:pt>
                <c:pt idx="1">
                  <c:v>0.17610119999999999</c:v>
                </c:pt>
                <c:pt idx="2">
                  <c:v>0.1840792</c:v>
                </c:pt>
                <c:pt idx="3">
                  <c:v>0.18144300000000002</c:v>
                </c:pt>
                <c:pt idx="4">
                  <c:v>0.1820252</c:v>
                </c:pt>
                <c:pt idx="5">
                  <c:v>0.18836310000000001</c:v>
                </c:pt>
                <c:pt idx="6">
                  <c:v>0.17871980000000001</c:v>
                </c:pt>
                <c:pt idx="7">
                  <c:v>0.1653606</c:v>
                </c:pt>
                <c:pt idx="8">
                  <c:v>0.16165060000000001</c:v>
                </c:pt>
                <c:pt idx="9">
                  <c:v>0.16433499999999998</c:v>
                </c:pt>
                <c:pt idx="10">
                  <c:v>0.16404659999999999</c:v>
                </c:pt>
                <c:pt idx="11">
                  <c:v>0.15999820000000001</c:v>
                </c:pt>
                <c:pt idx="12">
                  <c:v>0.1590434</c:v>
                </c:pt>
                <c:pt idx="13">
                  <c:v>0.16286529999999999</c:v>
                </c:pt>
                <c:pt idx="14">
                  <c:v>0.16354839999999998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0309504"/>
        <c:axId val="99635712"/>
      </c:barChart>
      <c:lineChart>
        <c:grouping val="standard"/>
        <c:varyColors val="0"/>
        <c:ser>
          <c:idx val="1"/>
          <c:order val="1"/>
          <c:tx>
            <c:strRef>
              <c:f>'1.26-28'!$D$5</c:f>
              <c:strCache>
                <c:ptCount val="1"/>
                <c:pt idx="0">
                  <c:v>Non-OIC Developing</c:v>
                </c:pt>
              </c:strCache>
            </c:strRef>
          </c:tx>
          <c:dLbls>
            <c:dLbl>
              <c:idx val="0"/>
              <c:layout>
                <c:manualLayout>
                  <c:x val="-3.3069242306410396E-2"/>
                  <c:y val="3.96875000000000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2046161537606934E-3"/>
                  <c:y val="-5.29166666666666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'1.26-28'!$B$6:$B$20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'1.26-28'!$D$6:$D$20</c:f>
              <c:numCache>
                <c:formatCode>0.00%</c:formatCode>
                <c:ptCount val="15"/>
                <c:pt idx="0">
                  <c:v>0.1181663</c:v>
                </c:pt>
                <c:pt idx="1">
                  <c:v>0.11907859999999999</c:v>
                </c:pt>
                <c:pt idx="2">
                  <c:v>0.11725089999999999</c:v>
                </c:pt>
                <c:pt idx="3">
                  <c:v>0.11444839999999999</c:v>
                </c:pt>
                <c:pt idx="4">
                  <c:v>0.11229889999999999</c:v>
                </c:pt>
                <c:pt idx="5">
                  <c:v>0.10986649999999999</c:v>
                </c:pt>
                <c:pt idx="6">
                  <c:v>0.1076418</c:v>
                </c:pt>
                <c:pt idx="7">
                  <c:v>0.10012460000000001</c:v>
                </c:pt>
                <c:pt idx="8">
                  <c:v>0.1063084</c:v>
                </c:pt>
                <c:pt idx="9">
                  <c:v>0.1112349</c:v>
                </c:pt>
                <c:pt idx="10">
                  <c:v>0.11054970000000001</c:v>
                </c:pt>
                <c:pt idx="11">
                  <c:v>0.10995179999999999</c:v>
                </c:pt>
                <c:pt idx="12">
                  <c:v>0.1108488</c:v>
                </c:pt>
                <c:pt idx="13">
                  <c:v>0.11024340000000001</c:v>
                </c:pt>
                <c:pt idx="14">
                  <c:v>0.1124189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'1.26-28'!$E$5</c:f>
              <c:strCache>
                <c:ptCount val="1"/>
                <c:pt idx="0">
                  <c:v>Developed</c:v>
                </c:pt>
              </c:strCache>
            </c:strRef>
          </c:tx>
          <c:dLbls>
            <c:dLbl>
              <c:idx val="0"/>
              <c:layout>
                <c:manualLayout>
                  <c:x val="-3.3069242306410396E-2"/>
                  <c:y val="-3.52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5.29166666666666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'1.26-28'!$B$6:$B$20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'1.26-28'!$E$6:$E$20</c:f>
              <c:numCache>
                <c:formatCode>0.00%</c:formatCode>
                <c:ptCount val="15"/>
                <c:pt idx="0">
                  <c:v>0.12278840000000001</c:v>
                </c:pt>
                <c:pt idx="1">
                  <c:v>0.1215319</c:v>
                </c:pt>
                <c:pt idx="2">
                  <c:v>0.13069739999999999</c:v>
                </c:pt>
                <c:pt idx="3">
                  <c:v>0.1343578</c:v>
                </c:pt>
                <c:pt idx="4">
                  <c:v>0.13290469999999999</c:v>
                </c:pt>
                <c:pt idx="5">
                  <c:v>0.13134370000000001</c:v>
                </c:pt>
                <c:pt idx="6">
                  <c:v>0.1239294</c:v>
                </c:pt>
                <c:pt idx="7">
                  <c:v>0.11869120000000001</c:v>
                </c:pt>
                <c:pt idx="8">
                  <c:v>0.12891369999999999</c:v>
                </c:pt>
                <c:pt idx="9">
                  <c:v>0.1682787</c:v>
                </c:pt>
                <c:pt idx="10">
                  <c:v>0.17359079999999999</c:v>
                </c:pt>
                <c:pt idx="11">
                  <c:v>0.16760149999999999</c:v>
                </c:pt>
                <c:pt idx="12">
                  <c:v>0.1716424</c:v>
                </c:pt>
                <c:pt idx="13">
                  <c:v>0.16844699999999999</c:v>
                </c:pt>
                <c:pt idx="14">
                  <c:v>0.15952650000000002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309504"/>
        <c:axId val="99635712"/>
      </c:lineChart>
      <c:catAx>
        <c:axId val="10030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txPr>
          <a:bodyPr rot="-5400000" vert="horz"/>
          <a:lstStyle/>
          <a:p>
            <a:pPr>
              <a:defRPr/>
            </a:pPr>
            <a:endParaRPr lang="tr-TR"/>
          </a:p>
        </c:txPr>
        <c:crossAx val="99635712"/>
        <c:crosses val="autoZero"/>
        <c:auto val="1"/>
        <c:lblAlgn val="ctr"/>
        <c:lblOffset val="100"/>
        <c:noMultiLvlLbl val="0"/>
      </c:catAx>
      <c:valAx>
        <c:axId val="99635712"/>
        <c:scaling>
          <c:orientation val="minMax"/>
          <c:min val="6.0000000000000012E-2"/>
        </c:scaling>
        <c:delete val="0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100309504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2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'1.26-28'!$Y$5</c:f>
              <c:strCache>
                <c:ptCount val="1"/>
                <c:pt idx="0">
                  <c:v>Unemployment Rates (Youth)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900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'1.26-28'!$X$6:$X$26</c:f>
              <c:strCache>
                <c:ptCount val="21"/>
                <c:pt idx="0">
                  <c:v>Libya</c:v>
                </c:pt>
                <c:pt idx="1">
                  <c:v>Palestine</c:v>
                </c:pt>
                <c:pt idx="2">
                  <c:v>Egypt</c:v>
                </c:pt>
                <c:pt idx="3">
                  <c:v>Mozambique</c:v>
                </c:pt>
                <c:pt idx="4">
                  <c:v>Gabon</c:v>
                </c:pt>
                <c:pt idx="5">
                  <c:v>Iraq</c:v>
                </c:pt>
                <c:pt idx="6">
                  <c:v>Tunisia</c:v>
                </c:pt>
                <c:pt idx="7">
                  <c:v>Yemen</c:v>
                </c:pt>
                <c:pt idx="8">
                  <c:v>Saudi Arabia</c:v>
                </c:pt>
                <c:pt idx="9">
                  <c:v>Iran</c:v>
                </c:pt>
                <c:pt idx="11">
                  <c:v>Uganda</c:v>
                </c:pt>
                <c:pt idx="12">
                  <c:v>Cameroon</c:v>
                </c:pt>
                <c:pt idx="13">
                  <c:v>Malaysia</c:v>
                </c:pt>
                <c:pt idx="14">
                  <c:v>Côte d'Ivoire</c:v>
                </c:pt>
                <c:pt idx="15">
                  <c:v>Burkina Faso</c:v>
                </c:pt>
                <c:pt idx="16">
                  <c:v>Sierra Leone</c:v>
                </c:pt>
                <c:pt idx="17">
                  <c:v>Kazakhstan</c:v>
                </c:pt>
                <c:pt idx="18">
                  <c:v>Guinea</c:v>
                </c:pt>
                <c:pt idx="19">
                  <c:v>Benin</c:v>
                </c:pt>
                <c:pt idx="20">
                  <c:v>Qatar</c:v>
                </c:pt>
              </c:strCache>
            </c:strRef>
          </c:cat>
          <c:val>
            <c:numRef>
              <c:f>'1.26-28'!$Y$6:$Y$26</c:f>
              <c:numCache>
                <c:formatCode>General</c:formatCode>
                <c:ptCount val="21"/>
                <c:pt idx="0">
                  <c:v>48.9</c:v>
                </c:pt>
                <c:pt idx="1">
                  <c:v>42.7</c:v>
                </c:pt>
                <c:pt idx="2">
                  <c:v>42</c:v>
                </c:pt>
                <c:pt idx="3">
                  <c:v>40.700000000000003</c:v>
                </c:pt>
                <c:pt idx="4">
                  <c:v>35.5</c:v>
                </c:pt>
                <c:pt idx="5">
                  <c:v>34.6</c:v>
                </c:pt>
                <c:pt idx="6">
                  <c:v>31.8</c:v>
                </c:pt>
                <c:pt idx="7">
                  <c:v>29.9</c:v>
                </c:pt>
                <c:pt idx="8">
                  <c:v>29.5</c:v>
                </c:pt>
                <c:pt idx="9">
                  <c:v>29.4</c:v>
                </c:pt>
                <c:pt idx="11">
                  <c:v>6.8</c:v>
                </c:pt>
                <c:pt idx="12">
                  <c:v>6.7</c:v>
                </c:pt>
                <c:pt idx="13">
                  <c:v>6.7</c:v>
                </c:pt>
                <c:pt idx="14">
                  <c:v>5.8</c:v>
                </c:pt>
                <c:pt idx="15">
                  <c:v>5</c:v>
                </c:pt>
                <c:pt idx="16">
                  <c:v>4.9000000000000004</c:v>
                </c:pt>
                <c:pt idx="17">
                  <c:v>3.5</c:v>
                </c:pt>
                <c:pt idx="18">
                  <c:v>1.7</c:v>
                </c:pt>
                <c:pt idx="19">
                  <c:v>1.7</c:v>
                </c:pt>
                <c:pt idx="20">
                  <c:v>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99878912"/>
        <c:axId val="99633984"/>
      </c:barChart>
      <c:catAx>
        <c:axId val="998789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99633984"/>
        <c:crosses val="autoZero"/>
        <c:auto val="1"/>
        <c:lblAlgn val="ctr"/>
        <c:lblOffset val="100"/>
        <c:noMultiLvlLbl val="0"/>
      </c:catAx>
      <c:valAx>
        <c:axId val="99633984"/>
        <c:scaling>
          <c:orientation val="minMax"/>
          <c:max val="50"/>
        </c:scaling>
        <c:delete val="0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9987891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2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5754901960784317E-2"/>
          <c:y val="0.14405381944444445"/>
          <c:w val="0.89732788671023966"/>
          <c:h val="0.715047222222222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'1.29-30'!$C$5</c:f>
              <c:strCache>
                <c:ptCount val="1"/>
                <c:pt idx="0">
                  <c:v>OIC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566868638527322E-2"/>
                  <c:y val="4.4097222222222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txPr>
              <a:bodyPr/>
              <a:lstStyle/>
              <a:p>
                <a:pPr>
                  <a:defRPr sz="1000"/>
                </a:pPr>
                <a:endParaRPr lang="tr-T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'1.29-30'!$B$6:$B$20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'1.29-30'!$C$6:$C$20</c:f>
              <c:numCache>
                <c:formatCode>0.00%</c:formatCode>
                <c:ptCount val="15"/>
                <c:pt idx="0">
                  <c:v>0.53509610000000007</c:v>
                </c:pt>
                <c:pt idx="1">
                  <c:v>0.52658630000000006</c:v>
                </c:pt>
                <c:pt idx="2">
                  <c:v>0.53024320000000003</c:v>
                </c:pt>
                <c:pt idx="3">
                  <c:v>0.50180550000000002</c:v>
                </c:pt>
                <c:pt idx="4">
                  <c:v>0.50852849999999994</c:v>
                </c:pt>
                <c:pt idx="5">
                  <c:v>0.51689099999999999</c:v>
                </c:pt>
                <c:pt idx="6">
                  <c:v>0.50746859999999994</c:v>
                </c:pt>
                <c:pt idx="7">
                  <c:v>0.48657539999999999</c:v>
                </c:pt>
                <c:pt idx="8">
                  <c:v>0.47909599999999997</c:v>
                </c:pt>
                <c:pt idx="9">
                  <c:v>0.46744089999999999</c:v>
                </c:pt>
                <c:pt idx="10">
                  <c:v>0.47427649999999999</c:v>
                </c:pt>
                <c:pt idx="11">
                  <c:v>0.45885719999999997</c:v>
                </c:pt>
                <c:pt idx="12">
                  <c:v>0.45693240000000002</c:v>
                </c:pt>
                <c:pt idx="13">
                  <c:v>0.46142699999999998</c:v>
                </c:pt>
                <c:pt idx="14">
                  <c:v>0.45861229999999997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0019712"/>
        <c:axId val="94103808"/>
      </c:barChart>
      <c:lineChart>
        <c:grouping val="standard"/>
        <c:varyColors val="0"/>
        <c:ser>
          <c:idx val="1"/>
          <c:order val="1"/>
          <c:tx>
            <c:strRef>
              <c:f>'1.29-30'!$D$5</c:f>
              <c:strCache>
                <c:ptCount val="1"/>
                <c:pt idx="0">
                  <c:v>Non-OIC Developing</c:v>
                </c:pt>
              </c:strCache>
            </c:strRef>
          </c:tx>
          <c:dLbls>
            <c:dLbl>
              <c:idx val="0"/>
              <c:layout>
                <c:manualLayout>
                  <c:x val="-3.6178316369406251E-2"/>
                  <c:y val="-5.7326388888888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4.40972222222221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txPr>
              <a:bodyPr/>
              <a:lstStyle/>
              <a:p>
                <a:pPr>
                  <a:defRPr sz="1000"/>
                </a:pPr>
                <a:endParaRPr lang="tr-T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'1.29-30'!$B$6:$B$20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'1.29-30'!$D$6:$D$20</c:f>
              <c:numCache>
                <c:formatCode>0.00%</c:formatCode>
                <c:ptCount val="15"/>
                <c:pt idx="0">
                  <c:v>0.41535169999999999</c:v>
                </c:pt>
                <c:pt idx="1">
                  <c:v>0.42145949999999999</c:v>
                </c:pt>
                <c:pt idx="2">
                  <c:v>0.41464399999999996</c:v>
                </c:pt>
                <c:pt idx="3">
                  <c:v>0.41502620000000001</c:v>
                </c:pt>
                <c:pt idx="4">
                  <c:v>0.41599159999999996</c:v>
                </c:pt>
                <c:pt idx="5">
                  <c:v>0.41726280000000004</c:v>
                </c:pt>
                <c:pt idx="6">
                  <c:v>0.41790159999999998</c:v>
                </c:pt>
                <c:pt idx="7">
                  <c:v>0.4152013</c:v>
                </c:pt>
                <c:pt idx="8">
                  <c:v>0.41167019999999999</c:v>
                </c:pt>
                <c:pt idx="9">
                  <c:v>0.39781170000000005</c:v>
                </c:pt>
                <c:pt idx="10">
                  <c:v>0.39956999999999998</c:v>
                </c:pt>
                <c:pt idx="11">
                  <c:v>0.39472439999999998</c:v>
                </c:pt>
                <c:pt idx="12">
                  <c:v>0.38866889999999998</c:v>
                </c:pt>
                <c:pt idx="13">
                  <c:v>0.37480739999999996</c:v>
                </c:pt>
                <c:pt idx="14">
                  <c:v>0.36533310000000002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'1.29-30'!$E$5</c:f>
              <c:strCache>
                <c:ptCount val="1"/>
                <c:pt idx="0">
                  <c:v>Developed</c:v>
                </c:pt>
              </c:strCache>
            </c:strRef>
          </c:tx>
          <c:dLbls>
            <c:dLbl>
              <c:idx val="0"/>
              <c:layout>
                <c:manualLayout>
                  <c:x val="-3.6178316369406251E-2"/>
                  <c:y val="5.7326388888888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6.17361111111110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txPr>
              <a:bodyPr/>
              <a:lstStyle/>
              <a:p>
                <a:pPr>
                  <a:defRPr sz="1000"/>
                </a:pPr>
                <a:endParaRPr lang="tr-T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'1.29-30'!$B$6:$B$20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'1.29-30'!$E$6:$E$20</c:f>
              <c:numCache>
                <c:formatCode>0.00%</c:formatCode>
                <c:ptCount val="15"/>
                <c:pt idx="0">
                  <c:v>0.28349289999999999</c:v>
                </c:pt>
                <c:pt idx="1">
                  <c:v>0.28033829999999998</c:v>
                </c:pt>
                <c:pt idx="2">
                  <c:v>0.27024589999999998</c:v>
                </c:pt>
                <c:pt idx="3">
                  <c:v>0.26665</c:v>
                </c:pt>
                <c:pt idx="4">
                  <c:v>0.26882230000000001</c:v>
                </c:pt>
                <c:pt idx="5">
                  <c:v>0.27469690000000002</c:v>
                </c:pt>
                <c:pt idx="6">
                  <c:v>0.27612770000000003</c:v>
                </c:pt>
                <c:pt idx="7">
                  <c:v>0.27853139999999998</c:v>
                </c:pt>
                <c:pt idx="8">
                  <c:v>0.27725339999999998</c:v>
                </c:pt>
                <c:pt idx="9">
                  <c:v>0.2535385</c:v>
                </c:pt>
                <c:pt idx="10">
                  <c:v>0.24466919999999998</c:v>
                </c:pt>
                <c:pt idx="11">
                  <c:v>0.24316099999999999</c:v>
                </c:pt>
                <c:pt idx="12">
                  <c:v>0.24275530000000001</c:v>
                </c:pt>
                <c:pt idx="13">
                  <c:v>0.238957</c:v>
                </c:pt>
                <c:pt idx="14">
                  <c:v>0.2446005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019712"/>
        <c:axId val="94103808"/>
      </c:lineChart>
      <c:catAx>
        <c:axId val="100019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txPr>
          <a:bodyPr rot="-5400000" vert="horz"/>
          <a:lstStyle/>
          <a:p>
            <a:pPr>
              <a:defRPr/>
            </a:pPr>
            <a:endParaRPr lang="tr-TR"/>
          </a:p>
        </c:txPr>
        <c:crossAx val="94103808"/>
        <c:crosses val="autoZero"/>
        <c:auto val="1"/>
        <c:lblAlgn val="ctr"/>
        <c:lblOffset val="100"/>
        <c:noMultiLvlLbl val="0"/>
      </c:catAx>
      <c:valAx>
        <c:axId val="94103808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10001971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5754901960784317E-2"/>
          <c:y val="0.14405381944444445"/>
          <c:w val="0.89732788671023966"/>
          <c:h val="0.715047222222222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'1.4-6'!$B$4</c:f>
              <c:strCache>
                <c:ptCount val="1"/>
                <c:pt idx="0">
                  <c:v>OIC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763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1.2681407606419914E-16"/>
                  <c:y val="7.0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'1.4-6'!$A$5:$A$19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'1.4-6'!$B$5:$B$19</c:f>
              <c:numCache>
                <c:formatCode>General</c:formatCode>
                <c:ptCount val="15"/>
                <c:pt idx="0">
                  <c:v>58.75658</c:v>
                </c:pt>
                <c:pt idx="1">
                  <c:v>58.570140000000002</c:v>
                </c:pt>
                <c:pt idx="2">
                  <c:v>58.45138</c:v>
                </c:pt>
                <c:pt idx="3">
                  <c:v>58.496749999999999</c:v>
                </c:pt>
                <c:pt idx="4">
                  <c:v>58.586120000000001</c:v>
                </c:pt>
                <c:pt idx="5">
                  <c:v>58.84451</c:v>
                </c:pt>
                <c:pt idx="6">
                  <c:v>58.860950000000003</c:v>
                </c:pt>
                <c:pt idx="7">
                  <c:v>58.877429999999997</c:v>
                </c:pt>
                <c:pt idx="8">
                  <c:v>58.835810000000002</c:v>
                </c:pt>
                <c:pt idx="9">
                  <c:v>59.072969999999998</c:v>
                </c:pt>
                <c:pt idx="10">
                  <c:v>59.253990000000002</c:v>
                </c:pt>
                <c:pt idx="11">
                  <c:v>59.437159999999999</c:v>
                </c:pt>
                <c:pt idx="12">
                  <c:v>59.53754</c:v>
                </c:pt>
                <c:pt idx="13">
                  <c:v>59.687420000000003</c:v>
                </c:pt>
                <c:pt idx="14">
                  <c:v>59.80397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0021760"/>
        <c:axId val="45379520"/>
      </c:barChart>
      <c:lineChart>
        <c:grouping val="standard"/>
        <c:varyColors val="0"/>
        <c:ser>
          <c:idx val="1"/>
          <c:order val="1"/>
          <c:tx>
            <c:strRef>
              <c:f>'1.4-6'!$C$4</c:f>
              <c:strCache>
                <c:ptCount val="1"/>
                <c:pt idx="0">
                  <c:v>Non-OIC Developing</c:v>
                </c:pt>
              </c:strCache>
            </c:strRef>
          </c:tx>
          <c:dLbls>
            <c:dLbl>
              <c:idx val="0"/>
              <c:layout>
                <c:manualLayout>
                  <c:x val="-4.1503267973856207E-2"/>
                  <c:y val="4.4097222222222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3.4586056644881442E-3"/>
                  <c:y val="-5.29166666666666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'1.4-6'!$A$5:$A$19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'1.4-6'!$C$5:$C$19</c:f>
              <c:numCache>
                <c:formatCode>General</c:formatCode>
                <c:ptCount val="15"/>
                <c:pt idx="0">
                  <c:v>68.396330000000006</c:v>
                </c:pt>
                <c:pt idx="1">
                  <c:v>68.250420000000005</c:v>
                </c:pt>
                <c:pt idx="2">
                  <c:v>68.053709999999995</c:v>
                </c:pt>
                <c:pt idx="3">
                  <c:v>67.871189999999999</c:v>
                </c:pt>
                <c:pt idx="4">
                  <c:v>67.749470000000002</c:v>
                </c:pt>
                <c:pt idx="5">
                  <c:v>67.653080000000003</c:v>
                </c:pt>
                <c:pt idx="6">
                  <c:v>67.174040000000005</c:v>
                </c:pt>
                <c:pt idx="7">
                  <c:v>66.743520000000004</c:v>
                </c:pt>
                <c:pt idx="8">
                  <c:v>66.354129999999998</c:v>
                </c:pt>
                <c:pt idx="9">
                  <c:v>65.937089999999998</c:v>
                </c:pt>
                <c:pt idx="10">
                  <c:v>65.503709999999998</c:v>
                </c:pt>
                <c:pt idx="11">
                  <c:v>65.475229999999996</c:v>
                </c:pt>
                <c:pt idx="12">
                  <c:v>65.399799999999999</c:v>
                </c:pt>
                <c:pt idx="13">
                  <c:v>65.525639999999996</c:v>
                </c:pt>
                <c:pt idx="14">
                  <c:v>65.578530000000001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'1.4-6'!$D$4</c:f>
              <c:strCache>
                <c:ptCount val="1"/>
                <c:pt idx="0">
                  <c:v>Developed</c:v>
                </c:pt>
              </c:strCache>
            </c:strRef>
          </c:tx>
          <c:dLbls>
            <c:dLbl>
              <c:idx val="0"/>
              <c:layout>
                <c:manualLayout>
                  <c:x val="-5.1879084967320278E-2"/>
                  <c:y val="-4.85069444444445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2681407606419914E-16"/>
                  <c:y val="-4.4097222222222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'1.4-6'!$A$5:$A$19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'1.4-6'!$D$5:$D$19</c:f>
              <c:numCache>
                <c:formatCode>General</c:formatCode>
                <c:ptCount val="15"/>
                <c:pt idx="0">
                  <c:v>61.042700000000004</c:v>
                </c:pt>
                <c:pt idx="1">
                  <c:v>60.872869999999999</c:v>
                </c:pt>
                <c:pt idx="2">
                  <c:v>60.824150000000003</c:v>
                </c:pt>
                <c:pt idx="3">
                  <c:v>60.739130000000003</c:v>
                </c:pt>
                <c:pt idx="4">
                  <c:v>60.771749999999997</c:v>
                </c:pt>
                <c:pt idx="5">
                  <c:v>60.919460000000001</c:v>
                </c:pt>
                <c:pt idx="6">
                  <c:v>61.088009999999997</c:v>
                </c:pt>
                <c:pt idx="7">
                  <c:v>61.145960000000002</c:v>
                </c:pt>
                <c:pt idx="8">
                  <c:v>61.225900000000003</c:v>
                </c:pt>
                <c:pt idx="9">
                  <c:v>60.914709999999999</c:v>
                </c:pt>
                <c:pt idx="10">
                  <c:v>60.620759999999997</c:v>
                </c:pt>
                <c:pt idx="11">
                  <c:v>60.36018</c:v>
                </c:pt>
                <c:pt idx="12">
                  <c:v>60.439489999999999</c:v>
                </c:pt>
                <c:pt idx="13">
                  <c:v>60.341459999999998</c:v>
                </c:pt>
                <c:pt idx="14">
                  <c:v>60.267870000000002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021760"/>
        <c:axId val="45379520"/>
      </c:lineChart>
      <c:catAx>
        <c:axId val="60021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txPr>
          <a:bodyPr rot="-5400000" vert="horz"/>
          <a:lstStyle/>
          <a:p>
            <a:pPr>
              <a:defRPr/>
            </a:pPr>
            <a:endParaRPr lang="tr-TR"/>
          </a:p>
        </c:txPr>
        <c:crossAx val="45379520"/>
        <c:crosses val="autoZero"/>
        <c:auto val="1"/>
        <c:lblAlgn val="ctr"/>
        <c:lblOffset val="100"/>
        <c:noMultiLvlLbl val="0"/>
      </c:catAx>
      <c:valAx>
        <c:axId val="45379520"/>
        <c:scaling>
          <c:orientation val="minMax"/>
          <c:min val="54"/>
        </c:scaling>
        <c:delete val="0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6002176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2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5754901960784317E-2"/>
          <c:y val="0.14405381944444445"/>
          <c:w val="0.89732788671023966"/>
          <c:h val="0.7150472222222221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'2.1-2'!$C$6</c:f>
              <c:strCache>
                <c:ptCount val="1"/>
                <c:pt idx="0">
                  <c:v>Low Skills</c:v>
                </c:pt>
              </c:strCache>
            </c:strRef>
          </c:tx>
          <c:invertIfNegative val="0"/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'2.1-2'!$B$7:$B$21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'2.1-2'!$C$7:$C$21</c:f>
              <c:numCache>
                <c:formatCode>#,#00%</c:formatCode>
                <c:ptCount val="15"/>
                <c:pt idx="0">
                  <c:v>0.17071840000000002</c:v>
                </c:pt>
                <c:pt idx="1">
                  <c:v>0.1705525</c:v>
                </c:pt>
                <c:pt idx="2">
                  <c:v>0.17239969999999999</c:v>
                </c:pt>
                <c:pt idx="3">
                  <c:v>0.17205700000000002</c:v>
                </c:pt>
                <c:pt idx="4">
                  <c:v>0.17930399999999999</c:v>
                </c:pt>
                <c:pt idx="5">
                  <c:v>0.18278870000000003</c:v>
                </c:pt>
                <c:pt idx="6">
                  <c:v>0.18579609999999999</c:v>
                </c:pt>
                <c:pt idx="7">
                  <c:v>0.1872511</c:v>
                </c:pt>
                <c:pt idx="8">
                  <c:v>0.18935920000000001</c:v>
                </c:pt>
                <c:pt idx="9">
                  <c:v>0.19240490000000002</c:v>
                </c:pt>
                <c:pt idx="10">
                  <c:v>0.18426189999999998</c:v>
                </c:pt>
                <c:pt idx="11">
                  <c:v>0.18898530000000002</c:v>
                </c:pt>
                <c:pt idx="12">
                  <c:v>0.19042919999999999</c:v>
                </c:pt>
                <c:pt idx="13">
                  <c:v>0.19226559999999998</c:v>
                </c:pt>
                <c:pt idx="14">
                  <c:v>0.19277170000000002</c:v>
                </c:pt>
              </c:numCache>
            </c:numRef>
          </c:val>
        </c:ser>
        <c:ser>
          <c:idx val="1"/>
          <c:order val="1"/>
          <c:tx>
            <c:strRef>
              <c:f>'2.1-2'!$D$6</c:f>
              <c:strCache>
                <c:ptCount val="1"/>
                <c:pt idx="0">
                  <c:v>Medium Skills</c:v>
                </c:pt>
              </c:strCache>
            </c:strRef>
          </c:tx>
          <c:invertIfNegative val="0"/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'2.1-2'!$B$7:$B$21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'2.1-2'!$D$7:$D$21</c:f>
              <c:numCache>
                <c:formatCode>#,#00%</c:formatCode>
                <c:ptCount val="15"/>
                <c:pt idx="0">
                  <c:v>0.72335640000000001</c:v>
                </c:pt>
                <c:pt idx="1">
                  <c:v>0.72139500000000001</c:v>
                </c:pt>
                <c:pt idx="2">
                  <c:v>0.71613699999999991</c:v>
                </c:pt>
                <c:pt idx="3">
                  <c:v>0.71535210000000005</c:v>
                </c:pt>
                <c:pt idx="4">
                  <c:v>0.70655590000000001</c:v>
                </c:pt>
                <c:pt idx="5">
                  <c:v>0.70070379999999999</c:v>
                </c:pt>
                <c:pt idx="6">
                  <c:v>0.69621769999999994</c:v>
                </c:pt>
                <c:pt idx="7">
                  <c:v>0.69261859999999997</c:v>
                </c:pt>
                <c:pt idx="8">
                  <c:v>0.69121709999999992</c:v>
                </c:pt>
                <c:pt idx="9">
                  <c:v>0.68752460000000004</c:v>
                </c:pt>
                <c:pt idx="10">
                  <c:v>0.6918671999999999</c:v>
                </c:pt>
                <c:pt idx="11">
                  <c:v>0.68635610000000002</c:v>
                </c:pt>
                <c:pt idx="12">
                  <c:v>0.68164910000000001</c:v>
                </c:pt>
                <c:pt idx="13">
                  <c:v>0.67835400000000012</c:v>
                </c:pt>
                <c:pt idx="14">
                  <c:v>0.67660100000000001</c:v>
                </c:pt>
              </c:numCache>
            </c:numRef>
          </c:val>
        </c:ser>
        <c:ser>
          <c:idx val="2"/>
          <c:order val="2"/>
          <c:tx>
            <c:strRef>
              <c:f>'2.1-2'!$E$6</c:f>
              <c:strCache>
                <c:ptCount val="1"/>
                <c:pt idx="0">
                  <c:v>High Skills</c:v>
                </c:pt>
              </c:strCache>
            </c:strRef>
          </c:tx>
          <c:invertIfNegative val="0"/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'2.1-2'!$B$7:$B$21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'2.1-2'!$E$7:$E$21</c:f>
              <c:numCache>
                <c:formatCode>#,#00%</c:formatCode>
                <c:ptCount val="15"/>
                <c:pt idx="0">
                  <c:v>0.1059157</c:v>
                </c:pt>
                <c:pt idx="1">
                  <c:v>0.1080501</c:v>
                </c:pt>
                <c:pt idx="2">
                  <c:v>0.1114565</c:v>
                </c:pt>
                <c:pt idx="3">
                  <c:v>0.1125665</c:v>
                </c:pt>
                <c:pt idx="4">
                  <c:v>0.1141509</c:v>
                </c:pt>
                <c:pt idx="5">
                  <c:v>0.11652430000000001</c:v>
                </c:pt>
                <c:pt idx="6">
                  <c:v>0.1179924</c:v>
                </c:pt>
                <c:pt idx="7">
                  <c:v>0.12012629999999999</c:v>
                </c:pt>
                <c:pt idx="8">
                  <c:v>0.11943139999999999</c:v>
                </c:pt>
                <c:pt idx="9">
                  <c:v>0.12008190000000001</c:v>
                </c:pt>
                <c:pt idx="10">
                  <c:v>0.12387280000000001</c:v>
                </c:pt>
                <c:pt idx="11">
                  <c:v>0.1246425</c:v>
                </c:pt>
                <c:pt idx="12">
                  <c:v>0.1279112</c:v>
                </c:pt>
                <c:pt idx="13">
                  <c:v>0.12937699999999999</c:v>
                </c:pt>
                <c:pt idx="14">
                  <c:v>0.13061730000000002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18649856"/>
        <c:axId val="94104960"/>
      </c:barChart>
      <c:catAx>
        <c:axId val="118649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txPr>
          <a:bodyPr rot="-5400000" vert="horz"/>
          <a:lstStyle/>
          <a:p>
            <a:pPr>
              <a:defRPr/>
            </a:pPr>
            <a:endParaRPr lang="tr-TR"/>
          </a:p>
        </c:txPr>
        <c:crossAx val="94104960"/>
        <c:crosses val="autoZero"/>
        <c:auto val="1"/>
        <c:lblAlgn val="ctr"/>
        <c:lblOffset val="100"/>
        <c:noMultiLvlLbl val="0"/>
      </c:catAx>
      <c:valAx>
        <c:axId val="94104960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118649856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2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3"/>
          <c:order val="0"/>
          <c:tx>
            <c:strRef>
              <c:f>'2.3-4'!$B$10</c:f>
              <c:strCache>
                <c:ptCount val="1"/>
                <c:pt idx="0">
                  <c:v>2014e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'2.3-4'!$C$5:$H$6</c:f>
              <c:multiLvlStrCache>
                <c:ptCount val="6"/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  <c:pt idx="4">
                    <c:v>Male</c:v>
                  </c:pt>
                  <c:pt idx="5">
                    <c:v>Female</c:v>
                  </c:pt>
                </c:lvl>
                <c:lvl>
                  <c:pt idx="0">
                    <c:v>Low Skill</c:v>
                  </c:pt>
                  <c:pt idx="2">
                    <c:v>Medium Skill</c:v>
                  </c:pt>
                  <c:pt idx="4">
                    <c:v>High Skill</c:v>
                  </c:pt>
                </c:lvl>
              </c:multiLvlStrCache>
            </c:multiLvlStrRef>
          </c:cat>
          <c:val>
            <c:numRef>
              <c:f>'2.3-4'!$C$10:$H$10</c:f>
              <c:numCache>
                <c:formatCode>#,#00%</c:formatCode>
                <c:ptCount val="6"/>
                <c:pt idx="0">
                  <c:v>0.23907200000000001</c:v>
                </c:pt>
                <c:pt idx="1">
                  <c:v>0.101078</c:v>
                </c:pt>
                <c:pt idx="2">
                  <c:v>0.62597199999999997</c:v>
                </c:pt>
                <c:pt idx="3">
                  <c:v>0.77690000000000003</c:v>
                </c:pt>
                <c:pt idx="4">
                  <c:v>0.13497300000000001</c:v>
                </c:pt>
                <c:pt idx="5">
                  <c:v>0.122033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19604224"/>
        <c:axId val="94107840"/>
      </c:barChart>
      <c:catAx>
        <c:axId val="11960422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94107840"/>
        <c:crosses val="autoZero"/>
        <c:auto val="1"/>
        <c:lblAlgn val="ctr"/>
        <c:lblOffset val="100"/>
        <c:noMultiLvlLbl val="0"/>
      </c:catAx>
      <c:valAx>
        <c:axId val="94107840"/>
        <c:scaling>
          <c:orientation val="minMax"/>
        </c:scaling>
        <c:delete val="0"/>
        <c:axPos val="l"/>
        <c:majorGridlines>
          <c:spPr>
            <a:ln>
              <a:solidFill>
                <a:schemeClr val="tx2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#,#00%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11960422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2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3"/>
          <c:order val="0"/>
          <c:tx>
            <c:strRef>
              <c:f>'2.1-2'!$O$10</c:f>
              <c:strCache>
                <c:ptCount val="1"/>
                <c:pt idx="0">
                  <c:v>2014e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70C0"/>
              </a:solidFill>
            </c:spPr>
          </c:dPt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'2.1-2'!$P$5:$X$6</c:f>
              <c:multiLvlStrCache>
                <c:ptCount val="9"/>
                <c:lvl>
                  <c:pt idx="0">
                    <c:v>Low Skills</c:v>
                  </c:pt>
                  <c:pt idx="1">
                    <c:v>Medium Skills</c:v>
                  </c:pt>
                  <c:pt idx="2">
                    <c:v>High Skills</c:v>
                  </c:pt>
                  <c:pt idx="3">
                    <c:v>Low Skills</c:v>
                  </c:pt>
                  <c:pt idx="4">
                    <c:v>Medium Skills</c:v>
                  </c:pt>
                  <c:pt idx="5">
                    <c:v>High Skills</c:v>
                  </c:pt>
                  <c:pt idx="6">
                    <c:v>Low Skills</c:v>
                  </c:pt>
                  <c:pt idx="7">
                    <c:v>Medium Skills</c:v>
                  </c:pt>
                  <c:pt idx="8">
                    <c:v>High Skills</c:v>
                  </c:pt>
                </c:lvl>
                <c:lvl>
                  <c:pt idx="0">
                    <c:v>OIC</c:v>
                  </c:pt>
                  <c:pt idx="3">
                    <c:v>Non-OIC Developing</c:v>
                  </c:pt>
                  <c:pt idx="6">
                    <c:v>Developed</c:v>
                  </c:pt>
                </c:lvl>
              </c:multiLvlStrCache>
            </c:multiLvlStrRef>
          </c:cat>
          <c:val>
            <c:numRef>
              <c:f>'2.1-2'!$P$10:$X$10</c:f>
              <c:numCache>
                <c:formatCode>#,#00%</c:formatCode>
                <c:ptCount val="9"/>
                <c:pt idx="0">
                  <c:v>0.192772</c:v>
                </c:pt>
                <c:pt idx="1">
                  <c:v>0.67660100000000001</c:v>
                </c:pt>
                <c:pt idx="2">
                  <c:v>0.13061700000000001</c:v>
                </c:pt>
                <c:pt idx="3">
                  <c:v>0.16656299999999999</c:v>
                </c:pt>
                <c:pt idx="4">
                  <c:v>0.68514299999999995</c:v>
                </c:pt>
                <c:pt idx="5">
                  <c:v>0.14829899999999999</c:v>
                </c:pt>
                <c:pt idx="6">
                  <c:v>0.101455</c:v>
                </c:pt>
                <c:pt idx="7">
                  <c:v>0.507664</c:v>
                </c:pt>
                <c:pt idx="8">
                  <c:v>0.39087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19659520"/>
        <c:axId val="119710272"/>
      </c:barChart>
      <c:catAx>
        <c:axId val="11965952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119710272"/>
        <c:crosses val="autoZero"/>
        <c:auto val="1"/>
        <c:lblAlgn val="ctr"/>
        <c:lblOffset val="100"/>
        <c:noMultiLvlLbl val="0"/>
      </c:catAx>
      <c:valAx>
        <c:axId val="119710272"/>
        <c:scaling>
          <c:orientation val="minMax"/>
        </c:scaling>
        <c:delete val="0"/>
        <c:axPos val="l"/>
        <c:majorGridlines>
          <c:spPr>
            <a:ln>
              <a:solidFill>
                <a:schemeClr val="tx2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#,#00%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11965952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2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Pt>
            <c:idx val="5"/>
            <c:invertIfNegative val="0"/>
            <c:bubble3D val="0"/>
            <c:spPr>
              <a:solidFill>
                <a:sysClr val="window" lastClr="FFFFFF">
                  <a:lumMod val="50000"/>
                </a:sysClr>
              </a:solidFill>
            </c:spPr>
          </c:dPt>
          <c:dPt>
            <c:idx val="6"/>
            <c:invertIfNegative val="0"/>
            <c:bubble3D val="0"/>
            <c:spPr>
              <a:solidFill>
                <a:sysClr val="window" lastClr="FFFFFF">
                  <a:lumMod val="50000"/>
                </a:sysClr>
              </a:solidFill>
            </c:spPr>
          </c:dPt>
          <c:dPt>
            <c:idx val="7"/>
            <c:invertIfNegative val="0"/>
            <c:bubble3D val="0"/>
            <c:spPr>
              <a:solidFill>
                <a:sysClr val="window" lastClr="FFFFFF">
                  <a:lumMod val="50000"/>
                </a:sysClr>
              </a:solidFill>
            </c:spPr>
          </c:dPt>
          <c:dPt>
            <c:idx val="8"/>
            <c:invertIfNegative val="0"/>
            <c:bubble3D val="0"/>
            <c:spPr>
              <a:solidFill>
                <a:sysClr val="window" lastClr="FFFFFF">
                  <a:lumMod val="50000"/>
                </a:sysClr>
              </a:solidFill>
            </c:spPr>
          </c:dPt>
          <c:dPt>
            <c:idx val="9"/>
            <c:invertIfNegative val="0"/>
            <c:bubble3D val="0"/>
            <c:spPr>
              <a:solidFill>
                <a:sysClr val="window" lastClr="FFFFFF">
                  <a:lumMod val="50000"/>
                </a:sysClr>
              </a:solidFill>
            </c:spPr>
          </c:dPt>
          <c:dPt>
            <c:idx val="10"/>
            <c:invertIfNegative val="0"/>
            <c:bubble3D val="0"/>
            <c:spPr>
              <a:solidFill>
                <a:srgbClr val="EEECE1">
                  <a:lumMod val="50000"/>
                </a:srgbClr>
              </a:solidFill>
            </c:spPr>
          </c:dPt>
          <c:dPt>
            <c:idx val="11"/>
            <c:invertIfNegative val="0"/>
            <c:bubble3D val="0"/>
            <c:spPr>
              <a:solidFill>
                <a:srgbClr val="EEECE1">
                  <a:lumMod val="50000"/>
                </a:srgbClr>
              </a:solidFill>
            </c:spPr>
          </c:dPt>
          <c:dPt>
            <c:idx val="12"/>
            <c:invertIfNegative val="0"/>
            <c:bubble3D val="0"/>
            <c:spPr>
              <a:solidFill>
                <a:srgbClr val="EEECE1">
                  <a:lumMod val="50000"/>
                </a:srgbClr>
              </a:solidFill>
            </c:spPr>
          </c:dPt>
          <c:dPt>
            <c:idx val="13"/>
            <c:invertIfNegative val="0"/>
            <c:bubble3D val="0"/>
            <c:spPr>
              <a:solidFill>
                <a:srgbClr val="EEECE1">
                  <a:lumMod val="50000"/>
                </a:srgbClr>
              </a:solidFill>
            </c:spPr>
          </c:dPt>
          <c:dPt>
            <c:idx val="14"/>
            <c:invertIfNegative val="0"/>
            <c:bubble3D val="0"/>
            <c:spPr>
              <a:solidFill>
                <a:srgbClr val="EEECE1">
                  <a:lumMod val="50000"/>
                </a:srgbClr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'2.5'!$A$36:$B$50</c:f>
              <c:multiLvlStrCache>
                <c:ptCount val="15"/>
                <c:lvl>
                  <c:pt idx="0">
                    <c:v>Bangladesh</c:v>
                  </c:pt>
                  <c:pt idx="1">
                    <c:v>Afghanistan</c:v>
                  </c:pt>
                  <c:pt idx="2">
                    <c:v>Guyana</c:v>
                  </c:pt>
                  <c:pt idx="3">
                    <c:v>Brunei</c:v>
                  </c:pt>
                  <c:pt idx="4">
                    <c:v>Gabon</c:v>
                  </c:pt>
                  <c:pt idx="5">
                    <c:v>Guinea</c:v>
                  </c:pt>
                  <c:pt idx="6">
                    <c:v>Burkina Faso</c:v>
                  </c:pt>
                  <c:pt idx="7">
                    <c:v>Comoros</c:v>
                  </c:pt>
                  <c:pt idx="8">
                    <c:v>Guinea-Bissau</c:v>
                  </c:pt>
                  <c:pt idx="9">
                    <c:v>Mozambique</c:v>
                  </c:pt>
                  <c:pt idx="10">
                    <c:v>UAE</c:v>
                  </c:pt>
                  <c:pt idx="11">
                    <c:v>Egypt</c:v>
                  </c:pt>
                  <c:pt idx="12">
                    <c:v>Maldives</c:v>
                  </c:pt>
                  <c:pt idx="13">
                    <c:v>Oman</c:v>
                  </c:pt>
                  <c:pt idx="14">
                    <c:v>Lebanon</c:v>
                  </c:pt>
                </c:lvl>
                <c:lvl>
                  <c:pt idx="0">
                    <c:v>Low Skills</c:v>
                  </c:pt>
                  <c:pt idx="5">
                    <c:v>Medium Skills</c:v>
                  </c:pt>
                  <c:pt idx="10">
                    <c:v>High Skills</c:v>
                  </c:pt>
                </c:lvl>
              </c:multiLvlStrCache>
            </c:multiLvlStrRef>
          </c:cat>
          <c:val>
            <c:numRef>
              <c:f>'2.5'!$C$36:$C$50</c:f>
              <c:numCache>
                <c:formatCode>General</c:formatCode>
                <c:ptCount val="15"/>
                <c:pt idx="0">
                  <c:v>47.1</c:v>
                </c:pt>
                <c:pt idx="1">
                  <c:v>34.200000000000003</c:v>
                </c:pt>
                <c:pt idx="2">
                  <c:v>29.4</c:v>
                </c:pt>
                <c:pt idx="3">
                  <c:v>26.5</c:v>
                </c:pt>
                <c:pt idx="4">
                  <c:v>24.6</c:v>
                </c:pt>
                <c:pt idx="5">
                  <c:v>97.6</c:v>
                </c:pt>
                <c:pt idx="6">
                  <c:v>97.4</c:v>
                </c:pt>
                <c:pt idx="7">
                  <c:v>88.8</c:v>
                </c:pt>
                <c:pt idx="8">
                  <c:v>88.6</c:v>
                </c:pt>
                <c:pt idx="9">
                  <c:v>87.7</c:v>
                </c:pt>
                <c:pt idx="10">
                  <c:v>37.1</c:v>
                </c:pt>
                <c:pt idx="11">
                  <c:v>36.299999999999997</c:v>
                </c:pt>
                <c:pt idx="12">
                  <c:v>36.1</c:v>
                </c:pt>
                <c:pt idx="13">
                  <c:v>34.799999999999997</c:v>
                </c:pt>
                <c:pt idx="14">
                  <c:v>34.700000000000003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0174592"/>
        <c:axId val="119712576"/>
      </c:barChart>
      <c:catAx>
        <c:axId val="12017459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txPr>
          <a:bodyPr/>
          <a:lstStyle/>
          <a:p>
            <a:pPr>
              <a:defRPr sz="1000"/>
            </a:pPr>
            <a:endParaRPr lang="tr-TR"/>
          </a:p>
        </c:txPr>
        <c:crossAx val="119712576"/>
        <c:crosses val="autoZero"/>
        <c:auto val="1"/>
        <c:lblAlgn val="ctr"/>
        <c:lblOffset val="100"/>
        <c:noMultiLvlLbl val="0"/>
      </c:catAx>
      <c:valAx>
        <c:axId val="119712576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12017459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5754901960784317E-2"/>
          <c:y val="0.14405381944444445"/>
          <c:w val="0.89732788671023966"/>
          <c:h val="0.715047222222222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'1.4-6'!$B$4</c:f>
              <c:strCache>
                <c:ptCount val="1"/>
                <c:pt idx="0">
                  <c:v>OIC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1.763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1.2681407606419914E-16"/>
                  <c:y val="7.0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'1.4-6'!$A$5:$A$19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'1.4-6'!$B$5:$B$19</c:f>
              <c:numCache>
                <c:formatCode>General</c:formatCode>
                <c:ptCount val="15"/>
                <c:pt idx="0">
                  <c:v>58.75658</c:v>
                </c:pt>
                <c:pt idx="1">
                  <c:v>58.570140000000002</c:v>
                </c:pt>
                <c:pt idx="2">
                  <c:v>58.45138</c:v>
                </c:pt>
                <c:pt idx="3">
                  <c:v>58.496749999999999</c:v>
                </c:pt>
                <c:pt idx="4">
                  <c:v>58.586120000000001</c:v>
                </c:pt>
                <c:pt idx="5">
                  <c:v>58.84451</c:v>
                </c:pt>
                <c:pt idx="6">
                  <c:v>58.860950000000003</c:v>
                </c:pt>
                <c:pt idx="7">
                  <c:v>58.877429999999997</c:v>
                </c:pt>
                <c:pt idx="8">
                  <c:v>58.835810000000002</c:v>
                </c:pt>
                <c:pt idx="9">
                  <c:v>59.072969999999998</c:v>
                </c:pt>
                <c:pt idx="10">
                  <c:v>59.253990000000002</c:v>
                </c:pt>
                <c:pt idx="11">
                  <c:v>59.437159999999999</c:v>
                </c:pt>
                <c:pt idx="12">
                  <c:v>59.53754</c:v>
                </c:pt>
                <c:pt idx="13">
                  <c:v>59.687420000000003</c:v>
                </c:pt>
                <c:pt idx="14">
                  <c:v>59.80397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9946240"/>
        <c:axId val="45381824"/>
      </c:barChart>
      <c:lineChart>
        <c:grouping val="standard"/>
        <c:varyColors val="0"/>
        <c:ser>
          <c:idx val="1"/>
          <c:order val="1"/>
          <c:tx>
            <c:strRef>
              <c:f>'1.4-6'!$C$4</c:f>
              <c:strCache>
                <c:ptCount val="1"/>
                <c:pt idx="0">
                  <c:v>Non-OIC Developing</c:v>
                </c:pt>
              </c:strCache>
            </c:strRef>
          </c:tx>
          <c:dLbls>
            <c:dLbl>
              <c:idx val="0"/>
              <c:layout>
                <c:manualLayout>
                  <c:x val="-4.1503267973856207E-2"/>
                  <c:y val="4.4097222222222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3.4586056644881442E-3"/>
                  <c:y val="-5.29166666666666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'1.4-6'!$A$5:$A$19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'1.4-6'!$C$5:$C$19</c:f>
              <c:numCache>
                <c:formatCode>General</c:formatCode>
                <c:ptCount val="15"/>
                <c:pt idx="0">
                  <c:v>68.396330000000006</c:v>
                </c:pt>
                <c:pt idx="1">
                  <c:v>68.250420000000005</c:v>
                </c:pt>
                <c:pt idx="2">
                  <c:v>68.053709999999995</c:v>
                </c:pt>
                <c:pt idx="3">
                  <c:v>67.871189999999999</c:v>
                </c:pt>
                <c:pt idx="4">
                  <c:v>67.749470000000002</c:v>
                </c:pt>
                <c:pt idx="5">
                  <c:v>67.653080000000003</c:v>
                </c:pt>
                <c:pt idx="6">
                  <c:v>67.174040000000005</c:v>
                </c:pt>
                <c:pt idx="7">
                  <c:v>66.743520000000004</c:v>
                </c:pt>
                <c:pt idx="8">
                  <c:v>66.354129999999998</c:v>
                </c:pt>
                <c:pt idx="9">
                  <c:v>65.937089999999998</c:v>
                </c:pt>
                <c:pt idx="10">
                  <c:v>65.503709999999998</c:v>
                </c:pt>
                <c:pt idx="11">
                  <c:v>65.475229999999996</c:v>
                </c:pt>
                <c:pt idx="12">
                  <c:v>65.399799999999999</c:v>
                </c:pt>
                <c:pt idx="13">
                  <c:v>65.525639999999996</c:v>
                </c:pt>
                <c:pt idx="14">
                  <c:v>65.578530000000001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'1.4-6'!$D$4</c:f>
              <c:strCache>
                <c:ptCount val="1"/>
                <c:pt idx="0">
                  <c:v>Developed</c:v>
                </c:pt>
              </c:strCache>
            </c:strRef>
          </c:tx>
          <c:dLbls>
            <c:dLbl>
              <c:idx val="0"/>
              <c:layout>
                <c:manualLayout>
                  <c:x val="-5.1879084967320278E-2"/>
                  <c:y val="-4.85069444444445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2681407606419914E-16"/>
                  <c:y val="-4.4097222222222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'1.4-6'!$A$5:$A$19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'1.4-6'!$D$5:$D$19</c:f>
              <c:numCache>
                <c:formatCode>General</c:formatCode>
                <c:ptCount val="15"/>
                <c:pt idx="0">
                  <c:v>61.042700000000004</c:v>
                </c:pt>
                <c:pt idx="1">
                  <c:v>60.872869999999999</c:v>
                </c:pt>
                <c:pt idx="2">
                  <c:v>60.824150000000003</c:v>
                </c:pt>
                <c:pt idx="3">
                  <c:v>60.739130000000003</c:v>
                </c:pt>
                <c:pt idx="4">
                  <c:v>60.771749999999997</c:v>
                </c:pt>
                <c:pt idx="5">
                  <c:v>60.919460000000001</c:v>
                </c:pt>
                <c:pt idx="6">
                  <c:v>61.088009999999997</c:v>
                </c:pt>
                <c:pt idx="7">
                  <c:v>61.145960000000002</c:v>
                </c:pt>
                <c:pt idx="8">
                  <c:v>61.225900000000003</c:v>
                </c:pt>
                <c:pt idx="9">
                  <c:v>60.914709999999999</c:v>
                </c:pt>
                <c:pt idx="10">
                  <c:v>60.620759999999997</c:v>
                </c:pt>
                <c:pt idx="11">
                  <c:v>60.36018</c:v>
                </c:pt>
                <c:pt idx="12">
                  <c:v>60.439489999999999</c:v>
                </c:pt>
                <c:pt idx="13">
                  <c:v>60.341459999999998</c:v>
                </c:pt>
                <c:pt idx="14">
                  <c:v>60.267870000000002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946240"/>
        <c:axId val="45381824"/>
      </c:lineChart>
      <c:catAx>
        <c:axId val="79946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txPr>
          <a:bodyPr rot="-5400000" vert="horz"/>
          <a:lstStyle/>
          <a:p>
            <a:pPr>
              <a:defRPr/>
            </a:pPr>
            <a:endParaRPr lang="tr-TR"/>
          </a:p>
        </c:txPr>
        <c:crossAx val="45381824"/>
        <c:crosses val="autoZero"/>
        <c:auto val="1"/>
        <c:lblAlgn val="ctr"/>
        <c:lblOffset val="100"/>
        <c:noMultiLvlLbl val="0"/>
      </c:catAx>
      <c:valAx>
        <c:axId val="45381824"/>
        <c:scaling>
          <c:orientation val="minMax"/>
          <c:min val="54"/>
        </c:scaling>
        <c:delete val="0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7994624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'1.4-6'!$O$9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'1.4-6'!$P$6:$U$7</c:f>
              <c:multiLvlStrCache>
                <c:ptCount val="6"/>
                <c:lvl>
                  <c:pt idx="0">
                    <c:v>OIC</c:v>
                  </c:pt>
                  <c:pt idx="1">
                    <c:v>Non-OIC Developing</c:v>
                  </c:pt>
                  <c:pt idx="2">
                    <c:v>Developed</c:v>
                  </c:pt>
                  <c:pt idx="3">
                    <c:v>OIC</c:v>
                  </c:pt>
                  <c:pt idx="4">
                    <c:v>Non-OIC Developing</c:v>
                  </c:pt>
                  <c:pt idx="5">
                    <c:v>Developed</c:v>
                  </c:pt>
                </c:lvl>
                <c:lvl>
                  <c:pt idx="0">
                    <c:v>Male</c:v>
                  </c:pt>
                  <c:pt idx="3">
                    <c:v>Female</c:v>
                  </c:pt>
                </c:lvl>
              </c:multiLvlStrCache>
            </c:multiLvlStrRef>
          </c:cat>
          <c:val>
            <c:numRef>
              <c:f>'1.4-6'!$P$9:$U$9</c:f>
              <c:numCache>
                <c:formatCode>General</c:formatCode>
                <c:ptCount val="6"/>
                <c:pt idx="0">
                  <c:v>78.045919999999995</c:v>
                </c:pt>
                <c:pt idx="1">
                  <c:v>79.525670000000005</c:v>
                </c:pt>
                <c:pt idx="2">
                  <c:v>69.71602</c:v>
                </c:pt>
                <c:pt idx="3">
                  <c:v>39.31024</c:v>
                </c:pt>
                <c:pt idx="4">
                  <c:v>55.682409999999997</c:v>
                </c:pt>
                <c:pt idx="5">
                  <c:v>52.565289999999997</c:v>
                </c:pt>
              </c:numCache>
            </c:numRef>
          </c:val>
        </c:ser>
        <c:ser>
          <c:idx val="2"/>
          <c:order val="1"/>
          <c:tx>
            <c:strRef>
              <c:f>'1.4-6'!$O$10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multiLvlStrRef>
              <c:f>'1.4-6'!$P$6:$U$7</c:f>
              <c:multiLvlStrCache>
                <c:ptCount val="6"/>
                <c:lvl>
                  <c:pt idx="0">
                    <c:v>OIC</c:v>
                  </c:pt>
                  <c:pt idx="1">
                    <c:v>Non-OIC Developing</c:v>
                  </c:pt>
                  <c:pt idx="2">
                    <c:v>Developed</c:v>
                  </c:pt>
                  <c:pt idx="3">
                    <c:v>OIC</c:v>
                  </c:pt>
                  <c:pt idx="4">
                    <c:v>Non-OIC Developing</c:v>
                  </c:pt>
                  <c:pt idx="5">
                    <c:v>Developed</c:v>
                  </c:pt>
                </c:lvl>
                <c:lvl>
                  <c:pt idx="0">
                    <c:v>Male</c:v>
                  </c:pt>
                  <c:pt idx="3">
                    <c:v>Female</c:v>
                  </c:pt>
                </c:lvl>
              </c:multiLvlStrCache>
            </c:multiLvlStrRef>
          </c:cat>
          <c:val>
            <c:numRef>
              <c:f>'1.4-6'!$P$10:$U$10</c:f>
              <c:numCache>
                <c:formatCode>General</c:formatCode>
                <c:ptCount val="6"/>
                <c:pt idx="0">
                  <c:v>77.60069</c:v>
                </c:pt>
                <c:pt idx="1">
                  <c:v>78.273120000000006</c:v>
                </c:pt>
                <c:pt idx="2">
                  <c:v>68.406199999999998</c:v>
                </c:pt>
                <c:pt idx="3">
                  <c:v>40.624189999999999</c:v>
                </c:pt>
                <c:pt idx="4">
                  <c:v>52.688760000000002</c:v>
                </c:pt>
                <c:pt idx="5">
                  <c:v>53.293849999999999</c:v>
                </c:pt>
              </c:numCache>
            </c:numRef>
          </c:val>
        </c:ser>
        <c:ser>
          <c:idx val="3"/>
          <c:order val="2"/>
          <c:tx>
            <c:strRef>
              <c:f>'1.4-6'!$O$11</c:f>
              <c:strCache>
                <c:ptCount val="1"/>
                <c:pt idx="0">
                  <c:v>2014e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'1.4-6'!$P$6:$U$7</c:f>
              <c:multiLvlStrCache>
                <c:ptCount val="6"/>
                <c:lvl>
                  <c:pt idx="0">
                    <c:v>OIC</c:v>
                  </c:pt>
                  <c:pt idx="1">
                    <c:v>Non-OIC Developing</c:v>
                  </c:pt>
                  <c:pt idx="2">
                    <c:v>Developed</c:v>
                  </c:pt>
                  <c:pt idx="3">
                    <c:v>OIC</c:v>
                  </c:pt>
                  <c:pt idx="4">
                    <c:v>Non-OIC Developing</c:v>
                  </c:pt>
                  <c:pt idx="5">
                    <c:v>Developed</c:v>
                  </c:pt>
                </c:lvl>
                <c:lvl>
                  <c:pt idx="0">
                    <c:v>Male</c:v>
                  </c:pt>
                  <c:pt idx="3">
                    <c:v>Female</c:v>
                  </c:pt>
                </c:lvl>
              </c:multiLvlStrCache>
            </c:multiLvlStrRef>
          </c:cat>
          <c:val>
            <c:numRef>
              <c:f>'1.4-6'!$P$11:$U$11</c:f>
              <c:numCache>
                <c:formatCode>General</c:formatCode>
                <c:ptCount val="6"/>
                <c:pt idx="0">
                  <c:v>78.013949999999994</c:v>
                </c:pt>
                <c:pt idx="1">
                  <c:v>78.490499999999997</c:v>
                </c:pt>
                <c:pt idx="2">
                  <c:v>67.742810000000006</c:v>
                </c:pt>
                <c:pt idx="3">
                  <c:v>41.247689999999999</c:v>
                </c:pt>
                <c:pt idx="4">
                  <c:v>52.554040000000001</c:v>
                </c:pt>
                <c:pt idx="5">
                  <c:v>53.187019999999997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381888"/>
        <c:axId val="46120960"/>
      </c:barChart>
      <c:catAx>
        <c:axId val="8138188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txPr>
          <a:bodyPr/>
          <a:lstStyle/>
          <a:p>
            <a:pPr>
              <a:defRPr b="1"/>
            </a:pPr>
            <a:endParaRPr lang="tr-TR"/>
          </a:p>
        </c:txPr>
        <c:crossAx val="46120960"/>
        <c:crosses val="autoZero"/>
        <c:auto val="1"/>
        <c:lblAlgn val="ctr"/>
        <c:lblOffset val="100"/>
        <c:noMultiLvlLbl val="0"/>
      </c:catAx>
      <c:valAx>
        <c:axId val="46120960"/>
        <c:scaling>
          <c:orientation val="minMax"/>
        </c:scaling>
        <c:delete val="0"/>
        <c:axPos val="l"/>
        <c:majorGridlines>
          <c:spPr>
            <a:ln>
              <a:solidFill>
                <a:schemeClr val="tx2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8138188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'1.4-6'!$O$9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'1.4-6'!$P$6:$U$7</c:f>
              <c:multiLvlStrCache>
                <c:ptCount val="6"/>
                <c:lvl>
                  <c:pt idx="0">
                    <c:v>OIC</c:v>
                  </c:pt>
                  <c:pt idx="1">
                    <c:v>Non-OIC Developing</c:v>
                  </c:pt>
                  <c:pt idx="2">
                    <c:v>Developed</c:v>
                  </c:pt>
                  <c:pt idx="3">
                    <c:v>OIC</c:v>
                  </c:pt>
                  <c:pt idx="4">
                    <c:v>Non-OIC Developing</c:v>
                  </c:pt>
                  <c:pt idx="5">
                    <c:v>Developed</c:v>
                  </c:pt>
                </c:lvl>
                <c:lvl>
                  <c:pt idx="0">
                    <c:v>Male</c:v>
                  </c:pt>
                  <c:pt idx="3">
                    <c:v>Female</c:v>
                  </c:pt>
                </c:lvl>
              </c:multiLvlStrCache>
            </c:multiLvlStrRef>
          </c:cat>
          <c:val>
            <c:numRef>
              <c:f>'1.4-6'!$P$9:$U$9</c:f>
              <c:numCache>
                <c:formatCode>General</c:formatCode>
                <c:ptCount val="6"/>
                <c:pt idx="0">
                  <c:v>78.045919999999995</c:v>
                </c:pt>
                <c:pt idx="1">
                  <c:v>79.525670000000005</c:v>
                </c:pt>
                <c:pt idx="2">
                  <c:v>69.71602</c:v>
                </c:pt>
                <c:pt idx="3">
                  <c:v>39.31024</c:v>
                </c:pt>
                <c:pt idx="4">
                  <c:v>55.682409999999997</c:v>
                </c:pt>
                <c:pt idx="5">
                  <c:v>52.565289999999997</c:v>
                </c:pt>
              </c:numCache>
            </c:numRef>
          </c:val>
        </c:ser>
        <c:ser>
          <c:idx val="2"/>
          <c:order val="1"/>
          <c:tx>
            <c:strRef>
              <c:f>'1.4-6'!$O$10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multiLvlStrRef>
              <c:f>'1.4-6'!$P$6:$U$7</c:f>
              <c:multiLvlStrCache>
                <c:ptCount val="6"/>
                <c:lvl>
                  <c:pt idx="0">
                    <c:v>OIC</c:v>
                  </c:pt>
                  <c:pt idx="1">
                    <c:v>Non-OIC Developing</c:v>
                  </c:pt>
                  <c:pt idx="2">
                    <c:v>Developed</c:v>
                  </c:pt>
                  <c:pt idx="3">
                    <c:v>OIC</c:v>
                  </c:pt>
                  <c:pt idx="4">
                    <c:v>Non-OIC Developing</c:v>
                  </c:pt>
                  <c:pt idx="5">
                    <c:v>Developed</c:v>
                  </c:pt>
                </c:lvl>
                <c:lvl>
                  <c:pt idx="0">
                    <c:v>Male</c:v>
                  </c:pt>
                  <c:pt idx="3">
                    <c:v>Female</c:v>
                  </c:pt>
                </c:lvl>
              </c:multiLvlStrCache>
            </c:multiLvlStrRef>
          </c:cat>
          <c:val>
            <c:numRef>
              <c:f>'1.4-6'!$P$10:$U$10</c:f>
              <c:numCache>
                <c:formatCode>General</c:formatCode>
                <c:ptCount val="6"/>
                <c:pt idx="0">
                  <c:v>77.60069</c:v>
                </c:pt>
                <c:pt idx="1">
                  <c:v>78.273120000000006</c:v>
                </c:pt>
                <c:pt idx="2">
                  <c:v>68.406199999999998</c:v>
                </c:pt>
                <c:pt idx="3">
                  <c:v>40.624189999999999</c:v>
                </c:pt>
                <c:pt idx="4">
                  <c:v>52.688760000000002</c:v>
                </c:pt>
                <c:pt idx="5">
                  <c:v>53.293849999999999</c:v>
                </c:pt>
              </c:numCache>
            </c:numRef>
          </c:val>
        </c:ser>
        <c:ser>
          <c:idx val="3"/>
          <c:order val="2"/>
          <c:tx>
            <c:strRef>
              <c:f>'1.4-6'!$O$11</c:f>
              <c:strCache>
                <c:ptCount val="1"/>
                <c:pt idx="0">
                  <c:v>2014e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'1.4-6'!$P$6:$U$7</c:f>
              <c:multiLvlStrCache>
                <c:ptCount val="6"/>
                <c:lvl>
                  <c:pt idx="0">
                    <c:v>OIC</c:v>
                  </c:pt>
                  <c:pt idx="1">
                    <c:v>Non-OIC Developing</c:v>
                  </c:pt>
                  <c:pt idx="2">
                    <c:v>Developed</c:v>
                  </c:pt>
                  <c:pt idx="3">
                    <c:v>OIC</c:v>
                  </c:pt>
                  <c:pt idx="4">
                    <c:v>Non-OIC Developing</c:v>
                  </c:pt>
                  <c:pt idx="5">
                    <c:v>Developed</c:v>
                  </c:pt>
                </c:lvl>
                <c:lvl>
                  <c:pt idx="0">
                    <c:v>Male</c:v>
                  </c:pt>
                  <c:pt idx="3">
                    <c:v>Female</c:v>
                  </c:pt>
                </c:lvl>
              </c:multiLvlStrCache>
            </c:multiLvlStrRef>
          </c:cat>
          <c:val>
            <c:numRef>
              <c:f>'1.4-6'!$P$11:$U$11</c:f>
              <c:numCache>
                <c:formatCode>General</c:formatCode>
                <c:ptCount val="6"/>
                <c:pt idx="0">
                  <c:v>78.013949999999994</c:v>
                </c:pt>
                <c:pt idx="1">
                  <c:v>78.490499999999997</c:v>
                </c:pt>
                <c:pt idx="2">
                  <c:v>67.742810000000006</c:v>
                </c:pt>
                <c:pt idx="3">
                  <c:v>41.247689999999999</c:v>
                </c:pt>
                <c:pt idx="4">
                  <c:v>52.554040000000001</c:v>
                </c:pt>
                <c:pt idx="5">
                  <c:v>53.187019999999997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098368"/>
        <c:axId val="46123264"/>
      </c:barChart>
      <c:catAx>
        <c:axId val="7909836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txPr>
          <a:bodyPr/>
          <a:lstStyle/>
          <a:p>
            <a:pPr>
              <a:defRPr b="1"/>
            </a:pPr>
            <a:endParaRPr lang="tr-TR"/>
          </a:p>
        </c:txPr>
        <c:crossAx val="46123264"/>
        <c:crosses val="autoZero"/>
        <c:auto val="1"/>
        <c:lblAlgn val="ctr"/>
        <c:lblOffset val="100"/>
        <c:noMultiLvlLbl val="0"/>
      </c:catAx>
      <c:valAx>
        <c:axId val="46123264"/>
        <c:scaling>
          <c:orientation val="minMax"/>
        </c:scaling>
        <c:delete val="0"/>
        <c:axPos val="l"/>
        <c:majorGridlines>
          <c:spPr>
            <a:ln>
              <a:solidFill>
                <a:schemeClr val="tx2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7909836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612486268093995E-2"/>
          <c:y val="0.15919861111111111"/>
          <c:w val="0.92049554155491053"/>
          <c:h val="0.556892361111111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'1.4-6'!$Z$6</c:f>
              <c:strCache>
                <c:ptCount val="1"/>
                <c:pt idx="0">
                  <c:v>Labour Force Participation Rate (15+)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'1.4-6'!$Y$7:$Y$27</c:f>
              <c:strCache>
                <c:ptCount val="21"/>
                <c:pt idx="0">
                  <c:v>Qatar</c:v>
                </c:pt>
                <c:pt idx="1">
                  <c:v>Mozambique</c:v>
                </c:pt>
                <c:pt idx="2">
                  <c:v>Burkina Faso</c:v>
                </c:pt>
                <c:pt idx="3">
                  <c:v>Togo</c:v>
                </c:pt>
                <c:pt idx="4">
                  <c:v>UAE</c:v>
                </c:pt>
                <c:pt idx="5">
                  <c:v>Gambia</c:v>
                </c:pt>
                <c:pt idx="6">
                  <c:v>Uganda</c:v>
                </c:pt>
                <c:pt idx="7">
                  <c:v>Senegal</c:v>
                </c:pt>
                <c:pt idx="8">
                  <c:v>Guinea-Bissau</c:v>
                </c:pt>
                <c:pt idx="9">
                  <c:v>Benin</c:v>
                </c:pt>
                <c:pt idx="11">
                  <c:v>Egypt</c:v>
                </c:pt>
                <c:pt idx="12">
                  <c:v>Yemen</c:v>
                </c:pt>
                <c:pt idx="13">
                  <c:v>Afghanistan</c:v>
                </c:pt>
                <c:pt idx="14">
                  <c:v>Lebanon</c:v>
                </c:pt>
                <c:pt idx="15">
                  <c:v>Tunisia</c:v>
                </c:pt>
                <c:pt idx="16">
                  <c:v>Iran</c:v>
                </c:pt>
                <c:pt idx="17">
                  <c:v>Algeria</c:v>
                </c:pt>
                <c:pt idx="18">
                  <c:v>Iraq</c:v>
                </c:pt>
                <c:pt idx="19">
                  <c:v>Jordan</c:v>
                </c:pt>
                <c:pt idx="20">
                  <c:v>Palestine</c:v>
                </c:pt>
              </c:strCache>
            </c:strRef>
          </c:cat>
          <c:val>
            <c:numRef>
              <c:f>'1.4-6'!$Z$7:$Z$27</c:f>
              <c:numCache>
                <c:formatCode>General</c:formatCode>
                <c:ptCount val="21"/>
                <c:pt idx="0">
                  <c:v>86.6</c:v>
                </c:pt>
                <c:pt idx="1">
                  <c:v>84.1</c:v>
                </c:pt>
                <c:pt idx="2">
                  <c:v>83.3</c:v>
                </c:pt>
                <c:pt idx="3">
                  <c:v>81</c:v>
                </c:pt>
                <c:pt idx="4">
                  <c:v>80.5</c:v>
                </c:pt>
                <c:pt idx="5">
                  <c:v>77.400000000000006</c:v>
                </c:pt>
                <c:pt idx="6">
                  <c:v>77.400000000000006</c:v>
                </c:pt>
                <c:pt idx="7">
                  <c:v>76.599999999999994</c:v>
                </c:pt>
                <c:pt idx="8">
                  <c:v>73.400000000000006</c:v>
                </c:pt>
                <c:pt idx="9">
                  <c:v>72.900000000000006</c:v>
                </c:pt>
                <c:pt idx="11">
                  <c:v>49.3</c:v>
                </c:pt>
                <c:pt idx="12">
                  <c:v>49.1</c:v>
                </c:pt>
                <c:pt idx="13">
                  <c:v>47.8</c:v>
                </c:pt>
                <c:pt idx="14">
                  <c:v>47.8</c:v>
                </c:pt>
                <c:pt idx="15">
                  <c:v>47.7</c:v>
                </c:pt>
                <c:pt idx="16">
                  <c:v>45.4</c:v>
                </c:pt>
                <c:pt idx="17">
                  <c:v>44.2</c:v>
                </c:pt>
                <c:pt idx="18">
                  <c:v>42.4</c:v>
                </c:pt>
                <c:pt idx="19">
                  <c:v>41.8</c:v>
                </c:pt>
                <c:pt idx="20">
                  <c:v>41.4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79191552"/>
        <c:axId val="46124416"/>
      </c:barChart>
      <c:catAx>
        <c:axId val="7919155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txPr>
          <a:bodyPr/>
          <a:lstStyle/>
          <a:p>
            <a:pPr>
              <a:defRPr sz="1050"/>
            </a:pPr>
            <a:endParaRPr lang="tr-TR"/>
          </a:p>
        </c:txPr>
        <c:crossAx val="46124416"/>
        <c:crosses val="autoZero"/>
        <c:auto val="1"/>
        <c:lblAlgn val="ctr"/>
        <c:lblOffset val="100"/>
        <c:noMultiLvlLbl val="0"/>
      </c:catAx>
      <c:valAx>
        <c:axId val="46124416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txPr>
          <a:bodyPr/>
          <a:lstStyle/>
          <a:p>
            <a:pPr>
              <a:defRPr sz="1050"/>
            </a:pPr>
            <a:endParaRPr lang="tr-TR"/>
          </a:p>
        </c:txPr>
        <c:crossAx val="7919155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050"/>
          </a:pPr>
          <a:endParaRPr lang="tr-TR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5754901960784317E-2"/>
          <c:y val="0.14405381944444445"/>
          <c:w val="0.86793299421757375"/>
          <c:h val="0.715047222222222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'1.7-9'!$B$5</c:f>
              <c:strCache>
                <c:ptCount val="1"/>
                <c:pt idx="0">
                  <c:v>OIC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'1.7-9'!$A$6:$A$20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2014e</c:v>
                </c:pt>
              </c:strCache>
            </c:strRef>
          </c:cat>
          <c:val>
            <c:numRef>
              <c:f>'1.7-9'!$B$6:$B$20</c:f>
              <c:numCache>
                <c:formatCode>General</c:formatCode>
                <c:ptCount val="15"/>
                <c:pt idx="0">
                  <c:v>45.961779999999997</c:v>
                </c:pt>
                <c:pt idx="1">
                  <c:v>45.616849999999999</c:v>
                </c:pt>
                <c:pt idx="2">
                  <c:v>45.610149999999997</c:v>
                </c:pt>
                <c:pt idx="3">
                  <c:v>45.521349999999998</c:v>
                </c:pt>
                <c:pt idx="4">
                  <c:v>45.571980000000003</c:v>
                </c:pt>
                <c:pt idx="5">
                  <c:v>45.67651</c:v>
                </c:pt>
                <c:pt idx="6">
                  <c:v>45.285240000000002</c:v>
                </c:pt>
                <c:pt idx="7">
                  <c:v>44.791939999999997</c:v>
                </c:pt>
                <c:pt idx="8">
                  <c:v>44.467550000000003</c:v>
                </c:pt>
                <c:pt idx="9">
                  <c:v>44.52731</c:v>
                </c:pt>
                <c:pt idx="10">
                  <c:v>44.451410000000003</c:v>
                </c:pt>
                <c:pt idx="11">
                  <c:v>44.549019999999999</c:v>
                </c:pt>
                <c:pt idx="12">
                  <c:v>44.601550000000003</c:v>
                </c:pt>
                <c:pt idx="13">
                  <c:v>44.702449999999999</c:v>
                </c:pt>
                <c:pt idx="14">
                  <c:v>44.761360000000003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5"/>
        <c:axId val="83504640"/>
        <c:axId val="79273984"/>
      </c:barChart>
      <c:lineChart>
        <c:grouping val="standard"/>
        <c:varyColors val="0"/>
        <c:ser>
          <c:idx val="1"/>
          <c:order val="1"/>
          <c:tx>
            <c:strRef>
              <c:f>'1.7-9'!$C$5</c:f>
              <c:strCache>
                <c:ptCount val="1"/>
                <c:pt idx="0">
                  <c:v>Non-OIC Developing</c:v>
                </c:pt>
              </c:strCache>
            </c:strRef>
          </c:tx>
          <c:dLbls>
            <c:dLbl>
              <c:idx val="0"/>
              <c:layout>
                <c:manualLayout>
                  <c:x val="-1.8896709889377389E-2"/>
                  <c:y val="-4.409722222222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4.1992688643060827E-2"/>
                  <c:y val="-5.7326388888888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'1.7-9'!$A$6:$A$20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2014e</c:v>
                </c:pt>
              </c:strCache>
            </c:strRef>
          </c:cat>
          <c:val>
            <c:numRef>
              <c:f>'1.7-9'!$C$6:$C$20</c:f>
              <c:numCache>
                <c:formatCode>General</c:formatCode>
                <c:ptCount val="15"/>
                <c:pt idx="0">
                  <c:v>55.942709999999998</c:v>
                </c:pt>
                <c:pt idx="1">
                  <c:v>55.391849999999998</c:v>
                </c:pt>
                <c:pt idx="2">
                  <c:v>54.7333</c:v>
                </c:pt>
                <c:pt idx="3">
                  <c:v>54.128970000000002</c:v>
                </c:pt>
                <c:pt idx="4">
                  <c:v>53.799309999999998</c:v>
                </c:pt>
                <c:pt idx="5">
                  <c:v>53.385129999999997</c:v>
                </c:pt>
                <c:pt idx="6">
                  <c:v>52.41263</c:v>
                </c:pt>
                <c:pt idx="7">
                  <c:v>51.540930000000003</c:v>
                </c:pt>
                <c:pt idx="8">
                  <c:v>50.907049999999998</c:v>
                </c:pt>
                <c:pt idx="9">
                  <c:v>49.993989999999997</c:v>
                </c:pt>
                <c:pt idx="10">
                  <c:v>49.13279</c:v>
                </c:pt>
                <c:pt idx="11">
                  <c:v>48.87941</c:v>
                </c:pt>
                <c:pt idx="12">
                  <c:v>48.556330000000003</c:v>
                </c:pt>
                <c:pt idx="13">
                  <c:v>48.581330000000001</c:v>
                </c:pt>
                <c:pt idx="14">
                  <c:v>48.492600000000003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'1.7-9'!$D$5</c:f>
              <c:strCache>
                <c:ptCount val="1"/>
                <c:pt idx="0">
                  <c:v>Developed</c:v>
                </c:pt>
              </c:strCache>
            </c:strRef>
          </c:tx>
          <c:dLbls>
            <c:dLbl>
              <c:idx val="0"/>
              <c:layout>
                <c:manualLayout>
                  <c:x val="-6.2989032964591426E-3"/>
                  <c:y val="-3.52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'1.7-9'!$A$6:$A$20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2014e</c:v>
                </c:pt>
              </c:strCache>
            </c:strRef>
          </c:cat>
          <c:val>
            <c:numRef>
              <c:f>'1.7-9'!$D$6:$D$20</c:f>
              <c:numCache>
                <c:formatCode>General</c:formatCode>
                <c:ptCount val="15"/>
                <c:pt idx="0">
                  <c:v>53.063049999999997</c:v>
                </c:pt>
                <c:pt idx="1">
                  <c:v>52.103830000000002</c:v>
                </c:pt>
                <c:pt idx="2">
                  <c:v>51.485489999999999</c:v>
                </c:pt>
                <c:pt idx="3">
                  <c:v>50.640540000000001</c:v>
                </c:pt>
                <c:pt idx="4">
                  <c:v>50.714129999999997</c:v>
                </c:pt>
                <c:pt idx="5">
                  <c:v>50.931559999999998</c:v>
                </c:pt>
                <c:pt idx="6">
                  <c:v>51.078710000000001</c:v>
                </c:pt>
                <c:pt idx="7">
                  <c:v>50.66066</c:v>
                </c:pt>
                <c:pt idx="8">
                  <c:v>50.305210000000002</c:v>
                </c:pt>
                <c:pt idx="9">
                  <c:v>48.898110000000003</c:v>
                </c:pt>
                <c:pt idx="10">
                  <c:v>47.561160000000001</c:v>
                </c:pt>
                <c:pt idx="11">
                  <c:v>47.150390000000002</c:v>
                </c:pt>
                <c:pt idx="12">
                  <c:v>47.19294</c:v>
                </c:pt>
                <c:pt idx="13">
                  <c:v>47.235010000000003</c:v>
                </c:pt>
                <c:pt idx="14">
                  <c:v>47.464210000000001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504640"/>
        <c:axId val="79273984"/>
      </c:lineChart>
      <c:catAx>
        <c:axId val="8350464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txPr>
          <a:bodyPr rot="-5400000" vert="horz"/>
          <a:lstStyle/>
          <a:p>
            <a:pPr>
              <a:defRPr/>
            </a:pPr>
            <a:endParaRPr lang="tr-TR"/>
          </a:p>
        </c:txPr>
        <c:crossAx val="79273984"/>
        <c:crosses val="autoZero"/>
        <c:auto val="1"/>
        <c:lblAlgn val="ctr"/>
        <c:lblOffset val="100"/>
        <c:noMultiLvlLbl val="0"/>
      </c:catAx>
      <c:valAx>
        <c:axId val="79273984"/>
        <c:scaling>
          <c:orientation val="minMax"/>
          <c:max val="58"/>
          <c:min val="40"/>
        </c:scaling>
        <c:delete val="0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83504640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5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5754901960784317E-2"/>
          <c:y val="0.14405381944444445"/>
          <c:w val="0.86793299421757375"/>
          <c:h val="0.715047222222222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'1.7-9'!$B$5</c:f>
              <c:strCache>
                <c:ptCount val="1"/>
                <c:pt idx="0">
                  <c:v>OIC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'1.7-9'!$A$6:$A$20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2014e</c:v>
                </c:pt>
              </c:strCache>
            </c:strRef>
          </c:cat>
          <c:val>
            <c:numRef>
              <c:f>'1.7-9'!$B$6:$B$20</c:f>
              <c:numCache>
                <c:formatCode>General</c:formatCode>
                <c:ptCount val="15"/>
                <c:pt idx="0">
                  <c:v>45.961779999999997</c:v>
                </c:pt>
                <c:pt idx="1">
                  <c:v>45.616849999999999</c:v>
                </c:pt>
                <c:pt idx="2">
                  <c:v>45.610149999999997</c:v>
                </c:pt>
                <c:pt idx="3">
                  <c:v>45.521349999999998</c:v>
                </c:pt>
                <c:pt idx="4">
                  <c:v>45.571980000000003</c:v>
                </c:pt>
                <c:pt idx="5">
                  <c:v>45.67651</c:v>
                </c:pt>
                <c:pt idx="6">
                  <c:v>45.285240000000002</c:v>
                </c:pt>
                <c:pt idx="7">
                  <c:v>44.791939999999997</c:v>
                </c:pt>
                <c:pt idx="8">
                  <c:v>44.467550000000003</c:v>
                </c:pt>
                <c:pt idx="9">
                  <c:v>44.52731</c:v>
                </c:pt>
                <c:pt idx="10">
                  <c:v>44.451410000000003</c:v>
                </c:pt>
                <c:pt idx="11">
                  <c:v>44.549019999999999</c:v>
                </c:pt>
                <c:pt idx="12">
                  <c:v>44.601550000000003</c:v>
                </c:pt>
                <c:pt idx="13">
                  <c:v>44.702449999999999</c:v>
                </c:pt>
                <c:pt idx="14">
                  <c:v>44.761360000000003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5"/>
        <c:axId val="88252416"/>
        <c:axId val="79276288"/>
      </c:barChart>
      <c:lineChart>
        <c:grouping val="standard"/>
        <c:varyColors val="0"/>
        <c:ser>
          <c:idx val="1"/>
          <c:order val="1"/>
          <c:tx>
            <c:strRef>
              <c:f>'1.7-9'!$C$5</c:f>
              <c:strCache>
                <c:ptCount val="1"/>
                <c:pt idx="0">
                  <c:v>Non-OIC Developing</c:v>
                </c:pt>
              </c:strCache>
            </c:strRef>
          </c:tx>
          <c:dLbls>
            <c:dLbl>
              <c:idx val="0"/>
              <c:layout>
                <c:manualLayout>
                  <c:x val="-1.8896709889377389E-2"/>
                  <c:y val="-4.40972222222222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4.1992688643060827E-2"/>
                  <c:y val="-5.7326388888888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'1.7-9'!$A$6:$A$20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2014e</c:v>
                </c:pt>
              </c:strCache>
            </c:strRef>
          </c:cat>
          <c:val>
            <c:numRef>
              <c:f>'1.7-9'!$C$6:$C$20</c:f>
              <c:numCache>
                <c:formatCode>General</c:formatCode>
                <c:ptCount val="15"/>
                <c:pt idx="0">
                  <c:v>55.942709999999998</c:v>
                </c:pt>
                <c:pt idx="1">
                  <c:v>55.391849999999998</c:v>
                </c:pt>
                <c:pt idx="2">
                  <c:v>54.7333</c:v>
                </c:pt>
                <c:pt idx="3">
                  <c:v>54.128970000000002</c:v>
                </c:pt>
                <c:pt idx="4">
                  <c:v>53.799309999999998</c:v>
                </c:pt>
                <c:pt idx="5">
                  <c:v>53.385129999999997</c:v>
                </c:pt>
                <c:pt idx="6">
                  <c:v>52.41263</c:v>
                </c:pt>
                <c:pt idx="7">
                  <c:v>51.540930000000003</c:v>
                </c:pt>
                <c:pt idx="8">
                  <c:v>50.907049999999998</c:v>
                </c:pt>
                <c:pt idx="9">
                  <c:v>49.993989999999997</c:v>
                </c:pt>
                <c:pt idx="10">
                  <c:v>49.13279</c:v>
                </c:pt>
                <c:pt idx="11">
                  <c:v>48.87941</c:v>
                </c:pt>
                <c:pt idx="12">
                  <c:v>48.556330000000003</c:v>
                </c:pt>
                <c:pt idx="13">
                  <c:v>48.581330000000001</c:v>
                </c:pt>
                <c:pt idx="14">
                  <c:v>48.492600000000003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'1.7-9'!$D$5</c:f>
              <c:strCache>
                <c:ptCount val="1"/>
                <c:pt idx="0">
                  <c:v>Developed</c:v>
                </c:pt>
              </c:strCache>
            </c:strRef>
          </c:tx>
          <c:dLbls>
            <c:dLbl>
              <c:idx val="0"/>
              <c:layout>
                <c:manualLayout>
                  <c:x val="-6.2989032964591426E-3"/>
                  <c:y val="-3.52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'1.7-9'!$A$6:$A$20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2014e</c:v>
                </c:pt>
              </c:strCache>
            </c:strRef>
          </c:cat>
          <c:val>
            <c:numRef>
              <c:f>'1.7-9'!$D$6:$D$20</c:f>
              <c:numCache>
                <c:formatCode>General</c:formatCode>
                <c:ptCount val="15"/>
                <c:pt idx="0">
                  <c:v>53.063049999999997</c:v>
                </c:pt>
                <c:pt idx="1">
                  <c:v>52.103830000000002</c:v>
                </c:pt>
                <c:pt idx="2">
                  <c:v>51.485489999999999</c:v>
                </c:pt>
                <c:pt idx="3">
                  <c:v>50.640540000000001</c:v>
                </c:pt>
                <c:pt idx="4">
                  <c:v>50.714129999999997</c:v>
                </c:pt>
                <c:pt idx="5">
                  <c:v>50.931559999999998</c:v>
                </c:pt>
                <c:pt idx="6">
                  <c:v>51.078710000000001</c:v>
                </c:pt>
                <c:pt idx="7">
                  <c:v>50.66066</c:v>
                </c:pt>
                <c:pt idx="8">
                  <c:v>50.305210000000002</c:v>
                </c:pt>
                <c:pt idx="9">
                  <c:v>48.898110000000003</c:v>
                </c:pt>
                <c:pt idx="10">
                  <c:v>47.561160000000001</c:v>
                </c:pt>
                <c:pt idx="11">
                  <c:v>47.150390000000002</c:v>
                </c:pt>
                <c:pt idx="12">
                  <c:v>47.19294</c:v>
                </c:pt>
                <c:pt idx="13">
                  <c:v>47.235010000000003</c:v>
                </c:pt>
                <c:pt idx="14">
                  <c:v>47.464210000000001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252416"/>
        <c:axId val="79276288"/>
      </c:lineChart>
      <c:catAx>
        <c:axId val="88252416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txPr>
          <a:bodyPr rot="-5400000" vert="horz"/>
          <a:lstStyle/>
          <a:p>
            <a:pPr>
              <a:defRPr/>
            </a:pPr>
            <a:endParaRPr lang="tr-TR"/>
          </a:p>
        </c:txPr>
        <c:crossAx val="79276288"/>
        <c:crosses val="autoZero"/>
        <c:auto val="1"/>
        <c:lblAlgn val="ctr"/>
        <c:lblOffset val="100"/>
        <c:noMultiLvlLbl val="0"/>
      </c:catAx>
      <c:valAx>
        <c:axId val="79276288"/>
        <c:scaling>
          <c:orientation val="minMax"/>
          <c:max val="58"/>
          <c:min val="40"/>
        </c:scaling>
        <c:delete val="0"/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rgbClr val="002060"/>
            </a:solidFill>
          </a:ln>
        </c:spPr>
        <c:crossAx val="88252416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50">
          <a:solidFill>
            <a:srgbClr val="002060"/>
          </a:solidFill>
          <a:latin typeface="Calibri Light" panose="020F0302020204030204" pitchFamily="34" charset="0"/>
        </a:defRPr>
      </a:pPr>
      <a:endParaRPr lang="tr-TR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E5C164-B649-462E-BFE3-35B40CA84034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FC2C2D44-49D9-4939-9B56-7267A40C10E5}">
      <dgm:prSet phldrT="[Text]" custT="1"/>
      <dgm:spPr/>
      <dgm:t>
        <a:bodyPr/>
        <a:lstStyle/>
        <a:p>
          <a:r>
            <a:rPr lang="tr-TR" sz="1600" dirty="0" smtClean="0"/>
            <a:t>41.5%</a:t>
          </a:r>
          <a:endParaRPr lang="en-GB" sz="1600" dirty="0"/>
        </a:p>
      </dgm:t>
    </dgm:pt>
    <dgm:pt modelId="{AB62038A-4A2C-4C65-A391-DB4051A0782C}" type="parTrans" cxnId="{8BBA258A-031F-4F52-A279-E5B76ADF838A}">
      <dgm:prSet/>
      <dgm:spPr/>
      <dgm:t>
        <a:bodyPr/>
        <a:lstStyle/>
        <a:p>
          <a:endParaRPr lang="en-GB"/>
        </a:p>
      </dgm:t>
    </dgm:pt>
    <dgm:pt modelId="{2E1DF9F1-6987-4B91-9C0D-291712090734}" type="sibTrans" cxnId="{8BBA258A-031F-4F52-A279-E5B76ADF838A}">
      <dgm:prSet/>
      <dgm:spPr/>
      <dgm:t>
        <a:bodyPr/>
        <a:lstStyle/>
        <a:p>
          <a:endParaRPr lang="en-GB"/>
        </a:p>
      </dgm:t>
    </dgm:pt>
    <dgm:pt modelId="{538F55B1-9742-4673-B31D-40BCCDFE5A6F}">
      <dgm:prSet phldrT="[Text]" custT="1"/>
      <dgm:spPr/>
      <dgm:t>
        <a:bodyPr/>
        <a:lstStyle/>
        <a:p>
          <a:r>
            <a:rPr lang="tr-TR" sz="1600" dirty="0" smtClean="0"/>
            <a:t>44.0%</a:t>
          </a:r>
          <a:endParaRPr lang="en-GB" sz="1600" dirty="0"/>
        </a:p>
      </dgm:t>
    </dgm:pt>
    <dgm:pt modelId="{25B59A6C-4C3B-4A31-9EF1-2D56710C17C9}" type="parTrans" cxnId="{CBF7CDDF-F5D6-43A8-AD69-CE35C59FD8D0}">
      <dgm:prSet/>
      <dgm:spPr/>
      <dgm:t>
        <a:bodyPr/>
        <a:lstStyle/>
        <a:p>
          <a:endParaRPr lang="en-GB"/>
        </a:p>
      </dgm:t>
    </dgm:pt>
    <dgm:pt modelId="{6CFF209A-7F86-44F7-8C42-AF4A7AE7D78E}" type="sibTrans" cxnId="{CBF7CDDF-F5D6-43A8-AD69-CE35C59FD8D0}">
      <dgm:prSet/>
      <dgm:spPr/>
      <dgm:t>
        <a:bodyPr/>
        <a:lstStyle/>
        <a:p>
          <a:endParaRPr lang="en-GB"/>
        </a:p>
      </dgm:t>
    </dgm:pt>
    <dgm:pt modelId="{45119FEB-5367-4FC3-93BF-37366E4CADE9}" type="pres">
      <dgm:prSet presAssocID="{92E5C164-B649-462E-BFE3-35B40CA84034}" presName="CompostProcess" presStyleCnt="0">
        <dgm:presLayoutVars>
          <dgm:dir/>
          <dgm:resizeHandles val="exact"/>
        </dgm:presLayoutVars>
      </dgm:prSet>
      <dgm:spPr/>
    </dgm:pt>
    <dgm:pt modelId="{E4D4003D-A33A-4F6A-A2AC-6027C127EB0A}" type="pres">
      <dgm:prSet presAssocID="{92E5C164-B649-462E-BFE3-35B40CA84034}" presName="arrow" presStyleLbl="bgShp" presStyleIdx="0" presStyleCnt="1"/>
      <dgm:spPr/>
    </dgm:pt>
    <dgm:pt modelId="{BA28B322-223A-4294-BD51-D4C7133E7150}" type="pres">
      <dgm:prSet presAssocID="{92E5C164-B649-462E-BFE3-35B40CA84034}" presName="linearProcess" presStyleCnt="0"/>
      <dgm:spPr/>
    </dgm:pt>
    <dgm:pt modelId="{53438E23-3E75-43C1-B019-3BFD258DBE66}" type="pres">
      <dgm:prSet presAssocID="{FC2C2D44-49D9-4939-9B56-7267A40C10E5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BCA59AF-5FE4-47B4-9D6B-F4DDA71AFB01}" type="pres">
      <dgm:prSet presAssocID="{2E1DF9F1-6987-4B91-9C0D-291712090734}" presName="sibTrans" presStyleCnt="0"/>
      <dgm:spPr/>
    </dgm:pt>
    <dgm:pt modelId="{5219F3C1-2D3C-46E0-92BF-3798205F26E0}" type="pres">
      <dgm:prSet presAssocID="{538F55B1-9742-4673-B31D-40BCCDFE5A6F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549BF16-DC2F-438E-AB16-A52BEA5AE4D1}" type="presOf" srcId="{FC2C2D44-49D9-4939-9B56-7267A40C10E5}" destId="{53438E23-3E75-43C1-B019-3BFD258DBE66}" srcOrd="0" destOrd="0" presId="urn:microsoft.com/office/officeart/2005/8/layout/hProcess9"/>
    <dgm:cxn modelId="{5B98291F-3FB8-44CD-9622-F3D0E8A14FC2}" type="presOf" srcId="{538F55B1-9742-4673-B31D-40BCCDFE5A6F}" destId="{5219F3C1-2D3C-46E0-92BF-3798205F26E0}" srcOrd="0" destOrd="0" presId="urn:microsoft.com/office/officeart/2005/8/layout/hProcess9"/>
    <dgm:cxn modelId="{CBF7CDDF-F5D6-43A8-AD69-CE35C59FD8D0}" srcId="{92E5C164-B649-462E-BFE3-35B40CA84034}" destId="{538F55B1-9742-4673-B31D-40BCCDFE5A6F}" srcOrd="1" destOrd="0" parTransId="{25B59A6C-4C3B-4A31-9EF1-2D56710C17C9}" sibTransId="{6CFF209A-7F86-44F7-8C42-AF4A7AE7D78E}"/>
    <dgm:cxn modelId="{DB11B8CE-B66D-4ED2-956C-02748BF11AF8}" type="presOf" srcId="{92E5C164-B649-462E-BFE3-35B40CA84034}" destId="{45119FEB-5367-4FC3-93BF-37366E4CADE9}" srcOrd="0" destOrd="0" presId="urn:microsoft.com/office/officeart/2005/8/layout/hProcess9"/>
    <dgm:cxn modelId="{8BBA258A-031F-4F52-A279-E5B76ADF838A}" srcId="{92E5C164-B649-462E-BFE3-35B40CA84034}" destId="{FC2C2D44-49D9-4939-9B56-7267A40C10E5}" srcOrd="0" destOrd="0" parTransId="{AB62038A-4A2C-4C65-A391-DB4051A0782C}" sibTransId="{2E1DF9F1-6987-4B91-9C0D-291712090734}"/>
    <dgm:cxn modelId="{F40797F0-0A66-4CC2-BAE0-6AE2BB4CCC9E}" type="presParOf" srcId="{45119FEB-5367-4FC3-93BF-37366E4CADE9}" destId="{E4D4003D-A33A-4F6A-A2AC-6027C127EB0A}" srcOrd="0" destOrd="0" presId="urn:microsoft.com/office/officeart/2005/8/layout/hProcess9"/>
    <dgm:cxn modelId="{135C16CC-0EDC-4571-953D-4CA627C6CC80}" type="presParOf" srcId="{45119FEB-5367-4FC3-93BF-37366E4CADE9}" destId="{BA28B322-223A-4294-BD51-D4C7133E7150}" srcOrd="1" destOrd="0" presId="urn:microsoft.com/office/officeart/2005/8/layout/hProcess9"/>
    <dgm:cxn modelId="{0072A744-5E2F-459D-A05C-ACB60CC89E86}" type="presParOf" srcId="{BA28B322-223A-4294-BD51-D4C7133E7150}" destId="{53438E23-3E75-43C1-B019-3BFD258DBE66}" srcOrd="0" destOrd="0" presId="urn:microsoft.com/office/officeart/2005/8/layout/hProcess9"/>
    <dgm:cxn modelId="{3E1F5B4E-1506-48E3-A157-3616F0710FF4}" type="presParOf" srcId="{BA28B322-223A-4294-BD51-D4C7133E7150}" destId="{2BCA59AF-5FE4-47B4-9D6B-F4DDA71AFB01}" srcOrd="1" destOrd="0" presId="urn:microsoft.com/office/officeart/2005/8/layout/hProcess9"/>
    <dgm:cxn modelId="{FD4BE9E0-3560-46B0-88E4-BE4F6CDF36D6}" type="presParOf" srcId="{BA28B322-223A-4294-BD51-D4C7133E7150}" destId="{5219F3C1-2D3C-46E0-92BF-3798205F26E0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E5C164-B649-462E-BFE3-35B40CA84034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FC2C2D44-49D9-4939-9B56-7267A40C10E5}">
      <dgm:prSet phldrT="[Text]" custT="1"/>
      <dgm:spPr/>
      <dgm:t>
        <a:bodyPr/>
        <a:lstStyle/>
        <a:p>
          <a:r>
            <a:rPr lang="tr-TR" sz="1600" dirty="0" smtClean="0"/>
            <a:t>2.1%</a:t>
          </a:r>
          <a:endParaRPr lang="en-GB" sz="1600" dirty="0"/>
        </a:p>
      </dgm:t>
    </dgm:pt>
    <dgm:pt modelId="{AB62038A-4A2C-4C65-A391-DB4051A0782C}" type="parTrans" cxnId="{8BBA258A-031F-4F52-A279-E5B76ADF838A}">
      <dgm:prSet/>
      <dgm:spPr/>
      <dgm:t>
        <a:bodyPr/>
        <a:lstStyle/>
        <a:p>
          <a:endParaRPr lang="en-GB"/>
        </a:p>
      </dgm:t>
    </dgm:pt>
    <dgm:pt modelId="{2E1DF9F1-6987-4B91-9C0D-291712090734}" type="sibTrans" cxnId="{8BBA258A-031F-4F52-A279-E5B76ADF838A}">
      <dgm:prSet/>
      <dgm:spPr/>
      <dgm:t>
        <a:bodyPr/>
        <a:lstStyle/>
        <a:p>
          <a:endParaRPr lang="en-GB"/>
        </a:p>
      </dgm:t>
    </dgm:pt>
    <dgm:pt modelId="{538F55B1-9742-4673-B31D-40BCCDFE5A6F}">
      <dgm:prSet phldrT="[Text]" custT="1"/>
      <dgm:spPr/>
      <dgm:t>
        <a:bodyPr/>
        <a:lstStyle/>
        <a:p>
          <a:r>
            <a:rPr lang="tr-TR" sz="1600" dirty="0" smtClean="0"/>
            <a:t>2.4%</a:t>
          </a:r>
          <a:endParaRPr lang="en-GB" sz="1600" dirty="0"/>
        </a:p>
      </dgm:t>
    </dgm:pt>
    <dgm:pt modelId="{25B59A6C-4C3B-4A31-9EF1-2D56710C17C9}" type="parTrans" cxnId="{CBF7CDDF-F5D6-43A8-AD69-CE35C59FD8D0}">
      <dgm:prSet/>
      <dgm:spPr/>
      <dgm:t>
        <a:bodyPr/>
        <a:lstStyle/>
        <a:p>
          <a:endParaRPr lang="en-GB"/>
        </a:p>
      </dgm:t>
    </dgm:pt>
    <dgm:pt modelId="{6CFF209A-7F86-44F7-8C42-AF4A7AE7D78E}" type="sibTrans" cxnId="{CBF7CDDF-F5D6-43A8-AD69-CE35C59FD8D0}">
      <dgm:prSet/>
      <dgm:spPr/>
      <dgm:t>
        <a:bodyPr/>
        <a:lstStyle/>
        <a:p>
          <a:endParaRPr lang="en-GB"/>
        </a:p>
      </dgm:t>
    </dgm:pt>
    <dgm:pt modelId="{45119FEB-5367-4FC3-93BF-37366E4CADE9}" type="pres">
      <dgm:prSet presAssocID="{92E5C164-B649-462E-BFE3-35B40CA84034}" presName="CompostProcess" presStyleCnt="0">
        <dgm:presLayoutVars>
          <dgm:dir/>
          <dgm:resizeHandles val="exact"/>
        </dgm:presLayoutVars>
      </dgm:prSet>
      <dgm:spPr/>
    </dgm:pt>
    <dgm:pt modelId="{E4D4003D-A33A-4F6A-A2AC-6027C127EB0A}" type="pres">
      <dgm:prSet presAssocID="{92E5C164-B649-462E-BFE3-35B40CA84034}" presName="arrow" presStyleLbl="bgShp" presStyleIdx="0" presStyleCnt="1"/>
      <dgm:spPr/>
    </dgm:pt>
    <dgm:pt modelId="{BA28B322-223A-4294-BD51-D4C7133E7150}" type="pres">
      <dgm:prSet presAssocID="{92E5C164-B649-462E-BFE3-35B40CA84034}" presName="linearProcess" presStyleCnt="0"/>
      <dgm:spPr/>
    </dgm:pt>
    <dgm:pt modelId="{53438E23-3E75-43C1-B019-3BFD258DBE66}" type="pres">
      <dgm:prSet presAssocID="{FC2C2D44-49D9-4939-9B56-7267A40C10E5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BCA59AF-5FE4-47B4-9D6B-F4DDA71AFB01}" type="pres">
      <dgm:prSet presAssocID="{2E1DF9F1-6987-4B91-9C0D-291712090734}" presName="sibTrans" presStyleCnt="0"/>
      <dgm:spPr/>
    </dgm:pt>
    <dgm:pt modelId="{5219F3C1-2D3C-46E0-92BF-3798205F26E0}" type="pres">
      <dgm:prSet presAssocID="{538F55B1-9742-4673-B31D-40BCCDFE5A6F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DF33A0B-8A64-460F-BBD3-A04BEEB99871}" type="presOf" srcId="{538F55B1-9742-4673-B31D-40BCCDFE5A6F}" destId="{5219F3C1-2D3C-46E0-92BF-3798205F26E0}" srcOrd="0" destOrd="0" presId="urn:microsoft.com/office/officeart/2005/8/layout/hProcess9"/>
    <dgm:cxn modelId="{CBF7CDDF-F5D6-43A8-AD69-CE35C59FD8D0}" srcId="{92E5C164-B649-462E-BFE3-35B40CA84034}" destId="{538F55B1-9742-4673-B31D-40BCCDFE5A6F}" srcOrd="1" destOrd="0" parTransId="{25B59A6C-4C3B-4A31-9EF1-2D56710C17C9}" sibTransId="{6CFF209A-7F86-44F7-8C42-AF4A7AE7D78E}"/>
    <dgm:cxn modelId="{A393A578-9D3E-4EF3-83CF-9B3FA1447EB1}" type="presOf" srcId="{92E5C164-B649-462E-BFE3-35B40CA84034}" destId="{45119FEB-5367-4FC3-93BF-37366E4CADE9}" srcOrd="0" destOrd="0" presId="urn:microsoft.com/office/officeart/2005/8/layout/hProcess9"/>
    <dgm:cxn modelId="{8BBA258A-031F-4F52-A279-E5B76ADF838A}" srcId="{92E5C164-B649-462E-BFE3-35B40CA84034}" destId="{FC2C2D44-49D9-4939-9B56-7267A40C10E5}" srcOrd="0" destOrd="0" parTransId="{AB62038A-4A2C-4C65-A391-DB4051A0782C}" sibTransId="{2E1DF9F1-6987-4B91-9C0D-291712090734}"/>
    <dgm:cxn modelId="{F51CBC57-4C94-47BB-8F4F-D85DD052E168}" type="presOf" srcId="{FC2C2D44-49D9-4939-9B56-7267A40C10E5}" destId="{53438E23-3E75-43C1-B019-3BFD258DBE66}" srcOrd="0" destOrd="0" presId="urn:microsoft.com/office/officeart/2005/8/layout/hProcess9"/>
    <dgm:cxn modelId="{ED8DDA99-B18D-4183-9426-BDA4C060E798}" type="presParOf" srcId="{45119FEB-5367-4FC3-93BF-37366E4CADE9}" destId="{E4D4003D-A33A-4F6A-A2AC-6027C127EB0A}" srcOrd="0" destOrd="0" presId="urn:microsoft.com/office/officeart/2005/8/layout/hProcess9"/>
    <dgm:cxn modelId="{ADE32C0C-DB4D-4B4B-9DA9-EE7761ED8281}" type="presParOf" srcId="{45119FEB-5367-4FC3-93BF-37366E4CADE9}" destId="{BA28B322-223A-4294-BD51-D4C7133E7150}" srcOrd="1" destOrd="0" presId="urn:microsoft.com/office/officeart/2005/8/layout/hProcess9"/>
    <dgm:cxn modelId="{6283B0D8-5F9B-4997-9116-7CE1BEB59C2A}" type="presParOf" srcId="{BA28B322-223A-4294-BD51-D4C7133E7150}" destId="{53438E23-3E75-43C1-B019-3BFD258DBE66}" srcOrd="0" destOrd="0" presId="urn:microsoft.com/office/officeart/2005/8/layout/hProcess9"/>
    <dgm:cxn modelId="{B3871A74-5F69-4BDE-95E8-1D8465B3C7EF}" type="presParOf" srcId="{BA28B322-223A-4294-BD51-D4C7133E7150}" destId="{2BCA59AF-5FE4-47B4-9D6B-F4DDA71AFB01}" srcOrd="1" destOrd="0" presId="urn:microsoft.com/office/officeart/2005/8/layout/hProcess9"/>
    <dgm:cxn modelId="{680066C6-8293-4C60-9556-AB40ADB274C1}" type="presParOf" srcId="{BA28B322-223A-4294-BD51-D4C7133E7150}" destId="{5219F3C1-2D3C-46E0-92BF-3798205F26E0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E5C164-B649-462E-BFE3-35B40CA84034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FC2C2D44-49D9-4939-9B56-7267A40C10E5}">
      <dgm:prSet phldrT="[Text]" custT="1"/>
      <dgm:spPr/>
      <dgm:t>
        <a:bodyPr/>
        <a:lstStyle/>
        <a:p>
          <a:r>
            <a:rPr lang="tr-TR" sz="1600" dirty="0" smtClean="0"/>
            <a:t>23.6%</a:t>
          </a:r>
          <a:endParaRPr lang="en-GB" sz="1600" dirty="0"/>
        </a:p>
      </dgm:t>
    </dgm:pt>
    <dgm:pt modelId="{AB62038A-4A2C-4C65-A391-DB4051A0782C}" type="parTrans" cxnId="{8BBA258A-031F-4F52-A279-E5B76ADF838A}">
      <dgm:prSet/>
      <dgm:spPr/>
      <dgm:t>
        <a:bodyPr/>
        <a:lstStyle/>
        <a:p>
          <a:endParaRPr lang="en-GB"/>
        </a:p>
      </dgm:t>
    </dgm:pt>
    <dgm:pt modelId="{2E1DF9F1-6987-4B91-9C0D-291712090734}" type="sibTrans" cxnId="{8BBA258A-031F-4F52-A279-E5B76ADF838A}">
      <dgm:prSet/>
      <dgm:spPr/>
      <dgm:t>
        <a:bodyPr/>
        <a:lstStyle/>
        <a:p>
          <a:endParaRPr lang="en-GB"/>
        </a:p>
      </dgm:t>
    </dgm:pt>
    <dgm:pt modelId="{538F55B1-9742-4673-B31D-40BCCDFE5A6F}">
      <dgm:prSet phldrT="[Text]" custT="1"/>
      <dgm:spPr/>
      <dgm:t>
        <a:bodyPr/>
        <a:lstStyle/>
        <a:p>
          <a:r>
            <a:rPr lang="tr-TR" sz="1600" dirty="0" smtClean="0"/>
            <a:t>24.4%</a:t>
          </a:r>
          <a:endParaRPr lang="en-GB" sz="1600" dirty="0"/>
        </a:p>
      </dgm:t>
    </dgm:pt>
    <dgm:pt modelId="{25B59A6C-4C3B-4A31-9EF1-2D56710C17C9}" type="parTrans" cxnId="{CBF7CDDF-F5D6-43A8-AD69-CE35C59FD8D0}">
      <dgm:prSet/>
      <dgm:spPr/>
      <dgm:t>
        <a:bodyPr/>
        <a:lstStyle/>
        <a:p>
          <a:endParaRPr lang="en-GB"/>
        </a:p>
      </dgm:t>
    </dgm:pt>
    <dgm:pt modelId="{6CFF209A-7F86-44F7-8C42-AF4A7AE7D78E}" type="sibTrans" cxnId="{CBF7CDDF-F5D6-43A8-AD69-CE35C59FD8D0}">
      <dgm:prSet/>
      <dgm:spPr/>
      <dgm:t>
        <a:bodyPr/>
        <a:lstStyle/>
        <a:p>
          <a:endParaRPr lang="en-GB"/>
        </a:p>
      </dgm:t>
    </dgm:pt>
    <dgm:pt modelId="{45119FEB-5367-4FC3-93BF-37366E4CADE9}" type="pres">
      <dgm:prSet presAssocID="{92E5C164-B649-462E-BFE3-35B40CA84034}" presName="CompostProcess" presStyleCnt="0">
        <dgm:presLayoutVars>
          <dgm:dir/>
          <dgm:resizeHandles val="exact"/>
        </dgm:presLayoutVars>
      </dgm:prSet>
      <dgm:spPr/>
    </dgm:pt>
    <dgm:pt modelId="{E4D4003D-A33A-4F6A-A2AC-6027C127EB0A}" type="pres">
      <dgm:prSet presAssocID="{92E5C164-B649-462E-BFE3-35B40CA84034}" presName="arrow" presStyleLbl="bgShp" presStyleIdx="0" presStyleCnt="1"/>
      <dgm:spPr/>
    </dgm:pt>
    <dgm:pt modelId="{BA28B322-223A-4294-BD51-D4C7133E7150}" type="pres">
      <dgm:prSet presAssocID="{92E5C164-B649-462E-BFE3-35B40CA84034}" presName="linearProcess" presStyleCnt="0"/>
      <dgm:spPr/>
    </dgm:pt>
    <dgm:pt modelId="{53438E23-3E75-43C1-B019-3BFD258DBE66}" type="pres">
      <dgm:prSet presAssocID="{FC2C2D44-49D9-4939-9B56-7267A40C10E5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BCA59AF-5FE4-47B4-9D6B-F4DDA71AFB01}" type="pres">
      <dgm:prSet presAssocID="{2E1DF9F1-6987-4B91-9C0D-291712090734}" presName="sibTrans" presStyleCnt="0"/>
      <dgm:spPr/>
    </dgm:pt>
    <dgm:pt modelId="{5219F3C1-2D3C-46E0-92BF-3798205F26E0}" type="pres">
      <dgm:prSet presAssocID="{538F55B1-9742-4673-B31D-40BCCDFE5A6F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BF7CDDF-F5D6-43A8-AD69-CE35C59FD8D0}" srcId="{92E5C164-B649-462E-BFE3-35B40CA84034}" destId="{538F55B1-9742-4673-B31D-40BCCDFE5A6F}" srcOrd="1" destOrd="0" parTransId="{25B59A6C-4C3B-4A31-9EF1-2D56710C17C9}" sibTransId="{6CFF209A-7F86-44F7-8C42-AF4A7AE7D78E}"/>
    <dgm:cxn modelId="{FB2188B9-DEA0-47A9-B1E2-814654333CAE}" type="presOf" srcId="{538F55B1-9742-4673-B31D-40BCCDFE5A6F}" destId="{5219F3C1-2D3C-46E0-92BF-3798205F26E0}" srcOrd="0" destOrd="0" presId="urn:microsoft.com/office/officeart/2005/8/layout/hProcess9"/>
    <dgm:cxn modelId="{8BBA258A-031F-4F52-A279-E5B76ADF838A}" srcId="{92E5C164-B649-462E-BFE3-35B40CA84034}" destId="{FC2C2D44-49D9-4939-9B56-7267A40C10E5}" srcOrd="0" destOrd="0" parTransId="{AB62038A-4A2C-4C65-A391-DB4051A0782C}" sibTransId="{2E1DF9F1-6987-4B91-9C0D-291712090734}"/>
    <dgm:cxn modelId="{3381F136-433F-4613-A64E-EF91F1109C23}" type="presOf" srcId="{FC2C2D44-49D9-4939-9B56-7267A40C10E5}" destId="{53438E23-3E75-43C1-B019-3BFD258DBE66}" srcOrd="0" destOrd="0" presId="urn:microsoft.com/office/officeart/2005/8/layout/hProcess9"/>
    <dgm:cxn modelId="{B448C776-D1F6-4B22-AE61-160A5095D105}" type="presOf" srcId="{92E5C164-B649-462E-BFE3-35B40CA84034}" destId="{45119FEB-5367-4FC3-93BF-37366E4CADE9}" srcOrd="0" destOrd="0" presId="urn:microsoft.com/office/officeart/2005/8/layout/hProcess9"/>
    <dgm:cxn modelId="{BC63082B-52C5-4E2A-BBA5-EFA88F50CA1C}" type="presParOf" srcId="{45119FEB-5367-4FC3-93BF-37366E4CADE9}" destId="{E4D4003D-A33A-4F6A-A2AC-6027C127EB0A}" srcOrd="0" destOrd="0" presId="urn:microsoft.com/office/officeart/2005/8/layout/hProcess9"/>
    <dgm:cxn modelId="{C7F8AD51-740B-4C7C-A3C4-E4FBA96371C0}" type="presParOf" srcId="{45119FEB-5367-4FC3-93BF-37366E4CADE9}" destId="{BA28B322-223A-4294-BD51-D4C7133E7150}" srcOrd="1" destOrd="0" presId="urn:microsoft.com/office/officeart/2005/8/layout/hProcess9"/>
    <dgm:cxn modelId="{71FB9137-B888-4C56-B90C-B8E228D322A6}" type="presParOf" srcId="{BA28B322-223A-4294-BD51-D4C7133E7150}" destId="{53438E23-3E75-43C1-B019-3BFD258DBE66}" srcOrd="0" destOrd="0" presId="urn:microsoft.com/office/officeart/2005/8/layout/hProcess9"/>
    <dgm:cxn modelId="{98337BEF-4F92-42B4-B363-19B298F90891}" type="presParOf" srcId="{BA28B322-223A-4294-BD51-D4C7133E7150}" destId="{2BCA59AF-5FE4-47B4-9D6B-F4DDA71AFB01}" srcOrd="1" destOrd="0" presId="urn:microsoft.com/office/officeart/2005/8/layout/hProcess9"/>
    <dgm:cxn modelId="{950E684E-1A59-448C-8BAA-0B0BC67DB031}" type="presParOf" srcId="{BA28B322-223A-4294-BD51-D4C7133E7150}" destId="{5219F3C1-2D3C-46E0-92BF-3798205F26E0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E5C164-B649-462E-BFE3-35B40CA84034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FC2C2D44-49D9-4939-9B56-7267A40C10E5}">
      <dgm:prSet phldrT="[Text]" custT="1"/>
      <dgm:spPr/>
      <dgm:t>
        <a:bodyPr/>
        <a:lstStyle/>
        <a:p>
          <a:r>
            <a:rPr lang="tr-TR" sz="1600" dirty="0" smtClean="0"/>
            <a:t>12.6%</a:t>
          </a:r>
          <a:endParaRPr lang="en-GB" sz="1600" dirty="0"/>
        </a:p>
      </dgm:t>
    </dgm:pt>
    <dgm:pt modelId="{AB62038A-4A2C-4C65-A391-DB4051A0782C}" type="parTrans" cxnId="{8BBA258A-031F-4F52-A279-E5B76ADF838A}">
      <dgm:prSet/>
      <dgm:spPr/>
      <dgm:t>
        <a:bodyPr/>
        <a:lstStyle/>
        <a:p>
          <a:endParaRPr lang="en-GB"/>
        </a:p>
      </dgm:t>
    </dgm:pt>
    <dgm:pt modelId="{2E1DF9F1-6987-4B91-9C0D-291712090734}" type="sibTrans" cxnId="{8BBA258A-031F-4F52-A279-E5B76ADF838A}">
      <dgm:prSet/>
      <dgm:spPr/>
      <dgm:t>
        <a:bodyPr/>
        <a:lstStyle/>
        <a:p>
          <a:endParaRPr lang="en-GB"/>
        </a:p>
      </dgm:t>
    </dgm:pt>
    <dgm:pt modelId="{538F55B1-9742-4673-B31D-40BCCDFE5A6F}">
      <dgm:prSet phldrT="[Text]" custT="1"/>
      <dgm:spPr/>
      <dgm:t>
        <a:bodyPr/>
        <a:lstStyle/>
        <a:p>
          <a:r>
            <a:rPr lang="tr-TR" sz="1600" dirty="0" smtClean="0"/>
            <a:t>10.9%</a:t>
          </a:r>
          <a:endParaRPr lang="en-GB" sz="1600" dirty="0"/>
        </a:p>
      </dgm:t>
    </dgm:pt>
    <dgm:pt modelId="{25B59A6C-4C3B-4A31-9EF1-2D56710C17C9}" type="parTrans" cxnId="{CBF7CDDF-F5D6-43A8-AD69-CE35C59FD8D0}">
      <dgm:prSet/>
      <dgm:spPr/>
      <dgm:t>
        <a:bodyPr/>
        <a:lstStyle/>
        <a:p>
          <a:endParaRPr lang="en-GB"/>
        </a:p>
      </dgm:t>
    </dgm:pt>
    <dgm:pt modelId="{6CFF209A-7F86-44F7-8C42-AF4A7AE7D78E}" type="sibTrans" cxnId="{CBF7CDDF-F5D6-43A8-AD69-CE35C59FD8D0}">
      <dgm:prSet/>
      <dgm:spPr/>
      <dgm:t>
        <a:bodyPr/>
        <a:lstStyle/>
        <a:p>
          <a:endParaRPr lang="en-GB"/>
        </a:p>
      </dgm:t>
    </dgm:pt>
    <dgm:pt modelId="{45119FEB-5367-4FC3-93BF-37366E4CADE9}" type="pres">
      <dgm:prSet presAssocID="{92E5C164-B649-462E-BFE3-35B40CA84034}" presName="CompostProcess" presStyleCnt="0">
        <dgm:presLayoutVars>
          <dgm:dir/>
          <dgm:resizeHandles val="exact"/>
        </dgm:presLayoutVars>
      </dgm:prSet>
      <dgm:spPr/>
    </dgm:pt>
    <dgm:pt modelId="{E4D4003D-A33A-4F6A-A2AC-6027C127EB0A}" type="pres">
      <dgm:prSet presAssocID="{92E5C164-B649-462E-BFE3-35B40CA84034}" presName="arrow" presStyleLbl="bgShp" presStyleIdx="0" presStyleCnt="1"/>
      <dgm:spPr/>
    </dgm:pt>
    <dgm:pt modelId="{BA28B322-223A-4294-BD51-D4C7133E7150}" type="pres">
      <dgm:prSet presAssocID="{92E5C164-B649-462E-BFE3-35B40CA84034}" presName="linearProcess" presStyleCnt="0"/>
      <dgm:spPr/>
    </dgm:pt>
    <dgm:pt modelId="{53438E23-3E75-43C1-B019-3BFD258DBE66}" type="pres">
      <dgm:prSet presAssocID="{FC2C2D44-49D9-4939-9B56-7267A40C10E5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BCA59AF-5FE4-47B4-9D6B-F4DDA71AFB01}" type="pres">
      <dgm:prSet presAssocID="{2E1DF9F1-6987-4B91-9C0D-291712090734}" presName="sibTrans" presStyleCnt="0"/>
      <dgm:spPr/>
    </dgm:pt>
    <dgm:pt modelId="{5219F3C1-2D3C-46E0-92BF-3798205F26E0}" type="pres">
      <dgm:prSet presAssocID="{538F55B1-9742-4673-B31D-40BCCDFE5A6F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BF7CDDF-F5D6-43A8-AD69-CE35C59FD8D0}" srcId="{92E5C164-B649-462E-BFE3-35B40CA84034}" destId="{538F55B1-9742-4673-B31D-40BCCDFE5A6F}" srcOrd="1" destOrd="0" parTransId="{25B59A6C-4C3B-4A31-9EF1-2D56710C17C9}" sibTransId="{6CFF209A-7F86-44F7-8C42-AF4A7AE7D78E}"/>
    <dgm:cxn modelId="{8CE8B4DC-CFF7-4283-BFC3-FDD357863C9A}" type="presOf" srcId="{538F55B1-9742-4673-B31D-40BCCDFE5A6F}" destId="{5219F3C1-2D3C-46E0-92BF-3798205F26E0}" srcOrd="0" destOrd="0" presId="urn:microsoft.com/office/officeart/2005/8/layout/hProcess9"/>
    <dgm:cxn modelId="{FB7DED2F-57C6-4C24-A299-A42393D50809}" type="presOf" srcId="{92E5C164-B649-462E-BFE3-35B40CA84034}" destId="{45119FEB-5367-4FC3-93BF-37366E4CADE9}" srcOrd="0" destOrd="0" presId="urn:microsoft.com/office/officeart/2005/8/layout/hProcess9"/>
    <dgm:cxn modelId="{DD722CF1-2963-44FF-8ECF-0E8688E182F7}" type="presOf" srcId="{FC2C2D44-49D9-4939-9B56-7267A40C10E5}" destId="{53438E23-3E75-43C1-B019-3BFD258DBE66}" srcOrd="0" destOrd="0" presId="urn:microsoft.com/office/officeart/2005/8/layout/hProcess9"/>
    <dgm:cxn modelId="{8BBA258A-031F-4F52-A279-E5B76ADF838A}" srcId="{92E5C164-B649-462E-BFE3-35B40CA84034}" destId="{FC2C2D44-49D9-4939-9B56-7267A40C10E5}" srcOrd="0" destOrd="0" parTransId="{AB62038A-4A2C-4C65-A391-DB4051A0782C}" sibTransId="{2E1DF9F1-6987-4B91-9C0D-291712090734}"/>
    <dgm:cxn modelId="{7CEB8B3F-FB09-4D07-AB26-FBD339E87EBE}" type="presParOf" srcId="{45119FEB-5367-4FC3-93BF-37366E4CADE9}" destId="{E4D4003D-A33A-4F6A-A2AC-6027C127EB0A}" srcOrd="0" destOrd="0" presId="urn:microsoft.com/office/officeart/2005/8/layout/hProcess9"/>
    <dgm:cxn modelId="{064757BC-DC5B-4E1D-A77E-CF1597C2423B}" type="presParOf" srcId="{45119FEB-5367-4FC3-93BF-37366E4CADE9}" destId="{BA28B322-223A-4294-BD51-D4C7133E7150}" srcOrd="1" destOrd="0" presId="urn:microsoft.com/office/officeart/2005/8/layout/hProcess9"/>
    <dgm:cxn modelId="{DF6C1107-58CB-4AA8-90BF-1AB1D551D817}" type="presParOf" srcId="{BA28B322-223A-4294-BD51-D4C7133E7150}" destId="{53438E23-3E75-43C1-B019-3BFD258DBE66}" srcOrd="0" destOrd="0" presId="urn:microsoft.com/office/officeart/2005/8/layout/hProcess9"/>
    <dgm:cxn modelId="{D91614E2-600A-4399-8084-E9AF41F32627}" type="presParOf" srcId="{BA28B322-223A-4294-BD51-D4C7133E7150}" destId="{2BCA59AF-5FE4-47B4-9D6B-F4DDA71AFB01}" srcOrd="1" destOrd="0" presId="urn:microsoft.com/office/officeart/2005/8/layout/hProcess9"/>
    <dgm:cxn modelId="{09A50E86-4C15-4917-8BE9-FFE6D30676C0}" type="presParOf" srcId="{BA28B322-223A-4294-BD51-D4C7133E7150}" destId="{5219F3C1-2D3C-46E0-92BF-3798205F26E0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2E5C164-B649-462E-BFE3-35B40CA84034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FC2C2D44-49D9-4939-9B56-7267A40C10E5}">
      <dgm:prSet phldrT="[Text]" custT="1"/>
      <dgm:spPr/>
      <dgm:t>
        <a:bodyPr/>
        <a:lstStyle/>
        <a:p>
          <a:r>
            <a:rPr lang="tr-TR" sz="1600" dirty="0" smtClean="0"/>
            <a:t>2.5%</a:t>
          </a:r>
          <a:endParaRPr lang="en-GB" sz="1600" dirty="0"/>
        </a:p>
      </dgm:t>
    </dgm:pt>
    <dgm:pt modelId="{AB62038A-4A2C-4C65-A391-DB4051A0782C}" type="parTrans" cxnId="{8BBA258A-031F-4F52-A279-E5B76ADF838A}">
      <dgm:prSet/>
      <dgm:spPr/>
      <dgm:t>
        <a:bodyPr/>
        <a:lstStyle/>
        <a:p>
          <a:endParaRPr lang="en-GB"/>
        </a:p>
      </dgm:t>
    </dgm:pt>
    <dgm:pt modelId="{2E1DF9F1-6987-4B91-9C0D-291712090734}" type="sibTrans" cxnId="{8BBA258A-031F-4F52-A279-E5B76ADF838A}">
      <dgm:prSet/>
      <dgm:spPr/>
      <dgm:t>
        <a:bodyPr/>
        <a:lstStyle/>
        <a:p>
          <a:endParaRPr lang="en-GB"/>
        </a:p>
      </dgm:t>
    </dgm:pt>
    <dgm:pt modelId="{538F55B1-9742-4673-B31D-40BCCDFE5A6F}">
      <dgm:prSet phldrT="[Text]" custT="1"/>
      <dgm:spPr/>
      <dgm:t>
        <a:bodyPr/>
        <a:lstStyle/>
        <a:p>
          <a:r>
            <a:rPr lang="tr-TR" sz="1600" dirty="0" smtClean="0"/>
            <a:t>2.0%</a:t>
          </a:r>
          <a:endParaRPr lang="en-GB" sz="1600" dirty="0"/>
        </a:p>
      </dgm:t>
    </dgm:pt>
    <dgm:pt modelId="{25B59A6C-4C3B-4A31-9EF1-2D56710C17C9}" type="parTrans" cxnId="{CBF7CDDF-F5D6-43A8-AD69-CE35C59FD8D0}">
      <dgm:prSet/>
      <dgm:spPr/>
      <dgm:t>
        <a:bodyPr/>
        <a:lstStyle/>
        <a:p>
          <a:endParaRPr lang="en-GB"/>
        </a:p>
      </dgm:t>
    </dgm:pt>
    <dgm:pt modelId="{6CFF209A-7F86-44F7-8C42-AF4A7AE7D78E}" type="sibTrans" cxnId="{CBF7CDDF-F5D6-43A8-AD69-CE35C59FD8D0}">
      <dgm:prSet/>
      <dgm:spPr/>
      <dgm:t>
        <a:bodyPr/>
        <a:lstStyle/>
        <a:p>
          <a:endParaRPr lang="en-GB"/>
        </a:p>
      </dgm:t>
    </dgm:pt>
    <dgm:pt modelId="{45119FEB-5367-4FC3-93BF-37366E4CADE9}" type="pres">
      <dgm:prSet presAssocID="{92E5C164-B649-462E-BFE3-35B40CA84034}" presName="CompostProcess" presStyleCnt="0">
        <dgm:presLayoutVars>
          <dgm:dir/>
          <dgm:resizeHandles val="exact"/>
        </dgm:presLayoutVars>
      </dgm:prSet>
      <dgm:spPr/>
    </dgm:pt>
    <dgm:pt modelId="{E4D4003D-A33A-4F6A-A2AC-6027C127EB0A}" type="pres">
      <dgm:prSet presAssocID="{92E5C164-B649-462E-BFE3-35B40CA84034}" presName="arrow" presStyleLbl="bgShp" presStyleIdx="0" presStyleCnt="1"/>
      <dgm:spPr/>
    </dgm:pt>
    <dgm:pt modelId="{BA28B322-223A-4294-BD51-D4C7133E7150}" type="pres">
      <dgm:prSet presAssocID="{92E5C164-B649-462E-BFE3-35B40CA84034}" presName="linearProcess" presStyleCnt="0"/>
      <dgm:spPr/>
    </dgm:pt>
    <dgm:pt modelId="{53438E23-3E75-43C1-B019-3BFD258DBE66}" type="pres">
      <dgm:prSet presAssocID="{FC2C2D44-49D9-4939-9B56-7267A40C10E5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BCA59AF-5FE4-47B4-9D6B-F4DDA71AFB01}" type="pres">
      <dgm:prSet presAssocID="{2E1DF9F1-6987-4B91-9C0D-291712090734}" presName="sibTrans" presStyleCnt="0"/>
      <dgm:spPr/>
    </dgm:pt>
    <dgm:pt modelId="{5219F3C1-2D3C-46E0-92BF-3798205F26E0}" type="pres">
      <dgm:prSet presAssocID="{538F55B1-9742-4673-B31D-40BCCDFE5A6F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EC0E6F8-EB41-4C2F-951B-061904EFAB06}" type="presOf" srcId="{538F55B1-9742-4673-B31D-40BCCDFE5A6F}" destId="{5219F3C1-2D3C-46E0-92BF-3798205F26E0}" srcOrd="0" destOrd="0" presId="urn:microsoft.com/office/officeart/2005/8/layout/hProcess9"/>
    <dgm:cxn modelId="{CBF7CDDF-F5D6-43A8-AD69-CE35C59FD8D0}" srcId="{92E5C164-B649-462E-BFE3-35B40CA84034}" destId="{538F55B1-9742-4673-B31D-40BCCDFE5A6F}" srcOrd="1" destOrd="0" parTransId="{25B59A6C-4C3B-4A31-9EF1-2D56710C17C9}" sibTransId="{6CFF209A-7F86-44F7-8C42-AF4A7AE7D78E}"/>
    <dgm:cxn modelId="{8BBA258A-031F-4F52-A279-E5B76ADF838A}" srcId="{92E5C164-B649-462E-BFE3-35B40CA84034}" destId="{FC2C2D44-49D9-4939-9B56-7267A40C10E5}" srcOrd="0" destOrd="0" parTransId="{AB62038A-4A2C-4C65-A391-DB4051A0782C}" sibTransId="{2E1DF9F1-6987-4B91-9C0D-291712090734}"/>
    <dgm:cxn modelId="{5E6C8BF6-CF1E-4D13-A603-6F19BD38A7CC}" type="presOf" srcId="{FC2C2D44-49D9-4939-9B56-7267A40C10E5}" destId="{53438E23-3E75-43C1-B019-3BFD258DBE66}" srcOrd="0" destOrd="0" presId="urn:microsoft.com/office/officeart/2005/8/layout/hProcess9"/>
    <dgm:cxn modelId="{17762E27-E6B6-438B-ABED-4D38820B0B94}" type="presOf" srcId="{92E5C164-B649-462E-BFE3-35B40CA84034}" destId="{45119FEB-5367-4FC3-93BF-37366E4CADE9}" srcOrd="0" destOrd="0" presId="urn:microsoft.com/office/officeart/2005/8/layout/hProcess9"/>
    <dgm:cxn modelId="{A55A9462-9580-4F06-8770-17598694D0B7}" type="presParOf" srcId="{45119FEB-5367-4FC3-93BF-37366E4CADE9}" destId="{E4D4003D-A33A-4F6A-A2AC-6027C127EB0A}" srcOrd="0" destOrd="0" presId="urn:microsoft.com/office/officeart/2005/8/layout/hProcess9"/>
    <dgm:cxn modelId="{053BD526-4AD5-4168-832D-25B1F24E6C38}" type="presParOf" srcId="{45119FEB-5367-4FC3-93BF-37366E4CADE9}" destId="{BA28B322-223A-4294-BD51-D4C7133E7150}" srcOrd="1" destOrd="0" presId="urn:microsoft.com/office/officeart/2005/8/layout/hProcess9"/>
    <dgm:cxn modelId="{513B1EC2-69B7-4F13-8E13-1BBEC83EE600}" type="presParOf" srcId="{BA28B322-223A-4294-BD51-D4C7133E7150}" destId="{53438E23-3E75-43C1-B019-3BFD258DBE66}" srcOrd="0" destOrd="0" presId="urn:microsoft.com/office/officeart/2005/8/layout/hProcess9"/>
    <dgm:cxn modelId="{D704CD0A-7F27-4B02-9E47-685B89044168}" type="presParOf" srcId="{BA28B322-223A-4294-BD51-D4C7133E7150}" destId="{2BCA59AF-5FE4-47B4-9D6B-F4DDA71AFB01}" srcOrd="1" destOrd="0" presId="urn:microsoft.com/office/officeart/2005/8/layout/hProcess9"/>
    <dgm:cxn modelId="{A85903C0-53DC-411D-B2B2-278D17A18989}" type="presParOf" srcId="{BA28B322-223A-4294-BD51-D4C7133E7150}" destId="{5219F3C1-2D3C-46E0-92BF-3798205F26E0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2E5C164-B649-462E-BFE3-35B40CA84034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FC2C2D44-49D9-4939-9B56-7267A40C10E5}">
      <dgm:prSet phldrT="[Text]" custT="1"/>
      <dgm:spPr/>
      <dgm:t>
        <a:bodyPr/>
        <a:lstStyle/>
        <a:p>
          <a:r>
            <a:rPr lang="tr-TR" sz="1600" dirty="0" smtClean="0"/>
            <a:t>17.6%</a:t>
          </a:r>
          <a:endParaRPr lang="en-GB" sz="1600" dirty="0"/>
        </a:p>
      </dgm:t>
    </dgm:pt>
    <dgm:pt modelId="{AB62038A-4A2C-4C65-A391-DB4051A0782C}" type="parTrans" cxnId="{8BBA258A-031F-4F52-A279-E5B76ADF838A}">
      <dgm:prSet/>
      <dgm:spPr/>
      <dgm:t>
        <a:bodyPr/>
        <a:lstStyle/>
        <a:p>
          <a:endParaRPr lang="en-GB"/>
        </a:p>
      </dgm:t>
    </dgm:pt>
    <dgm:pt modelId="{2E1DF9F1-6987-4B91-9C0D-291712090734}" type="sibTrans" cxnId="{8BBA258A-031F-4F52-A279-E5B76ADF838A}">
      <dgm:prSet/>
      <dgm:spPr/>
      <dgm:t>
        <a:bodyPr/>
        <a:lstStyle/>
        <a:p>
          <a:endParaRPr lang="en-GB"/>
        </a:p>
      </dgm:t>
    </dgm:pt>
    <dgm:pt modelId="{538F55B1-9742-4673-B31D-40BCCDFE5A6F}">
      <dgm:prSet phldrT="[Text]" custT="1"/>
      <dgm:spPr/>
      <dgm:t>
        <a:bodyPr/>
        <a:lstStyle/>
        <a:p>
          <a:r>
            <a:rPr lang="tr-TR" sz="1600" dirty="0" smtClean="0"/>
            <a:t>16.1%</a:t>
          </a:r>
          <a:endParaRPr lang="en-GB" sz="1600" dirty="0"/>
        </a:p>
      </dgm:t>
    </dgm:pt>
    <dgm:pt modelId="{25B59A6C-4C3B-4A31-9EF1-2D56710C17C9}" type="parTrans" cxnId="{CBF7CDDF-F5D6-43A8-AD69-CE35C59FD8D0}">
      <dgm:prSet/>
      <dgm:spPr/>
      <dgm:t>
        <a:bodyPr/>
        <a:lstStyle/>
        <a:p>
          <a:endParaRPr lang="en-GB"/>
        </a:p>
      </dgm:t>
    </dgm:pt>
    <dgm:pt modelId="{6CFF209A-7F86-44F7-8C42-AF4A7AE7D78E}" type="sibTrans" cxnId="{CBF7CDDF-F5D6-43A8-AD69-CE35C59FD8D0}">
      <dgm:prSet/>
      <dgm:spPr/>
      <dgm:t>
        <a:bodyPr/>
        <a:lstStyle/>
        <a:p>
          <a:endParaRPr lang="en-GB"/>
        </a:p>
      </dgm:t>
    </dgm:pt>
    <dgm:pt modelId="{45119FEB-5367-4FC3-93BF-37366E4CADE9}" type="pres">
      <dgm:prSet presAssocID="{92E5C164-B649-462E-BFE3-35B40CA84034}" presName="CompostProcess" presStyleCnt="0">
        <dgm:presLayoutVars>
          <dgm:dir/>
          <dgm:resizeHandles val="exact"/>
        </dgm:presLayoutVars>
      </dgm:prSet>
      <dgm:spPr/>
    </dgm:pt>
    <dgm:pt modelId="{E4D4003D-A33A-4F6A-A2AC-6027C127EB0A}" type="pres">
      <dgm:prSet presAssocID="{92E5C164-B649-462E-BFE3-35B40CA84034}" presName="arrow" presStyleLbl="bgShp" presStyleIdx="0" presStyleCnt="1"/>
      <dgm:spPr/>
    </dgm:pt>
    <dgm:pt modelId="{BA28B322-223A-4294-BD51-D4C7133E7150}" type="pres">
      <dgm:prSet presAssocID="{92E5C164-B649-462E-BFE3-35B40CA84034}" presName="linearProcess" presStyleCnt="0"/>
      <dgm:spPr/>
    </dgm:pt>
    <dgm:pt modelId="{53438E23-3E75-43C1-B019-3BFD258DBE66}" type="pres">
      <dgm:prSet presAssocID="{FC2C2D44-49D9-4939-9B56-7267A40C10E5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BCA59AF-5FE4-47B4-9D6B-F4DDA71AFB01}" type="pres">
      <dgm:prSet presAssocID="{2E1DF9F1-6987-4B91-9C0D-291712090734}" presName="sibTrans" presStyleCnt="0"/>
      <dgm:spPr/>
    </dgm:pt>
    <dgm:pt modelId="{5219F3C1-2D3C-46E0-92BF-3798205F26E0}" type="pres">
      <dgm:prSet presAssocID="{538F55B1-9742-4673-B31D-40BCCDFE5A6F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12BC4BF-ED40-44EE-904D-E3B129D82120}" type="presOf" srcId="{538F55B1-9742-4673-B31D-40BCCDFE5A6F}" destId="{5219F3C1-2D3C-46E0-92BF-3798205F26E0}" srcOrd="0" destOrd="0" presId="urn:microsoft.com/office/officeart/2005/8/layout/hProcess9"/>
    <dgm:cxn modelId="{8D97A76B-E07E-4564-A3E1-08732E2A1EDF}" type="presOf" srcId="{FC2C2D44-49D9-4939-9B56-7267A40C10E5}" destId="{53438E23-3E75-43C1-B019-3BFD258DBE66}" srcOrd="0" destOrd="0" presId="urn:microsoft.com/office/officeart/2005/8/layout/hProcess9"/>
    <dgm:cxn modelId="{75BDE514-2B1D-4314-8169-41FBFB30A111}" type="presOf" srcId="{92E5C164-B649-462E-BFE3-35B40CA84034}" destId="{45119FEB-5367-4FC3-93BF-37366E4CADE9}" srcOrd="0" destOrd="0" presId="urn:microsoft.com/office/officeart/2005/8/layout/hProcess9"/>
    <dgm:cxn modelId="{CBF7CDDF-F5D6-43A8-AD69-CE35C59FD8D0}" srcId="{92E5C164-B649-462E-BFE3-35B40CA84034}" destId="{538F55B1-9742-4673-B31D-40BCCDFE5A6F}" srcOrd="1" destOrd="0" parTransId="{25B59A6C-4C3B-4A31-9EF1-2D56710C17C9}" sibTransId="{6CFF209A-7F86-44F7-8C42-AF4A7AE7D78E}"/>
    <dgm:cxn modelId="{8BBA258A-031F-4F52-A279-E5B76ADF838A}" srcId="{92E5C164-B649-462E-BFE3-35B40CA84034}" destId="{FC2C2D44-49D9-4939-9B56-7267A40C10E5}" srcOrd="0" destOrd="0" parTransId="{AB62038A-4A2C-4C65-A391-DB4051A0782C}" sibTransId="{2E1DF9F1-6987-4B91-9C0D-291712090734}"/>
    <dgm:cxn modelId="{E0E86DBF-738B-45A8-BD9C-7769978E9027}" type="presParOf" srcId="{45119FEB-5367-4FC3-93BF-37366E4CADE9}" destId="{E4D4003D-A33A-4F6A-A2AC-6027C127EB0A}" srcOrd="0" destOrd="0" presId="urn:microsoft.com/office/officeart/2005/8/layout/hProcess9"/>
    <dgm:cxn modelId="{54F735CA-C464-4B69-961A-AE99137016BF}" type="presParOf" srcId="{45119FEB-5367-4FC3-93BF-37366E4CADE9}" destId="{BA28B322-223A-4294-BD51-D4C7133E7150}" srcOrd="1" destOrd="0" presId="urn:microsoft.com/office/officeart/2005/8/layout/hProcess9"/>
    <dgm:cxn modelId="{6682F1BA-CC1F-4B23-AAFC-18B9B53CFE67}" type="presParOf" srcId="{BA28B322-223A-4294-BD51-D4C7133E7150}" destId="{53438E23-3E75-43C1-B019-3BFD258DBE66}" srcOrd="0" destOrd="0" presId="urn:microsoft.com/office/officeart/2005/8/layout/hProcess9"/>
    <dgm:cxn modelId="{45C9733C-4FAA-467C-A422-A0F84122717C}" type="presParOf" srcId="{BA28B322-223A-4294-BD51-D4C7133E7150}" destId="{2BCA59AF-5FE4-47B4-9D6B-F4DDA71AFB01}" srcOrd="1" destOrd="0" presId="urn:microsoft.com/office/officeart/2005/8/layout/hProcess9"/>
    <dgm:cxn modelId="{67389631-96C7-4123-9541-F211F39DFEB3}" type="presParOf" srcId="{BA28B322-223A-4294-BD51-D4C7133E7150}" destId="{5219F3C1-2D3C-46E0-92BF-3798205F26E0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2E5C164-B649-462E-BFE3-35B40CA84034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FC2C2D44-49D9-4939-9B56-7267A40C10E5}">
      <dgm:prSet phldrT="[Text]" custT="1"/>
      <dgm:spPr/>
      <dgm:t>
        <a:bodyPr/>
        <a:lstStyle/>
        <a:p>
          <a:r>
            <a:rPr lang="tr-TR" sz="1600" dirty="0" smtClean="0"/>
            <a:t>14.8%</a:t>
          </a:r>
          <a:endParaRPr lang="en-GB" sz="1600" dirty="0"/>
        </a:p>
      </dgm:t>
    </dgm:pt>
    <dgm:pt modelId="{AB62038A-4A2C-4C65-A391-DB4051A0782C}" type="parTrans" cxnId="{8BBA258A-031F-4F52-A279-E5B76ADF838A}">
      <dgm:prSet/>
      <dgm:spPr/>
      <dgm:t>
        <a:bodyPr/>
        <a:lstStyle/>
        <a:p>
          <a:endParaRPr lang="en-GB"/>
        </a:p>
      </dgm:t>
    </dgm:pt>
    <dgm:pt modelId="{2E1DF9F1-6987-4B91-9C0D-291712090734}" type="sibTrans" cxnId="{8BBA258A-031F-4F52-A279-E5B76ADF838A}">
      <dgm:prSet/>
      <dgm:spPr/>
      <dgm:t>
        <a:bodyPr/>
        <a:lstStyle/>
        <a:p>
          <a:endParaRPr lang="en-GB"/>
        </a:p>
      </dgm:t>
    </dgm:pt>
    <dgm:pt modelId="{538F55B1-9742-4673-B31D-40BCCDFE5A6F}">
      <dgm:prSet phldrT="[Text]" custT="1"/>
      <dgm:spPr/>
      <dgm:t>
        <a:bodyPr/>
        <a:lstStyle/>
        <a:p>
          <a:r>
            <a:rPr lang="tr-TR" sz="1600" dirty="0" smtClean="0"/>
            <a:t>18.3%</a:t>
          </a:r>
          <a:endParaRPr lang="en-GB" sz="1600" dirty="0"/>
        </a:p>
      </dgm:t>
    </dgm:pt>
    <dgm:pt modelId="{25B59A6C-4C3B-4A31-9EF1-2D56710C17C9}" type="parTrans" cxnId="{CBF7CDDF-F5D6-43A8-AD69-CE35C59FD8D0}">
      <dgm:prSet/>
      <dgm:spPr/>
      <dgm:t>
        <a:bodyPr/>
        <a:lstStyle/>
        <a:p>
          <a:endParaRPr lang="en-GB"/>
        </a:p>
      </dgm:t>
    </dgm:pt>
    <dgm:pt modelId="{6CFF209A-7F86-44F7-8C42-AF4A7AE7D78E}" type="sibTrans" cxnId="{CBF7CDDF-F5D6-43A8-AD69-CE35C59FD8D0}">
      <dgm:prSet/>
      <dgm:spPr/>
      <dgm:t>
        <a:bodyPr/>
        <a:lstStyle/>
        <a:p>
          <a:endParaRPr lang="en-GB"/>
        </a:p>
      </dgm:t>
    </dgm:pt>
    <dgm:pt modelId="{45119FEB-5367-4FC3-93BF-37366E4CADE9}" type="pres">
      <dgm:prSet presAssocID="{92E5C164-B649-462E-BFE3-35B40CA84034}" presName="CompostProcess" presStyleCnt="0">
        <dgm:presLayoutVars>
          <dgm:dir/>
          <dgm:resizeHandles val="exact"/>
        </dgm:presLayoutVars>
      </dgm:prSet>
      <dgm:spPr/>
    </dgm:pt>
    <dgm:pt modelId="{E4D4003D-A33A-4F6A-A2AC-6027C127EB0A}" type="pres">
      <dgm:prSet presAssocID="{92E5C164-B649-462E-BFE3-35B40CA84034}" presName="arrow" presStyleLbl="bgShp" presStyleIdx="0" presStyleCnt="1"/>
      <dgm:spPr/>
    </dgm:pt>
    <dgm:pt modelId="{BA28B322-223A-4294-BD51-D4C7133E7150}" type="pres">
      <dgm:prSet presAssocID="{92E5C164-B649-462E-BFE3-35B40CA84034}" presName="linearProcess" presStyleCnt="0"/>
      <dgm:spPr/>
    </dgm:pt>
    <dgm:pt modelId="{53438E23-3E75-43C1-B019-3BFD258DBE66}" type="pres">
      <dgm:prSet presAssocID="{FC2C2D44-49D9-4939-9B56-7267A40C10E5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BCA59AF-5FE4-47B4-9D6B-F4DDA71AFB01}" type="pres">
      <dgm:prSet presAssocID="{2E1DF9F1-6987-4B91-9C0D-291712090734}" presName="sibTrans" presStyleCnt="0"/>
      <dgm:spPr/>
    </dgm:pt>
    <dgm:pt modelId="{5219F3C1-2D3C-46E0-92BF-3798205F26E0}" type="pres">
      <dgm:prSet presAssocID="{538F55B1-9742-4673-B31D-40BCCDFE5A6F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202814C-BAA0-49AC-A795-0E46760082A7}" type="presOf" srcId="{538F55B1-9742-4673-B31D-40BCCDFE5A6F}" destId="{5219F3C1-2D3C-46E0-92BF-3798205F26E0}" srcOrd="0" destOrd="0" presId="urn:microsoft.com/office/officeart/2005/8/layout/hProcess9"/>
    <dgm:cxn modelId="{8FB84AF6-782A-4D26-A570-1ABCDD3B29AC}" type="presOf" srcId="{92E5C164-B649-462E-BFE3-35B40CA84034}" destId="{45119FEB-5367-4FC3-93BF-37366E4CADE9}" srcOrd="0" destOrd="0" presId="urn:microsoft.com/office/officeart/2005/8/layout/hProcess9"/>
    <dgm:cxn modelId="{CBF7CDDF-F5D6-43A8-AD69-CE35C59FD8D0}" srcId="{92E5C164-B649-462E-BFE3-35B40CA84034}" destId="{538F55B1-9742-4673-B31D-40BCCDFE5A6F}" srcOrd="1" destOrd="0" parTransId="{25B59A6C-4C3B-4A31-9EF1-2D56710C17C9}" sibTransId="{6CFF209A-7F86-44F7-8C42-AF4A7AE7D78E}"/>
    <dgm:cxn modelId="{8BBA258A-031F-4F52-A279-E5B76ADF838A}" srcId="{92E5C164-B649-462E-BFE3-35B40CA84034}" destId="{FC2C2D44-49D9-4939-9B56-7267A40C10E5}" srcOrd="0" destOrd="0" parTransId="{AB62038A-4A2C-4C65-A391-DB4051A0782C}" sibTransId="{2E1DF9F1-6987-4B91-9C0D-291712090734}"/>
    <dgm:cxn modelId="{67FEB2AE-F073-405C-A816-EE90282BCA7D}" type="presOf" srcId="{FC2C2D44-49D9-4939-9B56-7267A40C10E5}" destId="{53438E23-3E75-43C1-B019-3BFD258DBE66}" srcOrd="0" destOrd="0" presId="urn:microsoft.com/office/officeart/2005/8/layout/hProcess9"/>
    <dgm:cxn modelId="{F7AA0D9B-6FFF-473E-90B5-8F1D94DC7FDC}" type="presParOf" srcId="{45119FEB-5367-4FC3-93BF-37366E4CADE9}" destId="{E4D4003D-A33A-4F6A-A2AC-6027C127EB0A}" srcOrd="0" destOrd="0" presId="urn:microsoft.com/office/officeart/2005/8/layout/hProcess9"/>
    <dgm:cxn modelId="{6020A249-CB42-4382-AEA1-F06643DB8261}" type="presParOf" srcId="{45119FEB-5367-4FC3-93BF-37366E4CADE9}" destId="{BA28B322-223A-4294-BD51-D4C7133E7150}" srcOrd="1" destOrd="0" presId="urn:microsoft.com/office/officeart/2005/8/layout/hProcess9"/>
    <dgm:cxn modelId="{A93D076E-C00B-4272-9BA1-837DCF162A0F}" type="presParOf" srcId="{BA28B322-223A-4294-BD51-D4C7133E7150}" destId="{53438E23-3E75-43C1-B019-3BFD258DBE66}" srcOrd="0" destOrd="0" presId="urn:microsoft.com/office/officeart/2005/8/layout/hProcess9"/>
    <dgm:cxn modelId="{DD5A4E87-9A6E-4F46-AEEE-AD6336F2553F}" type="presParOf" srcId="{BA28B322-223A-4294-BD51-D4C7133E7150}" destId="{2BCA59AF-5FE4-47B4-9D6B-F4DDA71AFB01}" srcOrd="1" destOrd="0" presId="urn:microsoft.com/office/officeart/2005/8/layout/hProcess9"/>
    <dgm:cxn modelId="{A2E843D7-692F-45DD-876E-37477CF315CD}" type="presParOf" srcId="{BA28B322-223A-4294-BD51-D4C7133E7150}" destId="{5219F3C1-2D3C-46E0-92BF-3798205F26E0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2E5C164-B649-462E-BFE3-35B40CA84034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FC2C2D44-49D9-4939-9B56-7267A40C10E5}">
      <dgm:prSet phldrT="[Text]" custT="1"/>
      <dgm:spPr/>
      <dgm:t>
        <a:bodyPr/>
        <a:lstStyle/>
        <a:p>
          <a:r>
            <a:rPr lang="tr-TR" sz="1600" dirty="0" smtClean="0"/>
            <a:t>15.2%</a:t>
          </a:r>
          <a:endParaRPr lang="en-GB" sz="1600" dirty="0"/>
        </a:p>
      </dgm:t>
    </dgm:pt>
    <dgm:pt modelId="{AB62038A-4A2C-4C65-A391-DB4051A0782C}" type="parTrans" cxnId="{8BBA258A-031F-4F52-A279-E5B76ADF838A}">
      <dgm:prSet/>
      <dgm:spPr/>
      <dgm:t>
        <a:bodyPr/>
        <a:lstStyle/>
        <a:p>
          <a:endParaRPr lang="en-GB"/>
        </a:p>
      </dgm:t>
    </dgm:pt>
    <dgm:pt modelId="{2E1DF9F1-6987-4B91-9C0D-291712090734}" type="sibTrans" cxnId="{8BBA258A-031F-4F52-A279-E5B76ADF838A}">
      <dgm:prSet/>
      <dgm:spPr/>
      <dgm:t>
        <a:bodyPr/>
        <a:lstStyle/>
        <a:p>
          <a:endParaRPr lang="en-GB"/>
        </a:p>
      </dgm:t>
    </dgm:pt>
    <dgm:pt modelId="{538F55B1-9742-4673-B31D-40BCCDFE5A6F}">
      <dgm:prSet phldrT="[Text]" custT="1"/>
      <dgm:spPr/>
      <dgm:t>
        <a:bodyPr/>
        <a:lstStyle/>
        <a:p>
          <a:r>
            <a:rPr lang="tr-TR" sz="1600" dirty="0" smtClean="0"/>
            <a:t>19.4%</a:t>
          </a:r>
          <a:endParaRPr lang="en-GB" sz="1600" dirty="0"/>
        </a:p>
      </dgm:t>
    </dgm:pt>
    <dgm:pt modelId="{25B59A6C-4C3B-4A31-9EF1-2D56710C17C9}" type="parTrans" cxnId="{CBF7CDDF-F5D6-43A8-AD69-CE35C59FD8D0}">
      <dgm:prSet/>
      <dgm:spPr/>
      <dgm:t>
        <a:bodyPr/>
        <a:lstStyle/>
        <a:p>
          <a:endParaRPr lang="en-GB"/>
        </a:p>
      </dgm:t>
    </dgm:pt>
    <dgm:pt modelId="{6CFF209A-7F86-44F7-8C42-AF4A7AE7D78E}" type="sibTrans" cxnId="{CBF7CDDF-F5D6-43A8-AD69-CE35C59FD8D0}">
      <dgm:prSet/>
      <dgm:spPr/>
      <dgm:t>
        <a:bodyPr/>
        <a:lstStyle/>
        <a:p>
          <a:endParaRPr lang="en-GB"/>
        </a:p>
      </dgm:t>
    </dgm:pt>
    <dgm:pt modelId="{45119FEB-5367-4FC3-93BF-37366E4CADE9}" type="pres">
      <dgm:prSet presAssocID="{92E5C164-B649-462E-BFE3-35B40CA84034}" presName="CompostProcess" presStyleCnt="0">
        <dgm:presLayoutVars>
          <dgm:dir/>
          <dgm:resizeHandles val="exact"/>
        </dgm:presLayoutVars>
      </dgm:prSet>
      <dgm:spPr/>
    </dgm:pt>
    <dgm:pt modelId="{E4D4003D-A33A-4F6A-A2AC-6027C127EB0A}" type="pres">
      <dgm:prSet presAssocID="{92E5C164-B649-462E-BFE3-35B40CA84034}" presName="arrow" presStyleLbl="bgShp" presStyleIdx="0" presStyleCnt="1"/>
      <dgm:spPr/>
    </dgm:pt>
    <dgm:pt modelId="{BA28B322-223A-4294-BD51-D4C7133E7150}" type="pres">
      <dgm:prSet presAssocID="{92E5C164-B649-462E-BFE3-35B40CA84034}" presName="linearProcess" presStyleCnt="0"/>
      <dgm:spPr/>
    </dgm:pt>
    <dgm:pt modelId="{53438E23-3E75-43C1-B019-3BFD258DBE66}" type="pres">
      <dgm:prSet presAssocID="{FC2C2D44-49D9-4939-9B56-7267A40C10E5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BCA59AF-5FE4-47B4-9D6B-F4DDA71AFB01}" type="pres">
      <dgm:prSet presAssocID="{2E1DF9F1-6987-4B91-9C0D-291712090734}" presName="sibTrans" presStyleCnt="0"/>
      <dgm:spPr/>
    </dgm:pt>
    <dgm:pt modelId="{5219F3C1-2D3C-46E0-92BF-3798205F26E0}" type="pres">
      <dgm:prSet presAssocID="{538F55B1-9742-4673-B31D-40BCCDFE5A6F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BF7CDDF-F5D6-43A8-AD69-CE35C59FD8D0}" srcId="{92E5C164-B649-462E-BFE3-35B40CA84034}" destId="{538F55B1-9742-4673-B31D-40BCCDFE5A6F}" srcOrd="1" destOrd="0" parTransId="{25B59A6C-4C3B-4A31-9EF1-2D56710C17C9}" sibTransId="{6CFF209A-7F86-44F7-8C42-AF4A7AE7D78E}"/>
    <dgm:cxn modelId="{7C17A42E-34DE-4922-A0C8-C8AEB37C7A44}" type="presOf" srcId="{FC2C2D44-49D9-4939-9B56-7267A40C10E5}" destId="{53438E23-3E75-43C1-B019-3BFD258DBE66}" srcOrd="0" destOrd="0" presId="urn:microsoft.com/office/officeart/2005/8/layout/hProcess9"/>
    <dgm:cxn modelId="{644496DB-EB99-4130-BD75-785EB8067B49}" type="presOf" srcId="{538F55B1-9742-4673-B31D-40BCCDFE5A6F}" destId="{5219F3C1-2D3C-46E0-92BF-3798205F26E0}" srcOrd="0" destOrd="0" presId="urn:microsoft.com/office/officeart/2005/8/layout/hProcess9"/>
    <dgm:cxn modelId="{8BBA258A-031F-4F52-A279-E5B76ADF838A}" srcId="{92E5C164-B649-462E-BFE3-35B40CA84034}" destId="{FC2C2D44-49D9-4939-9B56-7267A40C10E5}" srcOrd="0" destOrd="0" parTransId="{AB62038A-4A2C-4C65-A391-DB4051A0782C}" sibTransId="{2E1DF9F1-6987-4B91-9C0D-291712090734}"/>
    <dgm:cxn modelId="{C164AF75-0D25-4FDF-B2D7-07B4AB2767D7}" type="presOf" srcId="{92E5C164-B649-462E-BFE3-35B40CA84034}" destId="{45119FEB-5367-4FC3-93BF-37366E4CADE9}" srcOrd="0" destOrd="0" presId="urn:microsoft.com/office/officeart/2005/8/layout/hProcess9"/>
    <dgm:cxn modelId="{678D1E66-BE8F-462F-877C-C5B280D55A60}" type="presParOf" srcId="{45119FEB-5367-4FC3-93BF-37366E4CADE9}" destId="{E4D4003D-A33A-4F6A-A2AC-6027C127EB0A}" srcOrd="0" destOrd="0" presId="urn:microsoft.com/office/officeart/2005/8/layout/hProcess9"/>
    <dgm:cxn modelId="{74F37FED-8D27-4DE1-B55F-EDCB727C87DB}" type="presParOf" srcId="{45119FEB-5367-4FC3-93BF-37366E4CADE9}" destId="{BA28B322-223A-4294-BD51-D4C7133E7150}" srcOrd="1" destOrd="0" presId="urn:microsoft.com/office/officeart/2005/8/layout/hProcess9"/>
    <dgm:cxn modelId="{16C43264-6953-4F9E-82E7-FDD53364B00B}" type="presParOf" srcId="{BA28B322-223A-4294-BD51-D4C7133E7150}" destId="{53438E23-3E75-43C1-B019-3BFD258DBE66}" srcOrd="0" destOrd="0" presId="urn:microsoft.com/office/officeart/2005/8/layout/hProcess9"/>
    <dgm:cxn modelId="{E79CCF1E-6198-4245-B600-28006F4A310C}" type="presParOf" srcId="{BA28B322-223A-4294-BD51-D4C7133E7150}" destId="{2BCA59AF-5FE4-47B4-9D6B-F4DDA71AFB01}" srcOrd="1" destOrd="0" presId="urn:microsoft.com/office/officeart/2005/8/layout/hProcess9"/>
    <dgm:cxn modelId="{1232EE5B-31FC-441D-B6D2-673D7AA3B28B}" type="presParOf" srcId="{BA28B322-223A-4294-BD51-D4C7133E7150}" destId="{5219F3C1-2D3C-46E0-92BF-3798205F26E0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2E5C164-B649-462E-BFE3-35B40CA84034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FC2C2D44-49D9-4939-9B56-7267A40C10E5}">
      <dgm:prSet phldrT="[Text]" custT="1"/>
      <dgm:spPr/>
      <dgm:t>
        <a:bodyPr/>
        <a:lstStyle/>
        <a:p>
          <a:r>
            <a:rPr lang="tr-TR" sz="1600" dirty="0" smtClean="0"/>
            <a:t>16.4%</a:t>
          </a:r>
          <a:endParaRPr lang="en-GB" sz="1600" dirty="0"/>
        </a:p>
      </dgm:t>
    </dgm:pt>
    <dgm:pt modelId="{AB62038A-4A2C-4C65-A391-DB4051A0782C}" type="parTrans" cxnId="{8BBA258A-031F-4F52-A279-E5B76ADF838A}">
      <dgm:prSet/>
      <dgm:spPr/>
      <dgm:t>
        <a:bodyPr/>
        <a:lstStyle/>
        <a:p>
          <a:endParaRPr lang="en-GB"/>
        </a:p>
      </dgm:t>
    </dgm:pt>
    <dgm:pt modelId="{2E1DF9F1-6987-4B91-9C0D-291712090734}" type="sibTrans" cxnId="{8BBA258A-031F-4F52-A279-E5B76ADF838A}">
      <dgm:prSet/>
      <dgm:spPr/>
      <dgm:t>
        <a:bodyPr/>
        <a:lstStyle/>
        <a:p>
          <a:endParaRPr lang="en-GB"/>
        </a:p>
      </dgm:t>
    </dgm:pt>
    <dgm:pt modelId="{538F55B1-9742-4673-B31D-40BCCDFE5A6F}">
      <dgm:prSet phldrT="[Text]" custT="1"/>
      <dgm:spPr/>
      <dgm:t>
        <a:bodyPr/>
        <a:lstStyle/>
        <a:p>
          <a:r>
            <a:rPr lang="tr-TR" sz="1600" dirty="0" smtClean="0"/>
            <a:t>24.7%</a:t>
          </a:r>
          <a:endParaRPr lang="en-GB" sz="1600" dirty="0"/>
        </a:p>
      </dgm:t>
    </dgm:pt>
    <dgm:pt modelId="{25B59A6C-4C3B-4A31-9EF1-2D56710C17C9}" type="parTrans" cxnId="{CBF7CDDF-F5D6-43A8-AD69-CE35C59FD8D0}">
      <dgm:prSet/>
      <dgm:spPr/>
      <dgm:t>
        <a:bodyPr/>
        <a:lstStyle/>
        <a:p>
          <a:endParaRPr lang="en-GB"/>
        </a:p>
      </dgm:t>
    </dgm:pt>
    <dgm:pt modelId="{6CFF209A-7F86-44F7-8C42-AF4A7AE7D78E}" type="sibTrans" cxnId="{CBF7CDDF-F5D6-43A8-AD69-CE35C59FD8D0}">
      <dgm:prSet/>
      <dgm:spPr/>
      <dgm:t>
        <a:bodyPr/>
        <a:lstStyle/>
        <a:p>
          <a:endParaRPr lang="en-GB"/>
        </a:p>
      </dgm:t>
    </dgm:pt>
    <dgm:pt modelId="{45119FEB-5367-4FC3-93BF-37366E4CADE9}" type="pres">
      <dgm:prSet presAssocID="{92E5C164-B649-462E-BFE3-35B40CA84034}" presName="CompostProcess" presStyleCnt="0">
        <dgm:presLayoutVars>
          <dgm:dir/>
          <dgm:resizeHandles val="exact"/>
        </dgm:presLayoutVars>
      </dgm:prSet>
      <dgm:spPr/>
    </dgm:pt>
    <dgm:pt modelId="{E4D4003D-A33A-4F6A-A2AC-6027C127EB0A}" type="pres">
      <dgm:prSet presAssocID="{92E5C164-B649-462E-BFE3-35B40CA84034}" presName="arrow" presStyleLbl="bgShp" presStyleIdx="0" presStyleCnt="1"/>
      <dgm:spPr/>
    </dgm:pt>
    <dgm:pt modelId="{BA28B322-223A-4294-BD51-D4C7133E7150}" type="pres">
      <dgm:prSet presAssocID="{92E5C164-B649-462E-BFE3-35B40CA84034}" presName="linearProcess" presStyleCnt="0"/>
      <dgm:spPr/>
    </dgm:pt>
    <dgm:pt modelId="{53438E23-3E75-43C1-B019-3BFD258DBE66}" type="pres">
      <dgm:prSet presAssocID="{FC2C2D44-49D9-4939-9B56-7267A40C10E5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BCA59AF-5FE4-47B4-9D6B-F4DDA71AFB01}" type="pres">
      <dgm:prSet presAssocID="{2E1DF9F1-6987-4B91-9C0D-291712090734}" presName="sibTrans" presStyleCnt="0"/>
      <dgm:spPr/>
    </dgm:pt>
    <dgm:pt modelId="{5219F3C1-2D3C-46E0-92BF-3798205F26E0}" type="pres">
      <dgm:prSet presAssocID="{538F55B1-9742-4673-B31D-40BCCDFE5A6F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4F38182-7216-41B2-8657-D64CB5C10723}" type="presOf" srcId="{92E5C164-B649-462E-BFE3-35B40CA84034}" destId="{45119FEB-5367-4FC3-93BF-37366E4CADE9}" srcOrd="0" destOrd="0" presId="urn:microsoft.com/office/officeart/2005/8/layout/hProcess9"/>
    <dgm:cxn modelId="{DD314FF2-FB55-49B6-A1A1-10231EC432C4}" type="presOf" srcId="{538F55B1-9742-4673-B31D-40BCCDFE5A6F}" destId="{5219F3C1-2D3C-46E0-92BF-3798205F26E0}" srcOrd="0" destOrd="0" presId="urn:microsoft.com/office/officeart/2005/8/layout/hProcess9"/>
    <dgm:cxn modelId="{CBF7CDDF-F5D6-43A8-AD69-CE35C59FD8D0}" srcId="{92E5C164-B649-462E-BFE3-35B40CA84034}" destId="{538F55B1-9742-4673-B31D-40BCCDFE5A6F}" srcOrd="1" destOrd="0" parTransId="{25B59A6C-4C3B-4A31-9EF1-2D56710C17C9}" sibTransId="{6CFF209A-7F86-44F7-8C42-AF4A7AE7D78E}"/>
    <dgm:cxn modelId="{A3A143F6-A2C9-42C9-A02F-76D7A62C7AFB}" type="presOf" srcId="{FC2C2D44-49D9-4939-9B56-7267A40C10E5}" destId="{53438E23-3E75-43C1-B019-3BFD258DBE66}" srcOrd="0" destOrd="0" presId="urn:microsoft.com/office/officeart/2005/8/layout/hProcess9"/>
    <dgm:cxn modelId="{8BBA258A-031F-4F52-A279-E5B76ADF838A}" srcId="{92E5C164-B649-462E-BFE3-35B40CA84034}" destId="{FC2C2D44-49D9-4939-9B56-7267A40C10E5}" srcOrd="0" destOrd="0" parTransId="{AB62038A-4A2C-4C65-A391-DB4051A0782C}" sibTransId="{2E1DF9F1-6987-4B91-9C0D-291712090734}"/>
    <dgm:cxn modelId="{DAC7F190-BFD2-4AB2-8049-DE729B3FCADB}" type="presParOf" srcId="{45119FEB-5367-4FC3-93BF-37366E4CADE9}" destId="{E4D4003D-A33A-4F6A-A2AC-6027C127EB0A}" srcOrd="0" destOrd="0" presId="urn:microsoft.com/office/officeart/2005/8/layout/hProcess9"/>
    <dgm:cxn modelId="{EE428248-CA9F-4A86-826E-9CDA8800D061}" type="presParOf" srcId="{45119FEB-5367-4FC3-93BF-37366E4CADE9}" destId="{BA28B322-223A-4294-BD51-D4C7133E7150}" srcOrd="1" destOrd="0" presId="urn:microsoft.com/office/officeart/2005/8/layout/hProcess9"/>
    <dgm:cxn modelId="{B2E248CE-1444-426C-9FFC-0CCE273AA714}" type="presParOf" srcId="{BA28B322-223A-4294-BD51-D4C7133E7150}" destId="{53438E23-3E75-43C1-B019-3BFD258DBE66}" srcOrd="0" destOrd="0" presId="urn:microsoft.com/office/officeart/2005/8/layout/hProcess9"/>
    <dgm:cxn modelId="{9965B737-0891-4804-B7B3-C9F8064F0405}" type="presParOf" srcId="{BA28B322-223A-4294-BD51-D4C7133E7150}" destId="{2BCA59AF-5FE4-47B4-9D6B-F4DDA71AFB01}" srcOrd="1" destOrd="0" presId="urn:microsoft.com/office/officeart/2005/8/layout/hProcess9"/>
    <dgm:cxn modelId="{4F872BFE-3547-4241-841C-45CBA3635801}" type="presParOf" srcId="{BA28B322-223A-4294-BD51-D4C7133E7150}" destId="{5219F3C1-2D3C-46E0-92BF-3798205F26E0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D4003D-A33A-4F6A-A2AC-6027C127EB0A}">
      <dsp:nvSpPr>
        <dsp:cNvPr id="0" name=""/>
        <dsp:cNvSpPr/>
      </dsp:nvSpPr>
      <dsp:spPr>
        <a:xfrm>
          <a:off x="161999" y="0"/>
          <a:ext cx="1836000" cy="5760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438E23-3E75-43C1-B019-3BFD258DBE66}">
      <dsp:nvSpPr>
        <dsp:cNvPr id="0" name=""/>
        <dsp:cNvSpPr/>
      </dsp:nvSpPr>
      <dsp:spPr>
        <a:xfrm>
          <a:off x="284976" y="172800"/>
          <a:ext cx="741023" cy="23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41.5%</a:t>
          </a:r>
          <a:endParaRPr lang="en-GB" sz="1600" kern="1200" dirty="0"/>
        </a:p>
      </dsp:txBody>
      <dsp:txXfrm>
        <a:off x="296223" y="184047"/>
        <a:ext cx="718529" cy="207906"/>
      </dsp:txXfrm>
    </dsp:sp>
    <dsp:sp modelId="{5219F3C1-2D3C-46E0-92BF-3798205F26E0}">
      <dsp:nvSpPr>
        <dsp:cNvPr id="0" name=""/>
        <dsp:cNvSpPr/>
      </dsp:nvSpPr>
      <dsp:spPr>
        <a:xfrm>
          <a:off x="1134000" y="172800"/>
          <a:ext cx="741023" cy="23040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44.0%</a:t>
          </a:r>
          <a:endParaRPr lang="en-GB" sz="1600" kern="1200" dirty="0"/>
        </a:p>
      </dsp:txBody>
      <dsp:txXfrm>
        <a:off x="1145247" y="184047"/>
        <a:ext cx="718529" cy="2079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D4003D-A33A-4F6A-A2AC-6027C127EB0A}">
      <dsp:nvSpPr>
        <dsp:cNvPr id="0" name=""/>
        <dsp:cNvSpPr/>
      </dsp:nvSpPr>
      <dsp:spPr>
        <a:xfrm>
          <a:off x="161999" y="0"/>
          <a:ext cx="1836000" cy="5760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438E23-3E75-43C1-B019-3BFD258DBE66}">
      <dsp:nvSpPr>
        <dsp:cNvPr id="0" name=""/>
        <dsp:cNvSpPr/>
      </dsp:nvSpPr>
      <dsp:spPr>
        <a:xfrm>
          <a:off x="377999" y="172800"/>
          <a:ext cx="648000" cy="23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2.1%</a:t>
          </a:r>
          <a:endParaRPr lang="en-GB" sz="1600" kern="1200" dirty="0"/>
        </a:p>
      </dsp:txBody>
      <dsp:txXfrm>
        <a:off x="389246" y="184047"/>
        <a:ext cx="625506" cy="207906"/>
      </dsp:txXfrm>
    </dsp:sp>
    <dsp:sp modelId="{5219F3C1-2D3C-46E0-92BF-3798205F26E0}">
      <dsp:nvSpPr>
        <dsp:cNvPr id="0" name=""/>
        <dsp:cNvSpPr/>
      </dsp:nvSpPr>
      <dsp:spPr>
        <a:xfrm>
          <a:off x="1134000" y="172800"/>
          <a:ext cx="648000" cy="23040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2.4%</a:t>
          </a:r>
          <a:endParaRPr lang="en-GB" sz="1600" kern="1200" dirty="0"/>
        </a:p>
      </dsp:txBody>
      <dsp:txXfrm>
        <a:off x="1145247" y="184047"/>
        <a:ext cx="625506" cy="2079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D4003D-A33A-4F6A-A2AC-6027C127EB0A}">
      <dsp:nvSpPr>
        <dsp:cNvPr id="0" name=""/>
        <dsp:cNvSpPr/>
      </dsp:nvSpPr>
      <dsp:spPr>
        <a:xfrm>
          <a:off x="161999" y="0"/>
          <a:ext cx="1836000" cy="5760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438E23-3E75-43C1-B019-3BFD258DBE66}">
      <dsp:nvSpPr>
        <dsp:cNvPr id="0" name=""/>
        <dsp:cNvSpPr/>
      </dsp:nvSpPr>
      <dsp:spPr>
        <a:xfrm>
          <a:off x="283499" y="172800"/>
          <a:ext cx="742500" cy="23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23.6%</a:t>
          </a:r>
          <a:endParaRPr lang="en-GB" sz="1600" kern="1200" dirty="0"/>
        </a:p>
      </dsp:txBody>
      <dsp:txXfrm>
        <a:off x="294746" y="184047"/>
        <a:ext cx="720006" cy="207906"/>
      </dsp:txXfrm>
    </dsp:sp>
    <dsp:sp modelId="{5219F3C1-2D3C-46E0-92BF-3798205F26E0}">
      <dsp:nvSpPr>
        <dsp:cNvPr id="0" name=""/>
        <dsp:cNvSpPr/>
      </dsp:nvSpPr>
      <dsp:spPr>
        <a:xfrm>
          <a:off x="1134000" y="172800"/>
          <a:ext cx="742500" cy="23040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24.4%</a:t>
          </a:r>
          <a:endParaRPr lang="en-GB" sz="1600" kern="1200" dirty="0"/>
        </a:p>
      </dsp:txBody>
      <dsp:txXfrm>
        <a:off x="1145247" y="184047"/>
        <a:ext cx="720006" cy="2079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D4003D-A33A-4F6A-A2AC-6027C127EB0A}">
      <dsp:nvSpPr>
        <dsp:cNvPr id="0" name=""/>
        <dsp:cNvSpPr/>
      </dsp:nvSpPr>
      <dsp:spPr>
        <a:xfrm>
          <a:off x="161999" y="0"/>
          <a:ext cx="1836000" cy="5760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438E23-3E75-43C1-B019-3BFD258DBE66}">
      <dsp:nvSpPr>
        <dsp:cNvPr id="0" name=""/>
        <dsp:cNvSpPr/>
      </dsp:nvSpPr>
      <dsp:spPr>
        <a:xfrm>
          <a:off x="330749" y="172800"/>
          <a:ext cx="695250" cy="23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12.6%</a:t>
          </a:r>
          <a:endParaRPr lang="en-GB" sz="1600" kern="1200" dirty="0"/>
        </a:p>
      </dsp:txBody>
      <dsp:txXfrm>
        <a:off x="341996" y="184047"/>
        <a:ext cx="672756" cy="207906"/>
      </dsp:txXfrm>
    </dsp:sp>
    <dsp:sp modelId="{5219F3C1-2D3C-46E0-92BF-3798205F26E0}">
      <dsp:nvSpPr>
        <dsp:cNvPr id="0" name=""/>
        <dsp:cNvSpPr/>
      </dsp:nvSpPr>
      <dsp:spPr>
        <a:xfrm>
          <a:off x="1134000" y="172800"/>
          <a:ext cx="695250" cy="23040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10.9%</a:t>
          </a:r>
          <a:endParaRPr lang="en-GB" sz="1600" kern="1200" dirty="0"/>
        </a:p>
      </dsp:txBody>
      <dsp:txXfrm>
        <a:off x="1145247" y="184047"/>
        <a:ext cx="672756" cy="2079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D4003D-A33A-4F6A-A2AC-6027C127EB0A}">
      <dsp:nvSpPr>
        <dsp:cNvPr id="0" name=""/>
        <dsp:cNvSpPr/>
      </dsp:nvSpPr>
      <dsp:spPr>
        <a:xfrm>
          <a:off x="161999" y="0"/>
          <a:ext cx="1836000" cy="5760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438E23-3E75-43C1-B019-3BFD258DBE66}">
      <dsp:nvSpPr>
        <dsp:cNvPr id="0" name=""/>
        <dsp:cNvSpPr/>
      </dsp:nvSpPr>
      <dsp:spPr>
        <a:xfrm>
          <a:off x="377999" y="172800"/>
          <a:ext cx="648000" cy="23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2.5%</a:t>
          </a:r>
          <a:endParaRPr lang="en-GB" sz="1600" kern="1200" dirty="0"/>
        </a:p>
      </dsp:txBody>
      <dsp:txXfrm>
        <a:off x="389246" y="184047"/>
        <a:ext cx="625506" cy="207906"/>
      </dsp:txXfrm>
    </dsp:sp>
    <dsp:sp modelId="{5219F3C1-2D3C-46E0-92BF-3798205F26E0}">
      <dsp:nvSpPr>
        <dsp:cNvPr id="0" name=""/>
        <dsp:cNvSpPr/>
      </dsp:nvSpPr>
      <dsp:spPr>
        <a:xfrm>
          <a:off x="1134000" y="172800"/>
          <a:ext cx="648000" cy="23040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2.0%</a:t>
          </a:r>
          <a:endParaRPr lang="en-GB" sz="1600" kern="1200" dirty="0"/>
        </a:p>
      </dsp:txBody>
      <dsp:txXfrm>
        <a:off x="1145247" y="184047"/>
        <a:ext cx="625506" cy="20790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D4003D-A33A-4F6A-A2AC-6027C127EB0A}">
      <dsp:nvSpPr>
        <dsp:cNvPr id="0" name=""/>
        <dsp:cNvSpPr/>
      </dsp:nvSpPr>
      <dsp:spPr>
        <a:xfrm>
          <a:off x="161999" y="0"/>
          <a:ext cx="1836000" cy="5760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438E23-3E75-43C1-B019-3BFD258DBE66}">
      <dsp:nvSpPr>
        <dsp:cNvPr id="0" name=""/>
        <dsp:cNvSpPr/>
      </dsp:nvSpPr>
      <dsp:spPr>
        <a:xfrm>
          <a:off x="330749" y="172800"/>
          <a:ext cx="695250" cy="23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17.6%</a:t>
          </a:r>
          <a:endParaRPr lang="en-GB" sz="1600" kern="1200" dirty="0"/>
        </a:p>
      </dsp:txBody>
      <dsp:txXfrm>
        <a:off x="341996" y="184047"/>
        <a:ext cx="672756" cy="207906"/>
      </dsp:txXfrm>
    </dsp:sp>
    <dsp:sp modelId="{5219F3C1-2D3C-46E0-92BF-3798205F26E0}">
      <dsp:nvSpPr>
        <dsp:cNvPr id="0" name=""/>
        <dsp:cNvSpPr/>
      </dsp:nvSpPr>
      <dsp:spPr>
        <a:xfrm>
          <a:off x="1134000" y="172800"/>
          <a:ext cx="695250" cy="23040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16.1%</a:t>
          </a:r>
          <a:endParaRPr lang="en-GB" sz="1600" kern="1200" dirty="0"/>
        </a:p>
      </dsp:txBody>
      <dsp:txXfrm>
        <a:off x="1145247" y="184047"/>
        <a:ext cx="672756" cy="20790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D4003D-A33A-4F6A-A2AC-6027C127EB0A}">
      <dsp:nvSpPr>
        <dsp:cNvPr id="0" name=""/>
        <dsp:cNvSpPr/>
      </dsp:nvSpPr>
      <dsp:spPr>
        <a:xfrm>
          <a:off x="161999" y="0"/>
          <a:ext cx="1836000" cy="64800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438E23-3E75-43C1-B019-3BFD258DBE66}">
      <dsp:nvSpPr>
        <dsp:cNvPr id="0" name=""/>
        <dsp:cNvSpPr/>
      </dsp:nvSpPr>
      <dsp:spPr>
        <a:xfrm>
          <a:off x="330749" y="194402"/>
          <a:ext cx="695250" cy="25920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14.8%</a:t>
          </a:r>
          <a:endParaRPr lang="en-GB" sz="1600" kern="1200" dirty="0"/>
        </a:p>
      </dsp:txBody>
      <dsp:txXfrm>
        <a:off x="343402" y="207055"/>
        <a:ext cx="669944" cy="233897"/>
      </dsp:txXfrm>
    </dsp:sp>
    <dsp:sp modelId="{5219F3C1-2D3C-46E0-92BF-3798205F26E0}">
      <dsp:nvSpPr>
        <dsp:cNvPr id="0" name=""/>
        <dsp:cNvSpPr/>
      </dsp:nvSpPr>
      <dsp:spPr>
        <a:xfrm>
          <a:off x="1134000" y="194402"/>
          <a:ext cx="695250" cy="259203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18.3%</a:t>
          </a:r>
          <a:endParaRPr lang="en-GB" sz="1600" kern="1200" dirty="0"/>
        </a:p>
      </dsp:txBody>
      <dsp:txXfrm>
        <a:off x="1146653" y="207055"/>
        <a:ext cx="669944" cy="23389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D4003D-A33A-4F6A-A2AC-6027C127EB0A}">
      <dsp:nvSpPr>
        <dsp:cNvPr id="0" name=""/>
        <dsp:cNvSpPr/>
      </dsp:nvSpPr>
      <dsp:spPr>
        <a:xfrm>
          <a:off x="161999" y="0"/>
          <a:ext cx="1836000" cy="64800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438E23-3E75-43C1-B019-3BFD258DBE66}">
      <dsp:nvSpPr>
        <dsp:cNvPr id="0" name=""/>
        <dsp:cNvSpPr/>
      </dsp:nvSpPr>
      <dsp:spPr>
        <a:xfrm>
          <a:off x="330749" y="194402"/>
          <a:ext cx="695250" cy="25920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15.2%</a:t>
          </a:r>
          <a:endParaRPr lang="en-GB" sz="1600" kern="1200" dirty="0"/>
        </a:p>
      </dsp:txBody>
      <dsp:txXfrm>
        <a:off x="343402" y="207055"/>
        <a:ext cx="669944" cy="233897"/>
      </dsp:txXfrm>
    </dsp:sp>
    <dsp:sp modelId="{5219F3C1-2D3C-46E0-92BF-3798205F26E0}">
      <dsp:nvSpPr>
        <dsp:cNvPr id="0" name=""/>
        <dsp:cNvSpPr/>
      </dsp:nvSpPr>
      <dsp:spPr>
        <a:xfrm>
          <a:off x="1134000" y="194402"/>
          <a:ext cx="695250" cy="259203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19.4%</a:t>
          </a:r>
          <a:endParaRPr lang="en-GB" sz="1600" kern="1200" dirty="0"/>
        </a:p>
      </dsp:txBody>
      <dsp:txXfrm>
        <a:off x="1146653" y="207055"/>
        <a:ext cx="669944" cy="23389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D4003D-A33A-4F6A-A2AC-6027C127EB0A}">
      <dsp:nvSpPr>
        <dsp:cNvPr id="0" name=""/>
        <dsp:cNvSpPr/>
      </dsp:nvSpPr>
      <dsp:spPr>
        <a:xfrm>
          <a:off x="161999" y="0"/>
          <a:ext cx="1836000" cy="648072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438E23-3E75-43C1-B019-3BFD258DBE66}">
      <dsp:nvSpPr>
        <dsp:cNvPr id="0" name=""/>
        <dsp:cNvSpPr/>
      </dsp:nvSpPr>
      <dsp:spPr>
        <a:xfrm>
          <a:off x="284976" y="194421"/>
          <a:ext cx="741023" cy="25922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16.4%</a:t>
          </a:r>
          <a:endParaRPr lang="en-GB" sz="1600" kern="1200" dirty="0"/>
        </a:p>
      </dsp:txBody>
      <dsp:txXfrm>
        <a:off x="297630" y="207075"/>
        <a:ext cx="715715" cy="233920"/>
      </dsp:txXfrm>
    </dsp:sp>
    <dsp:sp modelId="{5219F3C1-2D3C-46E0-92BF-3798205F26E0}">
      <dsp:nvSpPr>
        <dsp:cNvPr id="0" name=""/>
        <dsp:cNvSpPr/>
      </dsp:nvSpPr>
      <dsp:spPr>
        <a:xfrm>
          <a:off x="1134000" y="194421"/>
          <a:ext cx="741023" cy="259228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24.7%</a:t>
          </a:r>
          <a:endParaRPr lang="en-GB" sz="1600" kern="1200" dirty="0"/>
        </a:p>
      </dsp:txBody>
      <dsp:txXfrm>
        <a:off x="1146654" y="207075"/>
        <a:ext cx="715715" cy="233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17B8C-448A-4A19-AD3A-9D1F21CCCE7D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80A3B-DD39-4181-B4E4-B60D887F25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62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/>
              <a:t>Youth in OIC countries suffer from high levels of</a:t>
            </a:r>
            <a:r>
              <a:rPr lang="tr-TR" sz="1200" dirty="0" smtClean="0"/>
              <a:t> </a:t>
            </a:r>
            <a:r>
              <a:rPr lang="en-GB" sz="1200" dirty="0" smtClean="0"/>
              <a:t>unemployment and the quality of jobs offered to</a:t>
            </a:r>
            <a:r>
              <a:rPr lang="tr-TR" sz="1200" dirty="0" smtClean="0"/>
              <a:t> </a:t>
            </a:r>
            <a:r>
              <a:rPr lang="en-GB" sz="1200" dirty="0" smtClean="0"/>
              <a:t>youth transitioning into a labour market is</a:t>
            </a:r>
            <a:r>
              <a:rPr lang="tr-TR" sz="1200" dirty="0" smtClean="0"/>
              <a:t> </a:t>
            </a:r>
            <a:r>
              <a:rPr lang="en-GB" sz="1200" dirty="0" smtClean="0"/>
              <a:t>generally low. </a:t>
            </a:r>
            <a:endParaRPr lang="tr-TR" sz="1200" dirty="0" smtClean="0"/>
          </a:p>
          <a:p>
            <a:r>
              <a:rPr lang="en-GB" sz="1200" dirty="0" smtClean="0"/>
              <a:t>Labour markets in different OIC</a:t>
            </a:r>
            <a:r>
              <a:rPr lang="tr-TR" sz="1200" dirty="0" smtClean="0"/>
              <a:t> </a:t>
            </a:r>
            <a:r>
              <a:rPr lang="en-GB" sz="1200" dirty="0" smtClean="0"/>
              <a:t>countries have different characteristics, hence to</a:t>
            </a:r>
            <a:r>
              <a:rPr lang="tr-TR" sz="1200" dirty="0" smtClean="0"/>
              <a:t> </a:t>
            </a:r>
            <a:r>
              <a:rPr lang="en-GB" sz="1200" dirty="0" smtClean="0"/>
              <a:t>solve youth unemployment in OIC countries a</a:t>
            </a:r>
            <a:r>
              <a:rPr lang="tr-TR" sz="1200" dirty="0" smtClean="0"/>
              <a:t> </a:t>
            </a:r>
            <a:r>
              <a:rPr lang="en-GB" sz="1200" dirty="0" smtClean="0"/>
              <a:t>“one size fits all” approach is not possible.</a:t>
            </a:r>
            <a:endParaRPr lang="tr-TR" sz="12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80A3B-DD39-4181-B4E4-B60D887F25DA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29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C3526AC-C539-4B40-892C-D8CE03AD8AD0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DDD0A37-3530-4AE4-A61C-AF05ED658C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26AC-C539-4B40-892C-D8CE03AD8AD0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0A37-3530-4AE4-A61C-AF05ED658C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26AC-C539-4B40-892C-D8CE03AD8AD0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0A37-3530-4AE4-A61C-AF05ED658C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568952" cy="7920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/>
          <a:lstStyle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72884" y="6525344"/>
            <a:ext cx="957264" cy="332656"/>
          </a:xfrm>
        </p:spPr>
        <p:txBody>
          <a:bodyPr/>
          <a:lstStyle/>
          <a:p>
            <a:fld id="{8C3526AC-C539-4B40-892C-D8CE03AD8AD0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4148" y="6525344"/>
            <a:ext cx="1325880" cy="33265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0A37-3530-4AE4-A61C-AF05ED658C2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51520" y="1196752"/>
            <a:ext cx="6552728" cy="0"/>
          </a:xfrm>
          <a:prstGeom prst="line">
            <a:avLst/>
          </a:prstGeom>
          <a:ln w="88900" cap="rnd"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26AC-C539-4B40-892C-D8CE03AD8AD0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0A37-3530-4AE4-A61C-AF05ED658C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26AC-C539-4B40-892C-D8CE03AD8AD0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0A37-3530-4AE4-A61C-AF05ED658C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C3526AC-C539-4B40-892C-D8CE03AD8AD0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DDD0A37-3530-4AE4-A61C-AF05ED658C2A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C3526AC-C539-4B40-892C-D8CE03AD8AD0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DDD0A37-3530-4AE4-A61C-AF05ED658C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26AC-C539-4B40-892C-D8CE03AD8AD0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0A37-3530-4AE4-A61C-AF05ED658C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26AC-C539-4B40-892C-D8CE03AD8AD0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0A37-3530-4AE4-A61C-AF05ED658C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26AC-C539-4B40-892C-D8CE03AD8AD0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D0A37-3530-4AE4-A61C-AF05ED658C2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C3526AC-C539-4B40-892C-D8CE03AD8AD0}" type="datetimeFigureOut">
              <a:rPr lang="en-GB" smtClean="0"/>
              <a:t>26/09/2016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DDD0A37-3530-4AE4-A61C-AF05ED658C2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29" Type="http://schemas.openxmlformats.org/officeDocument/2006/relationships/diagramQuickStyle" Target="../diagrams/quickStyle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32" Type="http://schemas.openxmlformats.org/officeDocument/2006/relationships/chart" Target="../charts/chart1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28" Type="http://schemas.openxmlformats.org/officeDocument/2006/relationships/diagramLayout" Target="../diagrams/layout6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31" Type="http://schemas.microsoft.com/office/2007/relationships/diagramDrawing" Target="../diagrams/drawing6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Relationship Id="rId27" Type="http://schemas.openxmlformats.org/officeDocument/2006/relationships/diagramData" Target="../diagrams/data6.xml"/><Relationship Id="rId30" Type="http://schemas.openxmlformats.org/officeDocument/2006/relationships/diagramColors" Target="../diagrams/colors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13" Type="http://schemas.openxmlformats.org/officeDocument/2006/relationships/diagramLayout" Target="../diagrams/layout9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12" Type="http://schemas.openxmlformats.org/officeDocument/2006/relationships/diagramData" Target="../diagrams/data9.xml"/><Relationship Id="rId17" Type="http://schemas.openxmlformats.org/officeDocument/2006/relationships/chart" Target="../charts/chart2.xml"/><Relationship Id="rId2" Type="http://schemas.openxmlformats.org/officeDocument/2006/relationships/diagramData" Target="../diagrams/data7.xml"/><Relationship Id="rId16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5" Type="http://schemas.openxmlformats.org/officeDocument/2006/relationships/diagramColors" Target="../diagrams/colors9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Relationship Id="rId14" Type="http://schemas.openxmlformats.org/officeDocument/2006/relationships/diagramQuickStyle" Target="../diagrams/quickStyle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725144"/>
            <a:ext cx="3528392" cy="17281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8136903" cy="267516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2">
                    <a:lumMod val="75000"/>
                  </a:schemeClr>
                </a:solidFill>
              </a:rPr>
              <a:t>Current State of the</a:t>
            </a:r>
            <a:r>
              <a:rPr lang="tr-TR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br>
              <a:rPr lang="tr-TR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en-GB" sz="55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OIC Labour Market</a:t>
            </a:r>
            <a:r>
              <a:rPr lang="en-GB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en-GB" dirty="0" smtClean="0">
                <a:solidFill>
                  <a:schemeClr val="bg2">
                    <a:lumMod val="75000"/>
                  </a:schemeClr>
                </a:solidFill>
              </a:rPr>
            </a:b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5080609"/>
            <a:ext cx="3096344" cy="982315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Dr. Kenan </a:t>
            </a:r>
            <a:r>
              <a:rPr lang="en-US" sz="2000" dirty="0" err="1" smtClean="0"/>
              <a:t>Bağcı</a:t>
            </a:r>
            <a:endParaRPr lang="en-US" sz="2000" dirty="0" smtClean="0"/>
          </a:p>
          <a:p>
            <a:r>
              <a:rPr lang="en-US" sz="1800" dirty="0" smtClean="0"/>
              <a:t>27 September 2016, Ankara</a:t>
            </a:r>
            <a:endParaRPr lang="en-US" sz="1800" dirty="0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63422" y="5053921"/>
            <a:ext cx="1000125" cy="1000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31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1F497D"/>
                </a:solidFill>
              </a:rPr>
              <a:t>Labour Force Participation</a:t>
            </a:r>
            <a:endParaRPr lang="en-GB" sz="3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>
                <a:solidFill>
                  <a:srgbClr val="002060"/>
                </a:solidFill>
              </a:rPr>
              <a:t>Youth LFPR in OIC countries is steadily below the averages of </a:t>
            </a:r>
            <a:r>
              <a:rPr lang="tr-TR" sz="2000" dirty="0" smtClean="0">
                <a:solidFill>
                  <a:srgbClr val="002060"/>
                </a:solidFill>
              </a:rPr>
              <a:t>non-OIC developing </a:t>
            </a:r>
            <a:r>
              <a:rPr lang="tr-TR" sz="2000" dirty="0">
                <a:solidFill>
                  <a:srgbClr val="002060"/>
                </a:solidFill>
              </a:rPr>
              <a:t>countries and developed countries.</a:t>
            </a: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>
                <a:solidFill>
                  <a:srgbClr val="002060"/>
                </a:solidFill>
              </a:rPr>
              <a:t>As of </a:t>
            </a:r>
            <a:r>
              <a:rPr lang="tr-TR" sz="2000" dirty="0" smtClean="0">
                <a:solidFill>
                  <a:srgbClr val="002060"/>
                </a:solidFill>
              </a:rPr>
              <a:t>2014, </a:t>
            </a:r>
            <a:r>
              <a:rPr lang="tr-TR" sz="2000" dirty="0">
                <a:solidFill>
                  <a:srgbClr val="002060"/>
                </a:solidFill>
              </a:rPr>
              <a:t>youth LFPR in OIC is </a:t>
            </a:r>
            <a:r>
              <a:rPr lang="tr-TR" sz="2000" dirty="0" smtClean="0">
                <a:solidFill>
                  <a:srgbClr val="002060"/>
                </a:solidFill>
              </a:rPr>
              <a:t>estimated at 44.8%.</a:t>
            </a: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</a:rPr>
              <a:t>1. Structure of Labour </a:t>
            </a:r>
            <a:r>
              <a:rPr lang="tr-TR" sz="1400" dirty="0" smtClean="0">
                <a:solidFill>
                  <a:schemeClr val="bg1"/>
                </a:solidFill>
              </a:rPr>
              <a:t>Market in OIC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301848" y="1412776"/>
            <a:ext cx="8229600" cy="720080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Font typeface="Georgia"/>
              <a:buNone/>
            </a:pPr>
            <a:r>
              <a:rPr lang="tr-TR" sz="1600" b="1" dirty="0" smtClean="0">
                <a:solidFill>
                  <a:srgbClr val="002060"/>
                </a:solidFill>
              </a:rPr>
              <a:t>Youth LFPR</a:t>
            </a:r>
            <a:r>
              <a:rPr lang="en-GB" sz="1600" dirty="0" smtClean="0">
                <a:solidFill>
                  <a:srgbClr val="002060"/>
                </a:solidFill>
              </a:rPr>
              <a:t> </a:t>
            </a:r>
            <a:endParaRPr lang="tr-TR" sz="1600" dirty="0" smtClean="0">
              <a:solidFill>
                <a:srgbClr val="002060"/>
              </a:solidFill>
            </a:endParaRPr>
          </a:p>
          <a:p>
            <a:pPr marL="109728" indent="0" algn="ctr">
              <a:buFont typeface="Georgia"/>
              <a:buNone/>
            </a:pPr>
            <a:r>
              <a:rPr lang="tr-TR" sz="1400" dirty="0" smtClean="0">
                <a:solidFill>
                  <a:srgbClr val="002060"/>
                </a:solidFill>
              </a:rPr>
              <a:t>Averages of the 54 OIC, 87 other developing and 33 developed countries for which data are available</a:t>
            </a:r>
            <a:endParaRPr lang="en-GB" sz="1200" dirty="0">
              <a:solidFill>
                <a:srgbClr val="002060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234740" y="1412776"/>
            <a:ext cx="8297700" cy="576064"/>
            <a:chOff x="234740" y="1412776"/>
            <a:chExt cx="8297700" cy="72008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Straight Connector 32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0" y="2221263"/>
            <a:ext cx="1440135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002060"/>
                </a:solidFill>
              </a:rPr>
              <a:t>Gap between </a:t>
            </a:r>
            <a:r>
              <a:rPr lang="tr-TR" dirty="0">
                <a:solidFill>
                  <a:srgbClr val="C00000"/>
                </a:solidFill>
              </a:rPr>
              <a:t>OIC</a:t>
            </a:r>
            <a:r>
              <a:rPr lang="tr-TR" dirty="0">
                <a:solidFill>
                  <a:srgbClr val="002060"/>
                </a:solidFill>
              </a:rPr>
              <a:t> and </a:t>
            </a:r>
            <a:r>
              <a:rPr lang="tr-TR" dirty="0" smtClean="0">
                <a:solidFill>
                  <a:srgbClr val="C00000"/>
                </a:solidFill>
              </a:rPr>
              <a:t>developed </a:t>
            </a:r>
            <a:r>
              <a:rPr lang="tr-TR" dirty="0">
                <a:solidFill>
                  <a:srgbClr val="002060"/>
                </a:solidFill>
              </a:rPr>
              <a:t>decreased from </a:t>
            </a:r>
            <a:r>
              <a:rPr lang="tr-TR" dirty="0" smtClean="0">
                <a:solidFill>
                  <a:srgbClr val="C00000"/>
                </a:solidFill>
              </a:rPr>
              <a:t>7.1%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to </a:t>
            </a:r>
            <a:r>
              <a:rPr lang="tr-TR" dirty="0" smtClean="0">
                <a:solidFill>
                  <a:srgbClr val="C00000"/>
                </a:solidFill>
              </a:rPr>
              <a:t>2.7%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704000" y="2208193"/>
            <a:ext cx="144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002060"/>
                </a:solidFill>
              </a:rPr>
              <a:t>Gap between </a:t>
            </a:r>
            <a:r>
              <a:rPr lang="tr-TR" dirty="0">
                <a:solidFill>
                  <a:srgbClr val="C00000"/>
                </a:solidFill>
              </a:rPr>
              <a:t>OIC</a:t>
            </a:r>
            <a:r>
              <a:rPr lang="tr-TR" dirty="0">
                <a:solidFill>
                  <a:srgbClr val="002060"/>
                </a:solidFill>
              </a:rPr>
              <a:t> and </a:t>
            </a:r>
            <a:r>
              <a:rPr lang="tr-TR" dirty="0">
                <a:solidFill>
                  <a:srgbClr val="C00000"/>
                </a:solidFill>
              </a:rPr>
              <a:t>other </a:t>
            </a:r>
            <a:r>
              <a:rPr lang="tr-TR" dirty="0" smtClean="0">
                <a:solidFill>
                  <a:srgbClr val="C00000"/>
                </a:solidFill>
              </a:rPr>
              <a:t>developing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decreased from </a:t>
            </a:r>
            <a:r>
              <a:rPr lang="tr-TR" dirty="0" smtClean="0">
                <a:solidFill>
                  <a:srgbClr val="C00000"/>
                </a:solidFill>
              </a:rPr>
              <a:t>9.9% </a:t>
            </a:r>
            <a:r>
              <a:rPr lang="tr-TR" dirty="0" smtClean="0">
                <a:solidFill>
                  <a:srgbClr val="002060"/>
                </a:solidFill>
              </a:rPr>
              <a:t>to </a:t>
            </a:r>
            <a:r>
              <a:rPr lang="tr-TR" dirty="0" smtClean="0">
                <a:solidFill>
                  <a:srgbClr val="C00000"/>
                </a:solidFill>
              </a:rPr>
              <a:t>3.7%</a:t>
            </a:r>
            <a:endParaRPr lang="en-GB" dirty="0">
              <a:solidFill>
                <a:srgbClr val="C00000"/>
              </a:solidFill>
            </a:endParaRPr>
          </a:p>
        </p:txBody>
      </p:sp>
      <p:graphicFrame>
        <p:nvGraphicFramePr>
          <p:cNvPr id="14" name="Grafik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1979507"/>
              </p:ext>
            </p:extLst>
          </p:nvPr>
        </p:nvGraphicFramePr>
        <p:xfrm>
          <a:off x="1547664" y="2221583"/>
          <a:ext cx="6048672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308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1F497D"/>
                </a:solidFill>
              </a:rPr>
              <a:t>Labour Force Participation</a:t>
            </a:r>
            <a:endParaRPr lang="en-GB" sz="3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>
                <a:solidFill>
                  <a:srgbClr val="002060"/>
                </a:solidFill>
              </a:rPr>
              <a:t>Youth LFPR in OIC countries is steadily below the averages of </a:t>
            </a:r>
            <a:r>
              <a:rPr lang="tr-TR" sz="2000" dirty="0" smtClean="0">
                <a:solidFill>
                  <a:srgbClr val="002060"/>
                </a:solidFill>
              </a:rPr>
              <a:t>non-OIC developing </a:t>
            </a:r>
            <a:r>
              <a:rPr lang="tr-TR" sz="2000" dirty="0">
                <a:solidFill>
                  <a:srgbClr val="002060"/>
                </a:solidFill>
              </a:rPr>
              <a:t>countries and developed countries.</a:t>
            </a: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>
                <a:solidFill>
                  <a:srgbClr val="002060"/>
                </a:solidFill>
              </a:rPr>
              <a:t>As of </a:t>
            </a:r>
            <a:r>
              <a:rPr lang="tr-TR" sz="2000" dirty="0" smtClean="0">
                <a:solidFill>
                  <a:srgbClr val="002060"/>
                </a:solidFill>
              </a:rPr>
              <a:t>2014, </a:t>
            </a:r>
            <a:r>
              <a:rPr lang="tr-TR" sz="2000" dirty="0">
                <a:solidFill>
                  <a:srgbClr val="002060"/>
                </a:solidFill>
              </a:rPr>
              <a:t>youth LFPR in OIC is </a:t>
            </a:r>
            <a:r>
              <a:rPr lang="tr-TR" sz="2000" dirty="0" smtClean="0">
                <a:solidFill>
                  <a:srgbClr val="002060"/>
                </a:solidFill>
              </a:rPr>
              <a:t>estimated at 44.8%.</a:t>
            </a: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</a:rPr>
              <a:t>1. Structure of Labour </a:t>
            </a:r>
            <a:r>
              <a:rPr lang="tr-TR" sz="1400" dirty="0" smtClean="0">
                <a:solidFill>
                  <a:schemeClr val="bg1"/>
                </a:solidFill>
              </a:rPr>
              <a:t>Market in OIC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301848" y="1412776"/>
            <a:ext cx="8229600" cy="720080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Font typeface="Georgia"/>
              <a:buNone/>
            </a:pPr>
            <a:r>
              <a:rPr lang="tr-TR" sz="1600" b="1" dirty="0" smtClean="0">
                <a:solidFill>
                  <a:srgbClr val="002060"/>
                </a:solidFill>
              </a:rPr>
              <a:t>Youth LFPR</a:t>
            </a:r>
            <a:r>
              <a:rPr lang="en-GB" sz="1600" dirty="0" smtClean="0">
                <a:solidFill>
                  <a:srgbClr val="002060"/>
                </a:solidFill>
              </a:rPr>
              <a:t> </a:t>
            </a:r>
            <a:endParaRPr lang="tr-TR" sz="1600" dirty="0" smtClean="0">
              <a:solidFill>
                <a:srgbClr val="002060"/>
              </a:solidFill>
            </a:endParaRPr>
          </a:p>
          <a:p>
            <a:pPr marL="109728" indent="0" algn="ctr">
              <a:buFont typeface="Georgia"/>
              <a:buNone/>
            </a:pPr>
            <a:r>
              <a:rPr lang="tr-TR" sz="1400" dirty="0" smtClean="0">
                <a:solidFill>
                  <a:srgbClr val="002060"/>
                </a:solidFill>
              </a:rPr>
              <a:t>Averages of the 54 OIC, 87 other developing and 33 developed countries for which data are available</a:t>
            </a:r>
            <a:endParaRPr lang="en-GB" sz="1200" dirty="0">
              <a:solidFill>
                <a:srgbClr val="002060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234740" y="1412776"/>
            <a:ext cx="8297700" cy="576064"/>
            <a:chOff x="234740" y="1412776"/>
            <a:chExt cx="8297700" cy="72008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Straight Connector 32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0" y="2221263"/>
            <a:ext cx="1440135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002060"/>
                </a:solidFill>
              </a:rPr>
              <a:t>Gap between </a:t>
            </a:r>
            <a:r>
              <a:rPr lang="tr-TR" dirty="0">
                <a:solidFill>
                  <a:srgbClr val="C00000"/>
                </a:solidFill>
              </a:rPr>
              <a:t>OIC</a:t>
            </a:r>
            <a:r>
              <a:rPr lang="tr-TR" dirty="0">
                <a:solidFill>
                  <a:srgbClr val="002060"/>
                </a:solidFill>
              </a:rPr>
              <a:t> and </a:t>
            </a:r>
            <a:r>
              <a:rPr lang="tr-TR" dirty="0" smtClean="0">
                <a:solidFill>
                  <a:srgbClr val="C00000"/>
                </a:solidFill>
              </a:rPr>
              <a:t>developed </a:t>
            </a:r>
            <a:r>
              <a:rPr lang="tr-TR" dirty="0">
                <a:solidFill>
                  <a:srgbClr val="002060"/>
                </a:solidFill>
              </a:rPr>
              <a:t>decreased from </a:t>
            </a:r>
            <a:r>
              <a:rPr lang="tr-TR" dirty="0" smtClean="0">
                <a:solidFill>
                  <a:srgbClr val="C00000"/>
                </a:solidFill>
              </a:rPr>
              <a:t>7.1%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to </a:t>
            </a:r>
            <a:r>
              <a:rPr lang="tr-TR" dirty="0" smtClean="0">
                <a:solidFill>
                  <a:srgbClr val="C00000"/>
                </a:solidFill>
              </a:rPr>
              <a:t>2.7%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704000" y="2208193"/>
            <a:ext cx="144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002060"/>
                </a:solidFill>
              </a:rPr>
              <a:t>Gap between </a:t>
            </a:r>
            <a:r>
              <a:rPr lang="tr-TR" dirty="0">
                <a:solidFill>
                  <a:srgbClr val="C00000"/>
                </a:solidFill>
              </a:rPr>
              <a:t>OIC</a:t>
            </a:r>
            <a:r>
              <a:rPr lang="tr-TR" dirty="0">
                <a:solidFill>
                  <a:srgbClr val="002060"/>
                </a:solidFill>
              </a:rPr>
              <a:t> and </a:t>
            </a:r>
            <a:r>
              <a:rPr lang="tr-TR" dirty="0">
                <a:solidFill>
                  <a:srgbClr val="C00000"/>
                </a:solidFill>
              </a:rPr>
              <a:t>other </a:t>
            </a:r>
            <a:r>
              <a:rPr lang="tr-TR" dirty="0" smtClean="0">
                <a:solidFill>
                  <a:srgbClr val="C00000"/>
                </a:solidFill>
              </a:rPr>
              <a:t>developing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decreased from </a:t>
            </a:r>
            <a:r>
              <a:rPr lang="tr-TR" dirty="0" smtClean="0">
                <a:solidFill>
                  <a:srgbClr val="C00000"/>
                </a:solidFill>
              </a:rPr>
              <a:t>9.9% </a:t>
            </a:r>
            <a:r>
              <a:rPr lang="tr-TR" dirty="0" smtClean="0">
                <a:solidFill>
                  <a:srgbClr val="002060"/>
                </a:solidFill>
              </a:rPr>
              <a:t>to </a:t>
            </a:r>
            <a:r>
              <a:rPr lang="tr-TR" dirty="0" smtClean="0">
                <a:solidFill>
                  <a:srgbClr val="C00000"/>
                </a:solidFill>
              </a:rPr>
              <a:t>3.7%</a:t>
            </a:r>
            <a:endParaRPr lang="en-GB" dirty="0">
              <a:solidFill>
                <a:srgbClr val="C00000"/>
              </a:solidFill>
            </a:endParaRPr>
          </a:p>
        </p:txBody>
      </p:sp>
      <p:graphicFrame>
        <p:nvGraphicFramePr>
          <p:cNvPr id="14" name="Grafik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5295562"/>
              </p:ext>
            </p:extLst>
          </p:nvPr>
        </p:nvGraphicFramePr>
        <p:xfrm>
          <a:off x="1547664" y="2221583"/>
          <a:ext cx="6048672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Rectangle 14"/>
          <p:cNvSpPr/>
          <p:nvPr/>
        </p:nvSpPr>
        <p:spPr>
          <a:xfrm>
            <a:off x="6948264" y="3861048"/>
            <a:ext cx="504056" cy="3600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62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Sub>
          <a:bldChart bld="series"/>
        </p:bldSub>
      </p:bldGraphic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1F497D"/>
                </a:solidFill>
              </a:rPr>
              <a:t>Employmet-to-Population Ratio (E2P)</a:t>
            </a:r>
            <a:endParaRPr lang="en-GB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>
                <a:solidFill>
                  <a:srgbClr val="002060"/>
                </a:solidFill>
              </a:rPr>
              <a:t>E2P in OIC countries is steadily below the averages of other developing countries and developed countries, despite the recent progress.</a:t>
            </a: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>
                <a:solidFill>
                  <a:srgbClr val="002060"/>
                </a:solidFill>
              </a:rPr>
              <a:t>As of </a:t>
            </a:r>
            <a:r>
              <a:rPr lang="tr-TR" sz="2000" dirty="0" smtClean="0">
                <a:solidFill>
                  <a:srgbClr val="002060"/>
                </a:solidFill>
              </a:rPr>
              <a:t>2014, </a:t>
            </a:r>
            <a:r>
              <a:rPr lang="tr-TR" sz="2000" dirty="0">
                <a:solidFill>
                  <a:srgbClr val="002060"/>
                </a:solidFill>
              </a:rPr>
              <a:t>E2P in OIC is </a:t>
            </a:r>
            <a:r>
              <a:rPr lang="tr-TR" sz="2000" dirty="0" smtClean="0">
                <a:solidFill>
                  <a:srgbClr val="002060"/>
                </a:solidFill>
              </a:rPr>
              <a:t>55.3%.</a:t>
            </a: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</a:rPr>
              <a:t>2</a:t>
            </a:r>
            <a:r>
              <a:rPr lang="tr-TR" sz="1400" dirty="0" smtClean="0">
                <a:solidFill>
                  <a:schemeClr val="bg1"/>
                </a:solidFill>
              </a:rPr>
              <a:t>. </a:t>
            </a:r>
            <a:r>
              <a:rPr lang="tr-TR" sz="1400" dirty="0">
                <a:solidFill>
                  <a:schemeClr val="bg1"/>
                </a:solidFill>
              </a:rPr>
              <a:t>Employment and Productivity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4741" y="1340768"/>
            <a:ext cx="842493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002060"/>
                </a:solidFill>
              </a:rPr>
              <a:t>E2P</a:t>
            </a:r>
            <a:r>
              <a:rPr lang="tr-TR" dirty="0">
                <a:solidFill>
                  <a:srgbClr val="002060"/>
                </a:solidFill>
              </a:rPr>
              <a:t> is </a:t>
            </a:r>
            <a:r>
              <a:rPr lang="en-GB" dirty="0">
                <a:solidFill>
                  <a:srgbClr val="002060"/>
                </a:solidFill>
              </a:rPr>
              <a:t>the proportion of a country's working-age population that is employed. </a:t>
            </a:r>
            <a:endParaRPr lang="tr-TR" dirty="0" smtClean="0">
              <a:solidFill>
                <a:srgbClr val="002060"/>
              </a:solidFill>
            </a:endParaRPr>
          </a:p>
          <a:p>
            <a:r>
              <a:rPr lang="en-GB" sz="1400" dirty="0" smtClean="0">
                <a:solidFill>
                  <a:srgbClr val="002060"/>
                </a:solidFill>
              </a:rPr>
              <a:t>A </a:t>
            </a:r>
            <a:r>
              <a:rPr lang="en-GB" sz="1400" dirty="0">
                <a:solidFill>
                  <a:srgbClr val="002060"/>
                </a:solidFill>
              </a:rPr>
              <a:t>high ratio means that a large proportion of a country's population is employed, while a low ratio means that a large share of the population is not involved directly in market-related activities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234740" y="1340768"/>
            <a:ext cx="8297700" cy="792088"/>
            <a:chOff x="234740" y="1412776"/>
            <a:chExt cx="8297700" cy="72008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Connector 15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0" y="2221263"/>
            <a:ext cx="1440135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002060"/>
                </a:solidFill>
              </a:rPr>
              <a:t>Gap between </a:t>
            </a:r>
            <a:r>
              <a:rPr lang="tr-TR" dirty="0">
                <a:solidFill>
                  <a:srgbClr val="C00000"/>
                </a:solidFill>
              </a:rPr>
              <a:t>OIC</a:t>
            </a:r>
            <a:r>
              <a:rPr lang="tr-TR" dirty="0">
                <a:solidFill>
                  <a:srgbClr val="002060"/>
                </a:solidFill>
              </a:rPr>
              <a:t> and </a:t>
            </a:r>
            <a:r>
              <a:rPr lang="tr-TR" dirty="0" smtClean="0">
                <a:solidFill>
                  <a:srgbClr val="C00000"/>
                </a:solidFill>
              </a:rPr>
              <a:t>developed </a:t>
            </a:r>
            <a:r>
              <a:rPr lang="tr-TR" dirty="0">
                <a:solidFill>
                  <a:srgbClr val="002060"/>
                </a:solidFill>
              </a:rPr>
              <a:t>decreased from </a:t>
            </a:r>
            <a:r>
              <a:rPr lang="tr-TR" dirty="0">
                <a:solidFill>
                  <a:srgbClr val="C00000"/>
                </a:solidFill>
              </a:rPr>
              <a:t>3.2%</a:t>
            </a:r>
            <a:endParaRPr lang="en-GB" dirty="0">
              <a:solidFill>
                <a:srgbClr val="C00000"/>
              </a:solidFill>
            </a:endParaRPr>
          </a:p>
          <a:p>
            <a:pPr algn="ctr"/>
            <a:r>
              <a:rPr lang="tr-TR" dirty="0" smtClean="0">
                <a:solidFill>
                  <a:srgbClr val="002060"/>
                </a:solidFill>
              </a:rPr>
              <a:t>to </a:t>
            </a:r>
            <a:r>
              <a:rPr lang="tr-TR" dirty="0" smtClean="0">
                <a:solidFill>
                  <a:srgbClr val="C00000"/>
                </a:solidFill>
              </a:rPr>
              <a:t>0.5%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704000" y="2208193"/>
            <a:ext cx="144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002060"/>
                </a:solidFill>
              </a:rPr>
              <a:t>Gap between </a:t>
            </a:r>
            <a:r>
              <a:rPr lang="tr-TR" dirty="0">
                <a:solidFill>
                  <a:srgbClr val="C00000"/>
                </a:solidFill>
              </a:rPr>
              <a:t>OIC</a:t>
            </a:r>
            <a:r>
              <a:rPr lang="tr-TR" dirty="0">
                <a:solidFill>
                  <a:srgbClr val="002060"/>
                </a:solidFill>
              </a:rPr>
              <a:t> and </a:t>
            </a:r>
            <a:r>
              <a:rPr lang="tr-TR" dirty="0">
                <a:solidFill>
                  <a:srgbClr val="C00000"/>
                </a:solidFill>
              </a:rPr>
              <a:t>other </a:t>
            </a:r>
            <a:r>
              <a:rPr lang="tr-TR" dirty="0" smtClean="0">
                <a:solidFill>
                  <a:srgbClr val="C00000"/>
                </a:solidFill>
              </a:rPr>
              <a:t>developing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decreased from </a:t>
            </a:r>
            <a:r>
              <a:rPr lang="tr-TR" dirty="0" smtClean="0">
                <a:solidFill>
                  <a:srgbClr val="C00000"/>
                </a:solidFill>
              </a:rPr>
              <a:t>10.2%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to </a:t>
            </a:r>
            <a:r>
              <a:rPr lang="tr-TR" dirty="0" smtClean="0">
                <a:solidFill>
                  <a:srgbClr val="C00000"/>
                </a:solidFill>
              </a:rPr>
              <a:t>6.9%</a:t>
            </a:r>
            <a:endParaRPr lang="en-GB" dirty="0">
              <a:solidFill>
                <a:srgbClr val="C00000"/>
              </a:solidFill>
            </a:endParaRPr>
          </a:p>
        </p:txBody>
      </p:sp>
      <p:graphicFrame>
        <p:nvGraphicFramePr>
          <p:cNvPr id="19" name="Grafik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9570935"/>
              </p:ext>
            </p:extLst>
          </p:nvPr>
        </p:nvGraphicFramePr>
        <p:xfrm>
          <a:off x="1619672" y="2236622"/>
          <a:ext cx="5976664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815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1F497D"/>
                </a:solidFill>
              </a:rPr>
              <a:t>Employmet-to-Population Ratio (E2P)</a:t>
            </a:r>
            <a:endParaRPr lang="en-GB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>
                <a:solidFill>
                  <a:srgbClr val="002060"/>
                </a:solidFill>
              </a:rPr>
              <a:t>E2P in OIC countries is steadily below the averages of other developing countries and developed countries, despite the recent progress.</a:t>
            </a: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>
                <a:solidFill>
                  <a:srgbClr val="002060"/>
                </a:solidFill>
              </a:rPr>
              <a:t>As of </a:t>
            </a:r>
            <a:r>
              <a:rPr lang="tr-TR" sz="2000" dirty="0" smtClean="0">
                <a:solidFill>
                  <a:srgbClr val="002060"/>
                </a:solidFill>
              </a:rPr>
              <a:t>2014, </a:t>
            </a:r>
            <a:r>
              <a:rPr lang="tr-TR" sz="2000" dirty="0">
                <a:solidFill>
                  <a:srgbClr val="002060"/>
                </a:solidFill>
              </a:rPr>
              <a:t>E2P in OIC is </a:t>
            </a:r>
            <a:r>
              <a:rPr lang="tr-TR" sz="2000" dirty="0" smtClean="0">
                <a:solidFill>
                  <a:srgbClr val="002060"/>
                </a:solidFill>
              </a:rPr>
              <a:t>55.3%.</a:t>
            </a: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</a:rPr>
              <a:t>2. Employment and Productivity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4741" y="1340768"/>
            <a:ext cx="842493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002060"/>
                </a:solidFill>
              </a:rPr>
              <a:t>E2P</a:t>
            </a:r>
            <a:r>
              <a:rPr lang="tr-TR" dirty="0">
                <a:solidFill>
                  <a:srgbClr val="002060"/>
                </a:solidFill>
              </a:rPr>
              <a:t> is </a:t>
            </a:r>
            <a:r>
              <a:rPr lang="en-GB" dirty="0">
                <a:solidFill>
                  <a:srgbClr val="002060"/>
                </a:solidFill>
              </a:rPr>
              <a:t>the proportion of a country's working-age population that is employed. </a:t>
            </a:r>
            <a:endParaRPr lang="tr-TR" dirty="0" smtClean="0">
              <a:solidFill>
                <a:srgbClr val="002060"/>
              </a:solidFill>
            </a:endParaRPr>
          </a:p>
          <a:p>
            <a:r>
              <a:rPr lang="en-GB" sz="1400" dirty="0" smtClean="0">
                <a:solidFill>
                  <a:srgbClr val="002060"/>
                </a:solidFill>
              </a:rPr>
              <a:t>A </a:t>
            </a:r>
            <a:r>
              <a:rPr lang="en-GB" sz="1400" dirty="0">
                <a:solidFill>
                  <a:srgbClr val="002060"/>
                </a:solidFill>
              </a:rPr>
              <a:t>high ratio means that a large proportion of a country's population is employed, while a low ratio means that a large share of the population is not involved directly in market-related activities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234740" y="1340768"/>
            <a:ext cx="8297700" cy="792088"/>
            <a:chOff x="234740" y="1412776"/>
            <a:chExt cx="8297700" cy="72008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Connector 15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0" y="2221263"/>
            <a:ext cx="1440135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002060"/>
                </a:solidFill>
              </a:rPr>
              <a:t>Gap between </a:t>
            </a:r>
            <a:r>
              <a:rPr lang="tr-TR" dirty="0">
                <a:solidFill>
                  <a:srgbClr val="C00000"/>
                </a:solidFill>
              </a:rPr>
              <a:t>OIC</a:t>
            </a:r>
            <a:r>
              <a:rPr lang="tr-TR" dirty="0">
                <a:solidFill>
                  <a:srgbClr val="002060"/>
                </a:solidFill>
              </a:rPr>
              <a:t> and </a:t>
            </a:r>
            <a:r>
              <a:rPr lang="tr-TR" dirty="0" smtClean="0">
                <a:solidFill>
                  <a:srgbClr val="C00000"/>
                </a:solidFill>
              </a:rPr>
              <a:t>developed </a:t>
            </a:r>
            <a:r>
              <a:rPr lang="tr-TR" dirty="0">
                <a:solidFill>
                  <a:srgbClr val="002060"/>
                </a:solidFill>
              </a:rPr>
              <a:t>decreased from </a:t>
            </a:r>
            <a:r>
              <a:rPr lang="tr-TR" dirty="0">
                <a:solidFill>
                  <a:srgbClr val="C00000"/>
                </a:solidFill>
              </a:rPr>
              <a:t>3.2%</a:t>
            </a:r>
            <a:endParaRPr lang="en-GB" dirty="0">
              <a:solidFill>
                <a:srgbClr val="C00000"/>
              </a:solidFill>
            </a:endParaRPr>
          </a:p>
          <a:p>
            <a:pPr algn="ctr"/>
            <a:r>
              <a:rPr lang="tr-TR" dirty="0" smtClean="0">
                <a:solidFill>
                  <a:srgbClr val="002060"/>
                </a:solidFill>
              </a:rPr>
              <a:t>to </a:t>
            </a:r>
            <a:r>
              <a:rPr lang="tr-TR" dirty="0" smtClean="0">
                <a:solidFill>
                  <a:srgbClr val="C00000"/>
                </a:solidFill>
              </a:rPr>
              <a:t>0.5%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704000" y="2208193"/>
            <a:ext cx="144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002060"/>
                </a:solidFill>
              </a:rPr>
              <a:t>Gap between </a:t>
            </a:r>
            <a:r>
              <a:rPr lang="tr-TR" dirty="0">
                <a:solidFill>
                  <a:srgbClr val="C00000"/>
                </a:solidFill>
              </a:rPr>
              <a:t>OIC</a:t>
            </a:r>
            <a:r>
              <a:rPr lang="tr-TR" dirty="0">
                <a:solidFill>
                  <a:srgbClr val="002060"/>
                </a:solidFill>
              </a:rPr>
              <a:t> and </a:t>
            </a:r>
            <a:r>
              <a:rPr lang="tr-TR" dirty="0">
                <a:solidFill>
                  <a:srgbClr val="C00000"/>
                </a:solidFill>
              </a:rPr>
              <a:t>other </a:t>
            </a:r>
            <a:r>
              <a:rPr lang="tr-TR" dirty="0" smtClean="0">
                <a:solidFill>
                  <a:srgbClr val="C00000"/>
                </a:solidFill>
              </a:rPr>
              <a:t>developing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decreased from </a:t>
            </a:r>
            <a:r>
              <a:rPr lang="tr-TR" dirty="0" smtClean="0">
                <a:solidFill>
                  <a:srgbClr val="C00000"/>
                </a:solidFill>
              </a:rPr>
              <a:t>10.2%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to </a:t>
            </a:r>
            <a:r>
              <a:rPr lang="tr-TR" dirty="0" smtClean="0">
                <a:solidFill>
                  <a:srgbClr val="C00000"/>
                </a:solidFill>
              </a:rPr>
              <a:t>6.9%</a:t>
            </a:r>
            <a:endParaRPr lang="en-GB" dirty="0">
              <a:solidFill>
                <a:srgbClr val="C00000"/>
              </a:solidFill>
            </a:endParaRPr>
          </a:p>
        </p:txBody>
      </p:sp>
      <p:graphicFrame>
        <p:nvGraphicFramePr>
          <p:cNvPr id="19" name="Grafik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618707"/>
              </p:ext>
            </p:extLst>
          </p:nvPr>
        </p:nvGraphicFramePr>
        <p:xfrm>
          <a:off x="1619672" y="2236622"/>
          <a:ext cx="5976664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Rectangle 19"/>
          <p:cNvSpPr/>
          <p:nvPr/>
        </p:nvSpPr>
        <p:spPr>
          <a:xfrm>
            <a:off x="6977865" y="3932320"/>
            <a:ext cx="432048" cy="72008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1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9" grpId="0" uiExpand="1">
        <p:bldSub>
          <a:bldChart bld="series"/>
        </p:bldSub>
      </p:bldGraphic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5816985"/>
              </p:ext>
            </p:extLst>
          </p:nvPr>
        </p:nvGraphicFramePr>
        <p:xfrm>
          <a:off x="234742" y="2348999"/>
          <a:ext cx="4256946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1890093"/>
              </p:ext>
            </p:extLst>
          </p:nvPr>
        </p:nvGraphicFramePr>
        <p:xfrm>
          <a:off x="4599630" y="2348999"/>
          <a:ext cx="429285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1F497D"/>
                </a:solidFill>
              </a:rPr>
              <a:t>Employmet-to-Population Ratio</a:t>
            </a:r>
            <a:endParaRPr lang="en-GB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000" dirty="0">
                <a:solidFill>
                  <a:srgbClr val="002060"/>
                </a:solidFill>
              </a:rPr>
              <a:t>Countries in the </a:t>
            </a:r>
            <a:r>
              <a:rPr lang="tr-TR" sz="2000" dirty="0" smtClean="0">
                <a:solidFill>
                  <a:srgbClr val="002060"/>
                </a:solidFill>
              </a:rPr>
              <a:t>MENA region </a:t>
            </a:r>
            <a:r>
              <a:rPr lang="en-GB" sz="2000" dirty="0" smtClean="0">
                <a:solidFill>
                  <a:srgbClr val="002060"/>
                </a:solidFill>
              </a:rPr>
              <a:t>show </a:t>
            </a:r>
            <a:r>
              <a:rPr lang="en-GB" sz="2000" dirty="0">
                <a:solidFill>
                  <a:srgbClr val="002060"/>
                </a:solidFill>
              </a:rPr>
              <a:t>lower </a:t>
            </a:r>
            <a:r>
              <a:rPr lang="tr-TR" sz="2000" dirty="0" smtClean="0">
                <a:solidFill>
                  <a:srgbClr val="002060"/>
                </a:solidFill>
              </a:rPr>
              <a:t>E2P </a:t>
            </a:r>
            <a:r>
              <a:rPr lang="en-GB" sz="2000" dirty="0" smtClean="0">
                <a:solidFill>
                  <a:srgbClr val="002060"/>
                </a:solidFill>
              </a:rPr>
              <a:t>rat</a:t>
            </a:r>
            <a:r>
              <a:rPr lang="tr-TR" sz="2000" dirty="0" smtClean="0">
                <a:solidFill>
                  <a:srgbClr val="002060"/>
                </a:solidFill>
              </a:rPr>
              <a:t>ios</a:t>
            </a:r>
            <a:endParaRPr lang="en-GB" sz="2000" dirty="0">
              <a:solidFill>
                <a:srgbClr val="002060"/>
              </a:solidFill>
            </a:endParaRP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000" dirty="0">
                <a:solidFill>
                  <a:srgbClr val="002060"/>
                </a:solidFill>
              </a:rPr>
              <a:t>Countries in the Gulf and sub-Saharan Africa regions show higher </a:t>
            </a:r>
            <a:r>
              <a:rPr lang="tr-TR" sz="2000" dirty="0">
                <a:solidFill>
                  <a:srgbClr val="002060"/>
                </a:solidFill>
              </a:rPr>
              <a:t>E2P </a:t>
            </a:r>
            <a:r>
              <a:rPr lang="en-GB" sz="2000" dirty="0">
                <a:solidFill>
                  <a:srgbClr val="002060"/>
                </a:solidFill>
              </a:rPr>
              <a:t>rat</a:t>
            </a:r>
            <a:r>
              <a:rPr lang="tr-TR" sz="2000" dirty="0">
                <a:solidFill>
                  <a:srgbClr val="002060"/>
                </a:solidFill>
              </a:rPr>
              <a:t>ios</a:t>
            </a: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</a:rPr>
              <a:t>2. Employment and Productivity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01848" y="1412776"/>
            <a:ext cx="8229600" cy="72008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tr-TR" sz="1600" b="1" dirty="0" smtClean="0">
                <a:solidFill>
                  <a:srgbClr val="002060"/>
                </a:solidFill>
              </a:rPr>
              <a:t>Top countires in E2P Ratio, Total and Youth</a:t>
            </a:r>
            <a:r>
              <a:rPr lang="en-GB" sz="1600" dirty="0" smtClean="0">
                <a:solidFill>
                  <a:srgbClr val="002060"/>
                </a:solidFill>
              </a:rPr>
              <a:t> </a:t>
            </a:r>
            <a:endParaRPr lang="tr-TR" sz="1600" dirty="0" smtClean="0">
              <a:solidFill>
                <a:srgbClr val="002060"/>
              </a:solidFill>
            </a:endParaRPr>
          </a:p>
          <a:p>
            <a:pPr marL="109728" indent="0" algn="ctr">
              <a:buNone/>
            </a:pPr>
            <a:r>
              <a:rPr lang="tr-TR" sz="1400" dirty="0" smtClean="0">
                <a:solidFill>
                  <a:srgbClr val="002060"/>
                </a:solidFill>
              </a:rPr>
              <a:t>Among the 54 OIC countries for which data are available</a:t>
            </a:r>
            <a:endParaRPr lang="en-GB" sz="1200" dirty="0">
              <a:solidFill>
                <a:srgbClr val="00206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34740" y="1412776"/>
            <a:ext cx="8297700" cy="576064"/>
            <a:chOff x="234740" y="1412776"/>
            <a:chExt cx="8297700" cy="72008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Connector 13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54456" y="2780929"/>
            <a:ext cx="216024" cy="158198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4139951" y="3575790"/>
            <a:ext cx="243638" cy="76354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4932040" y="2708920"/>
            <a:ext cx="216024" cy="165399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8570430" y="3843042"/>
            <a:ext cx="216024" cy="50393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9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Grafik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2653231"/>
              </p:ext>
            </p:extLst>
          </p:nvPr>
        </p:nvGraphicFramePr>
        <p:xfrm>
          <a:off x="1547664" y="2208513"/>
          <a:ext cx="6048672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1F497D"/>
                </a:solidFill>
              </a:rPr>
              <a:t>Employment by Sector</a:t>
            </a:r>
            <a:endParaRPr lang="en-GB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Share of agriculture sector in total employment is highest in OIC countries</a:t>
            </a: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Share of industry sector in total employment is lowest in OIC countries</a:t>
            </a: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Share of services sector </a:t>
            </a:r>
            <a:r>
              <a:rPr lang="tr-TR" sz="2000" dirty="0">
                <a:solidFill>
                  <a:srgbClr val="002060"/>
                </a:solidFill>
              </a:rPr>
              <a:t>in total employment is </a:t>
            </a:r>
            <a:r>
              <a:rPr lang="tr-TR" sz="2000" dirty="0" smtClean="0">
                <a:solidFill>
                  <a:srgbClr val="002060"/>
                </a:solidFill>
              </a:rPr>
              <a:t>lowest in OIC countries</a:t>
            </a: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</a:rPr>
              <a:t>2. Employment and Productivity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301848" y="1412776"/>
            <a:ext cx="8229600" cy="72008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en-GB" sz="1600" b="1" dirty="0">
                <a:solidFill>
                  <a:srgbClr val="002060"/>
                </a:solidFill>
              </a:rPr>
              <a:t>Share of Agriculture, Industry and </a:t>
            </a:r>
            <a:r>
              <a:rPr lang="en-GB" sz="1600" b="1" dirty="0" smtClean="0">
                <a:solidFill>
                  <a:srgbClr val="002060"/>
                </a:solidFill>
              </a:rPr>
              <a:t>Services</a:t>
            </a:r>
            <a:r>
              <a:rPr lang="tr-TR" sz="1600" b="1" dirty="0" smtClean="0">
                <a:solidFill>
                  <a:srgbClr val="002060"/>
                </a:solidFill>
              </a:rPr>
              <a:t> in Employment</a:t>
            </a:r>
          </a:p>
          <a:p>
            <a:pPr marL="109728" indent="0" algn="ctr">
              <a:buNone/>
            </a:pPr>
            <a:r>
              <a:rPr lang="tr-TR" sz="1400" dirty="0" smtClean="0">
                <a:solidFill>
                  <a:srgbClr val="002060"/>
                </a:solidFill>
              </a:rPr>
              <a:t>Averages of 54OIC </a:t>
            </a:r>
            <a:r>
              <a:rPr lang="tr-TR" sz="1400" dirty="0">
                <a:solidFill>
                  <a:srgbClr val="002060"/>
                </a:solidFill>
              </a:rPr>
              <a:t>, </a:t>
            </a:r>
            <a:r>
              <a:rPr lang="tr-TR" sz="1400" dirty="0" smtClean="0">
                <a:solidFill>
                  <a:srgbClr val="002060"/>
                </a:solidFill>
              </a:rPr>
              <a:t>87 other </a:t>
            </a:r>
            <a:r>
              <a:rPr lang="tr-TR" sz="1400" dirty="0">
                <a:solidFill>
                  <a:srgbClr val="002060"/>
                </a:solidFill>
              </a:rPr>
              <a:t>developing and 33 developed</a:t>
            </a:r>
            <a:r>
              <a:rPr lang="tr-TR" sz="1400" dirty="0" smtClean="0">
                <a:solidFill>
                  <a:srgbClr val="002060"/>
                </a:solidFill>
              </a:rPr>
              <a:t> countries for which data are available</a:t>
            </a:r>
            <a:endParaRPr lang="en-GB" sz="1200" dirty="0">
              <a:solidFill>
                <a:srgbClr val="002060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34740" y="1412776"/>
            <a:ext cx="8297700" cy="576064"/>
            <a:chOff x="234740" y="1412776"/>
            <a:chExt cx="8297700" cy="720080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/>
          <p:cNvSpPr/>
          <p:nvPr/>
        </p:nvSpPr>
        <p:spPr>
          <a:xfrm>
            <a:off x="0" y="2221263"/>
            <a:ext cx="1440135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002060"/>
                </a:solidFill>
              </a:rPr>
              <a:t>In OIC countries, </a:t>
            </a:r>
            <a:r>
              <a:rPr lang="tr-TR" dirty="0" smtClean="0">
                <a:solidFill>
                  <a:srgbClr val="C00000"/>
                </a:solidFill>
              </a:rPr>
              <a:t>37.7%</a:t>
            </a:r>
            <a:r>
              <a:rPr lang="tr-TR" dirty="0" smtClean="0">
                <a:solidFill>
                  <a:srgbClr val="002060"/>
                </a:solidFill>
              </a:rPr>
              <a:t> of labour force employed in </a:t>
            </a:r>
            <a:r>
              <a:rPr lang="tr-TR" dirty="0" smtClean="0">
                <a:solidFill>
                  <a:srgbClr val="C00000"/>
                </a:solidFill>
              </a:rPr>
              <a:t>agriculture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704000" y="2208193"/>
            <a:ext cx="144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002060"/>
                </a:solidFill>
              </a:rPr>
              <a:t>In OIC countries, </a:t>
            </a:r>
            <a:r>
              <a:rPr lang="tr-TR" dirty="0" smtClean="0">
                <a:solidFill>
                  <a:srgbClr val="C00000"/>
                </a:solidFill>
              </a:rPr>
              <a:t>42.8%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of labour force employed </a:t>
            </a:r>
            <a:r>
              <a:rPr lang="tr-TR" dirty="0" smtClean="0">
                <a:solidFill>
                  <a:srgbClr val="002060"/>
                </a:solidFill>
              </a:rPr>
              <a:t>in </a:t>
            </a:r>
            <a:r>
              <a:rPr lang="tr-TR" dirty="0" smtClean="0">
                <a:solidFill>
                  <a:srgbClr val="C00000"/>
                </a:solidFill>
              </a:rPr>
              <a:t>services</a:t>
            </a:r>
            <a:endParaRPr lang="en-GB" dirty="0">
              <a:solidFill>
                <a:srgbClr val="C0000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195736" y="3336774"/>
            <a:ext cx="504056" cy="3600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2771800" y="3762162"/>
            <a:ext cx="504056" cy="3600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3419872" y="3160457"/>
            <a:ext cx="504056" cy="3600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31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1F497D"/>
                </a:solidFill>
              </a:rPr>
              <a:t>Employment by Sector</a:t>
            </a:r>
            <a:endParaRPr lang="en-GB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African countries employ larger share of labour force in agriculture</a:t>
            </a: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Gulf countries employ larger share of labour force in services and industry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</a:rPr>
              <a:t>2. Employment and Productivity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1848" y="1412776"/>
            <a:ext cx="8229600" cy="72008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tr-TR" sz="1600" b="1" dirty="0" smtClean="0">
                <a:solidFill>
                  <a:srgbClr val="002060"/>
                </a:solidFill>
              </a:rPr>
              <a:t>Top countires in sectoral </a:t>
            </a:r>
            <a:r>
              <a:rPr lang="en-GB" sz="1600" b="1" dirty="0" smtClean="0">
                <a:solidFill>
                  <a:srgbClr val="002060"/>
                </a:solidFill>
              </a:rPr>
              <a:t>employment</a:t>
            </a:r>
            <a:endParaRPr lang="tr-TR" sz="1600" dirty="0" smtClean="0">
              <a:solidFill>
                <a:srgbClr val="002060"/>
              </a:solidFill>
            </a:endParaRPr>
          </a:p>
          <a:p>
            <a:pPr marL="109728" indent="0" algn="ctr">
              <a:buNone/>
            </a:pPr>
            <a:r>
              <a:rPr lang="tr-TR" sz="1400" dirty="0" smtClean="0">
                <a:solidFill>
                  <a:srgbClr val="002060"/>
                </a:solidFill>
              </a:rPr>
              <a:t>Among the 54 OIC countries for which data are available</a:t>
            </a:r>
            <a:endParaRPr lang="en-GB" sz="1200" dirty="0">
              <a:solidFill>
                <a:srgbClr val="00206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4740" y="1412776"/>
            <a:ext cx="8297700" cy="576064"/>
            <a:chOff x="234740" y="1412776"/>
            <a:chExt cx="8297700" cy="72008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0" y="2208193"/>
            <a:ext cx="162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C00000"/>
                </a:solidFill>
              </a:rPr>
              <a:t>83.2% </a:t>
            </a:r>
            <a:r>
              <a:rPr lang="tr-TR" dirty="0" smtClean="0">
                <a:solidFill>
                  <a:srgbClr val="002060"/>
                </a:solidFill>
              </a:rPr>
              <a:t>of labour force in </a:t>
            </a:r>
            <a:r>
              <a:rPr lang="tr-TR" dirty="0" smtClean="0">
                <a:solidFill>
                  <a:srgbClr val="C00000"/>
                </a:solidFill>
              </a:rPr>
              <a:t>Burkina Faso </a:t>
            </a:r>
            <a:r>
              <a:rPr lang="tr-TR" dirty="0" smtClean="0">
                <a:solidFill>
                  <a:srgbClr val="002060"/>
                </a:solidFill>
              </a:rPr>
              <a:t>employed in </a:t>
            </a:r>
            <a:r>
              <a:rPr lang="tr-TR" dirty="0" smtClean="0">
                <a:solidFill>
                  <a:srgbClr val="C00000"/>
                </a:solidFill>
              </a:rPr>
              <a:t>agriculture</a:t>
            </a:r>
            <a:r>
              <a:rPr lang="tr-TR" dirty="0" smtClean="0">
                <a:solidFill>
                  <a:srgbClr val="002060"/>
                </a:solidFill>
              </a:rPr>
              <a:t> sector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524000" y="2208193"/>
            <a:ext cx="162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C00000"/>
                </a:solidFill>
              </a:rPr>
              <a:t>84.6%</a:t>
            </a:r>
            <a:r>
              <a:rPr lang="tr-TR" dirty="0" smtClean="0">
                <a:solidFill>
                  <a:srgbClr val="002060"/>
                </a:solidFill>
              </a:rPr>
              <a:t> of labour force in </a:t>
            </a:r>
            <a:r>
              <a:rPr lang="tr-TR" dirty="0" smtClean="0">
                <a:solidFill>
                  <a:srgbClr val="C00000"/>
                </a:solidFill>
              </a:rPr>
              <a:t>Brunei</a:t>
            </a:r>
            <a:r>
              <a:rPr lang="tr-TR" dirty="0" smtClean="0">
                <a:solidFill>
                  <a:srgbClr val="002060"/>
                </a:solidFill>
              </a:rPr>
              <a:t> employed in </a:t>
            </a:r>
            <a:r>
              <a:rPr lang="tr-TR" dirty="0" smtClean="0">
                <a:solidFill>
                  <a:srgbClr val="C00000"/>
                </a:solidFill>
              </a:rPr>
              <a:t>services</a:t>
            </a:r>
            <a:r>
              <a:rPr lang="tr-TR" dirty="0" smtClean="0">
                <a:solidFill>
                  <a:srgbClr val="002060"/>
                </a:solidFill>
              </a:rPr>
              <a:t> sector</a:t>
            </a:r>
            <a:endParaRPr lang="en-GB" dirty="0">
              <a:solidFill>
                <a:srgbClr val="002060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Grafik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2937372"/>
              </p:ext>
            </p:extLst>
          </p:nvPr>
        </p:nvGraphicFramePr>
        <p:xfrm>
          <a:off x="1691680" y="2208193"/>
          <a:ext cx="576064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83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Grafik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9290419"/>
              </p:ext>
            </p:extLst>
          </p:nvPr>
        </p:nvGraphicFramePr>
        <p:xfrm>
          <a:off x="1619998" y="2221583"/>
          <a:ext cx="5904001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1F497D"/>
                </a:solidFill>
              </a:rPr>
              <a:t>Employment by Occupation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950" dirty="0">
                <a:solidFill>
                  <a:srgbClr val="002060"/>
                </a:solidFill>
              </a:rPr>
              <a:t>Routine </a:t>
            </a:r>
            <a:r>
              <a:rPr lang="en-GB" sz="1950" dirty="0" smtClean="0">
                <a:solidFill>
                  <a:srgbClr val="002060"/>
                </a:solidFill>
              </a:rPr>
              <a:t>tasks tend</a:t>
            </a:r>
            <a:r>
              <a:rPr lang="tr-TR" sz="1950" dirty="0" smtClean="0">
                <a:solidFill>
                  <a:srgbClr val="002060"/>
                </a:solidFill>
              </a:rPr>
              <a:t> </a:t>
            </a:r>
            <a:r>
              <a:rPr lang="en-GB" sz="1950" dirty="0" smtClean="0">
                <a:solidFill>
                  <a:srgbClr val="002060"/>
                </a:solidFill>
              </a:rPr>
              <a:t>to </a:t>
            </a:r>
            <a:r>
              <a:rPr lang="en-GB" sz="1950" dirty="0">
                <a:solidFill>
                  <a:srgbClr val="002060"/>
                </a:solidFill>
              </a:rPr>
              <a:t>be middle-skill jobs that require the ability </a:t>
            </a:r>
            <a:r>
              <a:rPr lang="en-GB" sz="1950" dirty="0" smtClean="0">
                <a:solidFill>
                  <a:srgbClr val="002060"/>
                </a:solidFill>
              </a:rPr>
              <a:t>to</a:t>
            </a:r>
            <a:r>
              <a:rPr lang="tr-TR" sz="1950" dirty="0" smtClean="0">
                <a:solidFill>
                  <a:srgbClr val="002060"/>
                </a:solidFill>
              </a:rPr>
              <a:t> </a:t>
            </a:r>
            <a:r>
              <a:rPr lang="en-GB" sz="1950" dirty="0" smtClean="0">
                <a:solidFill>
                  <a:srgbClr val="002060"/>
                </a:solidFill>
              </a:rPr>
              <a:t>follow </a:t>
            </a:r>
            <a:r>
              <a:rPr lang="en-GB" sz="1950" dirty="0">
                <a:solidFill>
                  <a:srgbClr val="002060"/>
                </a:solidFill>
              </a:rPr>
              <a:t>precise, well-understood procedures</a:t>
            </a:r>
            <a:r>
              <a:rPr lang="tr-TR" sz="1950" dirty="0" smtClean="0">
                <a:solidFill>
                  <a:srgbClr val="002060"/>
                </a:solidFill>
              </a:rPr>
              <a:t>.</a:t>
            </a:r>
            <a:endParaRPr lang="tr-TR" sz="1950" dirty="0">
              <a:solidFill>
                <a:srgbClr val="002060"/>
              </a:solidFill>
            </a:endParaRP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950" dirty="0" smtClean="0">
                <a:solidFill>
                  <a:srgbClr val="002060"/>
                </a:solidFill>
              </a:rPr>
              <a:t>Non</a:t>
            </a:r>
            <a:r>
              <a:rPr lang="tr-TR" sz="1950" dirty="0" smtClean="0">
                <a:solidFill>
                  <a:srgbClr val="002060"/>
                </a:solidFill>
              </a:rPr>
              <a:t>-</a:t>
            </a:r>
            <a:r>
              <a:rPr lang="en-GB" sz="1950" dirty="0">
                <a:solidFill>
                  <a:srgbClr val="002060"/>
                </a:solidFill>
              </a:rPr>
              <a:t>routine</a:t>
            </a:r>
            <a:r>
              <a:rPr lang="tr-TR" sz="1950" dirty="0">
                <a:solidFill>
                  <a:srgbClr val="002060"/>
                </a:solidFill>
              </a:rPr>
              <a:t> </a:t>
            </a:r>
            <a:r>
              <a:rPr lang="en-GB" sz="1950" dirty="0" smtClean="0">
                <a:solidFill>
                  <a:srgbClr val="002060"/>
                </a:solidFill>
              </a:rPr>
              <a:t>manual jobs </a:t>
            </a:r>
            <a:r>
              <a:rPr lang="en-GB" sz="1950" dirty="0">
                <a:solidFill>
                  <a:srgbClr val="002060"/>
                </a:solidFill>
              </a:rPr>
              <a:t>are mostly low-skill jobs that </a:t>
            </a:r>
            <a:r>
              <a:rPr lang="en-GB" sz="1950" dirty="0" smtClean="0">
                <a:solidFill>
                  <a:srgbClr val="002060"/>
                </a:solidFill>
              </a:rPr>
              <a:t>involve</a:t>
            </a:r>
            <a:r>
              <a:rPr lang="tr-TR" sz="1950" dirty="0" smtClean="0">
                <a:solidFill>
                  <a:srgbClr val="002060"/>
                </a:solidFill>
              </a:rPr>
              <a:t> </a:t>
            </a:r>
            <a:r>
              <a:rPr lang="en-GB" sz="1950" dirty="0" smtClean="0">
                <a:solidFill>
                  <a:srgbClr val="002060"/>
                </a:solidFill>
              </a:rPr>
              <a:t>manual </a:t>
            </a:r>
            <a:r>
              <a:rPr lang="en-GB" sz="1950" dirty="0">
                <a:solidFill>
                  <a:srgbClr val="002060"/>
                </a:solidFill>
              </a:rPr>
              <a:t>tasks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</a:rPr>
              <a:t>2. Employment and Productivity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1848" y="1412776"/>
            <a:ext cx="8229600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tr-TR" sz="1400" b="1" dirty="0" smtClean="0">
                <a:solidFill>
                  <a:srgbClr val="002060"/>
                </a:solidFill>
              </a:rPr>
              <a:t>N</a:t>
            </a:r>
            <a:r>
              <a:rPr lang="en-GB" sz="1400" b="1" dirty="0" smtClean="0">
                <a:solidFill>
                  <a:srgbClr val="002060"/>
                </a:solidFill>
              </a:rPr>
              <a:t>on-routine</a:t>
            </a:r>
            <a:r>
              <a:rPr lang="tr-TR" sz="1400" b="1" dirty="0" smtClean="0">
                <a:solidFill>
                  <a:srgbClr val="002060"/>
                </a:solidFill>
              </a:rPr>
              <a:t> </a:t>
            </a:r>
            <a:r>
              <a:rPr lang="en-GB" sz="1400" b="1" dirty="0" smtClean="0">
                <a:solidFill>
                  <a:srgbClr val="002060"/>
                </a:solidFill>
              </a:rPr>
              <a:t>cognitive </a:t>
            </a:r>
            <a:r>
              <a:rPr lang="tr-TR" sz="1400" b="1" dirty="0" smtClean="0">
                <a:solidFill>
                  <a:srgbClr val="002060"/>
                </a:solidFill>
              </a:rPr>
              <a:t>(NRC) </a:t>
            </a:r>
            <a:r>
              <a:rPr lang="en-GB" sz="1400" dirty="0" smtClean="0">
                <a:solidFill>
                  <a:srgbClr val="002060"/>
                </a:solidFill>
              </a:rPr>
              <a:t>jobs</a:t>
            </a:r>
            <a:r>
              <a:rPr lang="tr-TR" sz="1400" dirty="0" smtClean="0">
                <a:solidFill>
                  <a:srgbClr val="002060"/>
                </a:solidFill>
              </a:rPr>
              <a:t> </a:t>
            </a:r>
            <a:r>
              <a:rPr lang="en-GB" sz="1400" dirty="0" smtClean="0">
                <a:solidFill>
                  <a:srgbClr val="002060"/>
                </a:solidFill>
              </a:rPr>
              <a:t>are </a:t>
            </a:r>
            <a:r>
              <a:rPr lang="en-GB" sz="1400" dirty="0">
                <a:solidFill>
                  <a:srgbClr val="002060"/>
                </a:solidFill>
              </a:rPr>
              <a:t>usually high-skill jobs that require </a:t>
            </a:r>
            <a:r>
              <a:rPr lang="en-GB" sz="1400" dirty="0" smtClean="0">
                <a:solidFill>
                  <a:srgbClr val="002060"/>
                </a:solidFill>
              </a:rPr>
              <a:t>performing</a:t>
            </a:r>
            <a:r>
              <a:rPr lang="tr-TR" sz="1400" dirty="0" smtClean="0">
                <a:solidFill>
                  <a:srgbClr val="002060"/>
                </a:solidFill>
              </a:rPr>
              <a:t> </a:t>
            </a:r>
            <a:r>
              <a:rPr lang="en-GB" sz="1400" dirty="0" smtClean="0">
                <a:solidFill>
                  <a:srgbClr val="002060"/>
                </a:solidFill>
              </a:rPr>
              <a:t>abstract </a:t>
            </a:r>
            <a:r>
              <a:rPr lang="en-GB" sz="1400" dirty="0">
                <a:solidFill>
                  <a:srgbClr val="002060"/>
                </a:solidFill>
              </a:rPr>
              <a:t>tasks such as problem solving, </a:t>
            </a:r>
            <a:r>
              <a:rPr lang="en-GB" sz="1400" dirty="0" smtClean="0">
                <a:solidFill>
                  <a:srgbClr val="002060"/>
                </a:solidFill>
              </a:rPr>
              <a:t>intuition</a:t>
            </a:r>
            <a:r>
              <a:rPr lang="tr-TR" sz="1400" dirty="0" smtClean="0">
                <a:solidFill>
                  <a:srgbClr val="002060"/>
                </a:solidFill>
              </a:rPr>
              <a:t> </a:t>
            </a:r>
            <a:r>
              <a:rPr lang="en-GB" sz="1400" dirty="0" smtClean="0">
                <a:solidFill>
                  <a:srgbClr val="002060"/>
                </a:solidFill>
              </a:rPr>
              <a:t>and </a:t>
            </a:r>
            <a:r>
              <a:rPr lang="en-GB" sz="1400" dirty="0">
                <a:solidFill>
                  <a:srgbClr val="002060"/>
                </a:solidFill>
              </a:rPr>
              <a:t>persuasion.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34740" y="1412776"/>
            <a:ext cx="8297700" cy="576064"/>
            <a:chOff x="234740" y="1412776"/>
            <a:chExt cx="8297700" cy="72008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Connector 13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-1" y="2221263"/>
            <a:ext cx="162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002060"/>
                </a:solidFill>
              </a:rPr>
              <a:t>Share of </a:t>
            </a:r>
            <a:r>
              <a:rPr lang="tr-TR" dirty="0" smtClean="0">
                <a:solidFill>
                  <a:srgbClr val="C00000"/>
                </a:solidFill>
              </a:rPr>
              <a:t>NRC jobs </a:t>
            </a:r>
            <a:r>
              <a:rPr lang="tr-TR" dirty="0" smtClean="0">
                <a:solidFill>
                  <a:srgbClr val="002060"/>
                </a:solidFill>
              </a:rPr>
              <a:t>in </a:t>
            </a:r>
            <a:r>
              <a:rPr lang="tr-TR" dirty="0" smtClean="0">
                <a:solidFill>
                  <a:srgbClr val="C00000"/>
                </a:solidFill>
              </a:rPr>
              <a:t>OIC</a:t>
            </a:r>
            <a:r>
              <a:rPr lang="tr-TR" dirty="0" smtClean="0">
                <a:solidFill>
                  <a:srgbClr val="002060"/>
                </a:solidFill>
              </a:rPr>
              <a:t> was only </a:t>
            </a:r>
            <a:r>
              <a:rPr lang="tr-TR" dirty="0">
                <a:solidFill>
                  <a:srgbClr val="C00000"/>
                </a:solidFill>
              </a:rPr>
              <a:t>14%</a:t>
            </a:r>
            <a:r>
              <a:rPr lang="tr-TR" dirty="0" smtClean="0">
                <a:solidFill>
                  <a:srgbClr val="002060"/>
                </a:solidFill>
              </a:rPr>
              <a:t> in 2014 and </a:t>
            </a:r>
            <a:r>
              <a:rPr lang="tr-TR" dirty="0">
                <a:solidFill>
                  <a:srgbClr val="C00000"/>
                </a:solidFill>
              </a:rPr>
              <a:t>lowest </a:t>
            </a:r>
            <a:r>
              <a:rPr lang="tr-TR" dirty="0" smtClean="0">
                <a:solidFill>
                  <a:srgbClr val="002060"/>
                </a:solidFill>
              </a:rPr>
              <a:t>compared to other groups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524000" y="2208193"/>
            <a:ext cx="162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002060"/>
                </a:solidFill>
              </a:rPr>
              <a:t>Share of </a:t>
            </a:r>
            <a:r>
              <a:rPr lang="tr-TR" dirty="0" smtClean="0">
                <a:solidFill>
                  <a:srgbClr val="C00000"/>
                </a:solidFill>
              </a:rPr>
              <a:t>NRM jobs </a:t>
            </a:r>
            <a:r>
              <a:rPr lang="tr-TR" dirty="0">
                <a:solidFill>
                  <a:srgbClr val="002060"/>
                </a:solidFill>
              </a:rPr>
              <a:t>are </a:t>
            </a:r>
            <a:r>
              <a:rPr lang="tr-TR" dirty="0" smtClean="0">
                <a:solidFill>
                  <a:srgbClr val="C00000"/>
                </a:solidFill>
              </a:rPr>
              <a:t>declining </a:t>
            </a:r>
            <a:r>
              <a:rPr lang="tr-TR" dirty="0">
                <a:solidFill>
                  <a:srgbClr val="002060"/>
                </a:solidFill>
              </a:rPr>
              <a:t>in OIC and </a:t>
            </a:r>
            <a:endParaRPr lang="tr-TR" dirty="0" smtClean="0">
              <a:solidFill>
                <a:srgbClr val="002060"/>
              </a:solidFill>
            </a:endParaRPr>
          </a:p>
          <a:p>
            <a:pPr algn="ctr"/>
            <a:r>
              <a:rPr lang="tr-TR" dirty="0" smtClean="0">
                <a:solidFill>
                  <a:srgbClr val="002060"/>
                </a:solidFill>
              </a:rPr>
              <a:t>non-OIC countries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23728" y="3661423"/>
            <a:ext cx="504056" cy="3600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3861771" y="3648353"/>
            <a:ext cx="504056" cy="3600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5652120" y="2780928"/>
            <a:ext cx="504056" cy="3600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2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  <p:bldP spid="2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1323426"/>
              </p:ext>
            </p:extLst>
          </p:nvPr>
        </p:nvGraphicFramePr>
        <p:xfrm>
          <a:off x="1547663" y="2206848"/>
          <a:ext cx="6049667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1F497D"/>
                </a:solidFill>
              </a:rPr>
              <a:t>Vulnerable Employment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848" y="1412776"/>
            <a:ext cx="8229600" cy="72008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tr-TR" sz="1600" b="1" dirty="0">
                <a:solidFill>
                  <a:srgbClr val="002060"/>
                </a:solidFill>
              </a:rPr>
              <a:t>Vulnerable </a:t>
            </a:r>
            <a:r>
              <a:rPr lang="en-GB" sz="1600" b="1" dirty="0">
                <a:solidFill>
                  <a:srgbClr val="002060"/>
                </a:solidFill>
              </a:rPr>
              <a:t>employment </a:t>
            </a:r>
            <a:r>
              <a:rPr lang="en-GB" sz="1400" dirty="0">
                <a:solidFill>
                  <a:srgbClr val="002060"/>
                </a:solidFill>
              </a:rPr>
              <a:t>reflects working under inappropriate conditions and persons in vulnerable employment are more likely to have limited or no access to social security or secure </a:t>
            </a:r>
            <a:r>
              <a:rPr lang="en-GB" sz="1400" dirty="0" smtClean="0">
                <a:solidFill>
                  <a:srgbClr val="002060"/>
                </a:solidFill>
              </a:rPr>
              <a:t>income</a:t>
            </a:r>
            <a:r>
              <a:rPr lang="tr-TR" sz="1400" dirty="0" smtClean="0">
                <a:solidFill>
                  <a:srgbClr val="002060"/>
                </a:solidFill>
              </a:rPr>
              <a:t>. It </a:t>
            </a:r>
            <a:r>
              <a:rPr lang="en-GB" sz="1400" dirty="0">
                <a:solidFill>
                  <a:srgbClr val="002060"/>
                </a:solidFill>
              </a:rPr>
              <a:t>accounts for almost </a:t>
            </a:r>
            <a:r>
              <a:rPr lang="tr-TR" sz="1400" dirty="0" smtClean="0">
                <a:solidFill>
                  <a:srgbClr val="002060"/>
                </a:solidFill>
              </a:rPr>
              <a:t>half</a:t>
            </a:r>
            <a:r>
              <a:rPr lang="en-GB" sz="1400" dirty="0" smtClean="0">
                <a:solidFill>
                  <a:srgbClr val="002060"/>
                </a:solidFill>
              </a:rPr>
              <a:t> </a:t>
            </a:r>
            <a:r>
              <a:rPr lang="en-GB" sz="1400" dirty="0">
                <a:solidFill>
                  <a:srgbClr val="002060"/>
                </a:solidFill>
              </a:rPr>
              <a:t>of total employment </a:t>
            </a:r>
            <a:r>
              <a:rPr lang="tr-TR" sz="1400" dirty="0" smtClean="0">
                <a:solidFill>
                  <a:srgbClr val="002060"/>
                </a:solidFill>
              </a:rPr>
              <a:t>in the world.</a:t>
            </a:r>
            <a:endParaRPr lang="en-GB" sz="1400" dirty="0">
              <a:solidFill>
                <a:srgbClr val="00206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OIC has the highest level of vulnerable employment with 53.2%.</a:t>
            </a: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2/3 </a:t>
            </a:r>
            <a:r>
              <a:rPr lang="tr-TR" sz="2000" dirty="0">
                <a:solidFill>
                  <a:srgbClr val="002060"/>
                </a:solidFill>
              </a:rPr>
              <a:t>of female workers are in vulnerable employment.</a:t>
            </a: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Male worker vulnerability is fairly </a:t>
            </a:r>
            <a:r>
              <a:rPr lang="tr-TR" sz="2000" dirty="0">
                <a:solidFill>
                  <a:srgbClr val="002060"/>
                </a:solidFill>
              </a:rPr>
              <a:t>better </a:t>
            </a:r>
            <a:r>
              <a:rPr lang="tr-TR" sz="2000" dirty="0" smtClean="0">
                <a:solidFill>
                  <a:srgbClr val="002060"/>
                </a:solidFill>
              </a:rPr>
              <a:t>compared to non-OIC developing.</a:t>
            </a:r>
            <a:endParaRPr lang="tr-TR" sz="2000" dirty="0">
              <a:solidFill>
                <a:srgbClr val="002060"/>
              </a:solidFill>
            </a:endParaRP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</a:rPr>
              <a:t>2. Employment and Productivity</a:t>
            </a:r>
            <a:endParaRPr lang="en-GB" sz="1400" dirty="0">
              <a:solidFill>
                <a:schemeClr val="bg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34740" y="1412776"/>
            <a:ext cx="8297700" cy="756000"/>
            <a:chOff x="234740" y="1412776"/>
            <a:chExt cx="8297700" cy="72008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Connector 11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2206528"/>
            <a:ext cx="1440135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C00000"/>
                </a:solidFill>
              </a:rPr>
              <a:t>Female</a:t>
            </a:r>
            <a:r>
              <a:rPr lang="tr-TR" dirty="0" smtClean="0">
                <a:solidFill>
                  <a:srgbClr val="002060"/>
                </a:solidFill>
              </a:rPr>
              <a:t> workers are </a:t>
            </a:r>
            <a:r>
              <a:rPr lang="tr-TR" dirty="0" smtClean="0">
                <a:solidFill>
                  <a:srgbClr val="C00000"/>
                </a:solidFill>
              </a:rPr>
              <a:t>more vulnerable </a:t>
            </a:r>
            <a:r>
              <a:rPr lang="tr-TR" dirty="0" smtClean="0">
                <a:solidFill>
                  <a:srgbClr val="002060"/>
                </a:solidFill>
              </a:rPr>
              <a:t>in </a:t>
            </a:r>
            <a:r>
              <a:rPr lang="tr-TR" dirty="0">
                <a:solidFill>
                  <a:srgbClr val="002060"/>
                </a:solidFill>
              </a:rPr>
              <a:t>OIC </a:t>
            </a:r>
            <a:r>
              <a:rPr lang="tr-TR" dirty="0" smtClean="0">
                <a:solidFill>
                  <a:srgbClr val="002060"/>
                </a:solidFill>
              </a:rPr>
              <a:t>countries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04000" y="2206528"/>
            <a:ext cx="144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002060"/>
                </a:solidFill>
              </a:rPr>
              <a:t>There is </a:t>
            </a:r>
            <a:r>
              <a:rPr lang="tr-TR" dirty="0" smtClean="0">
                <a:solidFill>
                  <a:srgbClr val="C00000"/>
                </a:solidFill>
              </a:rPr>
              <a:t>very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smtClean="0">
                <a:solidFill>
                  <a:srgbClr val="C00000"/>
                </a:solidFill>
              </a:rPr>
              <a:t>large difference </a:t>
            </a:r>
            <a:r>
              <a:rPr lang="tr-TR" dirty="0" smtClean="0">
                <a:solidFill>
                  <a:srgbClr val="002060"/>
                </a:solidFill>
              </a:rPr>
              <a:t>between developed and developing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11760" y="3032956"/>
            <a:ext cx="504056" cy="3600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148064" y="2672916"/>
            <a:ext cx="504056" cy="3600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294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7997460"/>
              </p:ext>
            </p:extLst>
          </p:nvPr>
        </p:nvGraphicFramePr>
        <p:xfrm>
          <a:off x="1547664" y="2232110"/>
          <a:ext cx="6048672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1F497D"/>
                </a:solidFill>
              </a:rPr>
              <a:t>Vulnerable Employment</a:t>
            </a:r>
            <a:endParaRPr lang="en-GB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Vulnerable employment is </a:t>
            </a:r>
            <a:r>
              <a:rPr lang="tr-TR" sz="2000" dirty="0">
                <a:solidFill>
                  <a:srgbClr val="002060"/>
                </a:solidFill>
              </a:rPr>
              <a:t>below 10% in </a:t>
            </a:r>
            <a:r>
              <a:rPr lang="tr-TR" sz="2000" dirty="0" smtClean="0">
                <a:solidFill>
                  <a:srgbClr val="002060"/>
                </a:solidFill>
              </a:rPr>
              <a:t>8 OIC countries.</a:t>
            </a:r>
            <a:endParaRPr lang="tr-TR" sz="2000" dirty="0">
              <a:solidFill>
                <a:srgbClr val="002060"/>
              </a:solidFill>
            </a:endParaRP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>
                <a:solidFill>
                  <a:srgbClr val="002060"/>
                </a:solidFill>
              </a:rPr>
              <a:t>Vulnerable employment </a:t>
            </a:r>
            <a:r>
              <a:rPr lang="tr-TR" sz="2000" dirty="0" smtClean="0">
                <a:solidFill>
                  <a:srgbClr val="002060"/>
                </a:solidFill>
              </a:rPr>
              <a:t>is </a:t>
            </a:r>
            <a:r>
              <a:rPr lang="tr-TR" sz="2000" dirty="0">
                <a:solidFill>
                  <a:srgbClr val="002060"/>
                </a:solidFill>
              </a:rPr>
              <a:t>above 85% in </a:t>
            </a:r>
            <a:r>
              <a:rPr lang="tr-TR" sz="2000" dirty="0" smtClean="0">
                <a:solidFill>
                  <a:srgbClr val="002060"/>
                </a:solidFill>
              </a:rPr>
              <a:t>10 OIC countries.</a:t>
            </a:r>
            <a:endParaRPr lang="tr-TR" sz="20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</a:rPr>
              <a:t>2. Employment and Productivity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01848" y="1412776"/>
            <a:ext cx="8229600" cy="72008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tr-TR" sz="1600" b="1" dirty="0" smtClean="0">
                <a:solidFill>
                  <a:srgbClr val="002060"/>
                </a:solidFill>
              </a:rPr>
              <a:t>Top countires in vulnerable </a:t>
            </a:r>
            <a:r>
              <a:rPr lang="en-GB" sz="1600" b="1" dirty="0" smtClean="0">
                <a:solidFill>
                  <a:srgbClr val="002060"/>
                </a:solidFill>
              </a:rPr>
              <a:t>employment</a:t>
            </a:r>
            <a:r>
              <a:rPr lang="tr-TR" sz="1600" dirty="0" smtClean="0">
                <a:solidFill>
                  <a:srgbClr val="002060"/>
                </a:solidFill>
              </a:rPr>
              <a:t> –</a:t>
            </a:r>
            <a:r>
              <a:rPr lang="en-GB" sz="1600" dirty="0" smtClean="0">
                <a:solidFill>
                  <a:srgbClr val="002060"/>
                </a:solidFill>
              </a:rPr>
              <a:t> </a:t>
            </a:r>
            <a:endParaRPr lang="tr-TR" sz="1600" dirty="0" smtClean="0">
              <a:solidFill>
                <a:srgbClr val="002060"/>
              </a:solidFill>
            </a:endParaRPr>
          </a:p>
          <a:p>
            <a:pPr marL="109728" indent="0" algn="ctr">
              <a:buNone/>
            </a:pPr>
            <a:r>
              <a:rPr lang="tr-TR" sz="1400" dirty="0" smtClean="0">
                <a:solidFill>
                  <a:srgbClr val="002060"/>
                </a:solidFill>
              </a:rPr>
              <a:t>Among the 54 OIC countries for which data are available</a:t>
            </a:r>
            <a:endParaRPr lang="en-GB" sz="1200" dirty="0">
              <a:solidFill>
                <a:srgbClr val="00206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34740" y="1412776"/>
            <a:ext cx="8297700" cy="576064"/>
            <a:chOff x="234740" y="1412776"/>
            <a:chExt cx="8297700" cy="720080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0" y="2221263"/>
            <a:ext cx="1440135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002060"/>
                </a:solidFill>
              </a:rPr>
              <a:t>Vulnerable </a:t>
            </a:r>
            <a:r>
              <a:rPr lang="tr-TR" sz="1600" dirty="0">
                <a:solidFill>
                  <a:srgbClr val="002060"/>
                </a:solidFill>
              </a:rPr>
              <a:t>employment </a:t>
            </a:r>
            <a:r>
              <a:rPr lang="tr-TR" dirty="0">
                <a:solidFill>
                  <a:srgbClr val="002060"/>
                </a:solidFill>
              </a:rPr>
              <a:t>in </a:t>
            </a:r>
            <a:r>
              <a:rPr lang="tr-TR" dirty="0" smtClean="0">
                <a:solidFill>
                  <a:srgbClr val="C00000"/>
                </a:solidFill>
              </a:rPr>
              <a:t>Guinea </a:t>
            </a:r>
            <a:r>
              <a:rPr lang="tr-TR" dirty="0" smtClean="0">
                <a:solidFill>
                  <a:srgbClr val="002060"/>
                </a:solidFill>
              </a:rPr>
              <a:t>is </a:t>
            </a:r>
            <a:r>
              <a:rPr lang="tr-TR" dirty="0" smtClean="0">
                <a:solidFill>
                  <a:srgbClr val="C00000"/>
                </a:solidFill>
              </a:rPr>
              <a:t>95%</a:t>
            </a:r>
            <a:r>
              <a:rPr lang="tr-TR" dirty="0" smtClean="0">
                <a:solidFill>
                  <a:srgbClr val="002060"/>
                </a:solidFill>
              </a:rPr>
              <a:t>, </a:t>
            </a:r>
            <a:r>
              <a:rPr lang="tr-TR" dirty="0">
                <a:solidFill>
                  <a:srgbClr val="002060"/>
                </a:solidFill>
              </a:rPr>
              <a:t>which is the </a:t>
            </a:r>
            <a:r>
              <a:rPr lang="tr-TR" dirty="0" smtClean="0">
                <a:solidFill>
                  <a:srgbClr val="C00000"/>
                </a:solidFill>
              </a:rPr>
              <a:t>highest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in the world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704000" y="2208193"/>
            <a:ext cx="144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002060"/>
                </a:solidFill>
              </a:rPr>
              <a:t>Vulnerable </a:t>
            </a:r>
            <a:r>
              <a:rPr lang="tr-TR" sz="1600" dirty="0">
                <a:solidFill>
                  <a:srgbClr val="002060"/>
                </a:solidFill>
              </a:rPr>
              <a:t>employment </a:t>
            </a:r>
            <a:r>
              <a:rPr lang="tr-TR" dirty="0">
                <a:solidFill>
                  <a:srgbClr val="002060"/>
                </a:solidFill>
              </a:rPr>
              <a:t>in </a:t>
            </a:r>
            <a:r>
              <a:rPr lang="tr-TR" dirty="0" smtClean="0">
                <a:solidFill>
                  <a:srgbClr val="C00000"/>
                </a:solidFill>
              </a:rPr>
              <a:t>Qatar </a:t>
            </a:r>
            <a:r>
              <a:rPr lang="tr-TR" dirty="0" smtClean="0">
                <a:solidFill>
                  <a:srgbClr val="002060"/>
                </a:solidFill>
              </a:rPr>
              <a:t>is </a:t>
            </a:r>
            <a:r>
              <a:rPr lang="tr-TR" dirty="0">
                <a:solidFill>
                  <a:srgbClr val="002060"/>
                </a:solidFill>
              </a:rPr>
              <a:t>only </a:t>
            </a:r>
            <a:r>
              <a:rPr lang="tr-TR" dirty="0" smtClean="0">
                <a:solidFill>
                  <a:srgbClr val="C00000"/>
                </a:solidFill>
              </a:rPr>
              <a:t>0.2%</a:t>
            </a:r>
            <a:r>
              <a:rPr lang="tr-TR" dirty="0" smtClean="0">
                <a:solidFill>
                  <a:srgbClr val="002060"/>
                </a:solidFill>
              </a:rPr>
              <a:t>, </a:t>
            </a:r>
            <a:r>
              <a:rPr lang="tr-TR" dirty="0">
                <a:solidFill>
                  <a:srgbClr val="002060"/>
                </a:solidFill>
              </a:rPr>
              <a:t>which is the </a:t>
            </a:r>
            <a:r>
              <a:rPr lang="tr-TR" dirty="0">
                <a:solidFill>
                  <a:srgbClr val="C00000"/>
                </a:solidFill>
              </a:rPr>
              <a:t>lowest</a:t>
            </a:r>
            <a:r>
              <a:rPr lang="tr-TR" dirty="0">
                <a:solidFill>
                  <a:srgbClr val="002060"/>
                </a:solidFill>
              </a:rPr>
              <a:t> in the </a:t>
            </a:r>
            <a:r>
              <a:rPr lang="tr-TR" dirty="0" smtClean="0">
                <a:solidFill>
                  <a:srgbClr val="002060"/>
                </a:solidFill>
              </a:rPr>
              <a:t>world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961456" y="2564904"/>
            <a:ext cx="234280" cy="172819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7164288" y="4041136"/>
            <a:ext cx="288032" cy="3060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8308" y="4041136"/>
            <a:ext cx="1331640" cy="6120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7812360" y="4041136"/>
            <a:ext cx="1224136" cy="6120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099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712968" cy="5112568"/>
          </a:xfrm>
        </p:spPr>
        <p:txBody>
          <a:bodyPr>
            <a:normAutofit fontScale="92500"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tr-TR" dirty="0" smtClean="0">
                <a:solidFill>
                  <a:srgbClr val="002060"/>
                </a:solidFill>
              </a:rPr>
              <a:t>Labour </a:t>
            </a:r>
            <a:r>
              <a:rPr lang="tr-TR" dirty="0">
                <a:solidFill>
                  <a:srgbClr val="002060"/>
                </a:solidFill>
              </a:rPr>
              <a:t>force </a:t>
            </a:r>
            <a:r>
              <a:rPr lang="tr-TR" dirty="0" smtClean="0">
                <a:solidFill>
                  <a:srgbClr val="002060"/>
                </a:solidFill>
              </a:rPr>
              <a:t>participation and inactivity</a:t>
            </a:r>
          </a:p>
          <a:p>
            <a:pPr marL="719138" lvl="1" indent="-317500"/>
            <a:r>
              <a:rPr lang="tr-TR" sz="1500" dirty="0" smtClean="0"/>
              <a:t>Labour force participation rate</a:t>
            </a:r>
            <a:endParaRPr lang="tr-TR" sz="1500" dirty="0"/>
          </a:p>
          <a:p>
            <a:pPr marL="719138" lvl="1" indent="-317500"/>
            <a:r>
              <a:rPr lang="tr-TR" sz="1500" dirty="0" smtClean="0"/>
              <a:t>Inactivity rate</a:t>
            </a:r>
            <a:endParaRPr lang="tr-TR" sz="1500" dirty="0"/>
          </a:p>
          <a:p>
            <a:pPr marL="624078" indent="-514350">
              <a:buFont typeface="+mj-lt"/>
              <a:buAutoNum type="arabicPeriod"/>
            </a:pPr>
            <a:endParaRPr lang="tr-TR" sz="1100" dirty="0">
              <a:solidFill>
                <a:srgbClr val="002060"/>
              </a:solidFill>
            </a:endParaRPr>
          </a:p>
          <a:p>
            <a:pPr marL="624078" indent="-514350">
              <a:buFont typeface="+mj-lt"/>
              <a:buAutoNum type="arabicPeriod"/>
            </a:pPr>
            <a:r>
              <a:rPr lang="tr-TR" dirty="0" smtClean="0">
                <a:solidFill>
                  <a:srgbClr val="002060"/>
                </a:solidFill>
              </a:rPr>
              <a:t>Employment and Productivity</a:t>
            </a:r>
          </a:p>
          <a:p>
            <a:pPr marL="719138" lvl="1" indent="-307975"/>
            <a:r>
              <a:rPr lang="tr-TR" sz="1500" dirty="0" smtClean="0"/>
              <a:t>Employment by sector, occupation, economic class</a:t>
            </a:r>
            <a:endParaRPr lang="tr-TR" sz="1500" dirty="0"/>
          </a:p>
          <a:p>
            <a:pPr marL="719138" lvl="1" indent="-307975"/>
            <a:r>
              <a:rPr lang="tr-TR" sz="1500" dirty="0" smtClean="0"/>
              <a:t>Status in employment / Vulnerable </a:t>
            </a:r>
            <a:r>
              <a:rPr lang="tr-TR" sz="1500" dirty="0"/>
              <a:t>employment</a:t>
            </a:r>
          </a:p>
          <a:p>
            <a:pPr marL="719138" lvl="1" indent="-307975"/>
            <a:r>
              <a:rPr lang="tr-TR" sz="1500" dirty="0" smtClean="0"/>
              <a:t>Labour </a:t>
            </a:r>
            <a:r>
              <a:rPr lang="tr-TR" sz="1500" dirty="0"/>
              <a:t>productivity</a:t>
            </a:r>
          </a:p>
          <a:p>
            <a:pPr marL="719138" lvl="1" indent="-307975"/>
            <a:endParaRPr lang="tr-TR" sz="1100" dirty="0"/>
          </a:p>
          <a:p>
            <a:pPr marL="576072" indent="-457200">
              <a:buFont typeface="+mj-lt"/>
              <a:buAutoNum type="arabicPeriod"/>
            </a:pPr>
            <a:r>
              <a:rPr lang="tr-TR" dirty="0">
                <a:solidFill>
                  <a:srgbClr val="002060"/>
                </a:solidFill>
              </a:rPr>
              <a:t>Unemployment</a:t>
            </a:r>
          </a:p>
          <a:p>
            <a:pPr marL="719138" lvl="1" indent="-307975"/>
            <a:r>
              <a:rPr lang="tr-TR" sz="1500" dirty="0"/>
              <a:t>Total unemployment</a:t>
            </a:r>
          </a:p>
          <a:p>
            <a:pPr marL="719138" lvl="1" indent="-307975"/>
            <a:r>
              <a:rPr lang="tr-TR" sz="1500" dirty="0"/>
              <a:t>Youth unemployment</a:t>
            </a:r>
          </a:p>
          <a:p>
            <a:pPr marL="719138" lvl="1" indent="-307975"/>
            <a:r>
              <a:rPr lang="tr-TR" sz="1500" dirty="0"/>
              <a:t>Reasons for unemployment in OIC countries</a:t>
            </a:r>
          </a:p>
          <a:p>
            <a:pPr marL="719138" lvl="1" indent="-317500"/>
            <a:endParaRPr lang="tr-TR" sz="1100" dirty="0" smtClean="0"/>
          </a:p>
          <a:p>
            <a:pPr marL="624078" indent="-514350">
              <a:buFont typeface="+mj-lt"/>
              <a:buAutoNum type="arabicPeriod"/>
            </a:pPr>
            <a:r>
              <a:rPr lang="tr-TR" dirty="0" smtClean="0">
                <a:solidFill>
                  <a:srgbClr val="002060"/>
                </a:solidFill>
              </a:rPr>
              <a:t>Skills and Employability</a:t>
            </a:r>
          </a:p>
          <a:p>
            <a:pPr marL="719138" lvl="1" indent="-307975"/>
            <a:r>
              <a:rPr lang="tr-TR" sz="1500" dirty="0" smtClean="0"/>
              <a:t>Employment by skills levels</a:t>
            </a:r>
          </a:p>
          <a:p>
            <a:pPr marL="719138" lvl="1" indent="-307975"/>
            <a:r>
              <a:rPr lang="tr-TR" sz="1500" dirty="0" err="1" smtClean="0"/>
              <a:t>Skills</a:t>
            </a:r>
            <a:r>
              <a:rPr lang="tr-TR" sz="1500" dirty="0" smtClean="0"/>
              <a:t> </a:t>
            </a:r>
            <a:r>
              <a:rPr lang="tr-TR" sz="1500" dirty="0" err="1" smtClean="0"/>
              <a:t>development</a:t>
            </a:r>
            <a:r>
              <a:rPr lang="tr-TR" sz="1500" dirty="0" smtClean="0"/>
              <a:t> </a:t>
            </a:r>
            <a:r>
              <a:rPr lang="tr-TR" sz="1500" dirty="0" err="1" smtClean="0"/>
              <a:t>for</a:t>
            </a:r>
            <a:r>
              <a:rPr lang="tr-TR" sz="1500" dirty="0" smtClean="0"/>
              <a:t> </a:t>
            </a:r>
            <a:r>
              <a:rPr lang="tr-TR" sz="1500" dirty="0" err="1" smtClean="0"/>
              <a:t>special</a:t>
            </a:r>
            <a:r>
              <a:rPr lang="tr-TR" sz="1500" dirty="0" smtClean="0"/>
              <a:t> </a:t>
            </a:r>
            <a:r>
              <a:rPr lang="tr-TR" sz="1500" dirty="0" err="1" smtClean="0"/>
              <a:t>target</a:t>
            </a:r>
            <a:r>
              <a:rPr lang="tr-TR" sz="1500" dirty="0" smtClean="0"/>
              <a:t> </a:t>
            </a:r>
            <a:r>
              <a:rPr lang="tr-TR" sz="1500" dirty="0" err="1" smtClean="0"/>
              <a:t>groups</a:t>
            </a:r>
            <a:endParaRPr lang="tr-TR" sz="1500" dirty="0" smtClean="0"/>
          </a:p>
          <a:p>
            <a:pPr marL="719138" lvl="1" indent="-307975"/>
            <a:endParaRPr lang="tr-TR" sz="1100" dirty="0" smtClean="0"/>
          </a:p>
          <a:p>
            <a:pPr marL="624078" indent="-514350">
              <a:buFont typeface="+mj-lt"/>
              <a:buAutoNum type="arabicPeriod"/>
            </a:pPr>
            <a:r>
              <a:rPr lang="tr-TR" dirty="0" smtClean="0">
                <a:solidFill>
                  <a:srgbClr val="002060"/>
                </a:solidFill>
              </a:rPr>
              <a:t>Policy Implications</a:t>
            </a:r>
            <a:endParaRPr lang="tr-TR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0688"/>
            <a:ext cx="1296144" cy="5884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841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1F497D"/>
                </a:solidFill>
              </a:rPr>
              <a:t>Educational Attainment</a:t>
            </a:r>
            <a:endParaRPr lang="en-GB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4959605"/>
              </p:ext>
            </p:extLst>
          </p:nvPr>
        </p:nvGraphicFramePr>
        <p:xfrm>
          <a:off x="248053" y="2348880"/>
          <a:ext cx="4320000" cy="27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6555937"/>
              </p:ext>
            </p:extLst>
          </p:nvPr>
        </p:nvGraphicFramePr>
        <p:xfrm>
          <a:off x="4644008" y="2348880"/>
          <a:ext cx="4320000" cy="27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900" dirty="0">
                <a:solidFill>
                  <a:srgbClr val="002060"/>
                </a:solidFill>
              </a:rPr>
              <a:t>As the share of labour force with secondary and tertiary education increases, the ability to adopt new skills and absorb new knowledge increases. </a:t>
            </a:r>
            <a:endParaRPr lang="tr-TR" sz="1900" dirty="0">
              <a:solidFill>
                <a:srgbClr val="002060"/>
              </a:solidFill>
            </a:endParaRP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1900" dirty="0" smtClean="0">
                <a:solidFill>
                  <a:srgbClr val="002060"/>
                </a:solidFill>
              </a:rPr>
              <a:t>Labour force in OIC has lower level of education compared to others.</a:t>
            </a:r>
            <a:endParaRPr lang="en-GB" sz="19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</a:rPr>
              <a:t>2. Employment and Productivity</a:t>
            </a:r>
            <a:endParaRPr lang="en-GB" sz="1400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234740" y="1412776"/>
            <a:ext cx="8297700" cy="648072"/>
            <a:chOff x="234740" y="1412776"/>
            <a:chExt cx="8297700" cy="72008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Content Placeholder 2"/>
          <p:cNvSpPr txBox="1">
            <a:spLocks/>
          </p:cNvSpPr>
          <p:nvPr/>
        </p:nvSpPr>
        <p:spPr>
          <a:xfrm>
            <a:off x="301848" y="1412776"/>
            <a:ext cx="8229600" cy="720080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None/>
            </a:pPr>
            <a:r>
              <a:rPr lang="en-GB" sz="1600" b="1" dirty="0">
                <a:solidFill>
                  <a:srgbClr val="002060"/>
                </a:solidFill>
              </a:rPr>
              <a:t>Shares of Labour Force with Primary, Secondary and Tertiary </a:t>
            </a:r>
            <a:r>
              <a:rPr lang="en-GB" sz="1600" b="1" dirty="0" smtClean="0">
                <a:solidFill>
                  <a:srgbClr val="002060"/>
                </a:solidFill>
              </a:rPr>
              <a:t>Education</a:t>
            </a:r>
            <a:r>
              <a:rPr lang="tr-TR" sz="1600" b="1" dirty="0" smtClean="0">
                <a:solidFill>
                  <a:srgbClr val="002060"/>
                </a:solidFill>
              </a:rPr>
              <a:t> </a:t>
            </a:r>
            <a:r>
              <a:rPr lang="tr-TR" sz="1400" dirty="0" smtClean="0">
                <a:solidFill>
                  <a:srgbClr val="002060"/>
                </a:solidFill>
              </a:rPr>
              <a:t>Among the 30 OIC, 76 other developing and 33 developed countries for which data are available</a:t>
            </a:r>
            <a:endParaRPr lang="en-GB" sz="1200" dirty="0">
              <a:solidFill>
                <a:srgbClr val="002060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447211" y="2348880"/>
            <a:ext cx="3312368" cy="342900"/>
            <a:chOff x="0" y="0"/>
            <a:chExt cx="2838450" cy="342900"/>
          </a:xfrm>
        </p:grpSpPr>
        <p:sp>
          <p:nvSpPr>
            <p:cNvPr id="14" name="Text Box 2"/>
            <p:cNvSpPr txBox="1">
              <a:spLocks noChangeArrowheads="1"/>
            </p:cNvSpPr>
            <p:nvPr/>
          </p:nvSpPr>
          <p:spPr bwMode="auto">
            <a:xfrm>
              <a:off x="0" y="0"/>
              <a:ext cx="809625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Bef>
                  <a:spcPts val="300"/>
                </a:spcBef>
                <a:spcAft>
                  <a:spcPts val="600"/>
                </a:spcAft>
              </a:pPr>
              <a:r>
                <a:rPr lang="tr-TR" sz="1000" dirty="0">
                  <a:solidFill>
                    <a:srgbClr val="002060"/>
                  </a:solidFill>
                  <a:effectLst/>
                  <a:latin typeface="Cambria"/>
                  <a:ea typeface="Calibri"/>
                  <a:cs typeface="Arial"/>
                </a:rPr>
                <a:t>Primary</a:t>
              </a:r>
              <a:endParaRPr lang="en-GB" sz="1400" dirty="0"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15" name="Text Box 2"/>
            <p:cNvSpPr txBox="1">
              <a:spLocks noChangeArrowheads="1"/>
            </p:cNvSpPr>
            <p:nvPr/>
          </p:nvSpPr>
          <p:spPr bwMode="auto">
            <a:xfrm>
              <a:off x="1047750" y="0"/>
              <a:ext cx="762000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Bef>
                  <a:spcPts val="300"/>
                </a:spcBef>
                <a:spcAft>
                  <a:spcPts val="600"/>
                </a:spcAft>
              </a:pPr>
              <a:r>
                <a:rPr lang="tr-TR" sz="1000" dirty="0">
                  <a:solidFill>
                    <a:srgbClr val="002060"/>
                  </a:solidFill>
                  <a:effectLst/>
                  <a:latin typeface="Cambria"/>
                  <a:ea typeface="Calibri"/>
                  <a:cs typeface="Arial"/>
                </a:rPr>
                <a:t>Secondary</a:t>
              </a:r>
              <a:endParaRPr lang="en-GB" sz="1400" dirty="0"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endParaRPr>
            </a:p>
          </p:txBody>
        </p:sp>
        <p:sp>
          <p:nvSpPr>
            <p:cNvPr id="16" name="Text Box 2"/>
            <p:cNvSpPr txBox="1">
              <a:spLocks noChangeArrowheads="1"/>
            </p:cNvSpPr>
            <p:nvPr/>
          </p:nvSpPr>
          <p:spPr bwMode="auto">
            <a:xfrm>
              <a:off x="2209800" y="0"/>
              <a:ext cx="628650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Bef>
                  <a:spcPts val="300"/>
                </a:spcBef>
                <a:spcAft>
                  <a:spcPts val="600"/>
                </a:spcAft>
              </a:pPr>
              <a:r>
                <a:rPr lang="tr-TR" sz="1000" dirty="0">
                  <a:solidFill>
                    <a:srgbClr val="002060"/>
                  </a:solidFill>
                  <a:effectLst/>
                  <a:latin typeface="Cambria"/>
                  <a:ea typeface="Calibri"/>
                  <a:cs typeface="Arial"/>
                </a:rPr>
                <a:t>Tertiary</a:t>
              </a:r>
              <a:endParaRPr lang="en-GB" sz="1400" dirty="0">
                <a:solidFill>
                  <a:srgbClr val="002060"/>
                </a:solidFill>
                <a:effectLst/>
                <a:latin typeface="Calibri"/>
                <a:ea typeface="Calibri"/>
                <a:cs typeface="Arial"/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719616" y="2691780"/>
            <a:ext cx="396000" cy="36003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997968" y="3429000"/>
            <a:ext cx="432000" cy="36003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3275856" y="3861048"/>
            <a:ext cx="432000" cy="36003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5184096" y="2691780"/>
            <a:ext cx="270000" cy="152930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6462240" y="2547763"/>
            <a:ext cx="270000" cy="167332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755967" y="2924944"/>
            <a:ext cx="270000" cy="129614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862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rafik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4066627"/>
              </p:ext>
            </p:extLst>
          </p:nvPr>
        </p:nvGraphicFramePr>
        <p:xfrm>
          <a:off x="495156" y="2273864"/>
          <a:ext cx="4076843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1F497D"/>
                </a:solidFill>
              </a:rPr>
              <a:t>Labour Productivity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000" dirty="0" smtClean="0">
                <a:solidFill>
                  <a:srgbClr val="002060"/>
                </a:solidFill>
              </a:rPr>
              <a:t>Output per </a:t>
            </a:r>
            <a:r>
              <a:rPr lang="en-GB" sz="2000" dirty="0">
                <a:solidFill>
                  <a:srgbClr val="002060"/>
                </a:solidFill>
              </a:rPr>
              <a:t>worker in OIC countries has increased from US$ </a:t>
            </a:r>
            <a:r>
              <a:rPr lang="en-GB" sz="2000" dirty="0" smtClean="0">
                <a:solidFill>
                  <a:srgbClr val="002060"/>
                </a:solidFill>
              </a:rPr>
              <a:t>1</a:t>
            </a:r>
            <a:r>
              <a:rPr lang="tr-TR" sz="2000" dirty="0" smtClean="0">
                <a:solidFill>
                  <a:srgbClr val="002060"/>
                </a:solidFill>
              </a:rPr>
              <a:t>8</a:t>
            </a:r>
            <a:r>
              <a:rPr lang="en-GB" sz="2000" dirty="0" smtClean="0">
                <a:solidFill>
                  <a:srgbClr val="002060"/>
                </a:solidFill>
              </a:rPr>
              <a:t>,</a:t>
            </a:r>
            <a:r>
              <a:rPr lang="tr-TR" sz="2000" dirty="0" smtClean="0">
                <a:solidFill>
                  <a:srgbClr val="002060"/>
                </a:solidFill>
              </a:rPr>
              <a:t>3</a:t>
            </a:r>
            <a:r>
              <a:rPr lang="en-GB" sz="2000" dirty="0" smtClean="0">
                <a:solidFill>
                  <a:srgbClr val="002060"/>
                </a:solidFill>
              </a:rPr>
              <a:t>00 </a:t>
            </a:r>
            <a:r>
              <a:rPr lang="en-GB" sz="2000" dirty="0">
                <a:solidFill>
                  <a:srgbClr val="002060"/>
                </a:solidFill>
              </a:rPr>
              <a:t>in 2000 to US$ </a:t>
            </a:r>
            <a:r>
              <a:rPr lang="tr-TR" sz="2000" dirty="0" smtClean="0">
                <a:solidFill>
                  <a:srgbClr val="002060"/>
                </a:solidFill>
              </a:rPr>
              <a:t>2</a:t>
            </a:r>
            <a:r>
              <a:rPr lang="en-GB" sz="2000" dirty="0" smtClean="0">
                <a:solidFill>
                  <a:srgbClr val="002060"/>
                </a:solidFill>
              </a:rPr>
              <a:t>5,</a:t>
            </a:r>
            <a:r>
              <a:rPr lang="tr-TR" sz="2000" dirty="0" smtClean="0">
                <a:solidFill>
                  <a:srgbClr val="002060"/>
                </a:solidFill>
              </a:rPr>
              <a:t>1</a:t>
            </a:r>
            <a:r>
              <a:rPr lang="en-GB" sz="2000" dirty="0" smtClean="0">
                <a:solidFill>
                  <a:srgbClr val="002060"/>
                </a:solidFill>
              </a:rPr>
              <a:t>00 </a:t>
            </a:r>
            <a:r>
              <a:rPr lang="en-GB" sz="2000" dirty="0">
                <a:solidFill>
                  <a:srgbClr val="002060"/>
                </a:solidFill>
              </a:rPr>
              <a:t>in </a:t>
            </a:r>
            <a:r>
              <a:rPr lang="en-GB" sz="2000" dirty="0" smtClean="0">
                <a:solidFill>
                  <a:srgbClr val="002060"/>
                </a:solidFill>
              </a:rPr>
              <a:t>201</a:t>
            </a:r>
            <a:r>
              <a:rPr lang="tr-TR" sz="2000" dirty="0" smtClean="0">
                <a:solidFill>
                  <a:srgbClr val="002060"/>
                </a:solidFill>
              </a:rPr>
              <a:t>4</a:t>
            </a:r>
            <a:r>
              <a:rPr lang="en-GB" sz="2000" dirty="0" smtClean="0">
                <a:solidFill>
                  <a:srgbClr val="002060"/>
                </a:solidFill>
              </a:rPr>
              <a:t>.</a:t>
            </a:r>
            <a:endParaRPr lang="tr-TR" sz="2000" dirty="0" smtClean="0">
              <a:solidFill>
                <a:srgbClr val="002060"/>
              </a:solidFill>
            </a:endParaRP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Despite the progress, t</a:t>
            </a:r>
            <a:r>
              <a:rPr lang="en-GB" sz="2000" dirty="0" smtClean="0">
                <a:solidFill>
                  <a:srgbClr val="002060"/>
                </a:solidFill>
              </a:rPr>
              <a:t>he </a:t>
            </a:r>
            <a:r>
              <a:rPr lang="en-GB" sz="2000" dirty="0">
                <a:solidFill>
                  <a:srgbClr val="002060"/>
                </a:solidFill>
              </a:rPr>
              <a:t>labour productivity gap between the developed and developing countries remained </a:t>
            </a:r>
            <a:r>
              <a:rPr lang="en-GB" sz="2000" dirty="0" smtClean="0">
                <a:solidFill>
                  <a:srgbClr val="002060"/>
                </a:solidFill>
              </a:rPr>
              <a:t>substantial</a:t>
            </a:r>
            <a:r>
              <a:rPr lang="tr-TR" sz="2000" dirty="0" smtClean="0">
                <a:solidFill>
                  <a:srgbClr val="002060"/>
                </a:solidFill>
              </a:rPr>
              <a:t>.</a:t>
            </a: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</a:rPr>
              <a:t>2. Employment and Productivity</a:t>
            </a:r>
            <a:endParaRPr lang="en-GB" sz="1400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>
          <a:xfrm>
            <a:off x="301848" y="1412776"/>
            <a:ext cx="8229600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GB" sz="1400" b="1" dirty="0" smtClean="0">
                <a:solidFill>
                  <a:srgbClr val="002060"/>
                </a:solidFill>
              </a:rPr>
              <a:t>Labour </a:t>
            </a:r>
            <a:r>
              <a:rPr lang="en-GB" sz="1400" b="1" dirty="0">
                <a:solidFill>
                  <a:srgbClr val="002060"/>
                </a:solidFill>
              </a:rPr>
              <a:t>productivity </a:t>
            </a:r>
            <a:r>
              <a:rPr lang="en-GB" sz="1400" dirty="0">
                <a:solidFill>
                  <a:srgbClr val="002060"/>
                </a:solidFill>
              </a:rPr>
              <a:t>is usually defined as the output per unit of labour input or output per hour worked. It helps to identify the contribution of labour to the GDP of a country and provides a base for cross country comparison and explanation of income disparities</a:t>
            </a:r>
            <a:r>
              <a:rPr lang="en-GB" sz="1400" dirty="0" smtClean="0">
                <a:solidFill>
                  <a:srgbClr val="002060"/>
                </a:solidFill>
              </a:rPr>
              <a:t>.</a:t>
            </a:r>
            <a:endParaRPr lang="en-GB" sz="14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34740" y="1412776"/>
            <a:ext cx="8297700" cy="720080"/>
            <a:chOff x="234740" y="1412776"/>
            <a:chExt cx="8297700" cy="72008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 12"/>
          <p:cNvSpPr/>
          <p:nvPr/>
        </p:nvSpPr>
        <p:spPr>
          <a:xfrm>
            <a:off x="1691680" y="3944155"/>
            <a:ext cx="540284" cy="36003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685831"/>
              </p:ext>
            </p:extLst>
          </p:nvPr>
        </p:nvGraphicFramePr>
        <p:xfrm>
          <a:off x="4716016" y="2276872"/>
          <a:ext cx="3888432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9791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1F497D"/>
                </a:solidFill>
              </a:rPr>
              <a:t>Total Unemployment</a:t>
            </a:r>
            <a:endParaRPr lang="en-GB" sz="2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Unemployment in </a:t>
            </a:r>
            <a:r>
              <a:rPr lang="tr-TR" sz="2000" dirty="0">
                <a:solidFill>
                  <a:srgbClr val="002060"/>
                </a:solidFill>
              </a:rPr>
              <a:t>OIC </a:t>
            </a:r>
            <a:r>
              <a:rPr lang="tr-TR" sz="2000" dirty="0" smtClean="0">
                <a:solidFill>
                  <a:srgbClr val="002060"/>
                </a:solidFill>
              </a:rPr>
              <a:t>decreased from 9% in 2005 to 7.6 in 2014.</a:t>
            </a:r>
            <a:endParaRPr lang="tr-TR" sz="2000" dirty="0">
              <a:solidFill>
                <a:srgbClr val="002060"/>
              </a:solidFill>
            </a:endParaRP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Better performance of non-OIC developing </a:t>
            </a:r>
            <a:r>
              <a:rPr lang="tr-TR" sz="2000" dirty="0">
                <a:solidFill>
                  <a:srgbClr val="002060"/>
                </a:solidFill>
              </a:rPr>
              <a:t>countries </a:t>
            </a:r>
            <a:r>
              <a:rPr lang="tr-TR" sz="2000" dirty="0" smtClean="0">
                <a:solidFill>
                  <a:srgbClr val="002060"/>
                </a:solidFill>
              </a:rPr>
              <a:t>in reducing unemployment widened the gap with OIC and developed countries</a:t>
            </a: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 smtClean="0">
                <a:solidFill>
                  <a:schemeClr val="bg1"/>
                </a:solidFill>
              </a:rPr>
              <a:t>3. Unemployment</a:t>
            </a:r>
            <a:endParaRPr lang="en-GB" sz="1400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4740" y="1412776"/>
            <a:ext cx="8297700" cy="756000"/>
            <a:chOff x="234740" y="1412776"/>
            <a:chExt cx="8297700" cy="72008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01848" y="1412776"/>
            <a:ext cx="8229600" cy="72008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tr-TR" sz="1600" b="1" dirty="0" smtClean="0">
                <a:solidFill>
                  <a:srgbClr val="002060"/>
                </a:solidFill>
              </a:rPr>
              <a:t>Un</a:t>
            </a:r>
            <a:r>
              <a:rPr lang="en-GB" sz="1600" b="1" dirty="0" smtClean="0">
                <a:solidFill>
                  <a:srgbClr val="002060"/>
                </a:solidFill>
              </a:rPr>
              <a:t>employment</a:t>
            </a:r>
            <a:r>
              <a:rPr lang="tr-TR" sz="1600" b="1" dirty="0" smtClean="0">
                <a:solidFill>
                  <a:srgbClr val="002060"/>
                </a:solidFill>
              </a:rPr>
              <a:t> rate</a:t>
            </a:r>
            <a:r>
              <a:rPr lang="en-GB" sz="1600" b="1" dirty="0" smtClean="0">
                <a:solidFill>
                  <a:srgbClr val="002060"/>
                </a:solidFill>
              </a:rPr>
              <a:t> </a:t>
            </a:r>
            <a:r>
              <a:rPr lang="en-GB" sz="1400" dirty="0" smtClean="0">
                <a:solidFill>
                  <a:srgbClr val="002060"/>
                </a:solidFill>
              </a:rPr>
              <a:t>reflects</a:t>
            </a:r>
            <a:r>
              <a:rPr lang="tr-TR" sz="1400" dirty="0" smtClean="0">
                <a:solidFill>
                  <a:srgbClr val="002060"/>
                </a:solidFill>
              </a:rPr>
              <a:t> </a:t>
            </a:r>
            <a:r>
              <a:rPr lang="en-GB" sz="1400" dirty="0" smtClean="0">
                <a:solidFill>
                  <a:srgbClr val="002060"/>
                </a:solidFill>
              </a:rPr>
              <a:t>the </a:t>
            </a:r>
            <a:r>
              <a:rPr lang="en-GB" sz="1400" dirty="0">
                <a:solidFill>
                  <a:srgbClr val="002060"/>
                </a:solidFill>
              </a:rPr>
              <a:t>number of jobless people who want to work, are available to work and are actively seeking employment</a:t>
            </a:r>
            <a:r>
              <a:rPr lang="en-GB" sz="1400" dirty="0" smtClean="0">
                <a:solidFill>
                  <a:srgbClr val="002060"/>
                </a:solidFill>
              </a:rPr>
              <a:t>.</a:t>
            </a:r>
            <a:r>
              <a:rPr lang="tr-TR" sz="1400" dirty="0" smtClean="0">
                <a:solidFill>
                  <a:srgbClr val="002060"/>
                </a:solidFill>
              </a:rPr>
              <a:t> In 2014, unemployment in the world is estimated to be 5.9%, with around 202 million unemployed people.</a:t>
            </a:r>
            <a:endParaRPr lang="en-GB" sz="1400" dirty="0">
              <a:solidFill>
                <a:srgbClr val="00206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-1" y="2221263"/>
            <a:ext cx="162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002060"/>
                </a:solidFill>
              </a:rPr>
              <a:t>Gap between </a:t>
            </a:r>
            <a:r>
              <a:rPr lang="tr-TR" dirty="0">
                <a:solidFill>
                  <a:srgbClr val="C00000"/>
                </a:solidFill>
              </a:rPr>
              <a:t>OIC</a:t>
            </a:r>
            <a:r>
              <a:rPr lang="tr-TR" dirty="0">
                <a:solidFill>
                  <a:srgbClr val="002060"/>
                </a:solidFill>
              </a:rPr>
              <a:t> and </a:t>
            </a:r>
            <a:r>
              <a:rPr lang="tr-TR" dirty="0">
                <a:solidFill>
                  <a:srgbClr val="C00000"/>
                </a:solidFill>
              </a:rPr>
              <a:t>other developing </a:t>
            </a:r>
            <a:r>
              <a:rPr lang="tr-TR" dirty="0" smtClean="0">
                <a:solidFill>
                  <a:srgbClr val="002060"/>
                </a:solidFill>
              </a:rPr>
              <a:t>increased from </a:t>
            </a:r>
            <a:r>
              <a:rPr lang="tr-TR" dirty="0" smtClean="0">
                <a:solidFill>
                  <a:srgbClr val="C00000"/>
                </a:solidFill>
              </a:rPr>
              <a:t>2%</a:t>
            </a:r>
            <a:r>
              <a:rPr lang="tr-TR" dirty="0" smtClean="0">
                <a:solidFill>
                  <a:srgbClr val="002060"/>
                </a:solidFill>
              </a:rPr>
              <a:t> to </a:t>
            </a:r>
            <a:r>
              <a:rPr lang="tr-TR" dirty="0" smtClean="0">
                <a:solidFill>
                  <a:srgbClr val="C00000"/>
                </a:solidFill>
              </a:rPr>
              <a:t>2.5%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24000" y="2208193"/>
            <a:ext cx="162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C00000"/>
                </a:solidFill>
              </a:rPr>
              <a:t>OIC</a:t>
            </a:r>
            <a:r>
              <a:rPr lang="tr-TR" dirty="0" smtClean="0">
                <a:solidFill>
                  <a:srgbClr val="002060"/>
                </a:solidFill>
              </a:rPr>
              <a:t> have again the </a:t>
            </a:r>
            <a:r>
              <a:rPr lang="tr-TR" dirty="0">
                <a:solidFill>
                  <a:srgbClr val="C00000"/>
                </a:solidFill>
              </a:rPr>
              <a:t>highest </a:t>
            </a:r>
            <a:r>
              <a:rPr lang="tr-TR" sz="1600" dirty="0" smtClean="0">
                <a:solidFill>
                  <a:srgbClr val="002060"/>
                </a:solidFill>
              </a:rPr>
              <a:t>unemployment </a:t>
            </a:r>
            <a:r>
              <a:rPr lang="tr-TR" dirty="0" smtClean="0">
                <a:solidFill>
                  <a:srgbClr val="002060"/>
                </a:solidFill>
              </a:rPr>
              <a:t>rate as of 2014</a:t>
            </a:r>
            <a:endParaRPr lang="en-GB" dirty="0">
              <a:solidFill>
                <a:srgbClr val="C00000"/>
              </a:solidFill>
            </a:endParaRPr>
          </a:p>
        </p:txBody>
      </p:sp>
      <p:graphicFrame>
        <p:nvGraphicFramePr>
          <p:cNvPr id="17" name="Grafik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7521439"/>
              </p:ext>
            </p:extLst>
          </p:nvPr>
        </p:nvGraphicFramePr>
        <p:xfrm>
          <a:off x="1691680" y="2234658"/>
          <a:ext cx="5688632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Rectangle 17"/>
          <p:cNvSpPr/>
          <p:nvPr/>
        </p:nvSpPr>
        <p:spPr>
          <a:xfrm>
            <a:off x="6948264" y="3068960"/>
            <a:ext cx="467992" cy="36003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41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1F497D"/>
                </a:solidFill>
              </a:rPr>
              <a:t>Total Unemployment</a:t>
            </a:r>
            <a:endParaRPr lang="en-GB" sz="2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Female unemployment is highest in </a:t>
            </a:r>
            <a:r>
              <a:rPr lang="tr-TR" sz="2000" dirty="0">
                <a:solidFill>
                  <a:srgbClr val="002060"/>
                </a:solidFill>
              </a:rPr>
              <a:t>OIC </a:t>
            </a:r>
            <a:r>
              <a:rPr lang="tr-TR" sz="2000" dirty="0" smtClean="0">
                <a:solidFill>
                  <a:srgbClr val="002060"/>
                </a:solidFill>
              </a:rPr>
              <a:t>countries with 9.4%.</a:t>
            </a:r>
            <a:endParaRPr lang="en-GB" sz="2000" dirty="0">
              <a:solidFill>
                <a:srgbClr val="002060"/>
              </a:solidFill>
            </a:endParaRP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Female and male unemployment have fallen significantly in OIC countries since 2005.</a:t>
            </a: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 smtClean="0">
                <a:solidFill>
                  <a:schemeClr val="bg1"/>
                </a:solidFill>
              </a:rPr>
              <a:t>3. </a:t>
            </a:r>
            <a:r>
              <a:rPr lang="tr-TR" sz="1400" dirty="0">
                <a:solidFill>
                  <a:schemeClr val="bg1"/>
                </a:solidFill>
              </a:rPr>
              <a:t>Unemployment</a:t>
            </a:r>
            <a:endParaRPr lang="en-GB" sz="1400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4740" y="1412776"/>
            <a:ext cx="8297700" cy="648072"/>
            <a:chOff x="234740" y="1412776"/>
            <a:chExt cx="8297700" cy="72008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01848" y="1412776"/>
            <a:ext cx="8229600" cy="72008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tr-TR" sz="1600" b="1" dirty="0" smtClean="0">
                <a:solidFill>
                  <a:srgbClr val="002060"/>
                </a:solidFill>
              </a:rPr>
              <a:t>Total Unemployment by Gender</a:t>
            </a:r>
            <a:r>
              <a:rPr lang="en-GB" sz="1600" dirty="0" smtClean="0">
                <a:solidFill>
                  <a:srgbClr val="002060"/>
                </a:solidFill>
              </a:rPr>
              <a:t> </a:t>
            </a:r>
            <a:endParaRPr lang="tr-TR" sz="1600" dirty="0" smtClean="0">
              <a:solidFill>
                <a:srgbClr val="002060"/>
              </a:solidFill>
            </a:endParaRPr>
          </a:p>
          <a:p>
            <a:pPr marL="109728" indent="0" algn="ctr">
              <a:buNone/>
            </a:pPr>
            <a:r>
              <a:rPr lang="tr-TR" sz="1400" dirty="0" smtClean="0">
                <a:solidFill>
                  <a:srgbClr val="002060"/>
                </a:solidFill>
              </a:rPr>
              <a:t>Averages of the 54 OIC, 87 other developing and 33 developed countries for which data are available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-1" y="2221263"/>
            <a:ext cx="162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C00000"/>
                </a:solidFill>
              </a:rPr>
              <a:t>Female</a:t>
            </a: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sz="1600" dirty="0" smtClean="0">
                <a:solidFill>
                  <a:srgbClr val="002060"/>
                </a:solidFill>
              </a:rPr>
              <a:t>unemployment 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is the </a:t>
            </a:r>
            <a:r>
              <a:rPr lang="tr-TR" dirty="0" smtClean="0">
                <a:solidFill>
                  <a:srgbClr val="C00000"/>
                </a:solidFill>
              </a:rPr>
              <a:t>highest </a:t>
            </a:r>
            <a:r>
              <a:rPr lang="tr-TR" sz="1600" dirty="0">
                <a:solidFill>
                  <a:srgbClr val="002060"/>
                </a:solidFill>
              </a:rPr>
              <a:t>in </a:t>
            </a:r>
            <a:r>
              <a:rPr lang="tr-TR" dirty="0" smtClean="0">
                <a:solidFill>
                  <a:srgbClr val="C00000"/>
                </a:solidFill>
              </a:rPr>
              <a:t>OIC </a:t>
            </a:r>
            <a:r>
              <a:rPr lang="tr-TR" dirty="0" smtClean="0">
                <a:solidFill>
                  <a:srgbClr val="002060"/>
                </a:solidFill>
              </a:rPr>
              <a:t>countries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24000" y="2208193"/>
            <a:ext cx="162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C00000"/>
                </a:solidFill>
              </a:rPr>
              <a:t>Male</a:t>
            </a: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sz="1600" dirty="0">
                <a:solidFill>
                  <a:srgbClr val="002060"/>
                </a:solidFill>
              </a:rPr>
              <a:t>unemployment </a:t>
            </a:r>
            <a:r>
              <a:rPr lang="tr-TR" dirty="0" smtClean="0">
                <a:solidFill>
                  <a:srgbClr val="C00000"/>
                </a:solidFill>
              </a:rPr>
              <a:t>increased</a:t>
            </a:r>
            <a:r>
              <a:rPr lang="tr-TR" dirty="0" smtClean="0">
                <a:solidFill>
                  <a:srgbClr val="002060"/>
                </a:solidFill>
              </a:rPr>
              <a:t> only in </a:t>
            </a:r>
            <a:r>
              <a:rPr lang="tr-TR" dirty="0" smtClean="0">
                <a:solidFill>
                  <a:srgbClr val="C00000"/>
                </a:solidFill>
              </a:rPr>
              <a:t>developed </a:t>
            </a:r>
            <a:r>
              <a:rPr lang="tr-TR" dirty="0" smtClean="0">
                <a:solidFill>
                  <a:srgbClr val="002060"/>
                </a:solidFill>
              </a:rPr>
              <a:t>countries over the last decade</a:t>
            </a:r>
            <a:endParaRPr lang="en-GB" dirty="0">
              <a:solidFill>
                <a:srgbClr val="002060"/>
              </a:solidFill>
            </a:endParaRPr>
          </a:p>
        </p:txBody>
      </p:sp>
      <p:graphicFrame>
        <p:nvGraphicFramePr>
          <p:cNvPr id="17" name="Grafik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0398217"/>
              </p:ext>
            </p:extLst>
          </p:nvPr>
        </p:nvGraphicFramePr>
        <p:xfrm>
          <a:off x="1691680" y="2221263"/>
          <a:ext cx="576064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312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1F497D"/>
                </a:solidFill>
              </a:rPr>
              <a:t>Total Unemployment</a:t>
            </a:r>
            <a:endParaRPr lang="en-GB" sz="2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Female unemployment is highest in </a:t>
            </a:r>
            <a:r>
              <a:rPr lang="tr-TR" sz="2000" dirty="0">
                <a:solidFill>
                  <a:srgbClr val="002060"/>
                </a:solidFill>
              </a:rPr>
              <a:t>OIC </a:t>
            </a:r>
            <a:r>
              <a:rPr lang="tr-TR" sz="2000" dirty="0" smtClean="0">
                <a:solidFill>
                  <a:srgbClr val="002060"/>
                </a:solidFill>
              </a:rPr>
              <a:t>countries with 9.4%.</a:t>
            </a:r>
            <a:endParaRPr lang="en-GB" sz="2000" dirty="0">
              <a:solidFill>
                <a:srgbClr val="002060"/>
              </a:solidFill>
            </a:endParaRP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Female and male unemployment have fallen significantly in OIC countries since 2005.</a:t>
            </a: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 smtClean="0">
                <a:solidFill>
                  <a:schemeClr val="bg1"/>
                </a:solidFill>
              </a:rPr>
              <a:t>3. </a:t>
            </a:r>
            <a:r>
              <a:rPr lang="tr-TR" sz="1400" dirty="0">
                <a:solidFill>
                  <a:schemeClr val="bg1"/>
                </a:solidFill>
              </a:rPr>
              <a:t>Unemployment</a:t>
            </a:r>
            <a:endParaRPr lang="en-GB" sz="1400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4740" y="1412776"/>
            <a:ext cx="8297700" cy="648072"/>
            <a:chOff x="234740" y="1412776"/>
            <a:chExt cx="8297700" cy="72008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01848" y="1412776"/>
            <a:ext cx="8229600" cy="72008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tr-TR" sz="1600" b="1" dirty="0" smtClean="0">
                <a:solidFill>
                  <a:srgbClr val="002060"/>
                </a:solidFill>
              </a:rPr>
              <a:t>Total Unemployment by Gender</a:t>
            </a:r>
            <a:r>
              <a:rPr lang="en-GB" sz="1600" dirty="0" smtClean="0">
                <a:solidFill>
                  <a:srgbClr val="002060"/>
                </a:solidFill>
              </a:rPr>
              <a:t> </a:t>
            </a:r>
            <a:endParaRPr lang="tr-TR" sz="1600" dirty="0" smtClean="0">
              <a:solidFill>
                <a:srgbClr val="002060"/>
              </a:solidFill>
            </a:endParaRPr>
          </a:p>
          <a:p>
            <a:pPr marL="109728" indent="0" algn="ctr">
              <a:buNone/>
            </a:pPr>
            <a:r>
              <a:rPr lang="tr-TR" sz="1400" dirty="0" smtClean="0">
                <a:solidFill>
                  <a:srgbClr val="002060"/>
                </a:solidFill>
              </a:rPr>
              <a:t>Averages of the 54 OIC, 87 other developing and 33 developed countries for which data are available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-1" y="2221263"/>
            <a:ext cx="162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C00000"/>
                </a:solidFill>
              </a:rPr>
              <a:t>Female</a:t>
            </a: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sz="1600" dirty="0" smtClean="0">
                <a:solidFill>
                  <a:srgbClr val="002060"/>
                </a:solidFill>
              </a:rPr>
              <a:t>unemployment 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is the </a:t>
            </a:r>
            <a:r>
              <a:rPr lang="tr-TR" dirty="0" smtClean="0">
                <a:solidFill>
                  <a:srgbClr val="C00000"/>
                </a:solidFill>
              </a:rPr>
              <a:t>highest </a:t>
            </a:r>
            <a:r>
              <a:rPr lang="tr-TR" sz="1600" dirty="0">
                <a:solidFill>
                  <a:srgbClr val="002060"/>
                </a:solidFill>
              </a:rPr>
              <a:t>in </a:t>
            </a:r>
            <a:r>
              <a:rPr lang="tr-TR" dirty="0" smtClean="0">
                <a:solidFill>
                  <a:srgbClr val="C00000"/>
                </a:solidFill>
              </a:rPr>
              <a:t>OIC </a:t>
            </a:r>
            <a:r>
              <a:rPr lang="tr-TR" dirty="0" smtClean="0">
                <a:solidFill>
                  <a:srgbClr val="002060"/>
                </a:solidFill>
              </a:rPr>
              <a:t>countries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24000" y="2208193"/>
            <a:ext cx="162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C00000"/>
                </a:solidFill>
              </a:rPr>
              <a:t>Male</a:t>
            </a: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sz="1600" dirty="0">
                <a:solidFill>
                  <a:srgbClr val="002060"/>
                </a:solidFill>
              </a:rPr>
              <a:t>unemployment </a:t>
            </a:r>
            <a:r>
              <a:rPr lang="tr-TR" dirty="0" smtClean="0">
                <a:solidFill>
                  <a:srgbClr val="C00000"/>
                </a:solidFill>
              </a:rPr>
              <a:t>increased</a:t>
            </a:r>
            <a:r>
              <a:rPr lang="tr-TR" dirty="0" smtClean="0">
                <a:solidFill>
                  <a:srgbClr val="002060"/>
                </a:solidFill>
              </a:rPr>
              <a:t> only in </a:t>
            </a:r>
            <a:r>
              <a:rPr lang="tr-TR" dirty="0" smtClean="0">
                <a:solidFill>
                  <a:srgbClr val="C00000"/>
                </a:solidFill>
              </a:rPr>
              <a:t>developed </a:t>
            </a:r>
            <a:r>
              <a:rPr lang="tr-TR" dirty="0" smtClean="0">
                <a:solidFill>
                  <a:srgbClr val="002060"/>
                </a:solidFill>
              </a:rPr>
              <a:t>countries over the last decade</a:t>
            </a:r>
            <a:endParaRPr lang="en-GB" dirty="0">
              <a:solidFill>
                <a:srgbClr val="002060"/>
              </a:solidFill>
            </a:endParaRPr>
          </a:p>
        </p:txBody>
      </p:sp>
      <p:graphicFrame>
        <p:nvGraphicFramePr>
          <p:cNvPr id="17" name="Grafik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4619358"/>
              </p:ext>
            </p:extLst>
          </p:nvPr>
        </p:nvGraphicFramePr>
        <p:xfrm>
          <a:off x="1691680" y="2221263"/>
          <a:ext cx="576064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Rectangle 17"/>
          <p:cNvSpPr/>
          <p:nvPr/>
        </p:nvSpPr>
        <p:spPr>
          <a:xfrm>
            <a:off x="2591780" y="3140968"/>
            <a:ext cx="360040" cy="2880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148064" y="2786972"/>
            <a:ext cx="395984" cy="28618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27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2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">
                                            <p:graphicEl>
                                              <a:chart seriesIdx="2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7" grpId="0" uiExpand="1">
        <p:bldSub>
          <a:bldChart bld="seriesEl"/>
        </p:bldSub>
      </p:bldGraphic>
      <p:bldP spid="18" grpId="0" animBg="1"/>
      <p:bldP spid="1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6364270"/>
              </p:ext>
            </p:extLst>
          </p:nvPr>
        </p:nvGraphicFramePr>
        <p:xfrm>
          <a:off x="1691680" y="2227008"/>
          <a:ext cx="583232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1F497D"/>
                </a:solidFill>
              </a:rPr>
              <a:t>Total Unemployment</a:t>
            </a:r>
            <a:endParaRPr lang="en-GB" sz="24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In Qatar, Benin and Guinea, unemployment rate is below 2%.</a:t>
            </a:r>
            <a:endParaRPr lang="tr-TR" sz="2000" dirty="0">
              <a:solidFill>
                <a:srgbClr val="002060"/>
              </a:solidFill>
            </a:endParaRP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In Palestine, Mozambique, Gabon </a:t>
            </a:r>
            <a:r>
              <a:rPr lang="tr-TR" sz="2000" dirty="0">
                <a:solidFill>
                  <a:srgbClr val="002060"/>
                </a:solidFill>
              </a:rPr>
              <a:t>and </a:t>
            </a:r>
            <a:r>
              <a:rPr lang="tr-TR" sz="2000" dirty="0" smtClean="0">
                <a:solidFill>
                  <a:srgbClr val="002060"/>
                </a:solidFill>
              </a:rPr>
              <a:t>Libya, the rate is over 19%. </a:t>
            </a: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 smtClean="0">
                <a:solidFill>
                  <a:schemeClr val="bg1"/>
                </a:solidFill>
              </a:rPr>
              <a:t>3. </a:t>
            </a:r>
            <a:r>
              <a:rPr lang="tr-TR" sz="1400" dirty="0">
                <a:solidFill>
                  <a:schemeClr val="bg1"/>
                </a:solidFill>
              </a:rPr>
              <a:t>Unemployment</a:t>
            </a:r>
            <a:endParaRPr lang="en-GB" sz="1400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34740" y="1412776"/>
            <a:ext cx="8297700" cy="648072"/>
            <a:chOff x="234740" y="1412776"/>
            <a:chExt cx="8297700" cy="72008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-1" y="2221263"/>
            <a:ext cx="162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lang="tr-TR" sz="1600" dirty="0">
                <a:solidFill>
                  <a:srgbClr val="002060"/>
                </a:solidFill>
              </a:rPr>
              <a:t>Unemployment </a:t>
            </a:r>
            <a:r>
              <a:rPr lang="tr-TR" dirty="0">
                <a:solidFill>
                  <a:srgbClr val="002060"/>
                </a:solidFill>
              </a:rPr>
              <a:t>in </a:t>
            </a:r>
            <a:r>
              <a:rPr lang="tr-TR" dirty="0" smtClean="0">
                <a:solidFill>
                  <a:srgbClr val="C00000"/>
                </a:solidFill>
              </a:rPr>
              <a:t>Palestine </a:t>
            </a:r>
            <a:r>
              <a:rPr lang="tr-TR" dirty="0" smtClean="0">
                <a:solidFill>
                  <a:srgbClr val="002060"/>
                </a:solidFill>
              </a:rPr>
              <a:t>is </a:t>
            </a:r>
            <a:r>
              <a:rPr lang="tr-TR" dirty="0" smtClean="0">
                <a:solidFill>
                  <a:srgbClr val="C00000"/>
                </a:solidFill>
              </a:rPr>
              <a:t>26.2%</a:t>
            </a:r>
            <a:r>
              <a:rPr lang="tr-TR" dirty="0" smtClean="0">
                <a:solidFill>
                  <a:srgbClr val="002060"/>
                </a:solidFill>
              </a:rPr>
              <a:t>, </a:t>
            </a:r>
          </a:p>
          <a:p>
            <a:pPr algn="ctr">
              <a:lnSpc>
                <a:spcPct val="110000"/>
              </a:lnSpc>
            </a:pPr>
            <a:r>
              <a:rPr lang="tr-TR" dirty="0" smtClean="0">
                <a:solidFill>
                  <a:srgbClr val="002060"/>
                </a:solidFill>
              </a:rPr>
              <a:t>which </a:t>
            </a:r>
            <a:r>
              <a:rPr lang="tr-TR" dirty="0">
                <a:solidFill>
                  <a:srgbClr val="002060"/>
                </a:solidFill>
              </a:rPr>
              <a:t>is the </a:t>
            </a:r>
            <a:r>
              <a:rPr lang="tr-TR" dirty="0" smtClean="0">
                <a:solidFill>
                  <a:srgbClr val="C00000"/>
                </a:solidFill>
              </a:rPr>
              <a:t>5th highest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in the world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524000" y="2208193"/>
            <a:ext cx="162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002060"/>
                </a:solidFill>
              </a:rPr>
              <a:t>Unemployment </a:t>
            </a:r>
            <a:r>
              <a:rPr lang="tr-TR" dirty="0">
                <a:solidFill>
                  <a:srgbClr val="002060"/>
                </a:solidFill>
              </a:rPr>
              <a:t>in </a:t>
            </a:r>
            <a:r>
              <a:rPr lang="tr-TR" dirty="0">
                <a:solidFill>
                  <a:srgbClr val="C00000"/>
                </a:solidFill>
              </a:rPr>
              <a:t>Qatar </a:t>
            </a:r>
            <a:r>
              <a:rPr lang="tr-TR" dirty="0">
                <a:solidFill>
                  <a:srgbClr val="002060"/>
                </a:solidFill>
              </a:rPr>
              <a:t>is only </a:t>
            </a:r>
            <a:r>
              <a:rPr lang="tr-TR" dirty="0" smtClean="0">
                <a:solidFill>
                  <a:srgbClr val="C00000"/>
                </a:solidFill>
              </a:rPr>
              <a:t>0.3%</a:t>
            </a:r>
            <a:r>
              <a:rPr lang="tr-TR" dirty="0" smtClean="0">
                <a:solidFill>
                  <a:srgbClr val="002060"/>
                </a:solidFill>
              </a:rPr>
              <a:t>, </a:t>
            </a:r>
            <a:r>
              <a:rPr lang="tr-TR" dirty="0">
                <a:solidFill>
                  <a:srgbClr val="002060"/>
                </a:solidFill>
              </a:rPr>
              <a:t>which is the </a:t>
            </a:r>
            <a:r>
              <a:rPr lang="tr-TR" dirty="0">
                <a:solidFill>
                  <a:srgbClr val="C00000"/>
                </a:solidFill>
              </a:rPr>
              <a:t>lowest</a:t>
            </a:r>
            <a:r>
              <a:rPr lang="tr-TR" dirty="0">
                <a:solidFill>
                  <a:srgbClr val="002060"/>
                </a:solidFill>
              </a:rPr>
              <a:t> in the </a:t>
            </a:r>
            <a:r>
              <a:rPr lang="tr-TR" dirty="0" smtClean="0">
                <a:solidFill>
                  <a:srgbClr val="002060"/>
                </a:solidFill>
              </a:rPr>
              <a:t>world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01848" y="1412776"/>
            <a:ext cx="8229600" cy="72008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tr-TR" sz="1600" b="1" dirty="0" smtClean="0">
                <a:solidFill>
                  <a:srgbClr val="002060"/>
                </a:solidFill>
              </a:rPr>
              <a:t>Top countires in Un</a:t>
            </a:r>
            <a:r>
              <a:rPr lang="en-GB" sz="1600" b="1" dirty="0" smtClean="0">
                <a:solidFill>
                  <a:srgbClr val="002060"/>
                </a:solidFill>
              </a:rPr>
              <a:t>employment</a:t>
            </a:r>
            <a:r>
              <a:rPr lang="en-GB" sz="1600" dirty="0" smtClean="0">
                <a:solidFill>
                  <a:srgbClr val="002060"/>
                </a:solidFill>
              </a:rPr>
              <a:t> </a:t>
            </a:r>
            <a:endParaRPr lang="tr-TR" sz="1600" dirty="0" smtClean="0">
              <a:solidFill>
                <a:srgbClr val="002060"/>
              </a:solidFill>
            </a:endParaRPr>
          </a:p>
          <a:p>
            <a:pPr marL="109728" indent="0" algn="ctr">
              <a:buNone/>
            </a:pPr>
            <a:r>
              <a:rPr lang="tr-TR" sz="1400" dirty="0" smtClean="0">
                <a:solidFill>
                  <a:srgbClr val="002060"/>
                </a:solidFill>
              </a:rPr>
              <a:t>Among the 54 OIC countries for which data are available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128320" y="4059070"/>
            <a:ext cx="324000" cy="30603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2051704" y="2492896"/>
            <a:ext cx="288000" cy="187220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35496" y="3933056"/>
            <a:ext cx="1512495" cy="61206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7596336" y="3897052"/>
            <a:ext cx="1476000" cy="61206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002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1F497D"/>
                </a:solidFill>
              </a:rPr>
              <a:t>Youth Unemployment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1950" dirty="0" smtClean="0">
                <a:solidFill>
                  <a:srgbClr val="002060"/>
                </a:solidFill>
              </a:rPr>
              <a:t>Youth unemployment </a:t>
            </a:r>
            <a:r>
              <a:rPr lang="tr-TR" sz="1950" dirty="0">
                <a:solidFill>
                  <a:srgbClr val="002060"/>
                </a:solidFill>
              </a:rPr>
              <a:t>in OIC decreased from </a:t>
            </a:r>
            <a:r>
              <a:rPr lang="tr-TR" sz="1950" dirty="0" smtClean="0">
                <a:solidFill>
                  <a:srgbClr val="002060"/>
                </a:solidFill>
              </a:rPr>
              <a:t>18.8% </a:t>
            </a:r>
            <a:r>
              <a:rPr lang="tr-TR" sz="1950" dirty="0">
                <a:solidFill>
                  <a:srgbClr val="002060"/>
                </a:solidFill>
              </a:rPr>
              <a:t>in 2005 to </a:t>
            </a:r>
            <a:r>
              <a:rPr lang="tr-TR" sz="1950" dirty="0" smtClean="0">
                <a:solidFill>
                  <a:srgbClr val="002060"/>
                </a:solidFill>
              </a:rPr>
              <a:t>16.4% </a:t>
            </a:r>
            <a:r>
              <a:rPr lang="tr-TR" sz="1950" dirty="0">
                <a:solidFill>
                  <a:srgbClr val="002060"/>
                </a:solidFill>
              </a:rPr>
              <a:t>in 2012.</a:t>
            </a: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1950" dirty="0">
                <a:solidFill>
                  <a:srgbClr val="002060"/>
                </a:solidFill>
              </a:rPr>
              <a:t>Better performance of </a:t>
            </a:r>
            <a:r>
              <a:rPr lang="tr-TR" sz="1950" dirty="0" smtClean="0">
                <a:solidFill>
                  <a:srgbClr val="002060"/>
                </a:solidFill>
              </a:rPr>
              <a:t>non-OIC developing </a:t>
            </a:r>
            <a:r>
              <a:rPr lang="tr-TR" sz="1950" dirty="0">
                <a:solidFill>
                  <a:srgbClr val="002060"/>
                </a:solidFill>
              </a:rPr>
              <a:t>countries in reducing </a:t>
            </a:r>
            <a:r>
              <a:rPr lang="tr-TR" sz="1950" dirty="0" smtClean="0">
                <a:solidFill>
                  <a:srgbClr val="002060"/>
                </a:solidFill>
              </a:rPr>
              <a:t>youth unemployment </a:t>
            </a:r>
            <a:r>
              <a:rPr lang="tr-TR" sz="1950" dirty="0">
                <a:solidFill>
                  <a:srgbClr val="002060"/>
                </a:solidFill>
              </a:rPr>
              <a:t>widened the gap with OIC and developed countries</a:t>
            </a:r>
            <a:endParaRPr lang="en-GB" sz="195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 smtClean="0">
                <a:solidFill>
                  <a:schemeClr val="bg1"/>
                </a:solidFill>
              </a:rPr>
              <a:t>3. </a:t>
            </a:r>
            <a:r>
              <a:rPr lang="tr-TR" sz="1400" dirty="0">
                <a:solidFill>
                  <a:schemeClr val="bg1"/>
                </a:solidFill>
              </a:rPr>
              <a:t>Unemployment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1848" y="1412776"/>
            <a:ext cx="8229600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r>
              <a:rPr lang="en-GB" sz="1400" b="1" dirty="0" smtClean="0">
                <a:solidFill>
                  <a:srgbClr val="002060"/>
                </a:solidFill>
              </a:rPr>
              <a:t>Youth unemployment </a:t>
            </a:r>
            <a:r>
              <a:rPr lang="en-GB" sz="1400" dirty="0" smtClean="0">
                <a:solidFill>
                  <a:srgbClr val="002060"/>
                </a:solidFill>
              </a:rPr>
              <a:t>refers to the share of the labour force ages 15-24 without work but available for and seeking employment.</a:t>
            </a:r>
            <a:r>
              <a:rPr lang="tr-TR" sz="1400" dirty="0" smtClean="0">
                <a:solidFill>
                  <a:srgbClr val="002060"/>
                </a:solidFill>
              </a:rPr>
              <a:t> The global youth unemployment rate is reached 13% in 2014.</a:t>
            </a:r>
            <a:endParaRPr lang="en-GB" sz="14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34740" y="1412776"/>
            <a:ext cx="8297700" cy="576064"/>
            <a:chOff x="234740" y="1412776"/>
            <a:chExt cx="8297700" cy="72008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Connector 13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-1" y="2221263"/>
            <a:ext cx="162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002060"/>
                </a:solidFill>
              </a:rPr>
              <a:t>Gap between </a:t>
            </a:r>
            <a:r>
              <a:rPr lang="tr-TR" dirty="0">
                <a:solidFill>
                  <a:srgbClr val="C00000"/>
                </a:solidFill>
              </a:rPr>
              <a:t>OIC</a:t>
            </a:r>
            <a:r>
              <a:rPr lang="tr-TR" dirty="0">
                <a:solidFill>
                  <a:srgbClr val="002060"/>
                </a:solidFill>
              </a:rPr>
              <a:t> and </a:t>
            </a:r>
            <a:endParaRPr lang="tr-TR" dirty="0" smtClean="0">
              <a:solidFill>
                <a:srgbClr val="002060"/>
              </a:solidFill>
            </a:endParaRPr>
          </a:p>
          <a:p>
            <a:pPr algn="ctr"/>
            <a:r>
              <a:rPr lang="tr-TR" dirty="0" smtClean="0">
                <a:solidFill>
                  <a:srgbClr val="C00000"/>
                </a:solidFill>
              </a:rPr>
              <a:t>non-OIC developing </a:t>
            </a:r>
            <a:r>
              <a:rPr lang="tr-TR" dirty="0" smtClean="0">
                <a:solidFill>
                  <a:srgbClr val="002060"/>
                </a:solidFill>
              </a:rPr>
              <a:t>increased </a:t>
            </a:r>
            <a:r>
              <a:rPr lang="tr-TR" dirty="0">
                <a:solidFill>
                  <a:srgbClr val="002060"/>
                </a:solidFill>
              </a:rPr>
              <a:t>from </a:t>
            </a:r>
            <a:r>
              <a:rPr lang="tr-TR" dirty="0" smtClean="0">
                <a:solidFill>
                  <a:srgbClr val="C00000"/>
                </a:solidFill>
              </a:rPr>
              <a:t>4.9%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to </a:t>
            </a:r>
            <a:r>
              <a:rPr lang="tr-TR" dirty="0" smtClean="0">
                <a:solidFill>
                  <a:srgbClr val="C00000"/>
                </a:solidFill>
              </a:rPr>
              <a:t>5.2%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524000" y="2208193"/>
            <a:ext cx="162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C00000"/>
                </a:solidFill>
              </a:rPr>
              <a:t>OIC</a:t>
            </a: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dirty="0" smtClean="0">
                <a:solidFill>
                  <a:srgbClr val="002060"/>
                </a:solidFill>
              </a:rPr>
              <a:t>had </a:t>
            </a:r>
            <a:r>
              <a:rPr lang="tr-TR" dirty="0">
                <a:solidFill>
                  <a:srgbClr val="002060"/>
                </a:solidFill>
              </a:rPr>
              <a:t>lower </a:t>
            </a:r>
            <a:r>
              <a:rPr lang="tr-TR" dirty="0" smtClean="0">
                <a:solidFill>
                  <a:srgbClr val="002060"/>
                </a:solidFill>
              </a:rPr>
              <a:t>youth </a:t>
            </a:r>
            <a:r>
              <a:rPr lang="tr-TR" sz="1600" dirty="0" smtClean="0">
                <a:solidFill>
                  <a:srgbClr val="002060"/>
                </a:solidFill>
              </a:rPr>
              <a:t>unemployment </a:t>
            </a:r>
            <a:r>
              <a:rPr lang="tr-TR" dirty="0">
                <a:solidFill>
                  <a:srgbClr val="002060"/>
                </a:solidFill>
              </a:rPr>
              <a:t>rate than </a:t>
            </a:r>
            <a:r>
              <a:rPr lang="tr-TR" dirty="0">
                <a:solidFill>
                  <a:srgbClr val="C00000"/>
                </a:solidFill>
              </a:rPr>
              <a:t>developed</a:t>
            </a: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dirty="0" smtClean="0">
                <a:solidFill>
                  <a:srgbClr val="002060"/>
                </a:solidFill>
              </a:rPr>
              <a:t>during 2009-2013</a:t>
            </a:r>
            <a:endParaRPr lang="en-GB" dirty="0">
              <a:solidFill>
                <a:srgbClr val="C00000"/>
              </a:solidFill>
            </a:endParaRPr>
          </a:p>
        </p:txBody>
      </p:sp>
      <p:graphicFrame>
        <p:nvGraphicFramePr>
          <p:cNvPr id="13" name="Grafik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6479872"/>
              </p:ext>
            </p:extLst>
          </p:nvPr>
        </p:nvGraphicFramePr>
        <p:xfrm>
          <a:off x="1691680" y="2221263"/>
          <a:ext cx="576064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Rectangle 15"/>
          <p:cNvSpPr/>
          <p:nvPr/>
        </p:nvSpPr>
        <p:spPr>
          <a:xfrm>
            <a:off x="7020272" y="2852936"/>
            <a:ext cx="432048" cy="3600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13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7315373"/>
              </p:ext>
            </p:extLst>
          </p:nvPr>
        </p:nvGraphicFramePr>
        <p:xfrm>
          <a:off x="1619998" y="2221583"/>
          <a:ext cx="5904001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1F497D"/>
                </a:solidFill>
              </a:rPr>
              <a:t>Youth Unemployment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Qatar, Benin and Guinea have youth unemployment rates beow 2%.</a:t>
            </a:r>
            <a:endParaRPr lang="tr-TR" sz="2000" dirty="0">
              <a:solidFill>
                <a:srgbClr val="002060"/>
              </a:solidFill>
            </a:endParaRP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In 7 OIC countries, youth unemployment rate is over 30% and in 4 of them it is over 40%.</a:t>
            </a: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 smtClean="0">
                <a:solidFill>
                  <a:schemeClr val="bg1"/>
                </a:solidFill>
              </a:rPr>
              <a:t>3. </a:t>
            </a:r>
            <a:r>
              <a:rPr lang="tr-TR" sz="1400" dirty="0">
                <a:solidFill>
                  <a:schemeClr val="bg1"/>
                </a:solidFill>
              </a:rPr>
              <a:t>Unemployment</a:t>
            </a:r>
            <a:endParaRPr lang="en-GB" sz="1400" dirty="0">
              <a:solidFill>
                <a:schemeClr val="bg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34740" y="1412776"/>
            <a:ext cx="8297700" cy="648072"/>
            <a:chOff x="234740" y="1412776"/>
            <a:chExt cx="8297700" cy="72008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Connector 13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-1" y="2221263"/>
            <a:ext cx="162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002060"/>
                </a:solidFill>
              </a:rPr>
              <a:t>Unemployment </a:t>
            </a:r>
            <a:r>
              <a:rPr lang="tr-TR" dirty="0">
                <a:solidFill>
                  <a:srgbClr val="002060"/>
                </a:solidFill>
              </a:rPr>
              <a:t>in </a:t>
            </a:r>
            <a:r>
              <a:rPr lang="tr-TR" dirty="0" smtClean="0">
                <a:solidFill>
                  <a:srgbClr val="C00000"/>
                </a:solidFill>
              </a:rPr>
              <a:t>Libya </a:t>
            </a:r>
            <a:r>
              <a:rPr lang="tr-TR" dirty="0" smtClean="0">
                <a:solidFill>
                  <a:srgbClr val="002060"/>
                </a:solidFill>
              </a:rPr>
              <a:t>is </a:t>
            </a:r>
            <a:r>
              <a:rPr lang="tr-TR" dirty="0" smtClean="0">
                <a:solidFill>
                  <a:srgbClr val="C00000"/>
                </a:solidFill>
              </a:rPr>
              <a:t>48.9%</a:t>
            </a:r>
            <a:r>
              <a:rPr lang="tr-TR" dirty="0" smtClean="0">
                <a:solidFill>
                  <a:srgbClr val="002060"/>
                </a:solidFill>
              </a:rPr>
              <a:t>, </a:t>
            </a:r>
          </a:p>
          <a:p>
            <a:pPr algn="ctr"/>
            <a:r>
              <a:rPr lang="tr-TR" dirty="0" smtClean="0">
                <a:solidFill>
                  <a:srgbClr val="002060"/>
                </a:solidFill>
              </a:rPr>
              <a:t>which </a:t>
            </a:r>
            <a:r>
              <a:rPr lang="tr-TR" dirty="0">
                <a:solidFill>
                  <a:srgbClr val="002060"/>
                </a:solidFill>
              </a:rPr>
              <a:t>is the </a:t>
            </a:r>
            <a:r>
              <a:rPr lang="tr-TR" dirty="0">
                <a:solidFill>
                  <a:srgbClr val="C00000"/>
                </a:solidFill>
              </a:rPr>
              <a:t>10th highest</a:t>
            </a:r>
            <a:r>
              <a:rPr lang="tr-TR" dirty="0">
                <a:solidFill>
                  <a:srgbClr val="002060"/>
                </a:solidFill>
              </a:rPr>
              <a:t> in the world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524000" y="2208193"/>
            <a:ext cx="162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002060"/>
                </a:solidFill>
              </a:rPr>
              <a:t>Unemployment </a:t>
            </a:r>
            <a:r>
              <a:rPr lang="tr-TR" dirty="0">
                <a:solidFill>
                  <a:srgbClr val="002060"/>
                </a:solidFill>
              </a:rPr>
              <a:t>in </a:t>
            </a:r>
            <a:r>
              <a:rPr lang="tr-TR" dirty="0">
                <a:solidFill>
                  <a:srgbClr val="C00000"/>
                </a:solidFill>
              </a:rPr>
              <a:t>Qatar </a:t>
            </a:r>
            <a:r>
              <a:rPr lang="tr-TR" dirty="0">
                <a:solidFill>
                  <a:srgbClr val="002060"/>
                </a:solidFill>
              </a:rPr>
              <a:t>is only </a:t>
            </a:r>
            <a:r>
              <a:rPr lang="tr-TR" dirty="0" smtClean="0">
                <a:solidFill>
                  <a:srgbClr val="C00000"/>
                </a:solidFill>
              </a:rPr>
              <a:t>1.3%</a:t>
            </a:r>
            <a:r>
              <a:rPr lang="tr-TR" dirty="0" smtClean="0">
                <a:solidFill>
                  <a:srgbClr val="002060"/>
                </a:solidFill>
              </a:rPr>
              <a:t>, </a:t>
            </a:r>
            <a:r>
              <a:rPr lang="tr-TR" dirty="0">
                <a:solidFill>
                  <a:srgbClr val="002060"/>
                </a:solidFill>
              </a:rPr>
              <a:t>which is the </a:t>
            </a:r>
            <a:r>
              <a:rPr lang="tr-TR" dirty="0" smtClean="0">
                <a:solidFill>
                  <a:srgbClr val="C00000"/>
                </a:solidFill>
              </a:rPr>
              <a:t>3rd </a:t>
            </a:r>
            <a:r>
              <a:rPr lang="tr-TR" dirty="0">
                <a:solidFill>
                  <a:srgbClr val="C00000"/>
                </a:solidFill>
              </a:rPr>
              <a:t>lowest</a:t>
            </a:r>
            <a:r>
              <a:rPr lang="tr-TR" dirty="0">
                <a:solidFill>
                  <a:srgbClr val="002060"/>
                </a:solidFill>
              </a:rPr>
              <a:t> in the </a:t>
            </a:r>
            <a:r>
              <a:rPr lang="tr-TR" dirty="0" smtClean="0">
                <a:solidFill>
                  <a:srgbClr val="002060"/>
                </a:solidFill>
              </a:rPr>
              <a:t>world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301848" y="1412776"/>
            <a:ext cx="8229600" cy="72008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tr-TR" sz="1600" b="1" dirty="0" smtClean="0">
                <a:solidFill>
                  <a:srgbClr val="002060"/>
                </a:solidFill>
              </a:rPr>
              <a:t>Top countires in </a:t>
            </a:r>
            <a:r>
              <a:rPr lang="en-US" sz="1600" b="1" dirty="0" smtClean="0">
                <a:solidFill>
                  <a:srgbClr val="002060"/>
                </a:solidFill>
              </a:rPr>
              <a:t>Youth</a:t>
            </a:r>
            <a:r>
              <a:rPr lang="tr-TR" sz="1600" b="1" dirty="0" smtClean="0">
                <a:solidFill>
                  <a:srgbClr val="002060"/>
                </a:solidFill>
              </a:rPr>
              <a:t> Un</a:t>
            </a:r>
            <a:r>
              <a:rPr lang="en-GB" sz="1600" b="1" dirty="0" smtClean="0">
                <a:solidFill>
                  <a:srgbClr val="002060"/>
                </a:solidFill>
              </a:rPr>
              <a:t>employment</a:t>
            </a:r>
            <a:r>
              <a:rPr lang="en-GB" sz="1600" dirty="0" smtClean="0">
                <a:solidFill>
                  <a:srgbClr val="002060"/>
                </a:solidFill>
              </a:rPr>
              <a:t> </a:t>
            </a:r>
            <a:endParaRPr lang="tr-TR" sz="1600" dirty="0" smtClean="0">
              <a:solidFill>
                <a:srgbClr val="002060"/>
              </a:solidFill>
            </a:endParaRPr>
          </a:p>
          <a:p>
            <a:pPr marL="109728" indent="0" algn="ctr">
              <a:buNone/>
            </a:pPr>
            <a:r>
              <a:rPr lang="tr-TR" sz="1400" dirty="0" smtClean="0">
                <a:solidFill>
                  <a:srgbClr val="002060"/>
                </a:solidFill>
              </a:rPr>
              <a:t>Among the 54 OIC countries for which data are available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092280" y="3933056"/>
            <a:ext cx="324000" cy="3600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950090" y="2457380"/>
            <a:ext cx="324000" cy="183571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2740" y="3886451"/>
            <a:ext cx="1474924" cy="62266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7596538" y="3886451"/>
            <a:ext cx="1474924" cy="62266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46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9" grpId="0" animBg="1"/>
      <p:bldP spid="2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1F497D"/>
                </a:solidFill>
              </a:rPr>
              <a:t>Youth Unemployment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Share of youth unemployed in total unemployed is highest in OIC countries, but the share is falling.</a:t>
            </a:r>
            <a:endParaRPr lang="tr-TR" sz="2000" dirty="0">
              <a:solidFill>
                <a:srgbClr val="002060"/>
              </a:solidFill>
            </a:endParaRP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As </a:t>
            </a:r>
            <a:r>
              <a:rPr lang="tr-TR" sz="2000" dirty="0">
                <a:solidFill>
                  <a:srgbClr val="002060"/>
                </a:solidFill>
              </a:rPr>
              <a:t>of </a:t>
            </a:r>
            <a:r>
              <a:rPr lang="tr-TR" sz="2000" dirty="0" smtClean="0">
                <a:solidFill>
                  <a:srgbClr val="002060"/>
                </a:solidFill>
              </a:rPr>
              <a:t>2014, the s</a:t>
            </a:r>
            <a:r>
              <a:rPr lang="en-GB" sz="2000" dirty="0" smtClean="0">
                <a:solidFill>
                  <a:srgbClr val="002060"/>
                </a:solidFill>
              </a:rPr>
              <a:t>hare </a:t>
            </a:r>
            <a:r>
              <a:rPr lang="tr-TR" sz="2000" dirty="0">
                <a:solidFill>
                  <a:srgbClr val="002060"/>
                </a:solidFill>
              </a:rPr>
              <a:t>in OIC is </a:t>
            </a:r>
            <a:r>
              <a:rPr lang="tr-TR" sz="2000" dirty="0" smtClean="0">
                <a:solidFill>
                  <a:srgbClr val="002060"/>
                </a:solidFill>
              </a:rPr>
              <a:t>45.9%, down from 53.5% in 2000.</a:t>
            </a: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 smtClean="0">
                <a:solidFill>
                  <a:schemeClr val="bg1"/>
                </a:solidFill>
              </a:rPr>
              <a:t>3. </a:t>
            </a:r>
            <a:r>
              <a:rPr lang="tr-TR" sz="1400" dirty="0">
                <a:solidFill>
                  <a:schemeClr val="bg1"/>
                </a:solidFill>
              </a:rPr>
              <a:t>Unemployment</a:t>
            </a:r>
            <a:endParaRPr lang="en-GB" sz="1400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-1" y="2221263"/>
            <a:ext cx="162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002060"/>
                </a:solidFill>
              </a:rPr>
              <a:t>Gap between </a:t>
            </a:r>
            <a:r>
              <a:rPr lang="tr-TR" dirty="0">
                <a:solidFill>
                  <a:srgbClr val="C00000"/>
                </a:solidFill>
              </a:rPr>
              <a:t>OIC</a:t>
            </a:r>
            <a:r>
              <a:rPr lang="tr-TR" dirty="0">
                <a:solidFill>
                  <a:srgbClr val="002060"/>
                </a:solidFill>
              </a:rPr>
              <a:t> and </a:t>
            </a:r>
            <a:endParaRPr lang="tr-TR" dirty="0" smtClean="0">
              <a:solidFill>
                <a:srgbClr val="002060"/>
              </a:solidFill>
            </a:endParaRPr>
          </a:p>
          <a:p>
            <a:pPr algn="ctr"/>
            <a:r>
              <a:rPr lang="tr-TR" dirty="0" smtClean="0">
                <a:solidFill>
                  <a:srgbClr val="C00000"/>
                </a:solidFill>
              </a:rPr>
              <a:t>non-OIC developing </a:t>
            </a:r>
            <a:r>
              <a:rPr lang="tr-TR" dirty="0">
                <a:solidFill>
                  <a:srgbClr val="002060"/>
                </a:solidFill>
              </a:rPr>
              <a:t>decreased from </a:t>
            </a:r>
            <a:r>
              <a:rPr lang="tr-TR" dirty="0" smtClean="0">
                <a:solidFill>
                  <a:srgbClr val="C00000"/>
                </a:solidFill>
              </a:rPr>
              <a:t>12%</a:t>
            </a:r>
            <a:endParaRPr lang="en-GB" dirty="0">
              <a:solidFill>
                <a:srgbClr val="C00000"/>
              </a:solidFill>
            </a:endParaRPr>
          </a:p>
          <a:p>
            <a:pPr algn="ctr"/>
            <a:r>
              <a:rPr lang="tr-TR" dirty="0" smtClean="0">
                <a:solidFill>
                  <a:srgbClr val="002060"/>
                </a:solidFill>
              </a:rPr>
              <a:t>to </a:t>
            </a:r>
            <a:r>
              <a:rPr lang="tr-TR" dirty="0" smtClean="0">
                <a:solidFill>
                  <a:srgbClr val="C00000"/>
                </a:solidFill>
              </a:rPr>
              <a:t>9.4%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24000" y="2208193"/>
            <a:ext cx="162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002060"/>
                </a:solidFill>
              </a:rPr>
              <a:t>Gap between </a:t>
            </a:r>
            <a:r>
              <a:rPr lang="tr-TR" dirty="0">
                <a:solidFill>
                  <a:srgbClr val="C00000"/>
                </a:solidFill>
              </a:rPr>
              <a:t>OIC</a:t>
            </a:r>
            <a:r>
              <a:rPr lang="tr-TR" dirty="0">
                <a:solidFill>
                  <a:srgbClr val="002060"/>
                </a:solidFill>
              </a:rPr>
              <a:t> and </a:t>
            </a:r>
            <a:r>
              <a:rPr lang="tr-TR" dirty="0">
                <a:solidFill>
                  <a:srgbClr val="C00000"/>
                </a:solidFill>
              </a:rPr>
              <a:t>developed</a:t>
            </a: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dirty="0" smtClean="0">
                <a:solidFill>
                  <a:srgbClr val="002060"/>
                </a:solidFill>
              </a:rPr>
              <a:t>decreased </a:t>
            </a:r>
            <a:r>
              <a:rPr lang="tr-TR" dirty="0">
                <a:solidFill>
                  <a:srgbClr val="002060"/>
                </a:solidFill>
              </a:rPr>
              <a:t>from </a:t>
            </a:r>
            <a:r>
              <a:rPr lang="tr-TR" dirty="0" smtClean="0">
                <a:solidFill>
                  <a:srgbClr val="C00000"/>
                </a:solidFill>
              </a:rPr>
              <a:t>25.2%</a:t>
            </a:r>
            <a:endParaRPr lang="en-GB" dirty="0">
              <a:solidFill>
                <a:srgbClr val="C00000"/>
              </a:solidFill>
            </a:endParaRPr>
          </a:p>
          <a:p>
            <a:pPr algn="ctr"/>
            <a:r>
              <a:rPr lang="tr-TR" dirty="0" smtClean="0">
                <a:solidFill>
                  <a:srgbClr val="002060"/>
                </a:solidFill>
              </a:rPr>
              <a:t>to </a:t>
            </a:r>
            <a:r>
              <a:rPr lang="tr-TR" dirty="0" smtClean="0">
                <a:solidFill>
                  <a:srgbClr val="C00000"/>
                </a:solidFill>
              </a:rPr>
              <a:t>21.4%</a:t>
            </a:r>
            <a:endParaRPr lang="en-GB" dirty="0">
              <a:solidFill>
                <a:srgbClr val="C000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34740" y="1412776"/>
            <a:ext cx="8297700" cy="648072"/>
            <a:chOff x="234740" y="1412776"/>
            <a:chExt cx="8297700" cy="72008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Content Placeholder 2"/>
          <p:cNvSpPr txBox="1">
            <a:spLocks/>
          </p:cNvSpPr>
          <p:nvPr/>
        </p:nvSpPr>
        <p:spPr>
          <a:xfrm>
            <a:off x="301848" y="1412776"/>
            <a:ext cx="8229600" cy="720080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None/>
            </a:pPr>
            <a:r>
              <a:rPr lang="en-GB" sz="1600" b="1" dirty="0">
                <a:solidFill>
                  <a:srgbClr val="002060"/>
                </a:solidFill>
              </a:rPr>
              <a:t>Share of youth unemployed in total unemployed (%)</a:t>
            </a:r>
          </a:p>
          <a:p>
            <a:pPr marL="109728" indent="0" algn="ctr">
              <a:buNone/>
            </a:pPr>
            <a:r>
              <a:rPr lang="tr-TR" sz="1400" dirty="0">
                <a:solidFill>
                  <a:srgbClr val="002060"/>
                </a:solidFill>
              </a:rPr>
              <a:t>Averages of the 54 OIC, 87 other developing and 33 developed countries for which data are available</a:t>
            </a:r>
            <a:endParaRPr lang="en-GB" sz="1200" dirty="0">
              <a:solidFill>
                <a:srgbClr val="002060"/>
              </a:solidFill>
            </a:endParaRPr>
          </a:p>
        </p:txBody>
      </p:sp>
      <p:graphicFrame>
        <p:nvGraphicFramePr>
          <p:cNvPr id="1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4711536"/>
              </p:ext>
            </p:extLst>
          </p:nvPr>
        </p:nvGraphicFramePr>
        <p:xfrm>
          <a:off x="1763688" y="2221583"/>
          <a:ext cx="5616624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Rectangle 15"/>
          <p:cNvSpPr/>
          <p:nvPr/>
        </p:nvSpPr>
        <p:spPr>
          <a:xfrm>
            <a:off x="6948264" y="2879815"/>
            <a:ext cx="432048" cy="26115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42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1F497D"/>
                </a:solidFill>
              </a:rPr>
              <a:t>Reasons for Unemployment in OIC Countries</a:t>
            </a:r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1628800"/>
            <a:ext cx="9144000" cy="5085184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900" b="1" dirty="0" smtClean="0">
                <a:solidFill>
                  <a:srgbClr val="002060"/>
                </a:solidFill>
              </a:rPr>
              <a:t>Insufficient </a:t>
            </a:r>
            <a:r>
              <a:rPr lang="en-GB" sz="1900" b="1" dirty="0">
                <a:solidFill>
                  <a:srgbClr val="002060"/>
                </a:solidFill>
              </a:rPr>
              <a:t>job </a:t>
            </a:r>
            <a:r>
              <a:rPr lang="en-GB" sz="1900" b="1" dirty="0" smtClean="0">
                <a:solidFill>
                  <a:srgbClr val="002060"/>
                </a:solidFill>
              </a:rPr>
              <a:t>creation</a:t>
            </a:r>
            <a:r>
              <a:rPr lang="tr-TR" sz="1900" b="1" dirty="0" smtClean="0">
                <a:solidFill>
                  <a:srgbClr val="002060"/>
                </a:solidFill>
              </a:rPr>
              <a:t>: </a:t>
            </a:r>
            <a:r>
              <a:rPr lang="en-GB" sz="1900" dirty="0">
                <a:solidFill>
                  <a:srgbClr val="002060"/>
                </a:solidFill>
              </a:rPr>
              <a:t>The available jobs do not increase proportionately with the increase in population.</a:t>
            </a: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900" b="1" dirty="0" smtClean="0">
                <a:solidFill>
                  <a:srgbClr val="002060"/>
                </a:solidFill>
              </a:rPr>
              <a:t>Skills mismatch</a:t>
            </a:r>
            <a:r>
              <a:rPr lang="tr-TR" sz="1900" b="1" dirty="0" smtClean="0">
                <a:solidFill>
                  <a:srgbClr val="002060"/>
                </a:solidFill>
              </a:rPr>
              <a:t>: </a:t>
            </a:r>
            <a:r>
              <a:rPr lang="en-GB" sz="1900" dirty="0">
                <a:solidFill>
                  <a:srgbClr val="002060"/>
                </a:solidFill>
              </a:rPr>
              <a:t>Mismatch between the supply of skills </a:t>
            </a:r>
            <a:r>
              <a:rPr lang="en-GB" sz="1900" dirty="0" smtClean="0">
                <a:solidFill>
                  <a:srgbClr val="002060"/>
                </a:solidFill>
              </a:rPr>
              <a:t>and </a:t>
            </a:r>
            <a:r>
              <a:rPr lang="en-GB" sz="1900" dirty="0">
                <a:solidFill>
                  <a:srgbClr val="002060"/>
                </a:solidFill>
              </a:rPr>
              <a:t>demand by employers causes structural unemployment. </a:t>
            </a: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900" b="1" dirty="0" smtClean="0">
                <a:solidFill>
                  <a:srgbClr val="002060"/>
                </a:solidFill>
              </a:rPr>
              <a:t>Lower productivity</a:t>
            </a:r>
            <a:r>
              <a:rPr lang="tr-TR" sz="1900" b="1" dirty="0" smtClean="0">
                <a:solidFill>
                  <a:srgbClr val="002060"/>
                </a:solidFill>
              </a:rPr>
              <a:t>: </a:t>
            </a:r>
            <a:r>
              <a:rPr lang="tr-TR" sz="1900" dirty="0" smtClean="0">
                <a:solidFill>
                  <a:srgbClr val="002060"/>
                </a:solidFill>
              </a:rPr>
              <a:t>Uncompetitive technology leads to lower productivity and firms with lower productivity cannot survive.</a:t>
            </a:r>
            <a:endParaRPr lang="en-GB" sz="1900" dirty="0">
              <a:solidFill>
                <a:srgbClr val="002060"/>
              </a:solidFill>
            </a:endParaRP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1900" b="1" dirty="0" smtClean="0">
                <a:solidFill>
                  <a:srgbClr val="002060"/>
                </a:solidFill>
              </a:rPr>
              <a:t>E</a:t>
            </a:r>
            <a:r>
              <a:rPr lang="en-GB" sz="1900" b="1" dirty="0" err="1" smtClean="0">
                <a:solidFill>
                  <a:srgbClr val="002060"/>
                </a:solidFill>
              </a:rPr>
              <a:t>conomic</a:t>
            </a:r>
            <a:r>
              <a:rPr lang="en-GB" sz="1900" b="1" dirty="0" smtClean="0">
                <a:solidFill>
                  <a:srgbClr val="002060"/>
                </a:solidFill>
              </a:rPr>
              <a:t> instability</a:t>
            </a:r>
            <a:r>
              <a:rPr lang="tr-TR" sz="1900" b="1" dirty="0" smtClean="0">
                <a:solidFill>
                  <a:srgbClr val="002060"/>
                </a:solidFill>
              </a:rPr>
              <a:t>:</a:t>
            </a:r>
            <a:r>
              <a:rPr lang="en-GB" sz="1900" b="1" dirty="0" smtClean="0">
                <a:solidFill>
                  <a:srgbClr val="002060"/>
                </a:solidFill>
              </a:rPr>
              <a:t> </a:t>
            </a:r>
            <a:r>
              <a:rPr lang="en-GB" sz="1900" dirty="0">
                <a:solidFill>
                  <a:srgbClr val="002060"/>
                </a:solidFill>
              </a:rPr>
              <a:t>Uncertainty in economic policy and developments causes insecurity in investment decisions of firms. </a:t>
            </a: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900" b="1" dirty="0" smtClean="0">
                <a:solidFill>
                  <a:srgbClr val="002060"/>
                </a:solidFill>
              </a:rPr>
              <a:t>Seasonality</a:t>
            </a:r>
            <a:r>
              <a:rPr lang="en-GB" sz="1900" b="1" dirty="0">
                <a:solidFill>
                  <a:srgbClr val="002060"/>
                </a:solidFill>
              </a:rPr>
              <a:t>: </a:t>
            </a:r>
            <a:r>
              <a:rPr lang="en-GB" sz="1900" dirty="0">
                <a:solidFill>
                  <a:srgbClr val="002060"/>
                </a:solidFill>
              </a:rPr>
              <a:t>In certain sectors, including tourism and infrastructure, available jobs are restricted to certain seasonal periods. </a:t>
            </a: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900" b="1" dirty="0" smtClean="0">
                <a:solidFill>
                  <a:srgbClr val="002060"/>
                </a:solidFill>
              </a:rPr>
              <a:t>Conflicts </a:t>
            </a:r>
            <a:r>
              <a:rPr lang="en-GB" sz="1900" b="1" dirty="0">
                <a:solidFill>
                  <a:srgbClr val="002060"/>
                </a:solidFill>
              </a:rPr>
              <a:t>and political instability: </a:t>
            </a:r>
            <a:r>
              <a:rPr lang="en-GB" sz="1900" dirty="0">
                <a:solidFill>
                  <a:srgbClr val="002060"/>
                </a:solidFill>
              </a:rPr>
              <a:t>Existence of conflicts and political instabilities naturally prevent job creation.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 smtClean="0">
                <a:solidFill>
                  <a:schemeClr val="bg1"/>
                </a:solidFill>
              </a:rPr>
              <a:t>3. </a:t>
            </a:r>
            <a:r>
              <a:rPr lang="tr-TR" sz="1400" dirty="0">
                <a:solidFill>
                  <a:schemeClr val="bg1"/>
                </a:solidFill>
              </a:rPr>
              <a:t>Unemployment</a:t>
            </a:r>
            <a:endParaRPr lang="en-GB" sz="1400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41277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504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700" dirty="0" smtClean="0"/>
              <a:t>Structure </a:t>
            </a:r>
            <a:r>
              <a:rPr lang="tr-TR" sz="2700" dirty="0"/>
              <a:t>of </a:t>
            </a:r>
            <a:r>
              <a:rPr lang="tr-TR" sz="2700" dirty="0" smtClean="0"/>
              <a:t>Labour </a:t>
            </a:r>
            <a:r>
              <a:rPr lang="tr-TR" sz="2700" dirty="0"/>
              <a:t>Market </a:t>
            </a:r>
            <a:r>
              <a:rPr lang="tr-TR" sz="2700" dirty="0" smtClean="0"/>
              <a:t>in OIC Countries</a:t>
            </a:r>
            <a:endParaRPr lang="en-GB" sz="4900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</a:rPr>
              <a:t>1. Structure of Labour </a:t>
            </a:r>
            <a:r>
              <a:rPr lang="tr-TR" sz="1400" dirty="0" smtClean="0">
                <a:solidFill>
                  <a:schemeClr val="bg1"/>
                </a:solidFill>
              </a:rPr>
              <a:t>Market in OIC</a:t>
            </a:r>
            <a:endParaRPr lang="en-GB" sz="1400" dirty="0">
              <a:solidFill>
                <a:schemeClr val="bg1"/>
              </a:solidFill>
            </a:endParaRP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644838742"/>
              </p:ext>
            </p:extLst>
          </p:nvPr>
        </p:nvGraphicFramePr>
        <p:xfrm>
          <a:off x="6678234" y="5445224"/>
          <a:ext cx="2160000" cy="57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852889255"/>
              </p:ext>
            </p:extLst>
          </p:nvPr>
        </p:nvGraphicFramePr>
        <p:xfrm>
          <a:off x="6678234" y="4797216"/>
          <a:ext cx="2160000" cy="57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2559145860"/>
              </p:ext>
            </p:extLst>
          </p:nvPr>
        </p:nvGraphicFramePr>
        <p:xfrm>
          <a:off x="6678234" y="4199086"/>
          <a:ext cx="2160000" cy="57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2546035141"/>
              </p:ext>
            </p:extLst>
          </p:nvPr>
        </p:nvGraphicFramePr>
        <p:xfrm>
          <a:off x="6678234" y="3573080"/>
          <a:ext cx="2160000" cy="57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4112884238"/>
              </p:ext>
            </p:extLst>
          </p:nvPr>
        </p:nvGraphicFramePr>
        <p:xfrm>
          <a:off x="6678234" y="2924944"/>
          <a:ext cx="2160000" cy="57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19" name="Diagram 18"/>
          <p:cNvGraphicFramePr/>
          <p:nvPr>
            <p:extLst>
              <p:ext uri="{D42A27DB-BD31-4B8C-83A1-F6EECF244321}">
                <p14:modId xmlns:p14="http://schemas.microsoft.com/office/powerpoint/2010/main" val="3992458630"/>
              </p:ext>
            </p:extLst>
          </p:nvPr>
        </p:nvGraphicFramePr>
        <p:xfrm>
          <a:off x="6678234" y="2276872"/>
          <a:ext cx="2160000" cy="57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301848" y="1412776"/>
            <a:ext cx="8229600" cy="72008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tr-TR" sz="1600" b="1" dirty="0" smtClean="0">
                <a:solidFill>
                  <a:srgbClr val="002060"/>
                </a:solidFill>
              </a:rPr>
              <a:t>OIC Labour Market (15-64 Years)</a:t>
            </a:r>
            <a:r>
              <a:rPr lang="en-GB" sz="1600" dirty="0" smtClean="0">
                <a:solidFill>
                  <a:srgbClr val="002060"/>
                </a:solidFill>
              </a:rPr>
              <a:t> </a:t>
            </a:r>
            <a:endParaRPr lang="tr-TR" sz="1600" dirty="0" smtClean="0">
              <a:solidFill>
                <a:srgbClr val="002060"/>
              </a:solidFill>
            </a:endParaRPr>
          </a:p>
          <a:p>
            <a:pPr marL="109728" indent="0" algn="ctr">
              <a:buNone/>
            </a:pPr>
            <a:r>
              <a:rPr lang="tr-TR" sz="1400" dirty="0" smtClean="0">
                <a:solidFill>
                  <a:srgbClr val="002060"/>
                </a:solidFill>
              </a:rPr>
              <a:t>Aggregate of the 54 OIC countries</a:t>
            </a:r>
            <a:endParaRPr lang="en-GB" sz="1200" dirty="0">
              <a:solidFill>
                <a:srgbClr val="002060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34740" y="1412776"/>
            <a:ext cx="8297700" cy="576064"/>
            <a:chOff x="234740" y="1412776"/>
            <a:chExt cx="8297700" cy="72008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4" name="Grafik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6251010"/>
              </p:ext>
            </p:extLst>
          </p:nvPr>
        </p:nvGraphicFramePr>
        <p:xfrm>
          <a:off x="611560" y="2276872"/>
          <a:ext cx="619268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2"/>
          </a:graphicData>
        </a:graphic>
      </p:graphicFrame>
    </p:spTree>
    <p:extLst>
      <p:ext uri="{BB962C8B-B14F-4D97-AF65-F5344CB8AC3E}">
        <p14:creationId xmlns:p14="http://schemas.microsoft.com/office/powerpoint/2010/main" val="3963464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4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4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  <p:bldGraphic spid="15" grpId="0">
        <p:bldAsOne/>
      </p:bldGraphic>
      <p:bldGraphic spid="16" grpId="0">
        <p:bldAsOne/>
      </p:bldGraphic>
      <p:bldGraphic spid="17" grpId="0">
        <p:bldAsOne/>
      </p:bldGraphic>
      <p:bldGraphic spid="18" grpId="0">
        <p:bldAsOne/>
      </p:bldGraphic>
      <p:bldGraphic spid="19" grpId="0">
        <p:bldAsOne/>
      </p:bldGraphic>
      <p:bldGraphic spid="24" grpId="0" uiExpand="1">
        <p:bldSub>
          <a:bldChart bld="series"/>
        </p:bldSub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1F497D"/>
                </a:solidFill>
              </a:rPr>
              <a:t>Skills and Employment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950" dirty="0" smtClean="0">
                <a:solidFill>
                  <a:srgbClr val="002060"/>
                </a:solidFill>
              </a:rPr>
              <a:t>While employed </a:t>
            </a:r>
            <a:r>
              <a:rPr lang="en-GB" sz="1950" dirty="0">
                <a:solidFill>
                  <a:srgbClr val="002060"/>
                </a:solidFill>
              </a:rPr>
              <a:t>people </a:t>
            </a:r>
            <a:r>
              <a:rPr lang="en-GB" sz="1950" dirty="0" smtClean="0">
                <a:solidFill>
                  <a:srgbClr val="002060"/>
                </a:solidFill>
              </a:rPr>
              <a:t>with</a:t>
            </a:r>
            <a:r>
              <a:rPr lang="tr-TR" sz="1950" dirty="0" smtClean="0">
                <a:solidFill>
                  <a:srgbClr val="002060"/>
                </a:solidFill>
              </a:rPr>
              <a:t> </a:t>
            </a:r>
            <a:r>
              <a:rPr lang="en-GB" sz="1950" dirty="0" smtClean="0">
                <a:solidFill>
                  <a:srgbClr val="002060"/>
                </a:solidFill>
              </a:rPr>
              <a:t>medium </a:t>
            </a:r>
            <a:r>
              <a:rPr lang="en-GB" sz="1950" dirty="0">
                <a:solidFill>
                  <a:srgbClr val="002060"/>
                </a:solidFill>
              </a:rPr>
              <a:t>skills constitute around two third of </a:t>
            </a:r>
            <a:r>
              <a:rPr lang="en-GB" sz="1950" dirty="0" smtClean="0">
                <a:solidFill>
                  <a:srgbClr val="002060"/>
                </a:solidFill>
              </a:rPr>
              <a:t>all</a:t>
            </a:r>
            <a:r>
              <a:rPr lang="tr-TR" sz="1950" dirty="0" smtClean="0">
                <a:solidFill>
                  <a:srgbClr val="002060"/>
                </a:solidFill>
              </a:rPr>
              <a:t> </a:t>
            </a:r>
            <a:r>
              <a:rPr lang="en-GB" sz="1950" dirty="0" smtClean="0">
                <a:solidFill>
                  <a:srgbClr val="002060"/>
                </a:solidFill>
              </a:rPr>
              <a:t>employed </a:t>
            </a:r>
            <a:r>
              <a:rPr lang="en-GB" sz="1950" dirty="0">
                <a:solidFill>
                  <a:srgbClr val="002060"/>
                </a:solidFill>
              </a:rPr>
              <a:t>people, its share is declining over time</a:t>
            </a:r>
            <a:r>
              <a:rPr lang="tr-TR" sz="1950" dirty="0" smtClean="0">
                <a:solidFill>
                  <a:srgbClr val="002060"/>
                </a:solidFill>
              </a:rPr>
              <a:t>.</a:t>
            </a:r>
            <a:endParaRPr lang="tr-TR" sz="1950" dirty="0">
              <a:solidFill>
                <a:srgbClr val="002060"/>
              </a:solidFill>
            </a:endParaRP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1950" dirty="0" smtClean="0">
                <a:solidFill>
                  <a:srgbClr val="002060"/>
                </a:solidFill>
              </a:rPr>
              <a:t>Shares of low and high skilled employees are increasing in OIC countries</a:t>
            </a:r>
            <a:endParaRPr lang="en-GB" sz="195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</a:rPr>
              <a:t>4</a:t>
            </a:r>
            <a:r>
              <a:rPr lang="tr-TR" sz="1400" dirty="0" smtClean="0">
                <a:solidFill>
                  <a:schemeClr val="bg1"/>
                </a:solidFill>
              </a:rPr>
              <a:t>. Skills and Employability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1848" y="1412776"/>
            <a:ext cx="8229600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tr-TR" sz="1400" b="1" dirty="0" smtClean="0">
                <a:solidFill>
                  <a:srgbClr val="002060"/>
                </a:solidFill>
              </a:rPr>
              <a:t>Skills development </a:t>
            </a:r>
            <a:r>
              <a:rPr lang="en-GB" sz="1400" dirty="0" smtClean="0">
                <a:solidFill>
                  <a:srgbClr val="002060"/>
                </a:solidFill>
              </a:rPr>
              <a:t>is </a:t>
            </a:r>
            <a:r>
              <a:rPr lang="en-GB" sz="1400" dirty="0">
                <a:solidFill>
                  <a:srgbClr val="002060"/>
                </a:solidFill>
              </a:rPr>
              <a:t>needed to improve </a:t>
            </a:r>
            <a:r>
              <a:rPr lang="en-GB" sz="1400" dirty="0" smtClean="0">
                <a:solidFill>
                  <a:srgbClr val="002060"/>
                </a:solidFill>
              </a:rPr>
              <a:t>employability,</a:t>
            </a:r>
            <a:r>
              <a:rPr lang="tr-TR" sz="1400" dirty="0" smtClean="0">
                <a:solidFill>
                  <a:srgbClr val="002060"/>
                </a:solidFill>
              </a:rPr>
              <a:t> </a:t>
            </a:r>
            <a:r>
              <a:rPr lang="en-GB" sz="1400" dirty="0" smtClean="0">
                <a:solidFill>
                  <a:srgbClr val="002060"/>
                </a:solidFill>
              </a:rPr>
              <a:t>enhance productivity and</a:t>
            </a:r>
            <a:r>
              <a:rPr lang="tr-TR" sz="1400" dirty="0" smtClean="0">
                <a:solidFill>
                  <a:srgbClr val="002060"/>
                </a:solidFill>
              </a:rPr>
              <a:t> </a:t>
            </a:r>
            <a:r>
              <a:rPr lang="en-GB" sz="1400" dirty="0" smtClean="0">
                <a:solidFill>
                  <a:srgbClr val="002060"/>
                </a:solidFill>
              </a:rPr>
              <a:t>facilitate </a:t>
            </a:r>
            <a:r>
              <a:rPr lang="en-GB" sz="1400" dirty="0">
                <a:solidFill>
                  <a:srgbClr val="002060"/>
                </a:solidFill>
              </a:rPr>
              <a:t>the adjustment to changes </a:t>
            </a:r>
            <a:r>
              <a:rPr lang="en-GB" sz="1400" dirty="0" smtClean="0">
                <a:solidFill>
                  <a:srgbClr val="002060"/>
                </a:solidFill>
              </a:rPr>
              <a:t>in</a:t>
            </a:r>
            <a:r>
              <a:rPr lang="tr-TR" sz="1400" dirty="0" smtClean="0">
                <a:solidFill>
                  <a:srgbClr val="002060"/>
                </a:solidFill>
              </a:rPr>
              <a:t> </a:t>
            </a:r>
            <a:r>
              <a:rPr lang="en-GB" sz="1400" dirty="0" smtClean="0">
                <a:solidFill>
                  <a:srgbClr val="002060"/>
                </a:solidFill>
              </a:rPr>
              <a:t>technology </a:t>
            </a:r>
            <a:r>
              <a:rPr lang="en-GB" sz="1400" dirty="0">
                <a:solidFill>
                  <a:srgbClr val="002060"/>
                </a:solidFill>
              </a:rPr>
              <a:t>and </a:t>
            </a:r>
            <a:r>
              <a:rPr lang="en-GB" sz="1400" dirty="0" smtClean="0">
                <a:solidFill>
                  <a:srgbClr val="002060"/>
                </a:solidFill>
              </a:rPr>
              <a:t>markets</a:t>
            </a:r>
            <a:r>
              <a:rPr lang="tr-TR" sz="1400" dirty="0" smtClean="0">
                <a:solidFill>
                  <a:srgbClr val="002060"/>
                </a:solidFill>
              </a:rPr>
              <a:t>.</a:t>
            </a:r>
            <a:endParaRPr lang="en-GB" sz="14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34740" y="1412776"/>
            <a:ext cx="8297700" cy="576064"/>
            <a:chOff x="234740" y="1412776"/>
            <a:chExt cx="8297700" cy="72008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Connector 13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-1" y="2221263"/>
            <a:ext cx="162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002060"/>
                </a:solidFill>
              </a:rPr>
              <a:t>High skilled employees account for </a:t>
            </a:r>
            <a:r>
              <a:rPr lang="tr-TR" dirty="0">
                <a:solidFill>
                  <a:srgbClr val="C00000"/>
                </a:solidFill>
              </a:rPr>
              <a:t>13.1%</a:t>
            </a:r>
            <a:r>
              <a:rPr lang="tr-TR" dirty="0" smtClean="0">
                <a:solidFill>
                  <a:srgbClr val="002060"/>
                </a:solidFill>
              </a:rPr>
              <a:t> of total employment in </a:t>
            </a:r>
            <a:r>
              <a:rPr lang="tr-TR" dirty="0" smtClean="0">
                <a:solidFill>
                  <a:srgbClr val="C00000"/>
                </a:solidFill>
              </a:rPr>
              <a:t>OIC</a:t>
            </a:r>
            <a:r>
              <a:rPr lang="tr-TR" dirty="0" smtClean="0">
                <a:solidFill>
                  <a:srgbClr val="002060"/>
                </a:solidFill>
              </a:rPr>
              <a:t> in 2014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524000" y="2208193"/>
            <a:ext cx="162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002060"/>
                </a:solidFill>
              </a:rPr>
              <a:t>Low skilled </a:t>
            </a:r>
            <a:r>
              <a:rPr lang="tr-TR" dirty="0">
                <a:solidFill>
                  <a:srgbClr val="002060"/>
                </a:solidFill>
              </a:rPr>
              <a:t>employees account for </a:t>
            </a:r>
            <a:r>
              <a:rPr lang="tr-TR" dirty="0" smtClean="0">
                <a:solidFill>
                  <a:srgbClr val="C00000"/>
                </a:solidFill>
              </a:rPr>
              <a:t>19.3%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of total employment in </a:t>
            </a:r>
            <a:r>
              <a:rPr lang="tr-TR" dirty="0">
                <a:solidFill>
                  <a:srgbClr val="C00000"/>
                </a:solidFill>
              </a:rPr>
              <a:t>OIC</a:t>
            </a:r>
            <a:r>
              <a:rPr lang="tr-TR" dirty="0">
                <a:solidFill>
                  <a:srgbClr val="002060"/>
                </a:solidFill>
              </a:rPr>
              <a:t> in 2014</a:t>
            </a:r>
          </a:p>
        </p:txBody>
      </p:sp>
      <p:graphicFrame>
        <p:nvGraphicFramePr>
          <p:cNvPr id="16" name="Grafik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029097"/>
              </p:ext>
            </p:extLst>
          </p:nvPr>
        </p:nvGraphicFramePr>
        <p:xfrm>
          <a:off x="1639723" y="2221263"/>
          <a:ext cx="5812598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14439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1F497D"/>
                </a:solidFill>
              </a:rPr>
              <a:t>Skills and Employment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1950" dirty="0" smtClean="0">
                <a:solidFill>
                  <a:srgbClr val="002060"/>
                </a:solidFill>
              </a:rPr>
              <a:t>Female workers are on average more skilled than male workers</a:t>
            </a:r>
            <a:endParaRPr lang="tr-TR" sz="1950" dirty="0">
              <a:solidFill>
                <a:srgbClr val="002060"/>
              </a:solidFill>
            </a:endParaRP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1950" dirty="0" smtClean="0">
                <a:solidFill>
                  <a:srgbClr val="002060"/>
                </a:solidFill>
              </a:rPr>
              <a:t>Share of high skilled male workers is still higher than female workers</a:t>
            </a:r>
            <a:endParaRPr lang="en-GB" sz="195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</a:rPr>
              <a:t>4</a:t>
            </a:r>
            <a:r>
              <a:rPr lang="tr-TR" sz="1400" dirty="0" smtClean="0">
                <a:solidFill>
                  <a:schemeClr val="bg1"/>
                </a:solidFill>
              </a:rPr>
              <a:t>. Skills and Employability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1848" y="1412776"/>
            <a:ext cx="8229600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None/>
            </a:pPr>
            <a:r>
              <a:rPr lang="en-GB" sz="1400" b="1" dirty="0" smtClean="0">
                <a:solidFill>
                  <a:srgbClr val="002060"/>
                </a:solidFill>
              </a:rPr>
              <a:t>S</a:t>
            </a:r>
            <a:r>
              <a:rPr lang="tr-TR" sz="1400" b="1" dirty="0" smtClean="0">
                <a:solidFill>
                  <a:srgbClr val="002060"/>
                </a:solidFill>
              </a:rPr>
              <a:t>kills Levels</a:t>
            </a:r>
            <a:endParaRPr lang="tr-TR" sz="1400" dirty="0">
              <a:solidFill>
                <a:srgbClr val="002060"/>
              </a:solidFill>
            </a:endParaRPr>
          </a:p>
          <a:p>
            <a:pPr marL="109728" indent="0" algn="ctr">
              <a:buNone/>
            </a:pPr>
            <a:r>
              <a:rPr lang="tr-TR" sz="1400" dirty="0">
                <a:solidFill>
                  <a:srgbClr val="002060"/>
                </a:solidFill>
              </a:rPr>
              <a:t>Among the 54 OIC countries for which data are available</a:t>
            </a:r>
            <a:endParaRPr lang="en-GB" sz="12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34740" y="1412776"/>
            <a:ext cx="8297700" cy="576064"/>
            <a:chOff x="234740" y="1412776"/>
            <a:chExt cx="8297700" cy="72008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Connector 13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-1" y="2221263"/>
            <a:ext cx="162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002060"/>
                </a:solidFill>
              </a:rPr>
              <a:t>More than </a:t>
            </a:r>
            <a:r>
              <a:rPr lang="tr-TR" dirty="0" smtClean="0">
                <a:solidFill>
                  <a:srgbClr val="C00000"/>
                </a:solidFill>
              </a:rPr>
              <a:t>three quarter </a:t>
            </a:r>
            <a:r>
              <a:rPr lang="tr-TR" dirty="0" smtClean="0">
                <a:solidFill>
                  <a:srgbClr val="002060"/>
                </a:solidFill>
              </a:rPr>
              <a:t>of female workers are medium skilled.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524000" y="2208193"/>
            <a:ext cx="162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002060"/>
                </a:solidFill>
              </a:rPr>
              <a:t>Almost </a:t>
            </a:r>
            <a:r>
              <a:rPr lang="tr-TR" dirty="0" smtClean="0">
                <a:solidFill>
                  <a:srgbClr val="C00000"/>
                </a:solidFill>
              </a:rPr>
              <a:t>one fourth </a:t>
            </a:r>
            <a:r>
              <a:rPr lang="tr-TR" dirty="0" smtClean="0">
                <a:solidFill>
                  <a:srgbClr val="002060"/>
                </a:solidFill>
              </a:rPr>
              <a:t>of male workers are low-skilled workers.</a:t>
            </a:r>
            <a:endParaRPr lang="tr-TR" dirty="0">
              <a:solidFill>
                <a:srgbClr val="002060"/>
              </a:solidFill>
            </a:endParaRPr>
          </a:p>
        </p:txBody>
      </p:sp>
      <p:graphicFrame>
        <p:nvGraphicFramePr>
          <p:cNvPr id="13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7366579"/>
              </p:ext>
            </p:extLst>
          </p:nvPr>
        </p:nvGraphicFramePr>
        <p:xfrm>
          <a:off x="1691680" y="2207450"/>
          <a:ext cx="576064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487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1F497D"/>
                </a:solidFill>
              </a:rPr>
              <a:t>Skills and Employment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1950" dirty="0" smtClean="0">
                <a:solidFill>
                  <a:srgbClr val="002060"/>
                </a:solidFill>
              </a:rPr>
              <a:t>Average skills level in non-OIC developing countries is above the level in OIC countries</a:t>
            </a:r>
            <a:endParaRPr lang="tr-TR" sz="1950" dirty="0">
              <a:solidFill>
                <a:srgbClr val="002060"/>
              </a:solidFill>
            </a:endParaRP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1950" dirty="0" smtClean="0">
                <a:solidFill>
                  <a:srgbClr val="002060"/>
                </a:solidFill>
              </a:rPr>
              <a:t>High skilled employees are almost 40% of the total in developed countries.</a:t>
            </a:r>
            <a:endParaRPr lang="en-GB" sz="195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</a:rPr>
              <a:t>4</a:t>
            </a:r>
            <a:r>
              <a:rPr lang="tr-TR" sz="1400" dirty="0" smtClean="0">
                <a:solidFill>
                  <a:schemeClr val="bg1"/>
                </a:solidFill>
              </a:rPr>
              <a:t>. Skills and Employability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1848" y="1412776"/>
            <a:ext cx="8229600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None/>
            </a:pPr>
            <a:r>
              <a:rPr lang="en-GB" sz="1400" b="1" dirty="0" smtClean="0">
                <a:solidFill>
                  <a:srgbClr val="002060"/>
                </a:solidFill>
              </a:rPr>
              <a:t>S</a:t>
            </a:r>
            <a:r>
              <a:rPr lang="tr-TR" sz="1400" b="1" dirty="0" smtClean="0">
                <a:solidFill>
                  <a:srgbClr val="002060"/>
                </a:solidFill>
              </a:rPr>
              <a:t>kills Levels</a:t>
            </a:r>
            <a:endParaRPr lang="tr-TR" sz="1400" dirty="0" smtClean="0">
              <a:solidFill>
                <a:srgbClr val="002060"/>
              </a:solidFill>
            </a:endParaRPr>
          </a:p>
          <a:p>
            <a:pPr marL="109728" indent="0" algn="ctr">
              <a:buNone/>
            </a:pPr>
            <a:r>
              <a:rPr lang="tr-TR" sz="1400" dirty="0">
                <a:solidFill>
                  <a:srgbClr val="002060"/>
                </a:solidFill>
              </a:rPr>
              <a:t>Averages of the 54 OIC, 87 other developing and 33 developed countries for which data are available</a:t>
            </a:r>
            <a:endParaRPr lang="en-GB" sz="12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34740" y="1412776"/>
            <a:ext cx="8297700" cy="576064"/>
            <a:chOff x="234740" y="1412776"/>
            <a:chExt cx="8297700" cy="72008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Connector 13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-1" y="2221263"/>
            <a:ext cx="162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002060"/>
                </a:solidFill>
              </a:rPr>
              <a:t>With </a:t>
            </a:r>
            <a:r>
              <a:rPr lang="tr-TR" dirty="0" smtClean="0">
                <a:solidFill>
                  <a:srgbClr val="C00000"/>
                </a:solidFill>
              </a:rPr>
              <a:t>19.3% </a:t>
            </a:r>
            <a:r>
              <a:rPr lang="tr-TR" dirty="0" smtClean="0">
                <a:solidFill>
                  <a:srgbClr val="002060"/>
                </a:solidFill>
              </a:rPr>
              <a:t>share, OIC have the highest share of </a:t>
            </a:r>
            <a:r>
              <a:rPr lang="tr-TR" dirty="0" smtClean="0">
                <a:solidFill>
                  <a:srgbClr val="C00000"/>
                </a:solidFill>
              </a:rPr>
              <a:t>low-skilled</a:t>
            </a:r>
            <a:r>
              <a:rPr lang="tr-TR" dirty="0" smtClean="0">
                <a:solidFill>
                  <a:srgbClr val="002060"/>
                </a:solidFill>
              </a:rPr>
              <a:t> workers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524000" y="2208193"/>
            <a:ext cx="162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002060"/>
                </a:solidFill>
              </a:rPr>
              <a:t>With </a:t>
            </a:r>
            <a:r>
              <a:rPr lang="tr-TR" dirty="0" smtClean="0">
                <a:solidFill>
                  <a:srgbClr val="C00000"/>
                </a:solidFill>
              </a:rPr>
              <a:t>13.1% </a:t>
            </a:r>
            <a:r>
              <a:rPr lang="tr-TR" dirty="0">
                <a:solidFill>
                  <a:srgbClr val="002060"/>
                </a:solidFill>
              </a:rPr>
              <a:t>share, OIC have the </a:t>
            </a:r>
            <a:r>
              <a:rPr lang="tr-TR" dirty="0" smtClean="0">
                <a:solidFill>
                  <a:srgbClr val="002060"/>
                </a:solidFill>
              </a:rPr>
              <a:t>lowest share </a:t>
            </a:r>
            <a:r>
              <a:rPr lang="tr-TR" dirty="0">
                <a:solidFill>
                  <a:srgbClr val="002060"/>
                </a:solidFill>
              </a:rPr>
              <a:t>of </a:t>
            </a:r>
            <a:r>
              <a:rPr lang="tr-TR" dirty="0" smtClean="0">
                <a:solidFill>
                  <a:srgbClr val="C00000"/>
                </a:solidFill>
              </a:rPr>
              <a:t>high-skilled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workers</a:t>
            </a:r>
          </a:p>
        </p:txBody>
      </p:sp>
      <p:graphicFrame>
        <p:nvGraphicFramePr>
          <p:cNvPr id="18" name="Grafik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2145781"/>
              </p:ext>
            </p:extLst>
          </p:nvPr>
        </p:nvGraphicFramePr>
        <p:xfrm>
          <a:off x="1691680" y="2230703"/>
          <a:ext cx="576064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193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1F497D"/>
                </a:solidFill>
              </a:rPr>
              <a:t>Skills and Employment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1950" dirty="0" smtClean="0">
                <a:solidFill>
                  <a:srgbClr val="002060"/>
                </a:solidFill>
              </a:rPr>
              <a:t>In low income OIC countries, the shares of low-skilled workers are generally high.</a:t>
            </a:r>
            <a:endParaRPr lang="tr-TR" sz="1950" dirty="0">
              <a:solidFill>
                <a:srgbClr val="002060"/>
              </a:solidFill>
            </a:endParaRP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1950" dirty="0" smtClean="0">
                <a:solidFill>
                  <a:srgbClr val="002060"/>
                </a:solidFill>
              </a:rPr>
              <a:t>In MENA countries, the shares of high-skilled workers are generally high.</a:t>
            </a:r>
            <a:endParaRPr lang="en-GB" sz="195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</a:rPr>
              <a:t>4</a:t>
            </a:r>
            <a:r>
              <a:rPr lang="tr-TR" sz="1400" dirty="0" smtClean="0">
                <a:solidFill>
                  <a:schemeClr val="bg1"/>
                </a:solidFill>
              </a:rPr>
              <a:t>. Skills and Employability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1848" y="1412776"/>
            <a:ext cx="8229600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None/>
            </a:pPr>
            <a:r>
              <a:rPr lang="en-GB" sz="1400" b="1" dirty="0" smtClean="0">
                <a:solidFill>
                  <a:srgbClr val="002060"/>
                </a:solidFill>
              </a:rPr>
              <a:t>S</a:t>
            </a:r>
            <a:r>
              <a:rPr lang="tr-TR" sz="1400" b="1" dirty="0" smtClean="0">
                <a:solidFill>
                  <a:srgbClr val="002060"/>
                </a:solidFill>
              </a:rPr>
              <a:t>kills Levels</a:t>
            </a:r>
            <a:endParaRPr lang="tr-TR" sz="1400" dirty="0" smtClean="0">
              <a:solidFill>
                <a:srgbClr val="002060"/>
              </a:solidFill>
            </a:endParaRPr>
          </a:p>
          <a:p>
            <a:pPr marL="109728" indent="0" algn="ctr">
              <a:buNone/>
            </a:pPr>
            <a:r>
              <a:rPr lang="tr-TR" sz="1400" dirty="0" smtClean="0">
                <a:solidFill>
                  <a:srgbClr val="002060"/>
                </a:solidFill>
              </a:rPr>
              <a:t>Among </a:t>
            </a:r>
            <a:r>
              <a:rPr lang="tr-TR" sz="1400" dirty="0">
                <a:solidFill>
                  <a:srgbClr val="002060"/>
                </a:solidFill>
              </a:rPr>
              <a:t>the 54 OIC countries for which data are available</a:t>
            </a:r>
            <a:endParaRPr lang="en-GB" sz="12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34740" y="1412776"/>
            <a:ext cx="8297700" cy="576064"/>
            <a:chOff x="234740" y="1412776"/>
            <a:chExt cx="8297700" cy="72008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Connector 13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-1" y="2221263"/>
            <a:ext cx="162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C00000"/>
                </a:solidFill>
              </a:rPr>
              <a:t>Bangladesh</a:t>
            </a:r>
            <a:r>
              <a:rPr lang="tr-TR" dirty="0" smtClean="0">
                <a:solidFill>
                  <a:srgbClr val="002060"/>
                </a:solidFill>
              </a:rPr>
              <a:t> has the highest share of </a:t>
            </a:r>
            <a:r>
              <a:rPr lang="tr-TR" dirty="0" smtClean="0">
                <a:solidFill>
                  <a:srgbClr val="C00000"/>
                </a:solidFill>
              </a:rPr>
              <a:t>low-skilled</a:t>
            </a:r>
            <a:r>
              <a:rPr lang="tr-TR" dirty="0" smtClean="0">
                <a:solidFill>
                  <a:srgbClr val="002060"/>
                </a:solidFill>
              </a:rPr>
              <a:t> workers in OIC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524000" y="2208193"/>
            <a:ext cx="162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C00000"/>
                </a:solidFill>
              </a:rPr>
              <a:t>UAE</a:t>
            </a:r>
            <a:r>
              <a:rPr lang="tr-TR" dirty="0" smtClean="0">
                <a:solidFill>
                  <a:srgbClr val="002060"/>
                </a:solidFill>
              </a:rPr>
              <a:t> has the highest share of </a:t>
            </a:r>
            <a:r>
              <a:rPr lang="tr-TR" dirty="0" smtClean="0">
                <a:solidFill>
                  <a:srgbClr val="C00000"/>
                </a:solidFill>
              </a:rPr>
              <a:t>high-skilled</a:t>
            </a:r>
            <a:r>
              <a:rPr lang="tr-TR" dirty="0" smtClean="0">
                <a:solidFill>
                  <a:srgbClr val="002060"/>
                </a:solidFill>
              </a:rPr>
              <a:t> workers in OIC</a:t>
            </a:r>
            <a:endParaRPr lang="tr-TR" dirty="0">
              <a:solidFill>
                <a:srgbClr val="002060"/>
              </a:solidFill>
            </a:endParaRPr>
          </a:p>
        </p:txBody>
      </p:sp>
      <p:graphicFrame>
        <p:nvGraphicFramePr>
          <p:cNvPr id="13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0123480"/>
              </p:ext>
            </p:extLst>
          </p:nvPr>
        </p:nvGraphicFramePr>
        <p:xfrm>
          <a:off x="1691680" y="2222812"/>
          <a:ext cx="5688632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950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Policy Implications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1368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800" b="1" dirty="0" smtClean="0"/>
              <a:t>Skills </a:t>
            </a:r>
            <a:r>
              <a:rPr lang="en-GB" sz="1800" b="1" dirty="0"/>
              <a:t>development </a:t>
            </a:r>
            <a:r>
              <a:rPr lang="en-GB" sz="1800" dirty="0"/>
              <a:t>is vital for </a:t>
            </a:r>
            <a:r>
              <a:rPr lang="en-GB" sz="1800" dirty="0" smtClean="0"/>
              <a:t>enhancing</a:t>
            </a:r>
            <a:r>
              <a:rPr lang="tr-TR" sz="1800" dirty="0" smtClean="0"/>
              <a:t> </a:t>
            </a:r>
            <a:r>
              <a:rPr lang="en-GB" sz="1800" dirty="0" smtClean="0"/>
              <a:t>employability</a:t>
            </a:r>
            <a:r>
              <a:rPr lang="en-GB" sz="1800" dirty="0"/>
              <a:t>. </a:t>
            </a:r>
            <a:endParaRPr lang="tr-TR" sz="1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800" dirty="0" smtClean="0"/>
              <a:t>In </a:t>
            </a:r>
            <a:r>
              <a:rPr lang="en-GB" sz="1800" dirty="0"/>
              <a:t>this process, flexible </a:t>
            </a:r>
            <a:r>
              <a:rPr lang="en-GB" sz="1800" dirty="0" smtClean="0"/>
              <a:t>and</a:t>
            </a:r>
            <a:r>
              <a:rPr lang="tr-TR" sz="1800" dirty="0" smtClean="0"/>
              <a:t> </a:t>
            </a:r>
            <a:r>
              <a:rPr lang="en-GB" sz="1800" dirty="0" smtClean="0"/>
              <a:t>effective </a:t>
            </a:r>
            <a:r>
              <a:rPr lang="en-GB" sz="1800" dirty="0"/>
              <a:t>pathways for the </a:t>
            </a:r>
            <a:r>
              <a:rPr lang="en-GB" sz="1800" dirty="0" smtClean="0"/>
              <a:t>accumulation,</a:t>
            </a:r>
            <a:r>
              <a:rPr lang="tr-TR" sz="1800" dirty="0" smtClean="0"/>
              <a:t> </a:t>
            </a:r>
            <a:r>
              <a:rPr lang="en-GB" sz="1800" dirty="0" smtClean="0"/>
              <a:t>recognition </a:t>
            </a:r>
            <a:r>
              <a:rPr lang="en-GB" sz="1800" dirty="0"/>
              <a:t>and transfer of individual </a:t>
            </a:r>
            <a:r>
              <a:rPr lang="en-GB" sz="1800" dirty="0" smtClean="0"/>
              <a:t>learning</a:t>
            </a:r>
            <a:r>
              <a:rPr lang="tr-TR" sz="1800" dirty="0" smtClean="0"/>
              <a:t> </a:t>
            </a:r>
            <a:r>
              <a:rPr lang="en-GB" sz="1800" dirty="0" smtClean="0"/>
              <a:t>should </a:t>
            </a:r>
            <a:r>
              <a:rPr lang="en-GB" sz="1800" dirty="0"/>
              <a:t>be supported</a:t>
            </a:r>
            <a:r>
              <a:rPr lang="en-GB" sz="1800" dirty="0" smtClean="0"/>
              <a:t>.</a:t>
            </a:r>
            <a:endParaRPr lang="tr-TR" sz="1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800" dirty="0"/>
              <a:t>In order to increase the quantity and quality </a:t>
            </a:r>
            <a:r>
              <a:rPr lang="en-GB" sz="1800" dirty="0" smtClean="0"/>
              <a:t>of</a:t>
            </a:r>
            <a:r>
              <a:rPr lang="tr-TR" sz="1800" dirty="0" smtClean="0"/>
              <a:t> </a:t>
            </a:r>
            <a:r>
              <a:rPr lang="en-GB" sz="1800" dirty="0" smtClean="0"/>
              <a:t>jobs</a:t>
            </a:r>
            <a:r>
              <a:rPr lang="en-GB" sz="1800" dirty="0"/>
              <a:t>, policies should be developed to </a:t>
            </a:r>
            <a:r>
              <a:rPr lang="en-GB" sz="1800" dirty="0" smtClean="0"/>
              <a:t>encourage</a:t>
            </a:r>
            <a:r>
              <a:rPr lang="tr-TR" sz="1800" dirty="0" smtClean="0"/>
              <a:t> </a:t>
            </a:r>
            <a:r>
              <a:rPr lang="en-GB" sz="1800" dirty="0" smtClean="0"/>
              <a:t>enterprises </a:t>
            </a:r>
            <a:r>
              <a:rPr lang="en-GB" sz="1800" dirty="0"/>
              <a:t>to expand on-the-job training </a:t>
            </a:r>
            <a:r>
              <a:rPr lang="en-GB" sz="1800" dirty="0" smtClean="0"/>
              <a:t>and</a:t>
            </a:r>
            <a:r>
              <a:rPr lang="tr-TR" sz="1800" dirty="0" smtClean="0"/>
              <a:t> </a:t>
            </a:r>
            <a:r>
              <a:rPr lang="en-GB" sz="1800" dirty="0" smtClean="0"/>
              <a:t>employees </a:t>
            </a:r>
            <a:r>
              <a:rPr lang="en-GB" sz="1800" dirty="0"/>
              <a:t>to actively participate in </a:t>
            </a:r>
            <a:r>
              <a:rPr lang="en-GB" sz="1800" dirty="0" smtClean="0"/>
              <a:t>lifelong</a:t>
            </a:r>
            <a:r>
              <a:rPr lang="tr-TR" sz="1800" dirty="0" smtClean="0"/>
              <a:t> </a:t>
            </a:r>
            <a:r>
              <a:rPr lang="en-GB" sz="1800" dirty="0" smtClean="0"/>
              <a:t>learning.</a:t>
            </a:r>
            <a:endParaRPr lang="tr-TR" sz="1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800" dirty="0"/>
              <a:t>For an efficient labour market, it is important </a:t>
            </a:r>
            <a:r>
              <a:rPr lang="en-GB" sz="1800" dirty="0" smtClean="0"/>
              <a:t>to</a:t>
            </a:r>
            <a:r>
              <a:rPr lang="tr-TR" sz="1800" dirty="0" smtClean="0"/>
              <a:t> </a:t>
            </a:r>
            <a:r>
              <a:rPr lang="en-GB" sz="1800" dirty="0" smtClean="0"/>
              <a:t>ensure </a:t>
            </a:r>
            <a:r>
              <a:rPr lang="en-GB" sz="1800" dirty="0"/>
              <a:t>that human capital resources are </a:t>
            </a:r>
            <a:r>
              <a:rPr lang="en-GB" sz="1800" dirty="0" smtClean="0"/>
              <a:t>allocated</a:t>
            </a:r>
            <a:r>
              <a:rPr lang="tr-TR" sz="1800" dirty="0" smtClean="0"/>
              <a:t> </a:t>
            </a:r>
            <a:r>
              <a:rPr lang="en-GB" sz="1800" dirty="0" smtClean="0"/>
              <a:t>to </a:t>
            </a:r>
            <a:r>
              <a:rPr lang="en-GB" sz="1800" dirty="0"/>
              <a:t>their most productive uses</a:t>
            </a:r>
            <a:r>
              <a:rPr lang="en-GB" sz="1800" dirty="0" smtClean="0"/>
              <a:t>.</a:t>
            </a:r>
            <a:endParaRPr lang="tr-TR" sz="1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800" dirty="0"/>
              <a:t>In order to tackle the major challenges in </a:t>
            </a:r>
            <a:r>
              <a:rPr lang="en-GB" sz="1800" dirty="0" smtClean="0"/>
              <a:t>the</a:t>
            </a:r>
            <a:r>
              <a:rPr lang="tr-TR" sz="1800" dirty="0" smtClean="0"/>
              <a:t> </a:t>
            </a:r>
            <a:r>
              <a:rPr lang="en-GB" sz="1800" dirty="0" smtClean="0"/>
              <a:t>labour </a:t>
            </a:r>
            <a:r>
              <a:rPr lang="en-GB" sz="1800" dirty="0"/>
              <a:t>market and improve the employability </a:t>
            </a:r>
            <a:r>
              <a:rPr lang="en-GB" sz="1800" dirty="0" smtClean="0"/>
              <a:t>of</a:t>
            </a:r>
            <a:r>
              <a:rPr lang="tr-TR" sz="1800" dirty="0" smtClean="0"/>
              <a:t> </a:t>
            </a:r>
            <a:r>
              <a:rPr lang="en-GB" sz="1800" dirty="0" smtClean="0"/>
              <a:t>labour </a:t>
            </a:r>
            <a:r>
              <a:rPr lang="en-GB" sz="1800" dirty="0"/>
              <a:t>force in OIC countries, </a:t>
            </a:r>
            <a:r>
              <a:rPr lang="en-GB" sz="1800" dirty="0" smtClean="0"/>
              <a:t>a</a:t>
            </a:r>
            <a:r>
              <a:rPr lang="tr-TR" sz="1800" dirty="0" smtClean="0"/>
              <a:t> </a:t>
            </a:r>
            <a:r>
              <a:rPr lang="en-GB" sz="1800" dirty="0" smtClean="0"/>
              <a:t>compatible </a:t>
            </a:r>
            <a:r>
              <a:rPr lang="en-GB" sz="1800" dirty="0"/>
              <a:t>technical and vocational </a:t>
            </a:r>
            <a:r>
              <a:rPr lang="en-GB" sz="1800" dirty="0" smtClean="0"/>
              <a:t>education</a:t>
            </a:r>
            <a:r>
              <a:rPr lang="tr-TR" sz="1800" dirty="0" smtClean="0"/>
              <a:t> </a:t>
            </a:r>
            <a:r>
              <a:rPr lang="en-GB" sz="1800" dirty="0" smtClean="0"/>
              <a:t>and </a:t>
            </a:r>
            <a:r>
              <a:rPr lang="en-GB" sz="1800" dirty="0"/>
              <a:t>training (TVET) </a:t>
            </a:r>
            <a:r>
              <a:rPr lang="en-GB" sz="1800" dirty="0" smtClean="0"/>
              <a:t>programme </a:t>
            </a:r>
            <a:r>
              <a:rPr lang="en-GB" sz="1800" dirty="0"/>
              <a:t>has </a:t>
            </a:r>
            <a:r>
              <a:rPr lang="tr-TR" sz="1800" dirty="0" smtClean="0"/>
              <a:t>to be developed.</a:t>
            </a:r>
            <a:endParaRPr lang="en-GB" sz="1800" dirty="0"/>
          </a:p>
        </p:txBody>
      </p:sp>
      <p:grpSp>
        <p:nvGrpSpPr>
          <p:cNvPr id="4" name="Group 3"/>
          <p:cNvGrpSpPr/>
          <p:nvPr/>
        </p:nvGrpSpPr>
        <p:grpSpPr>
          <a:xfrm>
            <a:off x="234740" y="1412776"/>
            <a:ext cx="8297700" cy="576064"/>
            <a:chOff x="234740" y="1412776"/>
            <a:chExt cx="8297700" cy="72008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ontent Placeholder 2"/>
          <p:cNvSpPr txBox="1">
            <a:spLocks/>
          </p:cNvSpPr>
          <p:nvPr/>
        </p:nvSpPr>
        <p:spPr>
          <a:xfrm>
            <a:off x="301848" y="1412776"/>
            <a:ext cx="8229600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None/>
            </a:pPr>
            <a:r>
              <a:rPr lang="en-GB" sz="1400" b="1" dirty="0">
                <a:solidFill>
                  <a:srgbClr val="002060"/>
                </a:solidFill>
              </a:rPr>
              <a:t>Skills Development for Employability</a:t>
            </a:r>
          </a:p>
          <a:p>
            <a:pPr marL="109728" indent="0" algn="ctr">
              <a:buNone/>
            </a:pPr>
            <a:r>
              <a:rPr lang="tr-TR" sz="1400" dirty="0">
                <a:solidFill>
                  <a:srgbClr val="002060"/>
                </a:solidFill>
              </a:rPr>
              <a:t>Policy Issues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 smtClean="0">
                <a:solidFill>
                  <a:schemeClr val="bg1"/>
                </a:solidFill>
              </a:rPr>
              <a:t>5. Policy Implications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64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Policy Implications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1368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800" b="1" i="1" dirty="0" smtClean="0"/>
              <a:t>Create </a:t>
            </a:r>
            <a:r>
              <a:rPr lang="en-GB" sz="1800" b="1" i="1" dirty="0"/>
              <a:t>Jobs: </a:t>
            </a:r>
            <a:r>
              <a:rPr lang="en-GB" sz="1800" dirty="0"/>
              <a:t>To create new jobs, </a:t>
            </a:r>
            <a:r>
              <a:rPr lang="en-GB" sz="1800" dirty="0" smtClean="0"/>
              <a:t>pro-employment</a:t>
            </a:r>
            <a:r>
              <a:rPr lang="tr-TR" sz="1800" dirty="0" smtClean="0"/>
              <a:t> </a:t>
            </a:r>
            <a:r>
              <a:rPr lang="en-GB" sz="1800" dirty="0" smtClean="0"/>
              <a:t>macroeconomic </a:t>
            </a:r>
            <a:r>
              <a:rPr lang="en-GB" sz="1800" dirty="0"/>
              <a:t>policies must be designed </a:t>
            </a:r>
            <a:r>
              <a:rPr lang="en-GB" sz="1800" dirty="0" smtClean="0"/>
              <a:t>and</a:t>
            </a:r>
            <a:r>
              <a:rPr lang="tr-TR" sz="1800" dirty="0" smtClean="0"/>
              <a:t> </a:t>
            </a:r>
            <a:r>
              <a:rPr lang="en-GB" sz="1800" dirty="0" smtClean="0"/>
              <a:t>implemented </a:t>
            </a:r>
            <a:r>
              <a:rPr lang="en-GB" sz="1800" dirty="0"/>
              <a:t>to support aggregate demand, </a:t>
            </a:r>
            <a:r>
              <a:rPr lang="en-GB" sz="1800" dirty="0" smtClean="0"/>
              <a:t>and</a:t>
            </a:r>
            <a:r>
              <a:rPr lang="tr-TR" sz="1800" dirty="0" smtClean="0"/>
              <a:t> </a:t>
            </a:r>
            <a:r>
              <a:rPr lang="en-GB" sz="1800" dirty="0" smtClean="0"/>
              <a:t>governments </a:t>
            </a:r>
            <a:r>
              <a:rPr lang="en-GB" sz="1800" dirty="0"/>
              <a:t>must also create an </a:t>
            </a:r>
            <a:r>
              <a:rPr lang="en-GB" sz="1800" dirty="0" smtClean="0"/>
              <a:t>enabling</a:t>
            </a:r>
            <a:r>
              <a:rPr lang="tr-TR" sz="1800" dirty="0" smtClean="0"/>
              <a:t> </a:t>
            </a:r>
            <a:r>
              <a:rPr lang="en-GB" sz="1800" dirty="0" smtClean="0"/>
              <a:t>environment </a:t>
            </a:r>
            <a:r>
              <a:rPr lang="en-GB" sz="1800" dirty="0"/>
              <a:t>that allows the private sector </a:t>
            </a:r>
            <a:r>
              <a:rPr lang="en-GB" sz="1800" dirty="0" smtClean="0"/>
              <a:t>to</a:t>
            </a:r>
            <a:r>
              <a:rPr lang="tr-TR" sz="1800" dirty="0" smtClean="0"/>
              <a:t> </a:t>
            </a:r>
            <a:r>
              <a:rPr lang="en-GB" sz="1800" dirty="0" smtClean="0"/>
              <a:t>realize </a:t>
            </a:r>
            <a:r>
              <a:rPr lang="en-GB" sz="1800" dirty="0"/>
              <a:t>its full potential in growth and job creation</a:t>
            </a:r>
            <a:r>
              <a:rPr lang="en-GB" sz="1800" dirty="0" smtClean="0"/>
              <a:t>.</a:t>
            </a:r>
            <a:endParaRPr lang="tr-TR" sz="1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800" b="1" i="1" dirty="0"/>
              <a:t>Improve Quality of Youth Jobs: </a:t>
            </a:r>
            <a:r>
              <a:rPr lang="en-GB" sz="1800" dirty="0"/>
              <a:t>Youth </a:t>
            </a:r>
            <a:r>
              <a:rPr lang="en-GB" sz="1800" dirty="0" smtClean="0"/>
              <a:t>are</a:t>
            </a:r>
            <a:r>
              <a:rPr lang="tr-TR" sz="1800" dirty="0" smtClean="0"/>
              <a:t> </a:t>
            </a:r>
            <a:r>
              <a:rPr lang="en-GB" sz="1800" dirty="0" smtClean="0"/>
              <a:t>transitioning </a:t>
            </a:r>
            <a:r>
              <a:rPr lang="en-GB" sz="1800" dirty="0"/>
              <a:t>into labour markets offering </a:t>
            </a:r>
            <a:r>
              <a:rPr lang="en-GB" sz="1800" dirty="0" smtClean="0"/>
              <a:t>limited</a:t>
            </a:r>
            <a:r>
              <a:rPr lang="tr-TR" sz="1800" dirty="0" smtClean="0"/>
              <a:t> </a:t>
            </a:r>
            <a:r>
              <a:rPr lang="en-GB" sz="1800" dirty="0" smtClean="0"/>
              <a:t>quality </a:t>
            </a:r>
            <a:r>
              <a:rPr lang="en-GB" sz="1800" dirty="0"/>
              <a:t>jobs</a:t>
            </a:r>
            <a:r>
              <a:rPr lang="en-GB" sz="1800" dirty="0" smtClean="0"/>
              <a:t>.</a:t>
            </a:r>
            <a:endParaRPr lang="tr-TR" sz="1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800" b="1" i="1" dirty="0"/>
              <a:t>Address Skill Mismatch: </a:t>
            </a:r>
            <a:r>
              <a:rPr lang="en-GB" sz="1800" dirty="0"/>
              <a:t>The serious skill </a:t>
            </a:r>
            <a:r>
              <a:rPr lang="en-GB" sz="1800" dirty="0" smtClean="0"/>
              <a:t>mismatch</a:t>
            </a:r>
            <a:r>
              <a:rPr lang="tr-TR" sz="1800" dirty="0" smtClean="0"/>
              <a:t> </a:t>
            </a:r>
            <a:r>
              <a:rPr lang="en-GB" sz="1800" dirty="0" smtClean="0"/>
              <a:t>problem </a:t>
            </a:r>
            <a:r>
              <a:rPr lang="en-GB" sz="1800" dirty="0"/>
              <a:t>in OIC countries raises the </a:t>
            </a:r>
            <a:r>
              <a:rPr lang="en-GB" sz="1800" dirty="0" smtClean="0"/>
              <a:t>question</a:t>
            </a:r>
            <a:r>
              <a:rPr lang="tr-TR" sz="1800" dirty="0" smtClean="0"/>
              <a:t> </a:t>
            </a:r>
            <a:r>
              <a:rPr lang="en-GB" sz="1800" dirty="0" smtClean="0"/>
              <a:t>about </a:t>
            </a:r>
            <a:r>
              <a:rPr lang="en-GB" sz="1800" dirty="0"/>
              <a:t>the alignment of the educational </a:t>
            </a:r>
            <a:r>
              <a:rPr lang="en-GB" sz="1800" dirty="0" smtClean="0"/>
              <a:t>systems</a:t>
            </a:r>
            <a:r>
              <a:rPr lang="tr-TR" sz="1800" dirty="0" smtClean="0"/>
              <a:t> </a:t>
            </a:r>
            <a:r>
              <a:rPr lang="en-GB" sz="1800" dirty="0" smtClean="0"/>
              <a:t>to </a:t>
            </a:r>
            <a:r>
              <a:rPr lang="en-GB" sz="1800" dirty="0"/>
              <a:t>the needs of the labour market</a:t>
            </a:r>
            <a:r>
              <a:rPr lang="en-GB" sz="1800" dirty="0" smtClean="0"/>
              <a:t>.</a:t>
            </a:r>
            <a:endParaRPr lang="tr-TR" sz="1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800" b="1" i="1" dirty="0"/>
              <a:t>Promote Public Employment </a:t>
            </a:r>
            <a:r>
              <a:rPr lang="en-GB" sz="1800" b="1" i="1" dirty="0" smtClean="0"/>
              <a:t>Services</a:t>
            </a:r>
            <a:r>
              <a:rPr lang="tr-TR" sz="1800" b="1" i="1" dirty="0" smtClean="0"/>
              <a:t> (PES)</a:t>
            </a:r>
            <a:r>
              <a:rPr lang="en-GB" sz="1800" b="1" i="1" dirty="0" smtClean="0"/>
              <a:t>: </a:t>
            </a:r>
            <a:r>
              <a:rPr lang="en-GB" sz="1800" dirty="0" smtClean="0"/>
              <a:t>For </a:t>
            </a:r>
            <a:r>
              <a:rPr lang="en-GB" sz="1800" dirty="0"/>
              <a:t>PES to be </a:t>
            </a:r>
            <a:r>
              <a:rPr lang="en-GB" sz="1800" dirty="0" smtClean="0"/>
              <a:t>effective</a:t>
            </a:r>
            <a:r>
              <a:rPr lang="tr-TR" sz="1800" dirty="0" smtClean="0"/>
              <a:t>, </a:t>
            </a:r>
            <a:r>
              <a:rPr lang="en-GB" sz="1800" dirty="0" smtClean="0"/>
              <a:t>they </a:t>
            </a:r>
            <a:r>
              <a:rPr lang="en-GB" sz="1800" dirty="0"/>
              <a:t>need large amount of data and </a:t>
            </a:r>
            <a:r>
              <a:rPr lang="en-GB" sz="1800" dirty="0" smtClean="0"/>
              <a:t>sophisticated</a:t>
            </a:r>
            <a:r>
              <a:rPr lang="tr-TR" sz="1800" dirty="0" smtClean="0"/>
              <a:t> </a:t>
            </a:r>
            <a:r>
              <a:rPr lang="en-GB" sz="1800" dirty="0" smtClean="0"/>
              <a:t>knowledge </a:t>
            </a:r>
            <a:r>
              <a:rPr lang="en-GB" sz="1800" dirty="0"/>
              <a:t>and tools for skill forecasting </a:t>
            </a:r>
            <a:r>
              <a:rPr lang="en-GB" sz="1800" dirty="0" smtClean="0"/>
              <a:t>and</a:t>
            </a:r>
            <a:r>
              <a:rPr lang="tr-TR" sz="1800" dirty="0" smtClean="0"/>
              <a:t> </a:t>
            </a:r>
            <a:r>
              <a:rPr lang="en-GB" sz="1800" dirty="0" smtClean="0"/>
              <a:t>labour </a:t>
            </a:r>
            <a:r>
              <a:rPr lang="en-GB" sz="1800" dirty="0"/>
              <a:t>market analysis</a:t>
            </a:r>
            <a:r>
              <a:rPr lang="en-GB" sz="1800" dirty="0" smtClean="0"/>
              <a:t>.</a:t>
            </a:r>
            <a:endParaRPr lang="tr-TR" sz="18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234740" y="1412776"/>
            <a:ext cx="8297700" cy="576064"/>
            <a:chOff x="234740" y="1412776"/>
            <a:chExt cx="8297700" cy="72008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ontent Placeholder 2"/>
          <p:cNvSpPr txBox="1">
            <a:spLocks/>
          </p:cNvSpPr>
          <p:nvPr/>
        </p:nvSpPr>
        <p:spPr>
          <a:xfrm>
            <a:off x="301848" y="1412776"/>
            <a:ext cx="8229600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None/>
            </a:pPr>
            <a:r>
              <a:rPr lang="en-GB" sz="1400" b="1" dirty="0">
                <a:solidFill>
                  <a:srgbClr val="002060"/>
                </a:solidFill>
              </a:rPr>
              <a:t>Job Creation and Youth Employment</a:t>
            </a:r>
          </a:p>
          <a:p>
            <a:pPr marL="109728" indent="0" algn="ctr">
              <a:buNone/>
            </a:pPr>
            <a:r>
              <a:rPr lang="tr-TR" sz="1400" dirty="0">
                <a:solidFill>
                  <a:srgbClr val="002060"/>
                </a:solidFill>
              </a:rPr>
              <a:t>Policy </a:t>
            </a:r>
            <a:r>
              <a:rPr lang="tr-TR" sz="1400" dirty="0" smtClean="0">
                <a:solidFill>
                  <a:srgbClr val="002060"/>
                </a:solidFill>
              </a:rPr>
              <a:t>Issues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 smtClean="0">
                <a:solidFill>
                  <a:schemeClr val="bg1"/>
                </a:solidFill>
              </a:rPr>
              <a:t>5. Policy Implications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76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Policy Implications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848" y="2132856"/>
            <a:ext cx="8662640" cy="444168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800" dirty="0" smtClean="0"/>
              <a:t>Recent </a:t>
            </a:r>
            <a:r>
              <a:rPr lang="en-GB" sz="1800" dirty="0"/>
              <a:t>labour market and employment </a:t>
            </a:r>
            <a:r>
              <a:rPr lang="en-GB" sz="1800" dirty="0" smtClean="0"/>
              <a:t>trends</a:t>
            </a:r>
            <a:r>
              <a:rPr lang="tr-TR" sz="1800" dirty="0" smtClean="0"/>
              <a:t> </a:t>
            </a:r>
            <a:r>
              <a:rPr lang="en-GB" sz="1800" dirty="0" smtClean="0"/>
              <a:t>have </a:t>
            </a:r>
            <a:r>
              <a:rPr lang="en-GB" sz="1800" dirty="0"/>
              <a:t>increased the pressure on </a:t>
            </a:r>
            <a:r>
              <a:rPr lang="en-GB" sz="1800" b="1" dirty="0"/>
              <a:t>social </a:t>
            </a:r>
            <a:r>
              <a:rPr lang="en-GB" sz="1800" b="1" dirty="0" smtClean="0"/>
              <a:t>protection</a:t>
            </a:r>
            <a:r>
              <a:rPr lang="tr-TR" sz="1800" b="1" dirty="0" smtClean="0"/>
              <a:t> </a:t>
            </a:r>
            <a:r>
              <a:rPr lang="en-GB" sz="1800" b="1" dirty="0" smtClean="0"/>
              <a:t>programs </a:t>
            </a:r>
            <a:r>
              <a:rPr lang="en-GB" sz="1800" dirty="0"/>
              <a:t>to ensure income security </a:t>
            </a:r>
            <a:r>
              <a:rPr lang="en-GB" sz="1800" dirty="0" smtClean="0"/>
              <a:t>for</a:t>
            </a:r>
            <a:r>
              <a:rPr lang="tr-TR" sz="1800" dirty="0" smtClean="0"/>
              <a:t> </a:t>
            </a:r>
            <a:r>
              <a:rPr lang="en-GB" sz="1800" dirty="0" smtClean="0"/>
              <a:t>individuals </a:t>
            </a:r>
            <a:r>
              <a:rPr lang="en-GB" sz="1800" dirty="0"/>
              <a:t>against the labour market risks</a:t>
            </a:r>
            <a:r>
              <a:rPr lang="en-GB" sz="1800" dirty="0" smtClean="0"/>
              <a:t>.</a:t>
            </a:r>
            <a:endParaRPr lang="tr-TR" sz="1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800" dirty="0"/>
              <a:t>Social protection </a:t>
            </a:r>
            <a:r>
              <a:rPr lang="en-GB" sz="1800" dirty="0" smtClean="0"/>
              <a:t>policies</a:t>
            </a:r>
            <a:r>
              <a:rPr lang="tr-TR" sz="1800" dirty="0" smtClean="0"/>
              <a:t> </a:t>
            </a:r>
            <a:r>
              <a:rPr lang="en-GB" sz="1800" dirty="0" smtClean="0"/>
              <a:t>need </a:t>
            </a:r>
            <a:r>
              <a:rPr lang="en-GB" sz="1800" dirty="0"/>
              <a:t>to be coordinated with </a:t>
            </a:r>
            <a:r>
              <a:rPr lang="en-GB" sz="1800" dirty="0" smtClean="0"/>
              <a:t>well-designed</a:t>
            </a:r>
            <a:r>
              <a:rPr lang="tr-TR" sz="1800" dirty="0" smtClean="0"/>
              <a:t> </a:t>
            </a:r>
            <a:r>
              <a:rPr lang="en-GB" sz="1800" dirty="0" smtClean="0"/>
              <a:t>policies </a:t>
            </a:r>
            <a:r>
              <a:rPr lang="en-GB" sz="1800" dirty="0"/>
              <a:t>to address challenges in the fields </a:t>
            </a:r>
            <a:r>
              <a:rPr lang="en-GB" sz="1800" dirty="0" smtClean="0"/>
              <a:t>of</a:t>
            </a:r>
            <a:r>
              <a:rPr lang="tr-TR" sz="1800" dirty="0" smtClean="0"/>
              <a:t> </a:t>
            </a:r>
            <a:r>
              <a:rPr lang="en-GB" sz="1800" dirty="0" smtClean="0"/>
              <a:t>employment</a:t>
            </a:r>
            <a:r>
              <a:rPr lang="en-GB" sz="1800" dirty="0"/>
              <a:t>, labour market and wage policies</a:t>
            </a:r>
            <a:r>
              <a:rPr lang="en-GB" sz="1800" dirty="0" smtClean="0"/>
              <a:t>.</a:t>
            </a:r>
            <a:endParaRPr lang="tr-TR" sz="1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1800" dirty="0" smtClean="0"/>
              <a:t>I</a:t>
            </a:r>
            <a:r>
              <a:rPr lang="en-GB" sz="1800" dirty="0" smtClean="0"/>
              <a:t>t </a:t>
            </a:r>
            <a:r>
              <a:rPr lang="en-GB" sz="1800" dirty="0"/>
              <a:t>is important for governments to </a:t>
            </a:r>
            <a:r>
              <a:rPr lang="en-GB" sz="1800" dirty="0" smtClean="0"/>
              <a:t>take</a:t>
            </a:r>
            <a:r>
              <a:rPr lang="tr-TR" sz="1800" dirty="0" smtClean="0"/>
              <a:t> </a:t>
            </a:r>
            <a:r>
              <a:rPr lang="en-GB" sz="1800" dirty="0" smtClean="0"/>
              <a:t>the </a:t>
            </a:r>
            <a:r>
              <a:rPr lang="en-GB" sz="1800" dirty="0"/>
              <a:t>necessary steps to ensure that there is </a:t>
            </a:r>
            <a:r>
              <a:rPr lang="en-GB" sz="1800" dirty="0" smtClean="0"/>
              <a:t>an</a:t>
            </a:r>
            <a:r>
              <a:rPr lang="tr-TR" sz="1800" dirty="0" smtClean="0"/>
              <a:t> </a:t>
            </a:r>
            <a:r>
              <a:rPr lang="en-GB" sz="1800" dirty="0" smtClean="0"/>
              <a:t>effective </a:t>
            </a:r>
            <a:r>
              <a:rPr lang="en-GB" sz="1800" dirty="0"/>
              <a:t>system of </a:t>
            </a:r>
            <a:r>
              <a:rPr lang="en-GB" sz="1800" b="1" dirty="0"/>
              <a:t>labour inspection</a:t>
            </a:r>
            <a:r>
              <a:rPr lang="en-GB" sz="1800" dirty="0" smtClean="0"/>
              <a:t>.</a:t>
            </a:r>
            <a:endParaRPr lang="tr-TR" sz="1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800" dirty="0"/>
              <a:t>A new model of prevention focusing </a:t>
            </a:r>
            <a:r>
              <a:rPr lang="en-GB" sz="1800" dirty="0" smtClean="0"/>
              <a:t>on</a:t>
            </a:r>
            <a:r>
              <a:rPr lang="tr-TR" sz="1800" dirty="0" smtClean="0"/>
              <a:t> </a:t>
            </a:r>
            <a:r>
              <a:rPr lang="en-GB" sz="1800" dirty="0" smtClean="0"/>
              <a:t>occupational </a:t>
            </a:r>
            <a:r>
              <a:rPr lang="en-GB" sz="1800" dirty="0"/>
              <a:t>diseases and not only </a:t>
            </a:r>
            <a:r>
              <a:rPr lang="en-GB" sz="1800" dirty="0" smtClean="0"/>
              <a:t>on</a:t>
            </a:r>
            <a:r>
              <a:rPr lang="tr-TR" sz="1800" dirty="0" smtClean="0"/>
              <a:t> </a:t>
            </a:r>
            <a:r>
              <a:rPr lang="en-GB" sz="1800" dirty="0" smtClean="0"/>
              <a:t>occupational </a:t>
            </a:r>
            <a:r>
              <a:rPr lang="en-GB" sz="1800" dirty="0"/>
              <a:t>injuries is needed in OIC countries</a:t>
            </a:r>
            <a:r>
              <a:rPr lang="en-GB" sz="1800" dirty="0" smtClean="0"/>
              <a:t>.</a:t>
            </a:r>
            <a:endParaRPr lang="tr-TR" sz="1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800" dirty="0"/>
              <a:t>OIC countries </a:t>
            </a:r>
            <a:r>
              <a:rPr lang="en-GB" sz="1800" dirty="0" smtClean="0"/>
              <a:t>need</a:t>
            </a:r>
            <a:r>
              <a:rPr lang="tr-TR" sz="1800" dirty="0" smtClean="0"/>
              <a:t> </a:t>
            </a:r>
            <a:r>
              <a:rPr lang="en-GB" sz="1800" dirty="0" smtClean="0"/>
              <a:t>to </a:t>
            </a:r>
            <a:r>
              <a:rPr lang="en-GB" sz="1800" dirty="0"/>
              <a:t>allocate </a:t>
            </a:r>
            <a:r>
              <a:rPr lang="en-GB" sz="1800" b="1" dirty="0"/>
              <a:t>more resources to OSH </a:t>
            </a:r>
            <a:r>
              <a:rPr lang="en-GB" sz="1800" dirty="0"/>
              <a:t>research</a:t>
            </a:r>
            <a:r>
              <a:rPr lang="en-GB" sz="1800" dirty="0" smtClean="0"/>
              <a:t>,</a:t>
            </a:r>
            <a:r>
              <a:rPr lang="tr-TR" sz="1800" dirty="0" smtClean="0"/>
              <a:t> </a:t>
            </a:r>
            <a:r>
              <a:rPr lang="en-GB" sz="1800" dirty="0" smtClean="0"/>
              <a:t>knowledge </a:t>
            </a:r>
            <a:r>
              <a:rPr lang="en-GB" sz="1800" dirty="0"/>
              <a:t>management and </a:t>
            </a:r>
            <a:r>
              <a:rPr lang="en-GB" sz="1800" dirty="0" smtClean="0"/>
              <a:t>information</a:t>
            </a:r>
            <a:r>
              <a:rPr lang="tr-TR" sz="1800" dirty="0" smtClean="0"/>
              <a:t> </a:t>
            </a:r>
            <a:r>
              <a:rPr lang="en-GB" sz="1800" dirty="0" smtClean="0"/>
              <a:t>exchange</a:t>
            </a:r>
            <a:r>
              <a:rPr lang="en-GB" sz="1800" dirty="0"/>
              <a:t>. International collaboration on </a:t>
            </a:r>
            <a:r>
              <a:rPr lang="en-GB" sz="1800" dirty="0" smtClean="0"/>
              <a:t>OSH</a:t>
            </a:r>
            <a:r>
              <a:rPr lang="tr-TR" sz="1800" dirty="0" smtClean="0"/>
              <a:t> </a:t>
            </a:r>
            <a:r>
              <a:rPr lang="en-GB" sz="1800" dirty="0" smtClean="0"/>
              <a:t>represents </a:t>
            </a:r>
            <a:r>
              <a:rPr lang="en-GB" sz="1800" dirty="0"/>
              <a:t>the only way to share the burden </a:t>
            </a:r>
            <a:r>
              <a:rPr lang="en-GB" sz="1800" dirty="0" smtClean="0"/>
              <a:t>of</a:t>
            </a:r>
            <a:r>
              <a:rPr lang="tr-TR" sz="1800" dirty="0" smtClean="0"/>
              <a:t> </a:t>
            </a:r>
            <a:r>
              <a:rPr lang="en-GB" sz="1800" dirty="0" smtClean="0"/>
              <a:t>undertaking </a:t>
            </a:r>
            <a:r>
              <a:rPr lang="en-GB" sz="1800" dirty="0"/>
              <a:t>research.</a:t>
            </a:r>
            <a:endParaRPr lang="tr-TR" sz="18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234740" y="1412776"/>
            <a:ext cx="8297700" cy="576064"/>
            <a:chOff x="234740" y="1412776"/>
            <a:chExt cx="8297700" cy="72008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ontent Placeholder 2"/>
          <p:cNvSpPr txBox="1">
            <a:spLocks/>
          </p:cNvSpPr>
          <p:nvPr/>
        </p:nvSpPr>
        <p:spPr>
          <a:xfrm>
            <a:off x="301848" y="1412776"/>
            <a:ext cx="8229600" cy="57606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buNone/>
            </a:pPr>
            <a:r>
              <a:rPr lang="en-GB" sz="1400" b="1" dirty="0">
                <a:solidFill>
                  <a:srgbClr val="002060"/>
                </a:solidFill>
              </a:rPr>
              <a:t>Social Protection and Occupational Safety and Health</a:t>
            </a:r>
          </a:p>
          <a:p>
            <a:pPr marL="109728" indent="0" algn="ctr">
              <a:buNone/>
            </a:pPr>
            <a:r>
              <a:rPr lang="tr-TR" sz="1400" dirty="0">
                <a:solidFill>
                  <a:srgbClr val="002060"/>
                </a:solidFill>
              </a:rPr>
              <a:t>Policy </a:t>
            </a:r>
            <a:r>
              <a:rPr lang="tr-TR" sz="1400" dirty="0" smtClean="0">
                <a:solidFill>
                  <a:srgbClr val="002060"/>
                </a:solidFill>
              </a:rPr>
              <a:t>Issues</a:t>
            </a:r>
            <a:endParaRPr lang="en-GB" sz="14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 smtClean="0">
                <a:solidFill>
                  <a:schemeClr val="bg1"/>
                </a:solidFill>
              </a:rPr>
              <a:t>5. Policy Implications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31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988840"/>
            <a:ext cx="6131024" cy="2069976"/>
          </a:xfrm>
        </p:spPr>
        <p:txBody>
          <a:bodyPr/>
          <a:lstStyle/>
          <a:p>
            <a:r>
              <a:rPr lang="tr-TR" dirty="0" smtClean="0"/>
              <a:t>Thank you for your attention!</a:t>
            </a:r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3900" y="4509120"/>
            <a:ext cx="1000125" cy="1000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259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700" dirty="0" smtClean="0"/>
              <a:t>Structure </a:t>
            </a:r>
            <a:r>
              <a:rPr lang="tr-TR" sz="2700" dirty="0"/>
              <a:t>of </a:t>
            </a:r>
            <a:r>
              <a:rPr lang="tr-TR" sz="2700" dirty="0" smtClean="0"/>
              <a:t>Labour </a:t>
            </a:r>
            <a:r>
              <a:rPr lang="tr-TR" sz="2700" dirty="0"/>
              <a:t>Market </a:t>
            </a:r>
            <a:r>
              <a:rPr lang="tr-TR" sz="2700" dirty="0" smtClean="0"/>
              <a:t>in OIC Countries</a:t>
            </a:r>
            <a:endParaRPr lang="en-GB" sz="4900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</a:rPr>
              <a:t>1. Structure of Labour </a:t>
            </a:r>
            <a:r>
              <a:rPr lang="tr-TR" sz="1400" dirty="0" smtClean="0">
                <a:solidFill>
                  <a:schemeClr val="bg1"/>
                </a:solidFill>
              </a:rPr>
              <a:t>Market in OIC</a:t>
            </a:r>
            <a:endParaRPr lang="en-GB" sz="1400" dirty="0">
              <a:solidFill>
                <a:schemeClr val="bg1"/>
              </a:solidFill>
            </a:endParaRP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2174155302"/>
              </p:ext>
            </p:extLst>
          </p:nvPr>
        </p:nvGraphicFramePr>
        <p:xfrm>
          <a:off x="6660232" y="4653200"/>
          <a:ext cx="2160000" cy="648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1879001164"/>
              </p:ext>
            </p:extLst>
          </p:nvPr>
        </p:nvGraphicFramePr>
        <p:xfrm>
          <a:off x="6660232" y="3645088"/>
          <a:ext cx="2160000" cy="648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2754160066"/>
              </p:ext>
            </p:extLst>
          </p:nvPr>
        </p:nvGraphicFramePr>
        <p:xfrm>
          <a:off x="6660232" y="2564904"/>
          <a:ext cx="2160000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301848" y="1412776"/>
            <a:ext cx="8229600" cy="72008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en-US" sz="1600" b="1" dirty="0" smtClean="0">
                <a:solidFill>
                  <a:srgbClr val="002060"/>
                </a:solidFill>
              </a:rPr>
              <a:t>Share of OIC </a:t>
            </a:r>
            <a:r>
              <a:rPr lang="en-GB" sz="1600" b="1" dirty="0" smtClean="0">
                <a:solidFill>
                  <a:srgbClr val="002060"/>
                </a:solidFill>
              </a:rPr>
              <a:t>Labour</a:t>
            </a:r>
            <a:r>
              <a:rPr lang="en-US" sz="1600" b="1" dirty="0" smtClean="0">
                <a:solidFill>
                  <a:srgbClr val="002060"/>
                </a:solidFill>
              </a:rPr>
              <a:t> Force in the World</a:t>
            </a:r>
            <a:endParaRPr lang="en-US" sz="1600" dirty="0" smtClean="0">
              <a:solidFill>
                <a:srgbClr val="002060"/>
              </a:solidFill>
            </a:endParaRPr>
          </a:p>
          <a:p>
            <a:pPr marL="109728" indent="0" algn="ctr">
              <a:buNone/>
            </a:pPr>
            <a:r>
              <a:rPr lang="en-US" sz="1400" dirty="0" smtClean="0">
                <a:solidFill>
                  <a:srgbClr val="002060"/>
                </a:solidFill>
              </a:rPr>
              <a:t>Aggregate Share of the 54 OIC countries</a:t>
            </a:r>
            <a:endParaRPr lang="en-US" sz="1200" dirty="0">
              <a:solidFill>
                <a:srgbClr val="002060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34740" y="1412776"/>
            <a:ext cx="8297700" cy="576064"/>
            <a:chOff x="234740" y="1412776"/>
            <a:chExt cx="8297700" cy="720080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5" name="Grafik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5200278"/>
              </p:ext>
            </p:extLst>
          </p:nvPr>
        </p:nvGraphicFramePr>
        <p:xfrm>
          <a:off x="683568" y="2132856"/>
          <a:ext cx="5904656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sp>
        <p:nvSpPr>
          <p:cNvPr id="26" name="Rectangle 25"/>
          <p:cNvSpPr/>
          <p:nvPr/>
        </p:nvSpPr>
        <p:spPr>
          <a:xfrm>
            <a:off x="6948264" y="2271198"/>
            <a:ext cx="1296144" cy="29370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solidFill>
                  <a:srgbClr val="002060"/>
                </a:solidFill>
              </a:rPr>
              <a:t>Youth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948264" y="3356992"/>
            <a:ext cx="1296144" cy="29370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solidFill>
                  <a:srgbClr val="002060"/>
                </a:solidFill>
              </a:rPr>
              <a:t>Total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948264" y="4415174"/>
            <a:ext cx="1296144" cy="29370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solidFill>
                  <a:srgbClr val="002060"/>
                </a:solidFill>
              </a:rPr>
              <a:t>Adult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03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  <p:bldGraphic spid="15" grpId="0" uiExpand="1">
        <p:bldAsOne/>
      </p:bldGraphic>
      <p:bldGraphic spid="16" grpId="0" uiExpand="1">
        <p:bldAsOne/>
      </p:bldGraphic>
      <p:bldGraphic spid="25" grpId="0" uiExpand="1">
        <p:bldSub>
          <a:bldChart bld="series"/>
        </p:bldSub>
      </p:bldGraphic>
      <p:bldP spid="26" grpId="0" uiExpand="1" animBg="1"/>
      <p:bldP spid="27" grpId="0" uiExpand="1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1F497D"/>
                </a:solidFill>
              </a:rPr>
              <a:t>Labour Force Participation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45224"/>
            <a:ext cx="9144000" cy="1412776"/>
          </a:xfrm>
          <a:noFill/>
        </p:spPr>
        <p:txBody>
          <a:bodyPr>
            <a:noAutofit/>
          </a:bodyPr>
          <a:lstStyle/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Despite </a:t>
            </a:r>
            <a:r>
              <a:rPr lang="tr-TR" sz="2000" dirty="0">
                <a:solidFill>
                  <a:srgbClr val="002060"/>
                </a:solidFill>
              </a:rPr>
              <a:t>the recent </a:t>
            </a:r>
            <a:r>
              <a:rPr lang="tr-TR" sz="2000" dirty="0" smtClean="0">
                <a:solidFill>
                  <a:srgbClr val="002060"/>
                </a:solidFill>
              </a:rPr>
              <a:t>progress, LFPR in OIC countries is steadily lower.</a:t>
            </a: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As of 2014, LFPR in OIC is 59.8%. </a:t>
            </a: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40.2% of population remains inactive.</a:t>
            </a: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</a:rPr>
              <a:t>1. Structure of Labour </a:t>
            </a:r>
            <a:r>
              <a:rPr lang="tr-TR" sz="1400" dirty="0" smtClean="0">
                <a:solidFill>
                  <a:schemeClr val="bg1"/>
                </a:solidFill>
              </a:rPr>
              <a:t>Market in OIC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1848" y="1412776"/>
            <a:ext cx="8229600" cy="720080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tr-TR" sz="1600" b="1" dirty="0">
                <a:solidFill>
                  <a:srgbClr val="002060"/>
                </a:solidFill>
              </a:rPr>
              <a:t>Labour force participation </a:t>
            </a:r>
            <a:r>
              <a:rPr lang="tr-TR" sz="1600" b="1" dirty="0" smtClean="0">
                <a:solidFill>
                  <a:srgbClr val="002060"/>
                </a:solidFill>
              </a:rPr>
              <a:t>rate (LFPR) </a:t>
            </a:r>
            <a:r>
              <a:rPr lang="en-GB" sz="1400" dirty="0">
                <a:solidFill>
                  <a:srgbClr val="002060"/>
                </a:solidFill>
              </a:rPr>
              <a:t>measures the proportion of people aged 15 and above that engages actively in the labour market, either by working or actively searching for a job. </a:t>
            </a:r>
            <a:r>
              <a:rPr lang="tr-TR" sz="1400" dirty="0" smtClean="0">
                <a:solidFill>
                  <a:srgbClr val="002060"/>
                </a:solidFill>
              </a:rPr>
              <a:t>In 2014, LFPR in the world is 63.5%.</a:t>
            </a:r>
            <a:endParaRPr lang="en-GB" sz="14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34740" y="1412776"/>
            <a:ext cx="8297700" cy="756000"/>
            <a:chOff x="234740" y="1412776"/>
            <a:chExt cx="8297700" cy="72008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0" y="2420888"/>
            <a:ext cx="1440135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002060"/>
                </a:solidFill>
              </a:rPr>
              <a:t>Gap between </a:t>
            </a:r>
            <a:r>
              <a:rPr lang="tr-TR" dirty="0" smtClean="0">
                <a:solidFill>
                  <a:srgbClr val="C00000"/>
                </a:solidFill>
              </a:rPr>
              <a:t>OIC</a:t>
            </a:r>
            <a:r>
              <a:rPr lang="tr-TR" dirty="0" smtClean="0">
                <a:solidFill>
                  <a:srgbClr val="002060"/>
                </a:solidFill>
              </a:rPr>
              <a:t> and </a:t>
            </a:r>
            <a:r>
              <a:rPr lang="tr-TR" dirty="0" smtClean="0">
                <a:solidFill>
                  <a:srgbClr val="C00000"/>
                </a:solidFill>
              </a:rPr>
              <a:t>developed </a:t>
            </a:r>
            <a:r>
              <a:rPr lang="tr-TR" dirty="0" smtClean="0">
                <a:solidFill>
                  <a:srgbClr val="002060"/>
                </a:solidFill>
              </a:rPr>
              <a:t>decreased </a:t>
            </a:r>
            <a:r>
              <a:rPr lang="tr-TR" dirty="0">
                <a:solidFill>
                  <a:srgbClr val="002060"/>
                </a:solidFill>
              </a:rPr>
              <a:t>from </a:t>
            </a:r>
            <a:r>
              <a:rPr lang="tr-TR" dirty="0" smtClean="0">
                <a:solidFill>
                  <a:srgbClr val="C00000"/>
                </a:solidFill>
              </a:rPr>
              <a:t>2.2% </a:t>
            </a:r>
            <a:r>
              <a:rPr lang="tr-TR" dirty="0" smtClean="0">
                <a:solidFill>
                  <a:srgbClr val="002060"/>
                </a:solidFill>
              </a:rPr>
              <a:t>to </a:t>
            </a:r>
            <a:r>
              <a:rPr lang="tr-TR" dirty="0" smtClean="0">
                <a:solidFill>
                  <a:srgbClr val="C00000"/>
                </a:solidFill>
              </a:rPr>
              <a:t>0.5%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704000" y="2407818"/>
            <a:ext cx="144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002060"/>
                </a:solidFill>
              </a:rPr>
              <a:t>Gap between </a:t>
            </a:r>
            <a:r>
              <a:rPr lang="tr-TR" dirty="0">
                <a:solidFill>
                  <a:srgbClr val="C00000"/>
                </a:solidFill>
              </a:rPr>
              <a:t>OIC</a:t>
            </a:r>
            <a:r>
              <a:rPr lang="tr-TR" dirty="0">
                <a:solidFill>
                  <a:srgbClr val="002060"/>
                </a:solidFill>
              </a:rPr>
              <a:t> and </a:t>
            </a:r>
            <a:r>
              <a:rPr lang="tr-TR" dirty="0">
                <a:solidFill>
                  <a:srgbClr val="C00000"/>
                </a:solidFill>
              </a:rPr>
              <a:t>other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smtClean="0">
                <a:solidFill>
                  <a:srgbClr val="C00000"/>
                </a:solidFill>
              </a:rPr>
              <a:t>developing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decreased from </a:t>
            </a:r>
            <a:r>
              <a:rPr lang="tr-TR" dirty="0" smtClean="0">
                <a:solidFill>
                  <a:srgbClr val="C00000"/>
                </a:solidFill>
              </a:rPr>
              <a:t>9.6%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to </a:t>
            </a:r>
            <a:r>
              <a:rPr lang="tr-TR" dirty="0" smtClean="0">
                <a:solidFill>
                  <a:srgbClr val="C00000"/>
                </a:solidFill>
              </a:rPr>
              <a:t>5.8%</a:t>
            </a:r>
            <a:endParaRPr lang="en-GB" dirty="0">
              <a:solidFill>
                <a:srgbClr val="C00000"/>
              </a:solidFill>
            </a:endParaRPr>
          </a:p>
        </p:txBody>
      </p:sp>
      <p:graphicFrame>
        <p:nvGraphicFramePr>
          <p:cNvPr id="17" name="Grafik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180199"/>
              </p:ext>
            </p:extLst>
          </p:nvPr>
        </p:nvGraphicFramePr>
        <p:xfrm>
          <a:off x="1475656" y="2421208"/>
          <a:ext cx="612068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250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1F497D"/>
                </a:solidFill>
              </a:rPr>
              <a:t>Labour Force Participation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45224"/>
            <a:ext cx="9144000" cy="1412776"/>
          </a:xfrm>
          <a:noFill/>
        </p:spPr>
        <p:txBody>
          <a:bodyPr>
            <a:noAutofit/>
          </a:bodyPr>
          <a:lstStyle/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Despite </a:t>
            </a:r>
            <a:r>
              <a:rPr lang="tr-TR" sz="2000" dirty="0">
                <a:solidFill>
                  <a:srgbClr val="002060"/>
                </a:solidFill>
              </a:rPr>
              <a:t>the recent </a:t>
            </a:r>
            <a:r>
              <a:rPr lang="tr-TR" sz="2000" dirty="0" smtClean="0">
                <a:solidFill>
                  <a:srgbClr val="002060"/>
                </a:solidFill>
              </a:rPr>
              <a:t>progress, LFPR in OIC countries is steadily lower.</a:t>
            </a: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As of 2014, LFPR in OIC is 59.8%. </a:t>
            </a: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</a:rPr>
              <a:t>40.2% of population remains inactive.</a:t>
            </a: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</a:rPr>
              <a:t>1. Structure of Labour </a:t>
            </a:r>
            <a:r>
              <a:rPr lang="tr-TR" sz="1400" dirty="0" smtClean="0">
                <a:solidFill>
                  <a:schemeClr val="bg1"/>
                </a:solidFill>
              </a:rPr>
              <a:t>Market in OIC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1848" y="1412776"/>
            <a:ext cx="8229600" cy="720080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tr-TR" sz="1600" b="1" dirty="0">
                <a:solidFill>
                  <a:srgbClr val="002060"/>
                </a:solidFill>
              </a:rPr>
              <a:t>Labour force participation </a:t>
            </a:r>
            <a:r>
              <a:rPr lang="tr-TR" sz="1600" b="1" dirty="0" smtClean="0">
                <a:solidFill>
                  <a:srgbClr val="002060"/>
                </a:solidFill>
              </a:rPr>
              <a:t>rate (LFPR) </a:t>
            </a:r>
            <a:r>
              <a:rPr lang="en-GB" sz="1400" dirty="0">
                <a:solidFill>
                  <a:srgbClr val="002060"/>
                </a:solidFill>
              </a:rPr>
              <a:t>measures the proportion of people aged 15 and above that engages actively in the labour market, either by working or actively searching for a job. </a:t>
            </a:r>
            <a:r>
              <a:rPr lang="tr-TR" sz="1400" dirty="0" smtClean="0">
                <a:solidFill>
                  <a:srgbClr val="002060"/>
                </a:solidFill>
              </a:rPr>
              <a:t>In 2014, LFPR in the world is 63.5%.</a:t>
            </a:r>
            <a:endParaRPr lang="en-GB" sz="14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34740" y="1412776"/>
            <a:ext cx="8297700" cy="756000"/>
            <a:chOff x="234740" y="1412776"/>
            <a:chExt cx="8297700" cy="72008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0" y="2420888"/>
            <a:ext cx="1440135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002060"/>
                </a:solidFill>
              </a:rPr>
              <a:t>Gap between </a:t>
            </a:r>
            <a:r>
              <a:rPr lang="tr-TR" dirty="0" smtClean="0">
                <a:solidFill>
                  <a:srgbClr val="C00000"/>
                </a:solidFill>
              </a:rPr>
              <a:t>OIC</a:t>
            </a:r>
            <a:r>
              <a:rPr lang="tr-TR" dirty="0" smtClean="0">
                <a:solidFill>
                  <a:srgbClr val="002060"/>
                </a:solidFill>
              </a:rPr>
              <a:t> and </a:t>
            </a:r>
            <a:r>
              <a:rPr lang="tr-TR" dirty="0" smtClean="0">
                <a:solidFill>
                  <a:srgbClr val="C00000"/>
                </a:solidFill>
              </a:rPr>
              <a:t>developed </a:t>
            </a:r>
            <a:r>
              <a:rPr lang="tr-TR" dirty="0" smtClean="0">
                <a:solidFill>
                  <a:srgbClr val="002060"/>
                </a:solidFill>
              </a:rPr>
              <a:t>decreased </a:t>
            </a:r>
            <a:r>
              <a:rPr lang="tr-TR" dirty="0">
                <a:solidFill>
                  <a:srgbClr val="002060"/>
                </a:solidFill>
              </a:rPr>
              <a:t>from </a:t>
            </a:r>
            <a:r>
              <a:rPr lang="tr-TR" dirty="0" smtClean="0">
                <a:solidFill>
                  <a:srgbClr val="C00000"/>
                </a:solidFill>
              </a:rPr>
              <a:t>2.2% </a:t>
            </a:r>
            <a:r>
              <a:rPr lang="tr-TR" dirty="0" smtClean="0">
                <a:solidFill>
                  <a:srgbClr val="002060"/>
                </a:solidFill>
              </a:rPr>
              <a:t>to </a:t>
            </a:r>
            <a:r>
              <a:rPr lang="tr-TR" dirty="0" smtClean="0">
                <a:solidFill>
                  <a:srgbClr val="C00000"/>
                </a:solidFill>
              </a:rPr>
              <a:t>0.5%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704000" y="2407818"/>
            <a:ext cx="144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002060"/>
                </a:solidFill>
              </a:rPr>
              <a:t>Gap between </a:t>
            </a:r>
            <a:r>
              <a:rPr lang="tr-TR" dirty="0">
                <a:solidFill>
                  <a:srgbClr val="C00000"/>
                </a:solidFill>
              </a:rPr>
              <a:t>OIC</a:t>
            </a:r>
            <a:r>
              <a:rPr lang="tr-TR" dirty="0">
                <a:solidFill>
                  <a:srgbClr val="002060"/>
                </a:solidFill>
              </a:rPr>
              <a:t> and </a:t>
            </a:r>
            <a:r>
              <a:rPr lang="tr-TR" dirty="0">
                <a:solidFill>
                  <a:srgbClr val="C00000"/>
                </a:solidFill>
              </a:rPr>
              <a:t>other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smtClean="0">
                <a:solidFill>
                  <a:srgbClr val="C00000"/>
                </a:solidFill>
              </a:rPr>
              <a:t>developing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decreased from </a:t>
            </a:r>
            <a:r>
              <a:rPr lang="tr-TR" dirty="0" smtClean="0">
                <a:solidFill>
                  <a:srgbClr val="C00000"/>
                </a:solidFill>
              </a:rPr>
              <a:t>9.6%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to </a:t>
            </a:r>
            <a:r>
              <a:rPr lang="tr-TR" dirty="0" smtClean="0">
                <a:solidFill>
                  <a:srgbClr val="C00000"/>
                </a:solidFill>
              </a:rPr>
              <a:t>5.8%</a:t>
            </a:r>
            <a:endParaRPr lang="en-GB" dirty="0">
              <a:solidFill>
                <a:srgbClr val="C00000"/>
              </a:solidFill>
            </a:endParaRPr>
          </a:p>
        </p:txBody>
      </p:sp>
      <p:graphicFrame>
        <p:nvGraphicFramePr>
          <p:cNvPr id="17" name="Grafik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2883964"/>
              </p:ext>
            </p:extLst>
          </p:nvPr>
        </p:nvGraphicFramePr>
        <p:xfrm>
          <a:off x="1475656" y="2421208"/>
          <a:ext cx="612068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Rectangle 15"/>
          <p:cNvSpPr/>
          <p:nvPr/>
        </p:nvSpPr>
        <p:spPr>
          <a:xfrm>
            <a:off x="7092280" y="4077072"/>
            <a:ext cx="576064" cy="3600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52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7" grpId="0" uiExpand="1">
        <p:bldSub>
          <a:bldChart bld="series"/>
        </p:bldSub>
      </p:bldGraphic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1F497D"/>
                </a:solidFill>
              </a:rPr>
              <a:t>Labour Force Participation</a:t>
            </a:r>
            <a:endParaRPr lang="en-GB" sz="32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>
                <a:solidFill>
                  <a:srgbClr val="002060"/>
                </a:solidFill>
              </a:rPr>
              <a:t>There are large discrepancies between male and female LFPR in OIC.</a:t>
            </a:r>
            <a:endParaRPr lang="en-GB" sz="2000" dirty="0">
              <a:solidFill>
                <a:srgbClr val="002060"/>
              </a:solidFill>
            </a:endParaRP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>
                <a:solidFill>
                  <a:srgbClr val="002060"/>
                </a:solidFill>
              </a:rPr>
              <a:t>LFPR among female in OIC is </a:t>
            </a:r>
            <a:r>
              <a:rPr lang="tr-TR" sz="2000" dirty="0" smtClean="0">
                <a:solidFill>
                  <a:srgbClr val="002060"/>
                </a:solidFill>
              </a:rPr>
              <a:t>around 12% </a:t>
            </a:r>
            <a:r>
              <a:rPr lang="tr-TR" sz="2000" dirty="0">
                <a:solidFill>
                  <a:srgbClr val="002060"/>
                </a:solidFill>
              </a:rPr>
              <a:t>lower than others. </a:t>
            </a: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>
                <a:solidFill>
                  <a:srgbClr val="002060"/>
                </a:solidFill>
              </a:rPr>
              <a:t>LFPR among male in OIC is well above the average of developed countries.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</a:rPr>
              <a:t>1. Structure of Labour </a:t>
            </a:r>
            <a:r>
              <a:rPr lang="tr-TR" sz="1400" dirty="0" smtClean="0">
                <a:solidFill>
                  <a:schemeClr val="bg1"/>
                </a:solidFill>
              </a:rPr>
              <a:t>Market in OIC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01848" y="1412776"/>
            <a:ext cx="8229600" cy="72008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tr-TR" sz="1600" b="1" dirty="0" smtClean="0">
                <a:solidFill>
                  <a:srgbClr val="002060"/>
                </a:solidFill>
              </a:rPr>
              <a:t>LFPR by Gender</a:t>
            </a:r>
            <a:r>
              <a:rPr lang="en-GB" sz="1600" dirty="0" smtClean="0">
                <a:solidFill>
                  <a:srgbClr val="002060"/>
                </a:solidFill>
              </a:rPr>
              <a:t> </a:t>
            </a:r>
            <a:endParaRPr lang="tr-TR" sz="1600" dirty="0" smtClean="0">
              <a:solidFill>
                <a:srgbClr val="002060"/>
              </a:solidFill>
            </a:endParaRPr>
          </a:p>
          <a:p>
            <a:pPr marL="109728" indent="0" algn="ctr">
              <a:buNone/>
            </a:pPr>
            <a:r>
              <a:rPr lang="tr-TR" sz="1400" dirty="0" smtClean="0">
                <a:solidFill>
                  <a:srgbClr val="002060"/>
                </a:solidFill>
              </a:rPr>
              <a:t>Averages of the 54 OIC, 87 other developing and 33 developed countries for which data are available</a:t>
            </a:r>
            <a:endParaRPr lang="en-GB" sz="1200" dirty="0">
              <a:solidFill>
                <a:srgbClr val="00206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34740" y="1412776"/>
            <a:ext cx="8297700" cy="576064"/>
            <a:chOff x="234740" y="1412776"/>
            <a:chExt cx="8297700" cy="72008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Connector 13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0" y="2276872"/>
            <a:ext cx="1440135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C00000"/>
                </a:solidFill>
              </a:rPr>
              <a:t>Female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sz="1600" dirty="0" smtClean="0">
                <a:solidFill>
                  <a:srgbClr val="002060"/>
                </a:solidFill>
              </a:rPr>
              <a:t>participation </a:t>
            </a:r>
            <a:r>
              <a:rPr lang="tr-TR" dirty="0" smtClean="0">
                <a:solidFill>
                  <a:srgbClr val="C00000"/>
                </a:solidFill>
              </a:rPr>
              <a:t>increased</a:t>
            </a:r>
            <a:r>
              <a:rPr lang="tr-TR" dirty="0" smtClean="0">
                <a:solidFill>
                  <a:srgbClr val="002060"/>
                </a:solidFill>
              </a:rPr>
              <a:t> only in </a:t>
            </a:r>
            <a:r>
              <a:rPr lang="tr-TR" dirty="0" smtClean="0">
                <a:solidFill>
                  <a:srgbClr val="C00000"/>
                </a:solidFill>
              </a:rPr>
              <a:t>OIC</a:t>
            </a:r>
            <a:r>
              <a:rPr lang="tr-TR" dirty="0" smtClean="0">
                <a:solidFill>
                  <a:srgbClr val="002060"/>
                </a:solidFill>
              </a:rPr>
              <a:t> and </a:t>
            </a:r>
            <a:r>
              <a:rPr lang="tr-TR" dirty="0" smtClean="0">
                <a:solidFill>
                  <a:srgbClr val="C00000"/>
                </a:solidFill>
              </a:rPr>
              <a:t>developed</a:t>
            </a:r>
            <a:r>
              <a:rPr lang="tr-TR" dirty="0" smtClean="0">
                <a:solidFill>
                  <a:srgbClr val="002060"/>
                </a:solidFill>
              </a:rPr>
              <a:t> countries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704000" y="2263802"/>
            <a:ext cx="144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C00000"/>
                </a:solidFill>
              </a:rPr>
              <a:t>Male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sz="1600" dirty="0" smtClean="0">
                <a:solidFill>
                  <a:srgbClr val="002060"/>
                </a:solidFill>
              </a:rPr>
              <a:t>participation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smtClean="0">
                <a:solidFill>
                  <a:srgbClr val="C00000"/>
                </a:solidFill>
              </a:rPr>
              <a:t>decreased</a:t>
            </a:r>
            <a:r>
              <a:rPr lang="tr-TR" dirty="0" smtClean="0">
                <a:solidFill>
                  <a:srgbClr val="002060"/>
                </a:solidFill>
              </a:rPr>
              <a:t> in </a:t>
            </a:r>
            <a:r>
              <a:rPr lang="tr-TR" dirty="0" smtClean="0">
                <a:solidFill>
                  <a:srgbClr val="C00000"/>
                </a:solidFill>
              </a:rPr>
              <a:t>all</a:t>
            </a:r>
            <a:r>
              <a:rPr lang="tr-TR" dirty="0" smtClean="0">
                <a:solidFill>
                  <a:srgbClr val="002060"/>
                </a:solidFill>
              </a:rPr>
              <a:t> country groups</a:t>
            </a:r>
            <a:endParaRPr lang="en-GB" dirty="0">
              <a:solidFill>
                <a:srgbClr val="002060"/>
              </a:solidFill>
            </a:endParaRPr>
          </a:p>
        </p:txBody>
      </p:sp>
      <p:graphicFrame>
        <p:nvGraphicFramePr>
          <p:cNvPr id="20" name="Grafik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5892435"/>
              </p:ext>
            </p:extLst>
          </p:nvPr>
        </p:nvGraphicFramePr>
        <p:xfrm>
          <a:off x="1691680" y="2263802"/>
          <a:ext cx="5832648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062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1F497D"/>
                </a:solidFill>
              </a:rPr>
              <a:t>Labour Force Participation</a:t>
            </a:r>
            <a:endParaRPr lang="en-GB" sz="32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>
                <a:solidFill>
                  <a:srgbClr val="002060"/>
                </a:solidFill>
              </a:rPr>
              <a:t>There are large discrepancies between male and female LFPR in OIC.</a:t>
            </a:r>
            <a:endParaRPr lang="en-GB" sz="2000" dirty="0">
              <a:solidFill>
                <a:srgbClr val="002060"/>
              </a:solidFill>
            </a:endParaRP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>
                <a:solidFill>
                  <a:srgbClr val="002060"/>
                </a:solidFill>
              </a:rPr>
              <a:t>LFPR among female in OIC is </a:t>
            </a:r>
            <a:r>
              <a:rPr lang="tr-TR" sz="2000" dirty="0" smtClean="0">
                <a:solidFill>
                  <a:srgbClr val="002060"/>
                </a:solidFill>
              </a:rPr>
              <a:t>around 12% </a:t>
            </a:r>
            <a:r>
              <a:rPr lang="tr-TR" sz="2000" dirty="0">
                <a:solidFill>
                  <a:srgbClr val="002060"/>
                </a:solidFill>
              </a:rPr>
              <a:t>lower than others. </a:t>
            </a: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>
                <a:solidFill>
                  <a:srgbClr val="002060"/>
                </a:solidFill>
              </a:rPr>
              <a:t>LFPR among male in OIC is well above the average of developed countries.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</a:rPr>
              <a:t>1. Structure of Labour </a:t>
            </a:r>
            <a:r>
              <a:rPr lang="tr-TR" sz="1400" dirty="0" smtClean="0">
                <a:solidFill>
                  <a:schemeClr val="bg1"/>
                </a:solidFill>
              </a:rPr>
              <a:t>Market in OIC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01848" y="1412776"/>
            <a:ext cx="8229600" cy="72008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tr-TR" sz="1600" b="1" dirty="0" smtClean="0">
                <a:solidFill>
                  <a:srgbClr val="002060"/>
                </a:solidFill>
              </a:rPr>
              <a:t>LFPR by Gender</a:t>
            </a:r>
            <a:r>
              <a:rPr lang="en-GB" sz="1600" dirty="0" smtClean="0">
                <a:solidFill>
                  <a:srgbClr val="002060"/>
                </a:solidFill>
              </a:rPr>
              <a:t> </a:t>
            </a:r>
            <a:endParaRPr lang="tr-TR" sz="1600" dirty="0" smtClean="0">
              <a:solidFill>
                <a:srgbClr val="002060"/>
              </a:solidFill>
            </a:endParaRPr>
          </a:p>
          <a:p>
            <a:pPr marL="109728" indent="0" algn="ctr">
              <a:buNone/>
            </a:pPr>
            <a:r>
              <a:rPr lang="tr-TR" sz="1400" dirty="0" smtClean="0">
                <a:solidFill>
                  <a:srgbClr val="002060"/>
                </a:solidFill>
              </a:rPr>
              <a:t>Averages of the 54 OIC, 87 other developing and 33 developed countries for which data are available</a:t>
            </a:r>
            <a:endParaRPr lang="en-GB" sz="1200" dirty="0">
              <a:solidFill>
                <a:srgbClr val="00206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34740" y="1412776"/>
            <a:ext cx="8297700" cy="576064"/>
            <a:chOff x="234740" y="1412776"/>
            <a:chExt cx="8297700" cy="72008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Connector 13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0" y="2276872"/>
            <a:ext cx="1440135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C00000"/>
                </a:solidFill>
              </a:rPr>
              <a:t>Female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sz="1600" dirty="0" smtClean="0">
                <a:solidFill>
                  <a:srgbClr val="002060"/>
                </a:solidFill>
              </a:rPr>
              <a:t>participation </a:t>
            </a:r>
            <a:r>
              <a:rPr lang="tr-TR" dirty="0" smtClean="0">
                <a:solidFill>
                  <a:srgbClr val="C00000"/>
                </a:solidFill>
              </a:rPr>
              <a:t>increased</a:t>
            </a:r>
            <a:r>
              <a:rPr lang="tr-TR" dirty="0" smtClean="0">
                <a:solidFill>
                  <a:srgbClr val="002060"/>
                </a:solidFill>
              </a:rPr>
              <a:t> only in </a:t>
            </a:r>
            <a:r>
              <a:rPr lang="tr-TR" dirty="0" smtClean="0">
                <a:solidFill>
                  <a:srgbClr val="C00000"/>
                </a:solidFill>
              </a:rPr>
              <a:t>OIC</a:t>
            </a:r>
            <a:r>
              <a:rPr lang="tr-TR" dirty="0" smtClean="0">
                <a:solidFill>
                  <a:srgbClr val="002060"/>
                </a:solidFill>
              </a:rPr>
              <a:t> and </a:t>
            </a:r>
            <a:r>
              <a:rPr lang="tr-TR" dirty="0" smtClean="0">
                <a:solidFill>
                  <a:srgbClr val="C00000"/>
                </a:solidFill>
              </a:rPr>
              <a:t>developed</a:t>
            </a:r>
            <a:r>
              <a:rPr lang="tr-TR" dirty="0" smtClean="0">
                <a:solidFill>
                  <a:srgbClr val="002060"/>
                </a:solidFill>
              </a:rPr>
              <a:t> countries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704000" y="2263802"/>
            <a:ext cx="144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rgbClr val="C00000"/>
                </a:solidFill>
              </a:rPr>
              <a:t>Male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sz="1600" dirty="0" smtClean="0">
                <a:solidFill>
                  <a:srgbClr val="002060"/>
                </a:solidFill>
              </a:rPr>
              <a:t>participation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smtClean="0">
                <a:solidFill>
                  <a:srgbClr val="C00000"/>
                </a:solidFill>
              </a:rPr>
              <a:t>decreased</a:t>
            </a:r>
            <a:r>
              <a:rPr lang="tr-TR" dirty="0" smtClean="0">
                <a:solidFill>
                  <a:srgbClr val="002060"/>
                </a:solidFill>
              </a:rPr>
              <a:t> in </a:t>
            </a:r>
            <a:r>
              <a:rPr lang="tr-TR" dirty="0" smtClean="0">
                <a:solidFill>
                  <a:srgbClr val="C00000"/>
                </a:solidFill>
              </a:rPr>
              <a:t>all</a:t>
            </a:r>
            <a:r>
              <a:rPr lang="tr-TR" dirty="0" smtClean="0">
                <a:solidFill>
                  <a:srgbClr val="002060"/>
                </a:solidFill>
              </a:rPr>
              <a:t> country groups</a:t>
            </a:r>
            <a:endParaRPr lang="en-GB" dirty="0">
              <a:solidFill>
                <a:srgbClr val="002060"/>
              </a:solidFill>
            </a:endParaRPr>
          </a:p>
        </p:txBody>
      </p:sp>
      <p:graphicFrame>
        <p:nvGraphicFramePr>
          <p:cNvPr id="20" name="Grafik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344948"/>
              </p:ext>
            </p:extLst>
          </p:nvPr>
        </p:nvGraphicFramePr>
        <p:xfrm>
          <a:off x="1691680" y="2263802"/>
          <a:ext cx="5832648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Rectangle 16"/>
          <p:cNvSpPr/>
          <p:nvPr/>
        </p:nvSpPr>
        <p:spPr>
          <a:xfrm>
            <a:off x="2483768" y="2636912"/>
            <a:ext cx="432048" cy="3600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5148064" y="3284984"/>
            <a:ext cx="432048" cy="3600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80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645374"/>
              </p:ext>
            </p:extLst>
          </p:nvPr>
        </p:nvGraphicFramePr>
        <p:xfrm>
          <a:off x="1565768" y="2208193"/>
          <a:ext cx="6102576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1F497D"/>
                </a:solidFill>
              </a:rPr>
              <a:t>Labour Force Participation </a:t>
            </a:r>
            <a:endParaRPr lang="en-GB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5445224"/>
            <a:ext cx="9144000" cy="1412776"/>
          </a:xfrm>
          <a:prstGeom prst="rect">
            <a:avLst/>
          </a:prstGeom>
          <a:noFill/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>
                <a:solidFill>
                  <a:srgbClr val="002060"/>
                </a:solidFill>
              </a:rPr>
              <a:t>Countries in the middle east show lower participation rates</a:t>
            </a:r>
          </a:p>
          <a:p>
            <a:pPr marL="444500" indent="-334963">
              <a:spcAft>
                <a:spcPts val="600"/>
              </a:spcAft>
              <a:buFont typeface="Wingdings" pitchFamily="2" charset="2"/>
              <a:buChar char="Ø"/>
            </a:pPr>
            <a:r>
              <a:rPr lang="tr-TR" sz="2000" dirty="0">
                <a:solidFill>
                  <a:srgbClr val="002060"/>
                </a:solidFill>
              </a:rPr>
              <a:t>Countries in the </a:t>
            </a:r>
            <a:r>
              <a:rPr lang="tr-TR" sz="2000" dirty="0" smtClean="0">
                <a:solidFill>
                  <a:srgbClr val="002060"/>
                </a:solidFill>
              </a:rPr>
              <a:t>sub-Saharan Africa and </a:t>
            </a:r>
            <a:r>
              <a:rPr lang="tr-TR" sz="2000" dirty="0">
                <a:solidFill>
                  <a:srgbClr val="002060"/>
                </a:solidFill>
              </a:rPr>
              <a:t>Gulf </a:t>
            </a:r>
            <a:r>
              <a:rPr lang="tr-TR" sz="2000" dirty="0" smtClean="0">
                <a:solidFill>
                  <a:srgbClr val="002060"/>
                </a:solidFill>
              </a:rPr>
              <a:t>regions show </a:t>
            </a:r>
            <a:r>
              <a:rPr lang="tr-TR" sz="2000" dirty="0">
                <a:solidFill>
                  <a:srgbClr val="002060"/>
                </a:solidFill>
              </a:rPr>
              <a:t>higher </a:t>
            </a:r>
            <a:r>
              <a:rPr lang="tr-TR" sz="2000" dirty="0" smtClean="0">
                <a:solidFill>
                  <a:srgbClr val="002060"/>
                </a:solidFill>
              </a:rPr>
              <a:t>participation rates</a:t>
            </a:r>
            <a:endParaRPr lang="tr-TR" sz="20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3995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chemeClr val="bg1"/>
                </a:solidFill>
              </a:rPr>
              <a:t>1. Structure of Labour </a:t>
            </a:r>
            <a:r>
              <a:rPr lang="tr-TR" sz="1400" dirty="0" smtClean="0">
                <a:solidFill>
                  <a:schemeClr val="bg1"/>
                </a:solidFill>
              </a:rPr>
              <a:t>Market in OIC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01848" y="1412776"/>
            <a:ext cx="8229600" cy="720080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tr-TR" sz="1600" b="1" dirty="0" smtClean="0">
                <a:solidFill>
                  <a:srgbClr val="002060"/>
                </a:solidFill>
              </a:rPr>
              <a:t>Top countires in LFPR</a:t>
            </a:r>
            <a:endParaRPr lang="tr-TR" sz="1600" dirty="0" smtClean="0">
              <a:solidFill>
                <a:srgbClr val="002060"/>
              </a:solidFill>
            </a:endParaRPr>
          </a:p>
          <a:p>
            <a:pPr marL="109728" indent="0" algn="ctr">
              <a:buNone/>
            </a:pPr>
            <a:r>
              <a:rPr lang="tr-TR" sz="1400" dirty="0" smtClean="0">
                <a:solidFill>
                  <a:srgbClr val="002060"/>
                </a:solidFill>
              </a:rPr>
              <a:t>Among the 54 OIC countries</a:t>
            </a:r>
            <a:endParaRPr lang="en-GB" sz="1200" dirty="0">
              <a:solidFill>
                <a:srgbClr val="00206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34740" y="1412776"/>
            <a:ext cx="8297700" cy="576064"/>
            <a:chOff x="234740" y="1412776"/>
            <a:chExt cx="8297700" cy="72008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34741" y="141277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34740" y="2132856"/>
              <a:ext cx="829769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/>
          <p:cNvCxnSpPr/>
          <p:nvPr/>
        </p:nvCxnSpPr>
        <p:spPr>
          <a:xfrm>
            <a:off x="0" y="544522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0" y="2221263"/>
            <a:ext cx="1440135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002060"/>
                </a:solidFill>
              </a:rPr>
              <a:t>LFPR in </a:t>
            </a:r>
            <a:r>
              <a:rPr lang="tr-TR" dirty="0">
                <a:solidFill>
                  <a:srgbClr val="C00000"/>
                </a:solidFill>
              </a:rPr>
              <a:t>Qatar</a:t>
            </a:r>
            <a:r>
              <a:rPr lang="tr-TR" dirty="0">
                <a:solidFill>
                  <a:srgbClr val="002060"/>
                </a:solidFill>
              </a:rPr>
              <a:t> is only </a:t>
            </a:r>
            <a:r>
              <a:rPr lang="tr-TR" dirty="0">
                <a:solidFill>
                  <a:srgbClr val="C00000"/>
                </a:solidFill>
              </a:rPr>
              <a:t>86.6%</a:t>
            </a:r>
            <a:r>
              <a:rPr lang="tr-TR" dirty="0">
                <a:solidFill>
                  <a:srgbClr val="002060"/>
                </a:solidFill>
              </a:rPr>
              <a:t>, which is the </a:t>
            </a:r>
            <a:r>
              <a:rPr lang="tr-TR" dirty="0" smtClean="0">
                <a:solidFill>
                  <a:srgbClr val="C00000"/>
                </a:solidFill>
              </a:rPr>
              <a:t>5th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C00000"/>
                </a:solidFill>
              </a:rPr>
              <a:t>highest</a:t>
            </a:r>
            <a:r>
              <a:rPr lang="tr-TR" dirty="0">
                <a:solidFill>
                  <a:srgbClr val="002060"/>
                </a:solidFill>
              </a:rPr>
              <a:t> in the </a:t>
            </a:r>
            <a:r>
              <a:rPr lang="tr-TR" dirty="0" smtClean="0">
                <a:solidFill>
                  <a:srgbClr val="002060"/>
                </a:solidFill>
              </a:rPr>
              <a:t>world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704000" y="2208193"/>
            <a:ext cx="1440000" cy="28803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002060"/>
                </a:solidFill>
              </a:rPr>
              <a:t>LFPR in </a:t>
            </a:r>
            <a:r>
              <a:rPr lang="tr-TR" dirty="0">
                <a:solidFill>
                  <a:srgbClr val="C00000"/>
                </a:solidFill>
              </a:rPr>
              <a:t>Palestine</a:t>
            </a:r>
            <a:r>
              <a:rPr lang="tr-TR" dirty="0">
                <a:solidFill>
                  <a:srgbClr val="002060"/>
                </a:solidFill>
              </a:rPr>
              <a:t> is only </a:t>
            </a:r>
            <a:r>
              <a:rPr lang="tr-TR" dirty="0">
                <a:solidFill>
                  <a:srgbClr val="C00000"/>
                </a:solidFill>
              </a:rPr>
              <a:t>41.4%</a:t>
            </a:r>
            <a:r>
              <a:rPr lang="tr-TR" dirty="0">
                <a:solidFill>
                  <a:srgbClr val="002060"/>
                </a:solidFill>
              </a:rPr>
              <a:t>, which is the </a:t>
            </a:r>
            <a:r>
              <a:rPr lang="tr-TR" dirty="0">
                <a:solidFill>
                  <a:srgbClr val="C00000"/>
                </a:solidFill>
              </a:rPr>
              <a:t>3rd</a:t>
            </a:r>
            <a:r>
              <a:rPr lang="tr-TR" dirty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C00000"/>
                </a:solidFill>
              </a:rPr>
              <a:t>lowest</a:t>
            </a:r>
            <a:r>
              <a:rPr lang="tr-TR" dirty="0">
                <a:solidFill>
                  <a:srgbClr val="002060"/>
                </a:solidFill>
              </a:rPr>
              <a:t> in the world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07704" y="2564904"/>
            <a:ext cx="288032" cy="170972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7236296" y="3356992"/>
            <a:ext cx="288032" cy="91764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35496" y="3933056"/>
            <a:ext cx="1349411" cy="61114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749294" y="3933055"/>
            <a:ext cx="1349411" cy="61114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54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5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6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s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3070</TotalTime>
  <Words>3199</Words>
  <Application>Microsoft Office PowerPoint</Application>
  <PresentationFormat>On-screen Show (4:3)</PresentationFormat>
  <Paragraphs>334</Paragraphs>
  <Slides>37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Urban</vt:lpstr>
      <vt:lpstr>Current State of the  OIC Labour Market </vt:lpstr>
      <vt:lpstr>Outline</vt:lpstr>
      <vt:lpstr>Structure of Labour Market in OIC Countries</vt:lpstr>
      <vt:lpstr>Structure of Labour Market in OIC Countries</vt:lpstr>
      <vt:lpstr>Labour Force Participation</vt:lpstr>
      <vt:lpstr>Labour Force Participation</vt:lpstr>
      <vt:lpstr>Labour Force Participation</vt:lpstr>
      <vt:lpstr>Labour Force Participation</vt:lpstr>
      <vt:lpstr>Labour Force Participation </vt:lpstr>
      <vt:lpstr>Labour Force Participation</vt:lpstr>
      <vt:lpstr>Labour Force Participation</vt:lpstr>
      <vt:lpstr>Employmet-to-Population Ratio (E2P)</vt:lpstr>
      <vt:lpstr>Employmet-to-Population Ratio (E2P)</vt:lpstr>
      <vt:lpstr>Employmet-to-Population Ratio</vt:lpstr>
      <vt:lpstr>Employment by Sector</vt:lpstr>
      <vt:lpstr>Employment by Sector</vt:lpstr>
      <vt:lpstr>Employment by Occupation</vt:lpstr>
      <vt:lpstr>Vulnerable Employment</vt:lpstr>
      <vt:lpstr>Vulnerable Employment</vt:lpstr>
      <vt:lpstr>Educational Attainment</vt:lpstr>
      <vt:lpstr>Labour Productivity</vt:lpstr>
      <vt:lpstr>Total Unemployment</vt:lpstr>
      <vt:lpstr>Total Unemployment</vt:lpstr>
      <vt:lpstr>Total Unemployment</vt:lpstr>
      <vt:lpstr>Total Unemployment</vt:lpstr>
      <vt:lpstr>Youth Unemployment</vt:lpstr>
      <vt:lpstr>Youth Unemployment</vt:lpstr>
      <vt:lpstr>Youth Unemployment</vt:lpstr>
      <vt:lpstr>Reasons for Unemployment in OIC Countries</vt:lpstr>
      <vt:lpstr>Skills and Employment</vt:lpstr>
      <vt:lpstr>Skills and Employment</vt:lpstr>
      <vt:lpstr>Skills and Employment</vt:lpstr>
      <vt:lpstr>Skills and Employment</vt:lpstr>
      <vt:lpstr>Policy Implications</vt:lpstr>
      <vt:lpstr>Policy Implications</vt:lpstr>
      <vt:lpstr>Policy Implications</vt:lpstr>
      <vt:lpstr>Thank you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Labour Market Structure, Unemployment and the Role of VET in OIC Countries</dc:title>
  <dc:creator>Kenan Bağcı</dc:creator>
  <cp:lastModifiedBy>Mansur Boydas</cp:lastModifiedBy>
  <cp:revision>153</cp:revision>
  <dcterms:created xsi:type="dcterms:W3CDTF">2014-04-04T07:43:01Z</dcterms:created>
  <dcterms:modified xsi:type="dcterms:W3CDTF">2016-09-26T17:00:49Z</dcterms:modified>
</cp:coreProperties>
</file>