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notesMasterIdLst>
    <p:notesMasterId r:id="rId13"/>
  </p:notesMasterIdLst>
  <p:sldIdLst>
    <p:sldId id="257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4" d="100"/>
          <a:sy n="114" d="100"/>
        </p:scale>
        <p:origin x="-145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4DB3AC-0831-4688-8010-5FE718E262CB}" type="datetimeFigureOut">
              <a:rPr lang="en-US" smtClean="0"/>
              <a:pPr/>
              <a:t>9/26/2016</a:t>
            </a:fld>
            <a:endParaRPr lang="en-US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6850F-DDE1-4CEA-8B91-9E66D0732E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265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58542-12DE-4619-844B-B2520873B0B8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S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/>
        </p:nvSpPr>
        <p:spPr bwMode="auto">
          <a:xfrm>
            <a:off x="457200" y="2895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>
              <a:defRPr/>
            </a:pPr>
            <a:endParaRPr lang="en-US" sz="7200" dirty="0" smtClean="0">
              <a:solidFill>
                <a:schemeClr val="accent1">
                  <a:lumMod val="75000"/>
                </a:schemeClr>
              </a:solidFill>
              <a:cs typeface="Andalus" pitchFamily="2" charset="-78"/>
            </a:endParaRPr>
          </a:p>
        </p:txBody>
      </p:sp>
      <p:sp>
        <p:nvSpPr>
          <p:cNvPr id="3" name="Vertical Scroll 2"/>
          <p:cNvSpPr/>
          <p:nvPr/>
        </p:nvSpPr>
        <p:spPr>
          <a:xfrm>
            <a:off x="228600" y="304800"/>
            <a:ext cx="8153400" cy="6172200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ar-SA" sz="7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Andalus" pitchFamily="2" charset="-78"/>
              </a:rPr>
              <a:t>بسم الله الرحمن الرحيم</a:t>
            </a:r>
            <a:endParaRPr lang="en-US" sz="72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cs typeface="Andalus" pitchFamily="2" charset="-78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152689"/>
            <a:ext cx="9144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تعيينات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طواقم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 مكاتب رؤساء الدوائر الحكومية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Simplified Arabic" pitchFamily="18" charset="-78"/>
            </a:endParaRPr>
          </a:p>
          <a:p>
            <a:pPr marL="0" marR="0" lvl="0" indent="0" algn="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     في دولة فلسطين يعتبر معدل تغيير الحكومات مرتفع، فمنذ بداية نشأت دولة فلسطين منذ العام 1993 وحتى الان تم تشكيل 13 حكومة</a:t>
            </a:r>
            <a:r>
              <a:rPr kumimoji="0" lang="ar-SA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 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Simplified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ar-SA" sz="2000" b="1" dirty="0" smtClean="0"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   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 في السابق كان كل رئيس دائرة حكومية يتسلم منصبة يقوم بتعيين طاقم له  ، وبعد ذلك تتغير الحكومة ويتغير رئيس الدائرة الحكومية ويتسلم المنصب رئيس جديد فيقوم هو الاخر بتعيين طاقم جديد له ، ومع تقلب الحكومات ادى ذلك الى :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Simplified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زيادة اعداد الموظفين غير الفاعلين  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Simplified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اختلال في جداول التشكيلات الوظيفية وتضخم الهياكل التنظيمية للدوائر الحكومية  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Simplified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حدوث منازعات وخلافات بين الموظفين على المواقع الوظيفية ومهام العمل و الصلاحيات  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Simplified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2000" b="1" dirty="0" smtClean="0"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     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 للتخلص من هذا الوضع تم اصدار قرار من مجلس الوزراء بموجبه يمنع تعيين موظفين دائمين في مكاتب رؤساء الدوائر الحكومية ، و انما يحق لكل رئيس دائرة حكومية ان يقوم بتعيين موظفين بعدد محدد  تعيين مؤقت على بند العقود و تنتهي هذه العقود بانتهاء عمل رئيس الدائرة الحكومية  .</a:t>
            </a:r>
            <a:endParaRPr kumimoji="0" lang="ar-S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754436" y="3619313"/>
            <a:ext cx="7131844" cy="4127500"/>
          </a:xfrm>
        </p:spPr>
        <p:txBody>
          <a:bodyPr/>
          <a:lstStyle/>
          <a:p>
            <a:pPr marL="44450" indent="0" algn="ctr">
              <a:buFont typeface="Arial" charset="0"/>
              <a:buNone/>
            </a:pPr>
            <a:endParaRPr lang="ar-SA" sz="4800" dirty="0" smtClean="0"/>
          </a:p>
          <a:p>
            <a:pPr marL="44450" indent="0" algn="ctr">
              <a:buFont typeface="Arial" charset="0"/>
              <a:buNone/>
            </a:pPr>
            <a:r>
              <a:rPr lang="ar-SA" sz="4800" b="1" dirty="0" smtClean="0"/>
              <a:t>نشكر لكم حسن المتابعة</a:t>
            </a:r>
            <a:endParaRPr lang="en-US" sz="4800" b="1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0" y="2708920"/>
            <a:ext cx="9104243" cy="329462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2800" dirty="0" smtClean="0">
                <a:latin typeface="Andalus" panose="02020603050405020304" pitchFamily="18" charset="-78"/>
                <a:cs typeface="+mn-cs"/>
              </a:rPr>
              <a:t/>
            </a:r>
            <a:br>
              <a:rPr lang="ar-SA" sz="2800" dirty="0" smtClean="0">
                <a:latin typeface="Andalus" panose="02020603050405020304" pitchFamily="18" charset="-78"/>
                <a:cs typeface="+mn-cs"/>
              </a:rPr>
            </a:br>
            <a:r>
              <a:rPr lang="ar-SA" sz="2800" dirty="0" smtClean="0">
                <a:latin typeface="Andalus" panose="02020603050405020304" pitchFamily="18" charset="-78"/>
                <a:cs typeface="+mn-cs"/>
              </a:rPr>
              <a:t>ديوان الموظفين العام</a:t>
            </a:r>
            <a:endParaRPr lang="en-US" sz="2800" dirty="0">
              <a:latin typeface="Andalus" panose="02020603050405020304" pitchFamily="18" charset="-78"/>
              <a:cs typeface="+mn-cs"/>
            </a:endParaRPr>
          </a:p>
        </p:txBody>
      </p:sp>
      <p:pic>
        <p:nvPicPr>
          <p:cNvPr id="30726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05275" y="490538"/>
            <a:ext cx="100012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نتيجة بحث الصور عن صور لمدينة القد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63488"/>
            <a:ext cx="9144000" cy="82197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348410"/>
            <a:ext cx="8964488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 dirty="0" smtClean="0">
                <a:latin typeface="Book Antiqua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التوظيف في القطاع العام في دولة فلسطين </a:t>
            </a:r>
            <a:endParaRPr kumimoji="0" lang="en-US" sz="2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Calibri" pitchFamily="34" charset="0"/>
              <a:cs typeface="Simplified Arabic" pitchFamily="18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Simplified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Arial" pitchFamily="34" charset="0"/>
              </a:rPr>
              <a:t>ديوان الموظفين العام  :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Arial" pitchFamily="34" charset="0"/>
              </a:rPr>
              <a:t>  هو دائرة حكومية تعنى بشؤون الجهاز الاداري في فلسطين ، و مهامة :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Arial" pitchFamily="34" charset="0"/>
              </a:rPr>
              <a:t>الاشراف على تطبيق احكام قانون الخدمة المدنية في كافة الدوائر الحكوميه.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Arial" pitchFamily="34" charset="0"/>
              </a:rPr>
              <a:t>المشاركة في اعداد وتنفيذ الخطط المتعلقة بالموظفين والعمل على تنمية قدراتهم عن طريق تنسيق التدريب والبعثات.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Arial" pitchFamily="34" charset="0"/>
              </a:rPr>
              <a:t>المشاركة في وضع القواعد الخاصة بإجراء امتحانات تنافسية بين المتقدمين للتعيين في الوظائف العامه</a:t>
            </a:r>
            <a:r>
              <a:rPr kumimoji="0" lang="ar-SA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Arial" pitchFamily="34" charset="0"/>
              </a:rPr>
              <a:t>تقديم الرأي في مشاريع الهياكل التنظيمية  وجداول الوظائف و الوصف الوظيفي للدوائر الحكوميه 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Arial" pitchFamily="34" charset="0"/>
              </a:rPr>
              <a:t>اعداد دليل للعاملين في القطاع الحكومي توضًح فيه واجبات الموظف وحقوقة</a:t>
            </a:r>
            <a:r>
              <a:rPr kumimoji="0" lang="ar-SA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Arial" pitchFamily="34" charset="0"/>
              </a:rPr>
              <a:t>اعداد سجل مركزي لجميع الموظفين في القطاع الحكومي وتقديم الاحصاءات عن الموظفين  .    </a:t>
            </a:r>
            <a:endParaRPr kumimoji="0" lang="ar-S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-1674560"/>
            <a:ext cx="8964488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التعيينات في دولة فلسطين </a:t>
            </a:r>
          </a:p>
          <a:p>
            <a:pPr lvl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ar-SA" sz="2400" b="1" dirty="0" smtClean="0"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تتم بناءً على جدول تشكيلات الوظائف للدائرة الحكومية ( حسب احتياج الدائرة الحكومية)</a:t>
            </a:r>
          </a:p>
          <a:p>
            <a:pPr lvl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ar-SA" sz="2400" b="1" dirty="0" smtClean="0"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 بناءً على بطاقة الوصف الوظيفي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Simplified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 من خلال اعلان ومسابقة لكافة الوظائف 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Simplified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تشكل لجان الاختيار لكل وظيفة بأعضاء من الدائرة الحكومية المعنية و ديوان الموظفين العام وعضو متخصص من جهة حكومية اخرى  ، لضمان الحيادية و النزاهه  .</a:t>
            </a:r>
            <a:endParaRPr kumimoji="0" lang="ar-S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308304" y="692696"/>
            <a:ext cx="13532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 smtClean="0"/>
              <a:t>الاعلان الموحد </a:t>
            </a:r>
            <a:endParaRPr lang="en-US" dirty="0"/>
          </a:p>
        </p:txBody>
      </p:sp>
      <p:sp>
        <p:nvSpPr>
          <p:cNvPr id="3" name="قوس ممتلئ 2"/>
          <p:cNvSpPr/>
          <p:nvPr/>
        </p:nvSpPr>
        <p:spPr>
          <a:xfrm>
            <a:off x="2802265" y="1619835"/>
            <a:ext cx="3539469" cy="3539469"/>
          </a:xfrm>
          <a:prstGeom prst="blockArc">
            <a:avLst>
              <a:gd name="adj1" fmla="val 16200000"/>
              <a:gd name="adj2" fmla="val 0"/>
              <a:gd name="adj3" fmla="val 4642"/>
            </a:avLst>
          </a:prstGeom>
          <a:scene3d>
            <a:camera prst="orthographicFront"/>
            <a:lightRig rig="flat" dir="t"/>
          </a:scene3d>
          <a:sp3d z="-80000" prstMaterial="plastic">
            <a:bevelT w="50800" h="50800"/>
            <a:bevelB w="25400" h="2540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4681519"/>
              <a:satOff val="-5839"/>
              <a:lumOff val="1373"/>
              <a:alphaOff val="0"/>
            </a:schemeClr>
          </a:fillRef>
          <a:effectRef idx="2">
            <a:schemeClr val="accent2">
              <a:hueOff val="4681519"/>
              <a:satOff val="-5839"/>
              <a:lumOff val="1373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قوس ممتلئ 3"/>
          <p:cNvSpPr/>
          <p:nvPr/>
        </p:nvSpPr>
        <p:spPr>
          <a:xfrm>
            <a:off x="2802265" y="1619835"/>
            <a:ext cx="3539469" cy="3539469"/>
          </a:xfrm>
          <a:prstGeom prst="blockArc">
            <a:avLst>
              <a:gd name="adj1" fmla="val 0"/>
              <a:gd name="adj2" fmla="val 5400000"/>
              <a:gd name="adj3" fmla="val 4642"/>
            </a:avLst>
          </a:prstGeom>
          <a:scene3d>
            <a:camera prst="orthographicFront"/>
            <a:lightRig rig="flat" dir="t"/>
          </a:scene3d>
          <a:sp3d z="-80000" prstMaterial="plastic">
            <a:bevelT w="50800" h="50800"/>
            <a:bevelB w="25400" h="2540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3121013"/>
              <a:satOff val="-3893"/>
              <a:lumOff val="915"/>
              <a:alphaOff val="0"/>
            </a:schemeClr>
          </a:fillRef>
          <a:effectRef idx="2">
            <a:schemeClr val="accent2">
              <a:hueOff val="3121013"/>
              <a:satOff val="-3893"/>
              <a:lumOff val="915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قوس ممتلئ 4"/>
          <p:cNvSpPr/>
          <p:nvPr/>
        </p:nvSpPr>
        <p:spPr>
          <a:xfrm>
            <a:off x="2802265" y="1619835"/>
            <a:ext cx="3539469" cy="3539469"/>
          </a:xfrm>
          <a:prstGeom prst="blockArc">
            <a:avLst>
              <a:gd name="adj1" fmla="val 5400000"/>
              <a:gd name="adj2" fmla="val 10800000"/>
              <a:gd name="adj3" fmla="val 4642"/>
            </a:avLst>
          </a:prstGeom>
          <a:scene3d>
            <a:camera prst="orthographicFront"/>
            <a:lightRig rig="flat" dir="t"/>
          </a:scene3d>
          <a:sp3d z="-80000" prstMaterial="plastic">
            <a:bevelT w="50800" h="50800"/>
            <a:bevelB w="25400" h="2540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1560506"/>
              <a:satOff val="-1946"/>
              <a:lumOff val="458"/>
              <a:alphaOff val="0"/>
            </a:schemeClr>
          </a:fillRef>
          <a:effectRef idx="2">
            <a:schemeClr val="accent2">
              <a:hueOff val="1560506"/>
              <a:satOff val="-1946"/>
              <a:lumOff val="458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قوس ممتلئ 5"/>
          <p:cNvSpPr/>
          <p:nvPr/>
        </p:nvSpPr>
        <p:spPr>
          <a:xfrm>
            <a:off x="2802265" y="1619835"/>
            <a:ext cx="3539469" cy="3539469"/>
          </a:xfrm>
          <a:prstGeom prst="blockArc">
            <a:avLst>
              <a:gd name="adj1" fmla="val 10800000"/>
              <a:gd name="adj2" fmla="val 16200000"/>
              <a:gd name="adj3" fmla="val 4642"/>
            </a:avLst>
          </a:prstGeom>
          <a:scene3d>
            <a:camera prst="orthographicFront"/>
            <a:lightRig rig="flat" dir="t"/>
          </a:scene3d>
          <a:sp3d z="-80000" prstMaterial="plastic">
            <a:bevelT w="50800" h="50800"/>
            <a:bevelB w="25400" h="2540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7" name="مجموعة 6"/>
          <p:cNvGrpSpPr/>
          <p:nvPr/>
        </p:nvGrpSpPr>
        <p:grpSpPr>
          <a:xfrm>
            <a:off x="3700460" y="2538412"/>
            <a:ext cx="1743080" cy="1702314"/>
            <a:chOff x="1952623" y="1409700"/>
            <a:chExt cx="1743081" cy="1702313"/>
          </a:xfrm>
          <a:scene3d>
            <a:camera prst="orthographicFront"/>
            <a:lightRig rig="flat" dir="t"/>
          </a:scene3d>
        </p:grpSpPr>
        <p:sp>
          <p:nvSpPr>
            <p:cNvPr id="20" name="شكل بيضاوي 19"/>
            <p:cNvSpPr/>
            <p:nvPr/>
          </p:nvSpPr>
          <p:spPr>
            <a:xfrm>
              <a:off x="1952623" y="1409700"/>
              <a:ext cx="1743081" cy="1702313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شكل بيضاوي 8"/>
            <p:cNvSpPr/>
            <p:nvPr/>
          </p:nvSpPr>
          <p:spPr>
            <a:xfrm>
              <a:off x="2207890" y="1658998"/>
              <a:ext cx="1232544" cy="120371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000" b="1" kern="1200" dirty="0" smtClean="0">
                  <a:latin typeface="Simplified Arabic" pitchFamily="18" charset="-78"/>
                  <a:cs typeface="Simplified Arabic" pitchFamily="18" charset="-78"/>
                </a:rPr>
                <a:t>اسباب التوجه لتطبيق الاعلان الموحد</a:t>
              </a:r>
              <a:endParaRPr lang="en-US" sz="2000" b="1" kern="1200" dirty="0"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  <p:grpSp>
        <p:nvGrpSpPr>
          <p:cNvPr id="8" name="مجموعة 7"/>
          <p:cNvGrpSpPr/>
          <p:nvPr/>
        </p:nvGrpSpPr>
        <p:grpSpPr>
          <a:xfrm>
            <a:off x="4001514" y="1090425"/>
            <a:ext cx="1140972" cy="1140972"/>
            <a:chOff x="2253676" y="-38287"/>
            <a:chExt cx="1140972" cy="1140972"/>
          </a:xfrm>
          <a:scene3d>
            <a:camera prst="orthographicFront"/>
            <a:lightRig rig="flat" dir="t"/>
          </a:scene3d>
        </p:grpSpPr>
        <p:sp>
          <p:nvSpPr>
            <p:cNvPr id="18" name="شكل بيضاوي 17"/>
            <p:cNvSpPr/>
            <p:nvPr/>
          </p:nvSpPr>
          <p:spPr>
            <a:xfrm>
              <a:off x="2253676" y="-38287"/>
              <a:ext cx="1140972" cy="1140972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شكل بيضاوي 10"/>
            <p:cNvSpPr/>
            <p:nvPr/>
          </p:nvSpPr>
          <p:spPr>
            <a:xfrm>
              <a:off x="2420768" y="128804"/>
              <a:ext cx="806788" cy="80679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1400" b="1" kern="1200" dirty="0" smtClean="0">
                  <a:latin typeface="Simplified Arabic" pitchFamily="18" charset="-78"/>
                  <a:cs typeface="Simplified Arabic" pitchFamily="18" charset="-78"/>
                </a:rPr>
                <a:t>تكلفة مالية على الدوائر الحكومية</a:t>
              </a:r>
              <a:endParaRPr lang="en-US" sz="1400" b="1" kern="1200" dirty="0"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  <p:grpSp>
        <p:nvGrpSpPr>
          <p:cNvPr id="9" name="مجموعة 8"/>
          <p:cNvGrpSpPr/>
          <p:nvPr/>
        </p:nvGrpSpPr>
        <p:grpSpPr>
          <a:xfrm>
            <a:off x="2272854" y="2819083"/>
            <a:ext cx="1140972" cy="1140972"/>
            <a:chOff x="525016" y="1690371"/>
            <a:chExt cx="1140972" cy="1140972"/>
          </a:xfrm>
          <a:scene3d>
            <a:camera prst="orthographicFront"/>
            <a:lightRig rig="flat" dir="t"/>
          </a:scene3d>
        </p:grpSpPr>
        <p:sp>
          <p:nvSpPr>
            <p:cNvPr id="16" name="شكل بيضاوي 15"/>
            <p:cNvSpPr/>
            <p:nvPr/>
          </p:nvSpPr>
          <p:spPr>
            <a:xfrm>
              <a:off x="525016" y="1690371"/>
              <a:ext cx="1140972" cy="1140972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1560506"/>
                <a:satOff val="-1946"/>
                <a:lumOff val="458"/>
                <a:alphaOff val="0"/>
              </a:schemeClr>
            </a:fillRef>
            <a:effectRef idx="2">
              <a:schemeClr val="accent2">
                <a:hueOff val="1560506"/>
                <a:satOff val="-1946"/>
                <a:lumOff val="45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شكل بيضاوي 12"/>
            <p:cNvSpPr/>
            <p:nvPr/>
          </p:nvSpPr>
          <p:spPr>
            <a:xfrm>
              <a:off x="692108" y="1857462"/>
              <a:ext cx="806788" cy="80679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1400" b="1" kern="1200" dirty="0" smtClean="0">
                  <a:latin typeface="Simplified Arabic" pitchFamily="18" charset="-78"/>
                  <a:cs typeface="Simplified Arabic" pitchFamily="18" charset="-78"/>
                </a:rPr>
                <a:t>توفير وقت وجهد الموارد البشرية</a:t>
              </a:r>
              <a:endParaRPr lang="en-US" sz="1400" b="1" kern="1200" dirty="0"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  <p:grpSp>
        <p:nvGrpSpPr>
          <p:cNvPr id="10" name="مجموعة 9"/>
          <p:cNvGrpSpPr/>
          <p:nvPr/>
        </p:nvGrpSpPr>
        <p:grpSpPr>
          <a:xfrm>
            <a:off x="3900486" y="4468885"/>
            <a:ext cx="1343027" cy="1298689"/>
            <a:chOff x="2152648" y="3340173"/>
            <a:chExt cx="1343027" cy="1298689"/>
          </a:xfrm>
          <a:scene3d>
            <a:camera prst="orthographicFront"/>
            <a:lightRig rig="flat" dir="t"/>
          </a:scene3d>
        </p:grpSpPr>
        <p:sp>
          <p:nvSpPr>
            <p:cNvPr id="14" name="شكل بيضاوي 13"/>
            <p:cNvSpPr/>
            <p:nvPr/>
          </p:nvSpPr>
          <p:spPr>
            <a:xfrm>
              <a:off x="2152648" y="3340173"/>
              <a:ext cx="1343027" cy="1298689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3121013"/>
                <a:satOff val="-3893"/>
                <a:lumOff val="915"/>
                <a:alphaOff val="0"/>
              </a:schemeClr>
            </a:fillRef>
            <a:effectRef idx="2">
              <a:schemeClr val="accent2">
                <a:hueOff val="3121013"/>
                <a:satOff val="-3893"/>
                <a:lumOff val="9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شكل بيضاوي 14"/>
            <p:cNvSpPr/>
            <p:nvPr/>
          </p:nvSpPr>
          <p:spPr>
            <a:xfrm>
              <a:off x="2349330" y="3530361"/>
              <a:ext cx="949663" cy="91831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1400" b="1" kern="1200" dirty="0">
                  <a:latin typeface="Simplified Arabic" pitchFamily="18" charset="-78"/>
                  <a:cs typeface="Simplified Arabic" pitchFamily="18" charset="-78"/>
                </a:rPr>
                <a:t>توفير الجهد و التكلفة المالية للباحثين عن عمل</a:t>
              </a:r>
              <a:endParaRPr lang="en-US" sz="1400" b="1" kern="1200" dirty="0"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  <p:grpSp>
        <p:nvGrpSpPr>
          <p:cNvPr id="11" name="مجموعة 10"/>
          <p:cNvGrpSpPr/>
          <p:nvPr/>
        </p:nvGrpSpPr>
        <p:grpSpPr>
          <a:xfrm>
            <a:off x="5730173" y="2819083"/>
            <a:ext cx="1140972" cy="1140972"/>
            <a:chOff x="3982335" y="1690371"/>
            <a:chExt cx="1140972" cy="1140972"/>
          </a:xfrm>
          <a:scene3d>
            <a:camera prst="orthographicFront"/>
            <a:lightRig rig="flat" dir="t"/>
          </a:scene3d>
        </p:grpSpPr>
        <p:sp>
          <p:nvSpPr>
            <p:cNvPr id="12" name="شكل بيضاوي 11"/>
            <p:cNvSpPr/>
            <p:nvPr/>
          </p:nvSpPr>
          <p:spPr>
            <a:xfrm>
              <a:off x="3982335" y="1690371"/>
              <a:ext cx="1140972" cy="1140972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2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شكل بيضاوي 16"/>
            <p:cNvSpPr/>
            <p:nvPr/>
          </p:nvSpPr>
          <p:spPr>
            <a:xfrm>
              <a:off x="4149427" y="1857462"/>
              <a:ext cx="806788" cy="80679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1400" b="1" kern="1200" dirty="0" smtClean="0">
                  <a:latin typeface="Simplified Arabic" pitchFamily="18" charset="-78"/>
                  <a:cs typeface="Simplified Arabic" pitchFamily="18" charset="-78"/>
                </a:rPr>
                <a:t>زيادة لمبدأ الشفافية</a:t>
              </a:r>
              <a:endParaRPr lang="en-US" sz="1400" b="1" kern="1200" dirty="0"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084168" y="188640"/>
            <a:ext cx="2861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 smtClean="0"/>
              <a:t>بنك الاسئلة والامتحانات الالكترونية </a:t>
            </a:r>
            <a:endParaRPr lang="en-US" dirty="0"/>
          </a:p>
        </p:txBody>
      </p:sp>
      <p:sp>
        <p:nvSpPr>
          <p:cNvPr id="3" name="Flowchart: Alternate Process 1"/>
          <p:cNvSpPr/>
          <p:nvPr/>
        </p:nvSpPr>
        <p:spPr>
          <a:xfrm>
            <a:off x="3771900" y="2628900"/>
            <a:ext cx="1905000" cy="1447800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ar-SA" sz="2400" b="1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اهداف بنوك الاسئلة</a:t>
            </a:r>
            <a:endParaRPr lang="en-US" sz="2400" b="1" dirty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Down Arrow 2"/>
          <p:cNvSpPr/>
          <p:nvPr/>
        </p:nvSpPr>
        <p:spPr>
          <a:xfrm>
            <a:off x="4457700" y="4229100"/>
            <a:ext cx="533400" cy="76200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5" name="Flowchart: Alternate Process 3"/>
          <p:cNvSpPr/>
          <p:nvPr/>
        </p:nvSpPr>
        <p:spPr>
          <a:xfrm>
            <a:off x="3238500" y="495300"/>
            <a:ext cx="2895600" cy="106680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0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توفير صدق القياس لجميع الامتحانات المشتقة من بنك الاسئلة</a:t>
            </a:r>
            <a:endParaRPr lang="en-US" sz="20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Left Arrow 4"/>
          <p:cNvSpPr/>
          <p:nvPr/>
        </p:nvSpPr>
        <p:spPr>
          <a:xfrm>
            <a:off x="2628900" y="3009900"/>
            <a:ext cx="914400" cy="60960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7" name="Up Arrow 7"/>
          <p:cNvSpPr/>
          <p:nvPr/>
        </p:nvSpPr>
        <p:spPr>
          <a:xfrm>
            <a:off x="4457700" y="1714500"/>
            <a:ext cx="609600" cy="762000"/>
          </a:xfrm>
          <a:prstGeom prst="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8" name="Right Arrow 8"/>
          <p:cNvSpPr/>
          <p:nvPr/>
        </p:nvSpPr>
        <p:spPr>
          <a:xfrm>
            <a:off x="5905500" y="3086100"/>
            <a:ext cx="762000" cy="5334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9" name="Flowchart: Alternate Process 9"/>
          <p:cNvSpPr/>
          <p:nvPr/>
        </p:nvSpPr>
        <p:spPr>
          <a:xfrm>
            <a:off x="266700" y="2705100"/>
            <a:ext cx="2209800" cy="1524000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0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توفير وقت وجهد  للقائمين على اعداد نماذج الامتحانات</a:t>
            </a:r>
            <a:endParaRPr lang="en-US" sz="20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" name="Flowchart: Alternate Process 10"/>
          <p:cNvSpPr/>
          <p:nvPr/>
        </p:nvSpPr>
        <p:spPr>
          <a:xfrm>
            <a:off x="6743700" y="2781300"/>
            <a:ext cx="2133600" cy="12954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0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اعداد امتحانات متكافئة بدقة وموضوعية</a:t>
            </a:r>
            <a:endParaRPr lang="en-US" sz="20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1" name="Flowchart: Alternate Process 11"/>
          <p:cNvSpPr/>
          <p:nvPr/>
        </p:nvSpPr>
        <p:spPr>
          <a:xfrm>
            <a:off x="3467100" y="5143500"/>
            <a:ext cx="2667000" cy="121920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1"/>
            <a:r>
              <a:rPr lang="ar-SA" sz="20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ضمان الشفافية والحيادية </a:t>
            </a:r>
            <a:endParaRPr lang="en-US" sz="2000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067260" y="134779"/>
            <a:ext cx="490397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2000" b="1" dirty="0" smtClean="0">
                <a:latin typeface="Arial" pitchFamily="34" charset="0"/>
                <a:cs typeface="Arial" pitchFamily="34" charset="0"/>
              </a:rPr>
              <a:t>تضمن بنك الاسئلة المجالات التالية :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مجال التخصص العلمي .</a:t>
            </a: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.مجال المهارات و المعارف و القدرات ، المتضمن التالي </a:t>
            </a:r>
            <a:r>
              <a:rPr kumimoji="0" lang="ar-S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صورة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916832"/>
            <a:ext cx="6538714" cy="453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51520" y="-354512"/>
            <a:ext cx="8748464" cy="7194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b="1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تعيينات الاشخاص ذوي الاعاقة</a:t>
            </a:r>
          </a:p>
          <a:p>
            <a:pPr lvl="0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ar-SA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    هناك </a:t>
            </a:r>
            <a:r>
              <a:rPr lang="ar-SA" sz="2300" b="1" dirty="0" smtClean="0"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نسبة كبيرة </a:t>
            </a:r>
            <a:r>
              <a:rPr kumimoji="0" lang="ar-SA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ومتزايدة من الاشخاص ذوي الاعاقة نتيجة الاصابات الناتجة من</a:t>
            </a:r>
            <a:r>
              <a:rPr lang="ar-SA" sz="2300" b="1" dirty="0" smtClean="0"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 اعتداءات المستوطنين  و جيش الاحتلال الاسرائيلي</a:t>
            </a:r>
            <a:r>
              <a:rPr lang="en-US" sz="2300" b="1" dirty="0" smtClean="0"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 </a:t>
            </a:r>
            <a:endParaRPr kumimoji="0" lang="en-US" sz="2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Simplified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SA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    تم معالجة هذه المشكلة من خلال </a:t>
            </a:r>
            <a:r>
              <a:rPr lang="ar-SA" sz="2300" b="1" dirty="0" smtClean="0"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إ</a:t>
            </a:r>
            <a:r>
              <a:rPr kumimoji="0" lang="ar-SA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لزام الدوائر الحكومية بتعيين 5% من احداثاتها الوظيفية من كل عام لصالح الاشخاص ذوي الاعاقة 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SA" sz="2300" b="1" dirty="0" smtClean="0"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    قام ديوان الموظفين العام ببناء قاعدة بيانات تضمنت قوائم بجميع اسماء الاشخاص ذوي الاعاقة ومؤهلاتهم العلمية ونوع الاعاقة وأماكن سكنهم ، ويتم تحديث تلك البيانات على مدار العام ، وذلك من خلال :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Simplified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 اعلان موسع لجميع محافظات الوطن لاستقبال طلبات الاشخاص ذوي الاعاقة .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Simplified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مخاطبة كافة الجهات التي تعنى بالأشخاص ذوي الاعاقة سواء حكومية او غير حكومية وطلب كشوف بأسماء الاشخاص ذوي الاعاقة المسجلين طرفهم .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Simplified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مخاطبة الجامعات و والكليات لموافاتنا بكشوف بأسماء الطلبة الخرجين من ذوي الاعاقة   </a:t>
            </a: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79512" y="408690"/>
            <a:ext cx="878497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تعيينات الاسرى المحررين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Simplified Arabic" pitchFamily="18" charset="-78"/>
            </a:endParaRPr>
          </a:p>
          <a:p>
            <a:pPr marL="0" marR="0" lvl="0" indent="0" defTabSz="91440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     وهم الاشخاص الذين امضوا سنوات من عمرهم في معتقلات الاحتلال الاسرائيلي</a:t>
            </a:r>
            <a:r>
              <a:rPr kumimoji="0" lang="ar-SA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  </a:t>
            </a:r>
            <a:r>
              <a:rPr kumimoji="0" lang="ar-SA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Simplified Arabic" pitchFamily="18" charset="-78"/>
            </a:endParaRPr>
          </a:p>
          <a:p>
            <a:pPr marL="0" marR="0" lvl="0" indent="0" algn="r" defTabSz="91440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كان يتم استيعابهم في الدوائر الحكومية بمختلف المواقع الوظيفية و الاشرافية دون النظر الى ما يمتلكونه من مؤهلات علمية و مهارات و قدرات تمكنهم من القيام بمهام عملهم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 . ( فجوه ادائية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)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Simplified Arabic" pitchFamily="18" charset="-78"/>
            </a:endParaRPr>
          </a:p>
          <a:p>
            <a:pPr marL="0" marR="0" lvl="0" indent="0" algn="r" defTabSz="91440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تم اصدار قرار من مجلس الوزراء ، يقضي بأن يتم صرف راتب للأسير المحرر لحين استيعابه لدى أي جهة عمل ،  بعد ان يتم اعادة تأهيلهم وإدماجهم من خلال برامج دراسية و تدريبية مموله من الحكومة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  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Simplified Arabic" pitchFamily="18" charset="-78"/>
            </a:endParaRPr>
          </a:p>
          <a:p>
            <a:pPr marL="0" marR="0" lvl="0" indent="0" algn="r" defTabSz="91440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هناك الكثير من الاسرى المحررين الذين استفادوا من البرامج الحكومية و اكملوا دراستهم الجامعي</a:t>
            </a:r>
            <a:r>
              <a:rPr lang="ar-SA" sz="2000" b="1" dirty="0" smtClean="0"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ه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Simplified Arabic" pitchFamily="18" charset="-78"/>
              </a:rPr>
              <a:t>، وتم استيعابهم بالوظائف العامة  . </a:t>
            </a:r>
            <a:endParaRPr kumimoji="0" lang="ar-S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114</TotalTime>
  <Words>642</Words>
  <Application>Microsoft Office PowerPoint</Application>
  <PresentationFormat>On-screen Show (4:3)</PresentationFormat>
  <Paragraphs>65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uec</dc:creator>
  <cp:lastModifiedBy>Mansur Boydas</cp:lastModifiedBy>
  <cp:revision>27</cp:revision>
  <dcterms:created xsi:type="dcterms:W3CDTF">2016-09-24T22:24:16Z</dcterms:created>
  <dcterms:modified xsi:type="dcterms:W3CDTF">2016-09-26T06:16:33Z</dcterms:modified>
</cp:coreProperties>
</file>