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303" r:id="rId4"/>
    <p:sldId id="304" r:id="rId5"/>
    <p:sldId id="404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01" r:id="rId15"/>
    <p:sldId id="402" r:id="rId16"/>
    <p:sldId id="399" r:id="rId17"/>
    <p:sldId id="406" r:id="rId18"/>
    <p:sldId id="407" r:id="rId19"/>
    <p:sldId id="408" r:id="rId20"/>
    <p:sldId id="379" r:id="rId21"/>
  </p:sldIdLst>
  <p:sldSz cx="9144000" cy="6858000" type="screen4x3"/>
  <p:notesSz cx="992663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J75KE8AA\Evolution%20tx%20ch&#244;m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tti\Documents\CONSEIL%20D'ADMINISTRATION\CA%202015_1\Cr&#233;ations%20et%20pertes%20d'emplo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tti\Documents\CONSEIL%20D'ADMINISTRATION\CA%202016_1\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G Omega" panose="020B05020505080203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'[Evolution tx chômage.xlsx]Feuil1'!$A$4</c:f>
              <c:strCache>
                <c:ptCount val="1"/>
                <c:pt idx="0">
                  <c:v>Taux de chômage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'[Evolution tx chômage.xlsx]Feuil1'!$B$3:$G$3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'[Evolution tx chômage.xlsx]Feuil1'!$B$4:$G$4</c:f>
              <c:numCache>
                <c:formatCode>General</c:formatCode>
                <c:ptCount val="6"/>
                <c:pt idx="0">
                  <c:v>9.1</c:v>
                </c:pt>
                <c:pt idx="1">
                  <c:v>8.9</c:v>
                </c:pt>
                <c:pt idx="2">
                  <c:v>9</c:v>
                </c:pt>
                <c:pt idx="3">
                  <c:v>9.1999999999999993</c:v>
                </c:pt>
                <c:pt idx="4">
                  <c:v>9.9</c:v>
                </c:pt>
                <c:pt idx="5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75712"/>
        <c:axId val="76969024"/>
      </c:lineChart>
      <c:catAx>
        <c:axId val="1082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  <a:latin typeface="CG Omega" panose="020B0502050508020304" pitchFamily="34" charset="0"/>
              </a:defRPr>
            </a:pPr>
            <a:endParaRPr lang="en-US"/>
          </a:p>
        </c:txPr>
        <c:crossAx val="76969024"/>
        <c:crosses val="autoZero"/>
        <c:auto val="1"/>
        <c:lblAlgn val="ctr"/>
        <c:lblOffset val="100"/>
        <c:noMultiLvlLbl val="0"/>
      </c:catAx>
      <c:valAx>
        <c:axId val="769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27571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23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Feuil1!$A$13</c:f>
              <c:strCache>
                <c:ptCount val="1"/>
                <c:pt idx="0">
                  <c:v>Créations net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110463704178964E-3"/>
                  <c:y val="-0.16136400462389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55231852089482E-3"/>
                  <c:y val="-0.180125492055994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110463704178964E-3"/>
                  <c:y val="-7.31683308495498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165695556268451E-3"/>
                  <c:y val="-0.168250631279436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110463704178192E-3"/>
                  <c:y val="-7.2506130625386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055231852089482E-3"/>
                  <c:y val="-5.83084555490108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660066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Feuil1!$C$12:$H$12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Feuil1!$C$13:$H$13</c:f>
              <c:numCache>
                <c:formatCode>#,##0</c:formatCode>
                <c:ptCount val="6"/>
                <c:pt idx="0">
                  <c:v>120000</c:v>
                </c:pt>
                <c:pt idx="1">
                  <c:v>105000</c:v>
                </c:pt>
                <c:pt idx="2">
                  <c:v>1000</c:v>
                </c:pt>
                <c:pt idx="3">
                  <c:v>114000</c:v>
                </c:pt>
                <c:pt idx="4">
                  <c:v>21000</c:v>
                </c:pt>
                <c:pt idx="5">
                  <c:v>33000</c:v>
                </c:pt>
              </c:numCache>
            </c:numRef>
          </c:val>
        </c:ser>
        <c:ser>
          <c:idx val="1"/>
          <c:order val="1"/>
          <c:tx>
            <c:strRef>
              <c:f>Feuil1!$A$14</c:f>
              <c:strCache>
                <c:ptCount val="1"/>
                <c:pt idx="0">
                  <c:v>Créations d'emplois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82899574076139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55231852089482E-3"/>
                  <c:y val="-0.232302203637435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90843100413779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30612506443828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01624951235459E-17"/>
                  <c:y val="-9.28739010336651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055231852089482E-3"/>
                  <c:y val="-0.105224638322664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Feuil1!$C$12:$H$12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Feuil1!$C$14:$H$14</c:f>
              <c:numCache>
                <c:formatCode>#,##0</c:formatCode>
                <c:ptCount val="6"/>
                <c:pt idx="0">
                  <c:v>134000</c:v>
                </c:pt>
                <c:pt idx="1">
                  <c:v>162000</c:v>
                </c:pt>
                <c:pt idx="2">
                  <c:v>127000</c:v>
                </c:pt>
                <c:pt idx="3">
                  <c:v>164000</c:v>
                </c:pt>
                <c:pt idx="4">
                  <c:v>58000</c:v>
                </c:pt>
                <c:pt idx="5">
                  <c:v>65000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2756736"/>
        <c:axId val="114491392"/>
      </c:barChart>
      <c:catAx>
        <c:axId val="1127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491392"/>
        <c:crosses val="autoZero"/>
        <c:auto val="1"/>
        <c:lblAlgn val="ctr"/>
        <c:lblOffset val="100"/>
        <c:noMultiLvlLbl val="0"/>
      </c:catAx>
      <c:valAx>
        <c:axId val="11449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2756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Evolution des inscrits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Feuil1!$C$4:$H$4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Feuil1!$C$5:$H$5</c:f>
              <c:numCache>
                <c:formatCode>#,##0</c:formatCode>
                <c:ptCount val="6"/>
                <c:pt idx="0">
                  <c:v>130436</c:v>
                </c:pt>
                <c:pt idx="1">
                  <c:v>163559</c:v>
                </c:pt>
                <c:pt idx="2">
                  <c:v>143586</c:v>
                </c:pt>
                <c:pt idx="3">
                  <c:v>150574</c:v>
                </c:pt>
                <c:pt idx="4">
                  <c:v>150500</c:v>
                </c:pt>
                <c:pt idx="5">
                  <c:v>164109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699776"/>
        <c:axId val="114494272"/>
      </c:barChart>
      <c:catAx>
        <c:axId val="1146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14494272"/>
        <c:crosses val="autoZero"/>
        <c:auto val="1"/>
        <c:lblAlgn val="ctr"/>
        <c:lblOffset val="100"/>
        <c:noMultiLvlLbl val="0"/>
      </c:catAx>
      <c:valAx>
        <c:axId val="1144942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69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offres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Feuil1!$C$4:$H$4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Feuil1!$C$5:$H$5</c:f>
              <c:numCache>
                <c:formatCode>General</c:formatCode>
                <c:ptCount val="6"/>
                <c:pt idx="0">
                  <c:v>95300</c:v>
                </c:pt>
                <c:pt idx="1">
                  <c:v>102600</c:v>
                </c:pt>
                <c:pt idx="2">
                  <c:v>75000</c:v>
                </c:pt>
                <c:pt idx="3">
                  <c:v>87615</c:v>
                </c:pt>
                <c:pt idx="4">
                  <c:v>89624</c:v>
                </c:pt>
                <c:pt idx="5" formatCode="#,##0">
                  <c:v>94028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726400"/>
        <c:axId val="114497728"/>
      </c:barChart>
      <c:catAx>
        <c:axId val="1147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endParaRPr lang="en-US"/>
          </a:p>
        </c:txPr>
        <c:crossAx val="114497728"/>
        <c:crosses val="autoZero"/>
        <c:auto val="1"/>
        <c:lblAlgn val="ctr"/>
        <c:lblOffset val="100"/>
        <c:noMultiLvlLbl val="0"/>
      </c:catAx>
      <c:valAx>
        <c:axId val="11449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72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41275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FFFF00"/>
              </a:solidFill>
            </c:spPr>
          </c:marker>
          <c:dLbls>
            <c:dLbl>
              <c:idx val="0"/>
              <c:layout>
                <c:manualLayout>
                  <c:x val="-2.4495735041785482E-2"/>
                  <c:y val="3.44135204489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91 928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991470083570984E-3"/>
                  <c:y val="-3.44135204489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101 090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97441025071282E-2"/>
                  <c:y val="3.8715210505065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80 494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95542161982003E-2"/>
                  <c:y val="-8.60338011223685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103 365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487205125356446E-3"/>
                  <c:y val="-4.3016900561184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124 359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G Omega" panose="020B05020505080203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évolution!$B$5:$F$5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évolution!$B$6:$F$6</c:f>
              <c:numCache>
                <c:formatCode>General</c:formatCode>
                <c:ptCount val="5"/>
                <c:pt idx="0">
                  <c:v>91928</c:v>
                </c:pt>
                <c:pt idx="1">
                  <c:v>101090</c:v>
                </c:pt>
                <c:pt idx="2">
                  <c:v>80494</c:v>
                </c:pt>
                <c:pt idx="3">
                  <c:v>103365</c:v>
                </c:pt>
                <c:pt idx="4">
                  <c:v>124359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337600"/>
        <c:axId val="7564096"/>
      </c:lineChart>
      <c:catAx>
        <c:axId val="125337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  <a:latin typeface="CG Omega" panose="020B0502050508020304" pitchFamily="34" charset="0"/>
              </a:defRPr>
            </a:pPr>
            <a:endParaRPr lang="en-US"/>
          </a:p>
        </c:txPr>
        <c:crossAx val="7564096"/>
        <c:crosses val="autoZero"/>
        <c:auto val="1"/>
        <c:lblAlgn val="ctr"/>
        <c:lblOffset val="100"/>
        <c:noMultiLvlLbl val="0"/>
      </c:catAx>
      <c:valAx>
        <c:axId val="75640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25337600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23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zero"/>
    <c:showDLblsOverMax val="0"/>
  </c:chart>
  <c:txPr>
    <a:bodyPr/>
    <a:lstStyle/>
    <a:p>
      <a:pPr>
        <a:defRPr sz="14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2894A-3CC5-47CD-9D16-5A859D14AEC6}" type="doc">
      <dgm:prSet loTypeId="urn:microsoft.com/office/officeart/2005/8/layout/radial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9FC38C3-9BAC-4EF2-9A12-1C91C3934E19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 dirty="0"/>
        </a:p>
      </dgm:t>
    </dgm:pt>
    <dgm:pt modelId="{F59B14E2-8951-45F7-B26B-0B31E69EE5A2}" type="parTrans" cxnId="{9761742E-F05C-4AB4-B151-17DF276739B4}">
      <dgm:prSet/>
      <dgm:spPr/>
      <dgm:t>
        <a:bodyPr/>
        <a:lstStyle/>
        <a:p>
          <a:endParaRPr lang="fr-FR"/>
        </a:p>
      </dgm:t>
    </dgm:pt>
    <dgm:pt modelId="{32BD7131-01B4-416E-A95C-25D3808206EE}" type="sibTrans" cxnId="{9761742E-F05C-4AB4-B151-17DF276739B4}">
      <dgm:prSet/>
      <dgm:spPr/>
      <dgm:t>
        <a:bodyPr/>
        <a:lstStyle/>
        <a:p>
          <a:endParaRPr lang="fr-FR"/>
        </a:p>
      </dgm:t>
    </dgm:pt>
    <dgm:pt modelId="{D72F9970-EDC6-4558-B4F1-899965486294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</a:rPr>
            <a:t>Chercheur d’emploi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3E221F-1873-4E86-BBB9-A52DED6C1182}" type="parTrans" cxnId="{094A0AAD-8A82-485A-A6C0-3CDF7C9C88F6}">
      <dgm:prSet/>
      <dgm:spPr/>
      <dgm:t>
        <a:bodyPr/>
        <a:lstStyle/>
        <a:p>
          <a:endParaRPr lang="fr-FR" dirty="0"/>
        </a:p>
      </dgm:t>
    </dgm:pt>
    <dgm:pt modelId="{2E60A1FD-F850-4B57-8899-E71E8E02BCFA}" type="sibTrans" cxnId="{094A0AAD-8A82-485A-A6C0-3CDF7C9C88F6}">
      <dgm:prSet/>
      <dgm:spPr/>
      <dgm:t>
        <a:bodyPr/>
        <a:lstStyle/>
        <a:p>
          <a:endParaRPr lang="fr-FR"/>
        </a:p>
      </dgm:t>
    </dgm:pt>
    <dgm:pt modelId="{EF4B9A21-AA10-460E-A5A5-460B97D5BBA2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</a:rPr>
            <a:t>Employeur 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143929-273F-4AFF-85F7-AB2FCB3CF0E1}" type="parTrans" cxnId="{A0F45875-173A-440E-B1B7-24004351E51C}">
      <dgm:prSet/>
      <dgm:spPr/>
      <dgm:t>
        <a:bodyPr/>
        <a:lstStyle/>
        <a:p>
          <a:endParaRPr lang="fr-FR" dirty="0"/>
        </a:p>
      </dgm:t>
    </dgm:pt>
    <dgm:pt modelId="{B6CCEA93-5685-4032-BB76-495748997003}" type="sibTrans" cxnId="{A0F45875-173A-440E-B1B7-24004351E51C}">
      <dgm:prSet/>
      <dgm:spPr/>
      <dgm:t>
        <a:bodyPr/>
        <a:lstStyle/>
        <a:p>
          <a:endParaRPr lang="fr-FR"/>
        </a:p>
      </dgm:t>
    </dgm:pt>
    <dgm:pt modelId="{6318571E-98CC-4310-9ED7-707FA6EC9E80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smtClean="0"/>
            <a:t>Porteur de projet</a:t>
          </a:r>
          <a:endParaRPr lang="fr-FR" dirty="0"/>
        </a:p>
      </dgm:t>
    </dgm:pt>
    <dgm:pt modelId="{9BCD9B9C-B1A6-4BDA-BA19-91FEF9D2BB60}" type="parTrans" cxnId="{4C993DB2-4C24-4A95-8DF9-7685B2DF56E6}">
      <dgm:prSet/>
      <dgm:spPr/>
      <dgm:t>
        <a:bodyPr/>
        <a:lstStyle/>
        <a:p>
          <a:endParaRPr lang="fr-FR" dirty="0"/>
        </a:p>
      </dgm:t>
    </dgm:pt>
    <dgm:pt modelId="{3AF5B6C6-6FE3-46A3-8BF3-3158C2640330}" type="sibTrans" cxnId="{4C993DB2-4C24-4A95-8DF9-7685B2DF56E6}">
      <dgm:prSet/>
      <dgm:spPr/>
      <dgm:t>
        <a:bodyPr/>
        <a:lstStyle/>
        <a:p>
          <a:endParaRPr lang="fr-FR"/>
        </a:p>
      </dgm:t>
    </dgm:pt>
    <dgm:pt modelId="{DA1FC736-9FB6-44AD-8A26-BEE9BEB886CE}" type="pres">
      <dgm:prSet presAssocID="{0E72894A-3CC5-47CD-9D16-5A859D14A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90E7F3-6F5E-4484-9ACA-7C080E108F4D}" type="pres">
      <dgm:prSet presAssocID="{0E72894A-3CC5-47CD-9D16-5A859D14AEC6}" presName="radial" presStyleCnt="0">
        <dgm:presLayoutVars>
          <dgm:animLvl val="ctr"/>
        </dgm:presLayoutVars>
      </dgm:prSet>
      <dgm:spPr/>
    </dgm:pt>
    <dgm:pt modelId="{08BFEC2E-11F6-42AA-8B9E-8500DC5034D2}" type="pres">
      <dgm:prSet presAssocID="{E9FC38C3-9BAC-4EF2-9A12-1C91C3934E19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9630F296-2AF0-401B-86A5-5F3D43BB415D}" type="pres">
      <dgm:prSet presAssocID="{D72F9970-EDC6-4558-B4F1-899965486294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0F7D08-2540-488E-AE1A-A20C8B287D4A}" type="pres">
      <dgm:prSet presAssocID="{EF4B9A21-AA10-460E-A5A5-460B97D5BBA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88502D-882E-49D1-A4A3-4C5C3255EE93}" type="pres">
      <dgm:prSet presAssocID="{6318571E-98CC-4310-9ED7-707FA6EC9E80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B3E016-4647-4E67-998C-1D743D7FB48B}" type="presOf" srcId="{6318571E-98CC-4310-9ED7-707FA6EC9E80}" destId="{DF88502D-882E-49D1-A4A3-4C5C3255EE93}" srcOrd="0" destOrd="0" presId="urn:microsoft.com/office/officeart/2005/8/layout/radial3"/>
    <dgm:cxn modelId="{37E61617-DC27-4E2C-9CD4-51E583DFF7D2}" type="presOf" srcId="{0E72894A-3CC5-47CD-9D16-5A859D14AEC6}" destId="{DA1FC736-9FB6-44AD-8A26-BEE9BEB886CE}" srcOrd="0" destOrd="0" presId="urn:microsoft.com/office/officeart/2005/8/layout/radial3"/>
    <dgm:cxn modelId="{C840E943-89DE-4FC2-BBDD-CFF58D4C53FD}" type="presOf" srcId="{E9FC38C3-9BAC-4EF2-9A12-1C91C3934E19}" destId="{08BFEC2E-11F6-42AA-8B9E-8500DC5034D2}" srcOrd="0" destOrd="0" presId="urn:microsoft.com/office/officeart/2005/8/layout/radial3"/>
    <dgm:cxn modelId="{094A0AAD-8A82-485A-A6C0-3CDF7C9C88F6}" srcId="{E9FC38C3-9BAC-4EF2-9A12-1C91C3934E19}" destId="{D72F9970-EDC6-4558-B4F1-899965486294}" srcOrd="0" destOrd="0" parTransId="{1D3E221F-1873-4E86-BBB9-A52DED6C1182}" sibTransId="{2E60A1FD-F850-4B57-8899-E71E8E02BCFA}"/>
    <dgm:cxn modelId="{762931EA-77E8-470A-8CDB-EC124A7DB41C}" type="presOf" srcId="{EF4B9A21-AA10-460E-A5A5-460B97D5BBA2}" destId="{5C0F7D08-2540-488E-AE1A-A20C8B287D4A}" srcOrd="0" destOrd="0" presId="urn:microsoft.com/office/officeart/2005/8/layout/radial3"/>
    <dgm:cxn modelId="{9761742E-F05C-4AB4-B151-17DF276739B4}" srcId="{0E72894A-3CC5-47CD-9D16-5A859D14AEC6}" destId="{E9FC38C3-9BAC-4EF2-9A12-1C91C3934E19}" srcOrd="0" destOrd="0" parTransId="{F59B14E2-8951-45F7-B26B-0B31E69EE5A2}" sibTransId="{32BD7131-01B4-416E-A95C-25D3808206EE}"/>
    <dgm:cxn modelId="{D40B7A70-F590-4D03-887C-B71D0B8A84C0}" type="presOf" srcId="{D72F9970-EDC6-4558-B4F1-899965486294}" destId="{9630F296-2AF0-401B-86A5-5F3D43BB415D}" srcOrd="0" destOrd="0" presId="urn:microsoft.com/office/officeart/2005/8/layout/radial3"/>
    <dgm:cxn modelId="{A0F45875-173A-440E-B1B7-24004351E51C}" srcId="{E9FC38C3-9BAC-4EF2-9A12-1C91C3934E19}" destId="{EF4B9A21-AA10-460E-A5A5-460B97D5BBA2}" srcOrd="1" destOrd="0" parTransId="{48143929-273F-4AFF-85F7-AB2FCB3CF0E1}" sibTransId="{B6CCEA93-5685-4032-BB76-495748997003}"/>
    <dgm:cxn modelId="{4C993DB2-4C24-4A95-8DF9-7685B2DF56E6}" srcId="{E9FC38C3-9BAC-4EF2-9A12-1C91C3934E19}" destId="{6318571E-98CC-4310-9ED7-707FA6EC9E80}" srcOrd="2" destOrd="0" parTransId="{9BCD9B9C-B1A6-4BDA-BA19-91FEF9D2BB60}" sibTransId="{3AF5B6C6-6FE3-46A3-8BF3-3158C2640330}"/>
    <dgm:cxn modelId="{150652DF-6E46-4472-8385-F69E49E1F7BD}" type="presParOf" srcId="{DA1FC736-9FB6-44AD-8A26-BEE9BEB886CE}" destId="{9590E7F3-6F5E-4484-9ACA-7C080E108F4D}" srcOrd="0" destOrd="0" presId="urn:microsoft.com/office/officeart/2005/8/layout/radial3"/>
    <dgm:cxn modelId="{1B9C52FB-C272-4C49-905E-C554A0E4D550}" type="presParOf" srcId="{9590E7F3-6F5E-4484-9ACA-7C080E108F4D}" destId="{08BFEC2E-11F6-42AA-8B9E-8500DC5034D2}" srcOrd="0" destOrd="0" presId="urn:microsoft.com/office/officeart/2005/8/layout/radial3"/>
    <dgm:cxn modelId="{8888583D-689B-4F3A-AE6F-86AB31A2F6D5}" type="presParOf" srcId="{9590E7F3-6F5E-4484-9ACA-7C080E108F4D}" destId="{9630F296-2AF0-401B-86A5-5F3D43BB415D}" srcOrd="1" destOrd="0" presId="urn:microsoft.com/office/officeart/2005/8/layout/radial3"/>
    <dgm:cxn modelId="{FFC69ABE-0634-4DFD-8618-94778FB4A70A}" type="presParOf" srcId="{9590E7F3-6F5E-4484-9ACA-7C080E108F4D}" destId="{5C0F7D08-2540-488E-AE1A-A20C8B287D4A}" srcOrd="2" destOrd="0" presId="urn:microsoft.com/office/officeart/2005/8/layout/radial3"/>
    <dgm:cxn modelId="{03019D29-E0EE-4AB7-82A8-DCBBD4655254}" type="presParOf" srcId="{9590E7F3-6F5E-4484-9ACA-7C080E108F4D}" destId="{DF88502D-882E-49D1-A4A3-4C5C3255EE9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1E7BB-9DD0-41E7-9E4D-9A3D7924C163}" type="doc">
      <dgm:prSet loTypeId="urn:microsoft.com/office/officeart/2011/layout/RadialPictureList#1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B361800-75B3-44A7-B042-AEA2F8F68C75}">
      <dgm:prSet phldrT="[Texte]"/>
      <dgm:spPr/>
      <dgm:t>
        <a:bodyPr/>
        <a:lstStyle/>
        <a:p>
          <a:r>
            <a:rPr lang="fr-FR" smtClean="0"/>
            <a:t>TAEHIL</a:t>
          </a:r>
          <a:endParaRPr lang="fr-FR" dirty="0"/>
        </a:p>
      </dgm:t>
    </dgm:pt>
    <dgm:pt modelId="{CEEA02BF-2E13-4A15-8549-36F1BE4DA482}" type="parTrans" cxnId="{C3C29ABB-0820-4DEC-99DA-2D939633BAE4}">
      <dgm:prSet/>
      <dgm:spPr/>
      <dgm:t>
        <a:bodyPr/>
        <a:lstStyle/>
        <a:p>
          <a:endParaRPr lang="fr-FR"/>
        </a:p>
      </dgm:t>
    </dgm:pt>
    <dgm:pt modelId="{AF40A2B1-4A38-491E-B253-5FD86FA0CD3A}" type="sibTrans" cxnId="{C3C29ABB-0820-4DEC-99DA-2D939633BAE4}">
      <dgm:prSet/>
      <dgm:spPr/>
      <dgm:t>
        <a:bodyPr/>
        <a:lstStyle/>
        <a:p>
          <a:endParaRPr lang="fr-FR"/>
        </a:p>
      </dgm:t>
    </dgm:pt>
    <dgm:pt modelId="{E7A19ED3-BBBE-4E48-A42C-09E5AA3B600F}">
      <dgm:prSet phldrT="[Texte]" custT="1"/>
      <dgm:spPr/>
      <dgm:t>
        <a:bodyPr/>
        <a:lstStyle/>
        <a:p>
          <a:r>
            <a:rPr lang="fr-FR" sz="1600" b="1" dirty="0" smtClean="0">
              <a:latin typeface="Corbel" panose="020B0503020204020204" pitchFamily="34" charset="0"/>
            </a:rPr>
            <a:t>Objectif :</a:t>
          </a:r>
          <a:r>
            <a:rPr lang="fr-FR" sz="1600" b="0" dirty="0" smtClean="0">
              <a:latin typeface="Corbel" panose="020B0503020204020204" pitchFamily="34" charset="0"/>
            </a:rPr>
            <a:t> Ajuster les profils des personnes à recruter par une entreprise déterminée aux postes à pourvoir</a:t>
          </a:r>
          <a:endParaRPr lang="fr-FR" sz="1600" b="0" dirty="0">
            <a:latin typeface="Corbel" panose="020B0503020204020204" pitchFamily="34" charset="0"/>
          </a:endParaRPr>
        </a:p>
      </dgm:t>
    </dgm:pt>
    <dgm:pt modelId="{EFD86AFC-4915-49E1-BB73-5FE0908613D3}" type="parTrans" cxnId="{E966199E-6F98-4B36-941C-D7883964C27D}">
      <dgm:prSet/>
      <dgm:spPr/>
      <dgm:t>
        <a:bodyPr/>
        <a:lstStyle/>
        <a:p>
          <a:endParaRPr lang="fr-FR"/>
        </a:p>
      </dgm:t>
    </dgm:pt>
    <dgm:pt modelId="{348D5130-894A-4E6E-8F77-432DADC4BFAC}" type="sibTrans" cxnId="{E966199E-6F98-4B36-941C-D7883964C27D}">
      <dgm:prSet/>
      <dgm:spPr/>
      <dgm:t>
        <a:bodyPr/>
        <a:lstStyle/>
        <a:p>
          <a:endParaRPr lang="fr-FR"/>
        </a:p>
      </dgm:t>
    </dgm:pt>
    <dgm:pt modelId="{C8801308-87EE-47D4-BB44-D47AB9865E8A}">
      <dgm:prSet phldrT="[Texte]" custT="1"/>
      <dgm:spPr/>
      <dgm:t>
        <a:bodyPr/>
        <a:lstStyle/>
        <a:p>
          <a:r>
            <a:rPr lang="fr-FR" sz="1600" b="1" dirty="0" smtClean="0">
              <a:latin typeface="Corbel" panose="020B0503020204020204" pitchFamily="34" charset="0"/>
            </a:rPr>
            <a:t>Objectif :</a:t>
          </a:r>
          <a:r>
            <a:rPr lang="fr-FR" sz="1600" b="0" dirty="0" smtClean="0">
              <a:latin typeface="Corbel" panose="020B0503020204020204" pitchFamily="34" charset="0"/>
            </a:rPr>
            <a:t> Appuyer les secteurs émergents en réussissant le recrutement des RH via un dispositif de formation adapté à ces secteurs</a:t>
          </a:r>
          <a:endParaRPr lang="fr-FR" sz="1600" b="0" dirty="0">
            <a:latin typeface="Corbel" panose="020B0503020204020204" pitchFamily="34" charset="0"/>
          </a:endParaRPr>
        </a:p>
      </dgm:t>
    </dgm:pt>
    <dgm:pt modelId="{0BF8D5EF-1863-4BE7-8707-235872F862D8}" type="parTrans" cxnId="{D10F6B98-309F-4B5B-994C-7AA213692395}">
      <dgm:prSet/>
      <dgm:spPr/>
      <dgm:t>
        <a:bodyPr/>
        <a:lstStyle/>
        <a:p>
          <a:endParaRPr lang="fr-FR"/>
        </a:p>
      </dgm:t>
    </dgm:pt>
    <dgm:pt modelId="{954712B9-080B-4019-8460-FDE2ACFC87D7}" type="sibTrans" cxnId="{D10F6B98-309F-4B5B-994C-7AA213692395}">
      <dgm:prSet/>
      <dgm:spPr/>
      <dgm:t>
        <a:bodyPr/>
        <a:lstStyle/>
        <a:p>
          <a:endParaRPr lang="fr-FR"/>
        </a:p>
      </dgm:t>
    </dgm:pt>
    <dgm:pt modelId="{7B84CE11-EAC7-4D42-8DA1-FAB90BF60309}">
      <dgm:prSet phldrT="[Texte]" custT="1"/>
      <dgm:spPr/>
      <dgm:t>
        <a:bodyPr/>
        <a:lstStyle/>
        <a:p>
          <a:r>
            <a:rPr lang="fr-FR" sz="1600" b="1" dirty="0" smtClean="0">
              <a:latin typeface="Corbel" panose="020B0503020204020204" pitchFamily="34" charset="0"/>
            </a:rPr>
            <a:t>Objectif :</a:t>
          </a:r>
          <a:r>
            <a:rPr lang="fr-FR" sz="1600" b="0" dirty="0" smtClean="0">
              <a:latin typeface="Corbel" panose="020B0503020204020204" pitchFamily="34" charset="0"/>
            </a:rPr>
            <a:t> Assurer aux difficilement insérables une formation reconversion vers des emploi-métiers demandés par le marché.       </a:t>
          </a:r>
          <a:endParaRPr lang="fr-FR" sz="1600" b="0" dirty="0">
            <a:latin typeface="Corbel" panose="020B0503020204020204" pitchFamily="34" charset="0"/>
          </a:endParaRPr>
        </a:p>
      </dgm:t>
    </dgm:pt>
    <dgm:pt modelId="{18B1A8D8-B5F0-44E1-BD1E-156DBEFA0988}" type="parTrans" cxnId="{897AA079-0A93-4543-9213-82BA29CAE9E5}">
      <dgm:prSet/>
      <dgm:spPr/>
      <dgm:t>
        <a:bodyPr/>
        <a:lstStyle/>
        <a:p>
          <a:endParaRPr lang="fr-FR"/>
        </a:p>
      </dgm:t>
    </dgm:pt>
    <dgm:pt modelId="{07A9D5F4-0464-4C5C-8412-B5609FDE903F}" type="sibTrans" cxnId="{897AA079-0A93-4543-9213-82BA29CAE9E5}">
      <dgm:prSet/>
      <dgm:spPr/>
      <dgm:t>
        <a:bodyPr/>
        <a:lstStyle/>
        <a:p>
          <a:endParaRPr lang="fr-FR"/>
        </a:p>
      </dgm:t>
    </dgm:pt>
    <dgm:pt modelId="{62025CCC-8BAC-4227-95C8-134525AE3635}" type="pres">
      <dgm:prSet presAssocID="{4B11E7BB-9DD0-41E7-9E4D-9A3D7924C16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CD5C2552-B565-497E-904E-FA721F0A445D}" type="pres">
      <dgm:prSet presAssocID="{BB361800-75B3-44A7-B042-AEA2F8F68C75}" presName="Parent" presStyleLbl="node1" presStyleIdx="0" presStyleCnt="2" custScaleX="78719" custScaleY="71760" custLinFactNeighborX="-66058">
        <dgm:presLayoutVars>
          <dgm:chMax val="4"/>
          <dgm:chPref val="3"/>
        </dgm:presLayoutVars>
      </dgm:prSet>
      <dgm:spPr/>
      <dgm:t>
        <a:bodyPr/>
        <a:lstStyle/>
        <a:p>
          <a:endParaRPr lang="fr-FR"/>
        </a:p>
      </dgm:t>
    </dgm:pt>
    <dgm:pt modelId="{4AC4A343-EF11-41E1-8ADD-FC0B91E606C5}" type="pres">
      <dgm:prSet presAssocID="{E7A19ED3-BBBE-4E48-A42C-09E5AA3B600F}" presName="Accent" presStyleLbl="node1" presStyleIdx="1" presStyleCnt="2" custScaleX="103882" custLinFactNeighborX="-46346"/>
      <dgm:spPr/>
      <dgm:t>
        <a:bodyPr/>
        <a:lstStyle/>
        <a:p>
          <a:endParaRPr lang="fr-FR"/>
        </a:p>
      </dgm:t>
    </dgm:pt>
    <dgm:pt modelId="{848A7B51-9EB5-4E27-8E84-46C4B9974B55}" type="pres">
      <dgm:prSet presAssocID="{E7A19ED3-BBBE-4E48-A42C-09E5AA3B600F}" presName="Image1" presStyleLbl="fgImgPlace1" presStyleIdx="0" presStyleCnt="3" custLinFactX="-66863" custLinFactNeighborX="-100000" custLinFactNeighborY="-526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753073C4-FD5D-4B9F-AE61-EFBEE414E4A0}" type="pres">
      <dgm:prSet presAssocID="{E7A19ED3-BBBE-4E48-A42C-09E5AA3B600F}" presName="Child1" presStyleLbl="revTx" presStyleIdx="0" presStyleCnt="3" custScaleX="285072" custScaleY="85641" custLinFactNeighborX="-29420" custLinFactNeighborY="-21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BB91D-7D14-4433-B0B2-14B54E459DBD}" type="pres">
      <dgm:prSet presAssocID="{C8801308-87EE-47D4-BB44-D47AB9865E8A}" presName="Image2" presStyleCnt="0"/>
      <dgm:spPr/>
      <dgm:t>
        <a:bodyPr/>
        <a:lstStyle/>
        <a:p>
          <a:endParaRPr lang="fr-FR"/>
        </a:p>
      </dgm:t>
    </dgm:pt>
    <dgm:pt modelId="{E6BAB74C-F4A0-4F28-82A3-74ECC740551C}" type="pres">
      <dgm:prSet presAssocID="{C8801308-87EE-47D4-BB44-D47AB9865E8A}" presName="Image" presStyleLbl="fgImgPlace1" presStyleIdx="1" presStyleCnt="3" custLinFactX="-63811" custLinFactNeighborX="-100000" custLinFactNeighborY="-906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9386D794-815C-43CA-BD3C-A63ADB9EF6A1}" type="pres">
      <dgm:prSet presAssocID="{C8801308-87EE-47D4-BB44-D47AB9865E8A}" presName="Child2" presStyleLbl="revTx" presStyleIdx="1" presStyleCnt="3" custScaleX="271859" custScaleY="86661" custLinFactNeighborX="-41221" custLinFactNeighborY="-8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BC9DDA-D277-49F5-8BBE-9A678F25B9D0}" type="pres">
      <dgm:prSet presAssocID="{7B84CE11-EAC7-4D42-8DA1-FAB90BF60309}" presName="Image3" presStyleCnt="0"/>
      <dgm:spPr/>
      <dgm:t>
        <a:bodyPr/>
        <a:lstStyle/>
        <a:p>
          <a:endParaRPr lang="fr-FR"/>
        </a:p>
      </dgm:t>
    </dgm:pt>
    <dgm:pt modelId="{FFE8FEA1-97A8-451E-A012-7E1EB8B893DE}" type="pres">
      <dgm:prSet presAssocID="{7B84CE11-EAC7-4D42-8DA1-FAB90BF60309}" presName="Image" presStyleLbl="fgImgPlace1" presStyleIdx="2" presStyleCnt="3" custLinFactX="-66863" custLinFactNeighborX="-100000" custLinFactNeighborY="184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0A2DA9B0-FE21-42E7-B628-71119E209479}" type="pres">
      <dgm:prSet presAssocID="{7B84CE11-EAC7-4D42-8DA1-FAB90BF60309}" presName="Child3" presStyleLbl="revTx" presStyleIdx="2" presStyleCnt="3" custScaleX="279370" custScaleY="86259" custLinFactNeighborX="-28577" custLinFactNeighborY="22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90DF44-79D7-4B8F-BFC4-27A638F687ED}" type="presOf" srcId="{4B11E7BB-9DD0-41E7-9E4D-9A3D7924C163}" destId="{62025CCC-8BAC-4227-95C8-134525AE3635}" srcOrd="0" destOrd="0" presId="urn:microsoft.com/office/officeart/2011/layout/RadialPictureList#1"/>
    <dgm:cxn modelId="{743B2A12-C36E-450D-9A3A-B1A3A472A155}" type="presOf" srcId="{7B84CE11-EAC7-4D42-8DA1-FAB90BF60309}" destId="{0A2DA9B0-FE21-42E7-B628-71119E209479}" srcOrd="0" destOrd="0" presId="urn:microsoft.com/office/officeart/2011/layout/RadialPictureList#1"/>
    <dgm:cxn modelId="{897AA079-0A93-4543-9213-82BA29CAE9E5}" srcId="{BB361800-75B3-44A7-B042-AEA2F8F68C75}" destId="{7B84CE11-EAC7-4D42-8DA1-FAB90BF60309}" srcOrd="2" destOrd="0" parTransId="{18B1A8D8-B5F0-44E1-BD1E-156DBEFA0988}" sibTransId="{07A9D5F4-0464-4C5C-8412-B5609FDE903F}"/>
    <dgm:cxn modelId="{EEF2AEDE-8A71-424D-AC23-10F534C4F02D}" type="presOf" srcId="{E7A19ED3-BBBE-4E48-A42C-09E5AA3B600F}" destId="{753073C4-FD5D-4B9F-AE61-EFBEE414E4A0}" srcOrd="0" destOrd="0" presId="urn:microsoft.com/office/officeart/2011/layout/RadialPictureList#1"/>
    <dgm:cxn modelId="{C3C29ABB-0820-4DEC-99DA-2D939633BAE4}" srcId="{4B11E7BB-9DD0-41E7-9E4D-9A3D7924C163}" destId="{BB361800-75B3-44A7-B042-AEA2F8F68C75}" srcOrd="0" destOrd="0" parTransId="{CEEA02BF-2E13-4A15-8549-36F1BE4DA482}" sibTransId="{AF40A2B1-4A38-491E-B253-5FD86FA0CD3A}"/>
    <dgm:cxn modelId="{986D93EE-A7CD-43BC-803C-A127C966751E}" type="presOf" srcId="{C8801308-87EE-47D4-BB44-D47AB9865E8A}" destId="{9386D794-815C-43CA-BD3C-A63ADB9EF6A1}" srcOrd="0" destOrd="0" presId="urn:microsoft.com/office/officeart/2011/layout/RadialPictureList#1"/>
    <dgm:cxn modelId="{E966199E-6F98-4B36-941C-D7883964C27D}" srcId="{BB361800-75B3-44A7-B042-AEA2F8F68C75}" destId="{E7A19ED3-BBBE-4E48-A42C-09E5AA3B600F}" srcOrd="0" destOrd="0" parTransId="{EFD86AFC-4915-49E1-BB73-5FE0908613D3}" sibTransId="{348D5130-894A-4E6E-8F77-432DADC4BFAC}"/>
    <dgm:cxn modelId="{D10F6B98-309F-4B5B-994C-7AA213692395}" srcId="{BB361800-75B3-44A7-B042-AEA2F8F68C75}" destId="{C8801308-87EE-47D4-BB44-D47AB9865E8A}" srcOrd="1" destOrd="0" parTransId="{0BF8D5EF-1863-4BE7-8707-235872F862D8}" sibTransId="{954712B9-080B-4019-8460-FDE2ACFC87D7}"/>
    <dgm:cxn modelId="{F9A07F03-66A5-4C27-846B-0BEDBEB65772}" type="presOf" srcId="{BB361800-75B3-44A7-B042-AEA2F8F68C75}" destId="{CD5C2552-B565-497E-904E-FA721F0A445D}" srcOrd="0" destOrd="0" presId="urn:microsoft.com/office/officeart/2011/layout/RadialPictureList#1"/>
    <dgm:cxn modelId="{BDEE105C-538D-4AA4-B0AC-47FA34FBAF8D}" type="presParOf" srcId="{62025CCC-8BAC-4227-95C8-134525AE3635}" destId="{CD5C2552-B565-497E-904E-FA721F0A445D}" srcOrd="0" destOrd="0" presId="urn:microsoft.com/office/officeart/2011/layout/RadialPictureList#1"/>
    <dgm:cxn modelId="{0753D94D-E246-4905-9DD6-3CD9C32A4F5F}" type="presParOf" srcId="{62025CCC-8BAC-4227-95C8-134525AE3635}" destId="{4AC4A343-EF11-41E1-8ADD-FC0B91E606C5}" srcOrd="1" destOrd="0" presId="urn:microsoft.com/office/officeart/2011/layout/RadialPictureList#1"/>
    <dgm:cxn modelId="{2DAC6068-A65C-4D0D-BF48-22F831059D6C}" type="presParOf" srcId="{62025CCC-8BAC-4227-95C8-134525AE3635}" destId="{848A7B51-9EB5-4E27-8E84-46C4B9974B55}" srcOrd="2" destOrd="0" presId="urn:microsoft.com/office/officeart/2011/layout/RadialPictureList#1"/>
    <dgm:cxn modelId="{238457C5-8725-4BB0-B016-D1892FDB22F2}" type="presParOf" srcId="{62025CCC-8BAC-4227-95C8-134525AE3635}" destId="{753073C4-FD5D-4B9F-AE61-EFBEE414E4A0}" srcOrd="3" destOrd="0" presId="urn:microsoft.com/office/officeart/2011/layout/RadialPictureList#1"/>
    <dgm:cxn modelId="{6D2F7EDC-09B0-47F9-82D6-46AAAF2E0922}" type="presParOf" srcId="{62025CCC-8BAC-4227-95C8-134525AE3635}" destId="{EA1BB91D-7D14-4433-B0B2-14B54E459DBD}" srcOrd="4" destOrd="0" presId="urn:microsoft.com/office/officeart/2011/layout/RadialPictureList#1"/>
    <dgm:cxn modelId="{BB0D4B81-2D86-4E9C-8131-48E7576805C7}" type="presParOf" srcId="{EA1BB91D-7D14-4433-B0B2-14B54E459DBD}" destId="{E6BAB74C-F4A0-4F28-82A3-74ECC740551C}" srcOrd="0" destOrd="0" presId="urn:microsoft.com/office/officeart/2011/layout/RadialPictureList#1"/>
    <dgm:cxn modelId="{4F26C423-DA1F-41EB-BA53-787E12C72E4A}" type="presParOf" srcId="{62025CCC-8BAC-4227-95C8-134525AE3635}" destId="{9386D794-815C-43CA-BD3C-A63ADB9EF6A1}" srcOrd="5" destOrd="0" presId="urn:microsoft.com/office/officeart/2011/layout/RadialPictureList#1"/>
    <dgm:cxn modelId="{18447ECE-F503-49D8-9158-F6F7DA54AFE8}" type="presParOf" srcId="{62025CCC-8BAC-4227-95C8-134525AE3635}" destId="{ACBC9DDA-D277-49F5-8BBE-9A678F25B9D0}" srcOrd="6" destOrd="0" presId="urn:microsoft.com/office/officeart/2011/layout/RadialPictureList#1"/>
    <dgm:cxn modelId="{D8ECD3C8-D7AD-41D3-9B7A-9EADB868A8E0}" type="presParOf" srcId="{ACBC9DDA-D277-49F5-8BBE-9A678F25B9D0}" destId="{FFE8FEA1-97A8-451E-A012-7E1EB8B893DE}" srcOrd="0" destOrd="0" presId="urn:microsoft.com/office/officeart/2011/layout/RadialPictureList#1"/>
    <dgm:cxn modelId="{466882A2-1971-4F76-852E-80F45BFF1705}" type="presParOf" srcId="{62025CCC-8BAC-4227-95C8-134525AE3635}" destId="{0A2DA9B0-FE21-42E7-B628-71119E209479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FEC2E-11F6-42AA-8B9E-8500DC5034D2}">
      <dsp:nvSpPr>
        <dsp:cNvPr id="0" name=""/>
        <dsp:cNvSpPr/>
      </dsp:nvSpPr>
      <dsp:spPr>
        <a:xfrm>
          <a:off x="2302132" y="1349276"/>
          <a:ext cx="2830814" cy="283081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2716695" y="1763839"/>
        <a:ext cx="2001688" cy="2001688"/>
      </dsp:txXfrm>
    </dsp:sp>
    <dsp:sp modelId="{9630F296-2AF0-401B-86A5-5F3D43BB415D}">
      <dsp:nvSpPr>
        <dsp:cNvPr id="0" name=""/>
        <dsp:cNvSpPr/>
      </dsp:nvSpPr>
      <dsp:spPr>
        <a:xfrm>
          <a:off x="3009836" y="215270"/>
          <a:ext cx="1415407" cy="14154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Chercheur d’emploi</a:t>
          </a:r>
          <a:endParaRPr lang="fr-FR" sz="17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17118" y="422552"/>
        <a:ext cx="1000843" cy="1000843"/>
      </dsp:txXfrm>
    </dsp:sp>
    <dsp:sp modelId="{5C0F7D08-2540-488E-AE1A-A20C8B287D4A}">
      <dsp:nvSpPr>
        <dsp:cNvPr id="0" name=""/>
        <dsp:cNvSpPr/>
      </dsp:nvSpPr>
      <dsp:spPr>
        <a:xfrm>
          <a:off x="4604803" y="2977834"/>
          <a:ext cx="1415407" cy="141540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Employeur </a:t>
          </a:r>
          <a:endParaRPr lang="fr-FR" sz="17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12085" y="3185116"/>
        <a:ext cx="1000843" cy="1000843"/>
      </dsp:txXfrm>
    </dsp:sp>
    <dsp:sp modelId="{DF88502D-882E-49D1-A4A3-4C5C3255EE93}">
      <dsp:nvSpPr>
        <dsp:cNvPr id="0" name=""/>
        <dsp:cNvSpPr/>
      </dsp:nvSpPr>
      <dsp:spPr>
        <a:xfrm>
          <a:off x="1414869" y="2977834"/>
          <a:ext cx="1415407" cy="1415407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Porteur de projet</a:t>
          </a:r>
          <a:endParaRPr lang="fr-FR" sz="1700" kern="1200" dirty="0"/>
        </a:p>
      </dsp:txBody>
      <dsp:txXfrm>
        <a:off x="1622151" y="3185116"/>
        <a:ext cx="1000843" cy="100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Liste d’images radiale"/>
  <dgm:desc val="Permet de représenter les relations par rapport à une idée centrale. La forme Niveau 1 contient du texte et toutes les formes Niveau 2 comprennent une image avec le texte correspondant. Limité à quatre formes Niveau 2.  Les images non utilisées n’apparaissent pas mais restent disponibles si vous changez de disposition. Utilisation optimale avec de petites quantités de texte Niveau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EBCC-5CF2-4E7C-BA75-0044C9AD397B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9D91-D0F3-4B12-8A0B-B187AE0BB5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2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E7041-4642-455C-9A72-7911ACD0DE1A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4FDF-DCBE-4273-9BA2-7A934543F02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05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9C1F-718A-468D-B003-9DA8CBC5F0CA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19/02/2015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52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4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76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ata:image/jpeg;base64,/9j/4AAQSkZJRgABAQAAAQABAAD/2wCEAAkGBxIPEhQRExMVFRUSFiAaFRQVGRYWHBoXHh4gGCEWGBQcHzQgGB8lHBQXJTEhJSwrLi8uFx8zODMsNygtLisBCgoKDg0OGxAQGzEkICQtNzQsLCwsLywsLi8sLC8sLCwsLCwvLCwsLCwsLCwsLCwsLCwsLCwsLCwsLCwsLCwsLP/AABEIAGcA1AMBEQACEQEDEQH/xAAcAAEAAQUBAQAAAAAAAAAAAAAABQEDBAYHAgj/xAA/EAACAQIDAwcJBwMEAwAAAAABAgMAEQQSIQUGMRMiQVFUo9IHFBdSYXGBkbIWIzI0dJLRcqGxFUKTwUNVlP/EABsBAQADAAMBAAAAAAAAAAAAAAABAgMEBQYH/8QALhEAAgIBAwIEBgIDAQEAAAAAAAECEQMSMVETIQRBYZEFFCJScYGh4SPB8LEG/9oADAMBAAIRAxEAPwDuNAKAUAoBQCgFAKAUAoBQCgFAKAUAoBQCgKXoBmHXUalyTTK1JAoBQCgFAKA435ZPzsf6dfrkoDslAKAUAoBQCgKUBb85T11+YrD5nD9690X6U+GPOU9dfmKfM4fvXuh0p8Mecp66/MU+Zw/evdDpT4Y85T11+Yp8zh+9e6HSnwx5ynrr8xT5nD9690OlPhlPOk9dfmKfM4fvXuh0p8MszbWw8Zs80SnqZ1H9ia2xvqK4d16dykvpdS7Fr/XcL2iH/kT+a06c+GV1x5H+u4XtEP8AyJ/NOnPhjXHkj94NpxTYeWOHFQrIykI3Kqtj15gdKvjg1JOUe34KTknFpM5udl7Q/wDZRf8A1mufrxfY/Y4umf3fydOh2rh+RWNsTCXyBSeUU3a1uN9da6rxGCeSEoxW5zseSMWm2R+NwQgAMsscYJsCzWuerWvKx/8An/ES7Jo7V/EMa3Ni2diUkjVo3V1tbMpuLj216iGOWOKhLdI6xyUm2jJqxAoBQCgFAcb8sn52P9Ov1yUB2SgFAKAUAoBQFGqHsDTGGp99fPGlbPQrYpaopEi1KQFqUgLUpA1be/eM4f7mK3KEXZvVHs9pr03wL4JHxX+fMvoWy5/o6n4h494v8ePfng59KxclmOYniTqT8a97CEYRUYqkvJHnZNydvuzxlHUKsVo2DY22MPBEEkw4dgSc1k/7FZyhJu0zWE4pU0R00Pncz8jH+LUJoLD/ABV09K7lGtT7G34cLHEFbZ5JVLFrR8bca8tm+F+Nnmc4+IpN3Vy24O3h4rDGCi8fevQ1DYeyGxT5EygqAxLdQNd78R+IY/BY+pkTpuux1vhfDSzy0x8jtG8Gz8PtYRwuZFytmBXKNbW1vevPeB+N4p5dEE7fJ23iPAS0XJ7Evu5sRMBCII2ZlBJu1r6+4V2WXI8ktTOPCCgqRKVmXFAKAUAoDjflk/Ox/p1+uSgOyUAoBQCgFAKAo1Q9gaY3E++vnr3Z6FbFKgkUAoDxNJkVm9UE/Kr44Oc1FeborKWmLZxvE4gyu0jcXNz8a+u4cMcOOOKO0VR4qeR5JOb8y3WhUUBewWH5WRI8wXObZjwHtNY+IzdHFLJV6VdLdl8cNc1G6s2jDbBfB5p0xEDFFPNsdfZ+KuhxfH45pxx9Cat1f/I7B/D3jTlrTr/uTAbe7EMCLR66cD0/GvQdKJwOrJmBitkz4YI7rlDMACGHXe2lTcZ9tyrjKPc+jgo6hXQKKWyO2tnqrECgFAKAUAoDjflk/Ox/p1+uSgOyUAoBQCgFAKAo1Q9gaY3E++vnr3Z6FbFKgkUAoCzjIs8bp6ykf2rXBk6eWM+GjPLHVBx5ONFSuh4jQ+8aV9fUlL6l5niqrsxQCgFAUyiptkUitQSXDKzFQWJ5w4knpFKB9OV587cUAoBQCgFAKA435ZPzsf6dfrkoDslAKAUAoBQCgKNUPYGmNxPvr5692ehWxSoJFAKACoZByHbUeXESgdDn+a+s/D5ufhccn9qPG+JjpzSXqYVcwxFAKAUAoCqcR/UP8igPp+vPnbigFAKAUAoBQHG/LJ+dj/Tr9clAdkoBQCgFAKAUBRqh7A0xuJ99fPXuz0K2KVBIoBQFnGYpYUaRyAqi5vWuDBPPkWKCtszy5I44uUtkcexWI5R2c/72J+dfW8OJYscca8lR4yc9cnJ+ZavWhUXoBegF6AXoCqHUf1D/ACKEH1BXnzuBQCgFAKAUAoDjflk/Ox/p1+uSgOyUAoBQCgFAKAUBZ80j9RfkK4/yuH7F7GnVnyx5pH6i/IU+VwfYvYdWfLHmkfqL8hT5XB9i9h1Z8seaR+ovyFPlcH2L2HVnyy1PsyGQWeJGHUVBrTFihieqCSfoVlJzVSdmP9nsJ2aH9i/xW/VnyZ6I8D7PYTs0P7F/inVnyNEeB9nsJ2aH9i/xTqz5GiPA+z2E7ND+xf4p1Z8jRHgfZ/Cdmh/Yv8U6s+RojwPs9hOzQ/sX+KdWfI0R4H2fwnZof2L/ABTqz5GiPBJ1QsKAUAoBQCgFAcb8sn52P9Ov1yUB2SgKUBFbI2/FipcRCh52GYK3tuOI9lwR8K0nicYpvzKRyKTaXkZ6YyMgsJEIXiQwIHvPRVNL4LWipxcdgc62IuDmFiOsGmli0VbEIGCF1DHgpIufcOJpT3ForFOj3ysrZTY2INj1G3Coaa3FmtYrfaGNMZzSZMFfNFcAso/3KerX4VyF4aTceGZdZd/Q2GLGoct2UM6hgpIvY+ysXFmtojot4opTHyQaQPK0ZZbAIyi5LAm9tLaVd4mrvsVWRPYk0xUbXs6nLo1mBseo9VZ0y1oo2LjC5i6Zb2zZha/VfhTS9haMCPbatimwwH4YhJylxaxNrf241d43o1epXX9WkkoZ1cZlZWXrUgj5is2muzLJ2eUxUbXIdSF/EQwNvf1VOli0VTEowDB1IPAggg+49NKYtDzhLgZ1ueAuNfd10pi0R420vnb4QrbJCJTISLWJy2t8ONX6b0avUrr+rSSMMyuLqysOtSD/AHFUaa3LXZq+y99FmnELwtGru6RyllKs0f4gRxXorefh2o2nf9mUc1uqNlOLjFuenONl5w1PUOusNL4NbRVsUgNi6g9RYDh7KUxaDYqMZbuoz/huw53u66UxaIzEbxRAusYaVopFjkVLXUt06nUDptWixPz7WUeReRKDEpcrnXMouwuLgdZHRWdMvaKxTK98rBrcbEG3yo00TZx/yyfnY/06/XJUA7JQGNtHlOSfkgDJlOTMbDN0XNWjV99iJXXY59Dudi8IpcTIwaB0mspUgEZswI1kOYnXjaua/EQm6rz7HFWKUfPyIfYGw5cUmKWFI0A830UkRyGPMWXMV4m4JuDr11rkyKDi5Pn9WZwg5XS4JfE7hzSoimOPmwyAIzlsrs2ZbHKNAPYPdWS8TFN9/M0eBtGbh91cSs5dkhkLoAMQzHPCQhWyDp1NUeeDjSv8cllilqv+eDL3C3blwTSNKiqSipmV82cgk5yuUZePTc6nWq+IzRmlROHG4vuR21vJ+2KGNYlUllmLwOCdUKgZH9hIrSHilHTwl3KywatXJcxW6WIbGLLycTqXjYys3PRUWxiVbag1Czx0VfJLxS12MJuZNG0NhGvJ4qWRmU65HQqpAtxF+FH4iLv8ILC1X5MHA7jYlYpoysSFoRFdWP3zBrmWTTQ299Wl4mDafff29CkcEqa/5l6bcmdFISOF0XEGRcOzEKylMtzpoQ2vTULxMW+7e2/7JeGS252KpuViuRMeZFPmixaMdWVixU6fhIPGnzENV+tkrDLTXoT+7OyHwmFmV0EbPmbIr5wObbQhQB7gKxy5FOao0xxcYuzS92N08RiMHnVUhEmHVQLm8xDZiZRbm3GnTXKy54xnT79/b8GEMUnHjt7kqm6eMRFaOOFW5Zn5AOQkasmXmtbXXWs+vBvu3tuX6U0u3sZ27e5zRTwyzojCDDIiEMSVlDEkgdVjxqmXxCcWo+bLY8NNN+SLu827M+JmxEiFQsuGWNbmxLK+YqRbRSNL1GLNGMUn5MnJjcm64M3cfYsuEWflI44uVkzLHEcyqLWtewqviMim1TuuScMHG7IZdxT5virohxMzvybliQEY3H9JtxsK1+Z+qPCKdD6XyWNtbiSExrBHEU5ER89iORcMGMqdZPw4VMPErvqb39/QieB7Jf0Vxm4ckuIaV1jcGW5ZjqUy2sRbr6KR8SlGlwHgblbMXEbjYto4UyxOREI8zMfuSHzZ49NdPdwqy8TC2++/uVeCVJensSsm58gecqsf3mIikV72OVTdgRbQ31rNeIVL8Mv0Xb/Jiw7m4kTStaMc2b74Mc83KCyrILaBas/EQ0r9duKIWGVv9/sltyN2HwDyMVRRJDEpyG95EDZmPvzDWss+ZZEvyy+LFobfojSvLJ+dj/Tr9clcY3OyUBj4/FrBG8r3yxqWa2psOoVMYuTpEN0rZXBYlZo0kW+V1DC/Gx1pJU6YTtWWNp7Rjwqoz3s8ioMovzmNh8KmEHPYiUlHczqqWIbeDeKLA8mJFkYzEhRGpc80XOg9hrXHilkuvIznkUNzP2bj48TGs0TZkcXB4fAjoNUlFxdMvGSkrRaxm14Ylkctm5G3KKnPZSeAKjW9THHJtLkhzSTL8WLjdjGrqXUBmS/OUNwJXiL2Pyqri0rJTWxkVBJSgLOExccy543V1uRmUgi40IuOo1Li12ZCaexhnbkAXEMXAGFNpb/7dM39xVulLt67Fda7+hn4eUSKrjg4BHuIvVWqdFk7PYFQSVoBQCgLWJmEaM54ICTbqGtSlbohulZFbv7xx465jjmUAAhpEKBgfVJ0NaZMLx7tFIZFPYk8Vi44RmkdUBIALEAXOgGvTWai3sXbS3L9QSKApQGLhdoJK8ka5s0JAa6kDXXQnQ/CrODST5KqSbaMuqljjflk/Ox/p1+uSgOyUBo3lH2diJzGEjlli5NwUibLaQ2ys4vzhxrl+FnGN26fqcbPGTql2MDG7IxvK4bmzZEijCGIi0bi2bOMwHxsdKvGePTLbdkOM7RtW92CkmjgEaliuJjZrW0VWuW+Arj4ZKLd8M1yxbSrk1vCbNxg2kJGSfLy7l5C/wB2YSvMUJfoPsreU4dKrW37vzM1GXUvv/olN99jS4ubBBM4VJH5SSMgMilQLgn5VngyKEZWWywcnGiH2zu9iIZ4Y4Fm5CNVERiN8j5rs0l2Gp6yD01rDLGUW5VfmUljkmktj3tLYE4/1JoklzzFTEQ+jDptrob1EcsfouqW4ljl9VGRidh4kYjGyxK6vJhlELluaZLEMtr8RYWvwuahZI6Yp89yXCWqTXBIbgYKaKOTlVmQFhlWboNucV5xNifbWfiZRbVV+i+FNLuRsGzMWdou8nLZC5s6n7swlbZPxaa9AF79NaOcOlSr/dlFGWvuSvk92S+EwxjkV1blGuHObS+hGvSKz8TNTnaL4YuMaZqU+6GNneRiWjXGPJ5wmn4UN4yP6q5Kz44pem3+zB4Ztv13/wBF3a2y8fJDhRyU2ZcPlCxuF5KcEWeSx5wt76iE8alLut/dEzjNpdnt/JKx4PEHaXJ8sSixLNIuY25UKUAI6FJ1t7Ky1R6V151+jSpdSrI3ZGysesWLzrOJmgYXJGV5b6NGc3G3SAK0nPHqjVVf8FIxnTu7oursTGpFiIl5ezTQGMmS7ZbfekNfTW9R1Mbkm62f9E6JpNK/L+zxitkY5cMIss7ImKkugbM5h/8AGb5gWHxqVkxud9tl7+ZDjPTXr/HkbhhMJKMByT5mk5Ejn2zE20BtpeuK5LqWtrN0noo1DYWy8XHgcRCIMTHKUXKXlVgWBOkQB5nH/FcrJODyKVpr8f8AphCMlBqnZ5xe7eJbDTQlZnC4pHjDPdilrMQxPtNFmhqT7bB45aWvUl12JiTicZIrSrkiVcJdzkLFCCSt+IIGp66y6kNEV69y+iWpv2IBcLiMPgZzIMQmZohlY2JbNZyjZidbjXSt7jLIqrzM6koO78jNj2HjJYYYm84jjbEsSOU+8jw5Ggd79d+vjVOpBSb7XXHay2iTSXff+DM2zsvElMaFE1mePkspzZlUai1wct+NrGqQnC47epaUZfUR+2Nl4+TzUZJlAgAAibNyc1+LXYdHSb1pCeNau638+CkozdfghPLCD55Ffj5st/3yVwDlm/ekLZvaO7m8FAPSFs3tPdzeCgHpB2Z2nu5vBQD0g7M7T3c3goB6Qdmdp7ubwUA9IWze093N4KAekHZnae7m8FAPSDsztHdzeCgHpB2b2nu5vBQD0g7M7T3c3goB6Qdmdp7ubwUA9IOzO093N4KAekHZnae7m8FAPSDs3tPdzeCgLSb87KVmcTAM/wCJhFNc24XOSpbbVEUi76Qdm9p7ubwVBI9IOzO093N4KAekLZvae7m8FAPSDsztPdzeCgHpC2b2nu5vBQD0g7M7T3c3goB6Qdm9p7ubwUBbm372U4s04YXvYxTHUdP4KlNrYNWXPSFsztPdzeCoA9IOzO093N4KAekHZnae7m8FAcs8qe8uExOLjeKXMogAJyyDXO5tYr7RQH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3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53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1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1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1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8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ata:image/jpeg;base64,/9j/4AAQSkZJRgABAQAAAQABAAD/2wCEAAkGBxIPEhQRExMVFRUSFiAaFRQVGRYWHBoXHh4gGCEWGBQcHzQgGB8lHBQXJTEhJSwrLi8uFx8zODMsNygtLisBCgoKDg0OGxAQGzEkICQtNzQsLCwsLywsLi8sLC8sLCwsLCwvLCwsLCwsLCwsLCwsLCwsLCwsLCwsLCwsLCwsLP/AABEIAGcA1AMBEQACEQEDEQH/xAAcAAEAAQUBAQAAAAAAAAAAAAAABQEDBAYHAgj/xAA/EAACAQIDAwcJBwMEAwAAAAABAgMAEQQSIQUGMRMiQVFUo9IHFBdSYXGBkbIWIzI0dJLRcqGxFUKTwUNVlP/EABsBAQADAAMBAAAAAAAAAAAAAAABAgMEBQYH/8QALhEAAgIBAwIEBgIDAQEAAAAAAAECEQMSMVETIQRBYZEFFCJScYGh4SPB8LEG/9oADAMBAAIRAxEAPwDuNAKAUAoBQCgFAKAUAoBQCgFAKAUAoBQCgKXoBmHXUalyTTK1JAoBQCgFAKA435ZPzsf6dfrkoDslAKAUAoBQCgKUBb85T11+YrD5nD9690X6U+GPOU9dfmKfM4fvXuh0p8Mecp66/MU+Zw/evdDpT4Y85T11+Yp8zh+9e6HSnwx5ynrr8xT5nD9690OlPhlPOk9dfmKfM4fvXuh0p8MszbWw8Zs80SnqZ1H9ia2xvqK4d16dykvpdS7Fr/XcL2iH/kT+a06c+GV1x5H+u4XtEP8AyJ/NOnPhjXHkj94NpxTYeWOHFQrIykI3Kqtj15gdKvjg1JOUe34KTknFpM5udl7Q/wDZRf8A1mufrxfY/Y4umf3fydOh2rh+RWNsTCXyBSeUU3a1uN9da6rxGCeSEoxW5zseSMWm2R+NwQgAMsscYJsCzWuerWvKx/8An/ES7Jo7V/EMa3Ni2diUkjVo3V1tbMpuLj216iGOWOKhLdI6xyUm2jJqxAoBQCgFAcb8sn52P9Ov1yUB2SgFAKAUAoBQFGqHsDTGGp99fPGlbPQrYpaopEi1KQFqUgLUpA1be/eM4f7mK3KEXZvVHs9pr03wL4JHxX+fMvoWy5/o6n4h494v8ePfng59KxclmOYniTqT8a97CEYRUYqkvJHnZNydvuzxlHUKsVo2DY22MPBEEkw4dgSc1k/7FZyhJu0zWE4pU0R00Pncz8jH+LUJoLD/ABV09K7lGtT7G34cLHEFbZ5JVLFrR8bca8tm+F+Nnmc4+IpN3Vy24O3h4rDGCi8fevQ1DYeyGxT5EygqAxLdQNd78R+IY/BY+pkTpuux1vhfDSzy0x8jtG8Gz8PtYRwuZFytmBXKNbW1vevPeB+N4p5dEE7fJ23iPAS0XJ7Evu5sRMBCII2ZlBJu1r6+4V2WXI8ktTOPCCgqRKVmXFAKAUAoDjflk/Ox/p1+uSgOyUAoBQCgFAKAo1Q9gaY3E++vnr3Z6FbFKgkUAoDxNJkVm9UE/Kr44Oc1FeborKWmLZxvE4gyu0jcXNz8a+u4cMcOOOKO0VR4qeR5JOb8y3WhUUBewWH5WRI8wXObZjwHtNY+IzdHFLJV6VdLdl8cNc1G6s2jDbBfB5p0xEDFFPNsdfZ+KuhxfH45pxx9Cat1f/I7B/D3jTlrTr/uTAbe7EMCLR66cD0/GvQdKJwOrJmBitkz4YI7rlDMACGHXe2lTcZ9tyrjKPc+jgo6hXQKKWyO2tnqrECgFAKAUAoDjflk/Ox/p1+uSgOyUAoBQCgFAKAo1Q9gaY3E++vnr3Z6FbFKgkUAoCzjIs8bp6ykf2rXBk6eWM+GjPLHVBx5ONFSuh4jQ+8aV9fUlL6l5niqrsxQCgFAUyiptkUitQSXDKzFQWJ5w4knpFKB9OV587cUAoBQCgFAKA435ZPzsf6dfrkoDslAKAUAoBQCgKNUPYGmNxPvr5692ehWxSoJFAKACoZByHbUeXESgdDn+a+s/D5ufhccn9qPG+JjpzSXqYVcwxFAKAUAoCqcR/UP8igPp+vPnbigFAKAUAoBQHG/LJ+dj/Tr9clAdkoBQCgFAKAUBRqh7A0xuJ99fPXuz0K2KVBIoBQFnGYpYUaRyAqi5vWuDBPPkWKCtszy5I44uUtkcexWI5R2c/72J+dfW8OJYscca8lR4yc9cnJ+ZavWhUXoBegF6AXoCqHUf1D/ACKEH1BXnzuBQCgFAKAUAoDjflk/Ox/p1+uSgOyUAoBQCgFAKAUBZ80j9RfkK4/yuH7F7GnVnyx5pH6i/IU+VwfYvYdWfLHmkfqL8hT5XB9i9h1Z8seaR+ovyFPlcH2L2HVnyy1PsyGQWeJGHUVBrTFihieqCSfoVlJzVSdmP9nsJ2aH9i/xW/VnyZ6I8D7PYTs0P7F/inVnyNEeB9nsJ2aH9i/xTqz5GiPA+z2E7ND+xf4p1Z8jRHgfZ/Cdmh/Yv8U6s+RojwPs9hOzQ/sX+KdWfI0R4H2fwnZof2L/ABTqz5GiPBJ1QsKAUAoBQCgFAcb8sn52P9Ov1yUB2SgKUBFbI2/FipcRCh52GYK3tuOI9lwR8K0nicYpvzKRyKTaXkZ6YyMgsJEIXiQwIHvPRVNL4LWipxcdgc62IuDmFiOsGmli0VbEIGCF1DHgpIufcOJpT3ForFOj3ysrZTY2INj1G3Coaa3FmtYrfaGNMZzSZMFfNFcAso/3KerX4VyF4aTceGZdZd/Q2GLGoct2UM6hgpIvY+ysXFmtojot4opTHyQaQPK0ZZbAIyi5LAm9tLaVd4mrvsVWRPYk0xUbXs6nLo1mBseo9VZ0y1oo2LjC5i6Zb2zZha/VfhTS9haMCPbatimwwH4YhJylxaxNrf241d43o1epXX9WkkoZ1cZlZWXrUgj5is2muzLJ2eUxUbXIdSF/EQwNvf1VOli0VTEowDB1IPAggg+49NKYtDzhLgZ1ueAuNfd10pi0R420vnb4QrbJCJTISLWJy2t8ONX6b0avUrr+rSSMMyuLqysOtSD/AHFUaa3LXZq+y99FmnELwtGru6RyllKs0f4gRxXorefh2o2nf9mUc1uqNlOLjFuenONl5w1PUOusNL4NbRVsUgNi6g9RYDh7KUxaDYqMZbuoz/huw53u66UxaIzEbxRAusYaVopFjkVLXUt06nUDptWixPz7WUeReRKDEpcrnXMouwuLgdZHRWdMvaKxTK98rBrcbEG3yo00TZx/yyfnY/06/XJUA7JQGNtHlOSfkgDJlOTMbDN0XNWjV99iJXXY59Dudi8IpcTIwaB0mspUgEZswI1kOYnXjaua/EQm6rz7HFWKUfPyIfYGw5cUmKWFI0A830UkRyGPMWXMV4m4JuDr11rkyKDi5Pn9WZwg5XS4JfE7hzSoimOPmwyAIzlsrs2ZbHKNAPYPdWS8TFN9/M0eBtGbh91cSs5dkhkLoAMQzHPCQhWyDp1NUeeDjSv8cllilqv+eDL3C3blwTSNKiqSipmV82cgk5yuUZePTc6nWq+IzRmlROHG4vuR21vJ+2KGNYlUllmLwOCdUKgZH9hIrSHilHTwl3KywatXJcxW6WIbGLLycTqXjYys3PRUWxiVbag1Czx0VfJLxS12MJuZNG0NhGvJ4qWRmU65HQqpAtxF+FH4iLv8ILC1X5MHA7jYlYpoysSFoRFdWP3zBrmWTTQ299Wl4mDafff29CkcEqa/5l6bcmdFISOF0XEGRcOzEKylMtzpoQ2vTULxMW+7e2/7JeGS252KpuViuRMeZFPmixaMdWVixU6fhIPGnzENV+tkrDLTXoT+7OyHwmFmV0EbPmbIr5wObbQhQB7gKxy5FOao0xxcYuzS92N08RiMHnVUhEmHVQLm8xDZiZRbm3GnTXKy54xnT79/b8GEMUnHjt7kqm6eMRFaOOFW5Zn5AOQkasmXmtbXXWs+vBvu3tuX6U0u3sZ27e5zRTwyzojCDDIiEMSVlDEkgdVjxqmXxCcWo+bLY8NNN+SLu827M+JmxEiFQsuGWNbmxLK+YqRbRSNL1GLNGMUn5MnJjcm64M3cfYsuEWflI44uVkzLHEcyqLWtewqviMim1TuuScMHG7IZdxT5virohxMzvybliQEY3H9JtxsK1+Z+qPCKdD6XyWNtbiSExrBHEU5ER89iORcMGMqdZPw4VMPErvqb39/QieB7Jf0Vxm4ckuIaV1jcGW5ZjqUy2sRbr6KR8SlGlwHgblbMXEbjYto4UyxOREI8zMfuSHzZ49NdPdwqy8TC2++/uVeCVJensSsm58gecqsf3mIikV72OVTdgRbQ31rNeIVL8Mv0Xb/Jiw7m4kTStaMc2b74Mc83KCyrILaBas/EQ0r9duKIWGVv9/sltyN2HwDyMVRRJDEpyG95EDZmPvzDWss+ZZEvyy+LFobfojSvLJ+dj/Tr9clcY3OyUBj4/FrBG8r3yxqWa2psOoVMYuTpEN0rZXBYlZo0kW+V1DC/Gx1pJU6YTtWWNp7Rjwqoz3s8ioMovzmNh8KmEHPYiUlHczqqWIbeDeKLA8mJFkYzEhRGpc80XOg9hrXHilkuvIznkUNzP2bj48TGs0TZkcXB4fAjoNUlFxdMvGSkrRaxm14Ylkctm5G3KKnPZSeAKjW9THHJtLkhzSTL8WLjdjGrqXUBmS/OUNwJXiL2Pyqri0rJTWxkVBJSgLOExccy543V1uRmUgi40IuOo1Li12ZCaexhnbkAXEMXAGFNpb/7dM39xVulLt67Fda7+hn4eUSKrjg4BHuIvVWqdFk7PYFQSVoBQCgLWJmEaM54ICTbqGtSlbohulZFbv7xx465jjmUAAhpEKBgfVJ0NaZMLx7tFIZFPYk8Vi44RmkdUBIALEAXOgGvTWai3sXbS3L9QSKApQGLhdoJK8ka5s0JAa6kDXXQnQ/CrODST5KqSbaMuqljjflk/Ox/p1+uSgOyUBo3lH2diJzGEjlli5NwUibLaQ2ys4vzhxrl+FnGN26fqcbPGTql2MDG7IxvK4bmzZEijCGIi0bi2bOMwHxsdKvGePTLbdkOM7RtW92CkmjgEaliuJjZrW0VWuW+Arj4ZKLd8M1yxbSrk1vCbNxg2kJGSfLy7l5C/wB2YSvMUJfoPsreU4dKrW37vzM1GXUvv/olN99jS4ubBBM4VJH5SSMgMilQLgn5VngyKEZWWywcnGiH2zu9iIZ4Y4Fm5CNVERiN8j5rs0l2Gp6yD01rDLGUW5VfmUljkmktj3tLYE4/1JoklzzFTEQ+jDptrob1EcsfouqW4ljl9VGRidh4kYjGyxK6vJhlELluaZLEMtr8RYWvwuahZI6Yp89yXCWqTXBIbgYKaKOTlVmQFhlWboNucV5xNifbWfiZRbVV+i+FNLuRsGzMWdou8nLZC5s6n7swlbZPxaa9AF79NaOcOlSr/dlFGWvuSvk92S+EwxjkV1blGuHObS+hGvSKz8TNTnaL4YuMaZqU+6GNneRiWjXGPJ5wmn4UN4yP6q5Kz44pem3+zB4Ztv13/wBF3a2y8fJDhRyU2ZcPlCxuF5KcEWeSx5wt76iE8alLut/dEzjNpdnt/JKx4PEHaXJ8sSixLNIuY25UKUAI6FJ1t7Ky1R6V151+jSpdSrI3ZGysesWLzrOJmgYXJGV5b6NGc3G3SAK0nPHqjVVf8FIxnTu7oursTGpFiIl5ezTQGMmS7ZbfekNfTW9R1Mbkm62f9E6JpNK/L+zxitkY5cMIss7ImKkugbM5h/8AGb5gWHxqVkxud9tl7+ZDjPTXr/HkbhhMJKMByT5mk5Ejn2zE20BtpeuK5LqWtrN0noo1DYWy8XHgcRCIMTHKUXKXlVgWBOkQB5nH/FcrJODyKVpr8f8AphCMlBqnZ5xe7eJbDTQlZnC4pHjDPdilrMQxPtNFmhqT7bB45aWvUl12JiTicZIrSrkiVcJdzkLFCCSt+IIGp66y6kNEV69y+iWpv2IBcLiMPgZzIMQmZohlY2JbNZyjZidbjXSt7jLIqrzM6koO78jNj2HjJYYYm84jjbEsSOU+8jw5Ggd79d+vjVOpBSb7XXHay2iTSXff+DM2zsvElMaFE1mePkspzZlUai1wct+NrGqQnC47epaUZfUR+2Nl4+TzUZJlAgAAibNyc1+LXYdHSb1pCeNau638+CkozdfghPLCD55Ffj5st/3yVwDlm/ekLZvaO7m8FAPSFs3tPdzeCgHpB2Z2nu5vBQD0g7M7T3c3goB6Qdmdp7ubwUA9IWze093N4KAekHZnae7m8FAPSDsztHdzeCgHpB2b2nu5vBQD0g7M7T3c3goB6Qdmdp7ubwUA9IOzO093N4KAekHZnae7m8FAPSDs3tPdzeCgLSb87KVmcTAM/wCJhFNc24XOSpbbVEUi76Qdm9p7ubwVBI9IOzO093N4KAekLZvae7m8FAPSDsztPdzeCgHpC2b2nu5vBQD0g7M7T3c3goB6Qdm9p7ubwUBbm372U4s04YXvYxTHUdP4KlNrYNWXPSFsztPdzeCoA9IOzO093N4KAekHZnae7m8FAcs8qe8uExOLjeKXMogAJyyDXO5tYr7RQH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7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6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0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2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1130-9F98-410F-9F4C-33C8028B294C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04F7-6BDC-474F-AF35-99583457F1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8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1130-9F98-410F-9F4C-33C8028B294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04F7-6BDC-474F-AF35-99583457F1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adeo.com/fr/company/anapec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twitter.com/anapec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hyperlink" Target="http://www.facebook.com/anapec.org" TargetMode="External"/><Relationship Id="rId11" Type="http://schemas.openxmlformats.org/officeDocument/2006/relationships/hyperlink" Target="http://www.youtube.com/user/anapectv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hyperlink" Target="http://www.slideshare.net/anapec" TargetMode="External"/><Relationship Id="rId19" Type="http://schemas.openxmlformats.org/officeDocument/2006/relationships/hyperlink" Target="http://www.anapec.org/" TargetMode="External"/><Relationship Id="rId4" Type="http://schemas.openxmlformats.org/officeDocument/2006/relationships/oleObject" Target="../embeddings/oleObject2.bin"/><Relationship Id="rId9" Type="http://schemas.openxmlformats.org/officeDocument/2006/relationships/hyperlink" Target="http://www.linkedin.com/company/anapec" TargetMode="External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9139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4005064"/>
            <a:ext cx="8712968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Marché de l’emploi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Expérience de l’Anapec</a:t>
            </a:r>
            <a:endParaRPr lang="fr-FR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333174" y="723435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400" dirty="0">
                <a:solidFill>
                  <a:srgbClr val="FFC000"/>
                </a:solidFill>
                <a:latin typeface="CG Omega" panose="020B0502050508020304" pitchFamily="34" charset="0"/>
              </a:rPr>
              <a:t>Veille sur le marché de l’emploi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623238" y="2492896"/>
            <a:ext cx="3419872" cy="19911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3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0" lvl="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80008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5855</a:t>
            </a: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  entreprises / échantillon.</a:t>
            </a:r>
          </a:p>
          <a:p>
            <a:pPr marL="144000" lvl="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77% des répondants comptent recruter</a:t>
            </a:r>
          </a:p>
          <a:p>
            <a:pPr marL="144000" lvl="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Enquête du </a:t>
            </a:r>
            <a:r>
              <a:rPr lang="fr-FR" sz="14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17</a:t>
            </a: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 fév. au </a:t>
            </a:r>
            <a:r>
              <a:rPr lang="fr-FR" sz="14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04</a:t>
            </a: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 mai 2015.</a:t>
            </a:r>
          </a:p>
          <a:p>
            <a:pPr marL="14400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Questionnaires en </a:t>
            </a:r>
            <a:r>
              <a:rPr lang="fr-FR" sz="1400" b="1" dirty="0">
                <a:latin typeface="Lao UI" panose="020B0502040204020203" pitchFamily="34" charset="0"/>
                <a:cs typeface="Lao UI" panose="020B0502040204020203" pitchFamily="34" charset="0"/>
              </a:rPr>
              <a:t>face à </a:t>
            </a:r>
            <a:r>
              <a:rPr lang="fr-FR" sz="14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face</a:t>
            </a:r>
          </a:p>
          <a:p>
            <a:pPr marL="14400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80008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420</a:t>
            </a:r>
            <a:r>
              <a:rPr lang="fr-FR" sz="1400" dirty="0" smtClean="0">
                <a:solidFill>
                  <a:srgbClr val="80008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conseillers en emploi mobilisés</a:t>
            </a:r>
            <a:endParaRPr lang="fr-FR" sz="14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144000" lvl="0" indent="-1440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Horizon </a:t>
            </a:r>
            <a:r>
              <a:rPr lang="fr-FR" sz="14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2016</a:t>
            </a:r>
            <a:r>
              <a:rPr lang="fr-FR" sz="1400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339171" cy="19911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CG Omega" panose="020B0502050508020304" pitchFamily="34" charset="0"/>
              </a:rPr>
              <a:t>Marché de l’emploi au Maroc en </a:t>
            </a:r>
            <a:r>
              <a:rPr lang="fr-FR" sz="28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2015 </a:t>
            </a:r>
            <a:r>
              <a:rPr lang="fr-FR" sz="24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(suite)</a:t>
            </a:r>
            <a:endParaRPr lang="fr-FR" sz="2400" dirty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4891" y="1156682"/>
            <a:ext cx="3894016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2000" b="1" dirty="0" smtClean="0">
                <a:solidFill>
                  <a:srgbClr val="800080"/>
                </a:solidFill>
                <a:latin typeface="CG Omega" panose="020B0502050508020304" pitchFamily="34" charset="0"/>
              </a:rPr>
              <a:t>Résultats des 5 dernières éditions</a:t>
            </a:r>
            <a:endParaRPr lang="fr-FR" sz="2000" b="1" dirty="0">
              <a:solidFill>
                <a:srgbClr val="800080"/>
              </a:solidFill>
              <a:latin typeface="CG Omega" panose="020B05020505080203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7926" y="5046275"/>
            <a:ext cx="6118410" cy="83099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800080"/>
              </a:buClr>
            </a:pPr>
            <a:r>
              <a:rPr lang="fr-FR" sz="1600" dirty="0">
                <a:solidFill>
                  <a:srgbClr val="0070C0"/>
                </a:solidFill>
                <a:latin typeface="CG Omega" panose="020B0502050508020304" pitchFamily="34" charset="0"/>
                <a:cs typeface="Arial"/>
              </a:rPr>
              <a:t>►</a:t>
            </a:r>
            <a:r>
              <a:rPr lang="fr-FR" sz="1600" dirty="0">
                <a:latin typeface="CG Omega" panose="020B0502050508020304" pitchFamily="34" charset="0"/>
                <a:cs typeface="Arial"/>
              </a:rPr>
              <a:t>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Le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taux d’évolution des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intentions de recrutement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des entreprises entre l’enquête de 2014 et celle de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2015 est de </a:t>
            </a:r>
            <a:r>
              <a:rPr lang="fr-FR" sz="1600" b="1" dirty="0" smtClean="0">
                <a:solidFill>
                  <a:srgbClr val="800080"/>
                </a:solidFill>
                <a:latin typeface="CG Omega" panose="020B0502050508020304" pitchFamily="34" charset="0"/>
                <a:ea typeface="Segoe UI" pitchFamily="34" charset="0"/>
                <a:cs typeface="Segoe UI" pitchFamily="34" charset="0"/>
              </a:rPr>
              <a:t>20%.</a:t>
            </a:r>
            <a:endParaRPr lang="fr-FR" sz="1600" b="1" dirty="0">
              <a:solidFill>
                <a:srgbClr val="800080"/>
              </a:solidFill>
              <a:latin typeface="CG Omega" panose="020B05020505080203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29449"/>
              </p:ext>
            </p:extLst>
          </p:nvPr>
        </p:nvGraphicFramePr>
        <p:xfrm>
          <a:off x="1531569" y="1700808"/>
          <a:ext cx="5940660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3B5E-1D66-4F51-AB56-E0062BA3C3D4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33174" y="404664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400" dirty="0">
                <a:solidFill>
                  <a:srgbClr val="FFC000"/>
                </a:solidFill>
                <a:latin typeface="CG Omega" panose="020B0502050508020304" pitchFamily="34" charset="0"/>
              </a:rPr>
              <a:t>Veille sur le marché de l’emploi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085184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Veille_secteu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" y="1246853"/>
            <a:ext cx="7549405" cy="48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15843" y="375047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400" dirty="0">
                <a:solidFill>
                  <a:srgbClr val="FFC000"/>
                </a:solidFill>
                <a:latin typeface="CG Omega" panose="020B0502050508020304" pitchFamily="34" charset="0"/>
              </a:rPr>
              <a:t>Veille sur le marché de l’emploi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0032" y="2564904"/>
            <a:ext cx="324036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fr-FR" sz="1400" dirty="0" smtClean="0">
                <a:latin typeface="CG Omega" panose="020B0502050508020304" pitchFamily="34" charset="0"/>
              </a:rPr>
              <a:t>Le nombre total des besoins déclarés par les entreprises au Maroc est de 124.359* en 2016</a:t>
            </a:r>
            <a:endParaRPr lang="fr-FR" sz="1400" dirty="0">
              <a:latin typeface="CG Omega" panose="020B05020505080203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3962" y="3672380"/>
            <a:ext cx="3240360" cy="1031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fr-FR" sz="1400" dirty="0" smtClean="0">
                <a:latin typeface="CG Omega" panose="020B0502050508020304" pitchFamily="34" charset="0"/>
              </a:rPr>
              <a:t>Les secteurs NTIC/Offshoring, Automobile/Aéronautique, et Services aux entreprises seront les plus offreurs d’opportunités d’emploi en 2016. </a:t>
            </a:r>
            <a:endParaRPr lang="fr-FR" sz="1400" dirty="0"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fr-FR" alt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</a:t>
            </a:r>
            <a:r>
              <a:rPr lang="fr-FR" alt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/ marché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2348880"/>
            <a:ext cx="7056784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600" lvl="1" indent="-514350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fr-FR" dirty="0" smtClean="0">
                <a:latin typeface="Corbel" panose="020B0503020204020204" pitchFamily="34" charset="0"/>
                <a:cs typeface="Arial" panose="020B0604020202020204" pitchFamily="34" charset="0"/>
              </a:rPr>
              <a:t>Adaptation / Compétences </a:t>
            </a:r>
          </a:p>
          <a:p>
            <a:pPr marL="660600" lvl="1" indent="-514350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fr-FR" dirty="0" smtClean="0">
                <a:latin typeface="Corbel" panose="020B0503020204020204" pitchFamily="34" charset="0"/>
                <a:cs typeface="Arial" panose="020B0604020202020204" pitchFamily="34" charset="0"/>
              </a:rPr>
              <a:t>Adaptation / habiletés et Comportements</a:t>
            </a:r>
          </a:p>
        </p:txBody>
      </p:sp>
    </p:spTree>
    <p:extLst>
      <p:ext uri="{BB962C8B-B14F-4D97-AF65-F5344CB8AC3E}">
        <p14:creationId xmlns:p14="http://schemas.microsoft.com/office/powerpoint/2010/main" val="3822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398" y="980728"/>
            <a:ext cx="914912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Adaptation / Compétences 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2" y="188640"/>
            <a:ext cx="1196028" cy="6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240183227"/>
              </p:ext>
            </p:extLst>
          </p:nvPr>
        </p:nvGraphicFramePr>
        <p:xfrm>
          <a:off x="37448" y="1597248"/>
          <a:ext cx="7054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gner un rectangle avec un coin diagonal 4"/>
          <p:cNvSpPr/>
          <p:nvPr/>
        </p:nvSpPr>
        <p:spPr>
          <a:xfrm>
            <a:off x="6804247" y="1844824"/>
            <a:ext cx="2304255" cy="61473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Formation à la carte</a:t>
            </a:r>
            <a:endParaRPr lang="fr-FR" sz="1600" dirty="0"/>
          </a:p>
        </p:txBody>
      </p:sp>
      <p:sp>
        <p:nvSpPr>
          <p:cNvPr id="6" name="Rogner un rectangle avec un coin diagonal 5"/>
          <p:cNvSpPr/>
          <p:nvPr/>
        </p:nvSpPr>
        <p:spPr>
          <a:xfrm>
            <a:off x="6804248" y="3140968"/>
            <a:ext cx="2304256" cy="74383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Formation spécifique aux secteurs émergents</a:t>
            </a:r>
            <a:endParaRPr lang="fr-FR" sz="1600" dirty="0"/>
          </a:p>
        </p:txBody>
      </p:sp>
      <p:sp>
        <p:nvSpPr>
          <p:cNvPr id="7" name="Rogner un rectangle avec un coin diagonal 6"/>
          <p:cNvSpPr/>
          <p:nvPr/>
        </p:nvSpPr>
        <p:spPr>
          <a:xfrm>
            <a:off x="6804246" y="4737020"/>
            <a:ext cx="2304257" cy="70820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Reconversion vers les secteurs porteurs</a:t>
            </a:r>
            <a:endParaRPr lang="fr-FR" sz="1600" dirty="0"/>
          </a:p>
        </p:txBody>
      </p:sp>
      <p:sp>
        <p:nvSpPr>
          <p:cNvPr id="9" name="Organigramme : Extraire 8"/>
          <p:cNvSpPr/>
          <p:nvPr/>
        </p:nvSpPr>
        <p:spPr>
          <a:xfrm rot="5400000">
            <a:off x="6483866" y="2047831"/>
            <a:ext cx="288032" cy="208716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Extraire 9"/>
          <p:cNvSpPr/>
          <p:nvPr/>
        </p:nvSpPr>
        <p:spPr>
          <a:xfrm rot="5400000">
            <a:off x="6476558" y="3408525"/>
            <a:ext cx="288032" cy="208716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Extraire 10"/>
          <p:cNvSpPr/>
          <p:nvPr/>
        </p:nvSpPr>
        <p:spPr>
          <a:xfrm rot="5400000">
            <a:off x="6500236" y="4986764"/>
            <a:ext cx="288032" cy="208716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82544" y="3928700"/>
            <a:ext cx="20539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Auto, </a:t>
            </a:r>
            <a:r>
              <a:rPr lang="fr-FR" sz="1300" b="1" dirty="0" err="1" smtClean="0"/>
              <a:t>aéro</a:t>
            </a:r>
            <a:r>
              <a:rPr lang="fr-FR" sz="1300" b="1" dirty="0" smtClean="0"/>
              <a:t>, électro, </a:t>
            </a:r>
            <a:r>
              <a:rPr lang="fr-FR" sz="1300" b="1" dirty="0" err="1" smtClean="0"/>
              <a:t>offshor</a:t>
            </a:r>
            <a:endParaRPr lang="fr-FR" sz="13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403648" y="2202880"/>
            <a:ext cx="72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FCE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31370" y="4653136"/>
            <a:ext cx="72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FQR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91680" y="3283000"/>
            <a:ext cx="9783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A</a:t>
            </a:r>
            <a:r>
              <a:rPr lang="fr-FR" sz="1300" dirty="0" smtClean="0"/>
              <a:t>ppui aux secteurs émergents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7867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398" y="980728"/>
            <a:ext cx="914912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UcPeriod" startAt="2"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Adaptation / habiletés et Comportements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601416"/>
            <a:ext cx="8928992" cy="45638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250" lvl="1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fr-FR" sz="2000" dirty="0" smtClean="0">
                <a:latin typeface="Corbel" panose="020B0503020204020204" pitchFamily="34" charset="0"/>
                <a:cs typeface="Arial" panose="020B0604020202020204" pitchFamily="34" charset="0"/>
              </a:rPr>
              <a:t>Au-delà des compétences techniques, l’adéquation dépend également, voire fortement des habiletés et comportements exigés par l’emploi /métier (soft skills):</a:t>
            </a:r>
          </a:p>
          <a:p>
            <a:pPr marL="108585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Organisation 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marL="108585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Leadership 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Flexibilité 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Logique 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Communication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latin typeface="Corbel" panose="020B0503020204020204" pitchFamily="34" charset="0"/>
              </a:rPr>
              <a:t>…</a:t>
            </a:r>
            <a:endParaRPr lang="fr-FR" altLang="fr-FR" sz="2000" dirty="0">
              <a:latin typeface="Corbel" panose="020B05030202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64312"/>
            <a:ext cx="3200000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299" y="2546320"/>
            <a:ext cx="8313493" cy="656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50000"/>
              </a:lnSpc>
              <a:buFont typeface="+mj-lt"/>
              <a:buAutoNum type="romanUcPeriod" startAt="6"/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Plan de développement de l’ANAPEC 2020</a:t>
            </a:r>
          </a:p>
        </p:txBody>
      </p:sp>
    </p:spTree>
    <p:extLst>
      <p:ext uri="{BB962C8B-B14F-4D97-AF65-F5344CB8AC3E}">
        <p14:creationId xmlns:p14="http://schemas.microsoft.com/office/powerpoint/2010/main" val="16842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apec 2020 Présentation PPT VF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9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apec 2020 Présentation PPT VF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2B0CC2-7BEE-48FA-A474-14A60620A0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10222"/>
              </p:ext>
            </p:extLst>
          </p:nvPr>
        </p:nvGraphicFramePr>
        <p:xfrm>
          <a:off x="3518117" y="382116"/>
          <a:ext cx="900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SAX XML Reader 5.0" r:id="rId4" imgW="5001323" imgH="4963218" progId="Msxml2.SAXXMLReader.5.0">
                  <p:embed/>
                </p:oleObj>
              </mc:Choice>
              <mc:Fallback>
                <p:oleObj name="SAX XML Reader 5.0" r:id="rId4" imgW="5001323" imgH="4963218" progId="Msxml2.SAXXMLReader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117" y="382116"/>
                        <a:ext cx="9001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4860032" y="1268760"/>
            <a:ext cx="403244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b="1" dirty="0">
              <a:solidFill>
                <a:srgbClr val="810C7D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6"/>
              </a:rPr>
              <a:t>www.facebook.com/anapec.org</a:t>
            </a:r>
            <a:endParaRPr lang="fr-FR" altLang="fr-FR" sz="16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7"/>
              </a:rPr>
              <a:t>www.twitter.com/anapec</a:t>
            </a: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8"/>
              </a:rPr>
              <a:t>www.viadeo.com/fr/company/anapec</a:t>
            </a: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9"/>
              </a:rPr>
              <a:t>www.linkedin.com/company/anapec</a:t>
            </a: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10"/>
              </a:rPr>
              <a:t>www.slideshare.net/anapec</a:t>
            </a: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r>
              <a:rPr lang="fr-FR" altLang="fr-FR" sz="1600" dirty="0" smtClean="0">
                <a:latin typeface="Verdana" pitchFamily="34" charset="0"/>
                <a:hlinkClick r:id="rId11"/>
              </a:rPr>
              <a:t>www.youtube.com/user/anapectv</a:t>
            </a:r>
            <a:endParaRPr lang="fr-FR" altLang="fr-FR" sz="16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Tx/>
              <a:buNone/>
            </a:pPr>
            <a:endParaRPr lang="fr-FR" altLang="fr-FR" sz="1600" b="1" dirty="0">
              <a:solidFill>
                <a:srgbClr val="810C7D"/>
              </a:solidFill>
              <a:latin typeface="Verdana" pitchFamily="34" charset="0"/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93" y="1988840"/>
            <a:ext cx="12985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243805" y="3590627"/>
            <a:ext cx="2239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Contactez nous sur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05 22 </a:t>
            </a:r>
            <a:r>
              <a:rPr lang="fr-FR" altLang="fr-FR" sz="2400" b="1" dirty="0" smtClean="0">
                <a:latin typeface="Arial" charset="0"/>
              </a:rPr>
              <a:t>43 83 65</a:t>
            </a:r>
            <a:endParaRPr lang="fr-FR" altLang="fr-FR" sz="2400" b="1" dirty="0">
              <a:latin typeface="Arial" charset="0"/>
            </a:endParaRPr>
          </a:p>
        </p:txBody>
      </p:sp>
      <p:pic>
        <p:nvPicPr>
          <p:cNvPr id="287770" name="Picture 26" descr="C:\Users\Olivetti\Pictures\LOGOS DIVERS\Réseaux sociaux\logo-linked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78" y="3907449"/>
            <a:ext cx="1292794" cy="3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3" name="Picture 29" descr="C:\Users\Olivetti\Pictures\LOGOS DIVERS\Réseaux sociaux\Viadeo_Full_Logo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78" y="3200224"/>
            <a:ext cx="1292794" cy="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5" name="Picture 31" descr="C:\Users\Olivetti\Pictures\LOGOS DIVERS\Réseaux sociaux\YouTube-logo-full_colo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5" y="5229200"/>
            <a:ext cx="1161380" cy="7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6" name="Picture 32" descr="C:\Users\Olivetti\Pictures\LOGOS DIVERS\Réseaux sociaux\SlideShare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61" y="4607128"/>
            <a:ext cx="528965" cy="5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7" name="Picture 33" descr="C:\Users\Olivetti\Pictures\LOGOS DIVERS\Réseaux sociaux\Logo_twitter_withbird_1000_allblu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64" y="2506867"/>
            <a:ext cx="1426021" cy="2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9" name="Picture 35" descr="C:\Users\Olivetti\Pictures\LOGOS DIVERS\Réseaux sociaux\facebook_logo-300x3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45" y="1484784"/>
            <a:ext cx="707458" cy="7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579" y="4509120"/>
            <a:ext cx="2116413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</a:pPr>
            <a:r>
              <a:rPr lang="fr-FR" altLang="fr-FR" dirty="0" smtClean="0">
                <a:latin typeface="Verdana" pitchFamily="34" charset="0"/>
                <a:hlinkClick r:id="rId19"/>
              </a:rPr>
              <a:t>www.anapec.org</a:t>
            </a:r>
            <a:endParaRPr lang="fr-FR" altLang="fr-FR" dirty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404664"/>
            <a:ext cx="3744416" cy="720080"/>
          </a:xfrm>
          <a:prstGeom prst="rect">
            <a:avLst/>
          </a:prstGeom>
          <a:noFill/>
          <a:ln w="3175">
            <a:solidFill>
              <a:srgbClr val="FAD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Rejoignez-nous pour plus d’information sur: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971600" y="181404"/>
            <a:ext cx="7056784" cy="655308"/>
          </a:xfrm>
          <a:prstGeom prst="rect">
            <a:avLst/>
          </a:prstGeom>
          <a:noFill/>
          <a:ln w="3175"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800080"/>
              </a:buClr>
            </a:pP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80361"/>
            <a:ext cx="7432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romanUcPeriod"/>
            </a:pPr>
            <a:r>
              <a:rPr lang="fr-FR" sz="2200" dirty="0" smtClean="0">
                <a:latin typeface="Corbel" panose="020B0503020204020204" pitchFamily="34" charset="0"/>
                <a:cs typeface="Arial" panose="020B0604020202020204" pitchFamily="34" charset="0"/>
              </a:rPr>
              <a:t>Missions de l’ANAPEC</a:t>
            </a:r>
          </a:p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romanUcPeriod"/>
            </a:pPr>
            <a:r>
              <a:rPr lang="fr-FR" sz="2200" dirty="0" smtClean="0">
                <a:latin typeface="Corbel" panose="020B0503020204020204" pitchFamily="34" charset="0"/>
                <a:cs typeface="Arial" panose="020B0604020202020204" pitchFamily="34" charset="0"/>
              </a:rPr>
              <a:t>Le marché de l’emploi au Maroc en </a:t>
            </a:r>
            <a:r>
              <a:rPr lang="fr-FR" sz="2200" dirty="0">
                <a:latin typeface="CG Omega" panose="020B0502050508020304" pitchFamily="34" charset="0"/>
                <a:cs typeface="Arial" panose="020B0604020202020204" pitchFamily="34" charset="0"/>
              </a:rPr>
              <a:t>2015</a:t>
            </a:r>
          </a:p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romanUcPeriod"/>
            </a:pPr>
            <a:r>
              <a:rPr lang="fr-FR" sz="2200" dirty="0" smtClean="0">
                <a:latin typeface="Corbel" panose="020B0503020204020204" pitchFamily="34" charset="0"/>
                <a:cs typeface="Arial" panose="020B0604020202020204" pitchFamily="34" charset="0"/>
              </a:rPr>
              <a:t>Adaptation Profil / marché de l’emploi</a:t>
            </a:r>
          </a:p>
          <a:p>
            <a:pPr marL="514350" indent="-5143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romanUcPeriod"/>
            </a:pPr>
            <a:r>
              <a:rPr lang="fr-FR" sz="2200" dirty="0" smtClean="0">
                <a:latin typeface="Corbel" panose="020B0503020204020204" pitchFamily="34" charset="0"/>
                <a:cs typeface="Arial" panose="020B0604020202020204" pitchFamily="34" charset="0"/>
              </a:rPr>
              <a:t>Le Plan de développement de l’ANAPEC </a:t>
            </a:r>
            <a:r>
              <a:rPr lang="fr-FR" sz="2200" dirty="0" smtClean="0">
                <a:latin typeface="CG Omega" panose="020B0502050508020304" pitchFamily="34" charset="0"/>
                <a:cs typeface="Arial" panose="020B0604020202020204" pitchFamily="34" charset="0"/>
              </a:rPr>
              <a:t>2020</a:t>
            </a:r>
            <a:r>
              <a:rPr lang="fr-FR" sz="2200" dirty="0" smtClean="0"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fr-FR" sz="22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bernoussi ext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2976"/>
            <a:ext cx="3387501" cy="237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35" y="1975530"/>
            <a:ext cx="435024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Emploi salarié / Intermédiation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Amélioration de l’employabilité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Appui à  l’Auto-emploi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Placement à l’international</a:t>
            </a:r>
          </a:p>
        </p:txBody>
      </p:sp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971600" y="253412"/>
            <a:ext cx="7056784" cy="749501"/>
          </a:xfrm>
          <a:prstGeom prst="rect">
            <a:avLst/>
          </a:prstGeom>
          <a:noFill/>
          <a:ln w="3175"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ctr">
              <a:lnSpc>
                <a:spcPct val="15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fr-FR" sz="3200" dirty="0">
                <a:solidFill>
                  <a:schemeClr val="bg1"/>
                </a:solidFill>
                <a:latin typeface="CG Omega" panose="020B0502050508020304" pitchFamily="34" charset="0"/>
              </a:rPr>
              <a:t>Missions</a:t>
            </a: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CG Omega" panose="020B0502050508020304" pitchFamily="34" charset="0"/>
              </a:rPr>
              <a:t>de</a:t>
            </a: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CG Omega" panose="020B0502050508020304" pitchFamily="34" charset="0"/>
              </a:rPr>
              <a:t>l’ANAPEC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9632" y="150486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Missions: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84168" y="150486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Clients: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4686256" y="1994064"/>
            <a:ext cx="435024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Chercheurs de l’Emploi 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Employeurs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Porteurs de projets 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entury Gothic" panose="020B0502020202020204" pitchFamily="34" charset="0"/>
              </a:rPr>
              <a:t>Candidats à l’émigration</a:t>
            </a:r>
          </a:p>
        </p:txBody>
      </p:sp>
      <p:pic>
        <p:nvPicPr>
          <p:cNvPr id="8" name="Image 23"/>
          <p:cNvPicPr>
            <a:picLocks noChangeAspect="1" noChangeArrowheads="1"/>
          </p:cNvPicPr>
          <p:nvPr/>
        </p:nvPicPr>
        <p:blipFill>
          <a:blip r:embed="rId2" cstate="print"/>
          <a:srcRect l="-201" r="-140"/>
          <a:stretch>
            <a:fillRect/>
          </a:stretch>
        </p:blipFill>
        <p:spPr bwMode="auto">
          <a:xfrm>
            <a:off x="971600" y="4077072"/>
            <a:ext cx="2989566" cy="256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6" descr="C:\Documents and Settings\utilisateur\Bureau\innaugurations\photo temara\Photo 155.jpg"/>
          <p:cNvPicPr>
            <a:picLocks noChangeAspect="1" noChangeArrowheads="1"/>
          </p:cNvPicPr>
          <p:nvPr/>
        </p:nvPicPr>
        <p:blipFill>
          <a:blip r:embed="rId3" cstate="print"/>
          <a:srcRect r="-256"/>
          <a:stretch>
            <a:fillRect/>
          </a:stretch>
        </p:blipFill>
        <p:spPr bwMode="auto">
          <a:xfrm>
            <a:off x="5027358" y="3972188"/>
            <a:ext cx="2989566" cy="277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1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89923" y="210164"/>
            <a:ext cx="399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prstClr val="white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L’ANAPEC </a:t>
            </a:r>
            <a:r>
              <a:rPr lang="fr-FR" sz="3200" dirty="0" smtClean="0">
                <a:solidFill>
                  <a:prstClr val="white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aujourd’hui</a:t>
            </a:r>
            <a:endParaRPr lang="fr-FR" sz="3200" dirty="0">
              <a:solidFill>
                <a:prstClr val="white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01562904"/>
              </p:ext>
            </p:extLst>
          </p:nvPr>
        </p:nvGraphicFramePr>
        <p:xfrm>
          <a:off x="762062" y="908720"/>
          <a:ext cx="74350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8697"/>
              </p:ext>
            </p:extLst>
          </p:nvPr>
        </p:nvGraphicFramePr>
        <p:xfrm>
          <a:off x="3997197" y="3068960"/>
          <a:ext cx="934843" cy="79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SAX XML Reader 5.0" r:id="rId9" imgW="5001323" imgH="4963218" progId="Msxml2.SAXXMLReader.5.0">
                  <p:embed/>
                </p:oleObj>
              </mc:Choice>
              <mc:Fallback>
                <p:oleObj name="SAX XML Reader 5.0" r:id="rId9" imgW="5001323" imgH="4963218" progId="Msxml2.SAXXMLReader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197" y="3068960"/>
                        <a:ext cx="934843" cy="794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229708" y="1397695"/>
            <a:ext cx="39142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300 000 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entrants reçus.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70 000 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entretiens de positionnement</a:t>
            </a:r>
          </a:p>
          <a:p>
            <a:pPr marL="285750" indent="-285750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45 000 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bénéficiaires d’ARE.</a:t>
            </a: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00192" y="5157192"/>
            <a:ext cx="2843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100 000 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postes à pourvoir</a:t>
            </a:r>
          </a:p>
          <a:p>
            <a:pPr marL="144000" indent="-144000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0 000 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70" y="5156744"/>
            <a:ext cx="2736304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44000" algn="ctr">
              <a:lnSpc>
                <a:spcPct val="150000"/>
              </a:lnSpc>
              <a:buClr>
                <a:srgbClr val="800080"/>
              </a:buClr>
              <a:buFont typeface="Calibri" pitchFamily="34" charset="0"/>
              <a:buChar char="»"/>
            </a:pPr>
            <a:r>
              <a:rPr lang="fr-F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1500</a:t>
            </a:r>
            <a:r>
              <a:rPr lang="fr-F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accompagnés à la création d’entreprise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07904" y="3869674"/>
            <a:ext cx="152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Clr>
                <a:prstClr val="white"/>
              </a:buClr>
              <a:buFont typeface="Calibri" pitchFamily="34" charset="0"/>
              <a:buChar char="»"/>
            </a:pPr>
            <a:r>
              <a:rPr lang="fr-FR" sz="1600" b="1" dirty="0" smtClean="0">
                <a:solidFill>
                  <a:prstClr val="black"/>
                </a:solidFill>
              </a:rPr>
              <a:t>77</a:t>
            </a:r>
            <a:r>
              <a:rPr lang="fr-FR" sz="1600" dirty="0" smtClean="0">
                <a:solidFill>
                  <a:prstClr val="black"/>
                </a:solidFill>
              </a:rPr>
              <a:t> agences</a:t>
            </a:r>
          </a:p>
          <a:p>
            <a:pPr marL="285750" indent="-180000">
              <a:buClr>
                <a:prstClr val="white"/>
              </a:buClr>
              <a:buFont typeface="Calibri" pitchFamily="34" charset="0"/>
              <a:buChar char="»"/>
            </a:pPr>
            <a:r>
              <a:rPr lang="fr-FR" sz="1600" b="1" dirty="0" smtClean="0">
                <a:solidFill>
                  <a:prstClr val="black"/>
                </a:solidFill>
              </a:rPr>
              <a:t>+600</a:t>
            </a:r>
            <a:r>
              <a:rPr lang="fr-FR" sz="1600" dirty="0" smtClean="0">
                <a:solidFill>
                  <a:prstClr val="black"/>
                </a:solidFill>
              </a:rPr>
              <a:t> cadres</a:t>
            </a:r>
          </a:p>
        </p:txBody>
      </p:sp>
    </p:spTree>
    <p:extLst>
      <p:ext uri="{BB962C8B-B14F-4D97-AF65-F5344CB8AC3E}">
        <p14:creationId xmlns:p14="http://schemas.microsoft.com/office/powerpoint/2010/main" val="31615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9"/>
          <p:cNvSpPr txBox="1">
            <a:spLocks noChangeArrowheads="1"/>
          </p:cNvSpPr>
          <p:nvPr/>
        </p:nvSpPr>
        <p:spPr bwMode="auto">
          <a:xfrm>
            <a:off x="467544" y="2988292"/>
            <a:ext cx="8352928" cy="58477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spcBef>
                <a:spcPts val="0"/>
              </a:spcBef>
              <a:spcAft>
                <a:spcPts val="1200"/>
              </a:spcAft>
              <a:buClr>
                <a:srgbClr val="800080"/>
              </a:buClr>
              <a:buFont typeface="+mj-lt"/>
              <a:buAutoNum type="romanUcPeriod" startAt="2"/>
              <a:defRPr/>
            </a:pPr>
            <a:r>
              <a:rPr lang="fr-FR" sz="3200" b="1" dirty="0" smtClean="0">
                <a:solidFill>
                  <a:srgbClr val="660066"/>
                </a:solidFill>
                <a:latin typeface="CG Omega" panose="020B0502050508020304" pitchFamily="34" charset="0"/>
              </a:rPr>
              <a:t> </a:t>
            </a:r>
            <a:r>
              <a:rPr lang="fr-FR" sz="3200" dirty="0">
                <a:solidFill>
                  <a:srgbClr val="660066"/>
                </a:solidFill>
                <a:latin typeface="CG Omega" panose="020B0502050508020304" pitchFamily="34" charset="0"/>
              </a:rPr>
              <a:t>Marché de l’emploi au Maroc en 2015</a:t>
            </a:r>
          </a:p>
        </p:txBody>
      </p:sp>
    </p:spTree>
    <p:extLst>
      <p:ext uri="{BB962C8B-B14F-4D97-AF65-F5344CB8AC3E}">
        <p14:creationId xmlns:p14="http://schemas.microsoft.com/office/powerpoint/2010/main" val="22172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6042" y="5046275"/>
            <a:ext cx="7416824" cy="830997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800080"/>
              </a:buClr>
            </a:pPr>
            <a:r>
              <a:rPr lang="fr-FR" sz="1600" dirty="0">
                <a:solidFill>
                  <a:srgbClr val="0070C0"/>
                </a:solidFill>
                <a:latin typeface="CG Omega" panose="020B0502050508020304" pitchFamily="34" charset="0"/>
                <a:cs typeface="Arial"/>
              </a:rPr>
              <a:t>►</a:t>
            </a:r>
            <a:r>
              <a:rPr lang="fr-FR" sz="1600" dirty="0">
                <a:latin typeface="CG Omega" panose="020B0502050508020304" pitchFamily="34" charset="0"/>
                <a:cs typeface="Arial"/>
              </a:rPr>
              <a:t> </a:t>
            </a:r>
            <a:r>
              <a:rPr lang="fr-FR" sz="1600" b="1" dirty="0">
                <a:latin typeface="CG Omega" panose="020B0502050508020304" pitchFamily="34" charset="0"/>
              </a:rPr>
              <a:t>les baisses </a:t>
            </a:r>
            <a:r>
              <a:rPr lang="fr-FR" sz="1600" dirty="0">
                <a:latin typeface="CG Omega" panose="020B0502050508020304" pitchFamily="34" charset="0"/>
              </a:rPr>
              <a:t>les plus </a:t>
            </a:r>
            <a:r>
              <a:rPr lang="fr-FR" sz="1600" dirty="0" smtClean="0">
                <a:latin typeface="CG Omega" panose="020B0502050508020304" pitchFamily="34" charset="0"/>
              </a:rPr>
              <a:t>importantes </a:t>
            </a:r>
            <a:r>
              <a:rPr lang="fr-FR" sz="1600" dirty="0">
                <a:latin typeface="CG Omega" panose="020B0502050508020304" pitchFamily="34" charset="0"/>
              </a:rPr>
              <a:t>on été relevées: en </a:t>
            </a:r>
            <a:r>
              <a:rPr lang="fr-FR" sz="1600" b="1" dirty="0">
                <a:latin typeface="CG Omega" panose="020B0502050508020304" pitchFamily="34" charset="0"/>
              </a:rPr>
              <a:t>milieu urbain </a:t>
            </a:r>
            <a:r>
              <a:rPr lang="fr-FR" sz="1600" dirty="0">
                <a:latin typeface="CG Omega" panose="020B0502050508020304" pitchFamily="34" charset="0"/>
              </a:rPr>
              <a:t>de (-0,2 points), </a:t>
            </a:r>
            <a:r>
              <a:rPr lang="fr-FR" sz="1600" b="1" dirty="0">
                <a:latin typeface="CG Omega" panose="020B0502050508020304" pitchFamily="34" charset="0"/>
              </a:rPr>
              <a:t>parmi les hommes </a:t>
            </a:r>
            <a:r>
              <a:rPr lang="fr-FR" sz="1600" dirty="0">
                <a:latin typeface="CG Omega" panose="020B0502050508020304" pitchFamily="34" charset="0"/>
              </a:rPr>
              <a:t>(-0,3 points) et pour </a:t>
            </a:r>
            <a:r>
              <a:rPr lang="fr-FR" sz="1600" b="1" dirty="0">
                <a:latin typeface="CG Omega" panose="020B0502050508020304" pitchFamily="34" charset="0"/>
              </a:rPr>
              <a:t>les non diplômés </a:t>
            </a:r>
            <a:r>
              <a:rPr lang="fr-FR" sz="1600" dirty="0">
                <a:latin typeface="CG Omega" panose="020B0502050508020304" pitchFamily="34" charset="0"/>
              </a:rPr>
              <a:t>(-0,6 points)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1349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CG Omega" panose="020B0502050508020304" pitchFamily="34" charset="0"/>
              </a:rPr>
              <a:t>Marché de l’emploi au Maroc en </a:t>
            </a:r>
            <a:r>
              <a:rPr lang="fr-FR" sz="28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2015</a:t>
            </a:r>
            <a:endParaRPr lang="fr-FR" sz="2800" dirty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96752"/>
            <a:ext cx="9144000" cy="589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990099"/>
              </a:buClr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Marché de l’emploi selon l’analyse du </a:t>
            </a:r>
            <a:r>
              <a:rPr lang="fr-FR" sz="2400" dirty="0" err="1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HCP</a:t>
            </a:r>
            <a:r>
              <a:rPr lang="fr-FR" sz="2400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fr-FR" dirty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fr-FR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aut Commissariat au Plan</a:t>
            </a:r>
            <a:r>
              <a:rPr lang="fr-FR" sz="2400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)</a:t>
            </a:r>
            <a:endParaRPr lang="fr-FR" sz="2400" dirty="0">
              <a:solidFill>
                <a:srgbClr val="810C7D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580617"/>
              </p:ext>
            </p:extLst>
          </p:nvPr>
        </p:nvGraphicFramePr>
        <p:xfrm>
          <a:off x="1187624" y="2060848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23528" y="5394702"/>
            <a:ext cx="8568952" cy="338554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00080"/>
              </a:buClr>
            </a:pPr>
            <a:r>
              <a:rPr lang="fr-FR" sz="1600" dirty="0" smtClean="0">
                <a:solidFill>
                  <a:srgbClr val="0070C0"/>
                </a:solidFill>
                <a:latin typeface="CG Omega" panose="020B0502050508020304" pitchFamily="34" charset="0"/>
                <a:cs typeface="Arial"/>
              </a:rPr>
              <a:t>►</a:t>
            </a:r>
            <a:r>
              <a:rPr lang="fr-FR" sz="1600" dirty="0" smtClean="0">
                <a:latin typeface="CG Omega" panose="020B0502050508020304" pitchFamily="34" charset="0"/>
                <a:cs typeface="Arial"/>
              </a:rPr>
              <a:t> </a:t>
            </a:r>
            <a:r>
              <a:rPr lang="fr-FR" sz="1600" dirty="0" smtClean="0">
                <a:latin typeface="CG Omega" panose="020B0502050508020304" pitchFamily="34" charset="0"/>
              </a:rPr>
              <a:t>Les </a:t>
            </a:r>
            <a:r>
              <a:rPr lang="fr-FR" sz="1600" dirty="0">
                <a:latin typeface="CG Omega" panose="020B0502050508020304" pitchFamily="34" charset="0"/>
              </a:rPr>
              <a:t>créations d’emploi ont été réalisées par les secteurs du </a:t>
            </a:r>
            <a:r>
              <a:rPr lang="fr-FR" sz="1600" b="1" dirty="0">
                <a:latin typeface="CG Omega" panose="020B0502050508020304" pitchFamily="34" charset="0"/>
              </a:rPr>
              <a:t>BTP</a:t>
            </a:r>
            <a:r>
              <a:rPr lang="fr-FR" sz="1600" dirty="0">
                <a:latin typeface="CG Omega" panose="020B0502050508020304" pitchFamily="34" charset="0"/>
              </a:rPr>
              <a:t>, </a:t>
            </a:r>
            <a:r>
              <a:rPr lang="fr-FR" sz="1600" dirty="0" smtClean="0">
                <a:latin typeface="CG Omega" panose="020B0502050508020304" pitchFamily="34" charset="0"/>
              </a:rPr>
              <a:t>des </a:t>
            </a:r>
            <a:r>
              <a:rPr lang="fr-FR" sz="1600" b="1" dirty="0" smtClean="0">
                <a:latin typeface="CG Omega" panose="020B0502050508020304" pitchFamily="34" charset="0"/>
              </a:rPr>
              <a:t>Services</a:t>
            </a:r>
            <a:r>
              <a:rPr lang="fr-FR" sz="1600" dirty="0" smtClean="0">
                <a:latin typeface="CG Omega" panose="020B0502050508020304" pitchFamily="34" charset="0"/>
              </a:rPr>
              <a:t> </a:t>
            </a:r>
            <a:r>
              <a:rPr lang="fr-FR" sz="1600" dirty="0">
                <a:latin typeface="CG Omega" panose="020B0502050508020304" pitchFamily="34" charset="0"/>
              </a:rPr>
              <a:t>et de </a:t>
            </a:r>
            <a:r>
              <a:rPr lang="fr-FR" sz="1600" b="1" dirty="0" smtClean="0">
                <a:latin typeface="CG Omega" panose="020B0502050508020304" pitchFamily="34" charset="0"/>
              </a:rPr>
              <a:t>l’Industrie</a:t>
            </a:r>
            <a:endParaRPr lang="fr-FR" sz="1600" b="1" dirty="0">
              <a:latin typeface="CG Omega" panose="020B05020505080203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76" y="2634930"/>
            <a:ext cx="1606273" cy="127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51520" y="31349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CG Omega" panose="020B0502050508020304" pitchFamily="34" charset="0"/>
              </a:rPr>
              <a:t>Marché de l’emploi au Maroc en </a:t>
            </a:r>
            <a:r>
              <a:rPr lang="fr-FR" sz="28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2015 </a:t>
            </a:r>
            <a:r>
              <a:rPr lang="fr-FR" sz="24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(suite)</a:t>
            </a:r>
            <a:endParaRPr lang="fr-FR" sz="2400" dirty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196752"/>
            <a:ext cx="9144000" cy="589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990099"/>
              </a:buClr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Marché de l’emploi selon l’analyse du </a:t>
            </a:r>
            <a:r>
              <a:rPr lang="fr-FR" sz="2400" dirty="0" err="1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HCP</a:t>
            </a:r>
            <a:r>
              <a:rPr lang="fr-FR" sz="2400" dirty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(créations d’emplois</a:t>
            </a:r>
            <a:r>
              <a:rPr lang="fr-FR" sz="2400" dirty="0" smtClean="0">
                <a:solidFill>
                  <a:srgbClr val="810C7D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)</a:t>
            </a:r>
            <a:endParaRPr lang="fr-FR" sz="2400" dirty="0">
              <a:solidFill>
                <a:srgbClr val="810C7D"/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5301208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76557"/>
              </p:ext>
            </p:extLst>
          </p:nvPr>
        </p:nvGraphicFramePr>
        <p:xfrm>
          <a:off x="1259632" y="1864518"/>
          <a:ext cx="6031755" cy="322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543036" y="4149080"/>
            <a:ext cx="516698" cy="72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1871330" y="3323588"/>
            <a:ext cx="4859079" cy="812580"/>
          </a:xfrm>
          <a:custGeom>
            <a:avLst/>
            <a:gdLst>
              <a:gd name="connsiteX0" fmla="*/ 0 w 4859079"/>
              <a:gd name="connsiteY0" fmla="*/ 4403 h 812580"/>
              <a:gd name="connsiteX1" fmla="*/ 1031358 w 4859079"/>
              <a:gd name="connsiteY1" fmla="*/ 121361 h 812580"/>
              <a:gd name="connsiteX2" fmla="*/ 1956391 w 4859079"/>
              <a:gd name="connsiteY2" fmla="*/ 812477 h 812580"/>
              <a:gd name="connsiteX3" fmla="*/ 2913321 w 4859079"/>
              <a:gd name="connsiteY3" fmla="*/ 68198 h 812580"/>
              <a:gd name="connsiteX4" fmla="*/ 3891517 w 4859079"/>
              <a:gd name="connsiteY4" fmla="*/ 759314 h 812580"/>
              <a:gd name="connsiteX5" fmla="*/ 4859079 w 4859079"/>
              <a:gd name="connsiteY5" fmla="*/ 642356 h 812580"/>
              <a:gd name="connsiteX6" fmla="*/ 4859079 w 4859079"/>
              <a:gd name="connsiteY6" fmla="*/ 642356 h 81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9079" h="812580">
                <a:moveTo>
                  <a:pt x="0" y="4403"/>
                </a:moveTo>
                <a:cubicBezTo>
                  <a:pt x="352646" y="-4458"/>
                  <a:pt x="705293" y="-13318"/>
                  <a:pt x="1031358" y="121361"/>
                </a:cubicBezTo>
                <a:cubicBezTo>
                  <a:pt x="1357423" y="256040"/>
                  <a:pt x="1642731" y="821337"/>
                  <a:pt x="1956391" y="812477"/>
                </a:cubicBezTo>
                <a:cubicBezTo>
                  <a:pt x="2270051" y="803617"/>
                  <a:pt x="2590800" y="77059"/>
                  <a:pt x="2913321" y="68198"/>
                </a:cubicBezTo>
                <a:cubicBezTo>
                  <a:pt x="3235842" y="59338"/>
                  <a:pt x="3567224" y="663621"/>
                  <a:pt x="3891517" y="759314"/>
                </a:cubicBezTo>
                <a:cubicBezTo>
                  <a:pt x="4215810" y="855007"/>
                  <a:pt x="4859079" y="642356"/>
                  <a:pt x="4859079" y="642356"/>
                </a:cubicBezTo>
                <a:lnTo>
                  <a:pt x="4859079" y="64235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1217336"/>
            <a:ext cx="915228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Clr>
                <a:srgbClr val="990099"/>
              </a:buClr>
              <a:buFont typeface="+mj-lt"/>
              <a:buAutoNum type="arabicPeriod" startAt="2"/>
              <a:defRPr/>
            </a:pPr>
            <a:r>
              <a:rPr lang="fr-FR" sz="2400" dirty="0" smtClean="0">
                <a:solidFill>
                  <a:srgbClr val="990099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Analyse du marché de l’emploi par l’ANAPEC  </a:t>
            </a:r>
            <a:r>
              <a:rPr lang="fr-FR" sz="2200" dirty="0" smtClean="0">
                <a:solidFill>
                  <a:srgbClr val="0070C0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(Evolution des inscrits)</a:t>
            </a:r>
            <a:endParaRPr lang="fr-FR" sz="2200" dirty="0">
              <a:solidFill>
                <a:srgbClr val="0070C0"/>
              </a:solidFill>
              <a:latin typeface="Candara" panose="020E05020303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301208"/>
            <a:ext cx="8568952" cy="4616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rgbClr val="0070C0"/>
                </a:solidFill>
                <a:latin typeface="CG Omega" panose="020B0502050508020304" pitchFamily="34" charset="0"/>
                <a:cs typeface="Arial"/>
              </a:rPr>
              <a:t>►</a:t>
            </a:r>
            <a:r>
              <a:rPr lang="fr-FR" sz="1600" dirty="0">
                <a:latin typeface="CG Omega" panose="020B0502050508020304" pitchFamily="34" charset="0"/>
                <a:cs typeface="Arial"/>
              </a:rPr>
              <a:t>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150 000 nouveaux 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inscrits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annuellement en 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moyenne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 2012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CG Omega" panose="020B05020505080203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3B5E-1D66-4F51-AB56-E0062BA3C3D4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025650"/>
              </p:ext>
            </p:extLst>
          </p:nvPr>
        </p:nvGraphicFramePr>
        <p:xfrm>
          <a:off x="395536" y="2132856"/>
          <a:ext cx="6257479" cy="28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31349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CG Omega" panose="020B0502050508020304" pitchFamily="34" charset="0"/>
              </a:rPr>
              <a:t>Marché de l’emploi au Maroc en </a:t>
            </a:r>
            <a:r>
              <a:rPr lang="fr-FR" sz="28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2015 </a:t>
            </a:r>
            <a:r>
              <a:rPr lang="fr-FR" sz="24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(suite)</a:t>
            </a:r>
            <a:endParaRPr lang="fr-FR" sz="2400" dirty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  <p:pic>
        <p:nvPicPr>
          <p:cNvPr id="6146" name="Picture 2" descr="C:\Users\Olivetti\Pictures\Anapec\Image3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18" y="2996952"/>
            <a:ext cx="1519544" cy="12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5301208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5301208"/>
            <a:ext cx="8208911" cy="3385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70C0"/>
                </a:solidFill>
                <a:latin typeface="CG Omega" panose="020B0502050508020304" pitchFamily="34" charset="0"/>
                <a:cs typeface="Arial"/>
              </a:rPr>
              <a:t>►</a:t>
            </a:r>
            <a:r>
              <a:rPr lang="fr-FR" sz="1600" dirty="0">
                <a:latin typeface="CG Omega" panose="020B0502050508020304" pitchFamily="34" charset="0"/>
                <a:cs typeface="Arial"/>
              </a:rPr>
              <a:t>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nombre d’offres d’emploi recueillies a connu une évolution d’environ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G Omega" panose="020B05020505080203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4,9 %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CG Omega" panose="020B05020505080203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196752"/>
            <a:ext cx="9144000" cy="589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50000"/>
              </a:lnSpc>
              <a:buClr>
                <a:srgbClr val="990099"/>
              </a:buClr>
              <a:buFont typeface="+mj-lt"/>
              <a:buAutoNum type="arabicPeriod" startAt="2"/>
              <a:defRPr/>
            </a:pPr>
            <a:r>
              <a:rPr lang="fr-FR" sz="2400" dirty="0" smtClean="0">
                <a:solidFill>
                  <a:srgbClr val="990099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Analyse du marché de l’emploi par </a:t>
            </a:r>
            <a:r>
              <a:rPr lang="fr-FR" sz="2400" dirty="0">
                <a:solidFill>
                  <a:srgbClr val="990099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l’ANAPEC </a:t>
            </a:r>
            <a:r>
              <a:rPr lang="fr-FR" sz="2400" dirty="0" smtClean="0">
                <a:solidFill>
                  <a:srgbClr val="990099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200" dirty="0" smtClean="0">
                <a:solidFill>
                  <a:srgbClr val="0070C0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sz="2200" dirty="0">
                <a:solidFill>
                  <a:srgbClr val="0070C0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Offres </a:t>
            </a:r>
            <a:r>
              <a:rPr lang="fr-FR" sz="2200" dirty="0" smtClean="0">
                <a:solidFill>
                  <a:srgbClr val="0070C0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recueillies</a:t>
            </a:r>
            <a:r>
              <a:rPr lang="fr-FR" sz="2200" dirty="0">
                <a:solidFill>
                  <a:srgbClr val="0070C0"/>
                </a:solidFill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3B5E-1D66-4F51-AB56-E0062BA3C3D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652213"/>
              </p:ext>
            </p:extLst>
          </p:nvPr>
        </p:nvGraphicFramePr>
        <p:xfrm>
          <a:off x="395536" y="2204864"/>
          <a:ext cx="60414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C:\Users\Olivetti\Pictures\Anapec\Photos agences\PHOTOS MHMDIA\mhd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243213" cy="16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31349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FF"/>
              </a:buClr>
              <a:defRPr/>
            </a:pPr>
            <a:r>
              <a:rPr lang="fr-FR" sz="2800" dirty="0">
                <a:solidFill>
                  <a:schemeClr val="bg1"/>
                </a:solidFill>
                <a:latin typeface="CG Omega" panose="020B0502050508020304" pitchFamily="34" charset="0"/>
              </a:rPr>
              <a:t>Marché de l’emploi au Maroc en </a:t>
            </a:r>
            <a:r>
              <a:rPr lang="fr-FR" sz="28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2015 </a:t>
            </a:r>
            <a:r>
              <a:rPr lang="fr-FR" sz="2400" dirty="0" smtClean="0">
                <a:solidFill>
                  <a:schemeClr val="bg1"/>
                </a:solidFill>
                <a:latin typeface="CG Omega" panose="020B0502050508020304" pitchFamily="34" charset="0"/>
              </a:rPr>
              <a:t>(suite)</a:t>
            </a:r>
            <a:endParaRPr lang="fr-FR" sz="2400" dirty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590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Thème Office</vt:lpstr>
      <vt:lpstr>1_Thème Office</vt:lpstr>
      <vt:lpstr>SAX XML Reader 5.0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Adaptation Profil / marché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UIR RABAT</dc:title>
  <dc:creator>OUSSAMA LAKHMIRI</dc:creator>
  <cp:keywords>UIR</cp:keywords>
  <cp:lastModifiedBy>ITC</cp:lastModifiedBy>
  <cp:revision>251</cp:revision>
  <cp:lastPrinted>2016-02-15T16:58:13Z</cp:lastPrinted>
  <dcterms:created xsi:type="dcterms:W3CDTF">2016-01-04T14:42:32Z</dcterms:created>
  <dcterms:modified xsi:type="dcterms:W3CDTF">2016-09-27T09:06:47Z</dcterms:modified>
</cp:coreProperties>
</file>