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theme/themeOverride2.xml" ContentType="application/vnd.openxmlformats-officedocument.themeOverrid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2"/>
  </p:notesMasterIdLst>
  <p:sldIdLst>
    <p:sldId id="256" r:id="rId2"/>
    <p:sldId id="295" r:id="rId3"/>
    <p:sldId id="297" r:id="rId4"/>
    <p:sldId id="293" r:id="rId5"/>
    <p:sldId id="315" r:id="rId6"/>
    <p:sldId id="291" r:id="rId7"/>
    <p:sldId id="290" r:id="rId8"/>
    <p:sldId id="348" r:id="rId9"/>
    <p:sldId id="349" r:id="rId10"/>
    <p:sldId id="350" r:id="rId11"/>
    <p:sldId id="351" r:id="rId12"/>
    <p:sldId id="352" r:id="rId13"/>
    <p:sldId id="353" r:id="rId14"/>
    <p:sldId id="355" r:id="rId15"/>
    <p:sldId id="366" r:id="rId16"/>
    <p:sldId id="367" r:id="rId17"/>
    <p:sldId id="364" r:id="rId18"/>
    <p:sldId id="365" r:id="rId19"/>
    <p:sldId id="368" r:id="rId20"/>
    <p:sldId id="317" r:id="rId21"/>
  </p:sldIdLst>
  <p:sldSz cx="9144000" cy="6858000" type="screen4x3"/>
  <p:notesSz cx="6735763" cy="986948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18F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4" d="100"/>
          <a:sy n="114" d="100"/>
        </p:scale>
        <p:origin x="-1458" y="-3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8831" cy="493474"/>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15373" y="0"/>
            <a:ext cx="2918831" cy="493474"/>
          </a:xfrm>
          <a:prstGeom prst="rect">
            <a:avLst/>
          </a:prstGeom>
        </p:spPr>
        <p:txBody>
          <a:bodyPr vert="horz" lIns="91440" tIns="45720" rIns="91440" bIns="45720" rtlCol="0"/>
          <a:lstStyle>
            <a:lvl1pPr algn="r">
              <a:defRPr sz="1200"/>
            </a:lvl1pPr>
          </a:lstStyle>
          <a:p>
            <a:fld id="{DD81C43F-B64D-413E-AD45-5B8A2D651D83}" type="datetimeFigureOut">
              <a:rPr lang="fr-FR" smtClean="0"/>
              <a:pPr/>
              <a:t>26/09/2016</a:t>
            </a:fld>
            <a:endParaRPr lang="fr-FR"/>
          </a:p>
        </p:txBody>
      </p:sp>
      <p:sp>
        <p:nvSpPr>
          <p:cNvPr id="4" name="Espace réservé de l'image des diapositives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3577" y="4688007"/>
            <a:ext cx="5388610" cy="444127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374301"/>
            <a:ext cx="2918831" cy="493474"/>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15373" y="9374301"/>
            <a:ext cx="2918831" cy="493474"/>
          </a:xfrm>
          <a:prstGeom prst="rect">
            <a:avLst/>
          </a:prstGeom>
        </p:spPr>
        <p:txBody>
          <a:bodyPr vert="horz" lIns="91440" tIns="45720" rIns="91440" bIns="45720" rtlCol="0" anchor="b"/>
          <a:lstStyle>
            <a:lvl1pPr algn="r">
              <a:defRPr sz="1200"/>
            </a:lvl1pPr>
          </a:lstStyle>
          <a:p>
            <a:fld id="{77F81DE2-8FF0-41AC-91BB-6FE949F05BC7}" type="slidenum">
              <a:rPr lang="fr-FR" smtClean="0"/>
              <a:pPr/>
              <a:t>‹#›</a:t>
            </a:fld>
            <a:endParaRPr lang="fr-FR"/>
          </a:p>
        </p:txBody>
      </p:sp>
    </p:spTree>
    <p:extLst>
      <p:ext uri="{BB962C8B-B14F-4D97-AF65-F5344CB8AC3E}">
        <p14:creationId xmlns:p14="http://schemas.microsoft.com/office/powerpoint/2010/main" val="25523525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7F81DE2-8FF0-41AC-91BB-6FE949F05BC7}" type="slidenum">
              <a:rPr lang="fr-FR" smtClean="0"/>
              <a:pPr/>
              <a:t>2</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7F81DE2-8FF0-41AC-91BB-6FE949F05BC7}" type="slidenum">
              <a:rPr lang="fr-FR" smtClean="0"/>
              <a:pPr/>
              <a:t>4</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re 28"/>
          <p:cNvSpPr>
            <a:spLocks noGrp="1"/>
          </p:cNvSpPr>
          <p:nvPr>
            <p:ph type="ctrTitle"/>
          </p:nvPr>
        </p:nvSpPr>
        <p:spPr>
          <a:xfrm>
            <a:off x="381000" y="4853411"/>
            <a:ext cx="8458200" cy="1222375"/>
          </a:xfrm>
        </p:spPr>
        <p:txBody>
          <a:bodyPr anchor="t"/>
          <a:lstStyle/>
          <a:p>
            <a:r>
              <a:rPr kumimoji="0" lang="fr-FR" smtClean="0"/>
              <a:t>Cliquez pour modifier le style du titre</a:t>
            </a:r>
            <a:endParaRPr kumimoji="0" lang="en-US"/>
          </a:p>
        </p:txBody>
      </p:sp>
      <p:sp>
        <p:nvSpPr>
          <p:cNvPr id="9" name="Sous-titr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16" name="Espace réservé de la date 15"/>
          <p:cNvSpPr>
            <a:spLocks noGrp="1"/>
          </p:cNvSpPr>
          <p:nvPr>
            <p:ph type="dt" sz="half" idx="10"/>
          </p:nvPr>
        </p:nvSpPr>
        <p:spPr/>
        <p:txBody>
          <a:bodyPr/>
          <a:lstStyle/>
          <a:p>
            <a:fld id="{F7C1F055-F121-4CAC-938A-249000CD9F92}" type="datetimeFigureOut">
              <a:rPr lang="fr-FR" smtClean="0"/>
              <a:pPr/>
              <a:t>26/09/2016</a:t>
            </a:fld>
            <a:endParaRPr lang="fr-FR"/>
          </a:p>
        </p:txBody>
      </p:sp>
      <p:sp>
        <p:nvSpPr>
          <p:cNvPr id="2" name="Espace réservé du pied de page 1"/>
          <p:cNvSpPr>
            <a:spLocks noGrp="1"/>
          </p:cNvSpPr>
          <p:nvPr>
            <p:ph type="ftr" sz="quarter" idx="11"/>
          </p:nvPr>
        </p:nvSpPr>
        <p:spPr/>
        <p:txBody>
          <a:bodyPr/>
          <a:lstStyle/>
          <a:p>
            <a:endParaRPr lang="fr-FR"/>
          </a:p>
        </p:txBody>
      </p:sp>
      <p:sp>
        <p:nvSpPr>
          <p:cNvPr id="15" name="Espace réservé du numéro de diapositive 14"/>
          <p:cNvSpPr>
            <a:spLocks noGrp="1"/>
          </p:cNvSpPr>
          <p:nvPr>
            <p:ph type="sldNum" sz="quarter" idx="12"/>
          </p:nvPr>
        </p:nvSpPr>
        <p:spPr>
          <a:xfrm>
            <a:off x="8229600" y="6473952"/>
            <a:ext cx="758952" cy="246888"/>
          </a:xfrm>
        </p:spPr>
        <p:txBody>
          <a:bodyPr/>
          <a:lstStyle/>
          <a:p>
            <a:fld id="{4A91E8A5-C856-4672-8E62-DACE493D8F20}"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7C1F055-F121-4CAC-938A-249000CD9F92}" type="datetimeFigureOut">
              <a:rPr lang="fr-FR" smtClean="0"/>
              <a:pPr/>
              <a:t>26/09/2016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91E8A5-C856-4672-8E62-DACE493D8F20}"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549276"/>
            <a:ext cx="18288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549276"/>
            <a:ext cx="62484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7C1F055-F121-4CAC-938A-249000CD9F92}" type="datetimeFigureOut">
              <a:rPr lang="fr-FR" smtClean="0"/>
              <a:pPr/>
              <a:t>26/09/2016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91E8A5-C856-4672-8E62-DACE493D8F20}"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2" name="Titre 21"/>
          <p:cNvSpPr>
            <a:spLocks noGrp="1"/>
          </p:cNvSpPr>
          <p:nvPr>
            <p:ph type="title"/>
          </p:nvPr>
        </p:nvSpPr>
        <p:spPr/>
        <p:txBody>
          <a:bodyPr/>
          <a:lstStyle/>
          <a:p>
            <a:r>
              <a:rPr kumimoji="0" lang="fr-FR" smtClean="0"/>
              <a:t>Cliquez pour modifier le style du titre</a:t>
            </a:r>
            <a:endParaRPr kumimoji="0" lang="en-US"/>
          </a:p>
        </p:txBody>
      </p:sp>
      <p:sp>
        <p:nvSpPr>
          <p:cNvPr id="27" name="Espace réservé du contenu 26"/>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F7C1F055-F121-4CAC-938A-249000CD9F92}" type="datetimeFigureOut">
              <a:rPr lang="fr-FR" smtClean="0"/>
              <a:pPr/>
              <a:t>26/09/2016</a:t>
            </a:fld>
            <a:endParaRPr lang="fr-FR"/>
          </a:p>
        </p:txBody>
      </p:sp>
      <p:sp>
        <p:nvSpPr>
          <p:cNvPr id="19" name="Espace réservé du pied de page 18"/>
          <p:cNvSpPr>
            <a:spLocks noGrp="1"/>
          </p:cNvSpPr>
          <p:nvPr>
            <p:ph type="ftr" sz="quarter" idx="11"/>
          </p:nvPr>
        </p:nvSpPr>
        <p:spPr>
          <a:xfrm>
            <a:off x="3581400" y="76200"/>
            <a:ext cx="2895600" cy="288925"/>
          </a:xfrm>
        </p:spPr>
        <p:txBody>
          <a:bodyPr/>
          <a:lstStyle/>
          <a:p>
            <a:endParaRPr lang="fr-FR"/>
          </a:p>
        </p:txBody>
      </p:sp>
      <p:sp>
        <p:nvSpPr>
          <p:cNvPr id="16" name="Espace réservé du numéro de diapositive 15"/>
          <p:cNvSpPr>
            <a:spLocks noGrp="1"/>
          </p:cNvSpPr>
          <p:nvPr>
            <p:ph type="sldNum" sz="quarter" idx="12"/>
          </p:nvPr>
        </p:nvSpPr>
        <p:spPr>
          <a:xfrm>
            <a:off x="8229600" y="6473952"/>
            <a:ext cx="758952" cy="246888"/>
          </a:xfrm>
        </p:spPr>
        <p:txBody>
          <a:bodyPr/>
          <a:lstStyle/>
          <a:p>
            <a:fld id="{4A91E8A5-C856-4672-8E62-DACE493D8F20}"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texte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9" name="Espace réservé de la date 18"/>
          <p:cNvSpPr>
            <a:spLocks noGrp="1"/>
          </p:cNvSpPr>
          <p:nvPr>
            <p:ph type="dt" sz="half" idx="10"/>
          </p:nvPr>
        </p:nvSpPr>
        <p:spPr/>
        <p:txBody>
          <a:bodyPr/>
          <a:lstStyle/>
          <a:p>
            <a:fld id="{F7C1F055-F121-4CAC-938A-249000CD9F92}" type="datetimeFigureOut">
              <a:rPr lang="fr-FR" smtClean="0"/>
              <a:pPr/>
              <a:t>26/09/2016</a:t>
            </a:fld>
            <a:endParaRPr lang="fr-FR"/>
          </a:p>
        </p:txBody>
      </p:sp>
      <p:sp>
        <p:nvSpPr>
          <p:cNvPr id="11" name="Espace réservé du pied de page 10"/>
          <p:cNvSpPr>
            <a:spLocks noGrp="1"/>
          </p:cNvSpPr>
          <p:nvPr>
            <p:ph type="ftr" sz="quarter" idx="11"/>
          </p:nvPr>
        </p:nvSpPr>
        <p:spPr/>
        <p:txBody>
          <a:bodyPr/>
          <a:lstStyle/>
          <a:p>
            <a:endParaRPr lang="fr-FR"/>
          </a:p>
        </p:txBody>
      </p:sp>
      <p:sp>
        <p:nvSpPr>
          <p:cNvPr id="16" name="Espace réservé du numéro de diapositive 15"/>
          <p:cNvSpPr>
            <a:spLocks noGrp="1"/>
          </p:cNvSpPr>
          <p:nvPr>
            <p:ph type="sldNum" sz="quarter" idx="12"/>
          </p:nvPr>
        </p:nvSpPr>
        <p:spPr/>
        <p:txBody>
          <a:bodyPr/>
          <a:lstStyle/>
          <a:p>
            <a:fld id="{4A91E8A5-C856-4672-8E62-DACE493D8F20}" type="slidenum">
              <a:rPr lang="fr-FR" smtClean="0"/>
              <a:pPr/>
              <a:t>‹#›</a:t>
            </a:fld>
            <a:endParaRPr lang="fr-FR"/>
          </a:p>
        </p:txBody>
      </p:sp>
      <p:sp>
        <p:nvSpPr>
          <p:cNvPr id="8" name="Titre 7"/>
          <p:cNvSpPr>
            <a:spLocks noGrp="1"/>
          </p:cNvSpPr>
          <p:nvPr>
            <p:ph type="title"/>
          </p:nvPr>
        </p:nvSpPr>
        <p:spPr>
          <a:xfrm>
            <a:off x="180475" y="2947085"/>
            <a:ext cx="8686800" cy="1184825"/>
          </a:xfrm>
        </p:spPr>
        <p:txBody>
          <a:bodyPr rtlCol="0" anchor="t"/>
          <a:lstStyle>
            <a:lvl1pPr algn="r">
              <a:defRPr/>
            </a:lvl1pPr>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0" name="Titre 1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4" name="Espace réservé du contenu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0"/>
          </p:nvPr>
        </p:nvSpPr>
        <p:spPr/>
        <p:txBody>
          <a:bodyPr/>
          <a:lstStyle/>
          <a:p>
            <a:fld id="{F7C1F055-F121-4CAC-938A-249000CD9F92}" type="datetimeFigureOut">
              <a:rPr lang="fr-FR" smtClean="0"/>
              <a:pPr/>
              <a:t>26/09/2016</a:t>
            </a:fld>
            <a:endParaRPr lang="fr-FR"/>
          </a:p>
        </p:txBody>
      </p:sp>
      <p:sp>
        <p:nvSpPr>
          <p:cNvPr id="10" name="Espace réservé du pied de page 9"/>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4A91E8A5-C856-4672-8E62-DACE493D8F20}"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9" name="Titre 28"/>
          <p:cNvSpPr>
            <a:spLocks noGrp="1"/>
          </p:cNvSpPr>
          <p:nvPr>
            <p:ph type="title"/>
          </p:nvPr>
        </p:nvSpPr>
        <p:spPr>
          <a:xfrm>
            <a:off x="304800" y="5410200"/>
            <a:ext cx="8610600" cy="882650"/>
          </a:xfrm>
        </p:spPr>
        <p:txBody>
          <a:bodyPr anchor="ctr"/>
          <a:lstStyle>
            <a:lvl1pPr>
              <a:defRPr/>
            </a:lvl1p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25" name="Espace réservé du texte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8" name="Espace réservé du contenu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0"/>
          </p:nvPr>
        </p:nvSpPr>
        <p:spPr/>
        <p:txBody>
          <a:bodyPr/>
          <a:lstStyle/>
          <a:p>
            <a:fld id="{F7C1F055-F121-4CAC-938A-249000CD9F92}" type="datetimeFigureOut">
              <a:rPr lang="fr-FR" smtClean="0"/>
              <a:pPr/>
              <a:t>26/09/2016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229600" y="6477000"/>
            <a:ext cx="762000" cy="246888"/>
          </a:xfrm>
        </p:spPr>
        <p:txBody>
          <a:bodyPr/>
          <a:lstStyle/>
          <a:p>
            <a:fld id="{4A91E8A5-C856-4672-8E62-DACE493D8F20}" type="slidenum">
              <a:rPr lang="fr-FR" smtClean="0"/>
              <a:pPr/>
              <a:t>‹#›</a:t>
            </a:fld>
            <a:endParaRPr lang="fr-FR"/>
          </a:p>
        </p:txBody>
      </p:sp>
      <p:sp>
        <p:nvSpPr>
          <p:cNvPr id="11" name="Connecteur droit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0" name="Titre 2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2" name="Espace réservé de la date 11"/>
          <p:cNvSpPr>
            <a:spLocks noGrp="1"/>
          </p:cNvSpPr>
          <p:nvPr>
            <p:ph type="dt" sz="half" idx="10"/>
          </p:nvPr>
        </p:nvSpPr>
        <p:spPr/>
        <p:txBody>
          <a:bodyPr/>
          <a:lstStyle/>
          <a:p>
            <a:fld id="{F7C1F055-F121-4CAC-938A-249000CD9F92}" type="datetimeFigureOut">
              <a:rPr lang="fr-FR" smtClean="0"/>
              <a:pPr/>
              <a:t>26/09/2016</a:t>
            </a:fld>
            <a:endParaRPr lang="fr-FR"/>
          </a:p>
        </p:txBody>
      </p:sp>
      <p:sp>
        <p:nvSpPr>
          <p:cNvPr id="21" name="Espace réservé du pied de page 20"/>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91E8A5-C856-4672-8E62-DACE493D8F20}"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F7C1F055-F121-4CAC-938A-249000CD9F92}" type="datetimeFigureOut">
              <a:rPr lang="fr-FR" smtClean="0"/>
              <a:pPr/>
              <a:t>26/09/2016</a:t>
            </a:fld>
            <a:endParaRPr lang="fr-FR"/>
          </a:p>
        </p:txBody>
      </p:sp>
      <p:sp>
        <p:nvSpPr>
          <p:cNvPr id="24" name="Espace réservé du pied de page 23"/>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A91E8A5-C856-4672-8E62-DACE493D8F20}"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Connecteur droit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re 11"/>
          <p:cNvSpPr>
            <a:spLocks noGrp="1"/>
          </p:cNvSpPr>
          <p:nvPr>
            <p:ph type="title"/>
          </p:nvPr>
        </p:nvSpPr>
        <p:spPr>
          <a:xfrm>
            <a:off x="457200" y="5486400"/>
            <a:ext cx="8458200" cy="520700"/>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14" name="Espace réservé du contenu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F7C1F055-F121-4CAC-938A-249000CD9F92}" type="datetimeFigureOut">
              <a:rPr lang="fr-FR" smtClean="0"/>
              <a:pPr/>
              <a:t>26/09/2016</a:t>
            </a:fld>
            <a:endParaRPr lang="fr-FR"/>
          </a:p>
        </p:txBody>
      </p:sp>
      <p:sp>
        <p:nvSpPr>
          <p:cNvPr id="29" name="Espace réservé du pied de page 28"/>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A91E8A5-C856-4672-8E62-DACE493D8F20}"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3" name="Espace réservé pour une imag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fr-FR" smtClean="0"/>
              <a:t>Cliquez sur l'icône pour ajouter une image</a:t>
            </a:r>
            <a:endParaRPr kumimoji="0" lang="en-US" dirty="0"/>
          </a:p>
        </p:txBody>
      </p:sp>
      <p:sp>
        <p:nvSpPr>
          <p:cNvPr id="7" name="Espace réservé de la date 6"/>
          <p:cNvSpPr>
            <a:spLocks noGrp="1"/>
          </p:cNvSpPr>
          <p:nvPr>
            <p:ph type="dt" sz="half" idx="10"/>
          </p:nvPr>
        </p:nvSpPr>
        <p:spPr/>
        <p:txBody>
          <a:bodyPr/>
          <a:lstStyle/>
          <a:p>
            <a:fld id="{F7C1F055-F121-4CAC-938A-249000CD9F92}" type="datetimeFigureOut">
              <a:rPr lang="fr-FR" smtClean="0"/>
              <a:pPr/>
              <a:t>26/09/2016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4A91E8A5-C856-4672-8E62-DACE493D8F20}" type="slidenum">
              <a:rPr lang="fr-FR" smtClean="0"/>
              <a:pPr/>
              <a:t>‹#›</a:t>
            </a:fld>
            <a:endParaRPr lang="fr-FR"/>
          </a:p>
        </p:txBody>
      </p:sp>
      <p:sp>
        <p:nvSpPr>
          <p:cNvPr id="17" name="Titre 16"/>
          <p:cNvSpPr>
            <a:spLocks noGrp="1"/>
          </p:cNvSpPr>
          <p:nvPr>
            <p:ph type="title"/>
          </p:nvPr>
        </p:nvSpPr>
        <p:spPr>
          <a:xfrm>
            <a:off x="381000" y="4993760"/>
            <a:ext cx="5867400" cy="522288"/>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Espace réservé du texte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1" name="Espace réservé de la date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F7C1F055-F121-4CAC-938A-249000CD9F92}" type="datetimeFigureOut">
              <a:rPr lang="fr-FR" smtClean="0"/>
              <a:pPr/>
              <a:t>26/09/2016</a:t>
            </a:fld>
            <a:endParaRPr lang="fr-FR"/>
          </a:p>
        </p:txBody>
      </p:sp>
      <p:sp>
        <p:nvSpPr>
          <p:cNvPr id="28" name="Espace réservé du pied de page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fr-FR"/>
          </a:p>
        </p:txBody>
      </p:sp>
      <p:sp>
        <p:nvSpPr>
          <p:cNvPr id="5" name="Espace réservé du numéro de diapositive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4A91E8A5-C856-4672-8E62-DACE493D8F20}" type="slidenum">
              <a:rPr lang="fr-FR" smtClean="0"/>
              <a:pPr/>
              <a:t>‹#›</a:t>
            </a:fld>
            <a:endParaRPr lang="fr-FR"/>
          </a:p>
        </p:txBody>
      </p:sp>
      <p:sp>
        <p:nvSpPr>
          <p:cNvPr id="10" name="Espace réservé du titre 9"/>
          <p:cNvSpPr>
            <a:spLocks noGrp="1"/>
          </p:cNvSpPr>
          <p:nvPr>
            <p:ph type="title"/>
          </p:nvPr>
        </p:nvSpPr>
        <p:spPr>
          <a:xfrm>
            <a:off x="304800" y="457200"/>
            <a:ext cx="8686800" cy="838200"/>
          </a:xfrm>
          <a:prstGeom prst="rect">
            <a:avLst/>
          </a:prstGeom>
        </p:spPr>
        <p:txBody>
          <a:bodyPr vert="horz" anchor="ctr">
            <a:normAutofit/>
          </a:bodyPr>
          <a:lstStyle/>
          <a:p>
            <a:r>
              <a:rPr kumimoji="0" lang="fr-FR" smtClean="0"/>
              <a:t>Cliquez pour modifier le style du titre</a:t>
            </a:r>
            <a:endParaRPr kumimoji="0" lang="en-US"/>
          </a:p>
        </p:txBody>
      </p:sp>
      <p:sp>
        <p:nvSpPr>
          <p:cNvPr id="9" name="Connecteur droit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Connecteur droit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hemeOverride" Target="../theme/themeOverride3.xml"/><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hemeOverride" Target="../theme/themeOverride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85786" y="571480"/>
            <a:ext cx="7715304" cy="1041397"/>
          </a:xfrm>
        </p:spPr>
        <p:txBody>
          <a:bodyPr>
            <a:noAutofit/>
          </a:bodyPr>
          <a:lstStyle/>
          <a:p>
            <a:pPr algn="ctr"/>
            <a:r>
              <a:rPr lang="ar-SA" sz="4800" b="1" dirty="0" smtClean="0">
                <a:solidFill>
                  <a:srgbClr val="318F3A"/>
                </a:solidFill>
                <a:latin typeface="Sakkal Majalla" pitchFamily="2" charset="-78"/>
                <a:cs typeface="Sakkal Majalla" pitchFamily="2" charset="-78"/>
              </a:rPr>
              <a:t>الوكالة الوطنية لترقية تشغيل الشباب</a:t>
            </a:r>
            <a:endParaRPr lang="fr-FR" sz="4800" b="1" dirty="0">
              <a:solidFill>
                <a:srgbClr val="318F3A"/>
              </a:solidFill>
              <a:latin typeface="Sakkal Majalla" pitchFamily="2" charset="-78"/>
              <a:cs typeface="Sakkal Majalla" pitchFamily="2" charset="-78"/>
            </a:endParaRPr>
          </a:p>
        </p:txBody>
      </p:sp>
      <p:pic>
        <p:nvPicPr>
          <p:cNvPr id="1026" name="Picture 2" descr="C:\Users\Bechir\Desktop\Logo ANAPEJ.png"/>
          <p:cNvPicPr>
            <a:picLocks noChangeAspect="1" noChangeArrowheads="1"/>
          </p:cNvPicPr>
          <p:nvPr/>
        </p:nvPicPr>
        <p:blipFill>
          <a:blip r:embed="rId2" cstate="print"/>
          <a:srcRect/>
          <a:stretch>
            <a:fillRect/>
          </a:stretch>
        </p:blipFill>
        <p:spPr bwMode="auto">
          <a:xfrm>
            <a:off x="214282" y="214290"/>
            <a:ext cx="552606" cy="1354125"/>
          </a:xfrm>
          <a:prstGeom prst="rect">
            <a:avLst/>
          </a:prstGeom>
          <a:noFill/>
        </p:spPr>
      </p:pic>
      <p:pic>
        <p:nvPicPr>
          <p:cNvPr id="6" name="Picture 2" descr="C:\Users\Bechir\Desktop\Logo ANAPEJ.png"/>
          <p:cNvPicPr>
            <a:picLocks noChangeAspect="1" noChangeArrowheads="1"/>
          </p:cNvPicPr>
          <p:nvPr/>
        </p:nvPicPr>
        <p:blipFill>
          <a:blip r:embed="rId2" cstate="print"/>
          <a:srcRect/>
          <a:stretch>
            <a:fillRect/>
          </a:stretch>
        </p:blipFill>
        <p:spPr bwMode="auto">
          <a:xfrm>
            <a:off x="8429652" y="214290"/>
            <a:ext cx="552606" cy="1354125"/>
          </a:xfrm>
          <a:prstGeom prst="rect">
            <a:avLst/>
          </a:prstGeom>
          <a:noFill/>
        </p:spPr>
      </p:pic>
      <p:pic>
        <p:nvPicPr>
          <p:cNvPr id="7" name="Image 6" descr="0005_01.jpg"/>
          <p:cNvPicPr>
            <a:picLocks noChangeAspect="1"/>
          </p:cNvPicPr>
          <p:nvPr/>
        </p:nvPicPr>
        <p:blipFill>
          <a:blip r:embed="rId3"/>
          <a:stretch>
            <a:fillRect/>
          </a:stretch>
        </p:blipFill>
        <p:spPr>
          <a:xfrm>
            <a:off x="428596" y="2143116"/>
            <a:ext cx="8358214" cy="3891064"/>
          </a:xfrm>
          <a:prstGeom prst="rect">
            <a:avLst/>
          </a:prstGeom>
        </p:spPr>
      </p:pic>
    </p:spTree>
  </p:cSld>
  <p:clrMapOvr>
    <a:masterClrMapping/>
  </p:clrMapOvr>
  <p:transition>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85786" y="571480"/>
            <a:ext cx="7715304" cy="1041397"/>
          </a:xfrm>
        </p:spPr>
        <p:txBody>
          <a:bodyPr>
            <a:normAutofit/>
          </a:bodyPr>
          <a:lstStyle/>
          <a:p>
            <a:pPr algn="ctr"/>
            <a:r>
              <a:rPr lang="ar-SA" sz="4800" b="1" dirty="0" smtClean="0">
                <a:solidFill>
                  <a:srgbClr val="318F3A"/>
                </a:solidFill>
                <a:latin typeface="Sakkal Majalla" pitchFamily="2" charset="-78"/>
                <a:cs typeface="Sakkal Majalla" pitchFamily="2" charset="-78"/>
              </a:rPr>
              <a:t>الوكالة الوطنية لترقية تشغيل الشباب</a:t>
            </a:r>
            <a:endParaRPr lang="fr-FR" sz="4800" b="1" dirty="0">
              <a:solidFill>
                <a:srgbClr val="318F3A"/>
              </a:solidFill>
              <a:latin typeface="Sakkal Majalla" pitchFamily="2" charset="-78"/>
              <a:cs typeface="Sakkal Majalla" pitchFamily="2" charset="-78"/>
            </a:endParaRPr>
          </a:p>
        </p:txBody>
      </p:sp>
      <p:sp>
        <p:nvSpPr>
          <p:cNvPr id="3" name="Sous-titre 2"/>
          <p:cNvSpPr>
            <a:spLocks noGrp="1"/>
          </p:cNvSpPr>
          <p:nvPr>
            <p:ph type="subTitle" idx="1"/>
          </p:nvPr>
        </p:nvSpPr>
        <p:spPr>
          <a:xfrm>
            <a:off x="285720" y="1340768"/>
            <a:ext cx="8501122" cy="648072"/>
          </a:xfrm>
        </p:spPr>
        <p:txBody>
          <a:bodyPr>
            <a:normAutofit fontScale="85000" lnSpcReduction="20000"/>
          </a:bodyPr>
          <a:lstStyle/>
          <a:p>
            <a:pPr algn="ctr"/>
            <a:r>
              <a:rPr lang="ar-MA" sz="4800" dirty="0" smtClean="0">
                <a:solidFill>
                  <a:srgbClr val="002060"/>
                </a:solidFill>
              </a:rPr>
              <a:t>برامج الوكالة (تتمة)</a:t>
            </a:r>
            <a:endParaRPr lang="fr-FR" sz="6000" dirty="0">
              <a:solidFill>
                <a:srgbClr val="002060"/>
              </a:solidFill>
            </a:endParaRPr>
          </a:p>
        </p:txBody>
      </p:sp>
      <p:pic>
        <p:nvPicPr>
          <p:cNvPr id="1026" name="Picture 2" descr="C:\Users\Bechir\Desktop\Logo ANAPEJ.png"/>
          <p:cNvPicPr>
            <a:picLocks noChangeAspect="1" noChangeArrowheads="1"/>
          </p:cNvPicPr>
          <p:nvPr/>
        </p:nvPicPr>
        <p:blipFill>
          <a:blip r:embed="rId2" cstate="print"/>
          <a:srcRect/>
          <a:stretch>
            <a:fillRect/>
          </a:stretch>
        </p:blipFill>
        <p:spPr bwMode="auto">
          <a:xfrm>
            <a:off x="214282" y="214290"/>
            <a:ext cx="552606" cy="1354125"/>
          </a:xfrm>
          <a:prstGeom prst="rect">
            <a:avLst/>
          </a:prstGeom>
          <a:noFill/>
        </p:spPr>
      </p:pic>
      <p:pic>
        <p:nvPicPr>
          <p:cNvPr id="6" name="Picture 2" descr="C:\Users\Bechir\Desktop\Logo ANAPEJ.png"/>
          <p:cNvPicPr>
            <a:picLocks noChangeAspect="1" noChangeArrowheads="1"/>
          </p:cNvPicPr>
          <p:nvPr/>
        </p:nvPicPr>
        <p:blipFill>
          <a:blip r:embed="rId2" cstate="print"/>
          <a:srcRect/>
          <a:stretch>
            <a:fillRect/>
          </a:stretch>
        </p:blipFill>
        <p:spPr bwMode="auto">
          <a:xfrm>
            <a:off x="8429652" y="214290"/>
            <a:ext cx="552606" cy="1354125"/>
          </a:xfrm>
          <a:prstGeom prst="rect">
            <a:avLst/>
          </a:prstGeom>
          <a:noFill/>
        </p:spPr>
      </p:pic>
      <p:sp>
        <p:nvSpPr>
          <p:cNvPr id="9" name="ZoneTexte 8"/>
          <p:cNvSpPr txBox="1"/>
          <p:nvPr/>
        </p:nvSpPr>
        <p:spPr>
          <a:xfrm>
            <a:off x="285720" y="2000240"/>
            <a:ext cx="8501122" cy="4745915"/>
          </a:xfrm>
          <a:prstGeom prst="rect">
            <a:avLst/>
          </a:prstGeom>
          <a:noFill/>
        </p:spPr>
        <p:txBody>
          <a:bodyPr wrap="square" rtlCol="0">
            <a:spAutoFit/>
          </a:bodyPr>
          <a:lstStyle/>
          <a:p>
            <a:pPr indent="19050" algn="r" rtl="1">
              <a:lnSpc>
                <a:spcPct val="90000"/>
              </a:lnSpc>
              <a:tabLst>
                <a:tab pos="266700" algn="l"/>
                <a:tab pos="361950" algn="l"/>
              </a:tabLst>
              <a:defRPr/>
            </a:pPr>
            <a:r>
              <a:rPr lang="ar-MA" sz="2800" dirty="0" smtClean="0">
                <a:solidFill>
                  <a:srgbClr val="002060"/>
                </a:solidFill>
                <a:latin typeface="Times New Roman" pitchFamily="18" charset="0"/>
                <a:cs typeface="Times New Roman" pitchFamily="18" charset="0"/>
              </a:rPr>
              <a:t>علاوة على المكونات الأنفة الذكر تقوم الوكالة </a:t>
            </a:r>
            <a:r>
              <a:rPr lang="ar-MA" sz="2800" dirty="0" err="1" smtClean="0">
                <a:solidFill>
                  <a:srgbClr val="002060"/>
                </a:solidFill>
                <a:latin typeface="Times New Roman" pitchFamily="18" charset="0"/>
                <a:cs typeface="Times New Roman" pitchFamily="18" charset="0"/>
              </a:rPr>
              <a:t>ب</a:t>
            </a:r>
            <a:r>
              <a:rPr lang="ar-SA" sz="2800" dirty="0" smtClean="0">
                <a:solidFill>
                  <a:srgbClr val="002060"/>
                </a:solidFill>
                <a:latin typeface="Times New Roman" pitchFamily="18" charset="0"/>
                <a:cs typeface="Times New Roman" pitchFamily="18" charset="0"/>
              </a:rPr>
              <a:t>عدة </a:t>
            </a:r>
            <a:r>
              <a:rPr lang="ar-MA" sz="2800" dirty="0" smtClean="0">
                <a:solidFill>
                  <a:srgbClr val="002060"/>
                </a:solidFill>
                <a:latin typeface="Times New Roman" pitchFamily="18" charset="0"/>
                <a:cs typeface="Times New Roman" pitchFamily="18" charset="0"/>
              </a:rPr>
              <a:t>أنشطة في المجالين التالين:</a:t>
            </a:r>
            <a:endParaRPr lang="ar-SA" sz="2800" dirty="0" smtClean="0">
              <a:solidFill>
                <a:srgbClr val="002060"/>
              </a:solidFill>
              <a:latin typeface="Times New Roman" pitchFamily="18" charset="0"/>
              <a:cs typeface="Times New Roman" pitchFamily="18" charset="0"/>
            </a:endParaRPr>
          </a:p>
          <a:p>
            <a:pPr indent="19050" algn="r" rtl="1">
              <a:lnSpc>
                <a:spcPct val="90000"/>
              </a:lnSpc>
              <a:tabLst>
                <a:tab pos="266700" algn="l"/>
                <a:tab pos="361950" algn="l"/>
              </a:tabLst>
              <a:defRPr/>
            </a:pPr>
            <a:r>
              <a:rPr lang="ar-MA" sz="2800" b="1" dirty="0" err="1" smtClean="0">
                <a:solidFill>
                  <a:srgbClr val="002060"/>
                </a:solidFill>
                <a:latin typeface="Times New Roman" pitchFamily="18" charset="0"/>
                <a:cs typeface="Times New Roman" pitchFamily="18" charset="0"/>
              </a:rPr>
              <a:t>الإ</a:t>
            </a:r>
            <a:r>
              <a:rPr lang="ar-SA" sz="2800" b="1" dirty="0" err="1" smtClean="0">
                <a:solidFill>
                  <a:srgbClr val="002060"/>
                </a:solidFill>
                <a:latin typeface="Times New Roman" pitchFamily="18" charset="0"/>
                <a:cs typeface="Times New Roman" pitchFamily="18" charset="0"/>
              </a:rPr>
              <a:t>تصال</a:t>
            </a:r>
            <a:r>
              <a:rPr lang="ar-MA" sz="2800" b="1" dirty="0" smtClean="0">
                <a:solidFill>
                  <a:srgbClr val="002060"/>
                </a:solidFill>
                <a:latin typeface="Times New Roman" pitchFamily="18" charset="0"/>
                <a:cs typeface="Times New Roman" pitchFamily="18" charset="0"/>
              </a:rPr>
              <a:t>: </a:t>
            </a:r>
          </a:p>
          <a:p>
            <a:pPr marL="541338" lvl="1" algn="r" rtl="1">
              <a:lnSpc>
                <a:spcPct val="90000"/>
              </a:lnSpc>
              <a:tabLst>
                <a:tab pos="266700" algn="l"/>
                <a:tab pos="361950" algn="l"/>
              </a:tabLst>
              <a:defRPr/>
            </a:pPr>
            <a:r>
              <a:rPr lang="ar-MA" sz="2800" dirty="0" smtClean="0">
                <a:solidFill>
                  <a:srgbClr val="002060"/>
                </a:solidFill>
                <a:latin typeface="Times New Roman" pitchFamily="18" charset="0"/>
                <a:cs typeface="Times New Roman" pitchFamily="18" charset="0"/>
              </a:rPr>
              <a:t>ويتكون من شقين أحدهما موجه لجمهور الوكالة بغية إعلامه وتوجيهه، أما الشق الثاني فيستهدف شركاء الوكالة (الماليين والفنيين) والرأي العام</a:t>
            </a:r>
            <a:r>
              <a:rPr lang="ar-SA" sz="2800" dirty="0" smtClean="0">
                <a:solidFill>
                  <a:srgbClr val="002060"/>
                </a:solidFill>
                <a:latin typeface="Times New Roman" pitchFamily="18" charset="0"/>
                <a:cs typeface="Times New Roman" pitchFamily="18" charset="0"/>
              </a:rPr>
              <a:t> الوطني،</a:t>
            </a:r>
            <a:r>
              <a:rPr lang="ar-MA" sz="2800" dirty="0" smtClean="0">
                <a:solidFill>
                  <a:srgbClr val="002060"/>
                </a:solidFill>
                <a:latin typeface="Times New Roman" pitchFamily="18" charset="0"/>
                <a:cs typeface="Times New Roman" pitchFamily="18" charset="0"/>
              </a:rPr>
              <a:t> لإعطائهم صورة واضحة عن الوكالة ومهامها ومجالات تدخلها.</a:t>
            </a:r>
          </a:p>
          <a:p>
            <a:pPr indent="19050" algn="r" rtl="1">
              <a:lnSpc>
                <a:spcPct val="90000"/>
              </a:lnSpc>
              <a:tabLst>
                <a:tab pos="266700" algn="l"/>
                <a:tab pos="361950" algn="l"/>
              </a:tabLst>
              <a:defRPr/>
            </a:pPr>
            <a:r>
              <a:rPr lang="ar-MA" sz="2800" b="1" dirty="0" smtClean="0">
                <a:solidFill>
                  <a:srgbClr val="002060"/>
                </a:solidFill>
                <a:latin typeface="Times New Roman" pitchFamily="18" charset="0"/>
                <a:cs typeface="Times New Roman" pitchFamily="18" charset="0"/>
              </a:rPr>
              <a:t>المتابعة والتق</a:t>
            </a:r>
            <a:r>
              <a:rPr lang="ar-SA" sz="2800" b="1" dirty="0" smtClean="0">
                <a:solidFill>
                  <a:srgbClr val="002060"/>
                </a:solidFill>
                <a:latin typeface="Times New Roman" pitchFamily="18" charset="0"/>
                <a:cs typeface="Times New Roman" pitchFamily="18" charset="0"/>
              </a:rPr>
              <a:t>و</a:t>
            </a:r>
            <a:r>
              <a:rPr lang="ar-MA" sz="2800" b="1" dirty="0" smtClean="0">
                <a:solidFill>
                  <a:srgbClr val="002060"/>
                </a:solidFill>
                <a:latin typeface="Times New Roman" pitchFamily="18" charset="0"/>
                <a:cs typeface="Times New Roman" pitchFamily="18" charset="0"/>
              </a:rPr>
              <a:t>يم: </a:t>
            </a:r>
          </a:p>
          <a:p>
            <a:pPr indent="19050" algn="r" rtl="1">
              <a:lnSpc>
                <a:spcPct val="90000"/>
              </a:lnSpc>
              <a:tabLst>
                <a:tab pos="266700" algn="l"/>
                <a:tab pos="361950" algn="l"/>
              </a:tabLst>
              <a:defRPr/>
            </a:pPr>
            <a:r>
              <a:rPr lang="ar-SA" sz="2800" dirty="0" smtClean="0">
                <a:solidFill>
                  <a:srgbClr val="002060"/>
                </a:solidFill>
                <a:latin typeface="Times New Roman" pitchFamily="18" charset="0"/>
                <a:cs typeface="Times New Roman" pitchFamily="18" charset="0"/>
              </a:rPr>
              <a:t>       </a:t>
            </a:r>
            <a:r>
              <a:rPr lang="ar-MA" sz="2800" dirty="0" err="1" smtClean="0">
                <a:solidFill>
                  <a:srgbClr val="002060"/>
                </a:solidFill>
                <a:latin typeface="Times New Roman" pitchFamily="18" charset="0"/>
                <a:cs typeface="Times New Roman" pitchFamily="18" charset="0"/>
              </a:rPr>
              <a:t>واللذ</a:t>
            </a:r>
            <a:r>
              <a:rPr lang="ar-SA" sz="2800" dirty="0" smtClean="0">
                <a:solidFill>
                  <a:srgbClr val="002060"/>
                </a:solidFill>
                <a:latin typeface="Times New Roman" pitchFamily="18" charset="0"/>
                <a:cs typeface="Times New Roman" pitchFamily="18" charset="0"/>
              </a:rPr>
              <a:t>ا</a:t>
            </a:r>
            <a:r>
              <a:rPr lang="ar-MA" sz="2800" dirty="0" smtClean="0">
                <a:solidFill>
                  <a:srgbClr val="002060"/>
                </a:solidFill>
                <a:latin typeface="Times New Roman" pitchFamily="18" charset="0"/>
                <a:cs typeface="Times New Roman" pitchFamily="18" charset="0"/>
              </a:rPr>
              <a:t>ن يتم من خلالهما التعرف على آثار البرامج التي تنفذها الوكالة على الجمهور المستهدف ومدى </a:t>
            </a:r>
            <a:r>
              <a:rPr lang="ar-MA" sz="2800" dirty="0" err="1" smtClean="0">
                <a:solidFill>
                  <a:srgbClr val="002060"/>
                </a:solidFill>
                <a:latin typeface="Times New Roman" pitchFamily="18" charset="0"/>
                <a:cs typeface="Times New Roman" pitchFamily="18" charset="0"/>
              </a:rPr>
              <a:t>نجاعتها</a:t>
            </a:r>
            <a:r>
              <a:rPr lang="ar-MA" sz="2800" dirty="0" smtClean="0">
                <a:solidFill>
                  <a:srgbClr val="002060"/>
                </a:solidFill>
                <a:latin typeface="Times New Roman" pitchFamily="18" charset="0"/>
                <a:cs typeface="Times New Roman" pitchFamily="18" charset="0"/>
              </a:rPr>
              <a:t> ومطابقتها لحاجياته، الأمر الذي يمكن من رصد كافة الثغرات والنواقص ونقاط الضعف بغية تفاديها في البرامج المستقبلية. </a:t>
            </a:r>
            <a:endParaRPr lang="ar-SA" sz="2800" dirty="0" smtClean="0">
              <a:solidFill>
                <a:srgbClr val="002060"/>
              </a:solidFill>
              <a:latin typeface="Times New Roman" pitchFamily="18" charset="0"/>
              <a:cs typeface="Times New Roman" pitchFamily="18" charset="0"/>
            </a:endParaRPr>
          </a:p>
        </p:txBody>
      </p:sp>
    </p:spTree>
  </p:cSld>
  <p:clrMapOvr>
    <a:masterClrMapping/>
  </p:clrMapOvr>
  <p:transition>
    <p:split orient="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85786" y="571480"/>
            <a:ext cx="7715304" cy="1041397"/>
          </a:xfrm>
        </p:spPr>
        <p:txBody>
          <a:bodyPr>
            <a:normAutofit/>
          </a:bodyPr>
          <a:lstStyle/>
          <a:p>
            <a:pPr algn="ctr"/>
            <a:r>
              <a:rPr lang="ar-SA" sz="4800" b="1" dirty="0" smtClean="0">
                <a:solidFill>
                  <a:srgbClr val="318F3A"/>
                </a:solidFill>
                <a:latin typeface="Sakkal Majalla" pitchFamily="2" charset="-78"/>
                <a:cs typeface="Sakkal Majalla" pitchFamily="2" charset="-78"/>
              </a:rPr>
              <a:t>الوكالة الوطنية لترقية تشغيل الشباب</a:t>
            </a:r>
            <a:endParaRPr lang="fr-FR" sz="4800" b="1" dirty="0">
              <a:solidFill>
                <a:srgbClr val="318F3A"/>
              </a:solidFill>
              <a:latin typeface="Sakkal Majalla" pitchFamily="2" charset="-78"/>
              <a:cs typeface="Sakkal Majalla" pitchFamily="2" charset="-78"/>
            </a:endParaRPr>
          </a:p>
        </p:txBody>
      </p:sp>
      <p:sp>
        <p:nvSpPr>
          <p:cNvPr id="3" name="Sous-titre 2"/>
          <p:cNvSpPr>
            <a:spLocks noGrp="1"/>
          </p:cNvSpPr>
          <p:nvPr>
            <p:ph type="subTitle" idx="1"/>
          </p:nvPr>
        </p:nvSpPr>
        <p:spPr>
          <a:xfrm>
            <a:off x="357158" y="1857364"/>
            <a:ext cx="8215370" cy="4357718"/>
          </a:xfrm>
        </p:spPr>
        <p:txBody>
          <a:bodyPr>
            <a:normAutofit/>
          </a:bodyPr>
          <a:lstStyle/>
          <a:p>
            <a:pPr algn="ctr" rtl="1"/>
            <a:r>
              <a:rPr lang="ar-SA" sz="2800" b="1" dirty="0" smtClean="0">
                <a:solidFill>
                  <a:srgbClr val="002060"/>
                </a:solidFill>
              </a:rPr>
              <a:t>المكونات الجديدة للنهوض بالتشغيل</a:t>
            </a:r>
            <a:endParaRPr lang="ar-SA" sz="2600" b="1" dirty="0" smtClean="0">
              <a:solidFill>
                <a:srgbClr val="002060"/>
              </a:solidFill>
            </a:endParaRPr>
          </a:p>
          <a:p>
            <a:pPr algn="just" rtl="1">
              <a:buClr>
                <a:schemeClr val="tx2"/>
              </a:buClr>
            </a:pPr>
            <a:r>
              <a:rPr lang="ar-SA" sz="3200" dirty="0" smtClean="0">
                <a:solidFill>
                  <a:srgbClr val="002060"/>
                </a:solidFill>
                <a:latin typeface="Times New Roman" pitchFamily="18" charset="0"/>
                <a:cs typeface="Times New Roman" pitchFamily="18" charset="0"/>
              </a:rPr>
              <a:t>استحدثت الوكالة مؤخرا مكونات جديدة ضمن برامجها وذلك من أجل:</a:t>
            </a:r>
          </a:p>
          <a:p>
            <a:pPr algn="just" rtl="1">
              <a:buClr>
                <a:schemeClr val="tx2"/>
              </a:buClr>
              <a:buFont typeface="Wingdings" pitchFamily="2" charset="2"/>
              <a:buChar char="ü"/>
            </a:pPr>
            <a:r>
              <a:rPr lang="ar-SA" sz="3200" dirty="0" smtClean="0">
                <a:solidFill>
                  <a:srgbClr val="002060"/>
                </a:solidFill>
                <a:latin typeface="Times New Roman" pitchFamily="18" charset="0"/>
                <a:cs typeface="Times New Roman" pitchFamily="18" charset="0"/>
              </a:rPr>
              <a:t>مواكبة سياسة الحكومة الرامية إلى النهوض بالتكوين المهني وتشغيل الشباب.</a:t>
            </a:r>
          </a:p>
          <a:p>
            <a:pPr algn="just" rtl="1">
              <a:buClr>
                <a:schemeClr val="tx2"/>
              </a:buClr>
              <a:buFont typeface="Wingdings" pitchFamily="2" charset="2"/>
              <a:buChar char="ü"/>
            </a:pPr>
            <a:r>
              <a:rPr lang="ar-SA" sz="3200" dirty="0" smtClean="0">
                <a:solidFill>
                  <a:srgbClr val="002060"/>
                </a:solidFill>
                <a:latin typeface="Times New Roman" pitchFamily="18" charset="0"/>
                <a:cs typeface="Times New Roman" pitchFamily="18" charset="0"/>
              </a:rPr>
              <a:t>البحث عن برامج ذات قدرة عالية على خلق مواطن الشغل واستيعاب العاطلين، خاصة منهم الباحثين عن أول فرصة عمل.</a:t>
            </a:r>
          </a:p>
          <a:p>
            <a:pPr algn="just" rtl="1">
              <a:buClr>
                <a:schemeClr val="tx2"/>
              </a:buClr>
              <a:buFont typeface="Wingdings" pitchFamily="2" charset="2"/>
              <a:buChar char="ü"/>
            </a:pPr>
            <a:r>
              <a:rPr lang="ar-SA" sz="3200" dirty="0" smtClean="0">
                <a:solidFill>
                  <a:srgbClr val="002060"/>
                </a:solidFill>
                <a:latin typeface="Times New Roman" pitchFamily="18" charset="0"/>
                <a:cs typeface="Times New Roman" pitchFamily="18" charset="0"/>
              </a:rPr>
              <a:t>إعادة الاعتبار للتدريب كمطية هامة للولوج إلى سوق العمل. </a:t>
            </a:r>
          </a:p>
        </p:txBody>
      </p:sp>
      <p:pic>
        <p:nvPicPr>
          <p:cNvPr id="1026" name="Picture 2" descr="C:\Users\Bechir\Desktop\Logo ANAPEJ.png"/>
          <p:cNvPicPr>
            <a:picLocks noChangeAspect="1" noChangeArrowheads="1"/>
          </p:cNvPicPr>
          <p:nvPr/>
        </p:nvPicPr>
        <p:blipFill>
          <a:blip r:embed="rId2" cstate="print"/>
          <a:srcRect/>
          <a:stretch>
            <a:fillRect/>
          </a:stretch>
        </p:blipFill>
        <p:spPr bwMode="auto">
          <a:xfrm>
            <a:off x="214282" y="214290"/>
            <a:ext cx="552606" cy="1354125"/>
          </a:xfrm>
          <a:prstGeom prst="rect">
            <a:avLst/>
          </a:prstGeom>
          <a:noFill/>
        </p:spPr>
      </p:pic>
      <p:pic>
        <p:nvPicPr>
          <p:cNvPr id="6" name="Picture 2" descr="C:\Users\Bechir\Desktop\Logo ANAPEJ.png"/>
          <p:cNvPicPr>
            <a:picLocks noChangeAspect="1" noChangeArrowheads="1"/>
          </p:cNvPicPr>
          <p:nvPr/>
        </p:nvPicPr>
        <p:blipFill>
          <a:blip r:embed="rId2" cstate="print"/>
          <a:srcRect/>
          <a:stretch>
            <a:fillRect/>
          </a:stretch>
        </p:blipFill>
        <p:spPr bwMode="auto">
          <a:xfrm>
            <a:off x="8429652" y="214290"/>
            <a:ext cx="552606" cy="1354125"/>
          </a:xfrm>
          <a:prstGeom prst="rect">
            <a:avLst/>
          </a:prstGeom>
          <a:noFill/>
        </p:spPr>
      </p:pic>
    </p:spTree>
  </p:cSld>
  <p:clrMapOvr>
    <a:masterClrMapping/>
  </p:clrMapOvr>
  <p:transition>
    <p:split orient="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re 1"/>
          <p:cNvSpPr>
            <a:spLocks noGrp="1"/>
          </p:cNvSpPr>
          <p:nvPr>
            <p:ph type="ctrTitle"/>
          </p:nvPr>
        </p:nvSpPr>
        <p:spPr>
          <a:xfrm>
            <a:off x="785786" y="571480"/>
            <a:ext cx="7715304" cy="1041397"/>
          </a:xfrm>
        </p:spPr>
        <p:txBody>
          <a:bodyPr>
            <a:normAutofit/>
          </a:bodyPr>
          <a:lstStyle/>
          <a:p>
            <a:pPr algn="ctr"/>
            <a:r>
              <a:rPr lang="ar-SA" sz="4800" b="1" dirty="0" smtClean="0">
                <a:solidFill>
                  <a:srgbClr val="318F3A"/>
                </a:solidFill>
                <a:latin typeface="Sakkal Majalla" pitchFamily="2" charset="-78"/>
                <a:cs typeface="Sakkal Majalla" pitchFamily="2" charset="-78"/>
              </a:rPr>
              <a:t>الوكالة الوطنية لترقية تشغيل الشباب</a:t>
            </a:r>
            <a:endParaRPr lang="fr-FR" sz="4800" b="1" dirty="0">
              <a:solidFill>
                <a:srgbClr val="318F3A"/>
              </a:solidFill>
              <a:latin typeface="Sakkal Majalla" pitchFamily="2" charset="-78"/>
              <a:cs typeface="Sakkal Majalla" pitchFamily="2" charset="-78"/>
            </a:endParaRPr>
          </a:p>
        </p:txBody>
      </p:sp>
      <p:sp>
        <p:nvSpPr>
          <p:cNvPr id="3" name="Sous-titre 2"/>
          <p:cNvSpPr>
            <a:spLocks noGrp="1"/>
          </p:cNvSpPr>
          <p:nvPr>
            <p:ph type="subTitle" idx="1"/>
          </p:nvPr>
        </p:nvSpPr>
        <p:spPr>
          <a:xfrm>
            <a:off x="4286248" y="1928802"/>
            <a:ext cx="4214842" cy="4000528"/>
          </a:xfrm>
        </p:spPr>
        <p:txBody>
          <a:bodyPr>
            <a:normAutofit fontScale="77500" lnSpcReduction="20000"/>
          </a:bodyPr>
          <a:lstStyle/>
          <a:p>
            <a:pPr algn="ctr"/>
            <a:r>
              <a:rPr lang="ar-SA" sz="3200" b="1" dirty="0" smtClean="0">
                <a:solidFill>
                  <a:srgbClr val="002060"/>
                </a:solidFill>
              </a:rPr>
              <a:t>ا- دور الخدمات</a:t>
            </a:r>
          </a:p>
          <a:p>
            <a:pPr algn="just" rtl="1"/>
            <a:r>
              <a:rPr lang="ar-SA" sz="2800" dirty="0" smtClean="0">
                <a:solidFill>
                  <a:srgbClr val="002060"/>
                </a:solidFill>
                <a:latin typeface="Times New Roman" pitchFamily="18" charset="0"/>
                <a:cs typeface="Times New Roman" pitchFamily="18" charset="0"/>
              </a:rPr>
              <a:t>دار الخدمات هي عبارة عن مؤسسة مشتركة متوسطة أو صغيرة، تسدي الخدمات في مجال محدد كالبناء أو الطاقة الشمسية ومشتقاتها أو الزراعة أو ميكانيكا السيارات أو التبريد والتكييف أو الخياطة...الخ.</a:t>
            </a:r>
          </a:p>
          <a:p>
            <a:pPr algn="just" rtl="1"/>
            <a:r>
              <a:rPr lang="ar-SA" sz="2800" dirty="0" smtClean="0">
                <a:solidFill>
                  <a:srgbClr val="002060"/>
                </a:solidFill>
                <a:latin typeface="Times New Roman" pitchFamily="18" charset="0"/>
                <a:cs typeface="Times New Roman" pitchFamily="18" charset="0"/>
              </a:rPr>
              <a:t>وتتكون دار الخدمات في المتوسط من 6 إلى 10 شركاء ويساهم كل واحد من هؤلاء الشركاء بمبلغ محدد مقدم من طرف الوكالة في إقامة هذه المؤسسة التي تراعي تخصصات المهنيين من جهة واحتياجات السوق من جهة أخرى. </a:t>
            </a:r>
          </a:p>
          <a:p>
            <a:pPr algn="just" rtl="1"/>
            <a:endParaRPr lang="ar-SA" dirty="0" smtClean="0"/>
          </a:p>
          <a:p>
            <a:pPr algn="just" rtl="1"/>
            <a:endParaRPr lang="fr-FR" dirty="0" smtClean="0"/>
          </a:p>
        </p:txBody>
      </p:sp>
      <p:pic>
        <p:nvPicPr>
          <p:cNvPr id="1026" name="Picture 2" descr="C:\Users\Bechir\Desktop\Logo ANAPEJ.png"/>
          <p:cNvPicPr>
            <a:picLocks noChangeAspect="1" noChangeArrowheads="1"/>
          </p:cNvPicPr>
          <p:nvPr/>
        </p:nvPicPr>
        <p:blipFill>
          <a:blip r:embed="rId3" cstate="print"/>
          <a:srcRect/>
          <a:stretch>
            <a:fillRect/>
          </a:stretch>
        </p:blipFill>
        <p:spPr bwMode="auto">
          <a:xfrm>
            <a:off x="214282" y="214290"/>
            <a:ext cx="552606" cy="1354125"/>
          </a:xfrm>
          <a:prstGeom prst="rect">
            <a:avLst/>
          </a:prstGeom>
          <a:noFill/>
        </p:spPr>
      </p:pic>
      <p:pic>
        <p:nvPicPr>
          <p:cNvPr id="6" name="Picture 2" descr="C:\Users\Bechir\Desktop\Logo ANAPEJ.png"/>
          <p:cNvPicPr>
            <a:picLocks noChangeAspect="1" noChangeArrowheads="1"/>
          </p:cNvPicPr>
          <p:nvPr/>
        </p:nvPicPr>
        <p:blipFill>
          <a:blip r:embed="rId3" cstate="print"/>
          <a:srcRect/>
          <a:stretch>
            <a:fillRect/>
          </a:stretch>
        </p:blipFill>
        <p:spPr bwMode="auto">
          <a:xfrm>
            <a:off x="8429652" y="214290"/>
            <a:ext cx="552606" cy="1354125"/>
          </a:xfrm>
          <a:prstGeom prst="rect">
            <a:avLst/>
          </a:prstGeom>
          <a:noFill/>
        </p:spPr>
      </p:pic>
      <p:pic>
        <p:nvPicPr>
          <p:cNvPr id="4" name="Picture 2" descr="C:\Documents and Settings\D. Administrative\Bureau\DG 06.jpg"/>
          <p:cNvPicPr>
            <a:picLocks noChangeAspect="1" noChangeArrowheads="1"/>
          </p:cNvPicPr>
          <p:nvPr/>
        </p:nvPicPr>
        <p:blipFill>
          <a:blip r:embed="rId4" cstate="print"/>
          <a:srcRect/>
          <a:stretch>
            <a:fillRect/>
          </a:stretch>
        </p:blipFill>
        <p:spPr bwMode="auto">
          <a:xfrm>
            <a:off x="357158" y="2071678"/>
            <a:ext cx="3825725" cy="2854004"/>
          </a:xfrm>
          <a:prstGeom prst="rect">
            <a:avLst/>
          </a:prstGeom>
          <a:noFill/>
        </p:spPr>
      </p:pic>
      <p:sp>
        <p:nvSpPr>
          <p:cNvPr id="7" name="Rectangle 6"/>
          <p:cNvSpPr/>
          <p:nvPr/>
        </p:nvSpPr>
        <p:spPr>
          <a:xfrm>
            <a:off x="285720" y="5000637"/>
            <a:ext cx="3857652" cy="307777"/>
          </a:xfrm>
          <a:prstGeom prst="rect">
            <a:avLst/>
          </a:prstGeom>
        </p:spPr>
        <p:txBody>
          <a:bodyPr wrap="square">
            <a:spAutoFit/>
          </a:bodyPr>
          <a:lstStyle/>
          <a:p>
            <a:pPr algn="ctr"/>
            <a:r>
              <a:rPr lang="ar-SA" sz="1400" b="1" dirty="0" smtClean="0">
                <a:solidFill>
                  <a:srgbClr val="7030A0"/>
                </a:solidFill>
              </a:rPr>
              <a:t>صورة جماعية خلال حفل اختتام دورة تكوينية</a:t>
            </a:r>
            <a:endParaRPr lang="fr-FR" sz="1400" dirty="0"/>
          </a:p>
        </p:txBody>
      </p:sp>
    </p:spTree>
  </p:cSld>
  <p:clrMapOvr>
    <a:overrideClrMapping bg1="lt1" tx1="dk1" bg2="lt2" tx2="dk2" accent1="accent1" accent2="accent2" accent3="accent3" accent4="accent4" accent5="accent5" accent6="accent6" hlink="hlink" folHlink="folHlink"/>
  </p:clrMapOvr>
  <p:transition>
    <p:split orient="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85786" y="571480"/>
            <a:ext cx="7715304" cy="1041397"/>
          </a:xfrm>
        </p:spPr>
        <p:txBody>
          <a:bodyPr>
            <a:normAutofit/>
          </a:bodyPr>
          <a:lstStyle/>
          <a:p>
            <a:pPr algn="ctr"/>
            <a:r>
              <a:rPr lang="ar-SA" sz="4800" b="1" dirty="0" smtClean="0">
                <a:solidFill>
                  <a:srgbClr val="318F3A"/>
                </a:solidFill>
                <a:latin typeface="Sakkal Majalla" pitchFamily="2" charset="-78"/>
                <a:cs typeface="Sakkal Majalla" pitchFamily="2" charset="-78"/>
              </a:rPr>
              <a:t>الوكالة الوطنية لترقية تشغيل الشباب</a:t>
            </a:r>
            <a:endParaRPr lang="fr-FR" sz="4800" b="1" dirty="0">
              <a:solidFill>
                <a:srgbClr val="318F3A"/>
              </a:solidFill>
              <a:latin typeface="Sakkal Majalla" pitchFamily="2" charset="-78"/>
              <a:cs typeface="Sakkal Majalla" pitchFamily="2" charset="-78"/>
            </a:endParaRPr>
          </a:p>
        </p:txBody>
      </p:sp>
      <p:sp>
        <p:nvSpPr>
          <p:cNvPr id="3" name="Sous-titre 2"/>
          <p:cNvSpPr>
            <a:spLocks noGrp="1"/>
          </p:cNvSpPr>
          <p:nvPr>
            <p:ph type="subTitle" idx="1"/>
          </p:nvPr>
        </p:nvSpPr>
        <p:spPr>
          <a:xfrm>
            <a:off x="3857620" y="1643050"/>
            <a:ext cx="5072098" cy="5000660"/>
          </a:xfrm>
        </p:spPr>
        <p:txBody>
          <a:bodyPr>
            <a:normAutofit/>
          </a:bodyPr>
          <a:lstStyle/>
          <a:p>
            <a:pPr algn="ctr" rtl="1"/>
            <a:r>
              <a:rPr lang="ar-SA" sz="2500" b="1" dirty="0" smtClean="0">
                <a:solidFill>
                  <a:srgbClr val="002060"/>
                </a:solidFill>
              </a:rPr>
              <a:t>ب- مهني لكل تجمع حضري</a:t>
            </a:r>
          </a:p>
          <a:p>
            <a:pPr algn="just" rtl="1"/>
            <a:r>
              <a:rPr lang="ar-SA" dirty="0" smtClean="0">
                <a:solidFill>
                  <a:srgbClr val="002060"/>
                </a:solidFill>
              </a:rPr>
              <a:t>ترمي هذه المكونة إلى إنشاء مؤسسات خفيفة وصغيرة متخصصة  لصالح خريجي التكوين الفني والمهني، في مختلف التجمعات الحضرية في البلاد، تثمينا للتكوين الذي تحصل عليه المستفيدون وتلبية لحاجيات المناطق المستفيدة من اليد العاملة المتخصصة في المهن الضرورية، كصيانة الشبكات المائية والكهربائية والسباكة والطاقات المتجددة والنجارة واللحامة وغيرها، وهي مهن ما زالت الكثير من تلك التجمعات تفتقر إليها حتى الآن.  </a:t>
            </a:r>
            <a:endParaRPr lang="fr-FR" dirty="0" smtClean="0">
              <a:solidFill>
                <a:srgbClr val="002060"/>
              </a:solidFill>
            </a:endParaRPr>
          </a:p>
        </p:txBody>
      </p:sp>
      <p:pic>
        <p:nvPicPr>
          <p:cNvPr id="1026" name="Picture 2" descr="C:\Users\Bechir\Desktop\Logo ANAPEJ.png"/>
          <p:cNvPicPr>
            <a:picLocks noChangeAspect="1" noChangeArrowheads="1"/>
          </p:cNvPicPr>
          <p:nvPr/>
        </p:nvPicPr>
        <p:blipFill>
          <a:blip r:embed="rId2" cstate="print"/>
          <a:srcRect/>
          <a:stretch>
            <a:fillRect/>
          </a:stretch>
        </p:blipFill>
        <p:spPr bwMode="auto">
          <a:xfrm>
            <a:off x="214282" y="214290"/>
            <a:ext cx="552606" cy="1354125"/>
          </a:xfrm>
          <a:prstGeom prst="rect">
            <a:avLst/>
          </a:prstGeom>
          <a:noFill/>
        </p:spPr>
      </p:pic>
      <p:pic>
        <p:nvPicPr>
          <p:cNvPr id="6" name="Picture 2" descr="C:\Users\Bechir\Desktop\Logo ANAPEJ.png"/>
          <p:cNvPicPr>
            <a:picLocks noChangeAspect="1" noChangeArrowheads="1"/>
          </p:cNvPicPr>
          <p:nvPr/>
        </p:nvPicPr>
        <p:blipFill>
          <a:blip r:embed="rId2" cstate="print"/>
          <a:srcRect/>
          <a:stretch>
            <a:fillRect/>
          </a:stretch>
        </p:blipFill>
        <p:spPr bwMode="auto">
          <a:xfrm>
            <a:off x="8429652" y="214290"/>
            <a:ext cx="552606" cy="1354125"/>
          </a:xfrm>
          <a:prstGeom prst="rect">
            <a:avLst/>
          </a:prstGeom>
          <a:noFill/>
        </p:spPr>
      </p:pic>
      <p:sp>
        <p:nvSpPr>
          <p:cNvPr id="7" name="Rectangle 6"/>
          <p:cNvSpPr/>
          <p:nvPr/>
        </p:nvSpPr>
        <p:spPr>
          <a:xfrm>
            <a:off x="-32" y="5429264"/>
            <a:ext cx="3786214" cy="461665"/>
          </a:xfrm>
          <a:prstGeom prst="rect">
            <a:avLst/>
          </a:prstGeom>
        </p:spPr>
        <p:txBody>
          <a:bodyPr wrap="square">
            <a:spAutoFit/>
          </a:bodyPr>
          <a:lstStyle/>
          <a:p>
            <a:pPr algn="ctr"/>
            <a:r>
              <a:rPr lang="ar-SA" sz="1200" b="1" dirty="0" smtClean="0">
                <a:solidFill>
                  <a:srgbClr val="7030A0"/>
                </a:solidFill>
              </a:rPr>
              <a:t>المستفيدون من المرحلة التجريبية من برنامج مهني لكل تجمع حضري </a:t>
            </a:r>
            <a:endParaRPr lang="fr-FR" sz="1200" dirty="0"/>
          </a:p>
        </p:txBody>
      </p:sp>
      <p:pic>
        <p:nvPicPr>
          <p:cNvPr id="8" name="Picture 2" descr="C:\Users\Bechir\PCC\IMG_0070.jpg"/>
          <p:cNvPicPr>
            <a:picLocks noChangeAspect="1" noChangeArrowheads="1"/>
          </p:cNvPicPr>
          <p:nvPr/>
        </p:nvPicPr>
        <p:blipFill>
          <a:blip r:embed="rId3" cstate="print"/>
          <a:srcRect/>
          <a:stretch>
            <a:fillRect/>
          </a:stretch>
        </p:blipFill>
        <p:spPr bwMode="auto">
          <a:xfrm>
            <a:off x="10285" y="2571744"/>
            <a:ext cx="3775897" cy="2833694"/>
          </a:xfrm>
          <a:prstGeom prst="rect">
            <a:avLst/>
          </a:prstGeom>
          <a:noFill/>
        </p:spPr>
      </p:pic>
    </p:spTree>
  </p:cSld>
  <p:clrMapOvr>
    <a:masterClrMapping/>
  </p:clrMapOvr>
  <p:transition>
    <p:split orient="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85786" y="571480"/>
            <a:ext cx="7715304" cy="1041397"/>
          </a:xfrm>
        </p:spPr>
        <p:txBody>
          <a:bodyPr>
            <a:normAutofit/>
          </a:bodyPr>
          <a:lstStyle/>
          <a:p>
            <a:pPr algn="ctr"/>
            <a:r>
              <a:rPr lang="ar-SA" sz="4800" b="1" dirty="0" smtClean="0">
                <a:solidFill>
                  <a:srgbClr val="318F3A"/>
                </a:solidFill>
                <a:latin typeface="Sakkal Majalla" pitchFamily="2" charset="-78"/>
                <a:cs typeface="Sakkal Majalla" pitchFamily="2" charset="-78"/>
              </a:rPr>
              <a:t>الوكالة الوطنية لترقية تشغيل الشباب</a:t>
            </a:r>
            <a:endParaRPr lang="fr-FR" sz="4800" b="1" dirty="0">
              <a:solidFill>
                <a:srgbClr val="318F3A"/>
              </a:solidFill>
              <a:latin typeface="Sakkal Majalla" pitchFamily="2" charset="-78"/>
              <a:cs typeface="Sakkal Majalla" pitchFamily="2" charset="-78"/>
            </a:endParaRPr>
          </a:p>
        </p:txBody>
      </p:sp>
      <p:sp>
        <p:nvSpPr>
          <p:cNvPr id="3" name="Sous-titre 2"/>
          <p:cNvSpPr>
            <a:spLocks noGrp="1"/>
          </p:cNvSpPr>
          <p:nvPr>
            <p:ph type="subTitle" idx="1"/>
          </p:nvPr>
        </p:nvSpPr>
        <p:spPr>
          <a:xfrm>
            <a:off x="285720" y="1571612"/>
            <a:ext cx="8215370" cy="4429156"/>
          </a:xfrm>
        </p:spPr>
        <p:txBody>
          <a:bodyPr>
            <a:normAutofit fontScale="77500" lnSpcReduction="20000"/>
          </a:bodyPr>
          <a:lstStyle/>
          <a:p>
            <a:pPr algn="ctr" rtl="1"/>
            <a:r>
              <a:rPr lang="ar-SA" sz="2700" b="1" dirty="0" smtClean="0">
                <a:solidFill>
                  <a:srgbClr val="002060"/>
                </a:solidFill>
              </a:rPr>
              <a:t>ج- ”خطوة“</a:t>
            </a:r>
          </a:p>
          <a:p>
            <a:pPr algn="just" rtl="1"/>
            <a:r>
              <a:rPr lang="ar-SA" sz="3300" dirty="0" smtClean="0">
                <a:solidFill>
                  <a:srgbClr val="002060"/>
                </a:solidFill>
              </a:rPr>
              <a:t>”خطوة“ عبارة عن مكونة للتدريب وتعزيز القدرات موجهة للعاطلين عن العمل بصفة عامة، والباحثين عن أول فرصة عمل بصفة خاصة.</a:t>
            </a:r>
          </a:p>
          <a:p>
            <a:pPr algn="just" rtl="1"/>
            <a:r>
              <a:rPr lang="ar-SA" sz="3300" dirty="0" smtClean="0">
                <a:solidFill>
                  <a:srgbClr val="002060"/>
                </a:solidFill>
              </a:rPr>
              <a:t>وتهدف هذه المكونة إلى مساعدة المستهدفين على تحسين أدائهم وتطوير خبراتهم بغية تمكينهم من  الولوج السلس إلى سوق العمل، من خلال توفير تدريب مناسب لهم يصاحبه تكوين حسب الطلب أو في  بعض المهارات الضرورية للحياة العملية كالمعلوماتية واللغات.</a:t>
            </a:r>
            <a:endParaRPr lang="fr-FR" sz="3300" dirty="0" smtClean="0">
              <a:solidFill>
                <a:srgbClr val="002060"/>
              </a:solidFill>
            </a:endParaRPr>
          </a:p>
          <a:p>
            <a:pPr algn="just" rtl="1"/>
            <a:r>
              <a:rPr lang="ar-SA" sz="3300" dirty="0" smtClean="0">
                <a:solidFill>
                  <a:srgbClr val="002060"/>
                </a:solidFill>
              </a:rPr>
              <a:t>وتتلخص المهمة الأساسية لهذه المكونة في إعداد وتنفيذ مقاربة تشاركية بين الوكالة والقطاعين العام والخاص، توفر للمستهدفين فرصا للتدريب  وتطوير المهارات من أجل زيادة حظوظهم في سوق العمل.</a:t>
            </a:r>
            <a:endParaRPr lang="ar-SA" sz="3300" dirty="0" smtClean="0"/>
          </a:p>
        </p:txBody>
      </p:sp>
      <p:pic>
        <p:nvPicPr>
          <p:cNvPr id="1026" name="Picture 2" descr="C:\Users\Bechir\Desktop\Logo ANAPEJ.png"/>
          <p:cNvPicPr>
            <a:picLocks noChangeAspect="1" noChangeArrowheads="1"/>
          </p:cNvPicPr>
          <p:nvPr/>
        </p:nvPicPr>
        <p:blipFill>
          <a:blip r:embed="rId2" cstate="print"/>
          <a:srcRect/>
          <a:stretch>
            <a:fillRect/>
          </a:stretch>
        </p:blipFill>
        <p:spPr bwMode="auto">
          <a:xfrm>
            <a:off x="214282" y="214290"/>
            <a:ext cx="552606" cy="1354125"/>
          </a:xfrm>
          <a:prstGeom prst="rect">
            <a:avLst/>
          </a:prstGeom>
          <a:noFill/>
        </p:spPr>
      </p:pic>
      <p:pic>
        <p:nvPicPr>
          <p:cNvPr id="6" name="Picture 2" descr="C:\Users\Bechir\Desktop\Logo ANAPEJ.png"/>
          <p:cNvPicPr>
            <a:picLocks noChangeAspect="1" noChangeArrowheads="1"/>
          </p:cNvPicPr>
          <p:nvPr/>
        </p:nvPicPr>
        <p:blipFill>
          <a:blip r:embed="rId2" cstate="print"/>
          <a:srcRect/>
          <a:stretch>
            <a:fillRect/>
          </a:stretch>
        </p:blipFill>
        <p:spPr bwMode="auto">
          <a:xfrm>
            <a:off x="8429652" y="214290"/>
            <a:ext cx="552606" cy="1354125"/>
          </a:xfrm>
          <a:prstGeom prst="rect">
            <a:avLst/>
          </a:prstGeom>
          <a:noFill/>
        </p:spPr>
      </p:pic>
    </p:spTree>
  </p:cSld>
  <p:clrMapOvr>
    <a:masterClrMapping/>
  </p:clrMapOvr>
  <p:transition>
    <p:split orient="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85786" y="571480"/>
            <a:ext cx="7715304" cy="1041397"/>
          </a:xfrm>
        </p:spPr>
        <p:txBody>
          <a:bodyPr>
            <a:normAutofit/>
          </a:bodyPr>
          <a:lstStyle/>
          <a:p>
            <a:pPr algn="ctr"/>
            <a:r>
              <a:rPr lang="ar-SA" sz="4800" b="1" dirty="0" smtClean="0">
                <a:solidFill>
                  <a:srgbClr val="318F3A"/>
                </a:solidFill>
                <a:latin typeface="Sakkal Majalla" pitchFamily="2" charset="-78"/>
                <a:cs typeface="Sakkal Majalla" pitchFamily="2" charset="-78"/>
              </a:rPr>
              <a:t>الوكالة الوطنية لترقية تشغيل الشباب</a:t>
            </a:r>
            <a:endParaRPr lang="fr-FR" sz="4800" b="1" dirty="0">
              <a:solidFill>
                <a:srgbClr val="318F3A"/>
              </a:solidFill>
              <a:latin typeface="Sakkal Majalla" pitchFamily="2" charset="-78"/>
              <a:cs typeface="Sakkal Majalla" pitchFamily="2" charset="-78"/>
            </a:endParaRPr>
          </a:p>
        </p:txBody>
      </p:sp>
      <p:sp>
        <p:nvSpPr>
          <p:cNvPr id="3" name="Sous-titre 2"/>
          <p:cNvSpPr>
            <a:spLocks noGrp="1"/>
          </p:cNvSpPr>
          <p:nvPr>
            <p:ph type="subTitle" idx="1"/>
          </p:nvPr>
        </p:nvSpPr>
        <p:spPr>
          <a:xfrm>
            <a:off x="285720" y="3071810"/>
            <a:ext cx="8215370" cy="2500330"/>
          </a:xfrm>
        </p:spPr>
        <p:txBody>
          <a:bodyPr>
            <a:noAutofit/>
          </a:bodyPr>
          <a:lstStyle/>
          <a:p>
            <a:pPr algn="ctr" rtl="1"/>
            <a:r>
              <a:rPr lang="ar-SA" sz="2000" b="1" dirty="0" smtClean="0">
                <a:solidFill>
                  <a:srgbClr val="002060"/>
                </a:solidFill>
              </a:rPr>
              <a:t>د- المركبات ثلاثية العجلات</a:t>
            </a:r>
          </a:p>
          <a:p>
            <a:pPr algn="just" rtl="1"/>
            <a:r>
              <a:rPr lang="ar-SA" dirty="0" smtClean="0"/>
              <a:t>توزيع أكثر من 1500 مركبة ثلاثية العجلات وتنظيم 12 دورة تكوينية في قيادة هذه المركبات لصالح المستفيدين. وينتظر أن يوفر هذا البرنامج حوالي 3000 فرصة عمل مباشرة علاوة على الفرص غير المباشرة.</a:t>
            </a:r>
          </a:p>
          <a:p>
            <a:pPr algn="ctr" rtl="1"/>
            <a:r>
              <a:rPr lang="ar-SA" sz="2000" b="1" dirty="0" smtClean="0">
                <a:solidFill>
                  <a:srgbClr val="002060"/>
                </a:solidFill>
              </a:rPr>
              <a:t>ه- خارطة الطريق لمكافحة مخلفات الاسترقاق</a:t>
            </a:r>
          </a:p>
          <a:p>
            <a:pPr algn="just" rtl="1"/>
            <a:r>
              <a:rPr lang="ar-SA" dirty="0" smtClean="0"/>
              <a:t>المشاركة في تنفيذ خارطة الطريق لمكافحة مخلفات الاسترقاق عن طريق تكوين الشباب المنحدرين من الفئات الهشة وتمكينهم من الولوج لسوق العمل.</a:t>
            </a:r>
          </a:p>
        </p:txBody>
      </p:sp>
      <p:pic>
        <p:nvPicPr>
          <p:cNvPr id="1026" name="Picture 2" descr="C:\Users\Bechir\Desktop\Logo ANAPEJ.png"/>
          <p:cNvPicPr>
            <a:picLocks noChangeAspect="1" noChangeArrowheads="1"/>
          </p:cNvPicPr>
          <p:nvPr/>
        </p:nvPicPr>
        <p:blipFill>
          <a:blip r:embed="rId2" cstate="print"/>
          <a:srcRect/>
          <a:stretch>
            <a:fillRect/>
          </a:stretch>
        </p:blipFill>
        <p:spPr bwMode="auto">
          <a:xfrm>
            <a:off x="214282" y="214290"/>
            <a:ext cx="552606" cy="1354125"/>
          </a:xfrm>
          <a:prstGeom prst="rect">
            <a:avLst/>
          </a:prstGeom>
          <a:noFill/>
        </p:spPr>
      </p:pic>
      <p:pic>
        <p:nvPicPr>
          <p:cNvPr id="6" name="Picture 2" descr="C:\Users\Bechir\Desktop\Logo ANAPEJ.png"/>
          <p:cNvPicPr>
            <a:picLocks noChangeAspect="1" noChangeArrowheads="1"/>
          </p:cNvPicPr>
          <p:nvPr/>
        </p:nvPicPr>
        <p:blipFill>
          <a:blip r:embed="rId2" cstate="print"/>
          <a:srcRect/>
          <a:stretch>
            <a:fillRect/>
          </a:stretch>
        </p:blipFill>
        <p:spPr bwMode="auto">
          <a:xfrm>
            <a:off x="8429652" y="214290"/>
            <a:ext cx="552606" cy="1354125"/>
          </a:xfrm>
          <a:prstGeom prst="rect">
            <a:avLst/>
          </a:prstGeom>
          <a:noFill/>
        </p:spPr>
      </p:pic>
    </p:spTree>
  </p:cSld>
  <p:clrMapOvr>
    <a:masterClrMapping/>
  </p:clrMapOvr>
  <p:transition>
    <p:split orient="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85786" y="571480"/>
            <a:ext cx="7715304" cy="1041397"/>
          </a:xfrm>
        </p:spPr>
        <p:txBody>
          <a:bodyPr>
            <a:normAutofit/>
          </a:bodyPr>
          <a:lstStyle/>
          <a:p>
            <a:pPr algn="ctr"/>
            <a:r>
              <a:rPr lang="ar-SA" sz="4800" b="1" dirty="0" smtClean="0">
                <a:solidFill>
                  <a:srgbClr val="318F3A"/>
                </a:solidFill>
                <a:latin typeface="Sakkal Majalla" pitchFamily="2" charset="-78"/>
                <a:cs typeface="Sakkal Majalla" pitchFamily="2" charset="-78"/>
              </a:rPr>
              <a:t>الوكالة الوطنية لترقية تشغيل الشباب</a:t>
            </a:r>
            <a:endParaRPr lang="fr-FR" sz="4800" b="1" dirty="0">
              <a:solidFill>
                <a:srgbClr val="318F3A"/>
              </a:solidFill>
              <a:latin typeface="Sakkal Majalla" pitchFamily="2" charset="-78"/>
              <a:cs typeface="Sakkal Majalla" pitchFamily="2" charset="-78"/>
            </a:endParaRPr>
          </a:p>
        </p:txBody>
      </p:sp>
      <p:sp>
        <p:nvSpPr>
          <p:cNvPr id="3" name="Sous-titre 2"/>
          <p:cNvSpPr>
            <a:spLocks noGrp="1"/>
          </p:cNvSpPr>
          <p:nvPr>
            <p:ph type="subTitle" idx="1"/>
          </p:nvPr>
        </p:nvSpPr>
        <p:spPr>
          <a:xfrm>
            <a:off x="285720" y="3786190"/>
            <a:ext cx="8215370" cy="2500330"/>
          </a:xfrm>
        </p:spPr>
        <p:txBody>
          <a:bodyPr>
            <a:noAutofit/>
          </a:bodyPr>
          <a:lstStyle/>
          <a:p>
            <a:pPr algn="ctr" rtl="1"/>
            <a:r>
              <a:rPr lang="ar-SA" sz="2800" b="1" dirty="0" smtClean="0">
                <a:solidFill>
                  <a:srgbClr val="002060"/>
                </a:solidFill>
              </a:rPr>
              <a:t>انتقاء المستفيدين </a:t>
            </a:r>
          </a:p>
          <a:p>
            <a:pPr algn="just" rtl="1"/>
            <a:r>
              <a:rPr lang="ar-SA" dirty="0" smtClean="0"/>
              <a:t>تمر عملية انتقاء المستفيدين من برامج الوكالة بالمراحل التالية: 1- الإعلان عن الفرص المتوفرة بواسطة وسائل الإعلام، موقع الوكالة، وعلى مستوى الوكالات المحلية في نواكشوط </a:t>
            </a:r>
            <a:r>
              <a:rPr lang="ar-SA" dirty="0" err="1" smtClean="0"/>
              <a:t>ونواذيبو</a:t>
            </a:r>
            <a:r>
              <a:rPr lang="ar-SA" dirty="0" smtClean="0"/>
              <a:t> </a:t>
            </a:r>
            <a:r>
              <a:rPr lang="ar-SA" dirty="0" err="1" smtClean="0"/>
              <a:t>وكيفة</a:t>
            </a:r>
            <a:r>
              <a:rPr lang="ar-SA" dirty="0" smtClean="0"/>
              <a:t>؛ </a:t>
            </a:r>
          </a:p>
          <a:p>
            <a:pPr algn="just" rtl="1"/>
            <a:r>
              <a:rPr lang="ar-SA" dirty="0" smtClean="0"/>
              <a:t>2- وضع معايير الانتقاء بالتشاور مع ممثلي العاطلين عن العمل؛ </a:t>
            </a:r>
          </a:p>
          <a:p>
            <a:pPr algn="just" rtl="1"/>
            <a:r>
              <a:rPr lang="ar-SA" dirty="0" smtClean="0"/>
              <a:t>3- تكليف لجنة فنية، تضم في عضويتها ممثلين عن الجمهور، باختيار المستفيدين طبقا للمعايير </a:t>
            </a:r>
          </a:p>
          <a:p>
            <a:pPr algn="just" rtl="1"/>
            <a:r>
              <a:rPr lang="ar-SA" dirty="0" smtClean="0"/>
              <a:t>4- نشر النتائج عن طريق ذات الوسائط التي تم </a:t>
            </a:r>
            <a:r>
              <a:rPr lang="ar-SA" dirty="0" err="1" smtClean="0"/>
              <a:t>بها</a:t>
            </a:r>
            <a:r>
              <a:rPr lang="ar-SA" dirty="0" smtClean="0"/>
              <a:t> الإعلان.</a:t>
            </a:r>
            <a:endParaRPr lang="fr-FR" dirty="0" smtClean="0"/>
          </a:p>
          <a:p>
            <a:pPr algn="just" rtl="1"/>
            <a:endParaRPr lang="ar-SA" dirty="0" smtClean="0"/>
          </a:p>
        </p:txBody>
      </p:sp>
      <p:pic>
        <p:nvPicPr>
          <p:cNvPr id="1026" name="Picture 2" descr="C:\Users\Bechir\Desktop\Logo ANAPEJ.png"/>
          <p:cNvPicPr>
            <a:picLocks noChangeAspect="1" noChangeArrowheads="1"/>
          </p:cNvPicPr>
          <p:nvPr/>
        </p:nvPicPr>
        <p:blipFill>
          <a:blip r:embed="rId2" cstate="print"/>
          <a:srcRect/>
          <a:stretch>
            <a:fillRect/>
          </a:stretch>
        </p:blipFill>
        <p:spPr bwMode="auto">
          <a:xfrm>
            <a:off x="214282" y="214290"/>
            <a:ext cx="552606" cy="1354125"/>
          </a:xfrm>
          <a:prstGeom prst="rect">
            <a:avLst/>
          </a:prstGeom>
          <a:noFill/>
        </p:spPr>
      </p:pic>
      <p:pic>
        <p:nvPicPr>
          <p:cNvPr id="6" name="Picture 2" descr="C:\Users\Bechir\Desktop\Logo ANAPEJ.png"/>
          <p:cNvPicPr>
            <a:picLocks noChangeAspect="1" noChangeArrowheads="1"/>
          </p:cNvPicPr>
          <p:nvPr/>
        </p:nvPicPr>
        <p:blipFill>
          <a:blip r:embed="rId2" cstate="print"/>
          <a:srcRect/>
          <a:stretch>
            <a:fillRect/>
          </a:stretch>
        </p:blipFill>
        <p:spPr bwMode="auto">
          <a:xfrm>
            <a:off x="8429652" y="214290"/>
            <a:ext cx="552606" cy="1354125"/>
          </a:xfrm>
          <a:prstGeom prst="rect">
            <a:avLst/>
          </a:prstGeom>
          <a:noFill/>
        </p:spPr>
      </p:pic>
    </p:spTree>
  </p:cSld>
  <p:clrMapOvr>
    <a:masterClrMapping/>
  </p:clrMapOvr>
  <p:transition>
    <p:split orient="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85786" y="571480"/>
            <a:ext cx="7715304" cy="1041397"/>
          </a:xfrm>
        </p:spPr>
        <p:txBody>
          <a:bodyPr>
            <a:normAutofit/>
          </a:bodyPr>
          <a:lstStyle/>
          <a:p>
            <a:pPr algn="ctr"/>
            <a:r>
              <a:rPr lang="ar-SA" sz="4800" b="1" dirty="0" smtClean="0">
                <a:solidFill>
                  <a:srgbClr val="318F3A"/>
                </a:solidFill>
                <a:latin typeface="Sakkal Majalla" pitchFamily="2" charset="-78"/>
                <a:cs typeface="Sakkal Majalla" pitchFamily="2" charset="-78"/>
              </a:rPr>
              <a:t>الوكالة الوطنية لترقية تشغيل الشباب</a:t>
            </a:r>
            <a:endParaRPr lang="fr-FR" sz="4800" b="1" dirty="0">
              <a:solidFill>
                <a:srgbClr val="318F3A"/>
              </a:solidFill>
              <a:latin typeface="Sakkal Majalla" pitchFamily="2" charset="-78"/>
              <a:cs typeface="Sakkal Majalla" pitchFamily="2" charset="-78"/>
            </a:endParaRPr>
          </a:p>
        </p:txBody>
      </p:sp>
      <p:sp>
        <p:nvSpPr>
          <p:cNvPr id="3" name="Sous-titre 2"/>
          <p:cNvSpPr>
            <a:spLocks noGrp="1"/>
          </p:cNvSpPr>
          <p:nvPr>
            <p:ph type="subTitle" idx="1"/>
          </p:nvPr>
        </p:nvSpPr>
        <p:spPr>
          <a:xfrm>
            <a:off x="285720" y="1428736"/>
            <a:ext cx="8501122" cy="571504"/>
          </a:xfrm>
        </p:spPr>
        <p:txBody>
          <a:bodyPr>
            <a:normAutofit fontScale="92500" lnSpcReduction="10000"/>
          </a:bodyPr>
          <a:lstStyle/>
          <a:p>
            <a:pPr algn="ctr" rtl="1"/>
            <a:r>
              <a:rPr lang="ar-SA" sz="3600" dirty="0" smtClean="0">
                <a:solidFill>
                  <a:srgbClr val="0070C0"/>
                </a:solidFill>
              </a:rPr>
              <a:t>المعوقات</a:t>
            </a:r>
            <a:endParaRPr lang="fr-FR" sz="2800" dirty="0">
              <a:solidFill>
                <a:srgbClr val="0070C0"/>
              </a:solidFill>
            </a:endParaRPr>
          </a:p>
        </p:txBody>
      </p:sp>
      <p:pic>
        <p:nvPicPr>
          <p:cNvPr id="1026" name="Picture 2" descr="C:\Users\Bechir\Desktop\Logo ANAPEJ.png"/>
          <p:cNvPicPr>
            <a:picLocks noChangeAspect="1" noChangeArrowheads="1"/>
          </p:cNvPicPr>
          <p:nvPr/>
        </p:nvPicPr>
        <p:blipFill>
          <a:blip r:embed="rId2" cstate="print"/>
          <a:srcRect/>
          <a:stretch>
            <a:fillRect/>
          </a:stretch>
        </p:blipFill>
        <p:spPr bwMode="auto">
          <a:xfrm>
            <a:off x="214282" y="214290"/>
            <a:ext cx="552606" cy="1354125"/>
          </a:xfrm>
          <a:prstGeom prst="rect">
            <a:avLst/>
          </a:prstGeom>
          <a:noFill/>
        </p:spPr>
      </p:pic>
      <p:pic>
        <p:nvPicPr>
          <p:cNvPr id="6" name="Picture 2" descr="C:\Users\Bechir\Desktop\Logo ANAPEJ.png"/>
          <p:cNvPicPr>
            <a:picLocks noChangeAspect="1" noChangeArrowheads="1"/>
          </p:cNvPicPr>
          <p:nvPr/>
        </p:nvPicPr>
        <p:blipFill>
          <a:blip r:embed="rId2" cstate="print"/>
          <a:srcRect/>
          <a:stretch>
            <a:fillRect/>
          </a:stretch>
        </p:blipFill>
        <p:spPr bwMode="auto">
          <a:xfrm>
            <a:off x="8429652" y="214290"/>
            <a:ext cx="552606" cy="1354125"/>
          </a:xfrm>
          <a:prstGeom prst="rect">
            <a:avLst/>
          </a:prstGeom>
          <a:noFill/>
        </p:spPr>
      </p:pic>
      <p:sp>
        <p:nvSpPr>
          <p:cNvPr id="7" name="Sous-titre 2"/>
          <p:cNvSpPr txBox="1">
            <a:spLocks/>
          </p:cNvSpPr>
          <p:nvPr/>
        </p:nvSpPr>
        <p:spPr>
          <a:xfrm>
            <a:off x="214282" y="2357430"/>
            <a:ext cx="8643998" cy="3786214"/>
          </a:xfrm>
          <a:prstGeom prst="rect">
            <a:avLst/>
          </a:prstGeom>
        </p:spPr>
        <p:txBody>
          <a:bodyPr vert="horz" anchor="b">
            <a:noAutofit/>
          </a:bodyPr>
          <a:lstStyle/>
          <a:p>
            <a:pPr algn="r" rtl="1"/>
            <a:r>
              <a:rPr lang="ar-SA" sz="2400" dirty="0" smtClean="0"/>
              <a:t>- تداخل في اختصاصات الوكالة والعديد من الإدارات والمشاريع والمؤسسات مما يشكل عائقا أمام تخصيص الموارد وفاعلية استخدامها بشكل عام،</a:t>
            </a:r>
            <a:endParaRPr lang="fr-FR" sz="2400" dirty="0" smtClean="0"/>
          </a:p>
          <a:p>
            <a:pPr algn="r" rtl="1"/>
            <a:r>
              <a:rPr lang="ar-SA" sz="2400" dirty="0" smtClean="0"/>
              <a:t>- عدم وجود </a:t>
            </a:r>
            <a:r>
              <a:rPr lang="ar-SA" sz="2400" dirty="0" err="1" smtClean="0"/>
              <a:t>ممثليات</a:t>
            </a:r>
            <a:r>
              <a:rPr lang="ar-SA" sz="2400" dirty="0" smtClean="0"/>
              <a:t> للوكالة في الداخل (لا تتوفر الوكالة حاليا إلا على وكالة محلية في </a:t>
            </a:r>
            <a:r>
              <a:rPr lang="ar-SA" sz="2400" dirty="0" err="1" smtClean="0"/>
              <a:t>نواذيبو</a:t>
            </a:r>
            <a:r>
              <a:rPr lang="ar-SA" sz="2400" dirty="0" smtClean="0"/>
              <a:t> </a:t>
            </a:r>
            <a:r>
              <a:rPr lang="ar-SA" sz="2400" dirty="0" err="1" smtClean="0"/>
              <a:t>وممثلية</a:t>
            </a:r>
            <a:r>
              <a:rPr lang="ar-SA" sz="2400" dirty="0" smtClean="0"/>
              <a:t> في </a:t>
            </a:r>
            <a:r>
              <a:rPr lang="ar-SA" sz="2400" dirty="0" err="1" smtClean="0"/>
              <a:t>كيفة</a:t>
            </a:r>
            <a:r>
              <a:rPr lang="ar-SA" sz="2400" dirty="0" smtClean="0"/>
              <a:t> بالإضافة لوكالة نواكشوط)، </a:t>
            </a:r>
            <a:endParaRPr lang="fr-FR" sz="2400" dirty="0" smtClean="0"/>
          </a:p>
          <a:p>
            <a:pPr algn="r" rtl="1"/>
            <a:r>
              <a:rPr lang="ar-SA" sz="2400" dirty="0" smtClean="0"/>
              <a:t>- ضعف الإمكانيات المالية للوكالة حيث تسجل ميزانيتها عجزا سنويا معتبرا،</a:t>
            </a:r>
            <a:endParaRPr lang="fr-FR" sz="2400" dirty="0" smtClean="0"/>
          </a:p>
          <a:p>
            <a:pPr algn="r" rtl="1"/>
            <a:r>
              <a:rPr lang="ar-SA" sz="2400" dirty="0" smtClean="0"/>
              <a:t>- ضعف مساهمة الشركاء في التنمية في برامج الوكالة،</a:t>
            </a:r>
            <a:endParaRPr lang="fr-FR" sz="2400" dirty="0" smtClean="0"/>
          </a:p>
          <a:p>
            <a:pPr algn="r" rtl="1"/>
            <a:r>
              <a:rPr lang="ar-SA" sz="2400" dirty="0" smtClean="0"/>
              <a:t>- غياب إطار قانوني محفز لاكتتاب العاطلين عن العمل، </a:t>
            </a:r>
            <a:endParaRPr lang="fr-FR" sz="2400" dirty="0" smtClean="0"/>
          </a:p>
          <a:p>
            <a:pPr algn="r" rtl="1"/>
            <a:r>
              <a:rPr lang="ar-SA" sz="2400" dirty="0" smtClean="0"/>
              <a:t>- ضعف الشراكة بين الدولة </a:t>
            </a:r>
            <a:r>
              <a:rPr lang="ar-SA" sz="2400" dirty="0" err="1" smtClean="0"/>
              <a:t>و</a:t>
            </a:r>
            <a:r>
              <a:rPr lang="ar-SA" sz="2400" dirty="0" smtClean="0"/>
              <a:t> القطاع الخاص في مجال التشغيل.</a:t>
            </a:r>
            <a:endParaRPr lang="fr-FR" sz="2400" dirty="0"/>
          </a:p>
        </p:txBody>
      </p:sp>
      <p:sp>
        <p:nvSpPr>
          <p:cNvPr id="10" name="Rectangle 9"/>
          <p:cNvSpPr/>
          <p:nvPr/>
        </p:nvSpPr>
        <p:spPr>
          <a:xfrm>
            <a:off x="2286000" y="-384351"/>
            <a:ext cx="4572000" cy="424732"/>
          </a:xfrm>
          <a:prstGeom prst="rect">
            <a:avLst/>
          </a:prstGeom>
        </p:spPr>
        <p:txBody>
          <a:bodyPr>
            <a:spAutoFit/>
          </a:bodyPr>
          <a:lstStyle/>
          <a:p>
            <a:pPr algn="r" rtl="1">
              <a:lnSpc>
                <a:spcPct val="90000"/>
              </a:lnSpc>
              <a:buFontTx/>
              <a:buNone/>
            </a:pPr>
            <a:r>
              <a:rPr lang="ar-SA" sz="2400" dirty="0" smtClean="0"/>
              <a:t>ء</a:t>
            </a:r>
            <a:endParaRPr lang="fr-FR" dirty="0"/>
          </a:p>
        </p:txBody>
      </p:sp>
      <p:sp>
        <p:nvSpPr>
          <p:cNvPr id="11" name="Rectangle 10"/>
          <p:cNvSpPr/>
          <p:nvPr/>
        </p:nvSpPr>
        <p:spPr>
          <a:xfrm>
            <a:off x="2286000" y="-384351"/>
            <a:ext cx="4572000" cy="369332"/>
          </a:xfrm>
          <a:prstGeom prst="rect">
            <a:avLst/>
          </a:prstGeom>
        </p:spPr>
        <p:txBody>
          <a:bodyPr>
            <a:spAutoFit/>
          </a:bodyPr>
          <a:lstStyle/>
          <a:p>
            <a:pPr algn="r" rtl="1">
              <a:lnSpc>
                <a:spcPct val="90000"/>
              </a:lnSpc>
              <a:buFontTx/>
              <a:buNone/>
            </a:pPr>
            <a:r>
              <a:rPr lang="ar-SA" sz="2000" dirty="0" smtClean="0"/>
              <a:t>التشغيل</a:t>
            </a:r>
            <a:endParaRPr lang="fr-FR" dirty="0"/>
          </a:p>
        </p:txBody>
      </p:sp>
    </p:spTree>
  </p:cSld>
  <p:clrMapOvr>
    <a:masterClrMapping/>
  </p:clrMapOvr>
  <p:transition>
    <p:split orient="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85786" y="571480"/>
            <a:ext cx="7715304" cy="1041397"/>
          </a:xfrm>
        </p:spPr>
        <p:txBody>
          <a:bodyPr>
            <a:normAutofit/>
          </a:bodyPr>
          <a:lstStyle/>
          <a:p>
            <a:pPr algn="ctr"/>
            <a:r>
              <a:rPr lang="ar-SA" sz="4800" b="1" dirty="0" smtClean="0">
                <a:solidFill>
                  <a:srgbClr val="318F3A"/>
                </a:solidFill>
                <a:latin typeface="Sakkal Majalla" pitchFamily="2" charset="-78"/>
                <a:cs typeface="Sakkal Majalla" pitchFamily="2" charset="-78"/>
              </a:rPr>
              <a:t>الوكالة الوطنية لترقية تشغيل الشباب</a:t>
            </a:r>
            <a:endParaRPr lang="fr-FR" sz="4800" b="1" dirty="0">
              <a:solidFill>
                <a:srgbClr val="318F3A"/>
              </a:solidFill>
              <a:latin typeface="Sakkal Majalla" pitchFamily="2" charset="-78"/>
              <a:cs typeface="Sakkal Majalla" pitchFamily="2" charset="-78"/>
            </a:endParaRPr>
          </a:p>
        </p:txBody>
      </p:sp>
      <p:sp>
        <p:nvSpPr>
          <p:cNvPr id="3" name="Sous-titre 2"/>
          <p:cNvSpPr>
            <a:spLocks noGrp="1"/>
          </p:cNvSpPr>
          <p:nvPr>
            <p:ph type="subTitle" idx="1"/>
          </p:nvPr>
        </p:nvSpPr>
        <p:spPr>
          <a:xfrm>
            <a:off x="285720" y="1357298"/>
            <a:ext cx="8501122" cy="571504"/>
          </a:xfrm>
        </p:spPr>
        <p:txBody>
          <a:bodyPr>
            <a:noAutofit/>
          </a:bodyPr>
          <a:lstStyle/>
          <a:p>
            <a:pPr algn="ctr" rtl="1"/>
            <a:r>
              <a:rPr lang="ar-SA" sz="3600" dirty="0" smtClean="0">
                <a:solidFill>
                  <a:srgbClr val="0070C0"/>
                </a:solidFill>
              </a:rPr>
              <a:t>التوصيات</a:t>
            </a:r>
            <a:endParaRPr lang="fr-FR" sz="3600" dirty="0">
              <a:solidFill>
                <a:srgbClr val="0070C0"/>
              </a:solidFill>
            </a:endParaRPr>
          </a:p>
        </p:txBody>
      </p:sp>
      <p:pic>
        <p:nvPicPr>
          <p:cNvPr id="1026" name="Picture 2" descr="C:\Users\Bechir\Desktop\Logo ANAPEJ.png"/>
          <p:cNvPicPr>
            <a:picLocks noChangeAspect="1" noChangeArrowheads="1"/>
          </p:cNvPicPr>
          <p:nvPr/>
        </p:nvPicPr>
        <p:blipFill>
          <a:blip r:embed="rId2" cstate="print"/>
          <a:srcRect/>
          <a:stretch>
            <a:fillRect/>
          </a:stretch>
        </p:blipFill>
        <p:spPr bwMode="auto">
          <a:xfrm>
            <a:off x="214282" y="214290"/>
            <a:ext cx="552606" cy="1354125"/>
          </a:xfrm>
          <a:prstGeom prst="rect">
            <a:avLst/>
          </a:prstGeom>
          <a:noFill/>
        </p:spPr>
      </p:pic>
      <p:pic>
        <p:nvPicPr>
          <p:cNvPr id="6" name="Picture 2" descr="C:\Users\Bechir\Desktop\Logo ANAPEJ.png"/>
          <p:cNvPicPr>
            <a:picLocks noChangeAspect="1" noChangeArrowheads="1"/>
          </p:cNvPicPr>
          <p:nvPr/>
        </p:nvPicPr>
        <p:blipFill>
          <a:blip r:embed="rId2" cstate="print"/>
          <a:srcRect/>
          <a:stretch>
            <a:fillRect/>
          </a:stretch>
        </p:blipFill>
        <p:spPr bwMode="auto">
          <a:xfrm>
            <a:off x="8429652" y="214290"/>
            <a:ext cx="552606" cy="1354125"/>
          </a:xfrm>
          <a:prstGeom prst="rect">
            <a:avLst/>
          </a:prstGeom>
          <a:noFill/>
        </p:spPr>
      </p:pic>
      <p:sp>
        <p:nvSpPr>
          <p:cNvPr id="7" name="Sous-titre 2"/>
          <p:cNvSpPr txBox="1">
            <a:spLocks/>
          </p:cNvSpPr>
          <p:nvPr/>
        </p:nvSpPr>
        <p:spPr>
          <a:xfrm>
            <a:off x="428596" y="3071810"/>
            <a:ext cx="8429684" cy="3071834"/>
          </a:xfrm>
          <a:prstGeom prst="rect">
            <a:avLst/>
          </a:prstGeom>
        </p:spPr>
        <p:txBody>
          <a:bodyPr vert="horz" anchor="b">
            <a:noAutofit/>
          </a:bodyPr>
          <a:lstStyle/>
          <a:p>
            <a:pPr lvl="0" algn="r" rtl="1">
              <a:buFont typeface="Wingdings" pitchFamily="2" charset="2"/>
              <a:buChar char="ü"/>
            </a:pPr>
            <a:r>
              <a:rPr lang="ar-MA" sz="2400" dirty="0" smtClean="0"/>
              <a:t>زيادة المخصصات المالية </a:t>
            </a:r>
            <a:r>
              <a:rPr lang="ar-SA" sz="2400" dirty="0" smtClean="0"/>
              <a:t>بشكل يمكن الوكالة من أداء مهمتها وتوسيع نشاطها، </a:t>
            </a:r>
            <a:endParaRPr lang="fr-FR" sz="2400" dirty="0" smtClean="0"/>
          </a:p>
          <a:p>
            <a:pPr lvl="0" algn="r" rtl="1">
              <a:buFont typeface="Wingdings" pitchFamily="2" charset="2"/>
              <a:buChar char="ü"/>
            </a:pPr>
            <a:r>
              <a:rPr lang="ar-SA" sz="2400" dirty="0" smtClean="0"/>
              <a:t>خلق تناغم</a:t>
            </a:r>
            <a:r>
              <a:rPr lang="ar-MA" sz="2400" dirty="0" smtClean="0"/>
              <a:t> بين مختلف المتدخلين في </a:t>
            </a:r>
            <a:r>
              <a:rPr lang="ar-MA" sz="2400" dirty="0" err="1" smtClean="0"/>
              <a:t>م</a:t>
            </a:r>
            <a:r>
              <a:rPr lang="ar-SA" sz="2400" dirty="0" smtClean="0"/>
              <a:t>جال</a:t>
            </a:r>
            <a:r>
              <a:rPr lang="ar-MA" sz="2400" dirty="0" smtClean="0"/>
              <a:t> التشغيل</a:t>
            </a:r>
            <a:r>
              <a:rPr lang="ar-SA" sz="2400" dirty="0" smtClean="0"/>
              <a:t>، </a:t>
            </a:r>
            <a:endParaRPr lang="fr-FR" sz="2400" dirty="0" smtClean="0"/>
          </a:p>
          <a:p>
            <a:pPr lvl="0" algn="r" rtl="1">
              <a:buFont typeface="Wingdings" pitchFamily="2" charset="2"/>
              <a:buChar char="ü"/>
            </a:pPr>
            <a:r>
              <a:rPr lang="ar-MA" sz="2400" dirty="0" smtClean="0"/>
              <a:t>إعطاء دفع جديد للتشغيل الذاتي من خلال </a:t>
            </a:r>
            <a:r>
              <a:rPr lang="ar-SA" sz="2400" dirty="0" smtClean="0"/>
              <a:t>نظام </a:t>
            </a:r>
            <a:r>
              <a:rPr lang="ar-MA" sz="2400" dirty="0" err="1" smtClean="0"/>
              <a:t>جبائي</a:t>
            </a:r>
            <a:r>
              <a:rPr lang="ar-MA" sz="2400" dirty="0" smtClean="0"/>
              <a:t> </a:t>
            </a:r>
            <a:r>
              <a:rPr lang="ar-SA" sz="2400" dirty="0" smtClean="0"/>
              <a:t>محفز للمؤسسات الصغيرة والمتوسطة،</a:t>
            </a:r>
            <a:endParaRPr lang="fr-FR" sz="2400" dirty="0" smtClean="0"/>
          </a:p>
          <a:p>
            <a:pPr lvl="0" algn="r" rtl="1">
              <a:buFont typeface="Wingdings" pitchFamily="2" charset="2"/>
              <a:buChar char="ü"/>
            </a:pPr>
            <a:r>
              <a:rPr lang="ar-SA" sz="2400" dirty="0" smtClean="0"/>
              <a:t>تشجيع الاكتتاب من خلال إطار قانوني محفز،</a:t>
            </a:r>
            <a:endParaRPr lang="fr-FR" sz="2400" dirty="0" smtClean="0"/>
          </a:p>
          <a:p>
            <a:pPr lvl="0" algn="r" rtl="1">
              <a:buFont typeface="Wingdings" pitchFamily="2" charset="2"/>
              <a:buChar char="ü"/>
            </a:pPr>
            <a:r>
              <a:rPr lang="ar-MA" sz="2400" dirty="0" smtClean="0"/>
              <a:t>وضع نظام معلومات فعال حول التشغيل</a:t>
            </a:r>
            <a:r>
              <a:rPr lang="ar-SA" sz="2400" dirty="0" smtClean="0"/>
              <a:t>، </a:t>
            </a:r>
            <a:endParaRPr lang="fr-FR" sz="2400" dirty="0" smtClean="0"/>
          </a:p>
          <a:p>
            <a:pPr lvl="0" algn="r" rtl="1">
              <a:buFont typeface="Wingdings" pitchFamily="2" charset="2"/>
              <a:buChar char="ü"/>
            </a:pPr>
            <a:r>
              <a:rPr lang="ar-MA" sz="2400" dirty="0" smtClean="0"/>
              <a:t>إشراك الشركاء في التنمية في تطوير وتنفيذ سياسات التشغيل</a:t>
            </a:r>
            <a:r>
              <a:rPr lang="ar-SA" sz="2400" dirty="0" smtClean="0"/>
              <a:t>، </a:t>
            </a:r>
            <a:endParaRPr lang="fr-FR" sz="2400" dirty="0" smtClean="0"/>
          </a:p>
          <a:p>
            <a:pPr lvl="0" algn="r" rtl="1">
              <a:buFont typeface="Wingdings" pitchFamily="2" charset="2"/>
              <a:buChar char="ü"/>
            </a:pPr>
            <a:r>
              <a:rPr lang="ar-MA" sz="2400" dirty="0" smtClean="0"/>
              <a:t>تطوير قابلية التشغيل في القطاعات الواعدة كالطاقات المتجددة والسياحة</a:t>
            </a:r>
            <a:r>
              <a:rPr lang="ar-SA" sz="2400" dirty="0" smtClean="0"/>
              <a:t> والصيد والمعادن تقنيات الإعلام والاتصال وغيرها، </a:t>
            </a:r>
            <a:endParaRPr lang="fr-FR" sz="2400" dirty="0"/>
          </a:p>
        </p:txBody>
      </p:sp>
      <p:sp>
        <p:nvSpPr>
          <p:cNvPr id="10" name="Rectangle 9"/>
          <p:cNvSpPr/>
          <p:nvPr/>
        </p:nvSpPr>
        <p:spPr>
          <a:xfrm>
            <a:off x="2286000" y="-384351"/>
            <a:ext cx="4572000" cy="424732"/>
          </a:xfrm>
          <a:prstGeom prst="rect">
            <a:avLst/>
          </a:prstGeom>
        </p:spPr>
        <p:txBody>
          <a:bodyPr>
            <a:spAutoFit/>
          </a:bodyPr>
          <a:lstStyle/>
          <a:p>
            <a:pPr algn="r" rtl="1">
              <a:lnSpc>
                <a:spcPct val="90000"/>
              </a:lnSpc>
              <a:buFontTx/>
              <a:buNone/>
            </a:pPr>
            <a:r>
              <a:rPr lang="ar-SA" sz="2400" dirty="0" smtClean="0"/>
              <a:t>ء</a:t>
            </a:r>
            <a:endParaRPr lang="fr-FR" dirty="0"/>
          </a:p>
        </p:txBody>
      </p:sp>
      <p:sp>
        <p:nvSpPr>
          <p:cNvPr id="11" name="Rectangle 10"/>
          <p:cNvSpPr/>
          <p:nvPr/>
        </p:nvSpPr>
        <p:spPr>
          <a:xfrm>
            <a:off x="2286000" y="-384351"/>
            <a:ext cx="4572000" cy="369332"/>
          </a:xfrm>
          <a:prstGeom prst="rect">
            <a:avLst/>
          </a:prstGeom>
        </p:spPr>
        <p:txBody>
          <a:bodyPr>
            <a:spAutoFit/>
          </a:bodyPr>
          <a:lstStyle/>
          <a:p>
            <a:pPr algn="r" rtl="1">
              <a:lnSpc>
                <a:spcPct val="90000"/>
              </a:lnSpc>
              <a:buFontTx/>
              <a:buNone/>
            </a:pPr>
            <a:r>
              <a:rPr lang="ar-SA" sz="2000" dirty="0" smtClean="0"/>
              <a:t>التشغيل</a:t>
            </a:r>
            <a:endParaRPr lang="fr-FR" dirty="0"/>
          </a:p>
        </p:txBody>
      </p:sp>
    </p:spTree>
  </p:cSld>
  <p:clrMapOvr>
    <a:masterClrMapping/>
  </p:clrMapOvr>
  <p:transition>
    <p:split orient="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85786" y="571480"/>
            <a:ext cx="7715304" cy="1041397"/>
          </a:xfrm>
        </p:spPr>
        <p:txBody>
          <a:bodyPr>
            <a:normAutofit/>
          </a:bodyPr>
          <a:lstStyle/>
          <a:p>
            <a:pPr algn="ctr"/>
            <a:r>
              <a:rPr lang="ar-SA" sz="4800" b="1" dirty="0" smtClean="0">
                <a:solidFill>
                  <a:srgbClr val="318F3A"/>
                </a:solidFill>
                <a:latin typeface="Sakkal Majalla" pitchFamily="2" charset="-78"/>
                <a:cs typeface="Sakkal Majalla" pitchFamily="2" charset="-78"/>
              </a:rPr>
              <a:t>الوكالة الوطنية لترقية تشغيل الشباب</a:t>
            </a:r>
            <a:endParaRPr lang="fr-FR" sz="4800" b="1" dirty="0">
              <a:solidFill>
                <a:srgbClr val="318F3A"/>
              </a:solidFill>
              <a:latin typeface="Sakkal Majalla" pitchFamily="2" charset="-78"/>
              <a:cs typeface="Sakkal Majalla" pitchFamily="2" charset="-78"/>
            </a:endParaRPr>
          </a:p>
        </p:txBody>
      </p:sp>
      <p:sp>
        <p:nvSpPr>
          <p:cNvPr id="3" name="Sous-titre 2"/>
          <p:cNvSpPr>
            <a:spLocks noGrp="1"/>
          </p:cNvSpPr>
          <p:nvPr>
            <p:ph type="subTitle" idx="1"/>
          </p:nvPr>
        </p:nvSpPr>
        <p:spPr>
          <a:xfrm>
            <a:off x="285720" y="1357298"/>
            <a:ext cx="8501122" cy="571504"/>
          </a:xfrm>
        </p:spPr>
        <p:txBody>
          <a:bodyPr>
            <a:noAutofit/>
          </a:bodyPr>
          <a:lstStyle/>
          <a:p>
            <a:pPr algn="ctr" rtl="1"/>
            <a:r>
              <a:rPr lang="ar-SA" sz="3600" dirty="0" smtClean="0">
                <a:solidFill>
                  <a:srgbClr val="0070C0"/>
                </a:solidFill>
              </a:rPr>
              <a:t>الآفاق</a:t>
            </a:r>
            <a:endParaRPr lang="fr-FR" sz="3600" dirty="0">
              <a:solidFill>
                <a:srgbClr val="0070C0"/>
              </a:solidFill>
            </a:endParaRPr>
          </a:p>
        </p:txBody>
      </p:sp>
      <p:pic>
        <p:nvPicPr>
          <p:cNvPr id="1026" name="Picture 2" descr="C:\Users\Bechir\Desktop\Logo ANAPEJ.png"/>
          <p:cNvPicPr>
            <a:picLocks noChangeAspect="1" noChangeArrowheads="1"/>
          </p:cNvPicPr>
          <p:nvPr/>
        </p:nvPicPr>
        <p:blipFill>
          <a:blip r:embed="rId2" cstate="print"/>
          <a:srcRect/>
          <a:stretch>
            <a:fillRect/>
          </a:stretch>
        </p:blipFill>
        <p:spPr bwMode="auto">
          <a:xfrm>
            <a:off x="214282" y="214290"/>
            <a:ext cx="552606" cy="1354125"/>
          </a:xfrm>
          <a:prstGeom prst="rect">
            <a:avLst/>
          </a:prstGeom>
          <a:noFill/>
        </p:spPr>
      </p:pic>
      <p:pic>
        <p:nvPicPr>
          <p:cNvPr id="6" name="Picture 2" descr="C:\Users\Bechir\Desktop\Logo ANAPEJ.png"/>
          <p:cNvPicPr>
            <a:picLocks noChangeAspect="1" noChangeArrowheads="1"/>
          </p:cNvPicPr>
          <p:nvPr/>
        </p:nvPicPr>
        <p:blipFill>
          <a:blip r:embed="rId2" cstate="print"/>
          <a:srcRect/>
          <a:stretch>
            <a:fillRect/>
          </a:stretch>
        </p:blipFill>
        <p:spPr bwMode="auto">
          <a:xfrm>
            <a:off x="8429652" y="214290"/>
            <a:ext cx="552606" cy="1354125"/>
          </a:xfrm>
          <a:prstGeom prst="rect">
            <a:avLst/>
          </a:prstGeom>
          <a:noFill/>
        </p:spPr>
      </p:pic>
      <p:sp>
        <p:nvSpPr>
          <p:cNvPr id="7" name="Sous-titre 2"/>
          <p:cNvSpPr txBox="1">
            <a:spLocks/>
          </p:cNvSpPr>
          <p:nvPr/>
        </p:nvSpPr>
        <p:spPr>
          <a:xfrm>
            <a:off x="285720" y="2071678"/>
            <a:ext cx="8572560" cy="4500594"/>
          </a:xfrm>
          <a:prstGeom prst="rect">
            <a:avLst/>
          </a:prstGeom>
        </p:spPr>
        <p:txBody>
          <a:bodyPr vert="horz" anchor="b">
            <a:noAutofit/>
          </a:bodyPr>
          <a:lstStyle/>
          <a:p>
            <a:pPr algn="just" rtl="1"/>
            <a:r>
              <a:rPr lang="ar-SA" sz="2400" dirty="0" smtClean="0"/>
              <a:t>يحتل التشغيل بصفة عامة وتشغيل الشباب بصفة خاصة مكان الصدارة في السياسات العمومية للبلد نظرا لما بات يمثله من تحد كبير على المستوى العالمي، وفي هذا الإطار ارتأت الحكومة تحويل مأمورية الوكالة من </a:t>
            </a:r>
            <a:r>
              <a:rPr lang="ar-SA" sz="2400" b="1" dirty="0" smtClean="0"/>
              <a:t>خطاب تكليف</a:t>
            </a:r>
            <a:r>
              <a:rPr lang="ar-SA" sz="2400" dirty="0" smtClean="0"/>
              <a:t> إلى </a:t>
            </a:r>
            <a:r>
              <a:rPr lang="ar-SA" sz="2400" b="1" dirty="0" smtClean="0"/>
              <a:t>برنامج تعاقدي بين الدولة والوكالة</a:t>
            </a:r>
            <a:r>
              <a:rPr lang="ar-SA" sz="2400" dirty="0" smtClean="0"/>
              <a:t>.</a:t>
            </a:r>
            <a:endParaRPr lang="fr-FR" sz="2400" dirty="0" smtClean="0"/>
          </a:p>
          <a:p>
            <a:pPr algn="just" rtl="1"/>
            <a:r>
              <a:rPr lang="ar-SA" sz="2400" dirty="0" smtClean="0"/>
              <a:t>وسيشكل هذا البرنامج، بعد المصادقة عليه من طرف الحكومة، نقلة مهمة في مجال النهوض بالتشغيل حيث سيوفر الآلاف من فرص التشغيل والتدريب والتكوين والتربص لصالح الشباب الباحثين عن العمل.</a:t>
            </a:r>
          </a:p>
          <a:p>
            <a:pPr algn="just" rtl="1"/>
            <a:r>
              <a:rPr lang="ar-SA" sz="2400" dirty="0" smtClean="0"/>
              <a:t>كما قامت الدولة مؤخرا بإلزام المشغلين باحترام مساطر الاكتتاب حيث أصبح ضروريا لأي مشغل أن يقدم عرضه من خلال الوكالة كما لم يعد مقبولا اكتتاب أي عامل أجنبي قبل البحث في قاعدة بيانات الوكالة عن التخصص المطلوب.</a:t>
            </a:r>
            <a:endParaRPr lang="fr-FR" sz="2400" dirty="0"/>
          </a:p>
        </p:txBody>
      </p:sp>
      <p:sp>
        <p:nvSpPr>
          <p:cNvPr id="10" name="Rectangle 9"/>
          <p:cNvSpPr/>
          <p:nvPr/>
        </p:nvSpPr>
        <p:spPr>
          <a:xfrm>
            <a:off x="2286000" y="-384351"/>
            <a:ext cx="4572000" cy="424732"/>
          </a:xfrm>
          <a:prstGeom prst="rect">
            <a:avLst/>
          </a:prstGeom>
        </p:spPr>
        <p:txBody>
          <a:bodyPr>
            <a:spAutoFit/>
          </a:bodyPr>
          <a:lstStyle/>
          <a:p>
            <a:pPr algn="r" rtl="1">
              <a:lnSpc>
                <a:spcPct val="90000"/>
              </a:lnSpc>
              <a:buFontTx/>
              <a:buNone/>
            </a:pPr>
            <a:r>
              <a:rPr lang="ar-SA" sz="2400" dirty="0" smtClean="0"/>
              <a:t>ء</a:t>
            </a:r>
            <a:endParaRPr lang="fr-FR" dirty="0"/>
          </a:p>
        </p:txBody>
      </p:sp>
      <p:sp>
        <p:nvSpPr>
          <p:cNvPr id="11" name="Rectangle 10"/>
          <p:cNvSpPr/>
          <p:nvPr/>
        </p:nvSpPr>
        <p:spPr>
          <a:xfrm>
            <a:off x="2286000" y="-384351"/>
            <a:ext cx="4572000" cy="369332"/>
          </a:xfrm>
          <a:prstGeom prst="rect">
            <a:avLst/>
          </a:prstGeom>
        </p:spPr>
        <p:txBody>
          <a:bodyPr>
            <a:spAutoFit/>
          </a:bodyPr>
          <a:lstStyle/>
          <a:p>
            <a:pPr algn="r" rtl="1">
              <a:lnSpc>
                <a:spcPct val="90000"/>
              </a:lnSpc>
              <a:buFontTx/>
              <a:buNone/>
            </a:pPr>
            <a:r>
              <a:rPr lang="ar-SA" sz="2000" dirty="0" smtClean="0"/>
              <a:t>التشغيل</a:t>
            </a:r>
            <a:endParaRPr lang="fr-FR" dirty="0"/>
          </a:p>
        </p:txBody>
      </p:sp>
    </p:spTree>
  </p:cSld>
  <p:clrMapOvr>
    <a:masterClrMapping/>
  </p:clrMapOvr>
  <p:transition>
    <p:split orient="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85786" y="571480"/>
            <a:ext cx="7715304" cy="1041397"/>
          </a:xfrm>
        </p:spPr>
        <p:txBody>
          <a:bodyPr>
            <a:normAutofit/>
          </a:bodyPr>
          <a:lstStyle/>
          <a:p>
            <a:pPr algn="ctr"/>
            <a:r>
              <a:rPr lang="ar-SA" sz="4800" b="1" dirty="0" smtClean="0">
                <a:solidFill>
                  <a:srgbClr val="318F3A"/>
                </a:solidFill>
                <a:latin typeface="Sakkal Majalla" pitchFamily="2" charset="-78"/>
                <a:cs typeface="Sakkal Majalla" pitchFamily="2" charset="-78"/>
              </a:rPr>
              <a:t>الوكالة الوطنية لترقية تشغيل الشباب</a:t>
            </a:r>
            <a:endParaRPr lang="fr-FR" sz="4800" b="1" dirty="0">
              <a:solidFill>
                <a:srgbClr val="318F3A"/>
              </a:solidFill>
              <a:latin typeface="Sakkal Majalla" pitchFamily="2" charset="-78"/>
              <a:cs typeface="Sakkal Majalla" pitchFamily="2" charset="-78"/>
            </a:endParaRPr>
          </a:p>
        </p:txBody>
      </p:sp>
      <p:sp>
        <p:nvSpPr>
          <p:cNvPr id="3" name="Sous-titre 2"/>
          <p:cNvSpPr>
            <a:spLocks noGrp="1"/>
          </p:cNvSpPr>
          <p:nvPr>
            <p:ph type="subTitle" idx="1"/>
          </p:nvPr>
        </p:nvSpPr>
        <p:spPr>
          <a:xfrm>
            <a:off x="285720" y="1340768"/>
            <a:ext cx="8501122" cy="648072"/>
          </a:xfrm>
        </p:spPr>
        <p:txBody>
          <a:bodyPr>
            <a:normAutofit fontScale="92500" lnSpcReduction="20000"/>
          </a:bodyPr>
          <a:lstStyle/>
          <a:p>
            <a:pPr algn="ctr"/>
            <a:r>
              <a:rPr lang="ar-SA" sz="4400" dirty="0" smtClean="0">
                <a:solidFill>
                  <a:srgbClr val="002060"/>
                </a:solidFill>
              </a:rPr>
              <a:t>التعريف بالوكالة</a:t>
            </a:r>
            <a:endParaRPr lang="fr-FR" sz="6000" dirty="0">
              <a:solidFill>
                <a:srgbClr val="002060"/>
              </a:solidFill>
            </a:endParaRPr>
          </a:p>
        </p:txBody>
      </p:sp>
      <p:pic>
        <p:nvPicPr>
          <p:cNvPr id="1026" name="Picture 2" descr="C:\Users\Bechir\Desktop\Logo ANAPEJ.png"/>
          <p:cNvPicPr>
            <a:picLocks noChangeAspect="1" noChangeArrowheads="1"/>
          </p:cNvPicPr>
          <p:nvPr/>
        </p:nvPicPr>
        <p:blipFill>
          <a:blip r:embed="rId3" cstate="print"/>
          <a:srcRect/>
          <a:stretch>
            <a:fillRect/>
          </a:stretch>
        </p:blipFill>
        <p:spPr bwMode="auto">
          <a:xfrm>
            <a:off x="214282" y="214290"/>
            <a:ext cx="552606" cy="1354125"/>
          </a:xfrm>
          <a:prstGeom prst="rect">
            <a:avLst/>
          </a:prstGeom>
          <a:noFill/>
        </p:spPr>
      </p:pic>
      <p:pic>
        <p:nvPicPr>
          <p:cNvPr id="6" name="Picture 2" descr="C:\Users\Bechir\Desktop\Logo ANAPEJ.png"/>
          <p:cNvPicPr>
            <a:picLocks noChangeAspect="1" noChangeArrowheads="1"/>
          </p:cNvPicPr>
          <p:nvPr/>
        </p:nvPicPr>
        <p:blipFill>
          <a:blip r:embed="rId3" cstate="print"/>
          <a:srcRect/>
          <a:stretch>
            <a:fillRect/>
          </a:stretch>
        </p:blipFill>
        <p:spPr bwMode="auto">
          <a:xfrm>
            <a:off x="8429652" y="214290"/>
            <a:ext cx="552606" cy="1354125"/>
          </a:xfrm>
          <a:prstGeom prst="rect">
            <a:avLst/>
          </a:prstGeom>
          <a:noFill/>
        </p:spPr>
      </p:pic>
      <p:sp>
        <p:nvSpPr>
          <p:cNvPr id="7" name="Sous-titre 2"/>
          <p:cNvSpPr txBox="1">
            <a:spLocks/>
          </p:cNvSpPr>
          <p:nvPr/>
        </p:nvSpPr>
        <p:spPr>
          <a:xfrm>
            <a:off x="395536" y="1988840"/>
            <a:ext cx="8352928" cy="4083366"/>
          </a:xfrm>
          <a:prstGeom prst="rect">
            <a:avLst/>
          </a:prstGeom>
        </p:spPr>
        <p:txBody>
          <a:bodyPr vert="horz" anchor="b">
            <a:normAutofit fontScale="70000" lnSpcReduction="20000"/>
          </a:bodyPr>
          <a:lstStyle/>
          <a:p>
            <a:pPr algn="just" rtl="1"/>
            <a:r>
              <a:rPr lang="ar-AE" sz="4400" dirty="0" smtClean="0"/>
              <a:t>الوكالة الوطنية لترقية تشغيل الشباب، المرفق العمومي للتشغيل،  مؤسسة عمومية ذات طابع إداري، تتمتع </a:t>
            </a:r>
            <a:r>
              <a:rPr lang="ar-AE" sz="4400" dirty="0" err="1" smtClean="0"/>
              <a:t>ب</a:t>
            </a:r>
            <a:r>
              <a:rPr lang="ar-MA" sz="4400" dirty="0" err="1" smtClean="0"/>
              <a:t>ال</a:t>
            </a:r>
            <a:r>
              <a:rPr lang="ar-AE" sz="4400" dirty="0" smtClean="0"/>
              <a:t>شخصية </a:t>
            </a:r>
            <a:r>
              <a:rPr lang="ar-MA" sz="4400" dirty="0" err="1" smtClean="0"/>
              <a:t>ال</a:t>
            </a:r>
            <a:r>
              <a:rPr lang="ar-AE" sz="4400" dirty="0" smtClean="0"/>
              <a:t>اعتبارية </a:t>
            </a:r>
            <a:r>
              <a:rPr lang="ar-AE" sz="4400" dirty="0" err="1" smtClean="0"/>
              <a:t>و</a:t>
            </a:r>
            <a:r>
              <a:rPr lang="ar-MA" sz="4400" dirty="0" err="1" smtClean="0"/>
              <a:t>ال</a:t>
            </a:r>
            <a:r>
              <a:rPr lang="ar-AE" sz="4400" dirty="0" smtClean="0"/>
              <a:t>استقلالية</a:t>
            </a:r>
            <a:r>
              <a:rPr lang="ar-MA" sz="4400" dirty="0" smtClean="0"/>
              <a:t> </a:t>
            </a:r>
            <a:r>
              <a:rPr lang="ar-MA" sz="4400" dirty="0" err="1" smtClean="0"/>
              <a:t>ال</a:t>
            </a:r>
            <a:r>
              <a:rPr lang="ar-AE" sz="4400" dirty="0" smtClean="0"/>
              <a:t>مالية، تم إنشاؤها </a:t>
            </a:r>
            <a:r>
              <a:rPr lang="ar-AE" sz="4400" dirty="0" err="1" smtClean="0"/>
              <a:t>ب</a:t>
            </a:r>
            <a:r>
              <a:rPr lang="ar-MA" sz="4400" dirty="0" smtClean="0"/>
              <a:t>موجب </a:t>
            </a:r>
            <a:r>
              <a:rPr lang="ar-AE" sz="4400" dirty="0" smtClean="0"/>
              <a:t>المرسوم 02-2005 بتاريخ 18 يناير 2005</a:t>
            </a:r>
            <a:r>
              <a:rPr lang="ar-SA" sz="4400" dirty="0" smtClean="0"/>
              <a:t>.</a:t>
            </a:r>
            <a:endParaRPr lang="fr-FR" sz="4400" dirty="0" smtClean="0"/>
          </a:p>
          <a:p>
            <a:pPr algn="just" rtl="1"/>
            <a:r>
              <a:rPr lang="ar-MA" sz="4400" dirty="0" smtClean="0"/>
              <a:t>تتلخص </a:t>
            </a:r>
            <a:r>
              <a:rPr lang="ar-AE" sz="4400" dirty="0" smtClean="0"/>
              <a:t>مهم</a:t>
            </a:r>
            <a:r>
              <a:rPr lang="ar-MA" sz="4400" dirty="0" smtClean="0"/>
              <a:t>ة الوكالة في </a:t>
            </a:r>
            <a:r>
              <a:rPr lang="ar-AE" sz="4400" dirty="0" smtClean="0"/>
              <a:t>المساهمة في تنفيذ السياسة الوطنية للتشغيل بصفة عامة وتشغيل الشباب بصفة خاصة، </a:t>
            </a:r>
            <a:r>
              <a:rPr lang="ar-SA" sz="4400" dirty="0" smtClean="0"/>
              <a:t>ضمن</a:t>
            </a:r>
            <a:r>
              <a:rPr lang="ar-AE" sz="4400" dirty="0" smtClean="0"/>
              <a:t> إطار تشاوري بين الدولة والمنظمات المهنية لأرباب العمل والعمال والمجتمع المدني</a:t>
            </a:r>
            <a:endParaRPr lang="fr-FR" sz="3600" dirty="0" smtClean="0">
              <a:solidFill>
                <a:srgbClr val="002060"/>
              </a:solidFill>
              <a:latin typeface="Times New Roman" pitchFamily="18" charset="0"/>
              <a:cs typeface="Times New Roman" pitchFamily="18" charset="0"/>
            </a:endParaRPr>
          </a:p>
        </p:txBody>
      </p:sp>
    </p:spTree>
  </p:cSld>
  <p:clrMapOvr>
    <a:masterClrMapping/>
  </p:clrMapOvr>
  <p:transition>
    <p:split orient="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1928802"/>
            <a:ext cx="8501122" cy="3286148"/>
          </a:xfrm>
        </p:spPr>
        <p:txBody>
          <a:bodyPr>
            <a:normAutofit/>
          </a:bodyPr>
          <a:lstStyle/>
          <a:p>
            <a:pPr algn="ctr"/>
            <a:r>
              <a:rPr lang="ar-SA" sz="9600" b="1" smtClean="0">
                <a:solidFill>
                  <a:srgbClr val="002060"/>
                </a:solidFill>
              </a:rPr>
              <a:t>أشكركم</a:t>
            </a:r>
            <a:endParaRPr lang="ar-SA" sz="9600" b="1" dirty="0" smtClean="0">
              <a:solidFill>
                <a:srgbClr val="002060"/>
              </a:solidFill>
            </a:endParaRPr>
          </a:p>
          <a:p>
            <a:pPr algn="ctr"/>
            <a:endParaRPr lang="ar-SA" dirty="0" smtClean="0"/>
          </a:p>
          <a:p>
            <a:pPr algn="ctr"/>
            <a:endParaRPr lang="ar-SA" dirty="0" smtClean="0"/>
          </a:p>
          <a:p>
            <a:pPr algn="ctr"/>
            <a:endParaRPr lang="ar-SA" dirty="0" smtClean="0"/>
          </a:p>
        </p:txBody>
      </p:sp>
    </p:spTree>
  </p:cSld>
  <p:clrMapOvr>
    <a:masterClrMapping/>
  </p:clrMapOvr>
  <p:transition>
    <p:split orient="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85786" y="571480"/>
            <a:ext cx="7715304" cy="1041397"/>
          </a:xfrm>
        </p:spPr>
        <p:txBody>
          <a:bodyPr>
            <a:normAutofit/>
          </a:bodyPr>
          <a:lstStyle/>
          <a:p>
            <a:pPr algn="ctr"/>
            <a:r>
              <a:rPr lang="ar-SA" sz="4800" b="1" dirty="0" smtClean="0">
                <a:solidFill>
                  <a:srgbClr val="318F3A"/>
                </a:solidFill>
                <a:latin typeface="Sakkal Majalla" pitchFamily="2" charset="-78"/>
                <a:cs typeface="Sakkal Majalla" pitchFamily="2" charset="-78"/>
              </a:rPr>
              <a:t>الوكالة الوطنية لترقية تشغيل الشباب</a:t>
            </a:r>
            <a:endParaRPr lang="fr-FR" sz="4800" b="1" dirty="0">
              <a:solidFill>
                <a:srgbClr val="318F3A"/>
              </a:solidFill>
              <a:latin typeface="Sakkal Majalla" pitchFamily="2" charset="-78"/>
              <a:cs typeface="Sakkal Majalla" pitchFamily="2" charset="-78"/>
            </a:endParaRPr>
          </a:p>
        </p:txBody>
      </p:sp>
      <p:sp>
        <p:nvSpPr>
          <p:cNvPr id="3" name="Sous-titre 2"/>
          <p:cNvSpPr>
            <a:spLocks noGrp="1"/>
          </p:cNvSpPr>
          <p:nvPr>
            <p:ph type="subTitle" idx="1"/>
          </p:nvPr>
        </p:nvSpPr>
        <p:spPr>
          <a:xfrm>
            <a:off x="285720" y="1340768"/>
            <a:ext cx="8501122" cy="648072"/>
          </a:xfrm>
        </p:spPr>
        <p:txBody>
          <a:bodyPr>
            <a:normAutofit fontScale="85000" lnSpcReduction="20000"/>
          </a:bodyPr>
          <a:lstStyle/>
          <a:p>
            <a:pPr algn="ctr"/>
            <a:r>
              <a:rPr lang="ar-SA" sz="4800" dirty="0" smtClean="0">
                <a:solidFill>
                  <a:srgbClr val="002060"/>
                </a:solidFill>
              </a:rPr>
              <a:t>أهداف الوكالة</a:t>
            </a:r>
            <a:r>
              <a:rPr lang="ar-MA" sz="4800" dirty="0" smtClean="0">
                <a:solidFill>
                  <a:srgbClr val="002060"/>
                </a:solidFill>
              </a:rPr>
              <a:t> </a:t>
            </a:r>
            <a:endParaRPr lang="fr-FR" sz="6000" dirty="0">
              <a:solidFill>
                <a:srgbClr val="002060"/>
              </a:solidFill>
            </a:endParaRPr>
          </a:p>
        </p:txBody>
      </p:sp>
      <p:pic>
        <p:nvPicPr>
          <p:cNvPr id="1026" name="Picture 2" descr="C:\Users\Bechir\Desktop\Logo ANAPEJ.png"/>
          <p:cNvPicPr>
            <a:picLocks noChangeAspect="1" noChangeArrowheads="1"/>
          </p:cNvPicPr>
          <p:nvPr/>
        </p:nvPicPr>
        <p:blipFill>
          <a:blip r:embed="rId2" cstate="print"/>
          <a:srcRect/>
          <a:stretch>
            <a:fillRect/>
          </a:stretch>
        </p:blipFill>
        <p:spPr bwMode="auto">
          <a:xfrm>
            <a:off x="214282" y="214290"/>
            <a:ext cx="552606" cy="1354125"/>
          </a:xfrm>
          <a:prstGeom prst="rect">
            <a:avLst/>
          </a:prstGeom>
          <a:noFill/>
        </p:spPr>
      </p:pic>
      <p:pic>
        <p:nvPicPr>
          <p:cNvPr id="6" name="Picture 2" descr="C:\Users\Bechir\Desktop\Logo ANAPEJ.png"/>
          <p:cNvPicPr>
            <a:picLocks noChangeAspect="1" noChangeArrowheads="1"/>
          </p:cNvPicPr>
          <p:nvPr/>
        </p:nvPicPr>
        <p:blipFill>
          <a:blip r:embed="rId2" cstate="print"/>
          <a:srcRect/>
          <a:stretch>
            <a:fillRect/>
          </a:stretch>
        </p:blipFill>
        <p:spPr bwMode="auto">
          <a:xfrm>
            <a:off x="8429652" y="214290"/>
            <a:ext cx="552606" cy="1354125"/>
          </a:xfrm>
          <a:prstGeom prst="rect">
            <a:avLst/>
          </a:prstGeom>
          <a:noFill/>
        </p:spPr>
      </p:pic>
      <p:sp>
        <p:nvSpPr>
          <p:cNvPr id="7" name="Sous-titre 2"/>
          <p:cNvSpPr txBox="1">
            <a:spLocks/>
          </p:cNvSpPr>
          <p:nvPr/>
        </p:nvSpPr>
        <p:spPr>
          <a:xfrm>
            <a:off x="395536" y="1988840"/>
            <a:ext cx="8352928" cy="3384376"/>
          </a:xfrm>
          <a:prstGeom prst="rect">
            <a:avLst/>
          </a:prstGeom>
        </p:spPr>
        <p:txBody>
          <a:bodyPr vert="horz" anchor="b">
            <a:normAutofit/>
          </a:bodyPr>
          <a:lstStyle/>
          <a:p>
            <a:pPr indent="19050" algn="r" rtl="1">
              <a:lnSpc>
                <a:spcPct val="80000"/>
              </a:lnSpc>
              <a:defRPr/>
            </a:pPr>
            <a:endParaRPr lang="ar-MA" sz="3600" dirty="0" smtClean="0">
              <a:solidFill>
                <a:srgbClr val="002060"/>
              </a:solidFill>
              <a:latin typeface="Times New Roman" pitchFamily="18" charset="0"/>
              <a:cs typeface="Times New Roman" pitchFamily="18" charset="0"/>
            </a:endParaRPr>
          </a:p>
        </p:txBody>
      </p:sp>
      <p:sp>
        <p:nvSpPr>
          <p:cNvPr id="8" name="Sous-titre 2"/>
          <p:cNvSpPr txBox="1">
            <a:spLocks/>
          </p:cNvSpPr>
          <p:nvPr/>
        </p:nvSpPr>
        <p:spPr>
          <a:xfrm>
            <a:off x="539552" y="5445224"/>
            <a:ext cx="8352928" cy="1016496"/>
          </a:xfrm>
          <a:prstGeom prst="rect">
            <a:avLst/>
          </a:prstGeom>
        </p:spPr>
        <p:txBody>
          <a:bodyPr vert="horz" anchor="b">
            <a:normAutofit/>
          </a:bodyPr>
          <a:lstStyle/>
          <a:p>
            <a:pPr indent="19050" algn="r" rtl="1">
              <a:lnSpc>
                <a:spcPct val="80000"/>
              </a:lnSpc>
              <a:defRPr/>
            </a:pPr>
            <a:endParaRPr lang="ar-MA" sz="3600" b="1" dirty="0" smtClean="0">
              <a:solidFill>
                <a:srgbClr val="002060"/>
              </a:solidFill>
              <a:latin typeface="Arabic Typesetting" pitchFamily="66" charset="-78"/>
              <a:cs typeface="Arabic Typesetting" pitchFamily="66" charset="-78"/>
            </a:endParaRPr>
          </a:p>
        </p:txBody>
      </p:sp>
      <p:sp>
        <p:nvSpPr>
          <p:cNvPr id="36865" name="Rectangle 1"/>
          <p:cNvSpPr>
            <a:spLocks noChangeArrowheads="1"/>
          </p:cNvSpPr>
          <p:nvPr/>
        </p:nvSpPr>
        <p:spPr bwMode="auto">
          <a:xfrm>
            <a:off x="0" y="1857364"/>
            <a:ext cx="885828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Char char="•"/>
              <a:tabLst>
                <a:tab pos="457200" algn="l"/>
              </a:tabLst>
            </a:pPr>
            <a:r>
              <a:rPr kumimoji="0" lang="ar-MA"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خلق والبحث عن فرص التشغيل والعمل ومحاربة البطالة في صفوف الشباب</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tab pos="457200" algn="l"/>
              </a:tabLst>
            </a:pPr>
            <a:r>
              <a:rPr kumimoji="0" lang="ar-MA"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تصور وتنفيذ أنشطة بهدف ترقية التشغيل،</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tab pos="457200" algn="l"/>
              </a:tabLst>
            </a:pPr>
            <a:r>
              <a:rPr kumimoji="0" lang="ar-MA"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وضع برامج للتكوين والتدريب المهني وإعادة التأهيل،</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tab pos="457200" algn="l"/>
              </a:tabLst>
            </a:pPr>
            <a:r>
              <a:rPr kumimoji="0" lang="ar-MA"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ترقية روح المبادرة لدى الجمهور المستهدف من خلال تنمية قدراته </a:t>
            </a:r>
            <a:r>
              <a:rPr kumimoji="0" lang="ar-MA" sz="24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التسييرية</a:t>
            </a:r>
            <a:r>
              <a:rPr kumimoji="0" lang="ar-MA"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وتمويل مشاريع خفيفة وصغيرة لصالحه،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tab pos="457200" algn="l"/>
              </a:tabLst>
            </a:pPr>
            <a:r>
              <a:rPr kumimoji="0" lang="ar-MA"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استقبال، إعلام وتوجيه طالبي العمل،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tab pos="457200" algn="l"/>
              </a:tabLst>
            </a:pPr>
            <a:r>
              <a:rPr kumimoji="0" lang="ar-MA"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تسهيل نفاذ طالبي العمل إلى الوظائف (العمل بأجر)،</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tab pos="457200" algn="l"/>
              </a:tabLst>
            </a:pPr>
            <a:r>
              <a:rPr kumimoji="0" lang="ar-MA"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مساعدة المشغلين (أرباب العمل) في تحديد حاجياتهم من الكفاءات وتقديم الاستشارة اللازمة لهم،</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tab pos="457200" algn="l"/>
              </a:tabLst>
            </a:pPr>
            <a:r>
              <a:rPr kumimoji="0" lang="ar-MA"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تعبئة وتسيير التمويلات الضرورية لترقية التشغيل،</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tab pos="457200" algn="l"/>
              </a:tabLst>
            </a:pPr>
            <a:r>
              <a:rPr kumimoji="0" lang="ar-MA"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خلق تعاضد مع برامج التنمية ذات الأثر على التشغيل،</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tab pos="457200" algn="l"/>
              </a:tabLst>
            </a:pPr>
            <a:r>
              <a:rPr kumimoji="0" lang="ar-MA"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سبر سوق العمل من  خلال الدراسات والاستبيانات.</a:t>
            </a:r>
            <a:endParaRPr kumimoji="0" lang="ar-MA"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plit orient="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re 1"/>
          <p:cNvSpPr>
            <a:spLocks noGrp="1"/>
          </p:cNvSpPr>
          <p:nvPr>
            <p:ph type="ctrTitle"/>
          </p:nvPr>
        </p:nvSpPr>
        <p:spPr>
          <a:xfrm>
            <a:off x="785786" y="571480"/>
            <a:ext cx="7715304" cy="1041397"/>
          </a:xfrm>
        </p:spPr>
        <p:txBody>
          <a:bodyPr>
            <a:normAutofit/>
          </a:bodyPr>
          <a:lstStyle/>
          <a:p>
            <a:pPr algn="ctr"/>
            <a:r>
              <a:rPr lang="ar-SA" sz="4800" b="1" dirty="0" smtClean="0">
                <a:solidFill>
                  <a:srgbClr val="318F3A"/>
                </a:solidFill>
                <a:latin typeface="Sakkal Majalla" pitchFamily="2" charset="-78"/>
                <a:cs typeface="Sakkal Majalla" pitchFamily="2" charset="-78"/>
              </a:rPr>
              <a:t>الوكالة الوطنية لترقية تشغيل الشباب</a:t>
            </a:r>
            <a:endParaRPr lang="fr-FR" sz="4800" b="1" dirty="0">
              <a:solidFill>
                <a:srgbClr val="318F3A"/>
              </a:solidFill>
              <a:latin typeface="Sakkal Majalla" pitchFamily="2" charset="-78"/>
              <a:cs typeface="Sakkal Majalla" pitchFamily="2" charset="-78"/>
            </a:endParaRPr>
          </a:p>
        </p:txBody>
      </p:sp>
      <p:sp>
        <p:nvSpPr>
          <p:cNvPr id="3" name="Sous-titre 2"/>
          <p:cNvSpPr>
            <a:spLocks noGrp="1"/>
          </p:cNvSpPr>
          <p:nvPr>
            <p:ph type="subTitle" idx="1"/>
          </p:nvPr>
        </p:nvSpPr>
        <p:spPr>
          <a:xfrm>
            <a:off x="285720" y="1340768"/>
            <a:ext cx="8501122" cy="648072"/>
          </a:xfrm>
        </p:spPr>
        <p:txBody>
          <a:bodyPr>
            <a:normAutofit fontScale="92500" lnSpcReduction="20000"/>
          </a:bodyPr>
          <a:lstStyle/>
          <a:p>
            <a:pPr algn="ctr"/>
            <a:r>
              <a:rPr lang="ar-SA" sz="4400" dirty="0" smtClean="0">
                <a:solidFill>
                  <a:srgbClr val="002060"/>
                </a:solidFill>
              </a:rPr>
              <a:t>التنظيم الهيكلي للوكالة: </a:t>
            </a:r>
            <a:endParaRPr lang="fr-FR" sz="6000" dirty="0">
              <a:solidFill>
                <a:srgbClr val="002060"/>
              </a:solidFill>
            </a:endParaRPr>
          </a:p>
        </p:txBody>
      </p:sp>
      <p:pic>
        <p:nvPicPr>
          <p:cNvPr id="1026" name="Picture 2" descr="C:\Users\Bechir\Desktop\Logo ANAPEJ.png"/>
          <p:cNvPicPr>
            <a:picLocks noChangeAspect="1" noChangeArrowheads="1"/>
          </p:cNvPicPr>
          <p:nvPr/>
        </p:nvPicPr>
        <p:blipFill>
          <a:blip r:embed="rId4" cstate="print"/>
          <a:srcRect/>
          <a:stretch>
            <a:fillRect/>
          </a:stretch>
        </p:blipFill>
        <p:spPr bwMode="auto">
          <a:xfrm>
            <a:off x="214282" y="214290"/>
            <a:ext cx="552606" cy="1354125"/>
          </a:xfrm>
          <a:prstGeom prst="rect">
            <a:avLst/>
          </a:prstGeom>
          <a:noFill/>
        </p:spPr>
      </p:pic>
      <p:pic>
        <p:nvPicPr>
          <p:cNvPr id="6" name="Picture 2" descr="C:\Users\Bechir\Desktop\Logo ANAPEJ.png"/>
          <p:cNvPicPr>
            <a:picLocks noChangeAspect="1" noChangeArrowheads="1"/>
          </p:cNvPicPr>
          <p:nvPr/>
        </p:nvPicPr>
        <p:blipFill>
          <a:blip r:embed="rId4" cstate="print"/>
          <a:srcRect/>
          <a:stretch>
            <a:fillRect/>
          </a:stretch>
        </p:blipFill>
        <p:spPr bwMode="auto">
          <a:xfrm>
            <a:off x="8429652" y="214290"/>
            <a:ext cx="552606" cy="1354125"/>
          </a:xfrm>
          <a:prstGeom prst="rect">
            <a:avLst/>
          </a:prstGeom>
          <a:noFill/>
        </p:spPr>
      </p:pic>
      <p:sp>
        <p:nvSpPr>
          <p:cNvPr id="7" name="Sous-titre 2"/>
          <p:cNvSpPr txBox="1">
            <a:spLocks/>
          </p:cNvSpPr>
          <p:nvPr/>
        </p:nvSpPr>
        <p:spPr>
          <a:xfrm>
            <a:off x="142844" y="2132856"/>
            <a:ext cx="8715436" cy="3240360"/>
          </a:xfrm>
          <a:prstGeom prst="rect">
            <a:avLst/>
          </a:prstGeom>
        </p:spPr>
        <p:txBody>
          <a:bodyPr vert="horz" anchor="b">
            <a:normAutofit fontScale="70000" lnSpcReduction="20000"/>
          </a:bodyPr>
          <a:lstStyle/>
          <a:p>
            <a:pPr algn="r" rtl="1"/>
            <a:r>
              <a:rPr lang="ar-MA" sz="3600" dirty="0" smtClean="0"/>
              <a:t>إدارة عامة (مدير عام ومدير عام مساعد)</a:t>
            </a:r>
            <a:endParaRPr lang="fr-FR" sz="3600" dirty="0" smtClean="0"/>
          </a:p>
          <a:p>
            <a:pPr lvl="0" algn="r" rtl="1"/>
            <a:r>
              <a:rPr lang="ar-MA" sz="3600" dirty="0" smtClean="0"/>
              <a:t>4 خبراء مستشارين (مستشار قانوني، مستشار مكلف بالتشغيل، مستشار</a:t>
            </a:r>
            <a:r>
              <a:rPr lang="fr-FR" sz="3600" dirty="0" smtClean="0"/>
              <a:t>  </a:t>
            </a:r>
            <a:r>
              <a:rPr lang="ar-MA" sz="3600" dirty="0" smtClean="0"/>
              <a:t>مكلف بالمتابعة والتقييم، مستشار مكلف بالاتصال) </a:t>
            </a:r>
            <a:r>
              <a:rPr lang="fr-FR" sz="3600" dirty="0" smtClean="0"/>
              <a:t>  </a:t>
            </a:r>
          </a:p>
          <a:p>
            <a:pPr lvl="0" algn="r" rtl="1"/>
            <a:r>
              <a:rPr lang="ar-MA" sz="3600" dirty="0" err="1" smtClean="0"/>
              <a:t>ال</a:t>
            </a:r>
            <a:r>
              <a:rPr lang="ar-SA" sz="3600" dirty="0" smtClean="0"/>
              <a:t>إدارة</a:t>
            </a:r>
            <a:r>
              <a:rPr lang="ar-MA" sz="3600" dirty="0" smtClean="0"/>
              <a:t> </a:t>
            </a:r>
            <a:r>
              <a:rPr lang="ar-MA" sz="3600" dirty="0" err="1" smtClean="0"/>
              <a:t>ال</a:t>
            </a:r>
            <a:r>
              <a:rPr lang="ar-SA" sz="3600" dirty="0" smtClean="0"/>
              <a:t>مالية</a:t>
            </a:r>
            <a:endParaRPr lang="fr-FR" sz="3600" dirty="0" smtClean="0"/>
          </a:p>
          <a:p>
            <a:pPr lvl="0" algn="r" rtl="1"/>
            <a:r>
              <a:rPr lang="ar-MA" sz="3600" dirty="0" err="1" smtClean="0"/>
              <a:t>ال</a:t>
            </a:r>
            <a:r>
              <a:rPr lang="ar-SA" sz="3600" dirty="0" smtClean="0"/>
              <a:t>إدارة</a:t>
            </a:r>
            <a:r>
              <a:rPr lang="ar-MA" sz="3600" dirty="0" smtClean="0"/>
              <a:t> الإدارية</a:t>
            </a:r>
            <a:endParaRPr lang="fr-FR" sz="3600" dirty="0" smtClean="0"/>
          </a:p>
          <a:p>
            <a:pPr lvl="0" algn="r" rtl="1"/>
            <a:r>
              <a:rPr lang="ar-MA" sz="3600" dirty="0" smtClean="0"/>
              <a:t>4 قطاعات فنية</a:t>
            </a:r>
            <a:r>
              <a:rPr lang="ar-SA" sz="3600" dirty="0" smtClean="0"/>
              <a:t> </a:t>
            </a:r>
            <a:r>
              <a:rPr lang="ar-MA" sz="3600" dirty="0" smtClean="0"/>
              <a:t>:</a:t>
            </a:r>
            <a:endParaRPr lang="fr-FR" sz="3600" dirty="0" smtClean="0"/>
          </a:p>
          <a:p>
            <a:pPr algn="r" rtl="1"/>
            <a:r>
              <a:rPr lang="ar-MA" sz="3600" dirty="0" smtClean="0"/>
              <a:t>	- قطاع التشغيل الذاتي</a:t>
            </a:r>
            <a:endParaRPr lang="fr-FR" sz="3600" dirty="0" smtClean="0"/>
          </a:p>
          <a:p>
            <a:pPr algn="r" rtl="1"/>
            <a:r>
              <a:rPr lang="ar-MA" sz="3600" dirty="0" smtClean="0"/>
              <a:t>	- قطاع التشغيل</a:t>
            </a:r>
            <a:endParaRPr lang="fr-FR" sz="3600" dirty="0" smtClean="0"/>
          </a:p>
          <a:p>
            <a:pPr algn="r" rtl="1"/>
            <a:r>
              <a:rPr lang="ar-MA" sz="3600" dirty="0" smtClean="0"/>
              <a:t>	- قطاع تنمية القدرات</a:t>
            </a:r>
            <a:endParaRPr lang="fr-FR" sz="3600" dirty="0" smtClean="0"/>
          </a:p>
          <a:p>
            <a:pPr algn="r" rtl="1"/>
            <a:r>
              <a:rPr lang="ar-MA" sz="3600" dirty="0" smtClean="0"/>
              <a:t>	- قطاع مرصد الشغل</a:t>
            </a:r>
            <a:endParaRPr lang="ar-MA" sz="4000" dirty="0" smtClean="0">
              <a:solidFill>
                <a:srgbClr val="002060"/>
              </a:solidFill>
              <a:latin typeface="Times New Roman" pitchFamily="18" charset="0"/>
              <a:cs typeface="Times New Roman" pitchFamily="18" charset="0"/>
            </a:endParaRPr>
          </a:p>
        </p:txBody>
      </p:sp>
    </p:spTree>
  </p:cSld>
  <p:clrMapOvr>
    <a:overrideClrMapping bg1="lt1" tx1="dk1" bg2="lt2" tx2="dk2" accent1="accent1" accent2="accent2" accent3="accent3" accent4="accent4" accent5="accent5" accent6="accent6" hlink="hlink" folHlink="folHlink"/>
  </p:clrMapOvr>
  <p:transition>
    <p:split orient="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85786" y="571480"/>
            <a:ext cx="7715304" cy="1041397"/>
          </a:xfrm>
        </p:spPr>
        <p:txBody>
          <a:bodyPr>
            <a:normAutofit/>
          </a:bodyPr>
          <a:lstStyle/>
          <a:p>
            <a:pPr algn="ctr"/>
            <a:r>
              <a:rPr lang="ar-SA" sz="4800" b="1" dirty="0" smtClean="0">
                <a:solidFill>
                  <a:srgbClr val="318F3A"/>
                </a:solidFill>
                <a:latin typeface="Sakkal Majalla" pitchFamily="2" charset="-78"/>
                <a:cs typeface="Sakkal Majalla" pitchFamily="2" charset="-78"/>
              </a:rPr>
              <a:t>الوكالة الوطنية لترقية تشغيل الشباب</a:t>
            </a:r>
            <a:endParaRPr lang="fr-FR" sz="4800" b="1" dirty="0">
              <a:solidFill>
                <a:srgbClr val="318F3A"/>
              </a:solidFill>
              <a:latin typeface="Sakkal Majalla" pitchFamily="2" charset="-78"/>
              <a:cs typeface="Sakkal Majalla" pitchFamily="2" charset="-78"/>
            </a:endParaRPr>
          </a:p>
        </p:txBody>
      </p:sp>
      <p:sp>
        <p:nvSpPr>
          <p:cNvPr id="3" name="Sous-titre 2"/>
          <p:cNvSpPr>
            <a:spLocks noGrp="1"/>
          </p:cNvSpPr>
          <p:nvPr>
            <p:ph type="subTitle" idx="1"/>
          </p:nvPr>
        </p:nvSpPr>
        <p:spPr>
          <a:xfrm>
            <a:off x="285720" y="1340768"/>
            <a:ext cx="8501122" cy="648072"/>
          </a:xfrm>
        </p:spPr>
        <p:txBody>
          <a:bodyPr>
            <a:normAutofit fontScale="92500" lnSpcReduction="20000"/>
          </a:bodyPr>
          <a:lstStyle/>
          <a:p>
            <a:pPr algn="ctr"/>
            <a:r>
              <a:rPr lang="ar-MA" sz="4400" dirty="0" smtClean="0">
                <a:solidFill>
                  <a:srgbClr val="002060"/>
                </a:solidFill>
              </a:rPr>
              <a:t>الجمهور المستهدف: </a:t>
            </a:r>
            <a:endParaRPr lang="fr-FR" sz="6000" dirty="0">
              <a:solidFill>
                <a:srgbClr val="002060"/>
              </a:solidFill>
            </a:endParaRPr>
          </a:p>
        </p:txBody>
      </p:sp>
      <p:pic>
        <p:nvPicPr>
          <p:cNvPr id="1026" name="Picture 2" descr="C:\Users\Bechir\Desktop\Logo ANAPEJ.png"/>
          <p:cNvPicPr>
            <a:picLocks noChangeAspect="1" noChangeArrowheads="1"/>
          </p:cNvPicPr>
          <p:nvPr/>
        </p:nvPicPr>
        <p:blipFill>
          <a:blip r:embed="rId2" cstate="print"/>
          <a:srcRect/>
          <a:stretch>
            <a:fillRect/>
          </a:stretch>
        </p:blipFill>
        <p:spPr bwMode="auto">
          <a:xfrm>
            <a:off x="214282" y="214290"/>
            <a:ext cx="552606" cy="1354125"/>
          </a:xfrm>
          <a:prstGeom prst="rect">
            <a:avLst/>
          </a:prstGeom>
          <a:noFill/>
        </p:spPr>
      </p:pic>
      <p:pic>
        <p:nvPicPr>
          <p:cNvPr id="6" name="Picture 2" descr="C:\Users\Bechir\Desktop\Logo ANAPEJ.png"/>
          <p:cNvPicPr>
            <a:picLocks noChangeAspect="1" noChangeArrowheads="1"/>
          </p:cNvPicPr>
          <p:nvPr/>
        </p:nvPicPr>
        <p:blipFill>
          <a:blip r:embed="rId2" cstate="print"/>
          <a:srcRect/>
          <a:stretch>
            <a:fillRect/>
          </a:stretch>
        </p:blipFill>
        <p:spPr bwMode="auto">
          <a:xfrm>
            <a:off x="8429652" y="214290"/>
            <a:ext cx="552606" cy="1354125"/>
          </a:xfrm>
          <a:prstGeom prst="rect">
            <a:avLst/>
          </a:prstGeom>
          <a:noFill/>
        </p:spPr>
      </p:pic>
      <p:sp>
        <p:nvSpPr>
          <p:cNvPr id="7" name="Sous-titre 2"/>
          <p:cNvSpPr txBox="1">
            <a:spLocks/>
          </p:cNvSpPr>
          <p:nvPr/>
        </p:nvSpPr>
        <p:spPr>
          <a:xfrm>
            <a:off x="395536" y="2357430"/>
            <a:ext cx="7920880" cy="3286148"/>
          </a:xfrm>
          <a:prstGeom prst="rect">
            <a:avLst/>
          </a:prstGeom>
        </p:spPr>
        <p:txBody>
          <a:bodyPr vert="horz" anchor="b">
            <a:noAutofit/>
          </a:bodyPr>
          <a:lstStyle/>
          <a:p>
            <a:pPr lvl="0" algn="r" rtl="1">
              <a:buFont typeface="Wingdings" pitchFamily="2" charset="2"/>
              <a:buChar char="q"/>
            </a:pPr>
            <a:r>
              <a:rPr lang="ar-MA" sz="2800" dirty="0" smtClean="0"/>
              <a:t>حملة الشهادات العاطلون عن العمل</a:t>
            </a:r>
            <a:r>
              <a:rPr lang="ar-SA" sz="2800" dirty="0" smtClean="0"/>
              <a:t> (خريجو التعليم العام، التعليم الأصلي والتكوين الفني والمهني)،</a:t>
            </a:r>
            <a:endParaRPr lang="fr-FR" sz="2800" dirty="0" smtClean="0"/>
          </a:p>
          <a:p>
            <a:pPr lvl="0" algn="r" rtl="1">
              <a:buFont typeface="Wingdings" pitchFamily="2" charset="2"/>
              <a:buChar char="q"/>
            </a:pPr>
            <a:r>
              <a:rPr lang="ar-MA" sz="2800" dirty="0" smtClean="0"/>
              <a:t>الشباب غير المؤهلين</a:t>
            </a:r>
            <a:r>
              <a:rPr lang="ar-SA" sz="2800" dirty="0" smtClean="0"/>
              <a:t> </a:t>
            </a:r>
            <a:r>
              <a:rPr lang="ar-MA" sz="2800" dirty="0" smtClean="0"/>
              <a:t>(</a:t>
            </a:r>
            <a:r>
              <a:rPr lang="ar-SA" sz="2800" dirty="0" smtClean="0"/>
              <a:t>غير </a:t>
            </a:r>
            <a:r>
              <a:rPr lang="ar-SA" sz="2800" dirty="0" err="1" smtClean="0"/>
              <a:t>المتمدرسين</a:t>
            </a:r>
            <a:r>
              <a:rPr lang="ar-SA" sz="2800" dirty="0" smtClean="0"/>
              <a:t> أو الذين تسربوا من المدرسة)،</a:t>
            </a:r>
            <a:endParaRPr lang="fr-FR" sz="2800" dirty="0" smtClean="0"/>
          </a:p>
          <a:p>
            <a:pPr lvl="0" algn="r" rtl="1">
              <a:buFont typeface="Wingdings" pitchFamily="2" charset="2"/>
              <a:buChar char="q"/>
            </a:pPr>
            <a:r>
              <a:rPr lang="ar-MA" sz="2800" dirty="0" smtClean="0"/>
              <a:t>الأشخاص المعاقون العاطلون عن العمل والذين لم يستفيدوا من برامج أخرى موجهة لهذه الفئة</a:t>
            </a:r>
            <a:endParaRPr lang="fr-FR" sz="2800" dirty="0" smtClean="0"/>
          </a:p>
          <a:p>
            <a:pPr lvl="0" algn="r" rtl="1">
              <a:buFont typeface="Wingdings" pitchFamily="2" charset="2"/>
              <a:buChar char="q"/>
            </a:pPr>
            <a:r>
              <a:rPr lang="ar-MA" sz="2800" dirty="0" smtClean="0"/>
              <a:t>المتقاعدون النشطون</a:t>
            </a:r>
            <a:endParaRPr lang="ar-SA" sz="2800" dirty="0" smtClean="0"/>
          </a:p>
          <a:p>
            <a:pPr lvl="0" algn="r" rtl="1"/>
            <a:endParaRPr lang="fr-FR" sz="2800" dirty="0"/>
          </a:p>
        </p:txBody>
      </p:sp>
    </p:spTree>
  </p:cSld>
  <p:clrMapOvr>
    <a:masterClrMapping/>
  </p:clrMapOvr>
  <p:transition>
    <p:split orient="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85786" y="571480"/>
            <a:ext cx="7715304" cy="1041397"/>
          </a:xfrm>
        </p:spPr>
        <p:txBody>
          <a:bodyPr>
            <a:normAutofit/>
          </a:bodyPr>
          <a:lstStyle/>
          <a:p>
            <a:pPr algn="ctr"/>
            <a:r>
              <a:rPr lang="ar-SA" sz="4800" b="1" dirty="0" smtClean="0">
                <a:solidFill>
                  <a:srgbClr val="318F3A"/>
                </a:solidFill>
                <a:latin typeface="Sakkal Majalla" pitchFamily="2" charset="-78"/>
                <a:cs typeface="Sakkal Majalla" pitchFamily="2" charset="-78"/>
              </a:rPr>
              <a:t>الوكالة الوطنية لترقية تشغيل الشباب</a:t>
            </a:r>
            <a:endParaRPr lang="fr-FR" sz="4800" b="1" dirty="0">
              <a:solidFill>
                <a:srgbClr val="318F3A"/>
              </a:solidFill>
              <a:latin typeface="Sakkal Majalla" pitchFamily="2" charset="-78"/>
              <a:cs typeface="Sakkal Majalla" pitchFamily="2" charset="-78"/>
            </a:endParaRPr>
          </a:p>
        </p:txBody>
      </p:sp>
      <p:sp>
        <p:nvSpPr>
          <p:cNvPr id="3" name="Sous-titre 2"/>
          <p:cNvSpPr>
            <a:spLocks noGrp="1"/>
          </p:cNvSpPr>
          <p:nvPr>
            <p:ph type="subTitle" idx="1"/>
          </p:nvPr>
        </p:nvSpPr>
        <p:spPr>
          <a:xfrm>
            <a:off x="285720" y="1340768"/>
            <a:ext cx="8501122" cy="648072"/>
          </a:xfrm>
        </p:spPr>
        <p:txBody>
          <a:bodyPr>
            <a:normAutofit fontScale="85000" lnSpcReduction="20000"/>
          </a:bodyPr>
          <a:lstStyle/>
          <a:p>
            <a:pPr algn="ctr"/>
            <a:r>
              <a:rPr lang="ar-MA" sz="4800" dirty="0" smtClean="0">
                <a:solidFill>
                  <a:srgbClr val="002060"/>
                </a:solidFill>
              </a:rPr>
              <a:t>مجال تدخل الوكالة: </a:t>
            </a:r>
            <a:endParaRPr lang="fr-FR" sz="6000" dirty="0">
              <a:solidFill>
                <a:srgbClr val="002060"/>
              </a:solidFill>
            </a:endParaRPr>
          </a:p>
        </p:txBody>
      </p:sp>
      <p:pic>
        <p:nvPicPr>
          <p:cNvPr id="1026" name="Picture 2" descr="C:\Users\Bechir\Desktop\Logo ANAPEJ.png"/>
          <p:cNvPicPr>
            <a:picLocks noChangeAspect="1" noChangeArrowheads="1"/>
          </p:cNvPicPr>
          <p:nvPr/>
        </p:nvPicPr>
        <p:blipFill>
          <a:blip r:embed="rId2" cstate="print"/>
          <a:srcRect/>
          <a:stretch>
            <a:fillRect/>
          </a:stretch>
        </p:blipFill>
        <p:spPr bwMode="auto">
          <a:xfrm>
            <a:off x="214282" y="214290"/>
            <a:ext cx="552606" cy="1354125"/>
          </a:xfrm>
          <a:prstGeom prst="rect">
            <a:avLst/>
          </a:prstGeom>
          <a:noFill/>
        </p:spPr>
      </p:pic>
      <p:pic>
        <p:nvPicPr>
          <p:cNvPr id="6" name="Picture 2" descr="C:\Users\Bechir\Desktop\Logo ANAPEJ.png"/>
          <p:cNvPicPr>
            <a:picLocks noChangeAspect="1" noChangeArrowheads="1"/>
          </p:cNvPicPr>
          <p:nvPr/>
        </p:nvPicPr>
        <p:blipFill>
          <a:blip r:embed="rId2" cstate="print"/>
          <a:srcRect/>
          <a:stretch>
            <a:fillRect/>
          </a:stretch>
        </p:blipFill>
        <p:spPr bwMode="auto">
          <a:xfrm>
            <a:off x="8429652" y="214290"/>
            <a:ext cx="552606" cy="1354125"/>
          </a:xfrm>
          <a:prstGeom prst="rect">
            <a:avLst/>
          </a:prstGeom>
          <a:noFill/>
        </p:spPr>
      </p:pic>
      <p:sp>
        <p:nvSpPr>
          <p:cNvPr id="7" name="Sous-titre 2"/>
          <p:cNvSpPr txBox="1">
            <a:spLocks/>
          </p:cNvSpPr>
          <p:nvPr/>
        </p:nvSpPr>
        <p:spPr>
          <a:xfrm>
            <a:off x="395536" y="2143116"/>
            <a:ext cx="7920880" cy="3000396"/>
          </a:xfrm>
          <a:prstGeom prst="rect">
            <a:avLst/>
          </a:prstGeom>
        </p:spPr>
        <p:txBody>
          <a:bodyPr vert="horz" anchor="b">
            <a:normAutofit fontScale="92500" lnSpcReduction="10000"/>
          </a:bodyPr>
          <a:lstStyle/>
          <a:p>
            <a:pPr algn="r" rtl="1"/>
            <a:r>
              <a:rPr lang="ar-MA" sz="2400" dirty="0" smtClean="0"/>
              <a:t>تتدخل الوكالة على امتداد التراب الوطني، وتمتلك لهذا الغرض :</a:t>
            </a:r>
            <a:endParaRPr lang="ar-SA" sz="2400" dirty="0" smtClean="0"/>
          </a:p>
          <a:p>
            <a:pPr algn="r" rtl="1"/>
            <a:r>
              <a:rPr lang="ar-MA" sz="2400" dirty="0" smtClean="0"/>
              <a:t> </a:t>
            </a:r>
            <a:endParaRPr lang="fr-FR" sz="2400" dirty="0" smtClean="0"/>
          </a:p>
          <a:p>
            <a:pPr lvl="0" algn="r" rtl="1">
              <a:buFont typeface="Courier New" pitchFamily="49" charset="0"/>
              <a:buChar char="o"/>
            </a:pPr>
            <a:r>
              <a:rPr lang="fr-FR" sz="2400" dirty="0" smtClean="0"/>
              <a:t> </a:t>
            </a:r>
            <a:r>
              <a:rPr lang="ar-SA" sz="2400" dirty="0" smtClean="0"/>
              <a:t> </a:t>
            </a:r>
            <a:r>
              <a:rPr lang="fr-FR" sz="2400" dirty="0" smtClean="0"/>
              <a:t> </a:t>
            </a:r>
            <a:r>
              <a:rPr lang="ar-MA" sz="2400" dirty="0" smtClean="0"/>
              <a:t>مقرا مركزيا</a:t>
            </a:r>
            <a:r>
              <a:rPr lang="ar-SA" sz="2400" dirty="0" smtClean="0"/>
              <a:t> في نواكشوط </a:t>
            </a:r>
          </a:p>
          <a:p>
            <a:pPr lvl="0" algn="r" rtl="1"/>
            <a:endParaRPr lang="fr-FR" sz="2400" dirty="0" smtClean="0"/>
          </a:p>
          <a:p>
            <a:pPr lvl="0" algn="r" rtl="1">
              <a:buFont typeface="Courier New" pitchFamily="49" charset="0"/>
              <a:buChar char="o"/>
            </a:pPr>
            <a:r>
              <a:rPr lang="ar-SA" sz="2400" dirty="0" smtClean="0"/>
              <a:t>  </a:t>
            </a:r>
            <a:r>
              <a:rPr lang="ar-MA" sz="2400" dirty="0" smtClean="0"/>
              <a:t>وكالة محلية في نواكشوط</a:t>
            </a:r>
            <a:endParaRPr lang="ar-SA" sz="2400" dirty="0" smtClean="0"/>
          </a:p>
          <a:p>
            <a:pPr lvl="0" algn="r" rtl="1"/>
            <a:endParaRPr lang="fr-FR" sz="2400" dirty="0" smtClean="0"/>
          </a:p>
          <a:p>
            <a:pPr lvl="0" algn="r" rtl="1">
              <a:buFont typeface="Courier New" pitchFamily="49" charset="0"/>
              <a:buChar char="o"/>
            </a:pPr>
            <a:r>
              <a:rPr lang="fr-FR" sz="2400" dirty="0" smtClean="0"/>
              <a:t>  </a:t>
            </a:r>
            <a:r>
              <a:rPr lang="ar-MA" sz="2400" dirty="0" smtClean="0"/>
              <a:t>وكالة محلية في </a:t>
            </a:r>
            <a:r>
              <a:rPr lang="ar-MA" sz="2400" dirty="0" err="1" smtClean="0"/>
              <a:t>نواذيبو</a:t>
            </a:r>
            <a:r>
              <a:rPr lang="ar-SA" sz="2400" dirty="0" smtClean="0"/>
              <a:t> من أجل ولايات الشمال</a:t>
            </a:r>
          </a:p>
          <a:p>
            <a:pPr lvl="0" algn="r" rtl="1"/>
            <a:r>
              <a:rPr lang="ar-MA" sz="2400" dirty="0" smtClean="0"/>
              <a:t> </a:t>
            </a:r>
            <a:endParaRPr lang="fr-FR" sz="2400" dirty="0" smtClean="0"/>
          </a:p>
          <a:p>
            <a:pPr lvl="0" algn="r" rtl="1">
              <a:buFont typeface="Courier New" pitchFamily="49" charset="0"/>
              <a:buChar char="o"/>
            </a:pPr>
            <a:r>
              <a:rPr lang="ar-SA" sz="2400" dirty="0" smtClean="0"/>
              <a:t>  </a:t>
            </a:r>
            <a:r>
              <a:rPr lang="ar-MA" sz="2400" dirty="0" err="1" smtClean="0"/>
              <a:t>منسقية</a:t>
            </a:r>
            <a:r>
              <a:rPr lang="ar-MA" sz="2400" dirty="0" smtClean="0"/>
              <a:t> في مدينة كيفه </a:t>
            </a:r>
            <a:r>
              <a:rPr lang="ar-SA" sz="2400" dirty="0" smtClean="0"/>
              <a:t> من أجل ولايات الشرق</a:t>
            </a:r>
            <a:endParaRPr lang="ar-SA" sz="2400" dirty="0" smtClean="0">
              <a:solidFill>
                <a:srgbClr val="002060"/>
              </a:solidFill>
              <a:latin typeface="Times New Roman" pitchFamily="18" charset="0"/>
              <a:cs typeface="Times New Roman" pitchFamily="18" charset="0"/>
            </a:endParaRPr>
          </a:p>
          <a:p>
            <a:pPr indent="19050" algn="r" rtl="1">
              <a:lnSpc>
                <a:spcPct val="90000"/>
              </a:lnSpc>
              <a:defRPr/>
            </a:pPr>
            <a:endParaRPr lang="ar-SA" sz="2400" dirty="0" smtClean="0">
              <a:solidFill>
                <a:srgbClr val="002060"/>
              </a:solidFill>
              <a:latin typeface="Times New Roman" pitchFamily="18" charset="0"/>
              <a:cs typeface="Times New Roman" pitchFamily="18" charset="0"/>
            </a:endParaRPr>
          </a:p>
        </p:txBody>
      </p:sp>
    </p:spTree>
  </p:cSld>
  <p:clrMapOvr>
    <a:masterClrMapping/>
  </p:clrMapOvr>
  <p:transition>
    <p:split orient="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85786" y="571480"/>
            <a:ext cx="7715304" cy="1041397"/>
          </a:xfrm>
        </p:spPr>
        <p:txBody>
          <a:bodyPr>
            <a:normAutofit/>
          </a:bodyPr>
          <a:lstStyle/>
          <a:p>
            <a:pPr algn="ctr"/>
            <a:r>
              <a:rPr lang="ar-SA" sz="4800" b="1" dirty="0" smtClean="0">
                <a:solidFill>
                  <a:srgbClr val="318F3A"/>
                </a:solidFill>
                <a:latin typeface="Sakkal Majalla" pitchFamily="2" charset="-78"/>
                <a:cs typeface="Sakkal Majalla" pitchFamily="2" charset="-78"/>
              </a:rPr>
              <a:t>الوكالة الوطنية لترقية تشغيل الشباب</a:t>
            </a:r>
            <a:endParaRPr lang="fr-FR" sz="4800" b="1" dirty="0">
              <a:solidFill>
                <a:srgbClr val="318F3A"/>
              </a:solidFill>
              <a:latin typeface="Sakkal Majalla" pitchFamily="2" charset="-78"/>
              <a:cs typeface="Sakkal Majalla" pitchFamily="2" charset="-78"/>
            </a:endParaRPr>
          </a:p>
        </p:txBody>
      </p:sp>
      <p:sp>
        <p:nvSpPr>
          <p:cNvPr id="3" name="Sous-titre 2"/>
          <p:cNvSpPr>
            <a:spLocks noGrp="1"/>
          </p:cNvSpPr>
          <p:nvPr>
            <p:ph type="subTitle" idx="1"/>
          </p:nvPr>
        </p:nvSpPr>
        <p:spPr>
          <a:xfrm>
            <a:off x="285720" y="1340768"/>
            <a:ext cx="8501122" cy="648072"/>
          </a:xfrm>
        </p:spPr>
        <p:txBody>
          <a:bodyPr>
            <a:normAutofit fontScale="85000" lnSpcReduction="20000"/>
          </a:bodyPr>
          <a:lstStyle/>
          <a:p>
            <a:pPr algn="ctr"/>
            <a:r>
              <a:rPr lang="ar-MA" sz="4800" dirty="0" smtClean="0">
                <a:solidFill>
                  <a:srgbClr val="002060"/>
                </a:solidFill>
              </a:rPr>
              <a:t>الموارد المالية للوكالة: </a:t>
            </a:r>
            <a:endParaRPr lang="fr-FR" sz="6000" dirty="0">
              <a:solidFill>
                <a:srgbClr val="002060"/>
              </a:solidFill>
            </a:endParaRPr>
          </a:p>
        </p:txBody>
      </p:sp>
      <p:pic>
        <p:nvPicPr>
          <p:cNvPr id="1026" name="Picture 2" descr="C:\Users\Bechir\Desktop\Logo ANAPEJ.png"/>
          <p:cNvPicPr>
            <a:picLocks noChangeAspect="1" noChangeArrowheads="1"/>
          </p:cNvPicPr>
          <p:nvPr/>
        </p:nvPicPr>
        <p:blipFill>
          <a:blip r:embed="rId2" cstate="print"/>
          <a:srcRect/>
          <a:stretch>
            <a:fillRect/>
          </a:stretch>
        </p:blipFill>
        <p:spPr bwMode="auto">
          <a:xfrm>
            <a:off x="214282" y="214290"/>
            <a:ext cx="552606" cy="1354125"/>
          </a:xfrm>
          <a:prstGeom prst="rect">
            <a:avLst/>
          </a:prstGeom>
          <a:noFill/>
        </p:spPr>
      </p:pic>
      <p:pic>
        <p:nvPicPr>
          <p:cNvPr id="6" name="Picture 2" descr="C:\Users\Bechir\Desktop\Logo ANAPEJ.png"/>
          <p:cNvPicPr>
            <a:picLocks noChangeAspect="1" noChangeArrowheads="1"/>
          </p:cNvPicPr>
          <p:nvPr/>
        </p:nvPicPr>
        <p:blipFill>
          <a:blip r:embed="rId2" cstate="print"/>
          <a:srcRect/>
          <a:stretch>
            <a:fillRect/>
          </a:stretch>
        </p:blipFill>
        <p:spPr bwMode="auto">
          <a:xfrm>
            <a:off x="8429652" y="214290"/>
            <a:ext cx="552606" cy="1354125"/>
          </a:xfrm>
          <a:prstGeom prst="rect">
            <a:avLst/>
          </a:prstGeom>
          <a:noFill/>
        </p:spPr>
      </p:pic>
      <p:sp>
        <p:nvSpPr>
          <p:cNvPr id="7" name="Sous-titre 2"/>
          <p:cNvSpPr txBox="1">
            <a:spLocks/>
          </p:cNvSpPr>
          <p:nvPr/>
        </p:nvSpPr>
        <p:spPr>
          <a:xfrm>
            <a:off x="285720" y="1785926"/>
            <a:ext cx="8286808" cy="4071966"/>
          </a:xfrm>
          <a:prstGeom prst="rect">
            <a:avLst/>
          </a:prstGeom>
        </p:spPr>
        <p:txBody>
          <a:bodyPr vert="horz" anchor="b">
            <a:normAutofit/>
          </a:bodyPr>
          <a:lstStyle/>
          <a:p>
            <a:pPr algn="r" rtl="1"/>
            <a:r>
              <a:rPr lang="ar-MA" sz="2400" dirty="0" err="1" smtClean="0"/>
              <a:t>تت</a:t>
            </a:r>
            <a:r>
              <a:rPr lang="ar-SA" sz="2400" dirty="0" smtClean="0"/>
              <a:t>لخص الموارد المالية </a:t>
            </a:r>
            <a:r>
              <a:rPr lang="ar-SA" sz="2400" dirty="0" err="1" smtClean="0"/>
              <a:t>ل</a:t>
            </a:r>
            <a:r>
              <a:rPr lang="ar-MA" sz="2400" dirty="0" smtClean="0"/>
              <a:t>لوكالة </a:t>
            </a:r>
            <a:r>
              <a:rPr lang="ar-SA" sz="2400" dirty="0" smtClean="0"/>
              <a:t>في ما يلي </a:t>
            </a:r>
            <a:r>
              <a:rPr lang="ar-MA" sz="2400" dirty="0" smtClean="0"/>
              <a:t>: </a:t>
            </a:r>
            <a:endParaRPr lang="fr-FR" sz="2400" dirty="0" smtClean="0"/>
          </a:p>
          <a:p>
            <a:pPr lvl="0" algn="r" rtl="1"/>
            <a:r>
              <a:rPr lang="ar-SA" sz="2400" dirty="0" smtClean="0"/>
              <a:t>الموارد العادية وتتمثل في الإعانات المتأتية من الميزانية العامة للدولة والمجموعات العمومية الأخرى، </a:t>
            </a:r>
            <a:endParaRPr lang="fr-FR" sz="2400" dirty="0" smtClean="0"/>
          </a:p>
          <a:p>
            <a:pPr lvl="0" algn="r" rtl="1"/>
            <a:r>
              <a:rPr lang="ar-SA" sz="2400" dirty="0" smtClean="0"/>
              <a:t>موارد أخرى وتتمثل في التمويلات والهبات والمساعدات المتحصل عليها من هيئات التمويل الوطنية والدولية </a:t>
            </a:r>
            <a:r>
              <a:rPr lang="ar-MA" sz="2400" dirty="0" smtClean="0"/>
              <a:t>.</a:t>
            </a:r>
            <a:endParaRPr lang="fr-FR" sz="2400" dirty="0" smtClean="0"/>
          </a:p>
          <a:p>
            <a:pPr indent="19050" algn="r" rtl="1">
              <a:lnSpc>
                <a:spcPct val="80000"/>
              </a:lnSpc>
              <a:defRPr/>
            </a:pPr>
            <a:endParaRPr lang="ar-SA" sz="2400" dirty="0" smtClean="0">
              <a:solidFill>
                <a:srgbClr val="002060"/>
              </a:solidFill>
              <a:latin typeface="Times New Roman" pitchFamily="18" charset="0"/>
              <a:cs typeface="Times New Roman" pitchFamily="18" charset="0"/>
            </a:endParaRPr>
          </a:p>
          <a:p>
            <a:pPr indent="19050" algn="r" rtl="1">
              <a:lnSpc>
                <a:spcPct val="80000"/>
              </a:lnSpc>
              <a:defRPr/>
            </a:pPr>
            <a:endParaRPr lang="ar-SA" sz="2400" dirty="0" smtClean="0">
              <a:solidFill>
                <a:srgbClr val="002060"/>
              </a:solidFill>
              <a:latin typeface="Times New Roman" pitchFamily="18" charset="0"/>
              <a:cs typeface="Times New Roman" pitchFamily="18" charset="0"/>
            </a:endParaRPr>
          </a:p>
          <a:p>
            <a:pPr indent="19050" algn="r" rtl="1">
              <a:lnSpc>
                <a:spcPct val="80000"/>
              </a:lnSpc>
              <a:defRPr/>
            </a:pPr>
            <a:endParaRPr lang="ar-SA" sz="2400" dirty="0" smtClean="0">
              <a:solidFill>
                <a:srgbClr val="002060"/>
              </a:solidFill>
              <a:latin typeface="Times New Roman" pitchFamily="18" charset="0"/>
              <a:cs typeface="Times New Roman" pitchFamily="18" charset="0"/>
            </a:endParaRPr>
          </a:p>
          <a:p>
            <a:pPr indent="19050" algn="r" rtl="1">
              <a:lnSpc>
                <a:spcPct val="80000"/>
              </a:lnSpc>
              <a:defRPr/>
            </a:pPr>
            <a:endParaRPr lang="ar-MA" sz="2400" dirty="0" smtClean="0">
              <a:solidFill>
                <a:srgbClr val="002060"/>
              </a:solidFill>
              <a:latin typeface="Times New Roman" pitchFamily="18" charset="0"/>
              <a:cs typeface="Times New Roman" pitchFamily="18" charset="0"/>
            </a:endParaRPr>
          </a:p>
        </p:txBody>
      </p:sp>
    </p:spTree>
  </p:cSld>
  <p:clrMapOvr>
    <a:masterClrMapping/>
  </p:clrMapOvr>
  <p:transition>
    <p:split orient="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re 1"/>
          <p:cNvSpPr>
            <a:spLocks noGrp="1"/>
          </p:cNvSpPr>
          <p:nvPr>
            <p:ph type="ctrTitle"/>
          </p:nvPr>
        </p:nvSpPr>
        <p:spPr>
          <a:xfrm>
            <a:off x="785786" y="571480"/>
            <a:ext cx="7715304" cy="1041397"/>
          </a:xfrm>
        </p:spPr>
        <p:txBody>
          <a:bodyPr>
            <a:normAutofit/>
          </a:bodyPr>
          <a:lstStyle/>
          <a:p>
            <a:pPr algn="ctr"/>
            <a:r>
              <a:rPr lang="ar-SA" sz="4800" b="1" dirty="0" smtClean="0">
                <a:solidFill>
                  <a:srgbClr val="318F3A"/>
                </a:solidFill>
                <a:latin typeface="Sakkal Majalla" pitchFamily="2" charset="-78"/>
                <a:cs typeface="Sakkal Majalla" pitchFamily="2" charset="-78"/>
              </a:rPr>
              <a:t>الوكالة الوطنية لترقية تشغيل الشباب</a:t>
            </a:r>
            <a:endParaRPr lang="fr-FR" sz="4800" b="1" dirty="0">
              <a:solidFill>
                <a:srgbClr val="318F3A"/>
              </a:solidFill>
              <a:latin typeface="Sakkal Majalla" pitchFamily="2" charset="-78"/>
              <a:cs typeface="Sakkal Majalla" pitchFamily="2" charset="-78"/>
            </a:endParaRPr>
          </a:p>
        </p:txBody>
      </p:sp>
      <p:sp>
        <p:nvSpPr>
          <p:cNvPr id="3" name="Sous-titre 2"/>
          <p:cNvSpPr>
            <a:spLocks noGrp="1"/>
          </p:cNvSpPr>
          <p:nvPr>
            <p:ph type="subTitle" idx="1"/>
          </p:nvPr>
        </p:nvSpPr>
        <p:spPr>
          <a:xfrm>
            <a:off x="285720" y="1285860"/>
            <a:ext cx="8501122" cy="648072"/>
          </a:xfrm>
        </p:spPr>
        <p:txBody>
          <a:bodyPr>
            <a:normAutofit fontScale="85000" lnSpcReduction="20000"/>
          </a:bodyPr>
          <a:lstStyle/>
          <a:p>
            <a:pPr algn="ctr"/>
            <a:r>
              <a:rPr lang="ar-MA" sz="4800" dirty="0" smtClean="0">
                <a:solidFill>
                  <a:srgbClr val="002060"/>
                </a:solidFill>
              </a:rPr>
              <a:t>برامج الوكالة</a:t>
            </a:r>
            <a:endParaRPr lang="fr-FR" sz="6000" dirty="0">
              <a:solidFill>
                <a:srgbClr val="002060"/>
              </a:solidFill>
            </a:endParaRPr>
          </a:p>
        </p:txBody>
      </p:sp>
      <p:pic>
        <p:nvPicPr>
          <p:cNvPr id="1026" name="Picture 2" descr="C:\Users\Bechir\Desktop\Logo ANAPEJ.png"/>
          <p:cNvPicPr>
            <a:picLocks noChangeAspect="1" noChangeArrowheads="1"/>
          </p:cNvPicPr>
          <p:nvPr/>
        </p:nvPicPr>
        <p:blipFill>
          <a:blip r:embed="rId3" cstate="print"/>
          <a:srcRect/>
          <a:stretch>
            <a:fillRect/>
          </a:stretch>
        </p:blipFill>
        <p:spPr bwMode="auto">
          <a:xfrm>
            <a:off x="214282" y="214290"/>
            <a:ext cx="552606" cy="1354125"/>
          </a:xfrm>
          <a:prstGeom prst="rect">
            <a:avLst/>
          </a:prstGeom>
          <a:noFill/>
        </p:spPr>
      </p:pic>
      <p:pic>
        <p:nvPicPr>
          <p:cNvPr id="6" name="Picture 2" descr="C:\Users\Bechir\Desktop\Logo ANAPEJ.png"/>
          <p:cNvPicPr>
            <a:picLocks noChangeAspect="1" noChangeArrowheads="1"/>
          </p:cNvPicPr>
          <p:nvPr/>
        </p:nvPicPr>
        <p:blipFill>
          <a:blip r:embed="rId3" cstate="print"/>
          <a:srcRect/>
          <a:stretch>
            <a:fillRect/>
          </a:stretch>
        </p:blipFill>
        <p:spPr bwMode="auto">
          <a:xfrm>
            <a:off x="8429652" y="214290"/>
            <a:ext cx="552606" cy="1354125"/>
          </a:xfrm>
          <a:prstGeom prst="rect">
            <a:avLst/>
          </a:prstGeom>
          <a:noFill/>
        </p:spPr>
      </p:pic>
      <p:sp>
        <p:nvSpPr>
          <p:cNvPr id="8" name="ZoneTexte 7"/>
          <p:cNvSpPr txBox="1"/>
          <p:nvPr/>
        </p:nvSpPr>
        <p:spPr>
          <a:xfrm>
            <a:off x="285720" y="2071679"/>
            <a:ext cx="8643998" cy="4745915"/>
          </a:xfrm>
          <a:prstGeom prst="rect">
            <a:avLst/>
          </a:prstGeom>
          <a:noFill/>
        </p:spPr>
        <p:txBody>
          <a:bodyPr wrap="square" rtlCol="0">
            <a:spAutoFit/>
          </a:bodyPr>
          <a:lstStyle/>
          <a:p>
            <a:pPr indent="19050" algn="just" rtl="1">
              <a:lnSpc>
                <a:spcPct val="90000"/>
              </a:lnSpc>
              <a:defRPr/>
            </a:pPr>
            <a:r>
              <a:rPr lang="ar-SA" sz="2800" dirty="0" smtClean="0">
                <a:solidFill>
                  <a:srgbClr val="002060"/>
                </a:solidFill>
                <a:latin typeface="Times New Roman" pitchFamily="18" charset="0"/>
                <a:cs typeface="Times New Roman" pitchFamily="18" charset="0"/>
              </a:rPr>
              <a:t>من أجل تحقيق المهمة الموكلة إليها، تنفذ الوكالة مجموعة من البرامج ذات الطابع الاقتصادي والاجتماعي تتمحور حول:</a:t>
            </a:r>
          </a:p>
          <a:p>
            <a:pPr indent="19050" algn="just" rtl="1">
              <a:lnSpc>
                <a:spcPct val="90000"/>
              </a:lnSpc>
              <a:defRPr/>
            </a:pPr>
            <a:r>
              <a:rPr lang="ar-SA" sz="2800" b="1" dirty="0" smtClean="0">
                <a:solidFill>
                  <a:srgbClr val="002060"/>
                </a:solidFill>
                <a:latin typeface="Times New Roman" pitchFamily="18" charset="0"/>
                <a:cs typeface="Times New Roman" pitchFamily="18" charset="0"/>
              </a:rPr>
              <a:t>ا- </a:t>
            </a:r>
            <a:r>
              <a:rPr lang="ar-SA" sz="2800" b="1" dirty="0" err="1" smtClean="0">
                <a:solidFill>
                  <a:srgbClr val="002060"/>
                </a:solidFill>
                <a:latin typeface="Times New Roman" pitchFamily="18" charset="0"/>
                <a:cs typeface="Times New Roman" pitchFamily="18" charset="0"/>
              </a:rPr>
              <a:t>ا</a:t>
            </a:r>
            <a:r>
              <a:rPr lang="ar-SA" sz="2800" b="1" dirty="0" smtClean="0">
                <a:solidFill>
                  <a:srgbClr val="002060"/>
                </a:solidFill>
                <a:latin typeface="Times New Roman" pitchFamily="18" charset="0"/>
                <a:cs typeface="Times New Roman" pitchFamily="18" charset="0"/>
              </a:rPr>
              <a:t>لتشغيل بأجر:</a:t>
            </a:r>
          </a:p>
          <a:p>
            <a:pPr indent="19050" algn="just" rtl="1">
              <a:lnSpc>
                <a:spcPct val="90000"/>
              </a:lnSpc>
              <a:defRPr/>
            </a:pPr>
            <a:r>
              <a:rPr lang="ar-SA" sz="2800" dirty="0" smtClean="0">
                <a:solidFill>
                  <a:srgbClr val="002060"/>
                </a:solidFill>
                <a:latin typeface="Times New Roman" pitchFamily="18" charset="0"/>
                <a:cs typeface="Times New Roman" pitchFamily="18" charset="0"/>
              </a:rPr>
              <a:t>ترمي هذه المكونة إلى البحث عن فرص عمل بالتعاون مع القطاعين العام والخاص ومعالجتها بغية دمج الجمهور المستهدف فيها أو مواءمتها مع كفاءاته من خلال التدريب والتكوين وإعادة التأهيل.</a:t>
            </a:r>
          </a:p>
          <a:p>
            <a:pPr indent="19050" algn="just" rtl="1">
              <a:lnSpc>
                <a:spcPct val="90000"/>
              </a:lnSpc>
              <a:defRPr/>
            </a:pPr>
            <a:r>
              <a:rPr lang="ar-SA" sz="2800" b="1" dirty="0" smtClean="0">
                <a:solidFill>
                  <a:srgbClr val="002060"/>
                </a:solidFill>
                <a:latin typeface="Times New Roman" pitchFamily="18" charset="0"/>
                <a:cs typeface="Times New Roman" pitchFamily="18" charset="0"/>
              </a:rPr>
              <a:t>ب- التشغيل الذاتي:</a:t>
            </a:r>
          </a:p>
          <a:p>
            <a:pPr indent="19050" algn="just" rtl="1">
              <a:lnSpc>
                <a:spcPct val="90000"/>
              </a:lnSpc>
              <a:defRPr/>
            </a:pPr>
            <a:r>
              <a:rPr lang="ar-SA" sz="2800" dirty="0" smtClean="0">
                <a:solidFill>
                  <a:srgbClr val="002060"/>
                </a:solidFill>
                <a:latin typeface="Times New Roman" pitchFamily="18" charset="0"/>
                <a:cs typeface="Times New Roman" pitchFamily="18" charset="0"/>
              </a:rPr>
              <a:t>يسعى هذا البرنامج إلى النهوض بالعمل المستقل من خلال خلق أنشطة مدرة للدخل ومؤسسات</a:t>
            </a:r>
            <a:r>
              <a:rPr lang="ar-MA" sz="2800" dirty="0" smtClean="0">
                <a:solidFill>
                  <a:srgbClr val="002060"/>
                </a:solidFill>
                <a:latin typeface="Times New Roman" pitchFamily="18" charset="0"/>
                <a:cs typeface="Times New Roman" pitchFamily="18" charset="0"/>
              </a:rPr>
              <a:t> </a:t>
            </a:r>
            <a:r>
              <a:rPr lang="ar-SA" sz="2800" dirty="0" smtClean="0">
                <a:solidFill>
                  <a:srgbClr val="002060"/>
                </a:solidFill>
                <a:latin typeface="Times New Roman" pitchFamily="18" charset="0"/>
                <a:cs typeface="Times New Roman" pitchFamily="18" charset="0"/>
              </a:rPr>
              <a:t>صغيرة</a:t>
            </a:r>
            <a:r>
              <a:rPr lang="ar-MA" sz="2800" dirty="0" smtClean="0">
                <a:solidFill>
                  <a:srgbClr val="002060"/>
                </a:solidFill>
                <a:latin typeface="Times New Roman" pitchFamily="18" charset="0"/>
                <a:cs typeface="Times New Roman" pitchFamily="18" charset="0"/>
              </a:rPr>
              <a:t> </a:t>
            </a:r>
            <a:r>
              <a:rPr lang="ar-SA" sz="2800" dirty="0" smtClean="0">
                <a:solidFill>
                  <a:srgbClr val="002060"/>
                </a:solidFill>
                <a:latin typeface="Times New Roman" pitchFamily="18" charset="0"/>
                <a:cs typeface="Times New Roman" pitchFamily="18" charset="0"/>
              </a:rPr>
              <a:t>ومتوسطة ومواكبتها عبر دورات تكوينية في مجال إنشاء وتسيير المشاريع الصغيرة والمتوسطة ورصد الأموال اللازمة لتمويل تلك المشاريع، سبيلا إلى تنمية روح المبادرة الخاصة لدى العاطلين عن العمل.</a:t>
            </a:r>
            <a:endParaRPr lang="ar-SA" sz="3200" dirty="0" smtClean="0">
              <a:solidFill>
                <a:srgbClr val="002060"/>
              </a:solidFill>
              <a:latin typeface="Times New Roman" pitchFamily="18" charset="0"/>
              <a:cs typeface="Times New Roman" pitchFamily="18" charset="0"/>
            </a:endParaRPr>
          </a:p>
        </p:txBody>
      </p:sp>
    </p:spTree>
  </p:cSld>
  <p:clrMapOvr>
    <a:overrideClrMapping bg1="lt1" tx1="dk1" bg2="lt2" tx2="dk2" accent1="accent1" accent2="accent2" accent3="accent3" accent4="accent4" accent5="accent5" accent6="accent6" hlink="hlink" folHlink="folHlink"/>
  </p:clrMapOvr>
  <p:transition>
    <p:split orient="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85786" y="571480"/>
            <a:ext cx="7715304" cy="1041397"/>
          </a:xfrm>
        </p:spPr>
        <p:txBody>
          <a:bodyPr>
            <a:normAutofit/>
          </a:bodyPr>
          <a:lstStyle/>
          <a:p>
            <a:pPr algn="ctr"/>
            <a:r>
              <a:rPr lang="ar-SA" sz="4800" b="1" dirty="0" smtClean="0">
                <a:solidFill>
                  <a:srgbClr val="318F3A"/>
                </a:solidFill>
                <a:latin typeface="Sakkal Majalla" pitchFamily="2" charset="-78"/>
                <a:cs typeface="Sakkal Majalla" pitchFamily="2" charset="-78"/>
              </a:rPr>
              <a:t>الوكالة الوطنية لترقية تشغيل الشباب</a:t>
            </a:r>
            <a:endParaRPr lang="fr-FR" sz="4800" b="1" dirty="0">
              <a:solidFill>
                <a:srgbClr val="318F3A"/>
              </a:solidFill>
              <a:latin typeface="Sakkal Majalla" pitchFamily="2" charset="-78"/>
              <a:cs typeface="Sakkal Majalla" pitchFamily="2" charset="-78"/>
            </a:endParaRPr>
          </a:p>
        </p:txBody>
      </p:sp>
      <p:sp>
        <p:nvSpPr>
          <p:cNvPr id="3" name="Sous-titre 2"/>
          <p:cNvSpPr>
            <a:spLocks noGrp="1"/>
          </p:cNvSpPr>
          <p:nvPr>
            <p:ph type="subTitle" idx="1"/>
          </p:nvPr>
        </p:nvSpPr>
        <p:spPr>
          <a:xfrm>
            <a:off x="285720" y="1280730"/>
            <a:ext cx="8501122" cy="648072"/>
          </a:xfrm>
        </p:spPr>
        <p:txBody>
          <a:bodyPr>
            <a:normAutofit fontScale="85000" lnSpcReduction="20000"/>
          </a:bodyPr>
          <a:lstStyle/>
          <a:p>
            <a:pPr algn="ctr"/>
            <a:r>
              <a:rPr lang="ar-MA" sz="4800" dirty="0" smtClean="0">
                <a:solidFill>
                  <a:srgbClr val="002060"/>
                </a:solidFill>
              </a:rPr>
              <a:t>برامج الوكالة (تتمة)</a:t>
            </a:r>
            <a:endParaRPr lang="fr-FR" sz="6000" dirty="0">
              <a:solidFill>
                <a:srgbClr val="002060"/>
              </a:solidFill>
            </a:endParaRPr>
          </a:p>
        </p:txBody>
      </p:sp>
      <p:pic>
        <p:nvPicPr>
          <p:cNvPr id="1026" name="Picture 2" descr="C:\Users\Bechir\Desktop\Logo ANAPEJ.png"/>
          <p:cNvPicPr>
            <a:picLocks noChangeAspect="1" noChangeArrowheads="1"/>
          </p:cNvPicPr>
          <p:nvPr/>
        </p:nvPicPr>
        <p:blipFill>
          <a:blip r:embed="rId2" cstate="print"/>
          <a:srcRect/>
          <a:stretch>
            <a:fillRect/>
          </a:stretch>
        </p:blipFill>
        <p:spPr bwMode="auto">
          <a:xfrm>
            <a:off x="214282" y="214290"/>
            <a:ext cx="552606" cy="1354125"/>
          </a:xfrm>
          <a:prstGeom prst="rect">
            <a:avLst/>
          </a:prstGeom>
          <a:noFill/>
        </p:spPr>
      </p:pic>
      <p:pic>
        <p:nvPicPr>
          <p:cNvPr id="6" name="Picture 2" descr="C:\Users\Bechir\Desktop\Logo ANAPEJ.png"/>
          <p:cNvPicPr>
            <a:picLocks noChangeAspect="1" noChangeArrowheads="1"/>
          </p:cNvPicPr>
          <p:nvPr/>
        </p:nvPicPr>
        <p:blipFill>
          <a:blip r:embed="rId2" cstate="print"/>
          <a:srcRect/>
          <a:stretch>
            <a:fillRect/>
          </a:stretch>
        </p:blipFill>
        <p:spPr bwMode="auto">
          <a:xfrm>
            <a:off x="8429652" y="214290"/>
            <a:ext cx="552606" cy="1354125"/>
          </a:xfrm>
          <a:prstGeom prst="rect">
            <a:avLst/>
          </a:prstGeom>
          <a:noFill/>
        </p:spPr>
      </p:pic>
      <p:sp>
        <p:nvSpPr>
          <p:cNvPr id="8" name="ZoneTexte 7"/>
          <p:cNvSpPr txBox="1"/>
          <p:nvPr/>
        </p:nvSpPr>
        <p:spPr>
          <a:xfrm>
            <a:off x="428596" y="1928802"/>
            <a:ext cx="8358246" cy="4425827"/>
          </a:xfrm>
          <a:prstGeom prst="rect">
            <a:avLst/>
          </a:prstGeom>
          <a:noFill/>
        </p:spPr>
        <p:txBody>
          <a:bodyPr wrap="square" rtlCol="0">
            <a:spAutoFit/>
          </a:bodyPr>
          <a:lstStyle/>
          <a:p>
            <a:pPr indent="19050" algn="just" rtl="1">
              <a:lnSpc>
                <a:spcPct val="80000"/>
              </a:lnSpc>
              <a:defRPr/>
            </a:pPr>
            <a:r>
              <a:rPr lang="ar-SA" sz="3200" b="1" dirty="0" smtClean="0">
                <a:solidFill>
                  <a:srgbClr val="002060"/>
                </a:solidFill>
                <a:latin typeface="Times New Roman" pitchFamily="18" charset="0"/>
                <a:cs typeface="Times New Roman" pitchFamily="18" charset="0"/>
              </a:rPr>
              <a:t>ج- تنمية الكفاءات:</a:t>
            </a:r>
          </a:p>
          <a:p>
            <a:pPr indent="19050" algn="just" rtl="1">
              <a:lnSpc>
                <a:spcPct val="80000"/>
              </a:lnSpc>
              <a:defRPr/>
            </a:pPr>
            <a:r>
              <a:rPr lang="ar-SA" sz="3200" dirty="0" smtClean="0">
                <a:solidFill>
                  <a:srgbClr val="002060"/>
                </a:solidFill>
                <a:latin typeface="Times New Roman" pitchFamily="18" charset="0"/>
                <a:cs typeface="Times New Roman" pitchFamily="18" charset="0"/>
              </a:rPr>
              <a:t>تهدف هذه المكونة إلى تحسين قدرات الباحثين عن العمل والرفع من قابلية التشغيل لديهم، وذلك من خلال التكوين وإعادة التأهيل بالتعاون مع المعاهد ومراكز التكوين والجمعيات المهنية</a:t>
            </a:r>
            <a:r>
              <a:rPr lang="ar-MA" sz="3200" dirty="0" smtClean="0">
                <a:solidFill>
                  <a:srgbClr val="002060"/>
                </a:solidFill>
                <a:latin typeface="Times New Roman" pitchFamily="18" charset="0"/>
                <a:cs typeface="Times New Roman" pitchFamily="18" charset="0"/>
              </a:rPr>
              <a:t>.</a:t>
            </a:r>
            <a:endParaRPr lang="fr-FR" sz="3200" dirty="0" smtClean="0">
              <a:solidFill>
                <a:srgbClr val="002060"/>
              </a:solidFill>
              <a:latin typeface="Times New Roman" pitchFamily="18" charset="0"/>
              <a:cs typeface="Times New Roman" pitchFamily="18" charset="0"/>
            </a:endParaRPr>
          </a:p>
          <a:p>
            <a:pPr indent="19050" algn="just" rtl="1">
              <a:lnSpc>
                <a:spcPct val="80000"/>
              </a:lnSpc>
              <a:defRPr/>
            </a:pPr>
            <a:r>
              <a:rPr lang="ar-SA" sz="3200" b="1" dirty="0" smtClean="0">
                <a:solidFill>
                  <a:srgbClr val="002060"/>
                </a:solidFill>
                <a:latin typeface="Times New Roman" pitchFamily="18" charset="0"/>
                <a:cs typeface="Times New Roman" pitchFamily="18" charset="0"/>
              </a:rPr>
              <a:t>د- نظام معلومات حول  سوق العمل</a:t>
            </a:r>
            <a:r>
              <a:rPr lang="ar-AE" sz="3200" b="1" dirty="0" smtClean="0">
                <a:solidFill>
                  <a:srgbClr val="002060"/>
                </a:solidFill>
                <a:latin typeface="Times New Roman" pitchFamily="18" charset="0"/>
                <a:cs typeface="Times New Roman" pitchFamily="18" charset="0"/>
              </a:rPr>
              <a:t>:  </a:t>
            </a:r>
            <a:endParaRPr lang="ar-MA" sz="3200" b="1" dirty="0" smtClean="0">
              <a:solidFill>
                <a:srgbClr val="002060"/>
              </a:solidFill>
              <a:latin typeface="Times New Roman" pitchFamily="18" charset="0"/>
              <a:cs typeface="Times New Roman" pitchFamily="18" charset="0"/>
            </a:endParaRPr>
          </a:p>
          <a:p>
            <a:pPr indent="19050" algn="just" rtl="1">
              <a:lnSpc>
                <a:spcPct val="80000"/>
              </a:lnSpc>
              <a:defRPr/>
            </a:pPr>
            <a:r>
              <a:rPr lang="ar-AE" sz="3200" dirty="0" smtClean="0">
                <a:solidFill>
                  <a:srgbClr val="002060"/>
                </a:solidFill>
                <a:latin typeface="Times New Roman" pitchFamily="18" charset="0"/>
                <a:cs typeface="Times New Roman" pitchFamily="18" charset="0"/>
              </a:rPr>
              <a:t>يهدف هذا البرنامج إلى إنجاز الدراسات والاستبيانات الضرورية لجمع كافة المعلومات المتعلقة بسوق العمل ومعالجتها وتحليلها بغية التعرف على خصائص السوق وحاجياته. وتتوفر الوكالة لهذا الغرض على مرصد للشغل</a:t>
            </a:r>
            <a:r>
              <a:rPr lang="ar-SA" sz="3200" dirty="0" smtClean="0">
                <a:solidFill>
                  <a:srgbClr val="002060"/>
                </a:solidFill>
                <a:latin typeface="Times New Roman" pitchFamily="18" charset="0"/>
                <a:cs typeface="Times New Roman" pitchFamily="18" charset="0"/>
              </a:rPr>
              <a:t> يتولى تسيير قاعدة البيانات الخاصة بسوق العمل، يقارب عدد المسجلين فيها خمسين ألف باحث عن العمل.</a:t>
            </a:r>
          </a:p>
        </p:txBody>
      </p:sp>
    </p:spTree>
  </p:cSld>
  <p:clrMapOvr>
    <a:masterClrMapping/>
  </p:clrMapOvr>
  <p:transition>
    <p:split orient="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romenade">
  <a:themeElements>
    <a:clrScheme name="Promenad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Promenade">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Promenade">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romenad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ppt/theme/themeOverride2.xml><?xml version="1.0" encoding="utf-8"?>
<a:themeOverride xmlns:a="http://schemas.openxmlformats.org/drawingml/2006/main">
  <a:clrScheme name="Promenad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ppt/theme/themeOverride3.xml><?xml version="1.0" encoding="utf-8"?>
<a:themeOverride xmlns:a="http://schemas.openxmlformats.org/drawingml/2006/main">
  <a:clrScheme name="Promenad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
  <TotalTime>1692</TotalTime>
  <Words>1491</Words>
  <Application>Microsoft Office PowerPoint</Application>
  <PresentationFormat>On-screen Show (4:3)</PresentationFormat>
  <Paragraphs>135</Paragraphs>
  <Slides>20</Slides>
  <Notes>2</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Promenade</vt:lpstr>
      <vt:lpstr>الوكالة الوطنية لترقية تشغيل الشباب</vt:lpstr>
      <vt:lpstr>الوكالة الوطنية لترقية تشغيل الشباب</vt:lpstr>
      <vt:lpstr>الوكالة الوطنية لترقية تشغيل الشباب</vt:lpstr>
      <vt:lpstr>الوكالة الوطنية لترقية تشغيل الشباب</vt:lpstr>
      <vt:lpstr>الوكالة الوطنية لترقية تشغيل الشباب</vt:lpstr>
      <vt:lpstr>الوكالة الوطنية لترقية تشغيل الشباب</vt:lpstr>
      <vt:lpstr>الوكالة الوطنية لترقية تشغيل الشباب</vt:lpstr>
      <vt:lpstr>الوكالة الوطنية لترقية تشغيل الشباب</vt:lpstr>
      <vt:lpstr>الوكالة الوطنية لترقية تشغيل الشباب</vt:lpstr>
      <vt:lpstr>الوكالة الوطنية لترقية تشغيل الشباب</vt:lpstr>
      <vt:lpstr>الوكالة الوطنية لترقية تشغيل الشباب</vt:lpstr>
      <vt:lpstr>الوكالة الوطنية لترقية تشغيل الشباب</vt:lpstr>
      <vt:lpstr>الوكالة الوطنية لترقية تشغيل الشباب</vt:lpstr>
      <vt:lpstr>الوكالة الوطنية لترقية تشغيل الشباب</vt:lpstr>
      <vt:lpstr>الوكالة الوطنية لترقية تشغيل الشباب</vt:lpstr>
      <vt:lpstr>الوكالة الوطنية لترقية تشغيل الشباب</vt:lpstr>
      <vt:lpstr>الوكالة الوطنية لترقية تشغيل الشباب</vt:lpstr>
      <vt:lpstr>الوكالة الوطنية لترقية تشغيل الشباب</vt:lpstr>
      <vt:lpstr>الوكالة الوطنية لترقية تشغيل الشباب</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الوكالة الوطنية لترقية تشغيل الشباب</dc:title>
  <dc:creator>Bechir</dc:creator>
  <cp:lastModifiedBy>Mansur Boydas</cp:lastModifiedBy>
  <cp:revision>358</cp:revision>
  <dcterms:created xsi:type="dcterms:W3CDTF">2013-02-12T08:15:23Z</dcterms:created>
  <dcterms:modified xsi:type="dcterms:W3CDTF">2016-09-26T06:22:02Z</dcterms:modified>
</cp:coreProperties>
</file>