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89" r:id="rId3"/>
    <p:sldId id="305" r:id="rId4"/>
    <p:sldId id="309" r:id="rId5"/>
    <p:sldId id="282" r:id="rId6"/>
    <p:sldId id="307" r:id="rId7"/>
    <p:sldId id="312" r:id="rId8"/>
    <p:sldId id="311" r:id="rId9"/>
    <p:sldId id="303" r:id="rId10"/>
    <p:sldId id="301" r:id="rId11"/>
    <p:sldId id="314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9"/>
            <p14:sldId id="305"/>
            <p14:sldId id="309"/>
          </p14:sldIdLst>
        </p14:section>
        <p14:section name="Overview and Objectives" id="{ABA716BF-3A5C-4ADB-94C9-CFEF84EBA240}">
          <p14:sldIdLst>
            <p14:sldId id="282"/>
            <p14:sldId id="307"/>
            <p14:sldId id="312"/>
            <p14:sldId id="311"/>
          </p14:sldIdLst>
        </p14:section>
        <p14:section name="Conclusion and Summary" id="{790CEF5B-569A-4C2F-BED5-750B08C0E5AD}">
          <p14:sldIdLst>
            <p14:sldId id="303"/>
            <p14:sldId id="301"/>
            <p14:sldId id="31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044" autoAdjust="0"/>
  </p:normalViewPr>
  <p:slideViewPr>
    <p:cSldViewPr>
      <p:cViewPr>
        <p:scale>
          <a:sx n="117" d="100"/>
          <a:sy n="117" d="100"/>
        </p:scale>
        <p:origin x="-14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D81B2-EF61-44D6-9529-0FDA48ACB334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MY"/>
        </a:p>
      </dgm:t>
    </dgm:pt>
    <dgm:pt modelId="{68A062DA-0B9B-4C9E-83DE-1B74D207266B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800" b="1" dirty="0" smtClean="0">
            <a:latin typeface="Calibri" pitchFamily="34" charset="0"/>
          </a:endParaRPr>
        </a:p>
        <a:p>
          <a:endParaRPr lang="en-US" sz="1800" b="1" dirty="0" smtClean="0">
            <a:latin typeface="Calibri" pitchFamily="34" charset="0"/>
          </a:endParaRPr>
        </a:p>
        <a:p>
          <a:r>
            <a:rPr lang="en-US" sz="1600" b="1" dirty="0" smtClean="0">
              <a:latin typeface="Calibri" pitchFamily="34" charset="0"/>
            </a:rPr>
            <a:t>Working Age Population</a:t>
          </a:r>
        </a:p>
        <a:p>
          <a:r>
            <a:rPr lang="en-MY" sz="1600" b="1" dirty="0" smtClean="0">
              <a:latin typeface="Calibri" pitchFamily="34" charset="0"/>
            </a:rPr>
            <a:t>21.4</a:t>
          </a:r>
          <a:r>
            <a:rPr lang="en-US" sz="1600" b="1" i="1" dirty="0" smtClean="0">
              <a:latin typeface="Calibri" pitchFamily="34" charset="0"/>
            </a:rPr>
            <a:t> </a:t>
          </a:r>
          <a:r>
            <a:rPr lang="en-US" sz="1600" b="1" i="1" dirty="0" smtClean="0">
              <a:solidFill>
                <a:schemeClr val="tx1"/>
              </a:solidFill>
              <a:latin typeface="Calibri" pitchFamily="34" charset="0"/>
            </a:rPr>
            <a:t>million</a:t>
          </a:r>
          <a:endParaRPr lang="en-MY" sz="1600" b="1" i="1" dirty="0">
            <a:solidFill>
              <a:schemeClr val="tx1"/>
            </a:solidFill>
            <a:latin typeface="Calibri" pitchFamily="34" charset="0"/>
          </a:endParaRPr>
        </a:p>
      </dgm:t>
    </dgm:pt>
    <dgm:pt modelId="{CB3EB178-C046-4956-9444-A1DA058619DF}" type="parTrans" cxnId="{8351FB75-1978-4F9E-9116-73DC0E7D3A8D}">
      <dgm:prSet/>
      <dgm:spPr/>
      <dgm:t>
        <a:bodyPr/>
        <a:lstStyle/>
        <a:p>
          <a:endParaRPr lang="en-MY"/>
        </a:p>
      </dgm:t>
    </dgm:pt>
    <dgm:pt modelId="{210A5FA2-4575-457D-90D0-3E4485E4EE8D}" type="sibTrans" cxnId="{8351FB75-1978-4F9E-9116-73DC0E7D3A8D}">
      <dgm:prSet/>
      <dgm:spPr/>
      <dgm:t>
        <a:bodyPr/>
        <a:lstStyle/>
        <a:p>
          <a:endParaRPr lang="en-MY"/>
        </a:p>
      </dgm:t>
    </dgm:pt>
    <dgm:pt modelId="{72F130D5-1BAF-42E6-9AC4-0B281B115EF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800" b="1" dirty="0" smtClean="0"/>
        </a:p>
        <a:p>
          <a:endParaRPr lang="en-US" sz="1800" b="1" dirty="0" smtClean="0"/>
        </a:p>
        <a:p>
          <a:endParaRPr lang="en-US" sz="1800" b="1" dirty="0" smtClean="0"/>
        </a:p>
        <a:p>
          <a:r>
            <a:rPr lang="en-US" sz="1600" b="1" dirty="0" smtClean="0"/>
            <a:t>Outside Labour Force</a:t>
          </a:r>
        </a:p>
        <a:p>
          <a:r>
            <a:rPr lang="en-US" sz="1600" b="1" i="1" dirty="0" smtClean="0"/>
            <a:t>6.9 </a:t>
          </a:r>
          <a:r>
            <a:rPr lang="en-US" sz="1600" b="1" i="1" dirty="0" smtClean="0">
              <a:solidFill>
                <a:schemeClr val="tx1"/>
              </a:solidFill>
            </a:rPr>
            <a:t>million</a:t>
          </a:r>
          <a:endParaRPr lang="en-MY" sz="1600" b="1" i="1" dirty="0">
            <a:solidFill>
              <a:schemeClr val="tx1"/>
            </a:solidFill>
          </a:endParaRPr>
        </a:p>
      </dgm:t>
    </dgm:pt>
    <dgm:pt modelId="{CE170795-9F6C-4134-BECE-F2DE998DB9AA}" type="parTrans" cxnId="{0FAED2BD-C53C-456C-BDA4-A905C0751A4B}">
      <dgm:prSet/>
      <dgm:spPr/>
      <dgm:t>
        <a:bodyPr/>
        <a:lstStyle/>
        <a:p>
          <a:endParaRPr lang="en-MY"/>
        </a:p>
      </dgm:t>
    </dgm:pt>
    <dgm:pt modelId="{78ADC172-5FE9-4394-9E6D-872ACFDE984A}" type="sibTrans" cxnId="{0FAED2BD-C53C-456C-BDA4-A905C0751A4B}">
      <dgm:prSet/>
      <dgm:spPr/>
      <dgm:t>
        <a:bodyPr/>
        <a:lstStyle/>
        <a:p>
          <a:endParaRPr lang="en-MY"/>
        </a:p>
      </dgm:t>
    </dgm:pt>
    <dgm:pt modelId="{252D0BAD-E4A2-4AE4-BE70-69F6C55957C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800" b="1" dirty="0" smtClean="0"/>
        </a:p>
        <a:p>
          <a:endParaRPr lang="en-US" sz="1800" b="1" dirty="0" smtClean="0"/>
        </a:p>
        <a:p>
          <a:r>
            <a:rPr lang="en-US" sz="1800" b="1" dirty="0" smtClean="0"/>
            <a:t>Labour Force</a:t>
          </a:r>
        </a:p>
        <a:p>
          <a:r>
            <a:rPr lang="en-US" sz="1800" b="1" i="1" dirty="0" smtClean="0"/>
            <a:t>14.5 </a:t>
          </a:r>
          <a:r>
            <a:rPr lang="en-US" sz="1800" b="1" i="1" dirty="0" smtClean="0">
              <a:solidFill>
                <a:schemeClr val="tx1"/>
              </a:solidFill>
            </a:rPr>
            <a:t>million</a:t>
          </a:r>
          <a:endParaRPr lang="en-MY" sz="1800" b="1" i="1" dirty="0">
            <a:solidFill>
              <a:schemeClr val="tx1"/>
            </a:solidFill>
          </a:endParaRPr>
        </a:p>
      </dgm:t>
    </dgm:pt>
    <dgm:pt modelId="{417157F9-CFCE-4F5D-99E5-BBD75DA8526B}" type="parTrans" cxnId="{BDE114F5-2BF0-4F3D-A2A6-2B641204A061}">
      <dgm:prSet/>
      <dgm:spPr/>
      <dgm:t>
        <a:bodyPr/>
        <a:lstStyle/>
        <a:p>
          <a:endParaRPr lang="en-MY"/>
        </a:p>
      </dgm:t>
    </dgm:pt>
    <dgm:pt modelId="{BE3A6E36-D823-4F22-A76C-A647E08069F4}" type="sibTrans" cxnId="{BDE114F5-2BF0-4F3D-A2A6-2B641204A061}">
      <dgm:prSet/>
      <dgm:spPr/>
      <dgm:t>
        <a:bodyPr/>
        <a:lstStyle/>
        <a:p>
          <a:endParaRPr lang="en-MY"/>
        </a:p>
      </dgm:t>
    </dgm:pt>
    <dgm:pt modelId="{51E69063-901A-454E-A2F5-AE4DFD6D9006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800" b="1" dirty="0" smtClean="0"/>
        </a:p>
        <a:p>
          <a:endParaRPr lang="en-US" sz="1800" b="1" dirty="0" smtClean="0"/>
        </a:p>
        <a:p>
          <a:r>
            <a:rPr lang="en-US" sz="1800" b="1" dirty="0" smtClean="0"/>
            <a:t>Employed</a:t>
          </a:r>
        </a:p>
        <a:p>
          <a:r>
            <a:rPr lang="en-US" sz="1800" b="1" i="1" dirty="0" smtClean="0"/>
            <a:t>14.1 million</a:t>
          </a:r>
          <a:endParaRPr lang="en-MY" sz="1800" b="1" i="1" dirty="0">
            <a:solidFill>
              <a:schemeClr val="bg1"/>
            </a:solidFill>
          </a:endParaRPr>
        </a:p>
      </dgm:t>
    </dgm:pt>
    <dgm:pt modelId="{138FF9F9-B5C0-4C7A-9F1F-8585D0FCB782}" type="parTrans" cxnId="{008CC1EF-5F1C-4988-87E2-4C7C63AFF385}">
      <dgm:prSet/>
      <dgm:spPr/>
      <dgm:t>
        <a:bodyPr/>
        <a:lstStyle/>
        <a:p>
          <a:endParaRPr lang="en-MY"/>
        </a:p>
      </dgm:t>
    </dgm:pt>
    <dgm:pt modelId="{6919B22C-E4D9-412F-B4A0-CD97A3FA5B29}" type="sibTrans" cxnId="{008CC1EF-5F1C-4988-87E2-4C7C63AFF385}">
      <dgm:prSet/>
      <dgm:spPr/>
      <dgm:t>
        <a:bodyPr/>
        <a:lstStyle/>
        <a:p>
          <a:endParaRPr lang="en-MY"/>
        </a:p>
      </dgm:t>
    </dgm:pt>
    <dgm:pt modelId="{205C381A-CECD-4042-9363-C48E3DD70B2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800" b="1" dirty="0" smtClean="0"/>
        </a:p>
        <a:p>
          <a:endParaRPr lang="en-US" sz="1800" b="1" dirty="0" smtClean="0"/>
        </a:p>
        <a:p>
          <a:endParaRPr lang="en-US" sz="1600" b="1" dirty="0" smtClean="0"/>
        </a:p>
        <a:p>
          <a:r>
            <a:rPr lang="en-US" sz="1600" b="1" dirty="0" smtClean="0"/>
            <a:t>Unemployed</a:t>
          </a:r>
        </a:p>
        <a:p>
          <a:r>
            <a:rPr lang="en-US" sz="1600" b="1" i="1" dirty="0" smtClean="0"/>
            <a:t>450.3 </a:t>
          </a:r>
          <a:r>
            <a:rPr lang="en-US" sz="1600" b="1" i="1" dirty="0" smtClean="0">
              <a:solidFill>
                <a:schemeClr val="tx1"/>
              </a:solidFill>
            </a:rPr>
            <a:t>thousand</a:t>
          </a:r>
          <a:endParaRPr lang="en-MY" sz="1600" b="1" i="1" dirty="0">
            <a:solidFill>
              <a:schemeClr val="tx1"/>
            </a:solidFill>
          </a:endParaRPr>
        </a:p>
      </dgm:t>
    </dgm:pt>
    <dgm:pt modelId="{4C5CC652-127B-48AE-A956-158C044A0BE7}" type="parTrans" cxnId="{0AFEEABD-09E0-4FF3-96D2-5F1D16BE1CDD}">
      <dgm:prSet/>
      <dgm:spPr/>
      <dgm:t>
        <a:bodyPr/>
        <a:lstStyle/>
        <a:p>
          <a:endParaRPr lang="en-MY"/>
        </a:p>
      </dgm:t>
    </dgm:pt>
    <dgm:pt modelId="{5622E503-731C-4914-AD98-4B68D5A3E9F4}" type="sibTrans" cxnId="{0AFEEABD-09E0-4FF3-96D2-5F1D16BE1CDD}">
      <dgm:prSet/>
      <dgm:spPr/>
      <dgm:t>
        <a:bodyPr/>
        <a:lstStyle/>
        <a:p>
          <a:endParaRPr lang="en-MY"/>
        </a:p>
      </dgm:t>
    </dgm:pt>
    <dgm:pt modelId="{7493A1D7-4CE9-4DE0-B254-EE77D878CB19}">
      <dgm:prSet custT="1"/>
      <dgm:spPr>
        <a:solidFill>
          <a:schemeClr val="accent5">
            <a:lumMod val="50000"/>
          </a:schemeClr>
        </a:solidFill>
        <a:ln>
          <a:prstDash val="sysDash"/>
        </a:ln>
      </dgm:spPr>
      <dgm:t>
        <a:bodyPr/>
        <a:lstStyle/>
        <a:p>
          <a:endParaRPr lang="en-US" sz="1800" b="1" dirty="0" smtClean="0"/>
        </a:p>
        <a:p>
          <a:endParaRPr lang="en-US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Unemployment</a:t>
          </a:r>
          <a:r>
            <a:rPr lang="en-US" sz="1600" dirty="0" smtClean="0"/>
            <a:t> </a:t>
          </a:r>
          <a:r>
            <a:rPr lang="en-US" sz="1600" b="1" dirty="0" smtClean="0"/>
            <a:t>rate</a:t>
          </a:r>
        </a:p>
        <a:p>
          <a:r>
            <a:rPr lang="en-US" sz="1600" b="1" i="1" dirty="0" smtClean="0"/>
            <a:t>3.1%</a:t>
          </a:r>
          <a:endParaRPr lang="en-MY" sz="1600" b="1" i="1" dirty="0"/>
        </a:p>
      </dgm:t>
    </dgm:pt>
    <dgm:pt modelId="{C947DF60-5457-41A5-9EB9-ACA13DBC7EB7}" type="parTrans" cxnId="{9DECA51A-98AA-4F1F-834F-22A8C4648018}">
      <dgm:prSet/>
      <dgm:spPr/>
      <dgm:t>
        <a:bodyPr/>
        <a:lstStyle/>
        <a:p>
          <a:endParaRPr lang="en-MY"/>
        </a:p>
      </dgm:t>
    </dgm:pt>
    <dgm:pt modelId="{2FF75EA4-2BFE-40DA-8966-897865369912}" type="sibTrans" cxnId="{9DECA51A-98AA-4F1F-834F-22A8C4648018}">
      <dgm:prSet/>
      <dgm:spPr/>
      <dgm:t>
        <a:bodyPr/>
        <a:lstStyle/>
        <a:p>
          <a:endParaRPr lang="en-MY"/>
        </a:p>
      </dgm:t>
    </dgm:pt>
    <dgm:pt modelId="{B1FC55D4-445F-475F-8FE2-391F2D7537A3}">
      <dgm:prSet custT="1"/>
      <dgm:spPr>
        <a:solidFill>
          <a:schemeClr val="accent5">
            <a:lumMod val="50000"/>
          </a:schemeClr>
        </a:solidFill>
        <a:ln>
          <a:prstDash val="sysDash"/>
        </a:ln>
      </dgm:spPr>
      <dgm:t>
        <a:bodyPr/>
        <a:lstStyle/>
        <a:p>
          <a:endParaRPr lang="en-US" sz="1600" b="1" dirty="0" smtClean="0"/>
        </a:p>
        <a:p>
          <a:endParaRPr lang="en-US" sz="1600" b="1" dirty="0" smtClean="0"/>
        </a:p>
        <a:p>
          <a:endParaRPr lang="en-US" sz="1600" b="1" dirty="0" smtClean="0"/>
        </a:p>
        <a:p>
          <a:r>
            <a:rPr lang="en-US" sz="1600" b="1" dirty="0" smtClean="0"/>
            <a:t>Labour force participation rate (LFPR)</a:t>
          </a:r>
        </a:p>
        <a:p>
          <a:r>
            <a:rPr lang="en-US" sz="1600" b="1" i="1" dirty="0" smtClean="0"/>
            <a:t>67.9%</a:t>
          </a:r>
          <a:endParaRPr lang="en-MY" sz="1600" b="1" i="1" dirty="0"/>
        </a:p>
      </dgm:t>
    </dgm:pt>
    <dgm:pt modelId="{4834A30C-34E8-40B6-AE5D-BDE041383DAF}" type="parTrans" cxnId="{5DEA648C-E350-4AFB-8D89-FBB9D4EA9455}">
      <dgm:prSet/>
      <dgm:spPr/>
      <dgm:t>
        <a:bodyPr/>
        <a:lstStyle/>
        <a:p>
          <a:endParaRPr lang="en-MY"/>
        </a:p>
      </dgm:t>
    </dgm:pt>
    <dgm:pt modelId="{E901A420-4B6F-489D-B553-0CA261A191C0}" type="sibTrans" cxnId="{5DEA648C-E350-4AFB-8D89-FBB9D4EA9455}">
      <dgm:prSet/>
      <dgm:spPr/>
      <dgm:t>
        <a:bodyPr/>
        <a:lstStyle/>
        <a:p>
          <a:endParaRPr lang="en-MY"/>
        </a:p>
      </dgm:t>
    </dgm:pt>
    <dgm:pt modelId="{7A905B15-ED73-46D4-AD81-4F1F6A9BE5DA}" type="pres">
      <dgm:prSet presAssocID="{13BD81B2-EF61-44D6-9529-0FDA48ACB3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71BFE417-B99F-4650-95D6-C7F3303E74CC}" type="pres">
      <dgm:prSet presAssocID="{68A062DA-0B9B-4C9E-83DE-1B74D207266B}" presName="node" presStyleLbl="node1" presStyleIdx="0" presStyleCnt="7" custScaleX="44792" custScaleY="49111" custLinFactNeighborX="36385" custLinFactNeighborY="-3123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3942D20-C41C-42BC-90B4-A890890C97DE}" type="pres">
      <dgm:prSet presAssocID="{210A5FA2-4575-457D-90D0-3E4485E4EE8D}" presName="sibTrans" presStyleCnt="0"/>
      <dgm:spPr/>
    </dgm:pt>
    <dgm:pt modelId="{5702AD5E-2530-4275-9923-FE5B20E88C62}" type="pres">
      <dgm:prSet presAssocID="{72F130D5-1BAF-42E6-9AC4-0B281B115EF6}" presName="node" presStyleLbl="node1" presStyleIdx="1" presStyleCnt="7" custScaleX="37618" custScaleY="56829" custLinFactNeighborX="25479" custLinFactNeighborY="2866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1E1A5F9-6CCA-4408-B276-9CB0394860E7}" type="pres">
      <dgm:prSet presAssocID="{78ADC172-5FE9-4394-9E6D-872ACFDE984A}" presName="sibTrans" presStyleCnt="0"/>
      <dgm:spPr/>
    </dgm:pt>
    <dgm:pt modelId="{4490468C-F429-4DD5-A32C-FFEFD1BF1C67}" type="pres">
      <dgm:prSet presAssocID="{7493A1D7-4CE9-4DE0-B254-EE77D878CB19}" presName="node" presStyleLbl="node1" presStyleIdx="2" presStyleCnt="7" custScaleX="28206" custScaleY="61674" custLinFactNeighborX="30499" custLinFactNeighborY="9460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00962-0CD2-4527-AC7B-33E5645ACAE8}" type="pres">
      <dgm:prSet presAssocID="{2FF75EA4-2BFE-40DA-8966-897865369912}" presName="sibTrans" presStyleCnt="0"/>
      <dgm:spPr/>
    </dgm:pt>
    <dgm:pt modelId="{5D8C4F2A-C771-4990-870C-424A3DE69A9C}" type="pres">
      <dgm:prSet presAssocID="{B1FC55D4-445F-475F-8FE2-391F2D7537A3}" presName="node" presStyleLbl="node1" presStyleIdx="3" presStyleCnt="7" custScaleX="27872" custScaleY="61992" custLinFactNeighborX="-8071" custLinFactNeighborY="-392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9B2F052-2E3C-4DF7-BA0F-07F5181176EE}" type="pres">
      <dgm:prSet presAssocID="{E901A420-4B6F-489D-B553-0CA261A191C0}" presName="sibTrans" presStyleCnt="0"/>
      <dgm:spPr/>
    </dgm:pt>
    <dgm:pt modelId="{D8FDA8C9-3CB0-4344-95A0-3D690B3B509A}" type="pres">
      <dgm:prSet presAssocID="{252D0BAD-E4A2-4AE4-BE70-69F6C55957C7}" presName="node" presStyleLbl="node1" presStyleIdx="4" presStyleCnt="7" custScaleX="38899" custScaleY="51517" custLinFactNeighborX="-8069" custLinFactNeighborY="-466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A99B86-6307-47FF-8581-ACE5E31CD8DF}" type="pres">
      <dgm:prSet presAssocID="{BE3A6E36-D823-4F22-A76C-A647E08069F4}" presName="sibTrans" presStyleCnt="0"/>
      <dgm:spPr/>
    </dgm:pt>
    <dgm:pt modelId="{0F90B083-B1B9-46DE-BFE2-FA4D372C5480}" type="pres">
      <dgm:prSet presAssocID="{51E69063-901A-454E-A2F5-AE4DFD6D9006}" presName="node" presStyleLbl="node1" presStyleIdx="5" presStyleCnt="7" custScaleX="34155" custScaleY="47986" custLinFactNeighborX="-61011" custLinFactNeighborY="1784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0137E40-E6E4-4E5C-B2B2-24582DCE4598}" type="pres">
      <dgm:prSet presAssocID="{6919B22C-E4D9-412F-B4A0-CD97A3FA5B29}" presName="sibTrans" presStyleCnt="0"/>
      <dgm:spPr/>
    </dgm:pt>
    <dgm:pt modelId="{B29EA59B-1238-4B22-ADBD-0E890755E0D6}" type="pres">
      <dgm:prSet presAssocID="{205C381A-CECD-4042-9363-C48E3DD70B24}" presName="node" presStyleLbl="node1" presStyleIdx="6" presStyleCnt="7" custScaleX="42023" custScaleY="54223" custLinFactNeighborX="-56931" custLinFactNeighborY="2093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0FAED2BD-C53C-456C-BDA4-A905C0751A4B}" srcId="{13BD81B2-EF61-44D6-9529-0FDA48ACB334}" destId="{72F130D5-1BAF-42E6-9AC4-0B281B115EF6}" srcOrd="1" destOrd="0" parTransId="{CE170795-9F6C-4134-BECE-F2DE998DB9AA}" sibTransId="{78ADC172-5FE9-4394-9E6D-872ACFDE984A}"/>
    <dgm:cxn modelId="{5DEA648C-E350-4AFB-8D89-FBB9D4EA9455}" srcId="{13BD81B2-EF61-44D6-9529-0FDA48ACB334}" destId="{B1FC55D4-445F-475F-8FE2-391F2D7537A3}" srcOrd="3" destOrd="0" parTransId="{4834A30C-34E8-40B6-AE5D-BDE041383DAF}" sibTransId="{E901A420-4B6F-489D-B553-0CA261A191C0}"/>
    <dgm:cxn modelId="{9D4E4CEF-40DC-4E6B-BBF1-6BF7E52B1544}" type="presOf" srcId="{72F130D5-1BAF-42E6-9AC4-0B281B115EF6}" destId="{5702AD5E-2530-4275-9923-FE5B20E88C62}" srcOrd="0" destOrd="0" presId="urn:microsoft.com/office/officeart/2005/8/layout/default#1"/>
    <dgm:cxn modelId="{BB968FCA-A3FC-4613-9D06-C7E50896C9D0}" type="presOf" srcId="{205C381A-CECD-4042-9363-C48E3DD70B24}" destId="{B29EA59B-1238-4B22-ADBD-0E890755E0D6}" srcOrd="0" destOrd="0" presId="urn:microsoft.com/office/officeart/2005/8/layout/default#1"/>
    <dgm:cxn modelId="{8351FB75-1978-4F9E-9116-73DC0E7D3A8D}" srcId="{13BD81B2-EF61-44D6-9529-0FDA48ACB334}" destId="{68A062DA-0B9B-4C9E-83DE-1B74D207266B}" srcOrd="0" destOrd="0" parTransId="{CB3EB178-C046-4956-9444-A1DA058619DF}" sibTransId="{210A5FA2-4575-457D-90D0-3E4485E4EE8D}"/>
    <dgm:cxn modelId="{0AFEEABD-09E0-4FF3-96D2-5F1D16BE1CDD}" srcId="{13BD81B2-EF61-44D6-9529-0FDA48ACB334}" destId="{205C381A-CECD-4042-9363-C48E3DD70B24}" srcOrd="6" destOrd="0" parTransId="{4C5CC652-127B-48AE-A956-158C044A0BE7}" sibTransId="{5622E503-731C-4914-AD98-4B68D5A3E9F4}"/>
    <dgm:cxn modelId="{C0C43F79-F52C-4C9B-BB09-72E526B51FFD}" type="presOf" srcId="{7493A1D7-4CE9-4DE0-B254-EE77D878CB19}" destId="{4490468C-F429-4DD5-A32C-FFEFD1BF1C67}" srcOrd="0" destOrd="0" presId="urn:microsoft.com/office/officeart/2005/8/layout/default#1"/>
    <dgm:cxn modelId="{A83228A6-054C-4FFA-936F-74945CFC2822}" type="presOf" srcId="{51E69063-901A-454E-A2F5-AE4DFD6D9006}" destId="{0F90B083-B1B9-46DE-BFE2-FA4D372C5480}" srcOrd="0" destOrd="0" presId="urn:microsoft.com/office/officeart/2005/8/layout/default#1"/>
    <dgm:cxn modelId="{13516E1A-DAC2-4F22-9678-2124D1848EBE}" type="presOf" srcId="{252D0BAD-E4A2-4AE4-BE70-69F6C55957C7}" destId="{D8FDA8C9-3CB0-4344-95A0-3D690B3B509A}" srcOrd="0" destOrd="0" presId="urn:microsoft.com/office/officeart/2005/8/layout/default#1"/>
    <dgm:cxn modelId="{5D072F3B-28A6-453F-871F-93AC2CB0EFA7}" type="presOf" srcId="{68A062DA-0B9B-4C9E-83DE-1B74D207266B}" destId="{71BFE417-B99F-4650-95D6-C7F3303E74CC}" srcOrd="0" destOrd="0" presId="urn:microsoft.com/office/officeart/2005/8/layout/default#1"/>
    <dgm:cxn modelId="{BDE114F5-2BF0-4F3D-A2A6-2B641204A061}" srcId="{13BD81B2-EF61-44D6-9529-0FDA48ACB334}" destId="{252D0BAD-E4A2-4AE4-BE70-69F6C55957C7}" srcOrd="4" destOrd="0" parTransId="{417157F9-CFCE-4F5D-99E5-BBD75DA8526B}" sibTransId="{BE3A6E36-D823-4F22-A76C-A647E08069F4}"/>
    <dgm:cxn modelId="{008CC1EF-5F1C-4988-87E2-4C7C63AFF385}" srcId="{13BD81B2-EF61-44D6-9529-0FDA48ACB334}" destId="{51E69063-901A-454E-A2F5-AE4DFD6D9006}" srcOrd="5" destOrd="0" parTransId="{138FF9F9-B5C0-4C7A-9F1F-8585D0FCB782}" sibTransId="{6919B22C-E4D9-412F-B4A0-CD97A3FA5B29}"/>
    <dgm:cxn modelId="{1FF25171-5B05-43D2-8ED1-1696DA3DBA62}" type="presOf" srcId="{13BD81B2-EF61-44D6-9529-0FDA48ACB334}" destId="{7A905B15-ED73-46D4-AD81-4F1F6A9BE5DA}" srcOrd="0" destOrd="0" presId="urn:microsoft.com/office/officeart/2005/8/layout/default#1"/>
    <dgm:cxn modelId="{9DECA51A-98AA-4F1F-834F-22A8C4648018}" srcId="{13BD81B2-EF61-44D6-9529-0FDA48ACB334}" destId="{7493A1D7-4CE9-4DE0-B254-EE77D878CB19}" srcOrd="2" destOrd="0" parTransId="{C947DF60-5457-41A5-9EB9-ACA13DBC7EB7}" sibTransId="{2FF75EA4-2BFE-40DA-8966-897865369912}"/>
    <dgm:cxn modelId="{CD3981CF-0E9D-4E0C-89C5-DFAA7D994C8E}" type="presOf" srcId="{B1FC55D4-445F-475F-8FE2-391F2D7537A3}" destId="{5D8C4F2A-C771-4990-870C-424A3DE69A9C}" srcOrd="0" destOrd="0" presId="urn:microsoft.com/office/officeart/2005/8/layout/default#1"/>
    <dgm:cxn modelId="{C04BC8BE-F163-45F7-BDF2-5F1B368B0D01}" type="presParOf" srcId="{7A905B15-ED73-46D4-AD81-4F1F6A9BE5DA}" destId="{71BFE417-B99F-4650-95D6-C7F3303E74CC}" srcOrd="0" destOrd="0" presId="urn:microsoft.com/office/officeart/2005/8/layout/default#1"/>
    <dgm:cxn modelId="{0986D5FC-FFCA-440C-9576-9ECB02FC431E}" type="presParOf" srcId="{7A905B15-ED73-46D4-AD81-4F1F6A9BE5DA}" destId="{43942D20-C41C-42BC-90B4-A890890C97DE}" srcOrd="1" destOrd="0" presId="urn:microsoft.com/office/officeart/2005/8/layout/default#1"/>
    <dgm:cxn modelId="{A5717810-879D-4293-9324-F05714BC45D5}" type="presParOf" srcId="{7A905B15-ED73-46D4-AD81-4F1F6A9BE5DA}" destId="{5702AD5E-2530-4275-9923-FE5B20E88C62}" srcOrd="2" destOrd="0" presId="urn:microsoft.com/office/officeart/2005/8/layout/default#1"/>
    <dgm:cxn modelId="{B28BEA97-F6E1-4618-9836-5AF4CB45BB50}" type="presParOf" srcId="{7A905B15-ED73-46D4-AD81-4F1F6A9BE5DA}" destId="{51E1A5F9-6CCA-4408-B276-9CB0394860E7}" srcOrd="3" destOrd="0" presId="urn:microsoft.com/office/officeart/2005/8/layout/default#1"/>
    <dgm:cxn modelId="{6791014C-7946-4BC4-964F-C2813B534221}" type="presParOf" srcId="{7A905B15-ED73-46D4-AD81-4F1F6A9BE5DA}" destId="{4490468C-F429-4DD5-A32C-FFEFD1BF1C67}" srcOrd="4" destOrd="0" presId="urn:microsoft.com/office/officeart/2005/8/layout/default#1"/>
    <dgm:cxn modelId="{A57CF64E-9BD7-4044-B390-3852EAB819E9}" type="presParOf" srcId="{7A905B15-ED73-46D4-AD81-4F1F6A9BE5DA}" destId="{5D300962-0CD2-4527-AC7B-33E5645ACAE8}" srcOrd="5" destOrd="0" presId="urn:microsoft.com/office/officeart/2005/8/layout/default#1"/>
    <dgm:cxn modelId="{76E813D6-7506-4391-AD17-21ACC69A91E7}" type="presParOf" srcId="{7A905B15-ED73-46D4-AD81-4F1F6A9BE5DA}" destId="{5D8C4F2A-C771-4990-870C-424A3DE69A9C}" srcOrd="6" destOrd="0" presId="urn:microsoft.com/office/officeart/2005/8/layout/default#1"/>
    <dgm:cxn modelId="{70790C60-5E73-4CCC-BC45-FD1951A093C3}" type="presParOf" srcId="{7A905B15-ED73-46D4-AD81-4F1F6A9BE5DA}" destId="{29B2F052-2E3C-4DF7-BA0F-07F5181176EE}" srcOrd="7" destOrd="0" presId="urn:microsoft.com/office/officeart/2005/8/layout/default#1"/>
    <dgm:cxn modelId="{14868D9B-726A-449E-A8D5-12CEE7FF4A01}" type="presParOf" srcId="{7A905B15-ED73-46D4-AD81-4F1F6A9BE5DA}" destId="{D8FDA8C9-3CB0-4344-95A0-3D690B3B509A}" srcOrd="8" destOrd="0" presId="urn:microsoft.com/office/officeart/2005/8/layout/default#1"/>
    <dgm:cxn modelId="{3A46C724-B1F2-4F8C-A17E-DF6F924FF495}" type="presParOf" srcId="{7A905B15-ED73-46D4-AD81-4F1F6A9BE5DA}" destId="{BFA99B86-6307-47FF-8581-ACE5E31CD8DF}" srcOrd="9" destOrd="0" presId="urn:microsoft.com/office/officeart/2005/8/layout/default#1"/>
    <dgm:cxn modelId="{C2F91CAF-CF6E-4D14-A4CA-5DB1085AE4C7}" type="presParOf" srcId="{7A905B15-ED73-46D4-AD81-4F1F6A9BE5DA}" destId="{0F90B083-B1B9-46DE-BFE2-FA4D372C5480}" srcOrd="10" destOrd="0" presId="urn:microsoft.com/office/officeart/2005/8/layout/default#1"/>
    <dgm:cxn modelId="{2F80F078-4DD2-466C-8F43-7DA79769A3C6}" type="presParOf" srcId="{7A905B15-ED73-46D4-AD81-4F1F6A9BE5DA}" destId="{A0137E40-E6E4-4E5C-B2B2-24582DCE4598}" srcOrd="11" destOrd="0" presId="urn:microsoft.com/office/officeart/2005/8/layout/default#1"/>
    <dgm:cxn modelId="{1174D15D-FDD1-4252-9F44-DBA1EE59C38A}" type="presParOf" srcId="{7A905B15-ED73-46D4-AD81-4F1F6A9BE5DA}" destId="{B29EA59B-1238-4B22-ADBD-0E890755E0D6}" srcOrd="12" destOrd="0" presId="urn:microsoft.com/office/officeart/2005/8/layout/default#1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7199E5-0721-4D35-8CEE-9FE7524B42F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A2EB1BF-4F8C-455C-8D9B-0C7318FDE216}">
      <dgm:prSet phldrT="[Text]"/>
      <dgm:spPr/>
      <dgm:t>
        <a:bodyPr/>
        <a:lstStyle/>
        <a:p>
          <a:r>
            <a:rPr lang="en-US" dirty="0" smtClean="0"/>
            <a:t>Vacancies</a:t>
          </a:r>
        </a:p>
        <a:p>
          <a:r>
            <a:rPr lang="en-US" dirty="0" smtClean="0"/>
            <a:t>323,511</a:t>
          </a:r>
          <a:endParaRPr lang="en-MY" dirty="0"/>
        </a:p>
      </dgm:t>
    </dgm:pt>
    <dgm:pt modelId="{2E02536C-051E-4A66-8349-A7D5B22929CB}" type="parTrans" cxnId="{22308890-092D-41C1-A40B-B89BBA1DD61D}">
      <dgm:prSet/>
      <dgm:spPr/>
      <dgm:t>
        <a:bodyPr/>
        <a:lstStyle/>
        <a:p>
          <a:endParaRPr lang="en-MY"/>
        </a:p>
      </dgm:t>
    </dgm:pt>
    <dgm:pt modelId="{9F8C261D-9CD3-4B2F-925F-37AB71BFD010}" type="sibTrans" cxnId="{22308890-092D-41C1-A40B-B89BBA1DD61D}">
      <dgm:prSet/>
      <dgm:spPr/>
      <dgm:t>
        <a:bodyPr/>
        <a:lstStyle/>
        <a:p>
          <a:endParaRPr lang="en-MY"/>
        </a:p>
      </dgm:t>
    </dgm:pt>
    <dgm:pt modelId="{64EB060E-A082-4294-81DF-61D9E6DF0F64}">
      <dgm:prSet phldrT="[Text]"/>
      <dgm:spPr/>
      <dgm:t>
        <a:bodyPr/>
        <a:lstStyle/>
        <a:p>
          <a:r>
            <a:rPr lang="en-US" dirty="0" smtClean="0"/>
            <a:t>Job Seekers</a:t>
          </a:r>
        </a:p>
        <a:p>
          <a:r>
            <a:rPr lang="en-US" dirty="0" smtClean="0"/>
            <a:t>284,691</a:t>
          </a:r>
          <a:endParaRPr lang="en-MY" dirty="0"/>
        </a:p>
      </dgm:t>
    </dgm:pt>
    <dgm:pt modelId="{0B13FAC2-8D99-49CA-B837-A15653E0889F}" type="parTrans" cxnId="{1AE0F81C-F598-4D5E-92E5-B97C36327F11}">
      <dgm:prSet/>
      <dgm:spPr/>
      <dgm:t>
        <a:bodyPr/>
        <a:lstStyle/>
        <a:p>
          <a:endParaRPr lang="en-MY"/>
        </a:p>
      </dgm:t>
    </dgm:pt>
    <dgm:pt modelId="{04266D6F-A609-455E-8B62-E7727AC6D47B}" type="sibTrans" cxnId="{1AE0F81C-F598-4D5E-92E5-B97C36327F11}">
      <dgm:prSet/>
      <dgm:spPr/>
      <dgm:t>
        <a:bodyPr/>
        <a:lstStyle/>
        <a:p>
          <a:endParaRPr lang="en-MY"/>
        </a:p>
      </dgm:t>
    </dgm:pt>
    <dgm:pt modelId="{6BB9FCAC-4EEE-42C4-A973-A329090AEEAE}" type="pres">
      <dgm:prSet presAssocID="{EA7199E5-0721-4D35-8CEE-9FE7524B42F2}" presName="compositeShape" presStyleCnt="0">
        <dgm:presLayoutVars>
          <dgm:chMax val="7"/>
          <dgm:dir/>
          <dgm:resizeHandles val="exact"/>
        </dgm:presLayoutVars>
      </dgm:prSet>
      <dgm:spPr/>
    </dgm:pt>
    <dgm:pt modelId="{91050B31-C8E2-4D8D-BCE5-575626CF8843}" type="pres">
      <dgm:prSet presAssocID="{AA2EB1BF-4F8C-455C-8D9B-0C7318FDE216}" presName="circ1" presStyleLbl="vennNode1" presStyleIdx="0" presStyleCnt="2"/>
      <dgm:spPr/>
      <dgm:t>
        <a:bodyPr/>
        <a:lstStyle/>
        <a:p>
          <a:endParaRPr lang="en-MY"/>
        </a:p>
      </dgm:t>
    </dgm:pt>
    <dgm:pt modelId="{89939B2C-46A0-4F2B-BCC8-E926ADC24540}" type="pres">
      <dgm:prSet presAssocID="{AA2EB1BF-4F8C-455C-8D9B-0C7318FDE2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8C9181-1669-4518-9FA0-AAA148C3B4AC}" type="pres">
      <dgm:prSet presAssocID="{64EB060E-A082-4294-81DF-61D9E6DF0F64}" presName="circ2" presStyleLbl="vennNode1" presStyleIdx="1" presStyleCnt="2"/>
      <dgm:spPr/>
      <dgm:t>
        <a:bodyPr/>
        <a:lstStyle/>
        <a:p>
          <a:endParaRPr lang="en-MY"/>
        </a:p>
      </dgm:t>
    </dgm:pt>
    <dgm:pt modelId="{1130D5EE-A5E9-4F69-8605-3578780CE929}" type="pres">
      <dgm:prSet presAssocID="{64EB060E-A082-4294-81DF-61D9E6DF0F6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76EDECE-1ABE-49B9-9422-68512F1BFE7E}" type="presOf" srcId="{64EB060E-A082-4294-81DF-61D9E6DF0F64}" destId="{EE8C9181-1669-4518-9FA0-AAA148C3B4AC}" srcOrd="0" destOrd="0" presId="urn:microsoft.com/office/officeart/2005/8/layout/venn1"/>
    <dgm:cxn modelId="{1BDB5D98-DAA4-4E04-B545-2BFBA09260EA}" type="presOf" srcId="{AA2EB1BF-4F8C-455C-8D9B-0C7318FDE216}" destId="{91050B31-C8E2-4D8D-BCE5-575626CF8843}" srcOrd="0" destOrd="0" presId="urn:microsoft.com/office/officeart/2005/8/layout/venn1"/>
    <dgm:cxn modelId="{9536D370-C23E-4B9E-8EE6-68B108414D2B}" type="presOf" srcId="{AA2EB1BF-4F8C-455C-8D9B-0C7318FDE216}" destId="{89939B2C-46A0-4F2B-BCC8-E926ADC24540}" srcOrd="1" destOrd="0" presId="urn:microsoft.com/office/officeart/2005/8/layout/venn1"/>
    <dgm:cxn modelId="{1AE0F81C-F598-4D5E-92E5-B97C36327F11}" srcId="{EA7199E5-0721-4D35-8CEE-9FE7524B42F2}" destId="{64EB060E-A082-4294-81DF-61D9E6DF0F64}" srcOrd="1" destOrd="0" parTransId="{0B13FAC2-8D99-49CA-B837-A15653E0889F}" sibTransId="{04266D6F-A609-455E-8B62-E7727AC6D47B}"/>
    <dgm:cxn modelId="{A00B4333-6BAA-4D31-8264-C97D951180E6}" type="presOf" srcId="{64EB060E-A082-4294-81DF-61D9E6DF0F64}" destId="{1130D5EE-A5E9-4F69-8605-3578780CE929}" srcOrd="1" destOrd="0" presId="urn:microsoft.com/office/officeart/2005/8/layout/venn1"/>
    <dgm:cxn modelId="{AF100445-C06B-4F72-ACDF-727D5E6B7098}" type="presOf" srcId="{EA7199E5-0721-4D35-8CEE-9FE7524B42F2}" destId="{6BB9FCAC-4EEE-42C4-A973-A329090AEEAE}" srcOrd="0" destOrd="0" presId="urn:microsoft.com/office/officeart/2005/8/layout/venn1"/>
    <dgm:cxn modelId="{22308890-092D-41C1-A40B-B89BBA1DD61D}" srcId="{EA7199E5-0721-4D35-8CEE-9FE7524B42F2}" destId="{AA2EB1BF-4F8C-455C-8D9B-0C7318FDE216}" srcOrd="0" destOrd="0" parTransId="{2E02536C-051E-4A66-8349-A7D5B22929CB}" sibTransId="{9F8C261D-9CD3-4B2F-925F-37AB71BFD010}"/>
    <dgm:cxn modelId="{4A6600D3-11C2-4ED7-88F8-D4D9936F6EDC}" type="presParOf" srcId="{6BB9FCAC-4EEE-42C4-A973-A329090AEEAE}" destId="{91050B31-C8E2-4D8D-BCE5-575626CF8843}" srcOrd="0" destOrd="0" presId="urn:microsoft.com/office/officeart/2005/8/layout/venn1"/>
    <dgm:cxn modelId="{C4D84D18-7571-4304-A160-241061954915}" type="presParOf" srcId="{6BB9FCAC-4EEE-42C4-A973-A329090AEEAE}" destId="{89939B2C-46A0-4F2B-BCC8-E926ADC24540}" srcOrd="1" destOrd="0" presId="urn:microsoft.com/office/officeart/2005/8/layout/venn1"/>
    <dgm:cxn modelId="{D19F85F3-B1F0-4BFA-B9C9-3DCC5F76EF99}" type="presParOf" srcId="{6BB9FCAC-4EEE-42C4-A973-A329090AEEAE}" destId="{EE8C9181-1669-4518-9FA0-AAA148C3B4AC}" srcOrd="2" destOrd="0" presId="urn:microsoft.com/office/officeart/2005/8/layout/venn1"/>
    <dgm:cxn modelId="{23004AFA-3471-4FBA-9F02-4EC8BE862530}" type="presParOf" srcId="{6BB9FCAC-4EEE-42C4-A973-A329090AEEAE}" destId="{1130D5EE-A5E9-4F69-8605-3578780CE92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E417-B99F-4650-95D6-C7F3303E74CC}">
      <dsp:nvSpPr>
        <dsp:cNvPr id="0" name=""/>
        <dsp:cNvSpPr/>
      </dsp:nvSpPr>
      <dsp:spPr>
        <a:xfrm>
          <a:off x="1915806" y="114443"/>
          <a:ext cx="2351662" cy="1547050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</a:rPr>
            <a:t>Working Age Population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dirty="0" smtClean="0">
              <a:latin typeface="Calibri" pitchFamily="34" charset="0"/>
            </a:rPr>
            <a:t>21.4</a:t>
          </a:r>
          <a:r>
            <a:rPr lang="en-US" sz="1600" b="1" i="1" kern="1200" dirty="0" smtClean="0">
              <a:latin typeface="Calibri" pitchFamily="34" charset="0"/>
            </a:rPr>
            <a:t> </a:t>
          </a:r>
          <a:r>
            <a:rPr lang="en-US" sz="1600" b="1" i="1" kern="1200" dirty="0" smtClean="0">
              <a:solidFill>
                <a:schemeClr val="tx1"/>
              </a:solidFill>
              <a:latin typeface="Calibri" pitchFamily="34" charset="0"/>
            </a:rPr>
            <a:t>million</a:t>
          </a:r>
          <a:endParaRPr lang="en-MY" sz="1600" b="1" i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915806" y="114443"/>
        <a:ext cx="2351662" cy="1547050"/>
      </dsp:txXfrm>
    </dsp:sp>
    <dsp:sp modelId="{5702AD5E-2530-4275-9923-FE5B20E88C62}">
      <dsp:nvSpPr>
        <dsp:cNvPr id="0" name=""/>
        <dsp:cNvSpPr/>
      </dsp:nvSpPr>
      <dsp:spPr>
        <a:xfrm>
          <a:off x="4219902" y="1879734"/>
          <a:ext cx="1975014" cy="1790176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Outside Labour Force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6.9 </a:t>
          </a:r>
          <a:r>
            <a:rPr lang="en-US" sz="1600" b="1" i="1" kern="1200" dirty="0" smtClean="0">
              <a:solidFill>
                <a:schemeClr val="tx1"/>
              </a:solidFill>
            </a:rPr>
            <a:t>million</a:t>
          </a:r>
          <a:endParaRPr lang="en-MY" sz="1600" b="1" i="1" kern="1200" dirty="0">
            <a:solidFill>
              <a:schemeClr val="tx1"/>
            </a:solidFill>
          </a:endParaRPr>
        </a:p>
      </dsp:txBody>
      <dsp:txXfrm>
        <a:off x="4219902" y="1879734"/>
        <a:ext cx="1975014" cy="1790176"/>
      </dsp:txXfrm>
    </dsp:sp>
    <dsp:sp modelId="{4490468C-F429-4DD5-A32C-FFEFD1BF1C67}">
      <dsp:nvSpPr>
        <dsp:cNvPr id="0" name=""/>
        <dsp:cNvSpPr/>
      </dsp:nvSpPr>
      <dsp:spPr>
        <a:xfrm>
          <a:off x="6983494" y="3880606"/>
          <a:ext cx="1480867" cy="1942799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Unemployment</a:t>
          </a:r>
          <a:r>
            <a:rPr lang="en-US" sz="1600" kern="1200" dirty="0" smtClean="0"/>
            <a:t> </a:t>
          </a:r>
          <a:r>
            <a:rPr lang="en-US" sz="1600" b="1" kern="1200" dirty="0" smtClean="0"/>
            <a:t>rate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3.1%</a:t>
          </a:r>
          <a:endParaRPr lang="en-MY" sz="1600" b="1" i="1" kern="1200" dirty="0"/>
        </a:p>
      </dsp:txBody>
      <dsp:txXfrm>
        <a:off x="6983494" y="3880606"/>
        <a:ext cx="1480867" cy="1942799"/>
      </dsp:txXfrm>
    </dsp:sp>
    <dsp:sp modelId="{5D8C4F2A-C771-4990-870C-424A3DE69A9C}">
      <dsp:nvSpPr>
        <dsp:cNvPr id="0" name=""/>
        <dsp:cNvSpPr/>
      </dsp:nvSpPr>
      <dsp:spPr>
        <a:xfrm>
          <a:off x="6964383" y="771635"/>
          <a:ext cx="1463331" cy="1952816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Labour force participation rate (LFPR)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67.9%</a:t>
          </a:r>
          <a:endParaRPr lang="en-MY" sz="1600" b="1" i="1" kern="1200" dirty="0"/>
        </a:p>
      </dsp:txBody>
      <dsp:txXfrm>
        <a:off x="6964383" y="771635"/>
        <a:ext cx="1463331" cy="1952816"/>
      </dsp:txXfrm>
    </dsp:sp>
    <dsp:sp modelId="{D8FDA8C9-3CB0-4344-95A0-3D690B3B509A}">
      <dsp:nvSpPr>
        <dsp:cNvPr id="0" name=""/>
        <dsp:cNvSpPr/>
      </dsp:nvSpPr>
      <dsp:spPr>
        <a:xfrm>
          <a:off x="458958" y="1947309"/>
          <a:ext cx="2042269" cy="1622842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Labour Force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14.5 </a:t>
          </a:r>
          <a:r>
            <a:rPr lang="en-US" sz="1800" b="1" i="1" kern="1200" dirty="0" smtClean="0">
              <a:solidFill>
                <a:schemeClr val="tx1"/>
              </a:solidFill>
            </a:rPr>
            <a:t>million</a:t>
          </a:r>
          <a:endParaRPr lang="en-MY" sz="1800" b="1" i="1" kern="1200" dirty="0">
            <a:solidFill>
              <a:schemeClr val="tx1"/>
            </a:solidFill>
          </a:endParaRPr>
        </a:p>
      </dsp:txBody>
      <dsp:txXfrm>
        <a:off x="458958" y="1947309"/>
        <a:ext cx="2042269" cy="1622842"/>
      </dsp:txXfrm>
    </dsp:sp>
    <dsp:sp modelId="{0F90B083-B1B9-46DE-BFE2-FA4D372C5480}">
      <dsp:nvSpPr>
        <dsp:cNvPr id="0" name=""/>
        <dsp:cNvSpPr/>
      </dsp:nvSpPr>
      <dsp:spPr>
        <a:xfrm>
          <a:off x="246693" y="4033549"/>
          <a:ext cx="1793200" cy="1511612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Employed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14.1 million</a:t>
          </a:r>
          <a:endParaRPr lang="en-MY" sz="1800" b="1" i="1" kern="1200" dirty="0">
            <a:solidFill>
              <a:schemeClr val="bg1"/>
            </a:solidFill>
          </a:endParaRPr>
        </a:p>
      </dsp:txBody>
      <dsp:txXfrm>
        <a:off x="246693" y="4033549"/>
        <a:ext cx="1793200" cy="1511612"/>
      </dsp:txXfrm>
    </dsp:sp>
    <dsp:sp modelId="{B29EA59B-1238-4B22-ADBD-0E890755E0D6}">
      <dsp:nvSpPr>
        <dsp:cNvPr id="0" name=""/>
        <dsp:cNvSpPr/>
      </dsp:nvSpPr>
      <dsp:spPr>
        <a:xfrm>
          <a:off x="2779120" y="4032683"/>
          <a:ext cx="2206285" cy="1708084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Unemployed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450.3 </a:t>
          </a:r>
          <a:r>
            <a:rPr lang="en-US" sz="1600" b="1" i="1" kern="1200" dirty="0" smtClean="0">
              <a:solidFill>
                <a:schemeClr val="tx1"/>
              </a:solidFill>
            </a:rPr>
            <a:t>thousand</a:t>
          </a:r>
          <a:endParaRPr lang="en-MY" sz="1600" b="1" i="1" kern="1200" dirty="0">
            <a:solidFill>
              <a:schemeClr val="tx1"/>
            </a:solidFill>
          </a:endParaRPr>
        </a:p>
      </dsp:txBody>
      <dsp:txXfrm>
        <a:off x="2779120" y="4032683"/>
        <a:ext cx="2206285" cy="1708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50B31-C8E2-4D8D-BCE5-575626CF8843}">
      <dsp:nvSpPr>
        <dsp:cNvPr id="0" name=""/>
        <dsp:cNvSpPr/>
      </dsp:nvSpPr>
      <dsp:spPr>
        <a:xfrm>
          <a:off x="69667" y="1172764"/>
          <a:ext cx="1718470" cy="1718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Vacancies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323,511</a:t>
          </a:r>
          <a:endParaRPr lang="en-MY" sz="1800" kern="1200" dirty="0"/>
        </a:p>
      </dsp:txBody>
      <dsp:txXfrm>
        <a:off x="309634" y="1375409"/>
        <a:ext cx="990830" cy="1313181"/>
      </dsp:txXfrm>
    </dsp:sp>
    <dsp:sp modelId="{EE8C9181-1669-4518-9FA0-AAA148C3B4AC}">
      <dsp:nvSpPr>
        <dsp:cNvPr id="0" name=""/>
        <dsp:cNvSpPr/>
      </dsp:nvSpPr>
      <dsp:spPr>
        <a:xfrm>
          <a:off x="1308205" y="1172764"/>
          <a:ext cx="1718470" cy="1718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Job Seekers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284,691</a:t>
          </a:r>
          <a:endParaRPr lang="en-MY" sz="1800" kern="1200" dirty="0"/>
        </a:p>
      </dsp:txBody>
      <dsp:txXfrm>
        <a:off x="1795879" y="1375409"/>
        <a:ext cx="990830" cy="1313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9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39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9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5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8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1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F718F0-8DAC-4F91-BB1A-7CAA156176EF}" type="slidenum">
              <a:rPr lang="en-MY" altLang="en-US" smtClean="0"/>
              <a:pPr/>
              <a:t>4</a:t>
            </a:fld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14847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3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2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8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540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147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032" y="238544"/>
            <a:ext cx="8657327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43031" y="854994"/>
            <a:ext cx="8657327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26.09.2016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318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3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24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37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218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169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52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62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62000"/>
                <a:lumOff val="38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650" r:id="rId14"/>
    <p:sldLayoutId id="2147483824" r:id="rId15"/>
    <p:sldLayoutId id="2147483825" r:id="rId16"/>
    <p:sldLayoutId id="2147483826" r:id="rId17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://www.ilmia.gov.m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sri_a@mohr.gov.my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58.jpeg"/><Relationship Id="rId18" Type="http://schemas.openxmlformats.org/officeDocument/2006/relationships/image" Target="../media/image60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17" Type="http://schemas.openxmlformats.org/officeDocument/2006/relationships/slide" Target="slide4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7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.jpeg"/><Relationship Id="rId10" Type="http://schemas.openxmlformats.org/officeDocument/2006/relationships/slide" Target="slide11.xml"/><Relationship Id="rId4" Type="http://schemas.openxmlformats.org/officeDocument/2006/relationships/image" Target="../media/image18.jpeg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7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5.png"/><Relationship Id="rId10" Type="http://schemas.openxmlformats.org/officeDocument/2006/relationships/image" Target="../media/image36.png"/><Relationship Id="rId19" Type="http://schemas.openxmlformats.org/officeDocument/2006/relationships/image" Target="../media/image8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67544" y="2132855"/>
            <a:ext cx="8496944" cy="129614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 Rounded MT Bold" pitchFamily="34" charset="0"/>
              </a:rPr>
              <a:t>public </a:t>
            </a:r>
            <a:r>
              <a:rPr lang="en-US" sz="4400" dirty="0">
                <a:solidFill>
                  <a:schemeClr val="tx1"/>
                </a:solidFill>
                <a:latin typeface="Arial Rounded MT Bold" pitchFamily="34" charset="0"/>
              </a:rPr>
              <a:t>employment Services </a:t>
            </a:r>
            <a:r>
              <a:rPr lang="en-US" sz="44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Arial Rounded MT Bold" pitchFamily="34" charset="0"/>
              </a:rPr>
              <a:t>in </a:t>
            </a:r>
            <a:r>
              <a:rPr lang="en-US" sz="4400" dirty="0">
                <a:solidFill>
                  <a:schemeClr val="tx1"/>
                </a:solidFill>
                <a:latin typeface="Arial Rounded MT Bold" pitchFamily="34" charset="0"/>
              </a:rPr>
              <a:t>Malaysia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310608"/>
            <a:ext cx="4772528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Asri Ab Rahman</a:t>
            </a:r>
          </a:p>
          <a:p>
            <a:r>
              <a:rPr lang="en-US" sz="2400" dirty="0" smtClean="0">
                <a:latin typeface="+mn-lt"/>
              </a:rPr>
              <a:t>26 – 27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September 2016</a:t>
            </a:r>
            <a:endParaRPr lang="en-US" sz="24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27784" y="620688"/>
            <a:ext cx="4470260" cy="905191"/>
            <a:chOff x="7716490" y="5815036"/>
            <a:chExt cx="4470260" cy="9051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6490" y="5880759"/>
              <a:ext cx="704044" cy="7637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11988" y="5815036"/>
              <a:ext cx="3674762" cy="90519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259545" y="244889"/>
            <a:ext cx="8792168" cy="6368222"/>
            <a:chOff x="251520" y="244889"/>
            <a:chExt cx="8636140" cy="6368222"/>
          </a:xfrm>
        </p:grpSpPr>
        <p:sp>
          <p:nvSpPr>
            <p:cNvPr id="4" name="Ellipse 545"/>
            <p:cNvSpPr/>
            <p:nvPr/>
          </p:nvSpPr>
          <p:spPr bwMode="auto">
            <a:xfrm rot="5400000">
              <a:off x="4497934" y="2294464"/>
              <a:ext cx="142162" cy="84951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3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Ellipse 546"/>
            <p:cNvSpPr/>
            <p:nvPr/>
          </p:nvSpPr>
          <p:spPr bwMode="auto">
            <a:xfrm rot="5400000">
              <a:off x="4497934" y="-3931596"/>
              <a:ext cx="142162" cy="849513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3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Ellipse 547"/>
            <p:cNvSpPr/>
            <p:nvPr/>
          </p:nvSpPr>
          <p:spPr bwMode="auto">
            <a:xfrm>
              <a:off x="8745499" y="315969"/>
              <a:ext cx="142161" cy="622605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3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Ellipse 548"/>
            <p:cNvSpPr/>
            <p:nvPr/>
          </p:nvSpPr>
          <p:spPr bwMode="auto">
            <a:xfrm>
              <a:off x="251520" y="315973"/>
              <a:ext cx="142161" cy="622605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3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272120" y="315973"/>
            <a:ext cx="2494720" cy="450720"/>
            <a:chOff x="632253" y="6206662"/>
            <a:chExt cx="3326293" cy="4507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0872" y="6206662"/>
              <a:ext cx="2727674" cy="4415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53" y="6211720"/>
              <a:ext cx="580106" cy="445662"/>
            </a:xfrm>
            <a:prstGeom prst="rect">
              <a:avLst/>
            </a:prstGeom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C:\Users\user\AppData\Local\Microsoft\Windows\INetCache\IE\4JJG2A66\thank[1].gif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31680" cy="36025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95938" y="5628607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>
                <a:hlinkClick r:id="rId6"/>
              </a:rPr>
              <a:t>asri_a@mohr.gov.my</a:t>
            </a:r>
            <a:endParaRPr lang="en-MY" dirty="0" smtClean="0"/>
          </a:p>
          <a:p>
            <a:r>
              <a:rPr lang="en-MY" dirty="0" smtClean="0">
                <a:hlinkClick r:id="rId7"/>
              </a:rPr>
              <a:t>www.ilmia.gov.my</a:t>
            </a:r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617603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 110"/>
          <p:cNvSpPr/>
          <p:nvPr/>
        </p:nvSpPr>
        <p:spPr>
          <a:xfrm>
            <a:off x="5759262" y="1596106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306400" y="1596106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576024" y="1581671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135954" y="1595469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489045" y="1595469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199331" y="1581458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382549" y="1584276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689366" y="1595470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93426" y="1595720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2848" y="29574"/>
            <a:ext cx="8804223" cy="616455"/>
          </a:xfrm>
        </p:spPr>
        <p:txBody>
          <a:bodyPr/>
          <a:lstStyle/>
          <a:p>
            <a:r>
              <a:rPr lang="de-DE" sz="2400" b="1" noProof="1" smtClean="0">
                <a:solidFill>
                  <a:schemeClr val="tx2"/>
                </a:solidFill>
              </a:rPr>
              <a:t>LMIDW</a:t>
            </a:r>
            <a:r>
              <a:rPr lang="de-DE" sz="2400" noProof="1" smtClean="0">
                <a:solidFill>
                  <a:schemeClr val="tx2"/>
                </a:solidFill>
              </a:rPr>
              <a:t> – </a:t>
            </a:r>
            <a:r>
              <a:rPr lang="de-DE" sz="2400" noProof="1" smtClean="0"/>
              <a:t>AVAILABLE </a:t>
            </a:r>
            <a:r>
              <a:rPr lang="de-DE" sz="2400" noProof="1" smtClean="0">
                <a:solidFill>
                  <a:schemeClr val="tx2"/>
                </a:solidFill>
              </a:rPr>
              <a:t>LABOUR MARKET DATA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04415" y="6357688"/>
            <a:ext cx="8657327" cy="336244"/>
          </a:xfrm>
        </p:spPr>
        <p:txBody>
          <a:bodyPr/>
          <a:lstStyle/>
          <a:p>
            <a:r>
              <a:rPr lang="en-US" noProof="1" smtClean="0"/>
              <a:t>Labour Market Information Data Warehouse</a:t>
            </a:r>
            <a:endParaRPr lang="en-US" noProof="1"/>
          </a:p>
        </p:txBody>
      </p:sp>
      <p:sp>
        <p:nvSpPr>
          <p:cNvPr id="33" name="Textfeld 32"/>
          <p:cNvSpPr txBox="1"/>
          <p:nvPr/>
        </p:nvSpPr>
        <p:spPr>
          <a:xfrm>
            <a:off x="898371" y="2564904"/>
            <a:ext cx="71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JTM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759475" y="2564904"/>
            <a:ext cx="549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JPK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948264" y="257593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POLYTECHNIC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Freeform 16"/>
          <p:cNvSpPr>
            <a:spLocks/>
          </p:cNvSpPr>
          <p:nvPr/>
        </p:nvSpPr>
        <p:spPr bwMode="auto">
          <a:xfrm flipH="1">
            <a:off x="-2744" y="4838438"/>
            <a:ext cx="9286613" cy="1519238"/>
          </a:xfrm>
          <a:custGeom>
            <a:avLst/>
            <a:gdLst>
              <a:gd name="T0" fmla="*/ 1332 w 1338"/>
              <a:gd name="T1" fmla="*/ 129 h 217"/>
              <a:gd name="T2" fmla="*/ 529 w 1338"/>
              <a:gd name="T3" fmla="*/ 129 h 217"/>
              <a:gd name="T4" fmla="*/ 479 w 1338"/>
              <a:gd name="T5" fmla="*/ 129 h 217"/>
              <a:gd name="T6" fmla="*/ 475 w 1338"/>
              <a:gd name="T7" fmla="*/ 129 h 217"/>
              <a:gd name="T8" fmla="*/ 475 w 1338"/>
              <a:gd name="T9" fmla="*/ 128 h 217"/>
              <a:gd name="T10" fmla="*/ 470 w 1338"/>
              <a:gd name="T11" fmla="*/ 116 h 217"/>
              <a:gd name="T12" fmla="*/ 463 w 1338"/>
              <a:gd name="T13" fmla="*/ 96 h 217"/>
              <a:gd name="T14" fmla="*/ 453 w 1338"/>
              <a:gd name="T15" fmla="*/ 96 h 217"/>
              <a:gd name="T16" fmla="*/ 442 w 1338"/>
              <a:gd name="T17" fmla="*/ 126 h 217"/>
              <a:gd name="T18" fmla="*/ 426 w 1338"/>
              <a:gd name="T19" fmla="*/ 69 h 217"/>
              <a:gd name="T20" fmla="*/ 416 w 1338"/>
              <a:gd name="T21" fmla="*/ 69 h 217"/>
              <a:gd name="T22" fmla="*/ 379 w 1338"/>
              <a:gd name="T23" fmla="*/ 192 h 217"/>
              <a:gd name="T24" fmla="*/ 333 w 1338"/>
              <a:gd name="T25" fmla="*/ 5 h 217"/>
              <a:gd name="T26" fmla="*/ 324 w 1338"/>
              <a:gd name="T27" fmla="*/ 5 h 217"/>
              <a:gd name="T28" fmla="*/ 281 w 1338"/>
              <a:gd name="T29" fmla="*/ 143 h 217"/>
              <a:gd name="T30" fmla="*/ 260 w 1338"/>
              <a:gd name="T31" fmla="*/ 89 h 217"/>
              <a:gd name="T32" fmla="*/ 251 w 1338"/>
              <a:gd name="T33" fmla="*/ 88 h 217"/>
              <a:gd name="T34" fmla="*/ 224 w 1338"/>
              <a:gd name="T35" fmla="*/ 142 h 217"/>
              <a:gd name="T36" fmla="*/ 206 w 1338"/>
              <a:gd name="T37" fmla="*/ 94 h 217"/>
              <a:gd name="T38" fmla="*/ 197 w 1338"/>
              <a:gd name="T39" fmla="*/ 92 h 217"/>
              <a:gd name="T40" fmla="*/ 177 w 1338"/>
              <a:gd name="T41" fmla="*/ 128 h 217"/>
              <a:gd name="T42" fmla="*/ 177 w 1338"/>
              <a:gd name="T43" fmla="*/ 129 h 217"/>
              <a:gd name="T44" fmla="*/ 168 w 1338"/>
              <a:gd name="T45" fmla="*/ 129 h 217"/>
              <a:gd name="T46" fmla="*/ 79 w 1338"/>
              <a:gd name="T47" fmla="*/ 129 h 217"/>
              <a:gd name="T48" fmla="*/ 7 w 1338"/>
              <a:gd name="T49" fmla="*/ 129 h 217"/>
              <a:gd name="T50" fmla="*/ 7 w 1338"/>
              <a:gd name="T51" fmla="*/ 139 h 217"/>
              <a:gd name="T52" fmla="*/ 180 w 1338"/>
              <a:gd name="T53" fmla="*/ 139 h 217"/>
              <a:gd name="T54" fmla="*/ 184 w 1338"/>
              <a:gd name="T55" fmla="*/ 136 h 217"/>
              <a:gd name="T56" fmla="*/ 201 w 1338"/>
              <a:gd name="T57" fmla="*/ 107 h 217"/>
              <a:gd name="T58" fmla="*/ 218 w 1338"/>
              <a:gd name="T59" fmla="*/ 156 h 217"/>
              <a:gd name="T60" fmla="*/ 227 w 1338"/>
              <a:gd name="T61" fmla="*/ 157 h 217"/>
              <a:gd name="T62" fmla="*/ 255 w 1338"/>
              <a:gd name="T63" fmla="*/ 102 h 217"/>
              <a:gd name="T64" fmla="*/ 277 w 1338"/>
              <a:gd name="T65" fmla="*/ 160 h 217"/>
              <a:gd name="T66" fmla="*/ 286 w 1338"/>
              <a:gd name="T67" fmla="*/ 160 h 217"/>
              <a:gd name="T68" fmla="*/ 328 w 1338"/>
              <a:gd name="T69" fmla="*/ 25 h 217"/>
              <a:gd name="T70" fmla="*/ 374 w 1338"/>
              <a:gd name="T71" fmla="*/ 212 h 217"/>
              <a:gd name="T72" fmla="*/ 384 w 1338"/>
              <a:gd name="T73" fmla="*/ 212 h 217"/>
              <a:gd name="T74" fmla="*/ 421 w 1338"/>
              <a:gd name="T75" fmla="*/ 88 h 217"/>
              <a:gd name="T76" fmla="*/ 437 w 1338"/>
              <a:gd name="T77" fmla="*/ 143 h 217"/>
              <a:gd name="T78" fmla="*/ 447 w 1338"/>
              <a:gd name="T79" fmla="*/ 143 h 217"/>
              <a:gd name="T80" fmla="*/ 458 w 1338"/>
              <a:gd name="T81" fmla="*/ 112 h 217"/>
              <a:gd name="T82" fmla="*/ 466 w 1338"/>
              <a:gd name="T83" fmla="*/ 135 h 217"/>
              <a:gd name="T84" fmla="*/ 471 w 1338"/>
              <a:gd name="T85" fmla="*/ 139 h 217"/>
              <a:gd name="T86" fmla="*/ 1332 w 1338"/>
              <a:gd name="T87" fmla="*/ 139 h 217"/>
              <a:gd name="T88" fmla="*/ 1332 w 1338"/>
              <a:gd name="T89" fmla="*/ 12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38" h="217">
                <a:moveTo>
                  <a:pt x="1332" y="129"/>
                </a:moveTo>
                <a:cubicBezTo>
                  <a:pt x="1134" y="129"/>
                  <a:pt x="727" y="129"/>
                  <a:pt x="529" y="129"/>
                </a:cubicBezTo>
                <a:cubicBezTo>
                  <a:pt x="512" y="129"/>
                  <a:pt x="496" y="129"/>
                  <a:pt x="479" y="129"/>
                </a:cubicBezTo>
                <a:cubicBezTo>
                  <a:pt x="478" y="129"/>
                  <a:pt x="476" y="129"/>
                  <a:pt x="475" y="129"/>
                </a:cubicBezTo>
                <a:cubicBezTo>
                  <a:pt x="475" y="128"/>
                  <a:pt x="475" y="128"/>
                  <a:pt x="475" y="128"/>
                </a:cubicBezTo>
                <a:cubicBezTo>
                  <a:pt x="473" y="124"/>
                  <a:pt x="472" y="120"/>
                  <a:pt x="470" y="116"/>
                </a:cubicBezTo>
                <a:cubicBezTo>
                  <a:pt x="468" y="109"/>
                  <a:pt x="465" y="103"/>
                  <a:pt x="463" y="96"/>
                </a:cubicBezTo>
                <a:cubicBezTo>
                  <a:pt x="461" y="91"/>
                  <a:pt x="455" y="91"/>
                  <a:pt x="453" y="96"/>
                </a:cubicBezTo>
                <a:cubicBezTo>
                  <a:pt x="450" y="106"/>
                  <a:pt x="446" y="116"/>
                  <a:pt x="442" y="126"/>
                </a:cubicBezTo>
                <a:cubicBezTo>
                  <a:pt x="437" y="107"/>
                  <a:pt x="431" y="88"/>
                  <a:pt x="426" y="69"/>
                </a:cubicBezTo>
                <a:cubicBezTo>
                  <a:pt x="424" y="64"/>
                  <a:pt x="418" y="64"/>
                  <a:pt x="416" y="69"/>
                </a:cubicBezTo>
                <a:cubicBezTo>
                  <a:pt x="404" y="110"/>
                  <a:pt x="392" y="151"/>
                  <a:pt x="379" y="192"/>
                </a:cubicBezTo>
                <a:cubicBezTo>
                  <a:pt x="364" y="130"/>
                  <a:pt x="349" y="67"/>
                  <a:pt x="333" y="5"/>
                </a:cubicBezTo>
                <a:cubicBezTo>
                  <a:pt x="332" y="0"/>
                  <a:pt x="325" y="0"/>
                  <a:pt x="324" y="5"/>
                </a:cubicBezTo>
                <a:cubicBezTo>
                  <a:pt x="310" y="51"/>
                  <a:pt x="295" y="97"/>
                  <a:pt x="281" y="143"/>
                </a:cubicBezTo>
                <a:cubicBezTo>
                  <a:pt x="274" y="125"/>
                  <a:pt x="267" y="107"/>
                  <a:pt x="260" y="89"/>
                </a:cubicBezTo>
                <a:cubicBezTo>
                  <a:pt x="259" y="85"/>
                  <a:pt x="253" y="83"/>
                  <a:pt x="251" y="88"/>
                </a:cubicBezTo>
                <a:cubicBezTo>
                  <a:pt x="242" y="106"/>
                  <a:pt x="233" y="124"/>
                  <a:pt x="224" y="142"/>
                </a:cubicBezTo>
                <a:cubicBezTo>
                  <a:pt x="218" y="126"/>
                  <a:pt x="212" y="110"/>
                  <a:pt x="206" y="94"/>
                </a:cubicBezTo>
                <a:cubicBezTo>
                  <a:pt x="205" y="90"/>
                  <a:pt x="199" y="88"/>
                  <a:pt x="197" y="92"/>
                </a:cubicBezTo>
                <a:cubicBezTo>
                  <a:pt x="191" y="104"/>
                  <a:pt x="184" y="116"/>
                  <a:pt x="177" y="128"/>
                </a:cubicBezTo>
                <a:cubicBezTo>
                  <a:pt x="177" y="128"/>
                  <a:pt x="177" y="128"/>
                  <a:pt x="177" y="129"/>
                </a:cubicBezTo>
                <a:cubicBezTo>
                  <a:pt x="174" y="129"/>
                  <a:pt x="171" y="129"/>
                  <a:pt x="168" y="129"/>
                </a:cubicBezTo>
                <a:cubicBezTo>
                  <a:pt x="138" y="129"/>
                  <a:pt x="109" y="129"/>
                  <a:pt x="79" y="129"/>
                </a:cubicBezTo>
                <a:cubicBezTo>
                  <a:pt x="23" y="129"/>
                  <a:pt x="63" y="129"/>
                  <a:pt x="7" y="129"/>
                </a:cubicBezTo>
                <a:cubicBezTo>
                  <a:pt x="0" y="129"/>
                  <a:pt x="0" y="139"/>
                  <a:pt x="7" y="139"/>
                </a:cubicBezTo>
                <a:cubicBezTo>
                  <a:pt x="96" y="139"/>
                  <a:pt x="90" y="139"/>
                  <a:pt x="180" y="139"/>
                </a:cubicBezTo>
                <a:cubicBezTo>
                  <a:pt x="182" y="139"/>
                  <a:pt x="183" y="138"/>
                  <a:pt x="184" y="136"/>
                </a:cubicBezTo>
                <a:cubicBezTo>
                  <a:pt x="190" y="126"/>
                  <a:pt x="195" y="117"/>
                  <a:pt x="201" y="107"/>
                </a:cubicBezTo>
                <a:cubicBezTo>
                  <a:pt x="206" y="123"/>
                  <a:pt x="212" y="139"/>
                  <a:pt x="218" y="156"/>
                </a:cubicBezTo>
                <a:cubicBezTo>
                  <a:pt x="219" y="159"/>
                  <a:pt x="225" y="161"/>
                  <a:pt x="227" y="157"/>
                </a:cubicBezTo>
                <a:cubicBezTo>
                  <a:pt x="236" y="139"/>
                  <a:pt x="246" y="120"/>
                  <a:pt x="255" y="102"/>
                </a:cubicBezTo>
                <a:cubicBezTo>
                  <a:pt x="262" y="122"/>
                  <a:pt x="269" y="141"/>
                  <a:pt x="277" y="160"/>
                </a:cubicBezTo>
                <a:cubicBezTo>
                  <a:pt x="279" y="164"/>
                  <a:pt x="285" y="165"/>
                  <a:pt x="286" y="160"/>
                </a:cubicBezTo>
                <a:cubicBezTo>
                  <a:pt x="300" y="115"/>
                  <a:pt x="314" y="70"/>
                  <a:pt x="328" y="25"/>
                </a:cubicBezTo>
                <a:cubicBezTo>
                  <a:pt x="343" y="87"/>
                  <a:pt x="359" y="150"/>
                  <a:pt x="374" y="212"/>
                </a:cubicBezTo>
                <a:cubicBezTo>
                  <a:pt x="375" y="217"/>
                  <a:pt x="382" y="217"/>
                  <a:pt x="384" y="212"/>
                </a:cubicBezTo>
                <a:cubicBezTo>
                  <a:pt x="396" y="171"/>
                  <a:pt x="408" y="129"/>
                  <a:pt x="421" y="88"/>
                </a:cubicBezTo>
                <a:cubicBezTo>
                  <a:pt x="426" y="106"/>
                  <a:pt x="432" y="124"/>
                  <a:pt x="437" y="143"/>
                </a:cubicBezTo>
                <a:cubicBezTo>
                  <a:pt x="438" y="148"/>
                  <a:pt x="445" y="147"/>
                  <a:pt x="447" y="143"/>
                </a:cubicBezTo>
                <a:cubicBezTo>
                  <a:pt x="450" y="132"/>
                  <a:pt x="454" y="122"/>
                  <a:pt x="458" y="112"/>
                </a:cubicBezTo>
                <a:cubicBezTo>
                  <a:pt x="461" y="120"/>
                  <a:pt x="464" y="127"/>
                  <a:pt x="466" y="135"/>
                </a:cubicBezTo>
                <a:cubicBezTo>
                  <a:pt x="467" y="137"/>
                  <a:pt x="469" y="139"/>
                  <a:pt x="471" y="139"/>
                </a:cubicBezTo>
                <a:cubicBezTo>
                  <a:pt x="669" y="139"/>
                  <a:pt x="1313" y="139"/>
                  <a:pt x="1332" y="139"/>
                </a:cubicBezTo>
                <a:cubicBezTo>
                  <a:pt x="1338" y="139"/>
                  <a:pt x="1338" y="129"/>
                  <a:pt x="1332" y="129"/>
                </a:cubicBezTo>
                <a:close/>
              </a:path>
            </a:pathLst>
          </a:custGeom>
          <a:solidFill>
            <a:srgbClr val="7C8C9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http://www.tagra.co.uk/wpimages/wp10cb9265_0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1" y="4572998"/>
            <a:ext cx="1157776" cy="15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entiumsoft.com/logo_client/perkes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80" y="1736747"/>
            <a:ext cx="497041" cy="5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otakkertas.files.wordpress.com/2012/03/jawatan-kosong-jabatan-perangkaan-malaysia.png?w=15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50" y="1762856"/>
            <a:ext cx="452611" cy="5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space.poliku.edu.my/xmlui/bitstream/handle/123456789/972/Logo%20Politeknik%20Malaysia%20Kuching%20Sarawak.png?sequence=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0350" y="1888294"/>
            <a:ext cx="674441" cy="2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kselayang.edu.my/images/Gambar/logoksy_2007-201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38" y="1723453"/>
            <a:ext cx="528778" cy="5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feld 35"/>
          <p:cNvSpPr txBox="1"/>
          <p:nvPr/>
        </p:nvSpPr>
        <p:spPr>
          <a:xfrm>
            <a:off x="2391309" y="2564904"/>
            <a:ext cx="87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SOCSO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1" name="Textfeld 35"/>
          <p:cNvSpPr txBox="1"/>
          <p:nvPr/>
        </p:nvSpPr>
        <p:spPr>
          <a:xfrm>
            <a:off x="3208665" y="2564904"/>
            <a:ext cx="87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DOS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" name="Textfeld 35"/>
          <p:cNvSpPr txBox="1"/>
          <p:nvPr/>
        </p:nvSpPr>
        <p:spPr>
          <a:xfrm>
            <a:off x="4038219" y="2564904"/>
            <a:ext cx="87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MARA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www.brandsoftheworld.com/sites/default/files/styles/logo-thumbnail/public/0017/9333/brand.gif?itok=fgYiK-QR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55" y="1762855"/>
            <a:ext cx="462086" cy="61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lpkangar.gov.my/wp/wp-content/uploads/2013/06/pelajaran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88" y="1644751"/>
            <a:ext cx="561781" cy="7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egatech.edu.my/backend/view/storage/images/logo/JPK.jp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9690" y="1714085"/>
            <a:ext cx="368042" cy="6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Oval 106"/>
          <p:cNvSpPr/>
          <p:nvPr/>
        </p:nvSpPr>
        <p:spPr>
          <a:xfrm>
            <a:off x="4950991" y="1596106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feld 35"/>
          <p:cNvSpPr txBox="1"/>
          <p:nvPr/>
        </p:nvSpPr>
        <p:spPr>
          <a:xfrm>
            <a:off x="4716016" y="2564904"/>
            <a:ext cx="116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GIATMARA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42" name="Picture 18" descr="https://upload.wikimedia.org/wikipedia/en/9/93/Kolej_Mara_Banting_logo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68" y="1678472"/>
            <a:ext cx="536846" cy="6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feld 35"/>
          <p:cNvSpPr txBox="1"/>
          <p:nvPr/>
        </p:nvSpPr>
        <p:spPr>
          <a:xfrm>
            <a:off x="5724128" y="2564904"/>
            <a:ext cx="87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IKBN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46" name="Picture 22" descr="http://2.bp.blogspot.com/_y9UNsc6BEPY/S9Azr27U-tI/AAAAAAAAAAM/w3ekj16vGL8/s1600/LOGO+GIATMARA+TRANSPARENT2.pn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90" y="1741034"/>
            <a:ext cx="378259" cy="6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feld 35"/>
          <p:cNvSpPr txBox="1"/>
          <p:nvPr/>
        </p:nvSpPr>
        <p:spPr>
          <a:xfrm>
            <a:off x="6300192" y="2564904"/>
            <a:ext cx="87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BPTV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48" name="Picture 24" descr="http://sigtech.com.my/v1/wp-content/uploads/2014/08/jtm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83" y="1749892"/>
            <a:ext cx="751624" cy="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feld 35"/>
          <p:cNvSpPr txBox="1"/>
          <p:nvPr/>
        </p:nvSpPr>
        <p:spPr>
          <a:xfrm>
            <a:off x="8154869" y="2535287"/>
            <a:ext cx="109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COMUNITY COLLEGE</a:t>
            </a:r>
          </a:p>
        </p:txBody>
      </p:sp>
      <p:sp>
        <p:nvSpPr>
          <p:cNvPr id="119" name="Oval 118"/>
          <p:cNvSpPr/>
          <p:nvPr/>
        </p:nvSpPr>
        <p:spPr>
          <a:xfrm>
            <a:off x="104415" y="1593288"/>
            <a:ext cx="700312" cy="9043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feld 32"/>
          <p:cNvSpPr txBox="1"/>
          <p:nvPr/>
        </p:nvSpPr>
        <p:spPr>
          <a:xfrm>
            <a:off x="35496" y="2564904"/>
            <a:ext cx="78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ILMIA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36" y="1831650"/>
            <a:ext cx="551890" cy="326243"/>
          </a:xfrm>
          <a:prstGeom prst="rect">
            <a:avLst/>
          </a:prstGeom>
        </p:spPr>
      </p:pic>
      <p:sp>
        <p:nvSpPr>
          <p:cNvPr id="123" name="Freeform 8"/>
          <p:cNvSpPr>
            <a:spLocks noEditPoints="1"/>
          </p:cNvSpPr>
          <p:nvPr/>
        </p:nvSpPr>
        <p:spPr bwMode="gray">
          <a:xfrm rot="14415910" flipH="1">
            <a:off x="-83550" y="3776153"/>
            <a:ext cx="1024860" cy="673848"/>
          </a:xfrm>
          <a:custGeom>
            <a:avLst/>
            <a:gdLst>
              <a:gd name="T0" fmla="*/ 508 w 642"/>
              <a:gd name="T1" fmla="*/ 94 h 189"/>
              <a:gd name="T2" fmla="*/ 243 w 642"/>
              <a:gd name="T3" fmla="*/ 72 h 189"/>
              <a:gd name="T4" fmla="*/ 21 w 642"/>
              <a:gd name="T5" fmla="*/ 183 h 189"/>
              <a:gd name="T6" fmla="*/ 4 w 642"/>
              <a:gd name="T7" fmla="*/ 182 h 189"/>
              <a:gd name="T8" fmla="*/ 10 w 642"/>
              <a:gd name="T9" fmla="*/ 164 h 189"/>
              <a:gd name="T10" fmla="*/ 239 w 642"/>
              <a:gd name="T11" fmla="*/ 47 h 189"/>
              <a:gd name="T12" fmla="*/ 522 w 642"/>
              <a:gd name="T13" fmla="*/ 68 h 189"/>
              <a:gd name="T14" fmla="*/ 508 w 642"/>
              <a:gd name="T15" fmla="*/ 94 h 189"/>
              <a:gd name="T16" fmla="*/ 630 w 642"/>
              <a:gd name="T17" fmla="*/ 93 h 189"/>
              <a:gd name="T18" fmla="*/ 515 w 642"/>
              <a:gd name="T19" fmla="*/ 7 h 189"/>
              <a:gd name="T20" fmla="*/ 496 w 642"/>
              <a:gd name="T21" fmla="*/ 30 h 189"/>
              <a:gd name="T22" fmla="*/ 572 w 642"/>
              <a:gd name="T23" fmla="*/ 87 h 189"/>
              <a:gd name="T24" fmla="*/ 541 w 642"/>
              <a:gd name="T25" fmla="*/ 98 h 189"/>
              <a:gd name="T26" fmla="*/ 459 w 642"/>
              <a:gd name="T27" fmla="*/ 162 h 189"/>
              <a:gd name="T28" fmla="*/ 462 w 642"/>
              <a:gd name="T29" fmla="*/ 179 h 189"/>
              <a:gd name="T30" fmla="*/ 479 w 642"/>
              <a:gd name="T31" fmla="*/ 169 h 189"/>
              <a:gd name="T32" fmla="*/ 536 w 642"/>
              <a:gd name="T33" fmla="*/ 125 h 189"/>
              <a:gd name="T34" fmla="*/ 611 w 642"/>
              <a:gd name="T35" fmla="*/ 116 h 189"/>
              <a:gd name="T36" fmla="*/ 630 w 642"/>
              <a:gd name="T37" fmla="*/ 9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2" h="189">
                <a:moveTo>
                  <a:pt x="508" y="94"/>
                </a:moveTo>
                <a:cubicBezTo>
                  <a:pt x="422" y="74"/>
                  <a:pt x="331" y="62"/>
                  <a:pt x="243" y="72"/>
                </a:cubicBezTo>
                <a:cubicBezTo>
                  <a:pt x="160" y="82"/>
                  <a:pt x="79" y="125"/>
                  <a:pt x="21" y="183"/>
                </a:cubicBezTo>
                <a:cubicBezTo>
                  <a:pt x="16" y="187"/>
                  <a:pt x="7" y="189"/>
                  <a:pt x="4" y="182"/>
                </a:cubicBezTo>
                <a:cubicBezTo>
                  <a:pt x="0" y="176"/>
                  <a:pt x="5" y="168"/>
                  <a:pt x="10" y="164"/>
                </a:cubicBezTo>
                <a:cubicBezTo>
                  <a:pt x="70" y="104"/>
                  <a:pt x="155" y="58"/>
                  <a:pt x="239" y="47"/>
                </a:cubicBezTo>
                <a:cubicBezTo>
                  <a:pt x="333" y="34"/>
                  <a:pt x="430" y="47"/>
                  <a:pt x="522" y="68"/>
                </a:cubicBezTo>
                <a:cubicBezTo>
                  <a:pt x="537" y="71"/>
                  <a:pt x="521" y="97"/>
                  <a:pt x="508" y="94"/>
                </a:cubicBezTo>
                <a:close/>
                <a:moveTo>
                  <a:pt x="630" y="93"/>
                </a:moveTo>
                <a:cubicBezTo>
                  <a:pt x="590" y="67"/>
                  <a:pt x="555" y="33"/>
                  <a:pt x="515" y="7"/>
                </a:cubicBezTo>
                <a:cubicBezTo>
                  <a:pt x="503" y="0"/>
                  <a:pt x="484" y="23"/>
                  <a:pt x="496" y="30"/>
                </a:cubicBezTo>
                <a:cubicBezTo>
                  <a:pt x="523" y="47"/>
                  <a:pt x="547" y="68"/>
                  <a:pt x="572" y="87"/>
                </a:cubicBezTo>
                <a:cubicBezTo>
                  <a:pt x="561" y="90"/>
                  <a:pt x="551" y="94"/>
                  <a:pt x="541" y="98"/>
                </a:cubicBezTo>
                <a:cubicBezTo>
                  <a:pt x="509" y="111"/>
                  <a:pt x="478" y="133"/>
                  <a:pt x="459" y="162"/>
                </a:cubicBezTo>
                <a:cubicBezTo>
                  <a:pt x="455" y="167"/>
                  <a:pt x="455" y="176"/>
                  <a:pt x="462" y="179"/>
                </a:cubicBezTo>
                <a:cubicBezTo>
                  <a:pt x="469" y="181"/>
                  <a:pt x="475" y="175"/>
                  <a:pt x="479" y="169"/>
                </a:cubicBezTo>
                <a:cubicBezTo>
                  <a:pt x="493" y="150"/>
                  <a:pt x="515" y="136"/>
                  <a:pt x="536" y="125"/>
                </a:cubicBezTo>
                <a:cubicBezTo>
                  <a:pt x="557" y="115"/>
                  <a:pt x="588" y="103"/>
                  <a:pt x="611" y="116"/>
                </a:cubicBezTo>
                <a:cubicBezTo>
                  <a:pt x="623" y="122"/>
                  <a:pt x="642" y="100"/>
                  <a:pt x="630" y="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44795" y="1260767"/>
            <a:ext cx="0" cy="18010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99792" y="653123"/>
            <a:ext cx="6444208" cy="2178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173966" y="193410"/>
            <a:ext cx="2810570" cy="642470"/>
            <a:chOff x="1547898" y="6113333"/>
            <a:chExt cx="2810570" cy="64247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5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98" y="6113333"/>
              <a:ext cx="592277" cy="64247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1874" y="6221788"/>
              <a:ext cx="2166594" cy="53401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 bwMode="auto">
          <a:xfrm>
            <a:off x="35497" y="1124744"/>
            <a:ext cx="9108504" cy="22322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7" name="Picture 2" descr="http://www.clker.com/cliparts/T/O/2/h/I/8/return-button-hi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74940" y="6116699"/>
            <a:ext cx="1044212" cy="57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2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82567" y="1653539"/>
            <a:ext cx="85344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1981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1128" y="2263139"/>
            <a:ext cx="131063" cy="54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2567" y="2491739"/>
            <a:ext cx="85344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56659" y="22860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457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600" y="2819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1128" y="3101339"/>
            <a:ext cx="131063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2567" y="3329940"/>
            <a:ext cx="85344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6659" y="31242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457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7600" y="3657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91128" y="3939540"/>
            <a:ext cx="131063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82567" y="4168140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56659" y="3962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457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4495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2567" y="5006340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82567" y="5844540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79912" y="486916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4571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35896" y="544522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1"/>
                </a:lnTo>
                <a:lnTo>
                  <a:pt x="33480" y="33475"/>
                </a:lnTo>
                <a:lnTo>
                  <a:pt x="8983" y="69806"/>
                </a:lnTo>
                <a:lnTo>
                  <a:pt x="0" y="114300"/>
                </a:lnTo>
                <a:lnTo>
                  <a:pt x="8983" y="158793"/>
                </a:lnTo>
                <a:lnTo>
                  <a:pt x="33480" y="195124"/>
                </a:lnTo>
                <a:lnTo>
                  <a:pt x="69812" y="219618"/>
                </a:lnTo>
                <a:lnTo>
                  <a:pt x="114300" y="228600"/>
                </a:lnTo>
                <a:lnTo>
                  <a:pt x="158787" y="219618"/>
                </a:lnTo>
                <a:lnTo>
                  <a:pt x="195119" y="195124"/>
                </a:lnTo>
                <a:lnTo>
                  <a:pt x="219616" y="158793"/>
                </a:lnTo>
                <a:lnTo>
                  <a:pt x="228600" y="114300"/>
                </a:lnTo>
                <a:lnTo>
                  <a:pt x="219616" y="69806"/>
                </a:lnTo>
                <a:lnTo>
                  <a:pt x="195119" y="33475"/>
                </a:lnTo>
                <a:lnTo>
                  <a:pt x="158787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76A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41774" y="1936115"/>
            <a:ext cx="4634681" cy="114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smtClean="0">
                <a:latin typeface="Calibri"/>
                <a:cs typeface="Calibri"/>
              </a:rPr>
              <a:t>STRUCTURE OF MALAYSIA WORKFORCE</a:t>
            </a:r>
            <a:endParaRPr sz="1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latin typeface="Calibri"/>
                <a:cs typeface="Calibri"/>
              </a:rPr>
              <a:t>LABOUR MARKET FRAMEWORK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41775" y="3612769"/>
            <a:ext cx="41306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800" b="1" spc="-5" dirty="0" smtClean="0">
                <a:latin typeface="Calibri"/>
                <a:cs typeface="Calibri"/>
              </a:rPr>
              <a:t>BACKGROUND &amp; </a:t>
            </a:r>
            <a:r>
              <a:rPr lang="en-US" b="1" spc="-10" dirty="0" smtClean="0">
                <a:latin typeface="Calibri"/>
                <a:cs typeface="Calibri"/>
              </a:rPr>
              <a:t>ROLES OF JOBSMALAYSIA</a:t>
            </a:r>
            <a:endParaRPr lang="en-US" b="1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800" b="1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4161" y="4797152"/>
            <a:ext cx="2792095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800" b="1" spc="-10" dirty="0" smtClean="0">
                <a:latin typeface="Calibri"/>
                <a:cs typeface="Calibri"/>
              </a:rPr>
              <a:t>CONCLUSION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6896" y="26064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23528" y="266250"/>
            <a:ext cx="2810570" cy="642470"/>
            <a:chOff x="1547898" y="6113333"/>
            <a:chExt cx="2810570" cy="64247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98" y="6113333"/>
              <a:ext cx="592277" cy="64247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1874" y="6221788"/>
              <a:ext cx="2166594" cy="534015"/>
            </a:xfrm>
            <a:prstGeom prst="rect">
              <a:avLst/>
            </a:prstGeom>
          </p:spPr>
        </p:pic>
      </p:grpSp>
      <p:cxnSp>
        <p:nvCxnSpPr>
          <p:cNvPr id="38" name="Straight Connector 37"/>
          <p:cNvCxnSpPr/>
          <p:nvPr/>
        </p:nvCxnSpPr>
        <p:spPr>
          <a:xfrm>
            <a:off x="3995936" y="908720"/>
            <a:ext cx="5120640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95936" y="449982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10" dirty="0" smtClean="0">
                <a:latin typeface="Calibri"/>
                <a:cs typeface="Calibri"/>
              </a:rPr>
              <a:t>REBRANDING OF JOBSMALAYSIA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7504" y="845948"/>
          <a:ext cx="88569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779838" y="2420938"/>
            <a:ext cx="0" cy="215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9250" y="2636838"/>
            <a:ext cx="38163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9250" y="2636838"/>
            <a:ext cx="0" cy="1444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56100" y="4581525"/>
            <a:ext cx="0" cy="2873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63713" y="4365625"/>
            <a:ext cx="0" cy="2143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87450" y="4581525"/>
            <a:ext cx="31686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925" y="6623050"/>
            <a:ext cx="56165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Source: Labour Force Survey Report </a:t>
            </a: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2015, 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Department of Statistics, Malaysia</a:t>
            </a:r>
            <a:endParaRPr lang="en-MY" sz="11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226" name="Picture 8" descr="http://www.gyrigym.com/en/images/brainpic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1052736"/>
            <a:ext cx="20891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http://5.brta.in/images/2013-02/feae6f839d8b8b4a65bc1ef976ee34a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2780928"/>
            <a:ext cx="17272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http://cdn.vectorstock.com/i/composite/69,08/industrial-worker-icons-set-vector-16169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38" y="2852738"/>
            <a:ext cx="18716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/>
          <p:nvPr/>
        </p:nvCxnSpPr>
        <p:spPr>
          <a:xfrm>
            <a:off x="1187450" y="4581525"/>
            <a:ext cx="0" cy="2873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435600" y="2636838"/>
            <a:ext cx="0" cy="1444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1" name="Picture 14" descr="http://www.tradingeconomics.com/charts/malaysia-labor-force-participation-rate.png?s=malaysialabforparrat&amp;d2=201408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388" y="1701800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http://comps.canstockphoto.com/can-stock-photo_csp143396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4725144"/>
            <a:ext cx="14398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8" descr="http://blogs.northcountrypublicradio.org/inbox/files/2014/01/140108jobles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113" y="4941888"/>
            <a:ext cx="19192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203848" y="0"/>
            <a:ext cx="594015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Structure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Malaysia’s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Labour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Force,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2015 </a:t>
            </a:r>
            <a:endParaRPr lang="en-MY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235" name="Picture 23" descr="bi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73025"/>
            <a:ext cx="2971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4" descr="https://encrypted-tbn3.gstatic.com/images?q=tbn:ANd9GcTQC0ZO9sNc6r7KhnuRCvmbgtAF69CSZ3avxd9rmNKzrM-Yh4jH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941888"/>
            <a:ext cx="1608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419872" y="404664"/>
            <a:ext cx="5724128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://blog.entrepreneurthearts.com/etablog/wp-content/uploads/2011/02/Supply-and-de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6673"/>
            <a:ext cx="4752528" cy="26939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26"/>
          <p:cNvSpPr txBox="1"/>
          <p:nvPr/>
        </p:nvSpPr>
        <p:spPr bwMode="gray">
          <a:xfrm>
            <a:off x="195906" y="3630878"/>
            <a:ext cx="2413000" cy="1226840"/>
          </a:xfrm>
          <a:prstGeom prst="rect">
            <a:avLst/>
          </a:prstGeom>
          <a:noFill/>
        </p:spPr>
        <p:txBody>
          <a:bodyPr lIns="0" tIns="45711" rIns="0" bIns="71984" anchor="b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Job Seekers / Workforce</a:t>
            </a:r>
            <a:endParaRPr lang="en-MY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171413" indent="-1714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Training </a:t>
            </a:r>
            <a:r>
              <a:rPr lang="en-US" sz="12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institutions, </a:t>
            </a: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universities and colleges</a:t>
            </a:r>
          </a:p>
          <a:p>
            <a:pPr marL="171413" indent="-1714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Current </a:t>
            </a:r>
            <a:r>
              <a:rPr lang="en-US" sz="1200" kern="0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Labour</a:t>
            </a: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Force</a:t>
            </a:r>
            <a:endParaRPr lang="en-MY" sz="1200" kern="0" dirty="0">
              <a:solidFill>
                <a:schemeClr val="accent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7" name="Textfeld 26"/>
          <p:cNvSpPr txBox="1"/>
          <p:nvPr/>
        </p:nvSpPr>
        <p:spPr bwMode="gray">
          <a:xfrm>
            <a:off x="6804248" y="3140968"/>
            <a:ext cx="2089150" cy="1042174"/>
          </a:xfrm>
          <a:prstGeom prst="rect">
            <a:avLst/>
          </a:prstGeom>
          <a:noFill/>
        </p:spPr>
        <p:txBody>
          <a:bodyPr lIns="0" tIns="45711" rIns="0" bIns="71984" anchor="b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</a:rPr>
              <a:t>Enterprise and Establishments</a:t>
            </a:r>
          </a:p>
          <a:p>
            <a:pPr marL="398463" lvl="1" indent="-282575"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Vacancies</a:t>
            </a:r>
          </a:p>
          <a:p>
            <a:pPr marL="398463" lvl="1" indent="-2825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</a:rPr>
              <a:t>Wages</a:t>
            </a:r>
            <a:endParaRPr lang="en-MY" sz="12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5" name="Picture 4" descr="http://www.emp-is.com/sites/all/themes/emp/images/services/education-university-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7290" y="2077738"/>
            <a:ext cx="12350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https://badmoonrisingblog.files.wordpress.com/2012/10/national-integration-malaysian-school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352" y="2077738"/>
            <a:ext cx="11509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http://2.bp.blogspot.com/-semSqH7k04A/TqTG2dBTK2I/AAAAAAAAAbY/PXmQFer5Sgw/s1600/economic_recovery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557213"/>
            <a:ext cx="17287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3851920" y="548680"/>
            <a:ext cx="52920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63888" y="5517232"/>
            <a:ext cx="1539297" cy="1188602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cloud data warehous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33256"/>
            <a:ext cx="1440160" cy="8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AutoShape 15" descr="Image result for arrow going d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13" name="AutoShape 17" descr="Image result for arrow going d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117" name="Picture 21" descr="Image result for arrow going down 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5580112" y="2852936"/>
            <a:ext cx="1152128" cy="1152128"/>
          </a:xfrm>
          <a:prstGeom prst="rect">
            <a:avLst/>
          </a:prstGeom>
          <a:noFill/>
        </p:spPr>
      </p:pic>
      <p:pic>
        <p:nvPicPr>
          <p:cNvPr id="22" name="Picture 21" descr="Image result for arrow going down 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707987">
            <a:off x="2484337" y="2925512"/>
            <a:ext cx="1296144" cy="1296144"/>
          </a:xfrm>
          <a:prstGeom prst="rect">
            <a:avLst/>
          </a:prstGeom>
          <a:noFill/>
        </p:spPr>
      </p:pic>
      <p:sp>
        <p:nvSpPr>
          <p:cNvPr id="23" name="Textfeld 26"/>
          <p:cNvSpPr txBox="1"/>
          <p:nvPr/>
        </p:nvSpPr>
        <p:spPr bwMode="gray">
          <a:xfrm>
            <a:off x="5652120" y="4221088"/>
            <a:ext cx="3240360" cy="949841"/>
          </a:xfrm>
          <a:prstGeom prst="rect">
            <a:avLst/>
          </a:prstGeom>
          <a:noFill/>
        </p:spPr>
        <p:txBody>
          <a:bodyPr wrap="square" lIns="0" tIns="45711" rIns="0" bIns="71984" anchor="b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LMIDW Data warehouse</a:t>
            </a:r>
            <a:endParaRPr lang="en-MY" b="1" kern="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628516" lvl="1" indent="-1714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Compilation of </a:t>
            </a:r>
            <a:r>
              <a:rPr lang="en-US" sz="1200" kern="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Labour</a:t>
            </a: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 Market statistics for policy formulation</a:t>
            </a:r>
          </a:p>
          <a:p>
            <a:pPr marL="628516" lvl="1" indent="-1714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In-depth </a:t>
            </a:r>
            <a:r>
              <a:rPr lang="en-US" sz="1200" kern="0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labour</a:t>
            </a: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market analysis</a:t>
            </a:r>
            <a:endParaRPr lang="en-MY" sz="1200" kern="0" dirty="0">
              <a:solidFill>
                <a:schemeClr val="accent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030" name="Picture 6" descr="Image result for arrow going down 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945" y="4568320"/>
            <a:ext cx="792088" cy="88501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933563" y="116632"/>
            <a:ext cx="524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Labour</a:t>
            </a:r>
            <a:r>
              <a:rPr lang="en-US" sz="2400" b="1" dirty="0" smtClean="0">
                <a:solidFill>
                  <a:srgbClr val="0070C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Market Framework - MOHR</a:t>
            </a:r>
            <a:endParaRPr lang="en-US" sz="2400" b="1" dirty="0">
              <a:solidFill>
                <a:srgbClr val="0070C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520" y="0"/>
            <a:ext cx="2810570" cy="642470"/>
            <a:chOff x="1547898" y="6113333"/>
            <a:chExt cx="2810570" cy="64247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98" y="6113333"/>
              <a:ext cx="592277" cy="64247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1874" y="6221788"/>
              <a:ext cx="2166594" cy="534015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7" cstate="print"/>
          <a:srcRect l="17292" r="18973"/>
          <a:stretch/>
        </p:blipFill>
        <p:spPr>
          <a:xfrm>
            <a:off x="6404291" y="5299247"/>
            <a:ext cx="1009850" cy="11473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60038" y="5655659"/>
            <a:ext cx="1584472" cy="11473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228184" y="5170335"/>
            <a:ext cx="2592288" cy="168766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26"/>
          <p:cNvSpPr txBox="1"/>
          <p:nvPr/>
        </p:nvSpPr>
        <p:spPr bwMode="gray">
          <a:xfrm>
            <a:off x="3383868" y="2648126"/>
            <a:ext cx="2304255" cy="1596172"/>
          </a:xfrm>
          <a:prstGeom prst="rect">
            <a:avLst/>
          </a:prstGeom>
          <a:noFill/>
        </p:spPr>
        <p:txBody>
          <a:bodyPr wrap="square" lIns="0" tIns="45711" rIns="0" bIns="71984" anchor="b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b="1" kern="0" dirty="0" err="1" smtClean="0">
                <a:solidFill>
                  <a:schemeClr val="accent2">
                    <a:lumMod val="75000"/>
                  </a:schemeClr>
                </a:solidFill>
              </a:rPr>
              <a:t>JobsMalaysia</a:t>
            </a:r>
            <a:r>
              <a:rPr lang="en-MY" sz="1600" b="1" kern="0" dirty="0" smtClean="0">
                <a:solidFill>
                  <a:schemeClr val="accent2">
                    <a:lumMod val="75000"/>
                  </a:schemeClr>
                </a:solidFill>
              </a:rPr>
              <a:t> (22 JMCs throughout Malaysia)</a:t>
            </a:r>
            <a:endParaRPr lang="en-MY" sz="1600" b="1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628516" lvl="1" indent="-1714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MY" sz="12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Matching of Jobs</a:t>
            </a:r>
          </a:p>
          <a:p>
            <a:pPr marL="628516" lvl="1" indent="-1714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Statistics on Job Seekers, Vacancies and Successful Placements</a:t>
            </a:r>
            <a:endParaRPr lang="en-MY" sz="1200" kern="0" dirty="0">
              <a:solidFill>
                <a:schemeClr val="accent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8" name="Picture 6" descr="Image result for arrow going down 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5256075" y="5547518"/>
            <a:ext cx="792088" cy="8850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47037" y="4183142"/>
            <a:ext cx="158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700" b="1" kern="0" dirty="0" smtClean="0">
                <a:solidFill>
                  <a:schemeClr val="accent2">
                    <a:lumMod val="75000"/>
                  </a:schemeClr>
                </a:solidFill>
              </a:rPr>
              <a:t>Total 1,143 Active Private </a:t>
            </a:r>
            <a:r>
              <a:rPr lang="en-MY" sz="700" b="1" kern="0" dirty="0">
                <a:solidFill>
                  <a:schemeClr val="accent2">
                    <a:lumMod val="75000"/>
                  </a:schemeClr>
                </a:solidFill>
              </a:rPr>
              <a:t>Employment Agencies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9611" y="6265984"/>
            <a:ext cx="8850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MY" i="1" dirty="0" smtClean="0">
                <a:latin typeface="Eras Demi ITC" pitchFamily="34" charset="0"/>
                <a:hlinkClick r:id="rId10" action="ppaction://hlinksldjump"/>
              </a:rPr>
              <a:t>CLICK</a:t>
            </a:r>
            <a:endParaRPr lang="en-MY" i="1" dirty="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1916" y="1633888"/>
            <a:ext cx="6768752" cy="10081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576263" indent="-576263" algn="just" defTabSz="511175">
              <a:buFont typeface="Arial" pitchFamily="34" charset="0"/>
              <a:buChar char="•"/>
              <a:tabLst>
                <a:tab pos="511175" algn="l"/>
              </a:tabLs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JobsMalaysia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agency that provides Public Employment Services in Malaysia and was established in 2002 under the purview of Ministry of Human Resources.</a:t>
            </a:r>
          </a:p>
          <a:p>
            <a:pPr marL="857250" indent="-857250"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0947"/>
            <a:ext cx="1835695" cy="6827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0028" y="8226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smtClean="0">
                <a:latin typeface="Arial Rounded MT Bold" pitchFamily="34" charset="0"/>
              </a:rPr>
              <a:t>Background</a:t>
            </a:r>
            <a:endParaRPr lang="en-MY" sz="28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1916" y="3362080"/>
            <a:ext cx="6768752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6263" indent="-576263" algn="just" defTabSz="511175">
              <a:buFont typeface="Arial" pitchFamily="34" charset="0"/>
              <a:buChar char="•"/>
              <a:tabLst>
                <a:tab pos="5111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MY" dirty="0" smtClean="0">
                <a:latin typeface="Arial" pitchFamily="34" charset="0"/>
                <a:cs typeface="Arial" pitchFamily="34" charset="0"/>
              </a:rPr>
              <a:t>improve </a:t>
            </a:r>
            <a:r>
              <a:rPr lang="en-MY" dirty="0">
                <a:latin typeface="Arial" pitchFamily="34" charset="0"/>
                <a:cs typeface="Arial" pitchFamily="34" charset="0"/>
              </a:rPr>
              <a:t>the mobilization of the nation's human resources and to ensure that manpower utilization is optimized through the systematic matching of job seekers to job vacancies</a:t>
            </a:r>
            <a:r>
              <a:rPr lang="en-MY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76263" indent="-576263" algn="just" defTabSz="511175">
              <a:buFont typeface="Arial" pitchFamily="34" charset="0"/>
              <a:buChar char="•"/>
              <a:tabLst>
                <a:tab pos="511175" algn="l"/>
              </a:tabLst>
            </a:pPr>
            <a:endParaRPr lang="en-MY" dirty="0" smtClean="0">
              <a:latin typeface="Arial" pitchFamily="34" charset="0"/>
              <a:cs typeface="Arial" pitchFamily="34" charset="0"/>
            </a:endParaRPr>
          </a:p>
          <a:p>
            <a:pPr marL="576263" indent="-576263" algn="just" defTabSz="511175">
              <a:buFont typeface="Arial" pitchFamily="34" charset="0"/>
              <a:buChar char="•"/>
              <a:tabLst>
                <a:tab pos="511175" algn="l"/>
              </a:tabLst>
            </a:pPr>
            <a:r>
              <a:rPr lang="en-MY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MY" dirty="0">
                <a:latin typeface="Arial" pitchFamily="34" charset="0"/>
                <a:cs typeface="Arial" pitchFamily="34" charset="0"/>
              </a:rPr>
              <a:t>be a one-stop centre for </a:t>
            </a:r>
            <a:r>
              <a:rPr lang="en-MY" dirty="0" smtClean="0">
                <a:latin typeface="Arial" pitchFamily="34" charset="0"/>
                <a:cs typeface="Arial" pitchFamily="34" charset="0"/>
              </a:rPr>
              <a:t>employment services </a:t>
            </a:r>
            <a:r>
              <a:rPr lang="en-MY" dirty="0">
                <a:latin typeface="Arial" pitchFamily="34" charset="0"/>
                <a:cs typeface="Arial" pitchFamily="34" charset="0"/>
              </a:rPr>
              <a:t>that will be accessible to the </a:t>
            </a:r>
            <a:r>
              <a:rPr lang="en-MY" dirty="0" smtClean="0">
                <a:latin typeface="Arial" pitchFamily="34" charset="0"/>
                <a:cs typeface="Arial" pitchFamily="34" charset="0"/>
              </a:rPr>
              <a:t>public, including Malaysians residing  abroad </a:t>
            </a:r>
            <a:r>
              <a:rPr lang="en-MY" dirty="0">
                <a:latin typeface="Arial" pitchFamily="34" charset="0"/>
                <a:cs typeface="Arial" pitchFamily="34" charset="0"/>
              </a:rPr>
              <a:t>and potential foreign investors.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57250" indent="-857250"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2036" y="278601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Objectives</a:t>
            </a:r>
            <a:endParaRPr lang="en-MY" sz="2800" dirty="0">
              <a:latin typeface="Arial Rounded MT Bol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520" y="180166"/>
            <a:ext cx="2810570" cy="642470"/>
            <a:chOff x="1547898" y="6113333"/>
            <a:chExt cx="2810570" cy="6424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98" y="6113333"/>
              <a:ext cx="592277" cy="6424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1874" y="6221788"/>
              <a:ext cx="2166594" cy="534015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2771800" y="1340768"/>
            <a:ext cx="2232248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43808" y="3284984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447" y="-27384"/>
            <a:ext cx="52348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ROLES OF JOBSMALAYSIA</a:t>
            </a:r>
            <a:endParaRPr lang="en-US" sz="3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E1D8-59F6-443B-B04C-75DBE37231CF}" type="slidenum">
              <a:rPr lang="en-MY" smtClean="0"/>
              <a:pPr/>
              <a:t>6</a:t>
            </a:fld>
            <a:endParaRPr lang="en-MY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827584" y="1485143"/>
            <a:ext cx="4248472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National Employment Centre in Malaysia</a:t>
            </a:r>
            <a:endParaRPr lang="en-MY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27584" y="2205223"/>
            <a:ext cx="4248472" cy="1080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Provide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facilities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jobseekers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jobs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employers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get </a:t>
            </a: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potential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s-MY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talent</a:t>
            </a:r>
            <a:r>
              <a:rPr lang="ms-MY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ms-MY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27584" y="3573375"/>
            <a:ext cx="4248472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Accessible both online through Portal and  via 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JobMalaysia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JobsMalaysia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Point nationwide for employment and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labour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market </a:t>
            </a:r>
            <a:endParaRPr lang="en-MY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27584" y="4869519"/>
            <a:ext cx="4248472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fees imposed to  jobseekers and employers</a:t>
            </a:r>
            <a:endParaRPr lang="en-MY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0952" y="0"/>
            <a:ext cx="2810570" cy="642470"/>
            <a:chOff x="1547898" y="6113333"/>
            <a:chExt cx="2810570" cy="6424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98" y="6113333"/>
              <a:ext cx="592277" cy="64247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1874" y="6221788"/>
              <a:ext cx="2166594" cy="534015"/>
            </a:xfrm>
            <a:prstGeom prst="rect">
              <a:avLst/>
            </a:prstGeom>
          </p:spPr>
        </p:pic>
      </p:grpSp>
      <p:cxnSp>
        <p:nvCxnSpPr>
          <p:cNvPr id="24" name="Straight Connector 23"/>
          <p:cNvCxnSpPr/>
          <p:nvPr/>
        </p:nvCxnSpPr>
        <p:spPr>
          <a:xfrm>
            <a:off x="3635896" y="620688"/>
            <a:ext cx="5508104" cy="2178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Diagram 30"/>
          <p:cNvGraphicFramePr/>
          <p:nvPr/>
        </p:nvGraphicFramePr>
        <p:xfrm>
          <a:off x="5436096" y="1340768"/>
          <a:ext cx="30963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Down Arrow 35"/>
          <p:cNvSpPr/>
          <p:nvPr/>
        </p:nvSpPr>
        <p:spPr bwMode="auto">
          <a:xfrm>
            <a:off x="6660232" y="3501008"/>
            <a:ext cx="648072" cy="11521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160" y="4869160"/>
            <a:ext cx="2232248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Job Placements 115,097</a:t>
            </a:r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638132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 smtClean="0"/>
              <a:t>Source: </a:t>
            </a:r>
            <a:r>
              <a:rPr lang="en-MY" sz="1100" dirty="0" err="1" smtClean="0"/>
              <a:t>JobsMalaysia</a:t>
            </a:r>
            <a:r>
              <a:rPr lang="en-MY" sz="1100" dirty="0" smtClean="0"/>
              <a:t> (end 31 July 2016)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170752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21186" y="4009645"/>
            <a:ext cx="7429500" cy="2729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960" y="3369564"/>
            <a:ext cx="4320540" cy="2039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1891" y="2610611"/>
            <a:ext cx="3095244" cy="1659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3976" y="1997964"/>
            <a:ext cx="1847088" cy="1110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2888" y="1170432"/>
            <a:ext cx="946403" cy="1042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2432" y="1802569"/>
            <a:ext cx="4713732" cy="251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393700" lvl="0" algn="just">
              <a:spcBef>
                <a:spcPts val="5"/>
              </a:spcBef>
            </a:pPr>
            <a:r>
              <a:rPr lang="en-MY" sz="1400" b="1" spc="-5" dirty="0">
                <a:solidFill>
                  <a:srgbClr val="FFFFFF"/>
                </a:solidFill>
                <a:latin typeface="Calibri"/>
                <a:cs typeface="Calibri"/>
              </a:rPr>
              <a:t>Cooperation </a:t>
            </a:r>
            <a:r>
              <a:rPr lang="en-MY" sz="1400" b="1" dirty="0">
                <a:solidFill>
                  <a:srgbClr val="FFFFFF"/>
                </a:solidFill>
                <a:latin typeface="Calibri"/>
                <a:cs typeface="Calibri"/>
              </a:rPr>
              <a:t>with National </a:t>
            </a:r>
            <a:r>
              <a:rPr lang="en-MY" sz="1400" b="1" spc="-5" dirty="0">
                <a:solidFill>
                  <a:srgbClr val="FFFFFF"/>
                </a:solidFill>
                <a:latin typeface="Calibri"/>
                <a:cs typeface="Calibri"/>
              </a:rPr>
              <a:t>Broadcasting</a:t>
            </a:r>
            <a:r>
              <a:rPr lang="en-MY" sz="1400" b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MY" sz="1400" b="1" spc="-5" dirty="0" err="1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endParaRPr lang="en-MY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79291" y="2553462"/>
            <a:ext cx="4256532" cy="251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80975" algn="just">
              <a:spcBef>
                <a:spcPts val="860"/>
              </a:spcBef>
            </a:pPr>
            <a:r>
              <a:rPr lang="en-MY" sz="1400" b="1" spc="-5" dirty="0">
                <a:solidFill>
                  <a:srgbClr val="FFFFFF"/>
                </a:solidFill>
                <a:latin typeface="Calibri"/>
                <a:cs typeface="Calibri"/>
              </a:rPr>
              <a:t>Cooperation </a:t>
            </a:r>
            <a:r>
              <a:rPr lang="en-MY" sz="1400" b="1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lang="en-MY" sz="1400" b="1" spc="-10" dirty="0">
                <a:solidFill>
                  <a:srgbClr val="FFFFFF"/>
                </a:solidFill>
                <a:latin typeface="Calibri"/>
                <a:cs typeface="Calibri"/>
              </a:rPr>
              <a:t>Relevant </a:t>
            </a:r>
            <a:r>
              <a:rPr lang="en-MY" sz="1400" b="1" spc="-5" dirty="0">
                <a:solidFill>
                  <a:srgbClr val="FFFFFF"/>
                </a:solidFill>
                <a:latin typeface="Calibri"/>
                <a:cs typeface="Calibri"/>
              </a:rPr>
              <a:t>Agencies </a:t>
            </a:r>
            <a:r>
              <a:rPr lang="en-MY"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lang="en-MY" sz="14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MY" sz="1400" b="1" dirty="0">
                <a:solidFill>
                  <a:srgbClr val="FFFFFF"/>
                </a:solidFill>
                <a:latin typeface="Calibri"/>
                <a:cs typeface="Calibri"/>
              </a:rPr>
              <a:t>Ministries</a:t>
            </a:r>
            <a:endParaRPr lang="en-MY" sz="1400" dirty="0">
              <a:latin typeface="Calibri"/>
              <a:cs typeface="Calibri"/>
            </a:endParaRPr>
          </a:p>
          <a:p>
            <a:pPr marL="850900" algn="just">
              <a:lnSpc>
                <a:spcPct val="100000"/>
              </a:lnSpc>
              <a:spcBef>
                <a:spcPts val="860"/>
              </a:spcBef>
            </a:pPr>
            <a:endParaRPr lang="en-MY"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41064" y="3371379"/>
            <a:ext cx="3721608" cy="22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MY" sz="1400" b="1" spc="-5" dirty="0">
                <a:solidFill>
                  <a:srgbClr val="FFFFFF"/>
                </a:solidFill>
                <a:latin typeface="Calibri"/>
                <a:cs typeface="Calibri"/>
              </a:rPr>
              <a:t>Cooperation </a:t>
            </a:r>
            <a:r>
              <a:rPr lang="en-MY" sz="1400" b="1" dirty="0">
                <a:solidFill>
                  <a:srgbClr val="FFFFFF"/>
                </a:solidFill>
                <a:latin typeface="Calibri"/>
                <a:cs typeface="Calibri"/>
              </a:rPr>
              <a:t>with Higher Learning Institutions  </a:t>
            </a:r>
            <a:r>
              <a:rPr lang="en-MY" sz="1200" spc="-5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517135" y="4286250"/>
            <a:ext cx="3773890" cy="2057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just">
              <a:lnSpc>
                <a:spcPts val="1635"/>
              </a:lnSpc>
              <a:spcBef>
                <a:spcPts val="530"/>
              </a:spcBef>
            </a:pPr>
            <a:r>
              <a:rPr lang="en-MY" sz="1400" b="1" spc="-5" dirty="0">
                <a:solidFill>
                  <a:srgbClr val="FFFFFF"/>
                </a:solidFill>
                <a:latin typeface="Calibri"/>
                <a:cs typeface="Calibri"/>
              </a:rPr>
              <a:t>Cooperation </a:t>
            </a:r>
            <a:r>
              <a:rPr lang="en-MY" sz="14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lang="en-MY" sz="14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MY" sz="1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Private Employment Agencies</a:t>
            </a:r>
            <a:endParaRPr lang="en-MY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21186" y="2160289"/>
            <a:ext cx="2272284" cy="33238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72428" y="1362455"/>
            <a:ext cx="338327" cy="3002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79561" y="1219200"/>
            <a:ext cx="368833" cy="381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76172" y="3901440"/>
            <a:ext cx="85343" cy="853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044" y="2365375"/>
            <a:ext cx="1936114" cy="3027680"/>
          </a:xfrm>
          <a:custGeom>
            <a:avLst/>
            <a:gdLst/>
            <a:ahLst/>
            <a:cxnLst/>
            <a:rect l="l" t="t" r="r" b="b"/>
            <a:pathLst>
              <a:path w="1936114" h="3027679">
                <a:moveTo>
                  <a:pt x="36791" y="3027172"/>
                </a:moveTo>
                <a:lnTo>
                  <a:pt x="21834" y="3017343"/>
                </a:lnTo>
                <a:lnTo>
                  <a:pt x="9928" y="3008836"/>
                </a:lnTo>
                <a:lnTo>
                  <a:pt x="2255" y="3002543"/>
                </a:lnTo>
                <a:lnTo>
                  <a:pt x="0" y="2999359"/>
                </a:lnTo>
                <a:lnTo>
                  <a:pt x="1895081" y="0"/>
                </a:lnTo>
                <a:lnTo>
                  <a:pt x="1898934" y="690"/>
                </a:lnTo>
                <a:lnTo>
                  <a:pt x="1907908" y="4952"/>
                </a:lnTo>
                <a:lnTo>
                  <a:pt x="1920691" y="12072"/>
                </a:lnTo>
                <a:lnTo>
                  <a:pt x="1935975" y="21336"/>
                </a:lnTo>
              </a:path>
            </a:pathLst>
          </a:custGeom>
          <a:ln w="38100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18450" y="5273359"/>
            <a:ext cx="3442716" cy="1828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>
              <a:lnSpc>
                <a:spcPts val="1600"/>
              </a:lnSpc>
            </a:pPr>
            <a:r>
              <a:rPr lang="en-MY" sz="1400" b="1" spc="-5" dirty="0">
                <a:solidFill>
                  <a:srgbClr val="FFFFFF"/>
                </a:solidFill>
                <a:latin typeface="Calibri"/>
                <a:cs typeface="Calibri"/>
              </a:rPr>
              <a:t>Cooperation </a:t>
            </a:r>
            <a:r>
              <a:rPr lang="en-MY" sz="14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lang="en-MY" sz="14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MY" sz="1400" b="1" spc="-5" dirty="0">
                <a:solidFill>
                  <a:srgbClr val="FFFFFF"/>
                </a:solidFill>
                <a:latin typeface="Calibri"/>
                <a:cs typeface="Calibri"/>
              </a:rPr>
              <a:t>NGOs</a:t>
            </a:r>
            <a:endParaRPr lang="en-MY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0564" y="5866587"/>
            <a:ext cx="51498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err="1" smtClean="0">
                <a:latin typeface="Arial"/>
                <a:cs typeface="Arial"/>
              </a:rPr>
              <a:t>Billbard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416824" cy="504056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/>
              <a:t>Rebranding of </a:t>
            </a:r>
            <a:r>
              <a:rPr lang="en-US" sz="4000" dirty="0" err="1" smtClean="0"/>
              <a:t>JobsMalaysia</a:t>
            </a:r>
            <a:endParaRPr lang="en-MY" sz="4000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object 23"/>
          <p:cNvSpPr/>
          <p:nvPr/>
        </p:nvSpPr>
        <p:spPr>
          <a:xfrm>
            <a:off x="3203848" y="836712"/>
            <a:ext cx="5062570" cy="6861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</a:pPr>
            <a:r>
              <a:rPr lang="en-MY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    </a:t>
            </a:r>
            <a:r>
              <a:rPr lang="en-MY" sz="16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JobsMalaysia</a:t>
            </a:r>
            <a:r>
              <a:rPr lang="en-MY" sz="1600" b="1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MY" sz="1600" b="1" dirty="0">
                <a:solidFill>
                  <a:srgbClr val="FFFFFF"/>
                </a:solidFill>
                <a:latin typeface="Calibri"/>
                <a:cs typeface="Calibri"/>
              </a:rPr>
              <a:t>National </a:t>
            </a:r>
            <a:r>
              <a:rPr lang="en-MY" sz="1600" b="1" spc="-5" dirty="0">
                <a:solidFill>
                  <a:srgbClr val="FFFFFF"/>
                </a:solidFill>
                <a:latin typeface="Calibri"/>
                <a:cs typeface="Calibri"/>
              </a:rPr>
              <a:t>Employment </a:t>
            </a:r>
            <a:r>
              <a:rPr lang="en-MY" sz="1600" b="1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lang="en-MY" sz="16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MY" sz="1600" b="1" spc="-5" dirty="0" err="1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endParaRPr lang="en-MY" sz="1600" dirty="0">
              <a:latin typeface="Calibri"/>
              <a:cs typeface="Calibri"/>
            </a:endParaRPr>
          </a:p>
          <a:p>
            <a:pPr marL="29209" algn="ctr">
              <a:lnSpc>
                <a:spcPct val="100000"/>
              </a:lnSpc>
            </a:pPr>
            <a:r>
              <a:rPr lang="en-MY" sz="1600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en-MY" sz="1600" i="1" dirty="0" smtClean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lang="en-MY" sz="1600" i="1" spc="-5" dirty="0">
                <a:solidFill>
                  <a:srgbClr val="FFFFFF"/>
                </a:solidFill>
                <a:latin typeface="Calibri"/>
                <a:cs typeface="Calibri"/>
              </a:rPr>
              <a:t>Integrated Employability</a:t>
            </a:r>
            <a:r>
              <a:rPr lang="en-MY" sz="16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MY" sz="1600" i="1" spc="-10" dirty="0">
                <a:solidFill>
                  <a:srgbClr val="FFFFFF"/>
                </a:solidFill>
                <a:latin typeface="Calibri"/>
                <a:cs typeface="Calibri"/>
              </a:rPr>
              <a:t>Hub..</a:t>
            </a:r>
            <a:r>
              <a:rPr lang="en-MY" sz="1600" spc="-10" dirty="0">
                <a:solidFill>
                  <a:srgbClr val="FFFFFF"/>
                </a:solidFill>
                <a:latin typeface="Calibri"/>
                <a:cs typeface="Calibri"/>
              </a:rPr>
              <a:t>.....</a:t>
            </a:r>
            <a:endParaRPr lang="en-MY" sz="1600" dirty="0">
              <a:latin typeface="Calibri"/>
              <a:cs typeface="Calibri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05246" y="-27384"/>
            <a:ext cx="2810570" cy="642470"/>
            <a:chOff x="1547898" y="6113333"/>
            <a:chExt cx="2810570" cy="64247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8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98" y="6113333"/>
              <a:ext cx="592277" cy="64247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1874" y="6221788"/>
              <a:ext cx="2166594" cy="534015"/>
            </a:xfrm>
            <a:prstGeom prst="rect">
              <a:avLst/>
            </a:prstGeom>
          </p:spPr>
        </p:pic>
      </p:grpSp>
      <p:cxnSp>
        <p:nvCxnSpPr>
          <p:cNvPr id="70" name="Straight Connector 69"/>
          <p:cNvCxnSpPr/>
          <p:nvPr/>
        </p:nvCxnSpPr>
        <p:spPr>
          <a:xfrm>
            <a:off x="3203848" y="692696"/>
            <a:ext cx="5940152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12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0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REVAMPS OF JOBSMALAYSIA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0952" y="0"/>
            <a:ext cx="2810570" cy="642470"/>
            <a:chOff x="1547898" y="6113333"/>
            <a:chExt cx="2810570" cy="6424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98" y="6113333"/>
              <a:ext cx="592277" cy="6424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1874" y="6221788"/>
              <a:ext cx="2166594" cy="534015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3650704" y="501438"/>
            <a:ext cx="5508104" cy="2178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179512" y="1916832"/>
            <a:ext cx="2736304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REGISTRATION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5856" y="1916832"/>
            <a:ext cx="2736304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MATCHING	</a:t>
            </a:r>
            <a:endParaRPr kumimoji="0" lang="en-MY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00192" y="1916832"/>
            <a:ext cx="2736304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PLACEMENT</a:t>
            </a:r>
            <a:endParaRPr kumimoji="0" lang="en-MY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9512" y="2924944"/>
            <a:ext cx="2736304" cy="28083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indent="-3984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time required to register is reduced to 3 minutes.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1" indent="-3984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 capacity of online access to 40,000 users at the same time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275856" y="2924944"/>
            <a:ext cx="2736304" cy="28083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indent="-3984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 Accuracy  of job matching from 70% to 90%</a:t>
            </a:r>
          </a:p>
          <a:p>
            <a:pPr lvl="1" indent="-3984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Jobs notification through users personal email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300192" y="2924944"/>
            <a:ext cx="2664296" cy="28083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indent="-398463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JobsMalaysia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Heat Map (control room) is established in all states to overlook job registration and vacancy advertisement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5791200" y="2041744"/>
            <a:ext cx="3048000" cy="36317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1" hangingPunct="1">
              <a:buFontTx/>
              <a:buAutoNum type="arabicPeriod"/>
              <a:defRPr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4163" indent="-284163" eaLnBrk="1" hangingPunct="1">
              <a:buFontTx/>
              <a:buAutoNum type="arabicPeriod"/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Developing wage index time series through a survey of establishments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4163" indent="-284163">
              <a:buFontTx/>
              <a:buAutoNum type="arabicPeriod"/>
              <a:defRPr/>
            </a:pPr>
            <a:r>
              <a:rPr lang="en-MY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Measuring Labour Cost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time series through a survey of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establishments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4163" indent="-284163" eaLnBrk="1" hangingPunct="1">
              <a:buFontTx/>
              <a:buAutoNum type="arabicPeriod"/>
              <a:defRPr/>
            </a:pPr>
            <a:r>
              <a:rPr lang="en-MY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Conduct environmental scan of industries for </a:t>
            </a:r>
            <a:r>
              <a:rPr lang="en-MY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workfoce</a:t>
            </a:r>
            <a:r>
              <a:rPr lang="en-MY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profile &amp; skills demand</a:t>
            </a:r>
          </a:p>
          <a:p>
            <a:pPr marL="284163" indent="-284163" eaLnBrk="1" hangingPunct="1">
              <a:buFontTx/>
              <a:buAutoNum type="arabicPeriod"/>
              <a:defRPr/>
            </a:pPr>
            <a:r>
              <a:rPr lang="en-MY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Updating the critical occupation list (COL)</a:t>
            </a:r>
          </a:p>
          <a:p>
            <a:pPr marL="284163" indent="-284163" eaLnBrk="1" hangingPunct="1">
              <a:buFontTx/>
              <a:buAutoNum type="arabicPeriod"/>
              <a:defRPr/>
            </a:pPr>
            <a:r>
              <a:rPr lang="en-MY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Data Sharing between agencies under </a:t>
            </a:r>
            <a:r>
              <a:rPr lang="en-MY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MoHR</a:t>
            </a:r>
            <a:r>
              <a:rPr lang="en-MY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through Labour </a:t>
            </a:r>
            <a:r>
              <a:rPr lang="en-MY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Makrket</a:t>
            </a:r>
            <a:r>
              <a:rPr lang="en-MY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information Data Warehouse (LMIDW)</a:t>
            </a:r>
            <a:endParaRPr lang="en-MY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entagon 29"/>
          <p:cNvSpPr/>
          <p:nvPr/>
        </p:nvSpPr>
        <p:spPr>
          <a:xfrm rot="5400000">
            <a:off x="6826897" y="-89424"/>
            <a:ext cx="990600" cy="3048000"/>
          </a:xfrm>
          <a:prstGeom prst="homePlate">
            <a:avLst>
              <a:gd name="adj" fmla="val 5655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Labour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Market Data &amp; Statistic Initiatives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899" y="4177565"/>
            <a:ext cx="2362201" cy="192983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299" y="4331338"/>
            <a:ext cx="2109279" cy="16889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Pentagon 23"/>
          <p:cNvSpPr/>
          <p:nvPr/>
        </p:nvSpPr>
        <p:spPr>
          <a:xfrm>
            <a:off x="190499" y="4496313"/>
            <a:ext cx="2286000" cy="15240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PORTAL &amp;</a:t>
            </a:r>
          </a:p>
          <a:p>
            <a:pPr marL="457200" indent="-457200"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DASHBOARD: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611559" y="3268663"/>
            <a:ext cx="3756045" cy="769937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defRPr/>
            </a:pPr>
            <a:endParaRPr lang="en-US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LABOUR MARKET DATA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WAREHOUSE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800" b="1" dirty="0">
              <a:solidFill>
                <a:schemeClr val="bg1"/>
              </a:solidFill>
            </a:endParaRPr>
          </a:p>
          <a:p>
            <a:pPr marL="457200" indent="-457200" algn="just">
              <a:defRPr/>
            </a:pP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9930" y="2422860"/>
            <a:ext cx="3756045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LABOUR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 ANALYSIS &amp;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defRPr/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06760" y="2514600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306760" y="3352800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4188" y="1074587"/>
            <a:ext cx="3505200" cy="8921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CENTRE OF EXCELLENCE FOR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LABOUR MARKET INFORMATION</a:t>
            </a:r>
          </a:p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3966" y="193410"/>
            <a:ext cx="2810570" cy="642470"/>
            <a:chOff x="1547898" y="6113333"/>
            <a:chExt cx="2810570" cy="64247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98" y="6113333"/>
              <a:ext cx="592277" cy="64247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1874" y="6221788"/>
              <a:ext cx="2166594" cy="53401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5136969" y="-27384"/>
            <a:ext cx="40435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ILMIA AT A GLANCE</a:t>
            </a:r>
            <a:endParaRPr lang="en-US" sz="3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5896" y="653123"/>
            <a:ext cx="5508104" cy="2178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6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MS_PPTBusPlan">
  <a:themeElements>
    <a:clrScheme name="Black and White Pushpins Design Template 1">
      <a:dk1>
        <a:srgbClr val="5C1F00"/>
      </a:dk1>
      <a:lt1>
        <a:srgbClr val="FFFFFF"/>
      </a:lt1>
      <a:dk2>
        <a:srgbClr val="E55555"/>
      </a:dk2>
      <a:lt2>
        <a:srgbClr val="DFD293"/>
      </a:lt2>
      <a:accent1>
        <a:srgbClr val="CC3300"/>
      </a:accent1>
      <a:accent2>
        <a:srgbClr val="BE7960"/>
      </a:accent2>
      <a:accent3>
        <a:srgbClr val="F0B4B4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On-screen Show (4:3)</PresentationFormat>
  <Paragraphs>169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MS_PPTBusPlan</vt:lpstr>
      <vt:lpstr>think-cell Slide</vt:lpstr>
      <vt:lpstr>public employment Services  in Malaysia</vt:lpstr>
      <vt:lpstr>Contents</vt:lpstr>
      <vt:lpstr>PowerPoint Presentation</vt:lpstr>
      <vt:lpstr>PowerPoint Presentation</vt:lpstr>
      <vt:lpstr>PowerPoint Presentation</vt:lpstr>
      <vt:lpstr>PowerPoint Presentation</vt:lpstr>
      <vt:lpstr>Rebranding of JobsMalaysia</vt:lpstr>
      <vt:lpstr>PowerPoint Presentation</vt:lpstr>
      <vt:lpstr>PowerPoint Presentation</vt:lpstr>
      <vt:lpstr>PowerPoint Presentation</vt:lpstr>
      <vt:lpstr>LMIDW – AVAILABLE LABOUR MARKET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2016-09-06T01:23:07Z</dcterms:created>
  <dcterms:modified xsi:type="dcterms:W3CDTF">2016-09-26T06:24:50Z</dcterms:modified>
</cp:coreProperties>
</file>