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1" r:id="rId1"/>
  </p:sldMasterIdLst>
  <p:notesMasterIdLst>
    <p:notesMasterId r:id="rId34"/>
  </p:notesMasterIdLst>
  <p:handoutMasterIdLst>
    <p:handoutMasterId r:id="rId35"/>
  </p:handoutMasterIdLst>
  <p:sldIdLst>
    <p:sldId id="446" r:id="rId2"/>
    <p:sldId id="680" r:id="rId3"/>
    <p:sldId id="638" r:id="rId4"/>
    <p:sldId id="634" r:id="rId5"/>
    <p:sldId id="602" r:id="rId6"/>
    <p:sldId id="567" r:id="rId7"/>
    <p:sldId id="681" r:id="rId8"/>
    <p:sldId id="683" r:id="rId9"/>
    <p:sldId id="654" r:id="rId10"/>
    <p:sldId id="637" r:id="rId11"/>
    <p:sldId id="659" r:id="rId12"/>
    <p:sldId id="639" r:id="rId13"/>
    <p:sldId id="660" r:id="rId14"/>
    <p:sldId id="661" r:id="rId15"/>
    <p:sldId id="604" r:id="rId16"/>
    <p:sldId id="644" r:id="rId17"/>
    <p:sldId id="663" r:id="rId18"/>
    <p:sldId id="664" r:id="rId19"/>
    <p:sldId id="666" r:id="rId20"/>
    <p:sldId id="667" r:id="rId21"/>
    <p:sldId id="665" r:id="rId22"/>
    <p:sldId id="668" r:id="rId23"/>
    <p:sldId id="685" r:id="rId24"/>
    <p:sldId id="675" r:id="rId25"/>
    <p:sldId id="672" r:id="rId26"/>
    <p:sldId id="673" r:id="rId27"/>
    <p:sldId id="670" r:id="rId28"/>
    <p:sldId id="686" r:id="rId29"/>
    <p:sldId id="677" r:id="rId30"/>
    <p:sldId id="671" r:id="rId31"/>
    <p:sldId id="679" r:id="rId32"/>
    <p:sldId id="645" r:id="rId33"/>
  </p:sldIdLst>
  <p:sldSz cx="9144000" cy="6858000" type="screen4x3"/>
  <p:notesSz cx="6761163" cy="9942513"/>
  <p:defaultTextStyle>
    <a:defPPr>
      <a:defRPr lang="fr-F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p15:clr>
            <a:srgbClr val="A4A3A4"/>
          </p15:clr>
        </p15:guide>
        <p15:guide id="2" pos="21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0770B1"/>
    <a:srgbClr val="00B3FF"/>
    <a:srgbClr val="FF7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1" autoAdjust="0"/>
    <p:restoredTop sz="86455" autoAdjust="0"/>
  </p:normalViewPr>
  <p:slideViewPr>
    <p:cSldViewPr>
      <p:cViewPr>
        <p:scale>
          <a:sx n="100" d="100"/>
          <a:sy n="100" d="100"/>
        </p:scale>
        <p:origin x="-984" y="786"/>
      </p:cViewPr>
      <p:guideLst>
        <p:guide orient="horz" pos="2160"/>
        <p:guide pos="2880"/>
      </p:guideLst>
    </p:cSldViewPr>
  </p:slideViewPr>
  <p:outlineViewPr>
    <p:cViewPr>
      <p:scale>
        <a:sx n="50" d="100"/>
        <a:sy n="50" d="100"/>
      </p:scale>
      <p:origin x="0" y="49152"/>
    </p:cViewPr>
    <p:sldLst>
      <p:sld r:id="rId1" collapse="1"/>
    </p:sldLst>
  </p:outlineViewPr>
  <p:notesTextViewPr>
    <p:cViewPr>
      <p:scale>
        <a:sx n="100" d="100"/>
        <a:sy n="100" d="100"/>
      </p:scale>
      <p:origin x="0" y="0"/>
    </p:cViewPr>
  </p:notesTextViewPr>
  <p:notesViewPr>
    <p:cSldViewPr>
      <p:cViewPr varScale="1">
        <p:scale>
          <a:sx n="39" d="100"/>
          <a:sy n="39" d="100"/>
        </p:scale>
        <p:origin x="-1566" y="-102"/>
      </p:cViewPr>
      <p:guideLst>
        <p:guide orient="horz" pos="3132"/>
        <p:guide pos="2130"/>
      </p:guideLst>
    </p:cSldViewPr>
  </p:notes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3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2.3148148148148147E-3"/>
          <c:y val="8.8855830055965992E-2"/>
          <c:w val="0.98611111111111116"/>
          <c:h val="0.88936398424031748"/>
        </c:manualLayout>
      </c:layout>
      <c:pie3DChart>
        <c:varyColors val="1"/>
        <c:ser>
          <c:idx val="0"/>
          <c:order val="0"/>
          <c:tx>
            <c:strRef>
              <c:f>Feuil1!$B$1</c:f>
              <c:strCache>
                <c:ptCount val="1"/>
                <c:pt idx="0">
                  <c:v>Exécution du PTA - 2016 au 31/08/2016</c:v>
                </c:pt>
              </c:strCache>
            </c:strRef>
          </c:tx>
          <c:explosion val="25"/>
          <c:dPt>
            <c:idx val="1"/>
            <c:bubble3D val="0"/>
          </c:dPt>
          <c:dLbls>
            <c:dLbl>
              <c:idx val="0"/>
              <c:layout>
                <c:manualLayout>
                  <c:x val="4.6497399630601732E-2"/>
                  <c:y val="-5.9644279759147753E-2"/>
                </c:manualLayout>
              </c:layout>
              <c:tx>
                <c:rich>
                  <a:bodyPr/>
                  <a:lstStyle/>
                  <a:p>
                    <a:r>
                      <a:rPr lang="en-US" sz="1600" b="1" noProof="0" dirty="0" smtClean="0"/>
                      <a:t>Activités Réalisées
24
30%</a:t>
                    </a:r>
                    <a:endParaRPr lang="en-US" sz="1600" b="1" noProof="0" dirty="0"/>
                  </a:p>
                </c:rich>
              </c:tx>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0.52200568678915127"/>
                  <c:y val="-0.15830905544562157"/>
                </c:manualLayout>
              </c:layout>
              <c:dLblPos val="bestFit"/>
              <c:showLegendKey val="0"/>
              <c:showVal val="1"/>
              <c:showCatName val="1"/>
              <c:showSerName val="0"/>
              <c:showPercent val="1"/>
              <c:showBubbleSize val="0"/>
              <c:separator>
</c:separator>
              <c:extLst>
                <c:ext xmlns:c15="http://schemas.microsoft.com/office/drawing/2012/chart" uri="{CE6537A1-D6FC-4f65-9D91-7224C49458BB}">
                  <c15:layout/>
                </c:ext>
              </c:extLst>
            </c:dLbl>
            <c:dLbl>
              <c:idx val="2"/>
              <c:layout>
                <c:manualLayout>
                  <c:x val="7.716049382716049E-3"/>
                  <c:y val="-0.11688785208837035"/>
                </c:manualLayout>
              </c:layout>
              <c:tx>
                <c:rich>
                  <a:bodyPr/>
                  <a:lstStyle/>
                  <a:p>
                    <a:r>
                      <a:rPr lang="en-US" sz="1600" b="1" dirty="0"/>
                      <a:t>Non réalisées
27
33%</a:t>
                    </a:r>
                  </a:p>
                </c:rich>
              </c:tx>
              <c:dLblPos val="bestFi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showLegendKey val="0"/>
            <c:showVal val="1"/>
            <c:showCatName val="1"/>
            <c:showSerName val="0"/>
            <c:showPercent val="1"/>
            <c:showBubbleSize val="0"/>
            <c:separator>
</c:separator>
            <c:showLeaderLines val="1"/>
            <c:extLst>
              <c:ext xmlns:c15="http://schemas.microsoft.com/office/drawing/2012/chart" uri="{CE6537A1-D6FC-4f65-9D91-7224C49458BB}"/>
            </c:extLst>
          </c:dLbls>
          <c:cat>
            <c:strRef>
              <c:f>Feuil1!$A$2:$A$4</c:f>
              <c:strCache>
                <c:ptCount val="3"/>
                <c:pt idx="0">
                  <c:v>Activités Réalisées</c:v>
                </c:pt>
                <c:pt idx="1">
                  <c:v>En cours de réalisation</c:v>
                </c:pt>
                <c:pt idx="2">
                  <c:v>Non réalisées</c:v>
                </c:pt>
              </c:strCache>
            </c:strRef>
          </c:cat>
          <c:val>
            <c:numRef>
              <c:f>Feuil1!$B$2:$B$4</c:f>
              <c:numCache>
                <c:formatCode>General</c:formatCode>
                <c:ptCount val="3"/>
                <c:pt idx="0">
                  <c:v>24</c:v>
                </c:pt>
                <c:pt idx="1">
                  <c:v>30</c:v>
                </c:pt>
                <c:pt idx="2">
                  <c:v>27</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2" y="0"/>
            <a:ext cx="2929521" cy="4976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8" charset="0"/>
              </a:defRPr>
            </a:lvl1pPr>
          </a:lstStyle>
          <a:p>
            <a:pPr>
              <a:defRPr/>
            </a:pPr>
            <a:endParaRPr lang="fr-FR"/>
          </a:p>
        </p:txBody>
      </p:sp>
      <p:sp>
        <p:nvSpPr>
          <p:cNvPr id="96259" name="Rectangle 3"/>
          <p:cNvSpPr>
            <a:spLocks noGrp="1" noChangeArrowheads="1"/>
          </p:cNvSpPr>
          <p:nvPr>
            <p:ph type="dt" sz="quarter" idx="1"/>
          </p:nvPr>
        </p:nvSpPr>
        <p:spPr bwMode="auto">
          <a:xfrm>
            <a:off x="3830061" y="0"/>
            <a:ext cx="2929521" cy="4976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8" charset="0"/>
              </a:defRPr>
            </a:lvl1pPr>
          </a:lstStyle>
          <a:p>
            <a:pPr>
              <a:defRPr/>
            </a:pPr>
            <a:endParaRPr lang="fr-FR"/>
          </a:p>
        </p:txBody>
      </p:sp>
      <p:sp>
        <p:nvSpPr>
          <p:cNvPr id="96260" name="Rectangle 4"/>
          <p:cNvSpPr>
            <a:spLocks noGrp="1" noChangeArrowheads="1"/>
          </p:cNvSpPr>
          <p:nvPr>
            <p:ph type="ftr" sz="quarter" idx="2"/>
          </p:nvPr>
        </p:nvSpPr>
        <p:spPr bwMode="auto">
          <a:xfrm>
            <a:off x="2" y="9443242"/>
            <a:ext cx="2929521" cy="49768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8" charset="0"/>
              </a:defRPr>
            </a:lvl1pPr>
          </a:lstStyle>
          <a:p>
            <a:pPr>
              <a:defRPr/>
            </a:pPr>
            <a:endParaRPr lang="fr-FR"/>
          </a:p>
        </p:txBody>
      </p:sp>
      <p:sp>
        <p:nvSpPr>
          <p:cNvPr id="96261" name="Rectangle 5"/>
          <p:cNvSpPr>
            <a:spLocks noGrp="1" noChangeArrowheads="1"/>
          </p:cNvSpPr>
          <p:nvPr>
            <p:ph type="sldNum" sz="quarter" idx="3"/>
          </p:nvPr>
        </p:nvSpPr>
        <p:spPr bwMode="auto">
          <a:xfrm>
            <a:off x="3830061" y="9443242"/>
            <a:ext cx="2929521" cy="49768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8" charset="0"/>
              </a:defRPr>
            </a:lvl1pPr>
          </a:lstStyle>
          <a:p>
            <a:pPr>
              <a:defRPr/>
            </a:pPr>
            <a:fld id="{CB021275-A3E2-469B-843F-D86C41E259BF}" type="slidenum">
              <a:rPr lang="fr-FR"/>
              <a:pPr>
                <a:defRPr/>
              </a:pPr>
              <a:t>‹#›</a:t>
            </a:fld>
            <a:endParaRPr lang="fr-FR"/>
          </a:p>
        </p:txBody>
      </p:sp>
    </p:spTree>
    <p:extLst>
      <p:ext uri="{BB962C8B-B14F-4D97-AF65-F5344CB8AC3E}">
        <p14:creationId xmlns:p14="http://schemas.microsoft.com/office/powerpoint/2010/main" val="6119287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2" y="0"/>
            <a:ext cx="2929521" cy="4976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8" charset="0"/>
              </a:defRPr>
            </a:lvl1pPr>
          </a:lstStyle>
          <a:p>
            <a:pPr>
              <a:defRPr/>
            </a:pPr>
            <a:endParaRPr lang="fr-FR"/>
          </a:p>
        </p:txBody>
      </p:sp>
      <p:sp>
        <p:nvSpPr>
          <p:cNvPr id="68611" name="Rectangle 3"/>
          <p:cNvSpPr>
            <a:spLocks noGrp="1" noChangeArrowheads="1"/>
          </p:cNvSpPr>
          <p:nvPr>
            <p:ph type="dt" idx="1"/>
          </p:nvPr>
        </p:nvSpPr>
        <p:spPr bwMode="auto">
          <a:xfrm>
            <a:off x="3830061" y="0"/>
            <a:ext cx="2929521" cy="4976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8" charset="0"/>
              </a:defRPr>
            </a:lvl1pPr>
          </a:lstStyle>
          <a:p>
            <a:pPr>
              <a:defRPr/>
            </a:pPr>
            <a:endParaRPr lang="fr-FR"/>
          </a:p>
        </p:txBody>
      </p:sp>
      <p:sp>
        <p:nvSpPr>
          <p:cNvPr id="39940" name="Rectangle 4"/>
          <p:cNvSpPr>
            <a:spLocks noGrp="1" noRot="1" noChangeAspect="1" noChangeArrowheads="1" noTextEdit="1"/>
          </p:cNvSpPr>
          <p:nvPr>
            <p:ph type="sldImg" idx="2"/>
          </p:nvPr>
        </p:nvSpPr>
        <p:spPr bwMode="auto">
          <a:xfrm>
            <a:off x="893763" y="744538"/>
            <a:ext cx="4973637" cy="3732212"/>
          </a:xfrm>
          <a:prstGeom prst="rect">
            <a:avLst/>
          </a:prstGeom>
          <a:noFill/>
          <a:ln w="9525">
            <a:solidFill>
              <a:srgbClr val="000000"/>
            </a:solidFill>
            <a:miter lim="800000"/>
            <a:headEnd/>
            <a:tailEnd/>
          </a:ln>
        </p:spPr>
      </p:sp>
      <p:sp>
        <p:nvSpPr>
          <p:cNvPr id="68613" name="Rectangle 5"/>
          <p:cNvSpPr>
            <a:spLocks noGrp="1" noChangeArrowheads="1"/>
          </p:cNvSpPr>
          <p:nvPr>
            <p:ph type="body" sz="quarter" idx="3"/>
          </p:nvPr>
        </p:nvSpPr>
        <p:spPr bwMode="auto">
          <a:xfrm>
            <a:off x="675801" y="4722416"/>
            <a:ext cx="5409563" cy="44743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8614" name="Rectangle 6"/>
          <p:cNvSpPr>
            <a:spLocks noGrp="1" noChangeArrowheads="1"/>
          </p:cNvSpPr>
          <p:nvPr>
            <p:ph type="ftr" sz="quarter" idx="4"/>
          </p:nvPr>
        </p:nvSpPr>
        <p:spPr bwMode="auto">
          <a:xfrm>
            <a:off x="2" y="9443242"/>
            <a:ext cx="2929521" cy="49768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8" charset="0"/>
              </a:defRPr>
            </a:lvl1pPr>
          </a:lstStyle>
          <a:p>
            <a:pPr>
              <a:defRPr/>
            </a:pPr>
            <a:endParaRPr lang="fr-FR"/>
          </a:p>
        </p:txBody>
      </p:sp>
      <p:sp>
        <p:nvSpPr>
          <p:cNvPr id="68615" name="Rectangle 7"/>
          <p:cNvSpPr>
            <a:spLocks noGrp="1" noChangeArrowheads="1"/>
          </p:cNvSpPr>
          <p:nvPr>
            <p:ph type="sldNum" sz="quarter" idx="5"/>
          </p:nvPr>
        </p:nvSpPr>
        <p:spPr bwMode="auto">
          <a:xfrm>
            <a:off x="3830061" y="9443242"/>
            <a:ext cx="2929521" cy="49768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8" charset="0"/>
              </a:defRPr>
            </a:lvl1pPr>
          </a:lstStyle>
          <a:p>
            <a:pPr>
              <a:defRPr/>
            </a:pPr>
            <a:fld id="{54CE993D-AA6F-4F76-93CD-9F1C92EC92E8}" type="slidenum">
              <a:rPr lang="fr-FR"/>
              <a:pPr>
                <a:defRPr/>
              </a:pPr>
              <a:t>‹#›</a:t>
            </a:fld>
            <a:endParaRPr lang="fr-FR"/>
          </a:p>
        </p:txBody>
      </p:sp>
    </p:spTree>
    <p:extLst>
      <p:ext uri="{BB962C8B-B14F-4D97-AF65-F5344CB8AC3E}">
        <p14:creationId xmlns:p14="http://schemas.microsoft.com/office/powerpoint/2010/main" val="23320820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4CE993D-AA6F-4F76-93CD-9F1C92EC92E8}" type="slidenum">
              <a:rPr lang="fr-FR" smtClean="0"/>
              <a:pPr>
                <a:defRPr/>
              </a:pPr>
              <a:t>10</a:t>
            </a:fld>
            <a:endParaRPr lang="fr-FR"/>
          </a:p>
        </p:txBody>
      </p:sp>
    </p:spTree>
    <p:extLst>
      <p:ext uri="{BB962C8B-B14F-4D97-AF65-F5344CB8AC3E}">
        <p14:creationId xmlns:p14="http://schemas.microsoft.com/office/powerpoint/2010/main" val="1218078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38925" y="274638"/>
            <a:ext cx="2058988"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29325"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68313" y="1268413"/>
            <a:ext cx="4038600" cy="4857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59313" y="1268413"/>
            <a:ext cx="4038600" cy="4857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cstate="print"/>
          <a:srcRect/>
          <a:stretch>
            <a:fillRect/>
          </a:stretch>
        </p:blipFill>
        <p:spPr bwMode="auto">
          <a:xfrm>
            <a:off x="6324600" y="4106863"/>
            <a:ext cx="2819400" cy="2751137"/>
          </a:xfrm>
          <a:prstGeom prst="rect">
            <a:avLst/>
          </a:prstGeom>
          <a:noFill/>
          <a:ln w="9525">
            <a:noFill/>
            <a:miter lim="800000"/>
            <a:headEnd/>
            <a:tailEnd/>
          </a:ln>
        </p:spPr>
      </p:pic>
      <p:sp>
        <p:nvSpPr>
          <p:cNvPr id="95236" name="Rectangle 4"/>
          <p:cNvSpPr>
            <a:spLocks noGrp="1" noChangeArrowheads="1"/>
          </p:cNvSpPr>
          <p:nvPr>
            <p:ph type="title"/>
          </p:nvPr>
        </p:nvSpPr>
        <p:spPr bwMode="auto">
          <a:xfrm>
            <a:off x="457200" y="274638"/>
            <a:ext cx="8229600" cy="7778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dirty="0" smtClean="0"/>
              <a:t>Cliquez pour modifier le style du titre</a:t>
            </a:r>
          </a:p>
        </p:txBody>
      </p:sp>
      <p:sp>
        <p:nvSpPr>
          <p:cNvPr id="95237" name="Rectangle 5"/>
          <p:cNvSpPr>
            <a:spLocks noGrp="1" noChangeArrowheads="1"/>
          </p:cNvSpPr>
          <p:nvPr>
            <p:ph type="body" idx="1"/>
          </p:nvPr>
        </p:nvSpPr>
        <p:spPr bwMode="auto">
          <a:xfrm>
            <a:off x="468313" y="1268413"/>
            <a:ext cx="8229600" cy="4857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029" name="Text Box 6"/>
          <p:cNvSpPr txBox="1">
            <a:spLocks noChangeArrowheads="1"/>
          </p:cNvSpPr>
          <p:nvPr/>
        </p:nvSpPr>
        <p:spPr bwMode="auto">
          <a:xfrm>
            <a:off x="8494713" y="6583363"/>
            <a:ext cx="649287" cy="274637"/>
          </a:xfrm>
          <a:prstGeom prst="rect">
            <a:avLst/>
          </a:prstGeom>
          <a:noFill/>
          <a:ln>
            <a:noFill/>
          </a:ln>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fld id="{82FBB97D-F9D5-4F04-8EDE-9BCF2BE17705}" type="slidenum">
              <a:rPr lang="fr-FR" sz="1200" smtClean="0"/>
              <a:pPr>
                <a:spcBef>
                  <a:spcPct val="50000"/>
                </a:spcBef>
                <a:defRPr/>
              </a:pPr>
              <a:t>‹#›</a:t>
            </a:fld>
            <a:endParaRPr lang="fr-FR" sz="1200" smtClean="0"/>
          </a:p>
        </p:txBody>
      </p:sp>
      <p:sp>
        <p:nvSpPr>
          <p:cNvPr id="1030" name="Text Box 7"/>
          <p:cNvSpPr txBox="1">
            <a:spLocks noChangeArrowheads="1"/>
          </p:cNvSpPr>
          <p:nvPr/>
        </p:nvSpPr>
        <p:spPr bwMode="auto">
          <a:xfrm>
            <a:off x="107950" y="6508750"/>
            <a:ext cx="7777163" cy="244475"/>
          </a:xfrm>
          <a:prstGeom prst="rect">
            <a:avLst/>
          </a:prstGeom>
          <a:noFill/>
          <a:ln>
            <a:noFill/>
          </a:ln>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fr-FR" sz="1000" b="1" i="1" dirty="0" smtClean="0">
                <a:solidFill>
                  <a:srgbClr val="FF0000"/>
                </a:solidFill>
              </a:rPr>
              <a:t>Communication ANPE</a:t>
            </a:r>
          </a:p>
        </p:txBody>
      </p:sp>
    </p:spTree>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ransition/>
  <p:timing>
    <p:tnLst>
      <p:par>
        <p:cTn id="1" dur="indefinite" restart="never" nodeType="tmRoot"/>
      </p:par>
    </p:tnLst>
  </p:timing>
  <p:txStyles>
    <p:titleStyle>
      <a:lvl1pPr algn="ctr" rtl="0" eaLnBrk="0" fontAlgn="base" hangingPunct="0">
        <a:spcBef>
          <a:spcPct val="0"/>
        </a:spcBef>
        <a:spcAft>
          <a:spcPct val="0"/>
        </a:spcAft>
        <a:defRPr sz="3200" b="1">
          <a:solidFill>
            <a:srgbClr val="FF0000"/>
          </a:solidFill>
          <a:latin typeface="+mj-lt"/>
          <a:ea typeface="+mj-ea"/>
          <a:cs typeface="+mj-cs"/>
        </a:defRPr>
      </a:lvl1pPr>
      <a:lvl2pPr algn="ctr" rtl="0" eaLnBrk="0" fontAlgn="base" hangingPunct="0">
        <a:spcBef>
          <a:spcPct val="0"/>
        </a:spcBef>
        <a:spcAft>
          <a:spcPct val="0"/>
        </a:spcAft>
        <a:defRPr sz="3200" b="1">
          <a:solidFill>
            <a:srgbClr val="FF0000"/>
          </a:solidFill>
          <a:latin typeface="Times" pitchFamily="18" charset="0"/>
        </a:defRPr>
      </a:lvl2pPr>
      <a:lvl3pPr algn="ctr" rtl="0" eaLnBrk="0" fontAlgn="base" hangingPunct="0">
        <a:spcBef>
          <a:spcPct val="0"/>
        </a:spcBef>
        <a:spcAft>
          <a:spcPct val="0"/>
        </a:spcAft>
        <a:defRPr sz="3200" b="1">
          <a:solidFill>
            <a:srgbClr val="FF0000"/>
          </a:solidFill>
          <a:latin typeface="Times" pitchFamily="18" charset="0"/>
        </a:defRPr>
      </a:lvl3pPr>
      <a:lvl4pPr algn="ctr" rtl="0" eaLnBrk="0" fontAlgn="base" hangingPunct="0">
        <a:spcBef>
          <a:spcPct val="0"/>
        </a:spcBef>
        <a:spcAft>
          <a:spcPct val="0"/>
        </a:spcAft>
        <a:defRPr sz="3200" b="1">
          <a:solidFill>
            <a:srgbClr val="FF0000"/>
          </a:solidFill>
          <a:latin typeface="Times" pitchFamily="18" charset="0"/>
        </a:defRPr>
      </a:lvl4pPr>
      <a:lvl5pPr algn="ctr" rtl="0" eaLnBrk="0" fontAlgn="base" hangingPunct="0">
        <a:spcBef>
          <a:spcPct val="0"/>
        </a:spcBef>
        <a:spcAft>
          <a:spcPct val="0"/>
        </a:spcAft>
        <a:defRPr sz="3200" b="1">
          <a:solidFill>
            <a:srgbClr val="FF0000"/>
          </a:solidFill>
          <a:latin typeface="Times" pitchFamily="18" charset="0"/>
        </a:defRPr>
      </a:lvl5pPr>
      <a:lvl6pPr marL="457200" algn="ctr" rtl="0" fontAlgn="base">
        <a:spcBef>
          <a:spcPct val="0"/>
        </a:spcBef>
        <a:spcAft>
          <a:spcPct val="0"/>
        </a:spcAft>
        <a:defRPr sz="3200" b="1">
          <a:solidFill>
            <a:srgbClr val="FF0000"/>
          </a:solidFill>
          <a:latin typeface="Times" pitchFamily="18" charset="0"/>
        </a:defRPr>
      </a:lvl6pPr>
      <a:lvl7pPr marL="914400" algn="ctr" rtl="0" fontAlgn="base">
        <a:spcBef>
          <a:spcPct val="0"/>
        </a:spcBef>
        <a:spcAft>
          <a:spcPct val="0"/>
        </a:spcAft>
        <a:defRPr sz="3200" b="1">
          <a:solidFill>
            <a:srgbClr val="FF0000"/>
          </a:solidFill>
          <a:latin typeface="Times" pitchFamily="18" charset="0"/>
        </a:defRPr>
      </a:lvl7pPr>
      <a:lvl8pPr marL="1371600" algn="ctr" rtl="0" fontAlgn="base">
        <a:spcBef>
          <a:spcPct val="0"/>
        </a:spcBef>
        <a:spcAft>
          <a:spcPct val="0"/>
        </a:spcAft>
        <a:defRPr sz="3200" b="1">
          <a:solidFill>
            <a:srgbClr val="FF0000"/>
          </a:solidFill>
          <a:latin typeface="Times" pitchFamily="18" charset="0"/>
        </a:defRPr>
      </a:lvl8pPr>
      <a:lvl9pPr marL="1828800" algn="ctr" rtl="0" fontAlgn="base">
        <a:spcBef>
          <a:spcPct val="0"/>
        </a:spcBef>
        <a:spcAft>
          <a:spcPct val="0"/>
        </a:spcAft>
        <a:defRPr sz="3200" b="1">
          <a:solidFill>
            <a:srgbClr val="FF0000"/>
          </a:solidFill>
          <a:latin typeface="Times"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3"/>
          <p:cNvGrpSpPr>
            <a:grpSpLocks/>
          </p:cNvGrpSpPr>
          <p:nvPr/>
        </p:nvGrpSpPr>
        <p:grpSpPr bwMode="auto">
          <a:xfrm>
            <a:off x="468313" y="1340619"/>
            <a:ext cx="8172450" cy="1584325"/>
            <a:chOff x="0" y="210"/>
            <a:chExt cx="4422" cy="939"/>
          </a:xfrm>
        </p:grpSpPr>
        <p:pic>
          <p:nvPicPr>
            <p:cNvPr id="13318" name="Picture 4" descr="ANPEAGR"/>
            <p:cNvPicPr>
              <a:picLocks noChangeAspect="1" noChangeArrowheads="1"/>
            </p:cNvPicPr>
            <p:nvPr/>
          </p:nvPicPr>
          <p:blipFill>
            <a:blip r:embed="rId2" cstate="print"/>
            <a:srcRect/>
            <a:stretch>
              <a:fillRect/>
            </a:stretch>
          </p:blipFill>
          <p:spPr bwMode="auto">
            <a:xfrm rot="-2310082">
              <a:off x="0" y="210"/>
              <a:ext cx="1406" cy="939"/>
            </a:xfrm>
            <a:prstGeom prst="rect">
              <a:avLst/>
            </a:prstGeom>
            <a:noFill/>
            <a:ln w="9525">
              <a:noFill/>
              <a:miter lim="800000"/>
              <a:headEnd/>
              <a:tailEnd/>
            </a:ln>
          </p:spPr>
        </p:pic>
        <p:sp>
          <p:nvSpPr>
            <p:cNvPr id="13319" name="Text Box 5"/>
            <p:cNvSpPr txBox="1">
              <a:spLocks noChangeArrowheads="1"/>
            </p:cNvSpPr>
            <p:nvPr/>
          </p:nvSpPr>
          <p:spPr bwMode="auto">
            <a:xfrm>
              <a:off x="1383" y="300"/>
              <a:ext cx="3039" cy="236"/>
            </a:xfrm>
            <a:prstGeom prst="rect">
              <a:avLst/>
            </a:prstGeom>
            <a:noFill/>
            <a:ln w="9525">
              <a:noFill/>
              <a:miter lim="800000"/>
              <a:headEnd/>
              <a:tailEnd/>
            </a:ln>
          </p:spPr>
          <p:txBody>
            <a:bodyPr>
              <a:spAutoFit/>
            </a:bodyPr>
            <a:lstStyle/>
            <a:p>
              <a:pPr algn="ctr" eaLnBrk="1" hangingPunct="1">
                <a:spcBef>
                  <a:spcPct val="50000"/>
                </a:spcBef>
              </a:pPr>
              <a:r>
                <a:rPr lang="fr-FR" sz="2000" b="1">
                  <a:solidFill>
                    <a:srgbClr val="3333FF"/>
                  </a:solidFill>
                </a:rPr>
                <a:t>AGENCE NATIONALE POUR L’EMPLOI</a:t>
              </a:r>
            </a:p>
          </p:txBody>
        </p:sp>
      </p:grpSp>
      <p:sp>
        <p:nvSpPr>
          <p:cNvPr id="13315" name="Text Box 9"/>
          <p:cNvSpPr>
            <a:spLocks noGrp="1" noChangeArrowheads="1"/>
          </p:cNvSpPr>
          <p:nvPr>
            <p:ph type="ctrTitle"/>
          </p:nvPr>
        </p:nvSpPr>
        <p:spPr>
          <a:xfrm>
            <a:off x="827088" y="2133600"/>
            <a:ext cx="7921625" cy="3382963"/>
          </a:xfrm>
          <a:noFill/>
        </p:spPr>
        <p:txBody>
          <a:bodyPr/>
          <a:lstStyle/>
          <a:p>
            <a:r>
              <a:rPr lang="fr-FR" sz="2800" i="1" dirty="0" smtClean="0">
                <a:latin typeface="Times New Roman" pitchFamily="18" charset="0"/>
                <a:ea typeface="+mn-ea"/>
                <a:cs typeface="Times New Roman" pitchFamily="18" charset="0"/>
              </a:rPr>
              <a:t>COMMUNICATION </a:t>
            </a:r>
            <a:r>
              <a:rPr lang="fr-FR" sz="2800" i="1" dirty="0" smtClean="0">
                <a:latin typeface="Times New Roman" pitchFamily="18" charset="0"/>
                <a:ea typeface="+mn-ea"/>
                <a:cs typeface="Times New Roman" pitchFamily="18" charset="0"/>
              </a:rPr>
              <a:t>DE </a:t>
            </a:r>
            <a:r>
              <a:rPr lang="fr-FR" sz="2800" i="1" dirty="0" smtClean="0">
                <a:latin typeface="Times New Roman" pitchFamily="18" charset="0"/>
                <a:ea typeface="+mn-ea"/>
                <a:cs typeface="Times New Roman" pitchFamily="18" charset="0"/>
              </a:rPr>
              <a:t>L’ANPE MALI</a:t>
            </a:r>
            <a:r>
              <a:rPr lang="fr-FR" sz="2800" i="1" dirty="0" smtClean="0">
                <a:latin typeface="Times New Roman" pitchFamily="18" charset="0"/>
                <a:ea typeface="+mn-ea"/>
                <a:cs typeface="Times New Roman" pitchFamily="18" charset="0"/>
              </a:rPr>
              <a:t/>
            </a:r>
            <a:br>
              <a:rPr lang="fr-FR" sz="2800" i="1" dirty="0" smtClean="0">
                <a:latin typeface="Times New Roman" pitchFamily="18" charset="0"/>
                <a:ea typeface="+mn-ea"/>
                <a:cs typeface="Times New Roman" pitchFamily="18" charset="0"/>
              </a:rPr>
            </a:br>
            <a:r>
              <a:rPr lang="fr-FR" sz="2800" i="1" dirty="0">
                <a:latin typeface="Times New Roman" pitchFamily="18" charset="0"/>
                <a:ea typeface="+mn-ea"/>
                <a:cs typeface="Times New Roman" pitchFamily="18" charset="0"/>
              </a:rPr>
              <a:t/>
            </a:r>
            <a:br>
              <a:rPr lang="fr-FR" sz="2800" i="1" dirty="0">
                <a:latin typeface="Times New Roman" pitchFamily="18" charset="0"/>
                <a:ea typeface="+mn-ea"/>
                <a:cs typeface="Times New Roman" pitchFamily="18" charset="0"/>
              </a:rPr>
            </a:br>
            <a:r>
              <a:rPr lang="fr-FR" i="1" dirty="0" smtClean="0">
                <a:solidFill>
                  <a:schemeClr val="tx1"/>
                </a:solidFill>
                <a:latin typeface="Times New Roman" pitchFamily="18" charset="0"/>
                <a:ea typeface="+mn-ea"/>
                <a:cs typeface="Times New Roman" pitchFamily="18" charset="0"/>
              </a:rPr>
              <a:t> </a:t>
            </a:r>
            <a:endParaRPr lang="fr-FR" i="1" dirty="0" smtClean="0">
              <a:solidFill>
                <a:schemeClr val="tx1"/>
              </a:solidFill>
              <a:latin typeface="Times New Roman" pitchFamily="18" charset="0"/>
              <a:cs typeface="Times New Roman" pitchFamily="18" charset="0"/>
            </a:endParaRPr>
          </a:p>
        </p:txBody>
      </p:sp>
      <p:sp>
        <p:nvSpPr>
          <p:cNvPr id="13316" name="Text Box 11"/>
          <p:cNvSpPr txBox="1">
            <a:spLocks noChangeArrowheads="1"/>
          </p:cNvSpPr>
          <p:nvPr/>
        </p:nvSpPr>
        <p:spPr bwMode="auto">
          <a:xfrm>
            <a:off x="827088" y="333375"/>
            <a:ext cx="7921625" cy="784830"/>
          </a:xfrm>
          <a:prstGeom prst="rect">
            <a:avLst/>
          </a:prstGeom>
          <a:noFill/>
          <a:ln w="9525">
            <a:noFill/>
            <a:miter lim="800000"/>
            <a:headEnd/>
            <a:tailEnd/>
          </a:ln>
        </p:spPr>
        <p:txBody>
          <a:bodyPr>
            <a:spAutoFit/>
          </a:bodyPr>
          <a:lstStyle/>
          <a:p>
            <a:pPr algn="ctr">
              <a:spcBef>
                <a:spcPct val="50000"/>
              </a:spcBef>
            </a:pPr>
            <a:r>
              <a:rPr lang="fr-FR" b="1" dirty="0"/>
              <a:t>MINISTERE </a:t>
            </a:r>
            <a:r>
              <a:rPr lang="fr-FR" b="1" dirty="0" smtClean="0"/>
              <a:t> </a:t>
            </a:r>
            <a:r>
              <a:rPr lang="fr-FR" b="1" dirty="0"/>
              <a:t>DE L’EMPLOI </a:t>
            </a:r>
            <a:r>
              <a:rPr lang="fr-FR" b="1" dirty="0" smtClean="0"/>
              <a:t> </a:t>
            </a:r>
          </a:p>
          <a:p>
            <a:pPr algn="ctr">
              <a:spcBef>
                <a:spcPct val="50000"/>
              </a:spcBef>
            </a:pPr>
            <a:r>
              <a:rPr lang="fr-FR" b="1" dirty="0" smtClean="0"/>
              <a:t>ET DE LA FORMATION PROFESSIONNELLE</a:t>
            </a:r>
            <a:endParaRPr lang="fr-F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792088"/>
          </a:xfrm>
        </p:spPr>
        <p:txBody>
          <a:bodyPr/>
          <a:lstStyle/>
          <a:p>
            <a:pPr algn="l"/>
            <a:r>
              <a:rPr lang="fr-FR" dirty="0" smtClean="0">
                <a:latin typeface="Times New Roman" pitchFamily="18" charset="0"/>
                <a:cs typeface="Times New Roman" pitchFamily="18" charset="0"/>
              </a:rPr>
              <a:t>LES AGENCES RÉGIONALES ET LOCALES</a:t>
            </a:r>
            <a:endParaRPr lang="fr-FR" sz="4400" dirty="0"/>
          </a:p>
        </p:txBody>
      </p:sp>
      <p:sp>
        <p:nvSpPr>
          <p:cNvPr id="3" name="Espace réservé du contenu 2"/>
          <p:cNvSpPr>
            <a:spLocks noGrp="1"/>
          </p:cNvSpPr>
          <p:nvPr>
            <p:ph idx="1"/>
          </p:nvPr>
        </p:nvSpPr>
        <p:spPr>
          <a:xfrm>
            <a:off x="467544" y="1124744"/>
            <a:ext cx="8229600" cy="5472608"/>
          </a:xfrm>
        </p:spPr>
        <p:txBody>
          <a:bodyPr/>
          <a:lstStyle/>
          <a:p>
            <a:pPr lvl="0">
              <a:spcBef>
                <a:spcPts val="0"/>
              </a:spcBef>
            </a:pPr>
            <a:r>
              <a:rPr lang="fr-FR" dirty="0" smtClean="0">
                <a:latin typeface="Times New Roman" pitchFamily="18" charset="0"/>
                <a:cs typeface="Times New Roman" pitchFamily="18" charset="0"/>
              </a:rPr>
              <a:t>Il est créé dans huit (08) capitales régionales du Mali et dans le District de Bamako une Direction  Régionale de l'ANPE (Kayes,</a:t>
            </a:r>
            <a:r>
              <a:rPr lang="fr-FR" baseline="0" dirty="0" smtClean="0">
                <a:latin typeface="Times New Roman" pitchFamily="18" charset="0"/>
                <a:cs typeface="Times New Roman" pitchFamily="18" charset="0"/>
              </a:rPr>
              <a:t> Koulikoro, Sikasso, Ségou, Mopti, Tombouctou, Gao, Kidal et le District de Bamako)</a:t>
            </a:r>
            <a:r>
              <a:rPr lang="fr-FR" dirty="0" smtClean="0">
                <a:latin typeface="Times New Roman" pitchFamily="18" charset="0"/>
                <a:cs typeface="Times New Roman" pitchFamily="18" charset="0"/>
              </a:rPr>
              <a:t>.</a:t>
            </a:r>
          </a:p>
          <a:p>
            <a:pPr lvl="0">
              <a:spcBef>
                <a:spcPts val="0"/>
              </a:spcBef>
            </a:pPr>
            <a:r>
              <a:rPr lang="fr-FR" dirty="0" smtClean="0">
                <a:latin typeface="Times New Roman" pitchFamily="18" charset="0"/>
                <a:cs typeface="Times New Roman" pitchFamily="18" charset="0"/>
              </a:rPr>
              <a:t>Chaque Direction Régionale est le prolongement de la Direction Générale au niveau régional. A ce titre, elle exécute toutes les missions confiées aux départements. </a:t>
            </a:r>
          </a:p>
          <a:p>
            <a:pPr lvl="0">
              <a:spcBef>
                <a:spcPts val="0"/>
              </a:spcBef>
            </a:pPr>
            <a:r>
              <a:rPr lang="fr-FR" dirty="0" smtClean="0">
                <a:latin typeface="Times New Roman" pitchFamily="18" charset="0"/>
                <a:cs typeface="Times New Roman" pitchFamily="18" charset="0"/>
              </a:rPr>
              <a:t>La Direction Régionale est composée, pour le moment, de deux (2) services </a:t>
            </a:r>
            <a:r>
              <a:rPr lang="fr-FR" dirty="0" smtClean="0"/>
              <a:t> conformément à la Décision n°02-044/ANPE du 16 avril 2002 qui sont : </a:t>
            </a:r>
          </a:p>
          <a:p>
            <a:pPr lvl="1">
              <a:spcBef>
                <a:spcPts val="0"/>
              </a:spcBef>
            </a:pPr>
            <a:r>
              <a:rPr lang="fr-FR" sz="2000" dirty="0" smtClean="0">
                <a:latin typeface="Times New Roman" pitchFamily="18" charset="0"/>
                <a:cs typeface="Times New Roman" pitchFamily="18" charset="0"/>
              </a:rPr>
              <a:t>Le </a:t>
            </a:r>
            <a:r>
              <a:rPr lang="fr-FR" sz="2000" b="1" dirty="0" smtClean="0">
                <a:latin typeface="Times New Roman" pitchFamily="18" charset="0"/>
                <a:cs typeface="Times New Roman" pitchFamily="18" charset="0"/>
              </a:rPr>
              <a:t>Service Intermédiation et Information </a:t>
            </a:r>
            <a:r>
              <a:rPr lang="fr-FR" sz="2000" dirty="0" smtClean="0">
                <a:latin typeface="Times New Roman" pitchFamily="18" charset="0"/>
                <a:cs typeface="Times New Roman" pitchFamily="18" charset="0"/>
              </a:rPr>
              <a:t>chargé de l’accueil, du conseil, de l’orientation et de l’intermédiation :</a:t>
            </a:r>
          </a:p>
          <a:p>
            <a:pPr lvl="1">
              <a:spcBef>
                <a:spcPts val="0"/>
              </a:spcBef>
            </a:pPr>
            <a:r>
              <a:rPr lang="fr-FR" sz="2000" dirty="0" smtClean="0">
                <a:latin typeface="Times New Roman" pitchFamily="18" charset="0"/>
                <a:cs typeface="Times New Roman" pitchFamily="18" charset="0"/>
              </a:rPr>
              <a:t>Le </a:t>
            </a:r>
            <a:r>
              <a:rPr lang="fr-FR" sz="2000" b="1" dirty="0" smtClean="0">
                <a:latin typeface="Times New Roman" pitchFamily="18" charset="0"/>
                <a:cs typeface="Times New Roman" pitchFamily="18" charset="0"/>
              </a:rPr>
              <a:t>Service Promotion de l’Emploi et de la Formation </a:t>
            </a:r>
            <a:r>
              <a:rPr lang="fr-FR" sz="2000" dirty="0" smtClean="0">
                <a:latin typeface="Times New Roman" pitchFamily="18" charset="0"/>
                <a:cs typeface="Times New Roman" pitchFamily="18" charset="0"/>
              </a:rPr>
              <a:t>chargé de la promotion de l’emploi à travers la création d’entreprise et la réalisation d’AGR, de la formation et du perfectionnement.</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8313" y="548680"/>
            <a:ext cx="8229600" cy="5577483"/>
          </a:xfrm>
        </p:spPr>
        <p:txBody>
          <a:bodyPr/>
          <a:lstStyle/>
          <a:p>
            <a:pPr lvl="0"/>
            <a:r>
              <a:rPr lang="fr-FR" sz="2400" dirty="0" smtClean="0">
                <a:latin typeface="Times New Roman" pitchFamily="18" charset="0"/>
                <a:cs typeface="Times New Roman" pitchFamily="18" charset="0"/>
              </a:rPr>
              <a:t>Depuis 2007, dans le cadre de la gestion de proximité des questions d’emploi dans toutes les communes, l’ANPE a mis en place un programme d’installation de représentant permanent dans chaque Cercle du Mali, appelé </a:t>
            </a:r>
            <a:r>
              <a:rPr lang="fr-FR" sz="2400" b="1" dirty="0" smtClean="0">
                <a:latin typeface="Times New Roman" pitchFamily="18" charset="0"/>
                <a:cs typeface="Times New Roman" pitchFamily="18" charset="0"/>
              </a:rPr>
              <a:t>Correspondant Local.</a:t>
            </a:r>
            <a:endParaRPr lang="fr-FR" dirty="0"/>
          </a:p>
        </p:txBody>
      </p:sp>
    </p:spTree>
    <p:extLst>
      <p:ext uri="{BB962C8B-B14F-4D97-AF65-F5344CB8AC3E}">
        <p14:creationId xmlns:p14="http://schemas.microsoft.com/office/powerpoint/2010/main" val="328934939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latin typeface="Times New Roman" pitchFamily="18" charset="0"/>
                <a:cs typeface="Times New Roman" pitchFamily="18" charset="0"/>
              </a:rPr>
              <a:t>LE FINANCEMENT DE L’ANPE</a:t>
            </a:r>
            <a:endParaRPr lang="fr-FR" sz="2800" dirty="0" smtClean="0">
              <a:latin typeface="Times New Roman" pitchFamily="18" charset="0"/>
              <a:cs typeface="Times New Roman" pitchFamily="18" charset="0"/>
            </a:endParaRPr>
          </a:p>
        </p:txBody>
      </p:sp>
      <p:sp>
        <p:nvSpPr>
          <p:cNvPr id="3" name="Espace réservé du contenu 2"/>
          <p:cNvSpPr>
            <a:spLocks noGrp="1"/>
          </p:cNvSpPr>
          <p:nvPr>
            <p:ph idx="1"/>
          </p:nvPr>
        </p:nvSpPr>
        <p:spPr>
          <a:xfrm>
            <a:off x="468313" y="908720"/>
            <a:ext cx="8229600" cy="5217443"/>
          </a:xfrm>
        </p:spPr>
        <p:txBody>
          <a:bodyPr/>
          <a:lstStyle/>
          <a:p>
            <a:pPr lvl="0">
              <a:spcBef>
                <a:spcPts val="0"/>
              </a:spcBef>
            </a:pPr>
            <a:r>
              <a:rPr lang="fr-FR" sz="2800" dirty="0" smtClean="0">
                <a:latin typeface="Times New Roman" pitchFamily="18" charset="0"/>
                <a:cs typeface="Times New Roman" pitchFamily="18" charset="0"/>
              </a:rPr>
              <a:t>A la création de l’Ex-ONMO les pouvoirs publics ont pris une décision à travers l’Ordonnance n°1/PG-RM du 07/02/1961 pour octroyer aux financements de l’ONMO, 1% de la masse salariale des travailleurs régis par le Code du Travail  des entreprises via l’assiette des cotisations sociales versées à l’INPS.</a:t>
            </a:r>
          </a:p>
          <a:p>
            <a:pPr lvl="0">
              <a:spcBef>
                <a:spcPts val="0"/>
              </a:spcBef>
            </a:pPr>
            <a:r>
              <a:rPr lang="fr-FR" sz="2800" dirty="0" smtClean="0">
                <a:latin typeface="Times New Roman" pitchFamily="18" charset="0"/>
                <a:cs typeface="Times New Roman" pitchFamily="18" charset="0"/>
              </a:rPr>
              <a:t>A la suite de la restructuration dont est issue l’ANPE, le même mode de financement a été maintenu.</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76672"/>
            <a:ext cx="8229600" cy="6048672"/>
          </a:xfrm>
        </p:spPr>
        <p:txBody>
          <a:bodyPr/>
          <a:lstStyle/>
          <a:p>
            <a:pPr lvl="0">
              <a:spcBef>
                <a:spcPts val="0"/>
              </a:spcBef>
            </a:pPr>
            <a:r>
              <a:rPr lang="fr-FR" sz="2800" dirty="0" smtClean="0">
                <a:latin typeface="Times New Roman" pitchFamily="18" charset="0"/>
                <a:cs typeface="Times New Roman" pitchFamily="18" charset="0"/>
              </a:rPr>
              <a:t>L’ordonnance de  création de l’ANPE a fixé les origines des ressources comme suit : </a:t>
            </a:r>
          </a:p>
          <a:p>
            <a:pPr lvl="1">
              <a:spcBef>
                <a:spcPts val="0"/>
              </a:spcBef>
            </a:pPr>
            <a:r>
              <a:rPr lang="fr-FR" sz="2400" dirty="0" smtClean="0">
                <a:latin typeface="Times New Roman" pitchFamily="18" charset="0"/>
                <a:cs typeface="Times New Roman" pitchFamily="18" charset="0"/>
              </a:rPr>
              <a:t>Les cotisations instituées par l’Ordonnance n°1/PG-RM du 07/02/1961 ;</a:t>
            </a:r>
          </a:p>
          <a:p>
            <a:pPr lvl="1">
              <a:spcBef>
                <a:spcPts val="0"/>
              </a:spcBef>
            </a:pPr>
            <a:r>
              <a:rPr lang="fr-FR" sz="2400" dirty="0" smtClean="0">
                <a:latin typeface="Times New Roman" pitchFamily="18" charset="0"/>
                <a:cs typeface="Times New Roman" pitchFamily="18" charset="0"/>
              </a:rPr>
              <a:t>Les produits de cessions de brochures et imprimés, le produit des abonnements aux périodiques édités par l’ANPE ;</a:t>
            </a:r>
          </a:p>
          <a:p>
            <a:pPr lvl="1">
              <a:spcBef>
                <a:spcPts val="0"/>
              </a:spcBef>
            </a:pPr>
            <a:r>
              <a:rPr lang="fr-FR" sz="2400" dirty="0" smtClean="0">
                <a:latin typeface="Times New Roman" pitchFamily="18" charset="0"/>
                <a:cs typeface="Times New Roman" pitchFamily="18" charset="0"/>
              </a:rPr>
              <a:t>La rémunération des services rendus sur demande ;</a:t>
            </a:r>
          </a:p>
          <a:p>
            <a:pPr lvl="1">
              <a:spcBef>
                <a:spcPts val="0"/>
              </a:spcBef>
            </a:pPr>
            <a:r>
              <a:rPr lang="fr-FR" sz="2400" dirty="0" smtClean="0">
                <a:latin typeface="Times New Roman" pitchFamily="18" charset="0"/>
                <a:cs typeface="Times New Roman" pitchFamily="18" charset="0"/>
              </a:rPr>
              <a:t>Les produits d’aliénation des biens meubles et immeubles ;</a:t>
            </a:r>
          </a:p>
          <a:p>
            <a:pPr lvl="1">
              <a:spcBef>
                <a:spcPts val="0"/>
              </a:spcBef>
            </a:pPr>
            <a:r>
              <a:rPr lang="fr-FR" sz="2400" dirty="0" smtClean="0">
                <a:latin typeface="Times New Roman" pitchFamily="18" charset="0"/>
                <a:cs typeface="Times New Roman" pitchFamily="18" charset="0"/>
              </a:rPr>
              <a:t>Les revenus du patrimoine ;</a:t>
            </a:r>
          </a:p>
          <a:p>
            <a:pPr lvl="1">
              <a:spcBef>
                <a:spcPts val="0"/>
              </a:spcBef>
            </a:pPr>
            <a:r>
              <a:rPr lang="fr-FR" sz="2400" dirty="0" smtClean="0">
                <a:latin typeface="Times New Roman" pitchFamily="18" charset="0"/>
                <a:cs typeface="Times New Roman" pitchFamily="18" charset="0"/>
              </a:rPr>
              <a:t>Les participations de l’Etat sous forme de subvention ;</a:t>
            </a:r>
          </a:p>
          <a:p>
            <a:pPr lvl="1">
              <a:spcBef>
                <a:spcPts val="0"/>
              </a:spcBef>
            </a:pPr>
            <a:r>
              <a:rPr lang="fr-FR" sz="2400" dirty="0" smtClean="0">
                <a:latin typeface="Times New Roman" pitchFamily="18" charset="0"/>
                <a:cs typeface="Times New Roman" pitchFamily="18" charset="0"/>
              </a:rPr>
              <a:t>Les fonds d’aide extérieure ;</a:t>
            </a:r>
            <a:r>
              <a:rPr lang="fr-FR" sz="2400" baseline="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Les dons, legs, subventions, ristournes et libéralités de toute nature qu’elle est appelée à recueillir ;</a:t>
            </a:r>
          </a:p>
          <a:p>
            <a:pPr lvl="1">
              <a:spcBef>
                <a:spcPts val="0"/>
              </a:spcBef>
            </a:pPr>
            <a:r>
              <a:rPr lang="fr-FR" sz="2400" dirty="0" smtClean="0">
                <a:latin typeface="Times New Roman" pitchFamily="18" charset="0"/>
                <a:cs typeface="Times New Roman" pitchFamily="18" charset="0"/>
              </a:rPr>
              <a:t>Les recettes diverses.</a:t>
            </a:r>
          </a:p>
        </p:txBody>
      </p:sp>
    </p:spTree>
    <p:extLst>
      <p:ext uri="{BB962C8B-B14F-4D97-AF65-F5344CB8AC3E}">
        <p14:creationId xmlns:p14="http://schemas.microsoft.com/office/powerpoint/2010/main" val="191251613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8313" y="1268413"/>
            <a:ext cx="8229600" cy="4248819"/>
          </a:xfrm>
        </p:spPr>
        <p:txBody>
          <a:bodyPr/>
          <a:lstStyle/>
          <a:p>
            <a:pPr lvl="0">
              <a:spcBef>
                <a:spcPts val="0"/>
              </a:spcBef>
            </a:pPr>
            <a:r>
              <a:rPr lang="fr-FR" sz="2800" dirty="0" smtClean="0">
                <a:latin typeface="Times New Roman" pitchFamily="18" charset="0"/>
                <a:cs typeface="Times New Roman" pitchFamily="18" charset="0"/>
              </a:rPr>
              <a:t>Il est bon de souligner que de l’EX-ONMO jusqu’à l’ANPE actuelle toutes les dépenses de l’ANPE sont prises majoritairement sur le 1% de la masse salariale reçue et reversée par l’INPS (Institut National de Prévoyance Sociale).</a:t>
            </a:r>
          </a:p>
          <a:p>
            <a:pPr lvl="0">
              <a:spcBef>
                <a:spcPts val="0"/>
              </a:spcBef>
            </a:pPr>
            <a:r>
              <a:rPr lang="fr-FR" sz="2800" dirty="0" smtClean="0">
                <a:latin typeface="Times New Roman" pitchFamily="18" charset="0"/>
                <a:cs typeface="Times New Roman" pitchFamily="18" charset="0"/>
              </a:rPr>
              <a:t>Les dépenses de l’ANPE, comme le stipule la Loi 90-110/AN-RM du 27 juillet 1990 relative aux EPA, sont  constituées des dépenses de fonctionnement, d’équipement et d’investissement. </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275033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l"/>
            <a:r>
              <a:rPr lang="fr-FR" dirty="0" smtClean="0">
                <a:latin typeface="Times New Roman" pitchFamily="18" charset="0"/>
                <a:cs typeface="Times New Roman" pitchFamily="18" charset="0"/>
              </a:rPr>
              <a:t>AXES PRINCIPAUX D’INTERVENTION</a:t>
            </a:r>
          </a:p>
        </p:txBody>
      </p:sp>
      <p:sp>
        <p:nvSpPr>
          <p:cNvPr id="2" name="Espace réservé du contenu 1"/>
          <p:cNvSpPr>
            <a:spLocks noGrp="1"/>
          </p:cNvSpPr>
          <p:nvPr>
            <p:ph idx="1"/>
          </p:nvPr>
        </p:nvSpPr>
        <p:spPr/>
        <p:txBody>
          <a:bodyPr/>
          <a:lstStyle/>
          <a:p>
            <a:pPr rtl="0" eaLnBrk="1" fontAlgn="base" hangingPunct="1"/>
            <a:r>
              <a:rPr lang="fr-FR" sz="2400" dirty="0" smtClean="0">
                <a:solidFill>
                  <a:schemeClr val="tx1"/>
                </a:solidFill>
                <a:effectLst/>
                <a:latin typeface="+mn-lt"/>
                <a:ea typeface="+mn-ea"/>
                <a:cs typeface="+mn-cs"/>
              </a:rPr>
              <a:t>L’Intermédiation pour l’insertion dans les emplois salariés des entreprises et autres potentiels d’emplois ;</a:t>
            </a:r>
            <a:endParaRPr lang="fr-FR" sz="2400" dirty="0" smtClean="0">
              <a:effectLst/>
            </a:endParaRPr>
          </a:p>
          <a:p>
            <a:pPr rtl="0" eaLnBrk="1" fontAlgn="base" hangingPunct="1"/>
            <a:r>
              <a:rPr lang="fr-FR" sz="2400" dirty="0" smtClean="0">
                <a:solidFill>
                  <a:schemeClr val="tx1"/>
                </a:solidFill>
                <a:effectLst/>
                <a:latin typeface="+mn-lt"/>
                <a:ea typeface="+mn-ea"/>
                <a:cs typeface="+mn-cs"/>
              </a:rPr>
              <a:t>Le perfectionnement et la reconversion des travailleurs en cours d’emploi ou en situation de perte et/ou réadaptation d’emploi ;</a:t>
            </a:r>
            <a:endParaRPr lang="fr-FR" dirty="0" smtClean="0">
              <a:effectLst/>
            </a:endParaRPr>
          </a:p>
          <a:p>
            <a:pPr rtl="0" eaLnBrk="1" fontAlgn="base" hangingPunct="1"/>
            <a:r>
              <a:rPr lang="fr-FR" sz="2400" dirty="0" smtClean="0">
                <a:solidFill>
                  <a:schemeClr val="tx1"/>
                </a:solidFill>
                <a:effectLst/>
                <a:latin typeface="+mn-lt"/>
                <a:ea typeface="+mn-ea"/>
                <a:cs typeface="+mn-cs"/>
              </a:rPr>
              <a:t>La promotion de l’auto-emploi ;</a:t>
            </a:r>
            <a:endParaRPr lang="fr-FR" dirty="0" smtClean="0">
              <a:effectLst/>
            </a:endParaRPr>
          </a:p>
          <a:p>
            <a:pPr rtl="0" eaLnBrk="1" fontAlgn="base" hangingPunct="1"/>
            <a:r>
              <a:rPr lang="fr-FR" sz="2400" dirty="0" smtClean="0">
                <a:solidFill>
                  <a:schemeClr val="tx1"/>
                </a:solidFill>
                <a:effectLst/>
                <a:latin typeface="+mn-lt"/>
                <a:ea typeface="+mn-ea"/>
                <a:cs typeface="+mn-cs"/>
              </a:rPr>
              <a:t>L’amélioration des compétences techniques dans les métiers ;</a:t>
            </a:r>
            <a:endParaRPr lang="fr-FR" dirty="0" smtClean="0">
              <a:effectLst/>
            </a:endParaRPr>
          </a:p>
          <a:p>
            <a:pPr rtl="0" eaLnBrk="1" fontAlgn="base" hangingPunct="1"/>
            <a:r>
              <a:rPr lang="fr-FR" sz="2400" dirty="0" smtClean="0">
                <a:solidFill>
                  <a:schemeClr val="tx1"/>
                </a:solidFill>
                <a:effectLst/>
                <a:latin typeface="+mn-lt"/>
                <a:ea typeface="+mn-ea"/>
                <a:cs typeface="+mn-cs"/>
              </a:rPr>
              <a:t>La recherche de solutions pour le financement des projets ;</a:t>
            </a:r>
            <a:endParaRPr lang="fr-FR" dirty="0" smtClean="0">
              <a:effectLst/>
            </a:endParaRPr>
          </a:p>
          <a:p>
            <a:pPr rtl="0" eaLnBrk="1" fontAlgn="base" hangingPunct="1"/>
            <a:r>
              <a:rPr lang="fr-FR" sz="2400" dirty="0" smtClean="0">
                <a:solidFill>
                  <a:schemeClr val="tx1"/>
                </a:solidFill>
                <a:effectLst/>
                <a:latin typeface="+mn-lt"/>
                <a:ea typeface="+mn-ea"/>
                <a:cs typeface="+mn-cs"/>
              </a:rPr>
              <a:t>Les Informations sur le Marché du Travail (Filières porteuses d’emplois et de revenus) ;</a:t>
            </a:r>
            <a:endParaRPr lang="fr-FR" dirty="0" smtClean="0">
              <a:effectLst/>
            </a:endParaRPr>
          </a:p>
          <a:p>
            <a:r>
              <a:rPr lang="fr-FR" sz="2400" dirty="0" smtClean="0">
                <a:solidFill>
                  <a:schemeClr val="tx1"/>
                </a:solidFill>
                <a:effectLst/>
                <a:latin typeface="+mn-lt"/>
                <a:ea typeface="+mn-ea"/>
                <a:cs typeface="+mn-cs"/>
              </a:rPr>
              <a:t>La communication et la sensibilisation sur l’emploi et la formation.</a:t>
            </a:r>
            <a:endParaRPr lang="fr-FR"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400" y="116540"/>
            <a:ext cx="8785220" cy="1296180"/>
          </a:xfrm>
        </p:spPr>
        <p:txBody>
          <a:bodyPr/>
          <a:lstStyle/>
          <a:p>
            <a:pPr algn="l"/>
            <a:r>
              <a:rPr lang="fr-FR" sz="3000" dirty="0" smtClean="0">
                <a:latin typeface="Times New Roman" pitchFamily="18" charset="0"/>
                <a:cs typeface="Times New Roman" pitchFamily="18" charset="0"/>
              </a:rPr>
              <a:t>PLAN STRATÉGIQUE DE DÉVELOPPEMENT (PSD) DE L’ANPE  2012 - 2020</a:t>
            </a:r>
            <a:endParaRPr lang="fr-FR" sz="3000" dirty="0"/>
          </a:p>
        </p:txBody>
      </p:sp>
      <p:sp>
        <p:nvSpPr>
          <p:cNvPr id="3" name="Espace réservé du contenu 2"/>
          <p:cNvSpPr>
            <a:spLocks noGrp="1"/>
          </p:cNvSpPr>
          <p:nvPr>
            <p:ph idx="1"/>
          </p:nvPr>
        </p:nvSpPr>
        <p:spPr>
          <a:xfrm>
            <a:off x="611560" y="1556792"/>
            <a:ext cx="7726313" cy="4752528"/>
          </a:xfrm>
        </p:spPr>
        <p:txBody>
          <a:bodyPr/>
          <a:lstStyle/>
          <a:p>
            <a:pPr lvl="0"/>
            <a:r>
              <a:rPr lang="fr-FR" dirty="0" smtClean="0"/>
              <a:t>L’ANPE, dans la recherche d’une meilleure exécution de sa mission de mise en œuvre de la Politique Nationale de l’Emploi, a adopté un Plan Stratégique de Développement dénommé PSD  2012-2020. La première phase s’est déroulée de 2012 à 2016.</a:t>
            </a:r>
          </a:p>
          <a:p>
            <a:pPr lvl="0"/>
            <a:r>
              <a:rPr lang="fr-FR" dirty="0" smtClean="0"/>
              <a:t>Pour les cinq années à venir, le PSD de 2016-2020 a basé son objectif de développement sur « </a:t>
            </a:r>
            <a:r>
              <a:rPr lang="fr-FR" b="1" dirty="0" smtClean="0"/>
              <a:t>faire de l’ANPE, de 2016 à 2020, un Service Public de l’Emploi performant adapté aux exigences du Marché du Travail »,</a:t>
            </a:r>
          </a:p>
          <a:p>
            <a:pPr lvl="0"/>
            <a:r>
              <a:rPr lang="fr-FR" dirty="0" smtClean="0"/>
              <a:t>Pour l’atteinte de cet objectif il y a cinq Objectifs Stratégiques Immédiats  (OSI) à satisfaire par l’ensemble du personnel :</a:t>
            </a:r>
          </a:p>
        </p:txBody>
      </p:sp>
    </p:spTree>
    <p:extLst>
      <p:ext uri="{BB962C8B-B14F-4D97-AF65-F5344CB8AC3E}">
        <p14:creationId xmlns:p14="http://schemas.microsoft.com/office/powerpoint/2010/main" val="68224134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8313" y="260648"/>
            <a:ext cx="8229600" cy="6264696"/>
          </a:xfrm>
        </p:spPr>
        <p:txBody>
          <a:bodyPr/>
          <a:lstStyle/>
          <a:p>
            <a:pPr lvl="1">
              <a:spcBef>
                <a:spcPts val="0"/>
              </a:spcBef>
            </a:pPr>
            <a:r>
              <a:rPr lang="fr-FR" sz="2400" b="1" dirty="0" smtClean="0"/>
              <a:t>OSI 1 </a:t>
            </a:r>
            <a:r>
              <a:rPr lang="fr-FR" sz="2400" dirty="0" smtClean="0"/>
              <a:t>: Améliorer l’adéquation des capacités organisationnelles et opérationnelles de l’ANPE en fonction des exigences du marché du travail ;</a:t>
            </a:r>
          </a:p>
          <a:p>
            <a:pPr lvl="1">
              <a:spcBef>
                <a:spcPts val="0"/>
              </a:spcBef>
            </a:pPr>
            <a:r>
              <a:rPr lang="fr-FR" sz="2400" b="1" dirty="0" smtClean="0"/>
              <a:t>OSI 2 </a:t>
            </a:r>
            <a:r>
              <a:rPr lang="fr-FR" sz="2400" dirty="0" smtClean="0"/>
              <a:t>: Améliorer la visibilité et la convivialité de ses relations avec ses usagers/clients et ses partenaires ;</a:t>
            </a:r>
          </a:p>
          <a:p>
            <a:pPr lvl="1">
              <a:spcBef>
                <a:spcPts val="0"/>
              </a:spcBef>
            </a:pPr>
            <a:r>
              <a:rPr lang="fr-FR" sz="2400" b="1" dirty="0" smtClean="0"/>
              <a:t>OSI 3 </a:t>
            </a:r>
            <a:r>
              <a:rPr lang="fr-FR" sz="2400" dirty="0" smtClean="0"/>
              <a:t>: Développer et mettre en œuvre des programmes spécifiques pour la promotion de l’emploi</a:t>
            </a:r>
            <a:r>
              <a:rPr lang="fr-FR" sz="2400" baseline="0" dirty="0" smtClean="0"/>
              <a:t> ;</a:t>
            </a:r>
          </a:p>
          <a:p>
            <a:pPr lvl="1">
              <a:spcBef>
                <a:spcPts val="0"/>
              </a:spcBef>
            </a:pPr>
            <a:r>
              <a:rPr lang="fr-FR" sz="2400" b="1" dirty="0" smtClean="0"/>
              <a:t>OSI 4 </a:t>
            </a:r>
            <a:r>
              <a:rPr lang="fr-FR" sz="2400" dirty="0" smtClean="0"/>
              <a:t>: Renforcer l’accompagnement des collectivités dans la conception et la mise en œuvre de leurs programmes sectoriels en lien avec l’emploi ;</a:t>
            </a:r>
          </a:p>
          <a:p>
            <a:pPr lvl="1">
              <a:spcBef>
                <a:spcPts val="0"/>
              </a:spcBef>
            </a:pPr>
            <a:r>
              <a:rPr lang="fr-FR" sz="2400" b="1" dirty="0" smtClean="0"/>
              <a:t>OSI 5 </a:t>
            </a:r>
            <a:r>
              <a:rPr lang="fr-FR" sz="2400" dirty="0" smtClean="0"/>
              <a:t>: Accroître l’accès des groupes cibles de l’ANPE à des programmes d’apprentissage, de perfectionnement et de reconversion.</a:t>
            </a:r>
          </a:p>
          <a:p>
            <a:pPr lvl="0">
              <a:spcBef>
                <a:spcPts val="0"/>
              </a:spcBef>
            </a:pPr>
            <a:r>
              <a:rPr lang="fr-FR" sz="2800" dirty="0" smtClean="0"/>
              <a:t>Pour atteindre ces objectifs, l’ANPE offre des services à ses groupes cibles appelés clients.</a:t>
            </a:r>
          </a:p>
        </p:txBody>
      </p:sp>
    </p:spTree>
    <p:extLst>
      <p:ext uri="{BB962C8B-B14F-4D97-AF65-F5344CB8AC3E}">
        <p14:creationId xmlns:p14="http://schemas.microsoft.com/office/powerpoint/2010/main" val="233072103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229600" cy="849883"/>
          </a:xfrm>
        </p:spPr>
        <p:txBody>
          <a:bodyPr/>
          <a:lstStyle/>
          <a:p>
            <a:pPr lvl="0" algn="l"/>
            <a:r>
              <a:rPr lang="fr-FR" sz="3600" dirty="0" smtClean="0"/>
              <a:t>OFFRES DE SERVICES DE L’ANPE</a:t>
            </a:r>
            <a:endParaRPr lang="fr-FR" sz="3600" dirty="0"/>
          </a:p>
        </p:txBody>
      </p:sp>
      <p:sp>
        <p:nvSpPr>
          <p:cNvPr id="3" name="Espace réservé du contenu 2"/>
          <p:cNvSpPr>
            <a:spLocks noGrp="1"/>
          </p:cNvSpPr>
          <p:nvPr>
            <p:ph idx="1"/>
          </p:nvPr>
        </p:nvSpPr>
        <p:spPr>
          <a:xfrm>
            <a:off x="467544" y="1628800"/>
            <a:ext cx="8229600" cy="3816424"/>
          </a:xfrm>
        </p:spPr>
        <p:txBody>
          <a:bodyPr/>
          <a:lstStyle/>
          <a:p>
            <a:pPr lvl="0"/>
            <a:r>
              <a:rPr lang="fr-FR" sz="3600" dirty="0" smtClean="0"/>
              <a:t>Clients ou groupes cibles :</a:t>
            </a:r>
          </a:p>
          <a:p>
            <a:pPr lvl="1"/>
            <a:r>
              <a:rPr lang="fr-FR" sz="3200" dirty="0" smtClean="0"/>
              <a:t>Les clients de l’ANPE sont :</a:t>
            </a:r>
          </a:p>
          <a:p>
            <a:pPr lvl="2"/>
            <a:r>
              <a:rPr lang="fr-FR" sz="3600" dirty="0" smtClean="0"/>
              <a:t>les demandeurs d’emploi ;</a:t>
            </a:r>
          </a:p>
          <a:p>
            <a:pPr lvl="2"/>
            <a:r>
              <a:rPr lang="fr-FR" sz="3600" dirty="0" smtClean="0"/>
              <a:t>les salariés ; </a:t>
            </a:r>
          </a:p>
          <a:p>
            <a:pPr lvl="2"/>
            <a:r>
              <a:rPr lang="fr-FR" sz="3600" dirty="0" smtClean="0"/>
              <a:t>les entreprises et autres offreurs potentiels d’emploi.</a:t>
            </a:r>
          </a:p>
        </p:txBody>
      </p:sp>
    </p:spTree>
    <p:extLst>
      <p:ext uri="{BB962C8B-B14F-4D97-AF65-F5344CB8AC3E}">
        <p14:creationId xmlns:p14="http://schemas.microsoft.com/office/powerpoint/2010/main" val="245158881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r>
              <a:rPr lang="fr-FR" b="1" i="1" u="none" dirty="0" smtClean="0"/>
              <a:t>Cinq services aux Demandeurs d’emploi :</a:t>
            </a:r>
            <a:endParaRPr lang="fr-FR" sz="3600" dirty="0"/>
          </a:p>
        </p:txBody>
      </p:sp>
      <p:sp>
        <p:nvSpPr>
          <p:cNvPr id="3" name="Espace réservé du contenu 2"/>
          <p:cNvSpPr>
            <a:spLocks noGrp="1"/>
          </p:cNvSpPr>
          <p:nvPr>
            <p:ph idx="1"/>
          </p:nvPr>
        </p:nvSpPr>
        <p:spPr/>
        <p:txBody>
          <a:bodyPr/>
          <a:lstStyle/>
          <a:p>
            <a:pPr marL="914400" lvl="1" indent="-457200">
              <a:buFont typeface="+mj-lt"/>
              <a:buAutoNum type="arabicPeriod"/>
            </a:pPr>
            <a:r>
              <a:rPr lang="fr-FR" sz="2800" dirty="0" smtClean="0"/>
              <a:t>Un Accueil ouvert au service du public dans chaque Direction Régionale ;</a:t>
            </a:r>
          </a:p>
          <a:p>
            <a:pPr marL="914400" lvl="1" indent="-457200">
              <a:buFont typeface="+mj-lt"/>
              <a:buAutoNum type="arabicPeriod"/>
            </a:pPr>
            <a:r>
              <a:rPr lang="fr-FR" sz="2800" dirty="0" smtClean="0"/>
              <a:t>Les informations sur l’emploi en libre accès ;</a:t>
            </a:r>
          </a:p>
          <a:p>
            <a:pPr marL="914400" lvl="1" indent="-457200">
              <a:buFont typeface="+mj-lt"/>
              <a:buAutoNum type="arabicPeriod"/>
            </a:pPr>
            <a:r>
              <a:rPr lang="fr-FR" sz="2800" dirty="0" smtClean="0"/>
              <a:t>Un service en ligne en temps réel ;</a:t>
            </a:r>
          </a:p>
          <a:p>
            <a:pPr marL="914400" lvl="1" indent="-457200">
              <a:buFont typeface="+mj-lt"/>
              <a:buAutoNum type="arabicPeriod"/>
            </a:pPr>
            <a:r>
              <a:rPr lang="fr-FR" sz="2800" dirty="0" smtClean="0"/>
              <a:t>Un accompagnement individualisé à l’emploi ;</a:t>
            </a:r>
          </a:p>
          <a:p>
            <a:pPr marL="914400" lvl="1" indent="-457200">
              <a:buFont typeface="+mj-lt"/>
              <a:buAutoNum type="arabicPeriod"/>
            </a:pPr>
            <a:r>
              <a:rPr lang="fr-FR" sz="2800" dirty="0" smtClean="0"/>
              <a:t>Des formations vers l’emploi.</a:t>
            </a:r>
          </a:p>
        </p:txBody>
      </p:sp>
    </p:spTree>
    <p:extLst>
      <p:ext uri="{BB962C8B-B14F-4D97-AF65-F5344CB8AC3E}">
        <p14:creationId xmlns:p14="http://schemas.microsoft.com/office/powerpoint/2010/main" val="387399693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SOMMAIRE</a:t>
            </a:r>
            <a:endParaRPr lang="fr-FR" sz="3600" dirty="0"/>
          </a:p>
        </p:txBody>
      </p:sp>
      <p:sp>
        <p:nvSpPr>
          <p:cNvPr id="3" name="Espace réservé du contenu 2"/>
          <p:cNvSpPr>
            <a:spLocks noGrp="1"/>
          </p:cNvSpPr>
          <p:nvPr>
            <p:ph idx="1"/>
          </p:nvPr>
        </p:nvSpPr>
        <p:spPr>
          <a:xfrm>
            <a:off x="1115520" y="980660"/>
            <a:ext cx="7777080" cy="5544770"/>
          </a:xfrm>
        </p:spPr>
        <p:txBody>
          <a:bodyPr/>
          <a:lstStyle/>
          <a:p>
            <a:r>
              <a:rPr lang="fr-FR" sz="2300" dirty="0" smtClean="0">
                <a:solidFill>
                  <a:schemeClr val="tx1"/>
                </a:solidFill>
                <a:effectLst/>
                <a:latin typeface="Times New Roman" panose="02020603050405020304" pitchFamily="18" charset="0"/>
                <a:cs typeface="Times New Roman" panose="02020603050405020304" pitchFamily="18" charset="0"/>
              </a:rPr>
              <a:t>Rappel historique</a:t>
            </a:r>
          </a:p>
          <a:p>
            <a:r>
              <a:rPr lang="fr-FR" sz="2300" dirty="0" smtClean="0">
                <a:solidFill>
                  <a:schemeClr val="tx1"/>
                </a:solidFill>
                <a:effectLst/>
                <a:latin typeface="Times New Roman" panose="02020603050405020304" pitchFamily="18" charset="0"/>
                <a:cs typeface="Times New Roman" panose="02020603050405020304" pitchFamily="18" charset="0"/>
              </a:rPr>
              <a:t>Les missions</a:t>
            </a:r>
          </a:p>
          <a:p>
            <a:r>
              <a:rPr lang="fr-FR" sz="2300" dirty="0" smtClean="0">
                <a:solidFill>
                  <a:schemeClr val="tx1"/>
                </a:solidFill>
                <a:effectLst/>
                <a:latin typeface="Times New Roman" panose="02020603050405020304" pitchFamily="18" charset="0"/>
                <a:cs typeface="Times New Roman" panose="02020603050405020304" pitchFamily="18" charset="0"/>
              </a:rPr>
              <a:t>Les organes</a:t>
            </a:r>
          </a:p>
          <a:p>
            <a:r>
              <a:rPr lang="fr-FR" sz="2300" dirty="0" smtClean="0">
                <a:solidFill>
                  <a:schemeClr val="tx1"/>
                </a:solidFill>
                <a:effectLst/>
                <a:latin typeface="Times New Roman" panose="02020603050405020304" pitchFamily="18" charset="0"/>
                <a:cs typeface="Times New Roman" panose="02020603050405020304" pitchFamily="18" charset="0"/>
              </a:rPr>
              <a:t>Le financement</a:t>
            </a:r>
          </a:p>
          <a:p>
            <a:r>
              <a:rPr lang="fr-FR" sz="2300" dirty="0" smtClean="0">
                <a:solidFill>
                  <a:schemeClr val="tx1"/>
                </a:solidFill>
                <a:effectLst/>
                <a:latin typeface="Times New Roman" panose="02020603050405020304" pitchFamily="18" charset="0"/>
                <a:cs typeface="Times New Roman" panose="02020603050405020304" pitchFamily="18" charset="0"/>
              </a:rPr>
              <a:t>Axes principaux d’intervention</a:t>
            </a:r>
          </a:p>
          <a:p>
            <a:r>
              <a:rPr lang="fr-FR" sz="2300" dirty="0" smtClean="0">
                <a:solidFill>
                  <a:schemeClr val="tx1"/>
                </a:solidFill>
                <a:effectLst/>
                <a:latin typeface="Times New Roman" panose="02020603050405020304" pitchFamily="18" charset="0"/>
                <a:cs typeface="Times New Roman" panose="02020603050405020304" pitchFamily="18" charset="0"/>
              </a:rPr>
              <a:t>Plan Stratégique de Développement (PSD)</a:t>
            </a:r>
          </a:p>
          <a:p>
            <a:r>
              <a:rPr lang="fr-FR" sz="2300" dirty="0" smtClean="0">
                <a:solidFill>
                  <a:schemeClr val="tx1"/>
                </a:solidFill>
                <a:effectLst/>
                <a:latin typeface="Times New Roman" panose="02020603050405020304" pitchFamily="18" charset="0"/>
                <a:cs typeface="Times New Roman" panose="02020603050405020304" pitchFamily="18" charset="0"/>
              </a:rPr>
              <a:t>Offres de services</a:t>
            </a:r>
          </a:p>
          <a:p>
            <a:r>
              <a:rPr lang="fr-FR" sz="2300" dirty="0" smtClean="0">
                <a:solidFill>
                  <a:schemeClr val="tx1"/>
                </a:solidFill>
                <a:effectLst/>
                <a:latin typeface="Times New Roman" panose="02020603050405020304" pitchFamily="18" charset="0"/>
                <a:cs typeface="Times New Roman" panose="02020603050405020304" pitchFamily="18" charset="0"/>
              </a:rPr>
              <a:t>Plan de Travail Annuel 2016 (PTA-2016)</a:t>
            </a:r>
          </a:p>
          <a:p>
            <a:r>
              <a:rPr lang="fr-FR" sz="2300" dirty="0" smtClean="0">
                <a:solidFill>
                  <a:schemeClr val="tx1"/>
                </a:solidFill>
                <a:effectLst/>
                <a:latin typeface="Times New Roman" panose="02020603050405020304" pitchFamily="18" charset="0"/>
                <a:cs typeface="Times New Roman" panose="02020603050405020304" pitchFamily="18" charset="0"/>
              </a:rPr>
              <a:t>Evaluation de l’exécution du pta-2016 au 30 aout 2016</a:t>
            </a:r>
          </a:p>
          <a:p>
            <a:r>
              <a:rPr lang="fr-FR" sz="2300" dirty="0" smtClean="0">
                <a:solidFill>
                  <a:schemeClr val="tx1"/>
                </a:solidFill>
                <a:effectLst/>
                <a:latin typeface="Times New Roman" panose="02020603050405020304" pitchFamily="18" charset="0"/>
                <a:cs typeface="Times New Roman" panose="02020603050405020304" pitchFamily="18" charset="0"/>
              </a:rPr>
              <a:t>Les principaux indicateurs objectivement vérifiables</a:t>
            </a:r>
          </a:p>
          <a:p>
            <a:r>
              <a:rPr lang="fr-FR" sz="2300" dirty="0" smtClean="0">
                <a:solidFill>
                  <a:schemeClr val="tx1"/>
                </a:solidFill>
                <a:effectLst/>
                <a:latin typeface="Times New Roman" panose="02020603050405020304" pitchFamily="18" charset="0"/>
                <a:cs typeface="Times New Roman" panose="02020603050405020304" pitchFamily="18" charset="0"/>
              </a:rPr>
              <a:t>Quelques activités stratégiques</a:t>
            </a:r>
          </a:p>
          <a:p>
            <a:r>
              <a:rPr lang="fr-FR" sz="2300" dirty="0" smtClean="0">
                <a:solidFill>
                  <a:schemeClr val="tx1"/>
                </a:solidFill>
                <a:effectLst/>
                <a:latin typeface="Times New Roman" panose="02020603050405020304" pitchFamily="18" charset="0"/>
                <a:cs typeface="Times New Roman" panose="02020603050405020304" pitchFamily="18" charset="0"/>
              </a:rPr>
              <a:t>Conclusion</a:t>
            </a:r>
          </a:p>
        </p:txBody>
      </p:sp>
    </p:spTree>
    <p:extLst>
      <p:ext uri="{BB962C8B-B14F-4D97-AF65-F5344CB8AC3E}">
        <p14:creationId xmlns:p14="http://schemas.microsoft.com/office/powerpoint/2010/main" val="4013171859"/>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lvl="0" indent="-457200"/>
            <a:r>
              <a:rPr lang="fr-FR" b="1" i="1" u="none" dirty="0" smtClean="0"/>
              <a:t>Deux Services aux Salariés :</a:t>
            </a:r>
            <a:endParaRPr lang="fr-FR" sz="3600" dirty="0"/>
          </a:p>
        </p:txBody>
      </p:sp>
      <p:sp>
        <p:nvSpPr>
          <p:cNvPr id="3" name="Espace réservé du contenu 2"/>
          <p:cNvSpPr>
            <a:spLocks noGrp="1"/>
          </p:cNvSpPr>
          <p:nvPr>
            <p:ph idx="1"/>
          </p:nvPr>
        </p:nvSpPr>
        <p:spPr/>
        <p:txBody>
          <a:bodyPr/>
          <a:lstStyle/>
          <a:p>
            <a:pPr marL="914400" lvl="1" indent="-457200">
              <a:buFont typeface="+mj-lt"/>
              <a:buAutoNum type="arabicPeriod"/>
            </a:pPr>
            <a:r>
              <a:rPr lang="fr-FR" sz="2800" dirty="0" smtClean="0"/>
              <a:t>Des conseils individualisés à l’emploi</a:t>
            </a:r>
            <a:r>
              <a:rPr lang="fr-FR" sz="2800" baseline="0" dirty="0" smtClean="0"/>
              <a:t> ;</a:t>
            </a:r>
          </a:p>
          <a:p>
            <a:pPr marL="914400" lvl="1" indent="-457200">
              <a:buFont typeface="+mj-lt"/>
              <a:buAutoNum type="arabicPeriod"/>
            </a:pPr>
            <a:r>
              <a:rPr lang="fr-FR" sz="2800" dirty="0" smtClean="0"/>
              <a:t>Des formations qualifiantes et diplômantes.</a:t>
            </a:r>
            <a:endParaRPr lang="fr-FR" sz="2400" dirty="0"/>
          </a:p>
        </p:txBody>
      </p:sp>
    </p:spTree>
    <p:extLst>
      <p:ext uri="{BB962C8B-B14F-4D97-AF65-F5344CB8AC3E}">
        <p14:creationId xmlns:p14="http://schemas.microsoft.com/office/powerpoint/2010/main" val="199489689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8313" y="1628749"/>
            <a:ext cx="8229600" cy="4497413"/>
          </a:xfrm>
        </p:spPr>
        <p:txBody>
          <a:bodyPr/>
          <a:lstStyle/>
          <a:p>
            <a:pPr marL="514350" indent="-514350">
              <a:buFont typeface="+mj-lt"/>
              <a:buAutoNum type="arabicPeriod"/>
            </a:pPr>
            <a:r>
              <a:rPr lang="fr-FR" sz="2800" dirty="0" smtClean="0"/>
              <a:t>Un service d’offres et de mise en relation ;</a:t>
            </a:r>
          </a:p>
          <a:p>
            <a:pPr marL="514350" indent="-514350">
              <a:buFont typeface="+mj-lt"/>
              <a:buAutoNum type="arabicPeriod"/>
            </a:pPr>
            <a:r>
              <a:rPr lang="fr-FR" sz="2800" dirty="0" smtClean="0"/>
              <a:t>Un service de Pré-recrutement ;</a:t>
            </a:r>
          </a:p>
          <a:p>
            <a:pPr marL="514350" indent="-514350">
              <a:buFont typeface="+mj-lt"/>
              <a:buAutoNum type="arabicPeriod"/>
            </a:pPr>
            <a:r>
              <a:rPr lang="fr-FR" sz="2800" dirty="0" smtClean="0"/>
              <a:t>Une aide à la formulation des besoins en personnel ;</a:t>
            </a:r>
          </a:p>
          <a:p>
            <a:pPr marL="514350" indent="-514350">
              <a:buFont typeface="+mj-lt"/>
              <a:buAutoNum type="arabicPeriod"/>
            </a:pPr>
            <a:r>
              <a:rPr lang="fr-FR" sz="2800" dirty="0" smtClean="0"/>
              <a:t>Des Formations qualifiantes et diplômantes ;</a:t>
            </a:r>
          </a:p>
          <a:p>
            <a:pPr marL="514350" indent="-514350">
              <a:buFont typeface="+mj-lt"/>
              <a:buAutoNum type="arabicPeriod"/>
            </a:pPr>
            <a:r>
              <a:rPr lang="fr-FR" sz="2800" dirty="0" smtClean="0"/>
              <a:t>Des Informations pratiques sur le Marché du Travail.</a:t>
            </a:r>
          </a:p>
        </p:txBody>
      </p:sp>
      <p:sp>
        <p:nvSpPr>
          <p:cNvPr id="4" name="Titre 3"/>
          <p:cNvSpPr>
            <a:spLocks noGrp="1"/>
          </p:cNvSpPr>
          <p:nvPr>
            <p:ph type="title"/>
          </p:nvPr>
        </p:nvSpPr>
        <p:spPr>
          <a:xfrm>
            <a:off x="457200" y="274638"/>
            <a:ext cx="8219370" cy="994062"/>
          </a:xfrm>
        </p:spPr>
        <p:txBody>
          <a:bodyPr/>
          <a:lstStyle/>
          <a:p>
            <a:r>
              <a:rPr lang="fr-FR" sz="3600" b="1" i="1" dirty="0" smtClean="0"/>
              <a:t>Cinq Services aux Entreprises et autres offreurs potentiels d’emplois</a:t>
            </a:r>
            <a:endParaRPr lang="fr-FR" sz="3600" i="1" dirty="0"/>
          </a:p>
        </p:txBody>
      </p:sp>
    </p:spTree>
    <p:extLst>
      <p:ext uri="{BB962C8B-B14F-4D97-AF65-F5344CB8AC3E}">
        <p14:creationId xmlns:p14="http://schemas.microsoft.com/office/powerpoint/2010/main" val="42376309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EVALUATION</a:t>
            </a:r>
            <a:r>
              <a:rPr lang="fr-FR" baseline="0" dirty="0" smtClean="0"/>
              <a:t> DU </a:t>
            </a:r>
            <a:r>
              <a:rPr lang="fr-FR" dirty="0" smtClean="0"/>
              <a:t>PLAN DE TRAVAIL</a:t>
            </a:r>
            <a:r>
              <a:rPr lang="fr-FR" baseline="0" dirty="0" smtClean="0"/>
              <a:t> ANNUEL 2016 (PTA-2016) AU 31/08/2016</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800372819"/>
              </p:ext>
            </p:extLst>
          </p:nvPr>
        </p:nvGraphicFramePr>
        <p:xfrm>
          <a:off x="827584" y="2636912"/>
          <a:ext cx="7272806" cy="3377565"/>
        </p:xfrm>
        <a:graphic>
          <a:graphicData uri="http://schemas.openxmlformats.org/drawingml/2006/table">
            <a:tbl>
              <a:tblPr>
                <a:tableStyleId>{5C22544A-7EE6-4342-B048-85BDC9FD1C3A}</a:tableStyleId>
              </a:tblPr>
              <a:tblGrid>
                <a:gridCol w="4283982"/>
                <a:gridCol w="1494412"/>
                <a:gridCol w="1494412"/>
              </a:tblGrid>
              <a:tr h="312035">
                <a:tc>
                  <a:txBody>
                    <a:bodyPr/>
                    <a:lstStyle/>
                    <a:p>
                      <a:pPr algn="l" fontAlgn="ctr"/>
                      <a:r>
                        <a:rPr lang="fr-FR" sz="2400" b="1" u="none" strike="noStrike" dirty="0">
                          <a:effectLst/>
                          <a:latin typeface="Times New Roman" panose="02020603050405020304" pitchFamily="18" charset="0"/>
                          <a:cs typeface="Times New Roman" panose="02020603050405020304" pitchFamily="18" charset="0"/>
                        </a:rPr>
                        <a:t>Domaine d'intervention</a:t>
                      </a:r>
                      <a:endParaRPr lang="fr-FR"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b="1" u="none" strike="noStrike" dirty="0">
                          <a:effectLst/>
                          <a:latin typeface="Times New Roman" panose="02020603050405020304" pitchFamily="18" charset="0"/>
                          <a:cs typeface="Times New Roman" panose="02020603050405020304" pitchFamily="18" charset="0"/>
                        </a:rPr>
                        <a:t>Nombre</a:t>
                      </a:r>
                      <a:endParaRPr lang="fr-FR"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b="1" u="none" strike="noStrike" dirty="0">
                          <a:effectLst/>
                          <a:latin typeface="Times New Roman" panose="02020603050405020304" pitchFamily="18" charset="0"/>
                          <a:cs typeface="Times New Roman" panose="02020603050405020304" pitchFamily="18" charset="0"/>
                        </a:rPr>
                        <a:t>%</a:t>
                      </a:r>
                      <a:endParaRPr lang="fr-FR"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r h="312035">
                <a:tc>
                  <a:txBody>
                    <a:bodyPr/>
                    <a:lstStyle/>
                    <a:p>
                      <a:pPr algn="l" fontAlgn="ctr"/>
                      <a:r>
                        <a:rPr lang="fr-FR" sz="2400" u="none" strike="noStrike">
                          <a:effectLst/>
                          <a:latin typeface="Times New Roman" panose="02020603050405020304" pitchFamily="18" charset="0"/>
                          <a:cs typeface="Times New Roman" panose="02020603050405020304" pitchFamily="18" charset="0"/>
                        </a:rPr>
                        <a:t>Promotion de l'emploi</a:t>
                      </a:r>
                      <a:endParaRPr lang="fr-FR" sz="2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a:effectLst/>
                          <a:latin typeface="Times New Roman" panose="02020603050405020304" pitchFamily="18" charset="0"/>
                          <a:cs typeface="Times New Roman" panose="02020603050405020304" pitchFamily="18" charset="0"/>
                        </a:rPr>
                        <a:t>32</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a:effectLst/>
                          <a:latin typeface="Times New Roman" panose="02020603050405020304" pitchFamily="18" charset="0"/>
                          <a:cs typeface="Times New Roman" panose="02020603050405020304" pitchFamily="18" charset="0"/>
                        </a:rPr>
                        <a:t>39,5</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r h="312035">
                <a:tc>
                  <a:txBody>
                    <a:bodyPr/>
                    <a:lstStyle/>
                    <a:p>
                      <a:pPr algn="l" fontAlgn="ctr"/>
                      <a:r>
                        <a:rPr lang="fr-FR" sz="2400" u="none" strike="noStrike" dirty="0">
                          <a:effectLst/>
                          <a:latin typeface="Times New Roman" panose="02020603050405020304" pitchFamily="18" charset="0"/>
                          <a:cs typeface="Times New Roman" panose="02020603050405020304" pitchFamily="18" charset="0"/>
                        </a:rPr>
                        <a:t>Perfectionnement</a:t>
                      </a:r>
                      <a:endParaRPr lang="fr-FR"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dirty="0">
                          <a:effectLst/>
                          <a:latin typeface="Times New Roman" panose="02020603050405020304" pitchFamily="18" charset="0"/>
                          <a:cs typeface="Times New Roman" panose="02020603050405020304" pitchFamily="18" charset="0"/>
                        </a:rPr>
                        <a:t>24</a:t>
                      </a:r>
                      <a:endParaRPr lang="fr-FR"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a:effectLst/>
                          <a:latin typeface="Times New Roman" panose="02020603050405020304" pitchFamily="18" charset="0"/>
                          <a:cs typeface="Times New Roman" panose="02020603050405020304" pitchFamily="18" charset="0"/>
                        </a:rPr>
                        <a:t>29,6</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r h="312035">
                <a:tc>
                  <a:txBody>
                    <a:bodyPr/>
                    <a:lstStyle/>
                    <a:p>
                      <a:pPr algn="l" fontAlgn="ctr"/>
                      <a:r>
                        <a:rPr lang="fr-FR" sz="2400" u="none" strike="noStrike" dirty="0">
                          <a:effectLst/>
                          <a:latin typeface="Times New Roman" panose="02020603050405020304" pitchFamily="18" charset="0"/>
                          <a:cs typeface="Times New Roman" panose="02020603050405020304" pitchFamily="18" charset="0"/>
                        </a:rPr>
                        <a:t>Intermédiation</a:t>
                      </a:r>
                      <a:endParaRPr lang="fr-FR"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a:effectLst/>
                          <a:latin typeface="Times New Roman" panose="02020603050405020304" pitchFamily="18" charset="0"/>
                          <a:cs typeface="Times New Roman" panose="02020603050405020304" pitchFamily="18" charset="0"/>
                        </a:rPr>
                        <a:t>5</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a:effectLst/>
                          <a:latin typeface="Times New Roman" panose="02020603050405020304" pitchFamily="18" charset="0"/>
                          <a:cs typeface="Times New Roman" panose="02020603050405020304" pitchFamily="18" charset="0"/>
                        </a:rPr>
                        <a:t>6,2</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r h="312035">
                <a:tc>
                  <a:txBody>
                    <a:bodyPr/>
                    <a:lstStyle/>
                    <a:p>
                      <a:pPr algn="l" fontAlgn="ctr"/>
                      <a:r>
                        <a:rPr lang="fr-FR" sz="2400" u="none" strike="noStrike">
                          <a:effectLst/>
                          <a:latin typeface="Times New Roman" panose="02020603050405020304" pitchFamily="18" charset="0"/>
                          <a:cs typeface="Times New Roman" panose="02020603050405020304" pitchFamily="18" charset="0"/>
                        </a:rPr>
                        <a:t>Communication</a:t>
                      </a:r>
                      <a:endParaRPr lang="fr-FR" sz="2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a:effectLst/>
                          <a:latin typeface="Times New Roman" panose="02020603050405020304" pitchFamily="18" charset="0"/>
                          <a:cs typeface="Times New Roman" panose="02020603050405020304" pitchFamily="18" charset="0"/>
                        </a:rPr>
                        <a:t>2</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a:effectLst/>
                          <a:latin typeface="Times New Roman" panose="02020603050405020304" pitchFamily="18" charset="0"/>
                          <a:cs typeface="Times New Roman" panose="02020603050405020304" pitchFamily="18" charset="0"/>
                        </a:rPr>
                        <a:t>2,5</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r h="312035">
                <a:tc>
                  <a:txBody>
                    <a:bodyPr/>
                    <a:lstStyle/>
                    <a:p>
                      <a:pPr algn="l" fontAlgn="ctr"/>
                      <a:r>
                        <a:rPr lang="fr-FR" sz="2400" u="none" strike="noStrike" dirty="0">
                          <a:effectLst/>
                          <a:latin typeface="Times New Roman" panose="02020603050405020304" pitchFamily="18" charset="0"/>
                          <a:cs typeface="Times New Roman" panose="02020603050405020304" pitchFamily="18" charset="0"/>
                        </a:rPr>
                        <a:t>Etudes et production statistique</a:t>
                      </a:r>
                      <a:endParaRPr lang="fr-FR"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a:effectLst/>
                          <a:latin typeface="Times New Roman" panose="02020603050405020304" pitchFamily="18" charset="0"/>
                          <a:cs typeface="Times New Roman" panose="02020603050405020304" pitchFamily="18" charset="0"/>
                        </a:rPr>
                        <a:t>13</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a:effectLst/>
                          <a:latin typeface="Times New Roman" panose="02020603050405020304" pitchFamily="18" charset="0"/>
                          <a:cs typeface="Times New Roman" panose="02020603050405020304" pitchFamily="18" charset="0"/>
                        </a:rPr>
                        <a:t>16</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r h="312035">
                <a:tc>
                  <a:txBody>
                    <a:bodyPr/>
                    <a:lstStyle/>
                    <a:p>
                      <a:pPr algn="l" fontAlgn="ctr"/>
                      <a:r>
                        <a:rPr lang="fr-FR" sz="2400" u="none" strike="noStrike">
                          <a:effectLst/>
                          <a:latin typeface="Times New Roman" panose="02020603050405020304" pitchFamily="18" charset="0"/>
                          <a:cs typeface="Times New Roman" panose="02020603050405020304" pitchFamily="18" charset="0"/>
                        </a:rPr>
                        <a:t>Coopération et migration</a:t>
                      </a:r>
                      <a:endParaRPr lang="fr-FR" sz="2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a:effectLst/>
                          <a:latin typeface="Times New Roman" panose="02020603050405020304" pitchFamily="18" charset="0"/>
                          <a:cs typeface="Times New Roman" panose="02020603050405020304" pitchFamily="18" charset="0"/>
                        </a:rPr>
                        <a:t>4</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a:effectLst/>
                          <a:latin typeface="Times New Roman" panose="02020603050405020304" pitchFamily="18" charset="0"/>
                          <a:cs typeface="Times New Roman" panose="02020603050405020304" pitchFamily="18" charset="0"/>
                        </a:rPr>
                        <a:t>4,9</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r h="312035">
                <a:tc>
                  <a:txBody>
                    <a:bodyPr/>
                    <a:lstStyle/>
                    <a:p>
                      <a:pPr algn="l" fontAlgn="ctr"/>
                      <a:r>
                        <a:rPr lang="fr-FR" sz="2400" u="none" strike="noStrike" dirty="0">
                          <a:effectLst/>
                          <a:latin typeface="Times New Roman" panose="02020603050405020304" pitchFamily="18" charset="0"/>
                          <a:cs typeface="Times New Roman" panose="02020603050405020304" pitchFamily="18" charset="0"/>
                        </a:rPr>
                        <a:t>Administration</a:t>
                      </a:r>
                      <a:endParaRPr lang="fr-FR"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a:effectLst/>
                          <a:latin typeface="Times New Roman" panose="02020603050405020304" pitchFamily="18" charset="0"/>
                          <a:cs typeface="Times New Roman" panose="02020603050405020304" pitchFamily="18" charset="0"/>
                        </a:rPr>
                        <a:t>1</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u="none" strike="noStrike">
                          <a:effectLst/>
                          <a:latin typeface="Times New Roman" panose="02020603050405020304" pitchFamily="18" charset="0"/>
                          <a:cs typeface="Times New Roman" panose="02020603050405020304" pitchFamily="18" charset="0"/>
                        </a:rPr>
                        <a:t>1,2</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r h="312035">
                <a:tc>
                  <a:txBody>
                    <a:bodyPr/>
                    <a:lstStyle/>
                    <a:p>
                      <a:pPr algn="l" fontAlgn="ctr"/>
                      <a:r>
                        <a:rPr lang="fr-FR" sz="2400" b="1" u="none" strike="noStrike" dirty="0">
                          <a:effectLst/>
                          <a:latin typeface="Times New Roman" panose="02020603050405020304" pitchFamily="18" charset="0"/>
                          <a:cs typeface="Times New Roman" panose="02020603050405020304" pitchFamily="18" charset="0"/>
                        </a:rPr>
                        <a:t>Total</a:t>
                      </a:r>
                      <a:endParaRPr lang="fr-FR"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b="1" u="none" strike="noStrike">
                          <a:effectLst/>
                          <a:latin typeface="Times New Roman" panose="02020603050405020304" pitchFamily="18" charset="0"/>
                          <a:cs typeface="Times New Roman" panose="02020603050405020304" pitchFamily="18" charset="0"/>
                        </a:rPr>
                        <a:t>81</a:t>
                      </a:r>
                      <a:endParaRPr lang="fr-FR" sz="2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fr-FR" sz="2400" b="1" u="none" strike="noStrike" dirty="0">
                          <a:effectLst/>
                          <a:latin typeface="Times New Roman" panose="02020603050405020304" pitchFamily="18" charset="0"/>
                          <a:cs typeface="Times New Roman" panose="02020603050405020304" pitchFamily="18" charset="0"/>
                        </a:rPr>
                        <a:t>100</a:t>
                      </a:r>
                      <a:endParaRPr lang="fr-FR" sz="2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r>
            </a:tbl>
          </a:graphicData>
        </a:graphic>
      </p:graphicFrame>
      <p:sp>
        <p:nvSpPr>
          <p:cNvPr id="5" name="Espace réservé du texte 4"/>
          <p:cNvSpPr>
            <a:spLocks noGrp="1"/>
          </p:cNvSpPr>
          <p:nvPr>
            <p:ph type="body" idx="4294967295"/>
          </p:nvPr>
        </p:nvSpPr>
        <p:spPr/>
        <p:txBody>
          <a:bodyPr/>
          <a:lstStyle/>
          <a:p>
            <a:r>
              <a:rPr lang="fr-FR" sz="2400" dirty="0" smtClean="0">
                <a:solidFill>
                  <a:schemeClr val="tx1"/>
                </a:solidFill>
                <a:effectLst/>
                <a:latin typeface="+mn-lt"/>
                <a:ea typeface="+mn-ea"/>
                <a:cs typeface="+mn-cs"/>
              </a:rPr>
              <a:t>Le détail du PTA – 2016 de l’ANPE a été établi en fonction des objectifs stratégiques immédiats du PSD 2016 – 2020, leurs résultats selon les domaines d’intervention</a:t>
            </a:r>
            <a:endParaRPr lang="fr-FR" dirty="0"/>
          </a:p>
        </p:txBody>
      </p:sp>
    </p:spTree>
    <p:extLst>
      <p:ext uri="{BB962C8B-B14F-4D97-AF65-F5344CB8AC3E}">
        <p14:creationId xmlns:p14="http://schemas.microsoft.com/office/powerpoint/2010/main" val="22156579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665380115"/>
              </p:ext>
            </p:extLst>
          </p:nvPr>
        </p:nvGraphicFramePr>
        <p:xfrm>
          <a:off x="467430" y="260560"/>
          <a:ext cx="8353160" cy="5040700"/>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texte 4"/>
          <p:cNvSpPr>
            <a:spLocks noGrp="1"/>
          </p:cNvSpPr>
          <p:nvPr>
            <p:ph type="body" idx="4294967295"/>
          </p:nvPr>
        </p:nvSpPr>
        <p:spPr>
          <a:xfrm>
            <a:off x="468313" y="5445280"/>
            <a:ext cx="8229600" cy="1008140"/>
          </a:xfrm>
        </p:spPr>
        <p:txBody>
          <a:bodyPr/>
          <a:lstStyle/>
          <a:p>
            <a:r>
              <a:rPr lang="fr-FR" b="1" dirty="0" smtClean="0"/>
              <a:t>67% des activités programmées sont réalisées ou en cours d’exécution à la date du 31 août 2016</a:t>
            </a:r>
            <a:endParaRPr lang="fr-FR" b="1" dirty="0"/>
          </a:p>
        </p:txBody>
      </p:sp>
    </p:spTree>
    <p:extLst>
      <p:ext uri="{BB962C8B-B14F-4D97-AF65-F5344CB8AC3E}">
        <p14:creationId xmlns:p14="http://schemas.microsoft.com/office/powerpoint/2010/main" val="41160441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3"/>
            <a:ext cx="8229600" cy="792018"/>
          </a:xfrm>
        </p:spPr>
        <p:txBody>
          <a:bodyPr/>
          <a:lstStyle/>
          <a:p>
            <a:r>
              <a:rPr lang="fr-FR" sz="2800" dirty="0" smtClean="0"/>
              <a:t>Evaluation du contenu du PTA-2016 selon les produits attendus du PSD 2012 - 2020</a:t>
            </a:r>
            <a:endParaRPr lang="fr-FR" sz="2800" dirty="0"/>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1162601900"/>
              </p:ext>
            </p:extLst>
          </p:nvPr>
        </p:nvGraphicFramePr>
        <p:xfrm>
          <a:off x="395420" y="980659"/>
          <a:ext cx="8203054" cy="5656812"/>
        </p:xfrm>
        <a:graphic>
          <a:graphicData uri="http://schemas.openxmlformats.org/drawingml/2006/table">
            <a:tbl>
              <a:tblPr firstRow="1" firstCol="1" bandRow="1">
                <a:tableStyleId>{5C22544A-7EE6-4342-B048-85BDC9FD1C3A}</a:tableStyleId>
              </a:tblPr>
              <a:tblGrid>
                <a:gridCol w="720101"/>
                <a:gridCol w="4252546"/>
                <a:gridCol w="644134"/>
                <a:gridCol w="952921"/>
                <a:gridCol w="1088901"/>
                <a:gridCol w="544451"/>
              </a:tblGrid>
              <a:tr h="343432">
                <a:tc>
                  <a:txBody>
                    <a:bodyPr/>
                    <a:lstStyle/>
                    <a:p>
                      <a:pPr>
                        <a:lnSpc>
                          <a:spcPct val="115000"/>
                        </a:lnSpc>
                        <a:spcAft>
                          <a:spcPts val="0"/>
                        </a:spcAft>
                      </a:pPr>
                      <a:r>
                        <a:rPr lang="fr-FR" sz="1600" dirty="0">
                          <a:effectLst/>
                        </a:rPr>
                        <a:t>OSI</a:t>
                      </a:r>
                      <a:endParaRPr lang="fr-FR" sz="1600" dirty="0">
                        <a:effectLst/>
                        <a:latin typeface="Times New Roman"/>
                        <a:ea typeface="Calibri"/>
                      </a:endParaRPr>
                    </a:p>
                  </a:txBody>
                  <a:tcPr marL="72000" marR="72000" marT="36000" marB="36000" anchor="ctr"/>
                </a:tc>
                <a:tc>
                  <a:txBody>
                    <a:bodyPr/>
                    <a:lstStyle/>
                    <a:p>
                      <a:pPr>
                        <a:lnSpc>
                          <a:spcPct val="115000"/>
                        </a:lnSpc>
                        <a:spcAft>
                          <a:spcPts val="0"/>
                        </a:spcAft>
                      </a:pPr>
                      <a:r>
                        <a:rPr lang="fr-FR" sz="1600" dirty="0">
                          <a:effectLst/>
                        </a:rPr>
                        <a:t>Produit des objectifs stratégiques immédiats</a:t>
                      </a:r>
                      <a:endParaRPr lang="fr-FR" sz="1600" dirty="0">
                        <a:effectLst/>
                        <a:latin typeface="Times New Roman"/>
                        <a:ea typeface="Calibri"/>
                      </a:endParaRPr>
                    </a:p>
                  </a:txBody>
                  <a:tcPr marL="72000" marR="72000" marT="36000" marB="36000" anchor="ctr"/>
                </a:tc>
                <a:tc>
                  <a:txBody>
                    <a:bodyPr/>
                    <a:lstStyle/>
                    <a:p>
                      <a:pPr>
                        <a:lnSpc>
                          <a:spcPct val="115000"/>
                        </a:lnSpc>
                        <a:spcAft>
                          <a:spcPts val="0"/>
                        </a:spcAft>
                      </a:pPr>
                      <a:r>
                        <a:rPr lang="fr-FR" sz="1600">
                          <a:effectLst/>
                        </a:rPr>
                        <a:t>Total</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Réalisée</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En cours</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Non</a:t>
                      </a:r>
                      <a:endParaRPr lang="fr-FR" sz="1600">
                        <a:effectLst/>
                        <a:latin typeface="Times New Roman"/>
                        <a:ea typeface="Calibri"/>
                      </a:endParaRPr>
                    </a:p>
                  </a:txBody>
                  <a:tcPr marL="72000" marR="72000" marT="36000" marB="36000" anchor="ctr"/>
                </a:tc>
              </a:tr>
              <a:tr h="415442">
                <a:tc rowSpan="2">
                  <a:txBody>
                    <a:bodyPr/>
                    <a:lstStyle/>
                    <a:p>
                      <a:pPr algn="ctr">
                        <a:lnSpc>
                          <a:spcPct val="115000"/>
                        </a:lnSpc>
                        <a:spcAft>
                          <a:spcPts val="0"/>
                        </a:spcAft>
                      </a:pPr>
                      <a:r>
                        <a:rPr lang="fr-FR" sz="1600">
                          <a:effectLst/>
                        </a:rPr>
                        <a:t>OSI 1</a:t>
                      </a:r>
                      <a:endParaRPr lang="fr-FR" sz="1600">
                        <a:effectLst/>
                        <a:latin typeface="Times New Roman"/>
                        <a:ea typeface="Calibri"/>
                      </a:endParaRPr>
                    </a:p>
                  </a:txBody>
                  <a:tcPr marL="72000" marR="72000" marT="36000" marB="36000" anchor="ctr"/>
                </a:tc>
                <a:tc>
                  <a:txBody>
                    <a:bodyPr/>
                    <a:lstStyle/>
                    <a:p>
                      <a:pPr>
                        <a:lnSpc>
                          <a:spcPct val="115000"/>
                        </a:lnSpc>
                        <a:spcAft>
                          <a:spcPts val="0"/>
                        </a:spcAft>
                      </a:pPr>
                      <a:r>
                        <a:rPr lang="fr-FR" sz="1600">
                          <a:effectLst/>
                        </a:rPr>
                        <a:t>Le manuel de procédures est actualisé et mis en œuvre</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72000" marR="72000" marT="36000" marB="36000" anchor="ctr"/>
                </a:tc>
              </a:tr>
              <a:tr h="830884">
                <a:tc vMerge="1">
                  <a:txBody>
                    <a:bodyPr/>
                    <a:lstStyle/>
                    <a:p>
                      <a:endParaRPr lang="fr-FR"/>
                    </a:p>
                  </a:txBody>
                  <a:tcPr/>
                </a:tc>
                <a:tc>
                  <a:txBody>
                    <a:bodyPr/>
                    <a:lstStyle/>
                    <a:p>
                      <a:pPr>
                        <a:lnSpc>
                          <a:spcPct val="115000"/>
                        </a:lnSpc>
                        <a:spcAft>
                          <a:spcPts val="0"/>
                        </a:spcAft>
                      </a:pPr>
                      <a:r>
                        <a:rPr lang="fr-FR" sz="1600" dirty="0">
                          <a:effectLst/>
                        </a:rPr>
                        <a:t>Le plan de formation du personnel  de l'ANPE est  actualisé en mode GAR</a:t>
                      </a:r>
                      <a:endParaRPr lang="fr-FR" sz="1600" dirty="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72000" marR="72000" marT="36000" marB="36000" anchor="ctr"/>
                </a:tc>
              </a:tr>
              <a:tr h="830884">
                <a:tc rowSpan="5">
                  <a:txBody>
                    <a:bodyPr/>
                    <a:lstStyle/>
                    <a:p>
                      <a:pPr algn="ctr">
                        <a:lnSpc>
                          <a:spcPct val="115000"/>
                        </a:lnSpc>
                        <a:spcAft>
                          <a:spcPts val="0"/>
                        </a:spcAft>
                      </a:pPr>
                      <a:r>
                        <a:rPr lang="fr-FR" sz="1600">
                          <a:effectLst/>
                        </a:rPr>
                        <a:t>OSI 2</a:t>
                      </a:r>
                      <a:endParaRPr lang="fr-FR" sz="1600">
                        <a:effectLst/>
                        <a:latin typeface="Times New Roman"/>
                        <a:ea typeface="Calibri"/>
                      </a:endParaRPr>
                    </a:p>
                  </a:txBody>
                  <a:tcPr marL="72000" marR="72000" marT="36000" marB="36000" anchor="ctr"/>
                </a:tc>
                <a:tc>
                  <a:txBody>
                    <a:bodyPr/>
                    <a:lstStyle/>
                    <a:p>
                      <a:pPr>
                        <a:lnSpc>
                          <a:spcPct val="115000"/>
                        </a:lnSpc>
                        <a:spcAft>
                          <a:spcPts val="0"/>
                        </a:spcAft>
                      </a:pPr>
                      <a:r>
                        <a:rPr lang="fr-FR" sz="1600">
                          <a:effectLst/>
                        </a:rPr>
                        <a:t>Un Plan de Communication est élaboré en  vue d'une meilleure visibilité de l'ANPE</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72000" marR="72000" marT="36000" marB="36000" anchor="ctr"/>
                </a:tc>
              </a:tr>
              <a:tr h="415442">
                <a:tc vMerge="1">
                  <a:txBody>
                    <a:bodyPr/>
                    <a:lstStyle/>
                    <a:p>
                      <a:endParaRPr lang="fr-FR"/>
                    </a:p>
                  </a:txBody>
                  <a:tcPr/>
                </a:tc>
                <a:tc>
                  <a:txBody>
                    <a:bodyPr/>
                    <a:lstStyle/>
                    <a:p>
                      <a:pPr>
                        <a:lnSpc>
                          <a:spcPct val="115000"/>
                        </a:lnSpc>
                        <a:spcAft>
                          <a:spcPts val="0"/>
                        </a:spcAft>
                      </a:pPr>
                      <a:r>
                        <a:rPr lang="fr-FR" sz="1600" dirty="0">
                          <a:effectLst/>
                        </a:rPr>
                        <a:t>Des outils de communication adaptés sont développés</a:t>
                      </a:r>
                      <a:endParaRPr lang="fr-FR" sz="1600" dirty="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72000" marR="72000" marT="36000" marB="36000" anchor="ctr"/>
                </a:tc>
              </a:tr>
              <a:tr h="830884">
                <a:tc vMerge="1">
                  <a:txBody>
                    <a:bodyPr/>
                    <a:lstStyle/>
                    <a:p>
                      <a:endParaRPr lang="fr-FR"/>
                    </a:p>
                  </a:txBody>
                  <a:tcPr/>
                </a:tc>
                <a:tc>
                  <a:txBody>
                    <a:bodyPr/>
                    <a:lstStyle/>
                    <a:p>
                      <a:pPr>
                        <a:lnSpc>
                          <a:spcPct val="115000"/>
                        </a:lnSpc>
                        <a:spcAft>
                          <a:spcPts val="0"/>
                        </a:spcAft>
                      </a:pPr>
                      <a:r>
                        <a:rPr lang="fr-FR" sz="1600">
                          <a:effectLst/>
                        </a:rPr>
                        <a:t>L'Offre de services de l'ANPE est adaptée aux besoins des usagers / clients</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3</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2</a:t>
                      </a:r>
                      <a:endParaRPr lang="fr-FR" sz="1600">
                        <a:effectLst/>
                        <a:latin typeface="Times New Roman"/>
                        <a:ea typeface="Calibri"/>
                      </a:endParaRPr>
                    </a:p>
                  </a:txBody>
                  <a:tcPr marL="72000" marR="72000" marT="36000" marB="36000" anchor="ctr"/>
                </a:tc>
              </a:tr>
              <a:tr h="830884">
                <a:tc vMerge="1">
                  <a:txBody>
                    <a:bodyPr/>
                    <a:lstStyle/>
                    <a:p>
                      <a:endParaRPr lang="fr-FR"/>
                    </a:p>
                  </a:txBody>
                  <a:tcPr/>
                </a:tc>
                <a:tc>
                  <a:txBody>
                    <a:bodyPr/>
                    <a:lstStyle/>
                    <a:p>
                      <a:pPr>
                        <a:lnSpc>
                          <a:spcPct val="115000"/>
                        </a:lnSpc>
                        <a:spcAft>
                          <a:spcPts val="0"/>
                        </a:spcAft>
                      </a:pPr>
                      <a:r>
                        <a:rPr lang="fr-FR" sz="1600" dirty="0">
                          <a:effectLst/>
                        </a:rPr>
                        <a:t>Un plan opérationnel d'intermédiation pour la promotion de l'emploi salarié est développé et mis en œuvre</a:t>
                      </a:r>
                      <a:endParaRPr lang="fr-FR" sz="1600" dirty="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3</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2</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72000" marR="72000" marT="36000" marB="36000" anchor="ctr"/>
                </a:tc>
              </a:tr>
              <a:tr h="601783">
                <a:tc vMerge="1">
                  <a:txBody>
                    <a:bodyPr/>
                    <a:lstStyle/>
                    <a:p>
                      <a:endParaRPr lang="fr-FR"/>
                    </a:p>
                  </a:txBody>
                  <a:tcPr/>
                </a:tc>
                <a:tc>
                  <a:txBody>
                    <a:bodyPr/>
                    <a:lstStyle/>
                    <a:p>
                      <a:pPr>
                        <a:lnSpc>
                          <a:spcPct val="115000"/>
                        </a:lnSpc>
                        <a:spcAft>
                          <a:spcPts val="0"/>
                        </a:spcAft>
                      </a:pPr>
                      <a:r>
                        <a:rPr lang="fr-FR" sz="1600">
                          <a:effectLst/>
                        </a:rPr>
                        <a:t>La participation de l’ANPE aux rencontres internationales et associatives est assurée</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72000" marR="72000" marT="36000" marB="36000" anchor="ctr"/>
                </a:tc>
                <a:tc>
                  <a:txBody>
                    <a:bodyPr/>
                    <a:lstStyle/>
                    <a:p>
                      <a:pPr algn="ctr">
                        <a:lnSpc>
                          <a:spcPct val="115000"/>
                        </a:lnSpc>
                        <a:spcAft>
                          <a:spcPts val="0"/>
                        </a:spcAft>
                      </a:pPr>
                      <a:r>
                        <a:rPr lang="fr-FR" sz="1600" dirty="0">
                          <a:effectLst/>
                        </a:rPr>
                        <a:t>0</a:t>
                      </a:r>
                      <a:endParaRPr lang="fr-FR" sz="1600" dirty="0">
                        <a:effectLst/>
                        <a:latin typeface="Times New Roman"/>
                        <a:ea typeface="Calibri"/>
                      </a:endParaRPr>
                    </a:p>
                  </a:txBody>
                  <a:tcPr marL="72000" marR="72000" marT="36000" marB="36000" anchor="ctr"/>
                </a:tc>
              </a:tr>
            </a:tbl>
          </a:graphicData>
        </a:graphic>
      </p:graphicFrame>
    </p:spTree>
    <p:extLst>
      <p:ext uri="{BB962C8B-B14F-4D97-AF65-F5344CB8AC3E}">
        <p14:creationId xmlns:p14="http://schemas.microsoft.com/office/powerpoint/2010/main" val="231928413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3290256833"/>
              </p:ext>
            </p:extLst>
          </p:nvPr>
        </p:nvGraphicFramePr>
        <p:xfrm>
          <a:off x="683460" y="332570"/>
          <a:ext cx="7886701" cy="5682299"/>
        </p:xfrm>
        <a:graphic>
          <a:graphicData uri="http://schemas.openxmlformats.org/drawingml/2006/table">
            <a:tbl>
              <a:tblPr firstRow="1" firstCol="1" bandRow="1">
                <a:tableStyleId>{5C22544A-7EE6-4342-B048-85BDC9FD1C3A}</a:tableStyleId>
              </a:tblPr>
              <a:tblGrid>
                <a:gridCol w="691788"/>
                <a:gridCol w="4348912"/>
                <a:gridCol w="648090"/>
                <a:gridCol w="864120"/>
                <a:gridCol w="810337"/>
                <a:gridCol w="523454"/>
              </a:tblGrid>
              <a:tr h="456063">
                <a:tc>
                  <a:txBody>
                    <a:bodyPr/>
                    <a:lstStyle/>
                    <a:p>
                      <a:pPr>
                        <a:lnSpc>
                          <a:spcPct val="115000"/>
                        </a:lnSpc>
                        <a:spcAft>
                          <a:spcPts val="0"/>
                        </a:spcAft>
                      </a:pPr>
                      <a:r>
                        <a:rPr lang="fr-FR" sz="1600" dirty="0">
                          <a:effectLst/>
                        </a:rPr>
                        <a:t>OSI</a:t>
                      </a:r>
                      <a:endParaRPr lang="fr-FR" sz="1600" dirty="0">
                        <a:effectLst/>
                        <a:latin typeface="Times New Roman"/>
                        <a:ea typeface="Calibri"/>
                      </a:endParaRPr>
                    </a:p>
                  </a:txBody>
                  <a:tcPr marL="44450" marR="44450" marT="0" marB="0" anchor="ctr"/>
                </a:tc>
                <a:tc>
                  <a:txBody>
                    <a:bodyPr/>
                    <a:lstStyle/>
                    <a:p>
                      <a:pPr>
                        <a:lnSpc>
                          <a:spcPct val="115000"/>
                        </a:lnSpc>
                        <a:spcAft>
                          <a:spcPts val="0"/>
                        </a:spcAft>
                      </a:pPr>
                      <a:r>
                        <a:rPr lang="fr-FR" sz="1600">
                          <a:effectLst/>
                        </a:rPr>
                        <a:t>Produit des objectifs stratégiques immédiats</a:t>
                      </a:r>
                      <a:endParaRPr lang="fr-FR" sz="1600">
                        <a:effectLst/>
                        <a:latin typeface="Times New Roman"/>
                        <a:ea typeface="Calibri"/>
                      </a:endParaRPr>
                    </a:p>
                  </a:txBody>
                  <a:tcPr marL="44450" marR="44450" marT="0" marB="0" anchor="ctr"/>
                </a:tc>
                <a:tc>
                  <a:txBody>
                    <a:bodyPr/>
                    <a:lstStyle/>
                    <a:p>
                      <a:pPr>
                        <a:lnSpc>
                          <a:spcPct val="115000"/>
                        </a:lnSpc>
                        <a:spcAft>
                          <a:spcPts val="0"/>
                        </a:spcAft>
                      </a:pPr>
                      <a:r>
                        <a:rPr lang="fr-FR" sz="1600">
                          <a:effectLst/>
                        </a:rPr>
                        <a:t>Total</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Réalisée</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En cours</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Non</a:t>
                      </a:r>
                      <a:endParaRPr lang="fr-FR" sz="1600">
                        <a:effectLst/>
                        <a:latin typeface="Times New Roman"/>
                        <a:ea typeface="Calibri"/>
                      </a:endParaRPr>
                    </a:p>
                  </a:txBody>
                  <a:tcPr marL="44450" marR="44450" marT="0" marB="0" anchor="ctr"/>
                </a:tc>
              </a:tr>
              <a:tr h="912127">
                <a:tc rowSpan="3">
                  <a:txBody>
                    <a:bodyPr/>
                    <a:lstStyle/>
                    <a:p>
                      <a:pPr algn="ctr">
                        <a:lnSpc>
                          <a:spcPct val="115000"/>
                        </a:lnSpc>
                        <a:spcAft>
                          <a:spcPts val="0"/>
                        </a:spcAft>
                      </a:pPr>
                      <a:r>
                        <a:rPr lang="fr-FR" sz="1600" dirty="0">
                          <a:effectLst/>
                        </a:rPr>
                        <a:t>OSI 3</a:t>
                      </a:r>
                      <a:endParaRPr lang="fr-FR" sz="1600" dirty="0">
                        <a:effectLst/>
                        <a:latin typeface="Times New Roman"/>
                        <a:ea typeface="Calibri"/>
                      </a:endParaRPr>
                    </a:p>
                  </a:txBody>
                  <a:tcPr marL="44450" marR="44450" marT="0" marB="0" anchor="ctr"/>
                </a:tc>
                <a:tc>
                  <a:txBody>
                    <a:bodyPr/>
                    <a:lstStyle/>
                    <a:p>
                      <a:pPr>
                        <a:lnSpc>
                          <a:spcPct val="115000"/>
                        </a:lnSpc>
                        <a:spcAft>
                          <a:spcPts val="0"/>
                        </a:spcAft>
                      </a:pPr>
                      <a:r>
                        <a:rPr lang="fr-FR" sz="1600" dirty="0">
                          <a:effectLst/>
                        </a:rPr>
                        <a:t>Un programme d'aide à l'embauche est développé (prospection, placement, suivi)</a:t>
                      </a:r>
                      <a:endParaRPr lang="fr-FR" sz="1600" dirty="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4</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2</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44450" marR="44450" marT="0" marB="0" anchor="ctr"/>
                </a:tc>
              </a:tr>
              <a:tr h="912127">
                <a:tc vMerge="1">
                  <a:txBody>
                    <a:bodyPr/>
                    <a:lstStyle/>
                    <a:p>
                      <a:endParaRPr lang="fr-FR"/>
                    </a:p>
                  </a:txBody>
                  <a:tcPr/>
                </a:tc>
                <a:tc>
                  <a:txBody>
                    <a:bodyPr/>
                    <a:lstStyle/>
                    <a:p>
                      <a:pPr>
                        <a:lnSpc>
                          <a:spcPct val="115000"/>
                        </a:lnSpc>
                        <a:spcAft>
                          <a:spcPts val="0"/>
                        </a:spcAft>
                      </a:pPr>
                      <a:r>
                        <a:rPr lang="fr-FR" sz="1600" dirty="0">
                          <a:effectLst/>
                        </a:rPr>
                        <a:t>Le partenariat entre l’ANPE et d’autres institutions publiques ainsi que les BPP est formalisé et suivi</a:t>
                      </a:r>
                      <a:endParaRPr lang="fr-FR" sz="1600" dirty="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2</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44450" marR="44450" marT="0" marB="0" anchor="ctr"/>
                </a:tc>
              </a:tr>
              <a:tr h="912127">
                <a:tc vMerge="1">
                  <a:txBody>
                    <a:bodyPr/>
                    <a:lstStyle/>
                    <a:p>
                      <a:endParaRPr lang="fr-FR"/>
                    </a:p>
                  </a:txBody>
                  <a:tcPr/>
                </a:tc>
                <a:tc>
                  <a:txBody>
                    <a:bodyPr/>
                    <a:lstStyle/>
                    <a:p>
                      <a:pPr>
                        <a:lnSpc>
                          <a:spcPct val="115000"/>
                        </a:lnSpc>
                        <a:spcAft>
                          <a:spcPts val="0"/>
                        </a:spcAft>
                      </a:pPr>
                      <a:r>
                        <a:rPr lang="fr-FR" sz="1600">
                          <a:effectLst/>
                        </a:rPr>
                        <a:t>Des accords de partenariat formels sont établis et suivis avec les CT pour la promotion de l’emploi local</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2</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44450" marR="44450" marT="0" marB="0" anchor="ctr"/>
                </a:tc>
              </a:tr>
              <a:tr h="912127">
                <a:tc rowSpan="3">
                  <a:txBody>
                    <a:bodyPr/>
                    <a:lstStyle/>
                    <a:p>
                      <a:pPr algn="ctr">
                        <a:lnSpc>
                          <a:spcPct val="115000"/>
                        </a:lnSpc>
                        <a:spcAft>
                          <a:spcPts val="0"/>
                        </a:spcAft>
                      </a:pPr>
                      <a:r>
                        <a:rPr lang="fr-FR" sz="1600">
                          <a:effectLst/>
                        </a:rPr>
                        <a:t>OSI 4</a:t>
                      </a:r>
                      <a:endParaRPr lang="fr-FR" sz="1600">
                        <a:effectLst/>
                        <a:latin typeface="Times New Roman"/>
                        <a:ea typeface="Calibri"/>
                      </a:endParaRPr>
                    </a:p>
                  </a:txBody>
                  <a:tcPr marL="44450" marR="44450" marT="0" marB="0" anchor="ctr"/>
                </a:tc>
                <a:tc>
                  <a:txBody>
                    <a:bodyPr/>
                    <a:lstStyle/>
                    <a:p>
                      <a:pPr>
                        <a:lnSpc>
                          <a:spcPct val="115000"/>
                        </a:lnSpc>
                        <a:spcAft>
                          <a:spcPts val="0"/>
                        </a:spcAft>
                      </a:pPr>
                      <a:r>
                        <a:rPr lang="fr-FR" sz="1600" dirty="0">
                          <a:effectLst/>
                        </a:rPr>
                        <a:t>Des programmes spécifiques d'insertion et d'installation des groupes vulnérables sont développés</a:t>
                      </a:r>
                      <a:endParaRPr lang="fr-FR" sz="1600" dirty="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12</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2</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6</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4</a:t>
                      </a:r>
                      <a:endParaRPr lang="fr-FR" sz="1600">
                        <a:effectLst/>
                        <a:latin typeface="Times New Roman"/>
                        <a:ea typeface="Calibri"/>
                      </a:endParaRPr>
                    </a:p>
                  </a:txBody>
                  <a:tcPr marL="44450" marR="44450" marT="0" marB="0" anchor="ctr"/>
                </a:tc>
              </a:tr>
              <a:tr h="456063">
                <a:tc vMerge="1">
                  <a:txBody>
                    <a:bodyPr/>
                    <a:lstStyle/>
                    <a:p>
                      <a:endParaRPr lang="fr-FR"/>
                    </a:p>
                  </a:txBody>
                  <a:tcPr/>
                </a:tc>
                <a:tc>
                  <a:txBody>
                    <a:bodyPr/>
                    <a:lstStyle/>
                    <a:p>
                      <a:pPr>
                        <a:lnSpc>
                          <a:spcPct val="115000"/>
                        </a:lnSpc>
                        <a:spcAft>
                          <a:spcPts val="0"/>
                        </a:spcAft>
                      </a:pPr>
                      <a:r>
                        <a:rPr lang="fr-FR" sz="1600">
                          <a:effectLst/>
                        </a:rPr>
                        <a:t>Un programme d’appui à l’autoemploi est développé</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15</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9</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4</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2</a:t>
                      </a:r>
                      <a:endParaRPr lang="fr-FR" sz="1600">
                        <a:effectLst/>
                        <a:latin typeface="Times New Roman"/>
                        <a:ea typeface="Calibri"/>
                      </a:endParaRPr>
                    </a:p>
                  </a:txBody>
                  <a:tcPr marL="44450" marR="44450" marT="0" marB="0" anchor="ctr"/>
                </a:tc>
              </a:tr>
              <a:tr h="912127">
                <a:tc vMerge="1">
                  <a:txBody>
                    <a:bodyPr/>
                    <a:lstStyle/>
                    <a:p>
                      <a:endParaRPr lang="fr-FR"/>
                    </a:p>
                  </a:txBody>
                  <a:tcPr/>
                </a:tc>
                <a:tc>
                  <a:txBody>
                    <a:bodyPr/>
                    <a:lstStyle/>
                    <a:p>
                      <a:pPr>
                        <a:lnSpc>
                          <a:spcPct val="115000"/>
                        </a:lnSpc>
                        <a:spcAft>
                          <a:spcPts val="0"/>
                        </a:spcAft>
                      </a:pPr>
                      <a:r>
                        <a:rPr lang="fr-FR" sz="1600">
                          <a:effectLst/>
                        </a:rPr>
                        <a:t>Des programmes régionaux d’insertion sont élaborés et le plaidoyer effectué pour leur mise en œuvre</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4</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3</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dirty="0">
                          <a:effectLst/>
                        </a:rPr>
                        <a:t>1</a:t>
                      </a:r>
                      <a:endParaRPr lang="fr-FR" sz="1600" dirty="0">
                        <a:effectLst/>
                        <a:latin typeface="Times New Roman"/>
                        <a:ea typeface="Calibri"/>
                      </a:endParaRPr>
                    </a:p>
                  </a:txBody>
                  <a:tcPr marL="44450" marR="44450" marT="0" marB="0" anchor="ctr"/>
                </a:tc>
              </a:tr>
            </a:tbl>
          </a:graphicData>
        </a:graphic>
      </p:graphicFrame>
    </p:spTree>
    <p:extLst>
      <p:ext uri="{BB962C8B-B14F-4D97-AF65-F5344CB8AC3E}">
        <p14:creationId xmlns:p14="http://schemas.microsoft.com/office/powerpoint/2010/main" val="147539339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1266000433"/>
              </p:ext>
            </p:extLst>
          </p:nvPr>
        </p:nvGraphicFramePr>
        <p:xfrm>
          <a:off x="539440" y="1196690"/>
          <a:ext cx="7886701" cy="4262869"/>
        </p:xfrm>
        <a:graphic>
          <a:graphicData uri="http://schemas.openxmlformats.org/drawingml/2006/table">
            <a:tbl>
              <a:tblPr firstRow="1" firstCol="1" bandRow="1">
                <a:tableStyleId>{5C22544A-7EE6-4342-B048-85BDC9FD1C3A}</a:tableStyleId>
              </a:tblPr>
              <a:tblGrid>
                <a:gridCol w="763798"/>
                <a:gridCol w="4017078"/>
                <a:gridCol w="735582"/>
                <a:gridCol w="864120"/>
                <a:gridCol w="982669"/>
                <a:gridCol w="523454"/>
              </a:tblGrid>
              <a:tr h="564098">
                <a:tc>
                  <a:txBody>
                    <a:bodyPr/>
                    <a:lstStyle/>
                    <a:p>
                      <a:pPr>
                        <a:lnSpc>
                          <a:spcPct val="115000"/>
                        </a:lnSpc>
                        <a:spcAft>
                          <a:spcPts val="0"/>
                        </a:spcAft>
                      </a:pPr>
                      <a:r>
                        <a:rPr lang="fr-FR" sz="1600" dirty="0">
                          <a:effectLst/>
                        </a:rPr>
                        <a:t>OSI</a:t>
                      </a:r>
                      <a:endParaRPr lang="fr-FR" sz="1600" dirty="0">
                        <a:effectLst/>
                        <a:latin typeface="Times New Roman"/>
                        <a:ea typeface="Calibri"/>
                      </a:endParaRPr>
                    </a:p>
                  </a:txBody>
                  <a:tcPr marL="44450" marR="44450" marT="0" marB="0" anchor="ctr"/>
                </a:tc>
                <a:tc>
                  <a:txBody>
                    <a:bodyPr/>
                    <a:lstStyle/>
                    <a:p>
                      <a:pPr>
                        <a:lnSpc>
                          <a:spcPct val="115000"/>
                        </a:lnSpc>
                        <a:spcAft>
                          <a:spcPts val="0"/>
                        </a:spcAft>
                      </a:pPr>
                      <a:r>
                        <a:rPr lang="fr-FR" sz="1600">
                          <a:effectLst/>
                        </a:rPr>
                        <a:t>Produit des objectifs stratégiques immédiats</a:t>
                      </a:r>
                      <a:endParaRPr lang="fr-FR" sz="1600">
                        <a:effectLst/>
                        <a:latin typeface="Times New Roman"/>
                        <a:ea typeface="Calibri"/>
                      </a:endParaRPr>
                    </a:p>
                  </a:txBody>
                  <a:tcPr marL="44450" marR="44450" marT="0" marB="0" anchor="ctr"/>
                </a:tc>
                <a:tc>
                  <a:txBody>
                    <a:bodyPr/>
                    <a:lstStyle/>
                    <a:p>
                      <a:pPr>
                        <a:lnSpc>
                          <a:spcPct val="115000"/>
                        </a:lnSpc>
                        <a:spcAft>
                          <a:spcPts val="0"/>
                        </a:spcAft>
                      </a:pPr>
                      <a:r>
                        <a:rPr lang="fr-FR" sz="1600">
                          <a:effectLst/>
                        </a:rPr>
                        <a:t>Total</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Réalisée</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En cours</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Non</a:t>
                      </a:r>
                      <a:endParaRPr lang="fr-FR" sz="1600">
                        <a:effectLst/>
                        <a:latin typeface="Times New Roman"/>
                        <a:ea typeface="Calibri"/>
                      </a:endParaRPr>
                    </a:p>
                  </a:txBody>
                  <a:tcPr marL="44450" marR="44450" marT="0" marB="0" anchor="ctr"/>
                </a:tc>
              </a:tr>
              <a:tr h="1151796">
                <a:tc rowSpan="2">
                  <a:txBody>
                    <a:bodyPr/>
                    <a:lstStyle/>
                    <a:p>
                      <a:pPr algn="ctr">
                        <a:lnSpc>
                          <a:spcPct val="115000"/>
                        </a:lnSpc>
                        <a:spcAft>
                          <a:spcPts val="0"/>
                        </a:spcAft>
                      </a:pPr>
                      <a:r>
                        <a:rPr lang="fr-FR" sz="1600" dirty="0">
                          <a:effectLst/>
                        </a:rPr>
                        <a:t>OSI 5</a:t>
                      </a:r>
                      <a:endParaRPr lang="fr-FR" sz="1600" dirty="0">
                        <a:effectLst/>
                        <a:latin typeface="Times New Roman"/>
                        <a:ea typeface="Calibri"/>
                      </a:endParaRPr>
                    </a:p>
                  </a:txBody>
                  <a:tcPr marL="44450" marR="44450" marT="0" marB="0" anchor="ctr"/>
                </a:tc>
                <a:tc>
                  <a:txBody>
                    <a:bodyPr/>
                    <a:lstStyle/>
                    <a:p>
                      <a:pPr>
                        <a:lnSpc>
                          <a:spcPct val="115000"/>
                        </a:lnSpc>
                        <a:spcAft>
                          <a:spcPts val="0"/>
                        </a:spcAft>
                      </a:pPr>
                      <a:r>
                        <a:rPr lang="fr-FR" sz="1600" dirty="0">
                          <a:effectLst/>
                        </a:rPr>
                        <a:t>Des programmes de perfectionnement et de reconversion sont développés en faveur des agents des entreprises</a:t>
                      </a:r>
                      <a:endParaRPr lang="fr-FR" sz="1600" dirty="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11</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2</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7</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2</a:t>
                      </a:r>
                      <a:endParaRPr lang="fr-FR" sz="1600">
                        <a:effectLst/>
                        <a:latin typeface="Times New Roman"/>
                        <a:ea typeface="Calibri"/>
                      </a:endParaRPr>
                    </a:p>
                  </a:txBody>
                  <a:tcPr marL="44450" marR="44450" marT="0" marB="0" anchor="ctr"/>
                </a:tc>
              </a:tr>
              <a:tr h="857947">
                <a:tc vMerge="1">
                  <a:txBody>
                    <a:bodyPr/>
                    <a:lstStyle/>
                    <a:p>
                      <a:endParaRPr lang="fr-FR"/>
                    </a:p>
                  </a:txBody>
                  <a:tcPr/>
                </a:tc>
                <a:tc>
                  <a:txBody>
                    <a:bodyPr/>
                    <a:lstStyle/>
                    <a:p>
                      <a:pPr>
                        <a:lnSpc>
                          <a:spcPct val="115000"/>
                        </a:lnSpc>
                        <a:spcAft>
                          <a:spcPts val="0"/>
                        </a:spcAft>
                      </a:pPr>
                      <a:r>
                        <a:rPr lang="fr-FR" sz="1600">
                          <a:effectLst/>
                        </a:rPr>
                        <a:t>Des programmes de formation modulaire sont développés en faveur des agents des entreprises</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9</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2</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2</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5</a:t>
                      </a:r>
                      <a:endParaRPr lang="fr-FR" sz="1600">
                        <a:effectLst/>
                        <a:latin typeface="Times New Roman"/>
                        <a:ea typeface="Calibri"/>
                      </a:endParaRPr>
                    </a:p>
                  </a:txBody>
                  <a:tcPr marL="44450" marR="44450" marT="0" marB="0" anchor="ctr"/>
                </a:tc>
              </a:tr>
              <a:tr h="279476">
                <a:tc rowSpan="3">
                  <a:txBody>
                    <a:bodyPr/>
                    <a:lstStyle/>
                    <a:p>
                      <a:pPr algn="ctr">
                        <a:lnSpc>
                          <a:spcPct val="115000"/>
                        </a:lnSpc>
                        <a:spcAft>
                          <a:spcPts val="0"/>
                        </a:spcAft>
                      </a:pPr>
                      <a:r>
                        <a:rPr lang="fr-FR" sz="1600">
                          <a:effectLst/>
                        </a:rPr>
                        <a:t>Etudes / Stat</a:t>
                      </a:r>
                      <a:endParaRPr lang="fr-FR" sz="1600">
                        <a:effectLst/>
                        <a:latin typeface="Times New Roman"/>
                        <a:ea typeface="Calibri"/>
                      </a:endParaRPr>
                    </a:p>
                  </a:txBody>
                  <a:tcPr marL="44450" marR="44450" marT="0" marB="0" anchor="ctr"/>
                </a:tc>
                <a:tc>
                  <a:txBody>
                    <a:bodyPr/>
                    <a:lstStyle/>
                    <a:p>
                      <a:pPr>
                        <a:lnSpc>
                          <a:spcPct val="115000"/>
                        </a:lnSpc>
                        <a:spcAft>
                          <a:spcPts val="0"/>
                        </a:spcAft>
                      </a:pPr>
                      <a:r>
                        <a:rPr lang="fr-FR" sz="1600" dirty="0">
                          <a:effectLst/>
                        </a:rPr>
                        <a:t>Des études emplois sont réalisées</a:t>
                      </a:r>
                      <a:endParaRPr lang="fr-FR" sz="1600" dirty="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44450" marR="44450" marT="0" marB="0" anchor="ctr"/>
                </a:tc>
              </a:tr>
              <a:tr h="564098">
                <a:tc vMerge="1">
                  <a:txBody>
                    <a:bodyPr/>
                    <a:lstStyle/>
                    <a:p>
                      <a:endParaRPr lang="fr-FR"/>
                    </a:p>
                  </a:txBody>
                  <a:tcPr/>
                </a:tc>
                <a:tc>
                  <a:txBody>
                    <a:bodyPr/>
                    <a:lstStyle/>
                    <a:p>
                      <a:pPr>
                        <a:lnSpc>
                          <a:spcPct val="115000"/>
                        </a:lnSpc>
                        <a:spcAft>
                          <a:spcPts val="0"/>
                        </a:spcAft>
                      </a:pPr>
                      <a:r>
                        <a:rPr lang="fr-FR" sz="1600" dirty="0">
                          <a:effectLst/>
                        </a:rPr>
                        <a:t>Des statistiques sont régulièrement produites et diffusées</a:t>
                      </a:r>
                      <a:endParaRPr lang="fr-FR" sz="1600" dirty="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4</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1</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2</a:t>
                      </a:r>
                      <a:endParaRPr lang="fr-FR" sz="1600">
                        <a:effectLst/>
                        <a:latin typeface="Times New Roman"/>
                        <a:ea typeface="Calibri"/>
                      </a:endParaRPr>
                    </a:p>
                  </a:txBody>
                  <a:tcPr marL="44450" marR="44450" marT="0" marB="0" anchor="ctr"/>
                </a:tc>
              </a:tr>
              <a:tr h="564098">
                <a:tc vMerge="1">
                  <a:txBody>
                    <a:bodyPr/>
                    <a:lstStyle/>
                    <a:p>
                      <a:endParaRPr lang="fr-FR"/>
                    </a:p>
                  </a:txBody>
                  <a:tcPr/>
                </a:tc>
                <a:tc>
                  <a:txBody>
                    <a:bodyPr/>
                    <a:lstStyle/>
                    <a:p>
                      <a:pPr>
                        <a:lnSpc>
                          <a:spcPct val="115000"/>
                        </a:lnSpc>
                        <a:spcAft>
                          <a:spcPts val="0"/>
                        </a:spcAft>
                      </a:pPr>
                      <a:r>
                        <a:rPr lang="fr-FR" sz="1600" dirty="0">
                          <a:effectLst/>
                        </a:rPr>
                        <a:t>Evaluation et suivi des </a:t>
                      </a:r>
                      <a:r>
                        <a:rPr lang="fr-FR" sz="1600" dirty="0" smtClean="0">
                          <a:effectLst/>
                        </a:rPr>
                        <a:t>projets </a:t>
                      </a:r>
                      <a:r>
                        <a:rPr lang="fr-FR" sz="1600" dirty="0">
                          <a:effectLst/>
                        </a:rPr>
                        <a:t>et programmes</a:t>
                      </a:r>
                      <a:endParaRPr lang="fr-FR" sz="1600" dirty="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6</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2</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0</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1600">
                          <a:effectLst/>
                        </a:rPr>
                        <a:t>4</a:t>
                      </a:r>
                      <a:endParaRPr lang="fr-FR" sz="1600">
                        <a:effectLst/>
                        <a:latin typeface="Times New Roman"/>
                        <a:ea typeface="Calibri"/>
                      </a:endParaRPr>
                    </a:p>
                  </a:txBody>
                  <a:tcPr marL="44450" marR="44450" marT="0" marB="0" anchor="ctr"/>
                </a:tc>
              </a:tr>
              <a:tr h="279476">
                <a:tc gridSpan="2">
                  <a:txBody>
                    <a:bodyPr/>
                    <a:lstStyle/>
                    <a:p>
                      <a:pPr algn="ctr">
                        <a:lnSpc>
                          <a:spcPct val="115000"/>
                        </a:lnSpc>
                        <a:spcAft>
                          <a:spcPts val="0"/>
                        </a:spcAft>
                      </a:pPr>
                      <a:r>
                        <a:rPr lang="fr-FR" sz="1600">
                          <a:effectLst/>
                        </a:rPr>
                        <a:t>Total</a:t>
                      </a:r>
                      <a:endParaRPr lang="fr-FR" sz="1600">
                        <a:effectLst/>
                        <a:latin typeface="Times New Roman"/>
                        <a:ea typeface="Calibri"/>
                      </a:endParaRPr>
                    </a:p>
                  </a:txBody>
                  <a:tcPr marL="44450" marR="44450" marT="0" marB="0" anchor="ctr"/>
                </a:tc>
                <a:tc hMerge="1">
                  <a:txBody>
                    <a:bodyPr/>
                    <a:lstStyle/>
                    <a:p>
                      <a:endParaRPr lang="fr-FR"/>
                    </a:p>
                  </a:txBody>
                  <a:tcPr/>
                </a:tc>
                <a:tc>
                  <a:txBody>
                    <a:bodyPr/>
                    <a:lstStyle/>
                    <a:p>
                      <a:pPr algn="ctr">
                        <a:lnSpc>
                          <a:spcPct val="115000"/>
                        </a:lnSpc>
                        <a:spcAft>
                          <a:spcPts val="0"/>
                        </a:spcAft>
                      </a:pPr>
                      <a:r>
                        <a:rPr lang="fr-FR" sz="1600" b="1" dirty="0">
                          <a:solidFill>
                            <a:srgbClr val="C00000"/>
                          </a:solidFill>
                          <a:effectLst/>
                        </a:rPr>
                        <a:t>81</a:t>
                      </a:r>
                      <a:endParaRPr lang="fr-FR" sz="1600" b="1" dirty="0">
                        <a:solidFill>
                          <a:srgbClr val="C00000"/>
                        </a:solidFill>
                        <a:effectLst/>
                        <a:latin typeface="Times New Roman"/>
                        <a:ea typeface="Calibri"/>
                      </a:endParaRPr>
                    </a:p>
                  </a:txBody>
                  <a:tcPr marL="44450" marR="44450" marT="0" marB="0" anchor="ctr"/>
                </a:tc>
                <a:tc>
                  <a:txBody>
                    <a:bodyPr/>
                    <a:lstStyle/>
                    <a:p>
                      <a:pPr algn="ctr">
                        <a:lnSpc>
                          <a:spcPct val="115000"/>
                        </a:lnSpc>
                        <a:spcAft>
                          <a:spcPts val="0"/>
                        </a:spcAft>
                      </a:pPr>
                      <a:r>
                        <a:rPr lang="fr-FR" sz="1600" b="1">
                          <a:solidFill>
                            <a:srgbClr val="C00000"/>
                          </a:solidFill>
                          <a:effectLst/>
                        </a:rPr>
                        <a:t>24</a:t>
                      </a:r>
                      <a:endParaRPr lang="fr-FR" sz="1600" b="1">
                        <a:solidFill>
                          <a:srgbClr val="C00000"/>
                        </a:solidFill>
                        <a:effectLst/>
                        <a:latin typeface="Times New Roman"/>
                        <a:ea typeface="Calibri"/>
                      </a:endParaRPr>
                    </a:p>
                  </a:txBody>
                  <a:tcPr marL="44450" marR="44450" marT="0" marB="0" anchor="ctr"/>
                </a:tc>
                <a:tc>
                  <a:txBody>
                    <a:bodyPr/>
                    <a:lstStyle/>
                    <a:p>
                      <a:pPr algn="ctr">
                        <a:lnSpc>
                          <a:spcPct val="115000"/>
                        </a:lnSpc>
                        <a:spcAft>
                          <a:spcPts val="0"/>
                        </a:spcAft>
                      </a:pPr>
                      <a:r>
                        <a:rPr lang="fr-FR" sz="1600" b="1">
                          <a:solidFill>
                            <a:srgbClr val="C00000"/>
                          </a:solidFill>
                          <a:effectLst/>
                        </a:rPr>
                        <a:t>30</a:t>
                      </a:r>
                      <a:endParaRPr lang="fr-FR" sz="1600" b="1">
                        <a:solidFill>
                          <a:srgbClr val="C00000"/>
                        </a:solidFill>
                        <a:effectLst/>
                        <a:latin typeface="Times New Roman"/>
                        <a:ea typeface="Calibri"/>
                      </a:endParaRPr>
                    </a:p>
                  </a:txBody>
                  <a:tcPr marL="44450" marR="44450" marT="0" marB="0" anchor="ctr"/>
                </a:tc>
                <a:tc>
                  <a:txBody>
                    <a:bodyPr/>
                    <a:lstStyle/>
                    <a:p>
                      <a:pPr algn="ctr">
                        <a:lnSpc>
                          <a:spcPct val="115000"/>
                        </a:lnSpc>
                        <a:spcAft>
                          <a:spcPts val="0"/>
                        </a:spcAft>
                      </a:pPr>
                      <a:r>
                        <a:rPr lang="fr-FR" sz="1600" b="1" dirty="0">
                          <a:solidFill>
                            <a:srgbClr val="C00000"/>
                          </a:solidFill>
                          <a:effectLst/>
                        </a:rPr>
                        <a:t>27</a:t>
                      </a:r>
                      <a:endParaRPr lang="fr-FR" sz="1600" b="1" dirty="0">
                        <a:solidFill>
                          <a:srgbClr val="C00000"/>
                        </a:solidFill>
                        <a:effectLst/>
                        <a:latin typeface="Times New Roman"/>
                        <a:ea typeface="Calibri"/>
                      </a:endParaRPr>
                    </a:p>
                  </a:txBody>
                  <a:tcPr marL="44450" marR="44450" marT="0" marB="0" anchor="ctr"/>
                </a:tc>
              </a:tr>
            </a:tbl>
          </a:graphicData>
        </a:graphic>
      </p:graphicFrame>
    </p:spTree>
    <p:extLst>
      <p:ext uri="{BB962C8B-B14F-4D97-AF65-F5344CB8AC3E}">
        <p14:creationId xmlns:p14="http://schemas.microsoft.com/office/powerpoint/2010/main" val="2343866497"/>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a:t>
            </a:r>
            <a:r>
              <a:rPr lang="fr-FR" baseline="0" dirty="0" smtClean="0"/>
              <a:t> PRINCIPAUX INDICATEURS OBJECTIVEMENT VERIFIABLES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183037875"/>
              </p:ext>
            </p:extLst>
          </p:nvPr>
        </p:nvGraphicFramePr>
        <p:xfrm>
          <a:off x="468313" y="1340709"/>
          <a:ext cx="8229600" cy="4427118"/>
        </p:xfrm>
        <a:graphic>
          <a:graphicData uri="http://schemas.openxmlformats.org/drawingml/2006/table">
            <a:tbl>
              <a:tblPr firstRow="1" firstCol="1" bandRow="1">
                <a:tableStyleId>{5C22544A-7EE6-4342-B048-85BDC9FD1C3A}</a:tableStyleId>
              </a:tblPr>
              <a:tblGrid>
                <a:gridCol w="3455597"/>
                <a:gridCol w="1512210"/>
                <a:gridCol w="1800250"/>
                <a:gridCol w="1461543"/>
              </a:tblGrid>
              <a:tr h="936131">
                <a:tc>
                  <a:txBody>
                    <a:bodyPr/>
                    <a:lstStyle/>
                    <a:p>
                      <a:pPr>
                        <a:lnSpc>
                          <a:spcPct val="115000"/>
                        </a:lnSpc>
                        <a:spcAft>
                          <a:spcPts val="0"/>
                        </a:spcAft>
                      </a:pPr>
                      <a:r>
                        <a:rPr lang="fr-FR" sz="2000" dirty="0">
                          <a:effectLst/>
                        </a:rPr>
                        <a:t>Indicateurs</a:t>
                      </a:r>
                      <a:endParaRPr lang="fr-FR" sz="1600" dirty="0">
                        <a:effectLst/>
                        <a:latin typeface="Times New Roman"/>
                        <a:ea typeface="Calibri"/>
                      </a:endParaRPr>
                    </a:p>
                  </a:txBody>
                  <a:tcPr marL="44450" marR="44450" marT="0" marB="0" anchor="ctr"/>
                </a:tc>
                <a:tc>
                  <a:txBody>
                    <a:bodyPr/>
                    <a:lstStyle/>
                    <a:p>
                      <a:pPr algn="ctr">
                        <a:lnSpc>
                          <a:spcPct val="115000"/>
                        </a:lnSpc>
                        <a:spcAft>
                          <a:spcPts val="0"/>
                        </a:spcAft>
                      </a:pPr>
                      <a:r>
                        <a:rPr lang="fr-FR" sz="2000" dirty="0">
                          <a:effectLst/>
                        </a:rPr>
                        <a:t>Prévision 2016</a:t>
                      </a:r>
                      <a:endParaRPr lang="fr-FR" sz="1600" dirty="0">
                        <a:effectLst/>
                        <a:latin typeface="Times New Roman"/>
                        <a:ea typeface="Calibri"/>
                      </a:endParaRPr>
                    </a:p>
                  </a:txBody>
                  <a:tcPr marL="44450" marR="44450" marT="0" marB="0" anchor="ctr"/>
                </a:tc>
                <a:tc>
                  <a:txBody>
                    <a:bodyPr/>
                    <a:lstStyle/>
                    <a:p>
                      <a:pPr algn="ctr">
                        <a:lnSpc>
                          <a:spcPct val="115000"/>
                        </a:lnSpc>
                        <a:spcAft>
                          <a:spcPts val="0"/>
                        </a:spcAft>
                      </a:pPr>
                      <a:r>
                        <a:rPr lang="fr-FR" sz="2000">
                          <a:effectLst/>
                        </a:rPr>
                        <a:t>Réalisation au 31/08/2016</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2000" dirty="0">
                          <a:effectLst/>
                        </a:rPr>
                        <a:t>Taux de réalisation </a:t>
                      </a:r>
                      <a:endParaRPr lang="fr-FR" sz="1600" dirty="0">
                        <a:effectLst/>
                        <a:latin typeface="Times New Roman"/>
                        <a:ea typeface="Calibri"/>
                      </a:endParaRPr>
                    </a:p>
                  </a:txBody>
                  <a:tcPr marL="44450" marR="44450" marT="0" marB="0" anchor="ctr"/>
                </a:tc>
              </a:tr>
              <a:tr h="539193">
                <a:tc>
                  <a:txBody>
                    <a:bodyPr/>
                    <a:lstStyle/>
                    <a:p>
                      <a:pPr>
                        <a:lnSpc>
                          <a:spcPct val="115000"/>
                        </a:lnSpc>
                        <a:spcAft>
                          <a:spcPts val="0"/>
                        </a:spcAft>
                      </a:pPr>
                      <a:r>
                        <a:rPr lang="fr-FR" sz="2000">
                          <a:effectLst/>
                        </a:rPr>
                        <a:t>Nombre d'emplois créés</a:t>
                      </a:r>
                      <a:endParaRPr lang="fr-FR" sz="1600">
                        <a:effectLst/>
                        <a:latin typeface="Times New Roman"/>
                        <a:ea typeface="Calibri"/>
                      </a:endParaRPr>
                    </a:p>
                  </a:txBody>
                  <a:tcPr marL="44450" marR="44450" marT="0" marB="0" anchor="ctr"/>
                </a:tc>
                <a:tc>
                  <a:txBody>
                    <a:bodyPr/>
                    <a:lstStyle/>
                    <a:p>
                      <a:pPr algn="r">
                        <a:lnSpc>
                          <a:spcPct val="115000"/>
                        </a:lnSpc>
                        <a:spcAft>
                          <a:spcPts val="0"/>
                        </a:spcAft>
                      </a:pPr>
                      <a:r>
                        <a:rPr lang="fr-FR" sz="2000">
                          <a:effectLst/>
                        </a:rPr>
                        <a:t>2 515  </a:t>
                      </a:r>
                      <a:endParaRPr lang="fr-FR" sz="1600">
                        <a:effectLst/>
                        <a:latin typeface="Times New Roman"/>
                        <a:ea typeface="Calibri"/>
                      </a:endParaRPr>
                    </a:p>
                  </a:txBody>
                  <a:tcPr marL="44450" marR="44450" marT="0" marB="0" anchor="ctr"/>
                </a:tc>
                <a:tc>
                  <a:txBody>
                    <a:bodyPr/>
                    <a:lstStyle/>
                    <a:p>
                      <a:pPr algn="r">
                        <a:lnSpc>
                          <a:spcPct val="115000"/>
                        </a:lnSpc>
                        <a:spcAft>
                          <a:spcPts val="0"/>
                        </a:spcAft>
                      </a:pPr>
                      <a:r>
                        <a:rPr lang="fr-FR" sz="2000" dirty="0">
                          <a:effectLst/>
                        </a:rPr>
                        <a:t>1 245  </a:t>
                      </a:r>
                      <a:endParaRPr lang="fr-FR" sz="1600" dirty="0">
                        <a:effectLst/>
                        <a:latin typeface="Times New Roman"/>
                        <a:ea typeface="Calibri"/>
                      </a:endParaRPr>
                    </a:p>
                  </a:txBody>
                  <a:tcPr marL="44450" marR="44450" marT="0" marB="0" anchor="ctr"/>
                </a:tc>
                <a:tc>
                  <a:txBody>
                    <a:bodyPr/>
                    <a:lstStyle/>
                    <a:p>
                      <a:pPr algn="ctr">
                        <a:lnSpc>
                          <a:spcPct val="115000"/>
                        </a:lnSpc>
                        <a:spcAft>
                          <a:spcPts val="0"/>
                        </a:spcAft>
                      </a:pPr>
                      <a:r>
                        <a:rPr lang="fr-FR" sz="2000" b="1" i="1" dirty="0" smtClean="0">
                          <a:solidFill>
                            <a:srgbClr val="00B050"/>
                          </a:solidFill>
                          <a:effectLst/>
                        </a:rPr>
                        <a:t>50%</a:t>
                      </a:r>
                      <a:endParaRPr lang="fr-FR" sz="1600" b="1" i="1" dirty="0">
                        <a:solidFill>
                          <a:srgbClr val="00B050"/>
                        </a:solidFill>
                        <a:effectLst/>
                        <a:latin typeface="Times New Roman"/>
                        <a:ea typeface="Calibri"/>
                      </a:endParaRPr>
                    </a:p>
                  </a:txBody>
                  <a:tcPr marL="44450" marR="44450" marT="0" marB="0" anchor="ctr"/>
                </a:tc>
              </a:tr>
              <a:tr h="539193">
                <a:tc>
                  <a:txBody>
                    <a:bodyPr/>
                    <a:lstStyle/>
                    <a:p>
                      <a:pPr>
                        <a:lnSpc>
                          <a:spcPct val="115000"/>
                        </a:lnSpc>
                        <a:spcAft>
                          <a:spcPts val="0"/>
                        </a:spcAft>
                      </a:pPr>
                      <a:r>
                        <a:rPr lang="fr-FR" sz="2000" dirty="0">
                          <a:effectLst/>
                        </a:rPr>
                        <a:t>Nombre d'entrées en formation</a:t>
                      </a:r>
                      <a:endParaRPr lang="fr-FR" sz="1600" dirty="0">
                        <a:effectLst/>
                        <a:latin typeface="Times New Roman"/>
                        <a:ea typeface="Calibri"/>
                      </a:endParaRPr>
                    </a:p>
                  </a:txBody>
                  <a:tcPr marL="44450" marR="44450" marT="0" marB="0" anchor="ctr"/>
                </a:tc>
                <a:tc>
                  <a:txBody>
                    <a:bodyPr/>
                    <a:lstStyle/>
                    <a:p>
                      <a:pPr algn="r">
                        <a:lnSpc>
                          <a:spcPct val="115000"/>
                        </a:lnSpc>
                        <a:spcAft>
                          <a:spcPts val="0"/>
                        </a:spcAft>
                      </a:pPr>
                      <a:r>
                        <a:rPr lang="fr-FR" sz="2000">
                          <a:effectLst/>
                        </a:rPr>
                        <a:t>3 958  </a:t>
                      </a:r>
                      <a:endParaRPr lang="fr-FR" sz="1600">
                        <a:effectLst/>
                        <a:latin typeface="Times New Roman"/>
                        <a:ea typeface="Calibri"/>
                      </a:endParaRPr>
                    </a:p>
                  </a:txBody>
                  <a:tcPr marL="44450" marR="44450" marT="0" marB="0" anchor="ctr"/>
                </a:tc>
                <a:tc>
                  <a:txBody>
                    <a:bodyPr/>
                    <a:lstStyle/>
                    <a:p>
                      <a:pPr algn="r">
                        <a:lnSpc>
                          <a:spcPct val="115000"/>
                        </a:lnSpc>
                        <a:spcAft>
                          <a:spcPts val="0"/>
                        </a:spcAft>
                      </a:pPr>
                      <a:r>
                        <a:rPr lang="fr-FR" sz="2000">
                          <a:effectLst/>
                        </a:rPr>
                        <a:t>1 728  </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2000" b="1" i="1" dirty="0" smtClean="0">
                          <a:solidFill>
                            <a:srgbClr val="00B050"/>
                          </a:solidFill>
                          <a:effectLst/>
                        </a:rPr>
                        <a:t>44%</a:t>
                      </a:r>
                      <a:endParaRPr lang="fr-FR" sz="1600" b="1" i="1" dirty="0">
                        <a:solidFill>
                          <a:srgbClr val="00B050"/>
                        </a:solidFill>
                        <a:effectLst/>
                        <a:latin typeface="Times New Roman"/>
                        <a:ea typeface="Calibri"/>
                      </a:endParaRPr>
                    </a:p>
                  </a:txBody>
                  <a:tcPr marL="44450" marR="44450" marT="0" marB="0" anchor="ctr"/>
                </a:tc>
              </a:tr>
              <a:tr h="1125377">
                <a:tc>
                  <a:txBody>
                    <a:bodyPr/>
                    <a:lstStyle/>
                    <a:p>
                      <a:pPr>
                        <a:lnSpc>
                          <a:spcPct val="115000"/>
                        </a:lnSpc>
                        <a:spcAft>
                          <a:spcPts val="0"/>
                        </a:spcAft>
                      </a:pPr>
                      <a:r>
                        <a:rPr lang="fr-FR" sz="2000" dirty="0">
                          <a:effectLst/>
                        </a:rPr>
                        <a:t>Nombre de prospections et visites d'entreprise</a:t>
                      </a:r>
                      <a:endParaRPr lang="fr-FR" sz="1600" dirty="0">
                        <a:effectLst/>
                        <a:latin typeface="Times New Roman"/>
                        <a:ea typeface="Calibri"/>
                      </a:endParaRPr>
                    </a:p>
                  </a:txBody>
                  <a:tcPr marL="44450" marR="44450" marT="0" marB="0" anchor="ctr"/>
                </a:tc>
                <a:tc>
                  <a:txBody>
                    <a:bodyPr/>
                    <a:lstStyle/>
                    <a:p>
                      <a:pPr algn="r">
                        <a:lnSpc>
                          <a:spcPct val="115000"/>
                        </a:lnSpc>
                        <a:spcAft>
                          <a:spcPts val="0"/>
                        </a:spcAft>
                      </a:pPr>
                      <a:r>
                        <a:rPr lang="fr-FR" sz="2000">
                          <a:effectLst/>
                        </a:rPr>
                        <a:t>3 000  </a:t>
                      </a:r>
                      <a:endParaRPr lang="fr-FR" sz="1600">
                        <a:effectLst/>
                        <a:latin typeface="Times New Roman"/>
                        <a:ea typeface="Calibri"/>
                      </a:endParaRPr>
                    </a:p>
                  </a:txBody>
                  <a:tcPr marL="44450" marR="44450" marT="0" marB="0" anchor="ctr"/>
                </a:tc>
                <a:tc>
                  <a:txBody>
                    <a:bodyPr/>
                    <a:lstStyle/>
                    <a:p>
                      <a:pPr algn="r">
                        <a:lnSpc>
                          <a:spcPct val="115000"/>
                        </a:lnSpc>
                        <a:spcAft>
                          <a:spcPts val="0"/>
                        </a:spcAft>
                      </a:pPr>
                      <a:r>
                        <a:rPr lang="fr-FR" sz="2000">
                          <a:effectLst/>
                        </a:rPr>
                        <a:t>500  </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2000" b="1" i="1" dirty="0" smtClean="0">
                          <a:solidFill>
                            <a:srgbClr val="00B050"/>
                          </a:solidFill>
                          <a:effectLst/>
                        </a:rPr>
                        <a:t>17%</a:t>
                      </a:r>
                      <a:endParaRPr lang="fr-FR" sz="1600" b="1" i="1" dirty="0">
                        <a:solidFill>
                          <a:srgbClr val="00B050"/>
                        </a:solidFill>
                        <a:effectLst/>
                        <a:latin typeface="Times New Roman"/>
                        <a:ea typeface="Calibri"/>
                      </a:endParaRPr>
                    </a:p>
                  </a:txBody>
                  <a:tcPr marL="44450" marR="44450" marT="0" marB="0" anchor="ctr"/>
                </a:tc>
              </a:tr>
              <a:tr h="1125377">
                <a:tc>
                  <a:txBody>
                    <a:bodyPr/>
                    <a:lstStyle/>
                    <a:p>
                      <a:pPr>
                        <a:lnSpc>
                          <a:spcPct val="115000"/>
                        </a:lnSpc>
                        <a:spcAft>
                          <a:spcPts val="0"/>
                        </a:spcAft>
                      </a:pPr>
                      <a:r>
                        <a:rPr lang="fr-FR" sz="2000">
                          <a:effectLst/>
                        </a:rPr>
                        <a:t>Nombre de placement en stage de qualification</a:t>
                      </a:r>
                      <a:endParaRPr lang="fr-FR" sz="1600">
                        <a:effectLst/>
                        <a:latin typeface="Times New Roman"/>
                        <a:ea typeface="Calibri"/>
                      </a:endParaRPr>
                    </a:p>
                  </a:txBody>
                  <a:tcPr marL="44450" marR="44450" marT="0" marB="0" anchor="ctr"/>
                </a:tc>
                <a:tc>
                  <a:txBody>
                    <a:bodyPr/>
                    <a:lstStyle/>
                    <a:p>
                      <a:pPr algn="r">
                        <a:lnSpc>
                          <a:spcPct val="115000"/>
                        </a:lnSpc>
                        <a:spcAft>
                          <a:spcPts val="0"/>
                        </a:spcAft>
                      </a:pPr>
                      <a:r>
                        <a:rPr lang="fr-FR" sz="2000" dirty="0">
                          <a:effectLst/>
                        </a:rPr>
                        <a:t>20  </a:t>
                      </a:r>
                      <a:endParaRPr lang="fr-FR" sz="1600" dirty="0">
                        <a:effectLst/>
                        <a:latin typeface="Times New Roman"/>
                        <a:ea typeface="Calibri"/>
                      </a:endParaRPr>
                    </a:p>
                  </a:txBody>
                  <a:tcPr marL="44450" marR="44450" marT="0" marB="0" anchor="ctr"/>
                </a:tc>
                <a:tc>
                  <a:txBody>
                    <a:bodyPr/>
                    <a:lstStyle/>
                    <a:p>
                      <a:pPr algn="r">
                        <a:lnSpc>
                          <a:spcPct val="115000"/>
                        </a:lnSpc>
                        <a:spcAft>
                          <a:spcPts val="0"/>
                        </a:spcAft>
                      </a:pPr>
                      <a:r>
                        <a:rPr lang="fr-FR" sz="2000">
                          <a:effectLst/>
                        </a:rPr>
                        <a:t>17  </a:t>
                      </a:r>
                      <a:endParaRPr lang="fr-FR" sz="1600">
                        <a:effectLst/>
                        <a:latin typeface="Times New Roman"/>
                        <a:ea typeface="Calibri"/>
                      </a:endParaRPr>
                    </a:p>
                  </a:txBody>
                  <a:tcPr marL="44450" marR="44450" marT="0" marB="0" anchor="ctr"/>
                </a:tc>
                <a:tc>
                  <a:txBody>
                    <a:bodyPr/>
                    <a:lstStyle/>
                    <a:p>
                      <a:pPr algn="ctr">
                        <a:lnSpc>
                          <a:spcPct val="115000"/>
                        </a:lnSpc>
                        <a:spcAft>
                          <a:spcPts val="0"/>
                        </a:spcAft>
                      </a:pPr>
                      <a:r>
                        <a:rPr lang="fr-FR" sz="2000" b="1" i="1" dirty="0" smtClean="0">
                          <a:solidFill>
                            <a:srgbClr val="00B050"/>
                          </a:solidFill>
                          <a:effectLst/>
                        </a:rPr>
                        <a:t>85%</a:t>
                      </a:r>
                      <a:endParaRPr lang="fr-FR" sz="1600" b="1" i="1" dirty="0">
                        <a:solidFill>
                          <a:srgbClr val="00B050"/>
                        </a:solidFill>
                        <a:effectLst/>
                        <a:latin typeface="Times New Roman"/>
                        <a:ea typeface="Calibri"/>
                      </a:endParaRPr>
                    </a:p>
                  </a:txBody>
                  <a:tcPr marL="44450" marR="44450" marT="0" marB="0" anchor="ctr"/>
                </a:tc>
              </a:tr>
            </a:tbl>
          </a:graphicData>
        </a:graphic>
      </p:graphicFrame>
    </p:spTree>
    <p:extLst>
      <p:ext uri="{BB962C8B-B14F-4D97-AF65-F5344CB8AC3E}">
        <p14:creationId xmlns:p14="http://schemas.microsoft.com/office/powerpoint/2010/main" val="255746763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94062"/>
          </a:xfrm>
        </p:spPr>
        <p:txBody>
          <a:bodyPr/>
          <a:lstStyle/>
          <a:p>
            <a:r>
              <a:rPr lang="fr-FR" dirty="0"/>
              <a:t>Les statistiques en matière d’intermédiation </a:t>
            </a:r>
            <a:r>
              <a:rPr lang="fr-FR" dirty="0" smtClean="0"/>
              <a:t>pour le 1</a:t>
            </a:r>
            <a:r>
              <a:rPr lang="fr-FR" baseline="30000" dirty="0" smtClean="0"/>
              <a:t>er</a:t>
            </a:r>
            <a:r>
              <a:rPr lang="fr-FR" dirty="0" smtClean="0"/>
              <a:t> semestre de 2016</a:t>
            </a:r>
            <a:endParaRPr lang="fr-FR"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580100654"/>
              </p:ext>
            </p:extLst>
          </p:nvPr>
        </p:nvGraphicFramePr>
        <p:xfrm>
          <a:off x="611450" y="1556740"/>
          <a:ext cx="7561051" cy="2779797"/>
        </p:xfrm>
        <a:graphic>
          <a:graphicData uri="http://schemas.openxmlformats.org/drawingml/2006/table">
            <a:tbl>
              <a:tblPr firstRow="1" firstCol="1" bandRow="1">
                <a:tableStyleId>{5C22544A-7EE6-4342-B048-85BDC9FD1C3A}</a:tableStyleId>
              </a:tblPr>
              <a:tblGrid>
                <a:gridCol w="1584220"/>
                <a:gridCol w="1656230"/>
                <a:gridCol w="2016280"/>
                <a:gridCol w="2304321"/>
              </a:tblGrid>
              <a:tr h="1368192">
                <a:tc>
                  <a:txBody>
                    <a:bodyPr/>
                    <a:lstStyle/>
                    <a:p>
                      <a:pPr>
                        <a:lnSpc>
                          <a:spcPct val="115000"/>
                        </a:lnSpc>
                        <a:spcAft>
                          <a:spcPts val="1000"/>
                        </a:spcAft>
                      </a:pPr>
                      <a:r>
                        <a:rPr lang="fr-FR" sz="2000" dirty="0">
                          <a:effectLst/>
                        </a:rPr>
                        <a:t>Année</a:t>
                      </a:r>
                      <a:endParaRPr lang="fr-FR" sz="2000" dirty="0">
                        <a:effectLst/>
                        <a:latin typeface="Times New Roman"/>
                        <a:ea typeface="Calibri"/>
                      </a:endParaRPr>
                    </a:p>
                  </a:txBody>
                  <a:tcPr marL="68580" marR="68580" marT="9525" marB="0" anchor="ctr"/>
                </a:tc>
                <a:tc>
                  <a:txBody>
                    <a:bodyPr/>
                    <a:lstStyle/>
                    <a:p>
                      <a:pPr>
                        <a:lnSpc>
                          <a:spcPct val="115000"/>
                        </a:lnSpc>
                        <a:spcAft>
                          <a:spcPts val="1000"/>
                        </a:spcAft>
                      </a:pPr>
                      <a:r>
                        <a:rPr lang="fr-FR" sz="2000" dirty="0">
                          <a:effectLst/>
                        </a:rPr>
                        <a:t>Demandeurs </a:t>
                      </a:r>
                      <a:r>
                        <a:rPr lang="fr-FR" sz="2000" dirty="0" smtClean="0">
                          <a:effectLst/>
                        </a:rPr>
                        <a:t>d’emploi </a:t>
                      </a:r>
                    </a:p>
                  </a:txBody>
                  <a:tcPr marL="68580" marR="68580" marT="9525" marB="0" anchor="ctr"/>
                </a:tc>
                <a:tc>
                  <a:txBody>
                    <a:bodyPr/>
                    <a:lstStyle/>
                    <a:p>
                      <a:pPr>
                        <a:lnSpc>
                          <a:spcPct val="115000"/>
                        </a:lnSpc>
                        <a:spcAft>
                          <a:spcPts val="1000"/>
                        </a:spcAft>
                      </a:pPr>
                      <a:r>
                        <a:rPr lang="fr-FR" sz="2000">
                          <a:effectLst/>
                        </a:rPr>
                        <a:t>Offres des entreprises</a:t>
                      </a:r>
                      <a:endParaRPr lang="fr-FR" sz="2000">
                        <a:effectLst/>
                        <a:latin typeface="Times New Roman"/>
                        <a:ea typeface="Calibri"/>
                      </a:endParaRPr>
                    </a:p>
                  </a:txBody>
                  <a:tcPr marL="68580" marR="68580" marT="9525" marB="0" anchor="ctr"/>
                </a:tc>
                <a:tc>
                  <a:txBody>
                    <a:bodyPr/>
                    <a:lstStyle/>
                    <a:p>
                      <a:pPr>
                        <a:lnSpc>
                          <a:spcPct val="115000"/>
                        </a:lnSpc>
                        <a:spcAft>
                          <a:spcPts val="1000"/>
                        </a:spcAft>
                      </a:pPr>
                      <a:r>
                        <a:rPr lang="fr-FR" sz="2000" dirty="0">
                          <a:effectLst/>
                        </a:rPr>
                        <a:t>Placements effectués auprès des entreprises</a:t>
                      </a:r>
                      <a:endParaRPr lang="fr-FR" sz="2000" dirty="0">
                        <a:effectLst/>
                        <a:latin typeface="Times New Roman"/>
                        <a:ea typeface="Calibri"/>
                      </a:endParaRPr>
                    </a:p>
                  </a:txBody>
                  <a:tcPr marL="68580" marR="68580" marT="9525" marB="0" anchor="ctr"/>
                </a:tc>
              </a:tr>
              <a:tr h="684095">
                <a:tc>
                  <a:txBody>
                    <a:bodyPr/>
                    <a:lstStyle/>
                    <a:p>
                      <a:pPr>
                        <a:lnSpc>
                          <a:spcPct val="115000"/>
                        </a:lnSpc>
                        <a:spcAft>
                          <a:spcPts val="1000"/>
                        </a:spcAft>
                      </a:pPr>
                      <a:r>
                        <a:rPr lang="fr-FR" sz="2000" dirty="0" smtClean="0">
                          <a:effectLst/>
                          <a:latin typeface="Times New Roman"/>
                          <a:ea typeface="Calibri"/>
                        </a:rPr>
                        <a:t>1</a:t>
                      </a:r>
                      <a:r>
                        <a:rPr lang="fr-FR" sz="2000" baseline="30000" dirty="0" smtClean="0">
                          <a:effectLst/>
                          <a:latin typeface="Times New Roman"/>
                          <a:ea typeface="Calibri"/>
                        </a:rPr>
                        <a:t>er</a:t>
                      </a:r>
                      <a:r>
                        <a:rPr lang="fr-FR" sz="2000" dirty="0" smtClean="0">
                          <a:effectLst/>
                          <a:latin typeface="Times New Roman"/>
                          <a:ea typeface="Calibri"/>
                        </a:rPr>
                        <a:t> Semestre  2016 (données provisoires)</a:t>
                      </a:r>
                      <a:endParaRPr lang="fr-FR" sz="2000" dirty="0">
                        <a:effectLst/>
                        <a:latin typeface="Times New Roman"/>
                        <a:ea typeface="Calibri"/>
                      </a:endParaRPr>
                    </a:p>
                  </a:txBody>
                  <a:tcPr marL="68580" marR="68580" marT="9525" marB="0" anchor="ctr"/>
                </a:tc>
                <a:tc>
                  <a:txBody>
                    <a:bodyPr/>
                    <a:lstStyle/>
                    <a:p>
                      <a:pPr algn="r">
                        <a:lnSpc>
                          <a:spcPct val="115000"/>
                        </a:lnSpc>
                        <a:spcAft>
                          <a:spcPts val="1000"/>
                        </a:spcAft>
                      </a:pPr>
                      <a:r>
                        <a:rPr lang="fr-FR" sz="2000" dirty="0" smtClean="0">
                          <a:effectLst/>
                          <a:latin typeface="Times New Roman"/>
                          <a:ea typeface="Calibri"/>
                        </a:rPr>
                        <a:t>1177 Hommes</a:t>
                      </a:r>
                    </a:p>
                    <a:p>
                      <a:pPr algn="r">
                        <a:lnSpc>
                          <a:spcPct val="115000"/>
                        </a:lnSpc>
                        <a:spcAft>
                          <a:spcPts val="1000"/>
                        </a:spcAft>
                      </a:pPr>
                      <a:r>
                        <a:rPr lang="fr-FR" sz="2000" dirty="0" smtClean="0">
                          <a:effectLst/>
                          <a:latin typeface="Times New Roman"/>
                          <a:ea typeface="Calibri"/>
                        </a:rPr>
                        <a:t>501 Femmes</a:t>
                      </a:r>
                      <a:endParaRPr lang="fr-FR" sz="2000" dirty="0">
                        <a:effectLst/>
                        <a:latin typeface="Times New Roman"/>
                        <a:ea typeface="Calibri"/>
                      </a:endParaRPr>
                    </a:p>
                  </a:txBody>
                  <a:tcPr marL="68580" marR="68580" marT="9525" marB="0" anchor="ctr"/>
                </a:tc>
                <a:tc>
                  <a:txBody>
                    <a:bodyPr/>
                    <a:lstStyle/>
                    <a:p>
                      <a:pPr algn="r">
                        <a:lnSpc>
                          <a:spcPct val="115000"/>
                        </a:lnSpc>
                        <a:spcAft>
                          <a:spcPts val="1000"/>
                        </a:spcAft>
                      </a:pPr>
                      <a:r>
                        <a:rPr lang="fr-FR" sz="2000" dirty="0" smtClean="0">
                          <a:effectLst/>
                          <a:latin typeface="Times New Roman"/>
                          <a:ea typeface="Calibri"/>
                        </a:rPr>
                        <a:t>862 Postes</a:t>
                      </a:r>
                      <a:endParaRPr lang="fr-FR" sz="2000" dirty="0">
                        <a:effectLst/>
                        <a:latin typeface="Times New Roman"/>
                        <a:ea typeface="Calibri"/>
                      </a:endParaRPr>
                    </a:p>
                  </a:txBody>
                  <a:tcPr marL="68580" marR="68580" marT="9525" marB="0" anchor="ctr"/>
                </a:tc>
                <a:tc>
                  <a:txBody>
                    <a:bodyPr/>
                    <a:lstStyle/>
                    <a:p>
                      <a:pPr algn="r">
                        <a:lnSpc>
                          <a:spcPct val="115000"/>
                        </a:lnSpc>
                        <a:spcAft>
                          <a:spcPts val="1000"/>
                        </a:spcAft>
                      </a:pPr>
                      <a:r>
                        <a:rPr lang="fr-FR" sz="2000" dirty="0" smtClean="0">
                          <a:effectLst/>
                          <a:latin typeface="Times New Roman"/>
                          <a:ea typeface="Calibri"/>
                        </a:rPr>
                        <a:t>582 Hommes</a:t>
                      </a:r>
                    </a:p>
                    <a:p>
                      <a:pPr algn="r">
                        <a:lnSpc>
                          <a:spcPct val="115000"/>
                        </a:lnSpc>
                        <a:spcAft>
                          <a:spcPts val="1000"/>
                        </a:spcAft>
                      </a:pPr>
                      <a:r>
                        <a:rPr lang="fr-FR" sz="2000" dirty="0" smtClean="0">
                          <a:effectLst/>
                          <a:latin typeface="Times New Roman"/>
                          <a:ea typeface="Calibri"/>
                        </a:rPr>
                        <a:t>192 Femmes</a:t>
                      </a:r>
                      <a:endParaRPr lang="fr-FR" sz="2000" dirty="0">
                        <a:effectLst/>
                        <a:latin typeface="Times New Roman"/>
                        <a:ea typeface="Calibri"/>
                      </a:endParaRPr>
                    </a:p>
                  </a:txBody>
                  <a:tcPr marL="68580" marR="68580" marT="9525" marB="0" anchor="ctr"/>
                </a:tc>
              </a:tr>
            </a:tbl>
          </a:graphicData>
        </a:graphic>
      </p:graphicFrame>
    </p:spTree>
    <p:extLst>
      <p:ext uri="{BB962C8B-B14F-4D97-AF65-F5344CB8AC3E}">
        <p14:creationId xmlns:p14="http://schemas.microsoft.com/office/powerpoint/2010/main" val="333600645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9"/>
            <a:ext cx="8229600" cy="562002"/>
          </a:xfrm>
        </p:spPr>
        <p:txBody>
          <a:bodyPr/>
          <a:lstStyle/>
          <a:p>
            <a:r>
              <a:rPr lang="fr-FR" sz="2800" dirty="0" smtClean="0"/>
              <a:t>QUELQUES ACTIVITES STRATEGIQUES</a:t>
            </a:r>
            <a:endParaRPr lang="fr-FR" sz="2800" dirty="0"/>
          </a:p>
        </p:txBody>
      </p:sp>
      <p:sp>
        <p:nvSpPr>
          <p:cNvPr id="3" name="Espace réservé du contenu 2"/>
          <p:cNvSpPr>
            <a:spLocks noGrp="1"/>
          </p:cNvSpPr>
          <p:nvPr>
            <p:ph idx="1"/>
          </p:nvPr>
        </p:nvSpPr>
        <p:spPr>
          <a:xfrm>
            <a:off x="468313" y="836640"/>
            <a:ext cx="8229600" cy="5616780"/>
          </a:xfrm>
        </p:spPr>
        <p:txBody>
          <a:bodyPr/>
          <a:lstStyle/>
          <a:p>
            <a:pPr algn="just"/>
            <a:r>
              <a:rPr lang="fr-FR" sz="2400" dirty="0" smtClean="0">
                <a:solidFill>
                  <a:schemeClr val="tx1"/>
                </a:solidFill>
                <a:effectLst/>
                <a:latin typeface="+mn-lt"/>
                <a:ea typeface="+mn-ea"/>
                <a:cs typeface="+mn-cs"/>
              </a:rPr>
              <a:t>Mise en œuvre du programme "</a:t>
            </a:r>
            <a:r>
              <a:rPr lang="fr-FR" sz="2400" b="1" i="1" dirty="0" smtClean="0">
                <a:solidFill>
                  <a:schemeClr val="tx1"/>
                </a:solidFill>
                <a:effectLst/>
                <a:latin typeface="+mn-lt"/>
                <a:ea typeface="+mn-ea"/>
                <a:cs typeface="+mn-cs"/>
              </a:rPr>
              <a:t>Projet structurant</a:t>
            </a:r>
            <a:r>
              <a:rPr lang="fr-FR" sz="2400" dirty="0" smtClean="0">
                <a:solidFill>
                  <a:schemeClr val="tx1"/>
                </a:solidFill>
                <a:effectLst/>
                <a:latin typeface="+mn-lt"/>
                <a:ea typeface="+mn-ea"/>
                <a:cs typeface="+mn-cs"/>
              </a:rPr>
              <a:t>" au niveau des régions de Kayes, Koulikoro et Ségou ;</a:t>
            </a:r>
          </a:p>
          <a:p>
            <a:pPr algn="just"/>
            <a:r>
              <a:rPr lang="fr-FR" sz="2400" dirty="0" smtClean="0">
                <a:solidFill>
                  <a:schemeClr val="tx1"/>
                </a:solidFill>
                <a:effectLst/>
                <a:latin typeface="+mn-lt"/>
                <a:ea typeface="+mn-ea"/>
                <a:cs typeface="+mn-cs"/>
              </a:rPr>
              <a:t>Mise en œuvre du partenariat avec le FARE : Installation de  30 PME/PMI dans les régions du Nord (Tombouctou, Gao, Kidal, Ménaka et Taoudéni) et installation de 150 TPE/AGR/PME dans les régions Sud, de Kayes à Mopti ;</a:t>
            </a:r>
          </a:p>
          <a:p>
            <a:pPr algn="just"/>
            <a:r>
              <a:rPr lang="fr-FR" sz="2400" dirty="0" smtClean="0">
                <a:solidFill>
                  <a:schemeClr val="tx1"/>
                </a:solidFill>
                <a:effectLst/>
                <a:latin typeface="+mn-lt"/>
                <a:ea typeface="+mn-ea"/>
                <a:cs typeface="+mn-cs"/>
              </a:rPr>
              <a:t>Campagne de dissémination des résultats de l’EODEL – 2015 pour permettre aux Collectivités de mieux cerner les filières pourvoyeuses d’emplois existantes dans leur localité, d’en identifier les bénéficiaires et les partenaires au développement et de provoquer l’implication de tous les acteurs dans une synergie d’action ;</a:t>
            </a:r>
          </a:p>
          <a:p>
            <a:pPr algn="just"/>
            <a:r>
              <a:rPr lang="fr-FR" dirty="0" smtClean="0"/>
              <a:t>La mise en œuvre du Plan de Communication adopté par l’ANPE en 2016</a:t>
            </a:r>
            <a:r>
              <a:rPr lang="fr-FR" sz="2400" dirty="0" smtClean="0">
                <a:solidFill>
                  <a:schemeClr val="tx1"/>
                </a:solidFill>
                <a:effectLst/>
                <a:latin typeface="+mn-lt"/>
                <a:ea typeface="+mn-ea"/>
                <a:cs typeface="+mn-cs"/>
              </a:rPr>
              <a:t>.</a:t>
            </a:r>
          </a:p>
        </p:txBody>
      </p:sp>
    </p:spTree>
    <p:extLst>
      <p:ext uri="{BB962C8B-B14F-4D97-AF65-F5344CB8AC3E}">
        <p14:creationId xmlns:p14="http://schemas.microsoft.com/office/powerpoint/2010/main" val="259375291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16632"/>
            <a:ext cx="8229600" cy="720008"/>
          </a:xfrm>
        </p:spPr>
        <p:txBody>
          <a:bodyPr/>
          <a:lstStyle/>
          <a:p>
            <a:pPr lvl="0" algn="l" eaLnBrk="1" hangingPunct="1">
              <a:lnSpc>
                <a:spcPct val="80000"/>
              </a:lnSpc>
            </a:pPr>
            <a:r>
              <a:rPr lang="fr-FR" dirty="0" smtClean="0">
                <a:latin typeface="Times New Roman" pitchFamily="18" charset="0"/>
                <a:cs typeface="Times New Roman" pitchFamily="18" charset="0"/>
              </a:rPr>
              <a:t>RAPPEL HISTORIQUE</a:t>
            </a:r>
            <a:endParaRPr lang="fr-FR" dirty="0"/>
          </a:p>
        </p:txBody>
      </p:sp>
      <p:sp>
        <p:nvSpPr>
          <p:cNvPr id="3" name="Espace réservé du contenu 2"/>
          <p:cNvSpPr>
            <a:spLocks noGrp="1"/>
          </p:cNvSpPr>
          <p:nvPr>
            <p:ph idx="1"/>
          </p:nvPr>
        </p:nvSpPr>
        <p:spPr>
          <a:xfrm>
            <a:off x="395419" y="980660"/>
            <a:ext cx="8353161" cy="5544684"/>
          </a:xfrm>
        </p:spPr>
        <p:txBody>
          <a:bodyPr/>
          <a:lstStyle/>
          <a:p>
            <a:pPr lvl="0" eaLnBrk="1" hangingPunct="1">
              <a:lnSpc>
                <a:spcPct val="80000"/>
              </a:lnSpc>
            </a:pPr>
            <a:r>
              <a:rPr lang="fr-FR" dirty="0">
                <a:latin typeface="Times New Roman" pitchFamily="18" charset="0"/>
                <a:cs typeface="Times New Roman" pitchFamily="18" charset="0"/>
              </a:rPr>
              <a:t>Office Territorial de la Main- d’Œuvre depuis 1954 ;</a:t>
            </a:r>
          </a:p>
          <a:p>
            <a:pPr lvl="0" eaLnBrk="1" hangingPunct="1"/>
            <a:r>
              <a:rPr lang="fr-FR" dirty="0">
                <a:latin typeface="Times New Roman" pitchFamily="18" charset="0"/>
                <a:cs typeface="Times New Roman" pitchFamily="18" charset="0"/>
              </a:rPr>
              <a:t>Office National de la Main d’Œuvre (ONMO) avec l’indépendance (1960</a:t>
            </a:r>
            <a:r>
              <a:rPr lang="fr-FR"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a:p>
            <a:pPr lvl="0" eaLnBrk="1" hangingPunct="1"/>
            <a:r>
              <a:rPr lang="fr-FR" dirty="0">
                <a:latin typeface="Times New Roman" pitchFamily="18" charset="0"/>
                <a:cs typeface="Times New Roman" pitchFamily="18" charset="0"/>
              </a:rPr>
              <a:t>A partir de 1984, l’ONMO a été restructuré en ONMOE pour prendre en compte l’emploi dans toute sa dimension ;</a:t>
            </a:r>
          </a:p>
          <a:p>
            <a:pPr lvl="0" eaLnBrk="1" hangingPunct="1">
              <a:lnSpc>
                <a:spcPct val="80000"/>
              </a:lnSpc>
            </a:pPr>
            <a:r>
              <a:rPr lang="fr-FR" dirty="0">
                <a:latin typeface="Times New Roman" pitchFamily="18" charset="0"/>
                <a:cs typeface="Times New Roman" pitchFamily="18" charset="0"/>
              </a:rPr>
              <a:t>En 2001, l’ONMOE a été restructuré et érigé en ANPE, un EPA  doté de l’autonomie financière et de la personnalité morale suivant l’Ordonnance </a:t>
            </a:r>
            <a:r>
              <a:rPr lang="fr-FR" dirty="0" smtClean="0">
                <a:latin typeface="Times New Roman" pitchFamily="18" charset="0"/>
                <a:cs typeface="Times New Roman" pitchFamily="18" charset="0"/>
              </a:rPr>
              <a:t>n°01-016/PRM </a:t>
            </a:r>
            <a:r>
              <a:rPr lang="fr-FR" dirty="0">
                <a:latin typeface="Times New Roman" pitchFamily="18" charset="0"/>
                <a:cs typeface="Times New Roman" pitchFamily="18" charset="0"/>
              </a:rPr>
              <a:t>du 27 février 2001 ratifiée par la Loi n°01-019 du 30 mai </a:t>
            </a:r>
            <a:r>
              <a:rPr lang="fr-FR" dirty="0" smtClean="0">
                <a:latin typeface="Times New Roman" pitchFamily="18" charset="0"/>
                <a:cs typeface="Times New Roman" pitchFamily="18" charset="0"/>
              </a:rPr>
              <a:t>2001 ;</a:t>
            </a:r>
            <a:endParaRPr lang="fr-FR" dirty="0">
              <a:latin typeface="Times New Roman" pitchFamily="18" charset="0"/>
              <a:cs typeface="Times New Roman" pitchFamily="18" charset="0"/>
            </a:endParaRPr>
          </a:p>
          <a:p>
            <a:r>
              <a:rPr lang="fr-FR" dirty="0" smtClean="0"/>
              <a:t>En </a:t>
            </a:r>
            <a:r>
              <a:rPr lang="fr-FR" dirty="0"/>
              <a:t>2014, l’Ordonnance </a:t>
            </a:r>
            <a:r>
              <a:rPr lang="fr-FR" dirty="0" smtClean="0"/>
              <a:t>N°01-016/P-RM </a:t>
            </a:r>
            <a:r>
              <a:rPr lang="fr-FR" dirty="0"/>
              <a:t>du 27/02/2001 et la Loi N°01-019 du 30/05/2001 ont été relues en </a:t>
            </a:r>
            <a:r>
              <a:rPr lang="fr-FR" dirty="0" smtClean="0"/>
              <a:t>vue </a:t>
            </a:r>
            <a:r>
              <a:rPr lang="fr-FR" dirty="0"/>
              <a:t>de </a:t>
            </a:r>
            <a:r>
              <a:rPr lang="fr-FR" dirty="0" smtClean="0"/>
              <a:t>la création </a:t>
            </a:r>
            <a:r>
              <a:rPr lang="fr-FR" dirty="0"/>
              <a:t>de l’ONEF pour recentrer ses missions. Cette situation a amené le remplacement du DOEF par le DPS en septembre 2014</a:t>
            </a:r>
            <a:r>
              <a:rPr lang="fr-FR" dirty="0" smtClean="0"/>
              <a:t>.</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p:txBody>
          <a:bodyPr/>
          <a:lstStyle/>
          <a:p>
            <a:pPr algn="just"/>
            <a:r>
              <a:rPr lang="fr-FR" sz="2400" dirty="0" smtClean="0">
                <a:solidFill>
                  <a:schemeClr val="tx1"/>
                </a:solidFill>
                <a:effectLst/>
                <a:latin typeface="+mn-lt"/>
                <a:ea typeface="+mn-ea"/>
                <a:cs typeface="+mn-cs"/>
              </a:rPr>
              <a:t>Le Plan Stratégique de Développement (PSD) de l’ANPE a prôné de recentrer les activités sur l’intermédiation, de donner plus de visibilité aux actions à travers une politique efficace de communication interne et externe, de contractualiser les relations professionnelles aux plans national et international, de satisfaire l’offre de formation exprimée par les employeurs et d’améliorer la qualité des ressources humaines.</a:t>
            </a:r>
          </a:p>
          <a:p>
            <a:pPr algn="just"/>
            <a:r>
              <a:rPr lang="fr-FR" sz="2400" dirty="0" smtClean="0">
                <a:solidFill>
                  <a:schemeClr val="tx1"/>
                </a:solidFill>
                <a:effectLst/>
                <a:latin typeface="+mn-lt"/>
                <a:ea typeface="+mn-ea"/>
                <a:cs typeface="+mn-cs"/>
              </a:rPr>
              <a:t>Le PSD, en tant que politique volontariste, d’engagement, proactive et de changement axé sur le pilotage par objectif, repose sur des dispositifs en constante construction.</a:t>
            </a:r>
          </a:p>
        </p:txBody>
      </p:sp>
    </p:spTree>
    <p:extLst>
      <p:ext uri="{BB962C8B-B14F-4D97-AF65-F5344CB8AC3E}">
        <p14:creationId xmlns:p14="http://schemas.microsoft.com/office/powerpoint/2010/main" val="228021674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988" y="188550"/>
            <a:ext cx="8579420" cy="777875"/>
          </a:xfrm>
        </p:spPr>
        <p:txBody>
          <a:bodyPr/>
          <a:lstStyle/>
          <a:p>
            <a:r>
              <a:rPr lang="fr-FR" sz="2800" dirty="0" smtClean="0">
                <a:solidFill>
                  <a:schemeClr val="tx1"/>
                </a:solidFill>
                <a:effectLst/>
                <a:latin typeface="+mn-lt"/>
                <a:ea typeface="+mn-ea"/>
                <a:cs typeface="+mn-cs"/>
              </a:rPr>
              <a:t>Dans les perspectives, à court / moyen termes, l’Agence a déjà inscrit dans ses préoccupations majeures :</a:t>
            </a:r>
            <a:endParaRPr lang="fr-FR" sz="3600" dirty="0"/>
          </a:p>
        </p:txBody>
      </p:sp>
      <p:sp>
        <p:nvSpPr>
          <p:cNvPr id="3" name="Espace réservé du contenu 2"/>
          <p:cNvSpPr>
            <a:spLocks noGrp="1"/>
          </p:cNvSpPr>
          <p:nvPr>
            <p:ph idx="1"/>
          </p:nvPr>
        </p:nvSpPr>
        <p:spPr>
          <a:xfrm>
            <a:off x="304731" y="1124680"/>
            <a:ext cx="8374503" cy="5472760"/>
          </a:xfrm>
        </p:spPr>
        <p:txBody>
          <a:bodyPr/>
          <a:lstStyle/>
          <a:p>
            <a:pPr marL="265113" lvl="0" indent="-265113" algn="just">
              <a:spcBef>
                <a:spcPts val="0"/>
              </a:spcBef>
            </a:pPr>
            <a:r>
              <a:rPr lang="fr-FR" dirty="0" smtClean="0">
                <a:solidFill>
                  <a:schemeClr val="tx1"/>
                </a:solidFill>
                <a:effectLst/>
                <a:latin typeface="Times New Roman" panose="02020603050405020304" pitchFamily="18" charset="0"/>
                <a:cs typeface="Times New Roman" panose="02020603050405020304" pitchFamily="18" charset="0"/>
              </a:rPr>
              <a:t>La poursuite de l’amélioration de sa gouvernance à travers l’extension du logiciel « </a:t>
            </a:r>
            <a:r>
              <a:rPr lang="fr-FR" dirty="0" err="1" smtClean="0">
                <a:solidFill>
                  <a:schemeClr val="tx1"/>
                </a:solidFill>
                <a:effectLst/>
                <a:latin typeface="Times New Roman" panose="02020603050405020304" pitchFamily="18" charset="0"/>
                <a:cs typeface="Times New Roman" panose="02020603050405020304" pitchFamily="18" charset="0"/>
              </a:rPr>
              <a:t>Pheb</a:t>
            </a:r>
            <a:r>
              <a:rPr lang="fr-FR" dirty="0" smtClean="0">
                <a:solidFill>
                  <a:schemeClr val="tx1"/>
                </a:solidFill>
                <a:effectLst/>
                <a:latin typeface="Times New Roman" panose="02020603050405020304" pitchFamily="18" charset="0"/>
                <a:cs typeface="Times New Roman" panose="02020603050405020304" pitchFamily="18" charset="0"/>
              </a:rPr>
              <a:t> » pour mettre en œuvre sa nouvelle stratégie de renforcement et d’une plus grande responsabilisation des DR </a:t>
            </a:r>
            <a:r>
              <a:rPr lang="fr-FR" baseline="0" dirty="0" smtClean="0">
                <a:solidFill>
                  <a:schemeClr val="tx1"/>
                </a:solidFill>
                <a:effectLst/>
                <a:latin typeface="Times New Roman" panose="02020603050405020304" pitchFamily="18" charset="0"/>
                <a:cs typeface="Times New Roman" panose="02020603050405020304" pitchFamily="18" charset="0"/>
              </a:rPr>
              <a:t>;</a:t>
            </a:r>
          </a:p>
          <a:p>
            <a:pPr marL="265113" lvl="0" indent="-265113" algn="just">
              <a:spcBef>
                <a:spcPts val="0"/>
              </a:spcBef>
            </a:pPr>
            <a:r>
              <a:rPr lang="fr-FR" dirty="0" smtClean="0">
                <a:latin typeface="Times New Roman" panose="02020603050405020304" pitchFamily="18" charset="0"/>
                <a:cs typeface="Times New Roman" panose="02020603050405020304" pitchFamily="18" charset="0"/>
              </a:rPr>
              <a:t>La </a:t>
            </a:r>
            <a:r>
              <a:rPr lang="fr-FR" dirty="0">
                <a:latin typeface="Times New Roman" panose="02020603050405020304" pitchFamily="18" charset="0"/>
                <a:cs typeface="Times New Roman" panose="02020603050405020304" pitchFamily="18" charset="0"/>
              </a:rPr>
              <a:t>promotion de l’emploi rural qui reste un secteur à valoriser et à vitaliser. Il s’agit de rendre plus dynamique le processus de remontée des besoins en emploi et en formation, d’une part et de mettre davantage l’accent sur un positionnement appuyé des Conseillers-Emploi (CL) pour assurer un meilleur maillage du territoire, d’autre part ;</a:t>
            </a:r>
          </a:p>
          <a:p>
            <a:pPr marL="265113" lvl="0" indent="-265113" algn="just">
              <a:spcBef>
                <a:spcPts val="0"/>
              </a:spcBef>
            </a:pPr>
            <a:r>
              <a:rPr lang="fr-FR" dirty="0" smtClean="0">
                <a:latin typeface="Times New Roman" panose="02020603050405020304" pitchFamily="18" charset="0"/>
                <a:cs typeface="Times New Roman" panose="02020603050405020304" pitchFamily="18" charset="0"/>
              </a:rPr>
              <a:t>Le renforcement des partenariats autour des questions d’emploi et de formation professionnelle surtout avec les Collectivités ;</a:t>
            </a:r>
            <a:endParaRPr lang="fr-FR" dirty="0" smtClean="0">
              <a:solidFill>
                <a:schemeClr val="tx1"/>
              </a:solidFill>
              <a:effectLst/>
              <a:latin typeface="Times New Roman" panose="02020603050405020304" pitchFamily="18" charset="0"/>
              <a:cs typeface="Times New Roman" panose="02020603050405020304" pitchFamily="18" charset="0"/>
            </a:endParaRPr>
          </a:p>
          <a:p>
            <a:pPr marL="265113" lvl="0" indent="-265113" algn="just">
              <a:spcBef>
                <a:spcPts val="0"/>
              </a:spcBef>
            </a:pPr>
            <a:r>
              <a:rPr lang="fr-FR" dirty="0" smtClean="0">
                <a:solidFill>
                  <a:schemeClr val="tx1"/>
                </a:solidFill>
                <a:effectLst/>
                <a:latin typeface="Times New Roman" panose="02020603050405020304" pitchFamily="18" charset="0"/>
                <a:cs typeface="Times New Roman" panose="02020603050405020304" pitchFamily="18" charset="0"/>
              </a:rPr>
              <a:t>L’autonomisation des femmes dont l’opérationnalisation permettra de mettre les femmes au centre du développement local.</a:t>
            </a:r>
            <a:endParaRPr lang="fr-FR"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925642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eaLnBrk="1" hangingPunct="1"/>
            <a:r>
              <a:rPr lang="fr-ML" i="1" dirty="0">
                <a:latin typeface="Times New Roman" pitchFamily="18" charset="0"/>
                <a:cs typeface="Times New Roman" pitchFamily="18" charset="0"/>
              </a:rPr>
              <a:t/>
            </a:r>
            <a:br>
              <a:rPr lang="fr-ML" i="1" dirty="0">
                <a:latin typeface="Times New Roman" pitchFamily="18" charset="0"/>
                <a:cs typeface="Times New Roman" pitchFamily="18" charset="0"/>
              </a:rPr>
            </a:br>
            <a:r>
              <a:rPr lang="fr-ML" i="1" dirty="0">
                <a:latin typeface="Times New Roman" pitchFamily="18" charset="0"/>
                <a:cs typeface="Times New Roman" pitchFamily="18" charset="0"/>
              </a:rPr>
              <a:t/>
            </a:r>
            <a:br>
              <a:rPr lang="fr-ML" i="1" dirty="0">
                <a:latin typeface="Times New Roman" pitchFamily="18" charset="0"/>
                <a:cs typeface="Times New Roman" pitchFamily="18" charset="0"/>
              </a:rPr>
            </a:br>
            <a:endParaRPr lang="fr-FR" sz="1600" dirty="0"/>
          </a:p>
        </p:txBody>
      </p:sp>
      <p:sp>
        <p:nvSpPr>
          <p:cNvPr id="3" name="Rectangle 2"/>
          <p:cNvSpPr/>
          <p:nvPr/>
        </p:nvSpPr>
        <p:spPr>
          <a:xfrm>
            <a:off x="1547580" y="1556740"/>
            <a:ext cx="6048840" cy="1754326"/>
          </a:xfrm>
          <a:prstGeom prst="rect">
            <a:avLst/>
          </a:prstGeom>
        </p:spPr>
        <p:txBody>
          <a:bodyPr wrap="square">
            <a:spAutoFit/>
          </a:bodyPr>
          <a:lstStyle/>
          <a:p>
            <a:pPr algn="ctr"/>
            <a:r>
              <a:rPr lang="fr-ML" sz="3600" b="1" i="1" dirty="0">
                <a:solidFill>
                  <a:srgbClr val="FF0000"/>
                </a:solidFill>
                <a:latin typeface="Times New Roman" pitchFamily="18" charset="0"/>
                <a:cs typeface="Times New Roman" pitchFamily="18" charset="0"/>
              </a:rPr>
              <a:t>Je vous remercie </a:t>
            </a:r>
            <a:r>
              <a:rPr lang="fr-ML" sz="3600" b="1" i="1" dirty="0" smtClean="0">
                <a:solidFill>
                  <a:srgbClr val="FF0000"/>
                </a:solidFill>
                <a:latin typeface="Times New Roman" pitchFamily="18" charset="0"/>
                <a:cs typeface="Times New Roman" pitchFamily="18" charset="0"/>
              </a:rPr>
              <a:t/>
            </a:r>
            <a:br>
              <a:rPr lang="fr-ML" sz="3600" b="1" i="1" dirty="0" smtClean="0">
                <a:solidFill>
                  <a:srgbClr val="FF0000"/>
                </a:solidFill>
                <a:latin typeface="Times New Roman" pitchFamily="18" charset="0"/>
                <a:cs typeface="Times New Roman" pitchFamily="18" charset="0"/>
              </a:rPr>
            </a:br>
            <a:r>
              <a:rPr lang="fr-ML" sz="3600" b="1" i="1" dirty="0" smtClean="0">
                <a:solidFill>
                  <a:srgbClr val="FF0000"/>
                </a:solidFill>
                <a:latin typeface="Times New Roman" pitchFamily="18" charset="0"/>
                <a:cs typeface="Times New Roman" pitchFamily="18" charset="0"/>
              </a:rPr>
              <a:t>de </a:t>
            </a:r>
            <a:r>
              <a:rPr lang="fr-ML" sz="3600" b="1" i="1" dirty="0">
                <a:solidFill>
                  <a:srgbClr val="FF0000"/>
                </a:solidFill>
                <a:latin typeface="Times New Roman" pitchFamily="18" charset="0"/>
                <a:cs typeface="Times New Roman" pitchFamily="18" charset="0"/>
              </a:rPr>
              <a:t>votre </a:t>
            </a:r>
            <a:r>
              <a:rPr lang="fr-ML" sz="3600" b="1" i="1" dirty="0" smtClean="0">
                <a:solidFill>
                  <a:srgbClr val="FF0000"/>
                </a:solidFill>
                <a:latin typeface="Times New Roman" pitchFamily="18" charset="0"/>
                <a:cs typeface="Times New Roman" pitchFamily="18" charset="0"/>
              </a:rPr>
              <a:t>aimable</a:t>
            </a:r>
            <a:br>
              <a:rPr lang="fr-ML" sz="3600" b="1" i="1" dirty="0" smtClean="0">
                <a:solidFill>
                  <a:srgbClr val="FF0000"/>
                </a:solidFill>
                <a:latin typeface="Times New Roman" pitchFamily="18" charset="0"/>
                <a:cs typeface="Times New Roman" pitchFamily="18" charset="0"/>
              </a:rPr>
            </a:br>
            <a:r>
              <a:rPr lang="fr-ML" sz="3600" b="1" i="1" dirty="0" smtClean="0">
                <a:solidFill>
                  <a:srgbClr val="FF0000"/>
                </a:solidFill>
                <a:latin typeface="Times New Roman" pitchFamily="18" charset="0"/>
                <a:cs typeface="Times New Roman" pitchFamily="18" charset="0"/>
              </a:rPr>
              <a:t>attention</a:t>
            </a:r>
            <a:endParaRPr lang="fr-FR" sz="3600" b="1" dirty="0">
              <a:solidFill>
                <a:srgbClr val="FF0000"/>
              </a:solidFill>
            </a:endParaRPr>
          </a:p>
        </p:txBody>
      </p:sp>
    </p:spTree>
    <p:extLst>
      <p:ext uri="{BB962C8B-B14F-4D97-AF65-F5344CB8AC3E}">
        <p14:creationId xmlns:p14="http://schemas.microsoft.com/office/powerpoint/2010/main" val="233983248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contenu 2"/>
          <p:cNvSpPr>
            <a:spLocks noGrp="1"/>
          </p:cNvSpPr>
          <p:nvPr>
            <p:ph idx="1"/>
          </p:nvPr>
        </p:nvSpPr>
        <p:spPr>
          <a:xfrm>
            <a:off x="107504" y="620688"/>
            <a:ext cx="8784976" cy="5904656"/>
          </a:xfrm>
        </p:spPr>
        <p:txBody>
          <a:bodyPr/>
          <a:lstStyle/>
          <a:p>
            <a:pPr lvl="0"/>
            <a:r>
              <a:rPr lang="fr-FR" dirty="0" smtClean="0">
                <a:latin typeface="Times New Roman" pitchFamily="18" charset="0"/>
                <a:cs typeface="Times New Roman" pitchFamily="18" charset="0"/>
              </a:rPr>
              <a:t>La mission essentielle est de contribuer à la mise en œuvre de la Politique Nationale de l’Emploi du Mali. A cet effet, elle est chargée de :</a:t>
            </a:r>
          </a:p>
          <a:p>
            <a:pPr marL="609600" lvl="2" indent="-342900" eaLnBrk="1" hangingPunct="1">
              <a:lnSpc>
                <a:spcPct val="80000"/>
              </a:lnSpc>
              <a:buFont typeface="Courier New" panose="02070309020205020404" pitchFamily="49" charset="0"/>
              <a:buChar char="o"/>
            </a:pPr>
            <a:r>
              <a:rPr lang="fr-FR" sz="2200" dirty="0" smtClean="0">
                <a:latin typeface="Times New Roman" pitchFamily="18" charset="0"/>
                <a:cs typeface="Times New Roman" pitchFamily="18" charset="0"/>
              </a:rPr>
              <a:t>Procéder à la prospection, à la collecte des offres d’emploi auprès des employeurs et à la mise en relation de l’offre et de la demande d’emploi;</a:t>
            </a:r>
          </a:p>
          <a:p>
            <a:pPr marL="609600" lvl="2" indent="-342900" eaLnBrk="1" hangingPunct="1">
              <a:lnSpc>
                <a:spcPct val="80000"/>
              </a:lnSpc>
              <a:buFont typeface="Courier New" panose="02070309020205020404" pitchFamily="49" charset="0"/>
              <a:buChar char="o"/>
            </a:pPr>
            <a:r>
              <a:rPr lang="fr-FR" sz="2200" dirty="0" smtClean="0">
                <a:latin typeface="Times New Roman" pitchFamily="18" charset="0"/>
                <a:cs typeface="Times New Roman" pitchFamily="18" charset="0"/>
              </a:rPr>
              <a:t>Assurer l’accueil, l’information et l’orientation des demandeurs d’emploi ;</a:t>
            </a:r>
          </a:p>
          <a:p>
            <a:pPr marL="609600" lvl="2" indent="-342900" eaLnBrk="1" hangingPunct="1">
              <a:lnSpc>
                <a:spcPct val="80000"/>
              </a:lnSpc>
              <a:buFont typeface="Courier New" panose="02070309020205020404" pitchFamily="49" charset="0"/>
              <a:buChar char="o"/>
            </a:pPr>
            <a:r>
              <a:rPr lang="fr-FR" sz="2200" dirty="0" smtClean="0">
                <a:latin typeface="Times New Roman" pitchFamily="18" charset="0"/>
                <a:cs typeface="Times New Roman" pitchFamily="18" charset="0"/>
              </a:rPr>
              <a:t>Promouvoir l’auto-emploi à travers l’information et l’orientation des futurs entrepreneurs ;</a:t>
            </a:r>
          </a:p>
          <a:p>
            <a:pPr marL="609600" lvl="2" indent="-342900" eaLnBrk="1" hangingPunct="1">
              <a:lnSpc>
                <a:spcPct val="80000"/>
              </a:lnSpc>
              <a:buFont typeface="Courier New" panose="02070309020205020404" pitchFamily="49" charset="0"/>
              <a:buChar char="o"/>
            </a:pPr>
            <a:r>
              <a:rPr lang="fr-FR" sz="2200" dirty="0" smtClean="0">
                <a:latin typeface="Times New Roman" pitchFamily="18" charset="0"/>
                <a:cs typeface="Times New Roman" pitchFamily="18" charset="0"/>
              </a:rPr>
              <a:t>Réaliser toute activité en relation avec ses missions qui lui seraient confiées par l’Etat, les collectivités territoriales ou les établissements publics ;</a:t>
            </a:r>
          </a:p>
          <a:p>
            <a:pPr marL="609600" lvl="2" indent="-342900" eaLnBrk="1" hangingPunct="1">
              <a:lnSpc>
                <a:spcPct val="80000"/>
              </a:lnSpc>
              <a:buFont typeface="Courier New" panose="02070309020205020404" pitchFamily="49" charset="0"/>
              <a:buChar char="o"/>
            </a:pPr>
            <a:r>
              <a:rPr lang="fr-FR" sz="2200" dirty="0" smtClean="0">
                <a:latin typeface="Times New Roman" pitchFamily="18" charset="0"/>
                <a:cs typeface="Times New Roman" pitchFamily="18" charset="0"/>
              </a:rPr>
              <a:t>Réaliser toutes études sur l’emploi et la formation professionnelle;</a:t>
            </a:r>
          </a:p>
          <a:p>
            <a:pPr marL="609600" lvl="2" indent="-342900" eaLnBrk="1" hangingPunct="1">
              <a:lnSpc>
                <a:spcPct val="80000"/>
              </a:lnSpc>
              <a:buFont typeface="Courier New" panose="02070309020205020404" pitchFamily="49" charset="0"/>
              <a:buChar char="o"/>
            </a:pPr>
            <a:r>
              <a:rPr lang="fr-FR" sz="2200" dirty="0" smtClean="0">
                <a:latin typeface="Times New Roman" pitchFamily="18" charset="0"/>
                <a:cs typeface="Times New Roman" pitchFamily="18" charset="0"/>
              </a:rPr>
              <a:t>Concourir à la mise en œuvre des activités de formation professionnelle, de perfectionnement, de reconversion et d’insertion ;</a:t>
            </a:r>
          </a:p>
          <a:p>
            <a:pPr marL="609600" lvl="2" indent="-342900" eaLnBrk="1" hangingPunct="1">
              <a:lnSpc>
                <a:spcPct val="80000"/>
              </a:lnSpc>
              <a:buFont typeface="Courier New" panose="02070309020205020404" pitchFamily="49" charset="0"/>
              <a:buChar char="o"/>
            </a:pPr>
            <a:r>
              <a:rPr lang="fr-FR" sz="2200" dirty="0" smtClean="0">
                <a:latin typeface="Times New Roman" pitchFamily="18" charset="0"/>
                <a:cs typeface="Times New Roman" pitchFamily="18" charset="0"/>
              </a:rPr>
              <a:t>Concevoir et mettre œuvre des mécanismes et des actions destinés à assurer la promotion de l’emploi, notamment de l’emploi féminin et des personnes en situation de handicap.</a:t>
            </a:r>
            <a:endParaRPr lang="fr-FR" sz="2200" dirty="0">
              <a:latin typeface="Times New Roman" pitchFamily="18" charset="0"/>
              <a:cs typeface="Times New Roman" pitchFamily="18" charset="0"/>
            </a:endParaRPr>
          </a:p>
        </p:txBody>
      </p:sp>
      <p:sp>
        <p:nvSpPr>
          <p:cNvPr id="2" name="Titre 1"/>
          <p:cNvSpPr>
            <a:spLocks noGrp="1"/>
          </p:cNvSpPr>
          <p:nvPr>
            <p:ph type="title"/>
          </p:nvPr>
        </p:nvSpPr>
        <p:spPr>
          <a:xfrm>
            <a:off x="467544" y="116632"/>
            <a:ext cx="8229600" cy="634082"/>
          </a:xfrm>
        </p:spPr>
        <p:txBody>
          <a:bodyPr/>
          <a:lstStyle/>
          <a:p>
            <a:pPr algn="l"/>
            <a:r>
              <a:rPr lang="fr-FR" sz="3200" b="1" dirty="0" smtClean="0">
                <a:solidFill>
                  <a:srgbClr val="FF0000"/>
                </a:solidFill>
                <a:latin typeface="Times New Roman" pitchFamily="18" charset="0"/>
                <a:ea typeface="+mj-ea"/>
                <a:cs typeface="Times New Roman" pitchFamily="18" charset="0"/>
              </a:rPr>
              <a:t>LES MISSIONS</a:t>
            </a:r>
            <a:endParaRPr lang="fr-F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l" eaLnBrk="1" hangingPunct="1">
              <a:lnSpc>
                <a:spcPct val="80000"/>
              </a:lnSpc>
            </a:pPr>
            <a:r>
              <a:rPr lang="fr-FR" sz="2800" dirty="0" smtClean="0">
                <a:latin typeface="Times New Roman" pitchFamily="18" charset="0"/>
                <a:cs typeface="Times New Roman" pitchFamily="18" charset="0"/>
              </a:rPr>
              <a:t>LES ORGANES DE L’ANPE</a:t>
            </a:r>
          </a:p>
        </p:txBody>
      </p:sp>
      <p:sp>
        <p:nvSpPr>
          <p:cNvPr id="24579" name="Rectangle 3"/>
          <p:cNvSpPr>
            <a:spLocks noGrp="1" noChangeArrowheads="1"/>
          </p:cNvSpPr>
          <p:nvPr>
            <p:ph type="body" idx="1"/>
          </p:nvPr>
        </p:nvSpPr>
        <p:spPr/>
        <p:txBody>
          <a:bodyPr/>
          <a:lstStyle/>
          <a:p>
            <a:pPr eaLnBrk="1" hangingPunct="1"/>
            <a:r>
              <a:rPr lang="fr-FR" b="1" dirty="0" smtClean="0">
                <a:latin typeface="Times New Roman" pitchFamily="18" charset="0"/>
                <a:cs typeface="Times New Roman" pitchFamily="18" charset="0"/>
              </a:rPr>
              <a:t>Organes d’administration </a:t>
            </a:r>
            <a:r>
              <a:rPr lang="fr-FR" dirty="0" smtClean="0">
                <a:latin typeface="Times New Roman" pitchFamily="18" charset="0"/>
                <a:cs typeface="Times New Roman" pitchFamily="18" charset="0"/>
              </a:rPr>
              <a:t>:</a:t>
            </a:r>
          </a:p>
          <a:p>
            <a:pPr lvl="1" eaLnBrk="1" hangingPunct="1"/>
            <a:r>
              <a:rPr lang="fr-FR" dirty="0" smtClean="0">
                <a:latin typeface="Times New Roman" pitchFamily="18" charset="0"/>
                <a:cs typeface="Times New Roman" pitchFamily="18" charset="0"/>
              </a:rPr>
              <a:t>Le Conseil d’Administration : il a une composition tripartite (Pouvoirs Publics- Employeurs - Travailleurs),  assure la mission d’orientation et de supervision ;</a:t>
            </a:r>
          </a:p>
          <a:p>
            <a:pPr lvl="1" eaLnBrk="1" hangingPunct="1"/>
            <a:r>
              <a:rPr lang="fr-FR" dirty="0" smtClean="0">
                <a:latin typeface="Times New Roman" pitchFamily="18" charset="0"/>
                <a:cs typeface="Times New Roman" pitchFamily="18" charset="0"/>
              </a:rPr>
              <a:t>La Direction Générale : elle assure la mission d’exécution et dispose d’un Service de Contrôle Interne (SCI)  et d’une Agence Comptable (AC). En outre, la  Direction Générale est assistée d’un Comité de Gestion (CG) en application des textes règlementaires des EPA.</a:t>
            </a:r>
          </a:p>
          <a:p>
            <a:pPr eaLnBrk="1" hangingPunct="1"/>
            <a:r>
              <a:rPr lang="fr-FR" b="1" dirty="0" smtClean="0">
                <a:latin typeface="Times New Roman" pitchFamily="18" charset="0"/>
                <a:cs typeface="Times New Roman" pitchFamily="18" charset="0"/>
              </a:rPr>
              <a:t>Structures techniques opérationnelles :</a:t>
            </a:r>
          </a:p>
          <a:p>
            <a:pPr lvl="1" eaLnBrk="1" hangingPunct="1"/>
            <a:r>
              <a:rPr lang="fr-FR" dirty="0" smtClean="0">
                <a:latin typeface="Times New Roman" pitchFamily="18" charset="0"/>
                <a:cs typeface="Times New Roman" pitchFamily="18" charset="0"/>
              </a:rPr>
              <a:t>Les Départements techniques qui coordonnent au niveau central les activités de l’ANPE ;</a:t>
            </a:r>
          </a:p>
          <a:p>
            <a:pPr lvl="1" eaLnBrk="1" hangingPunct="1"/>
            <a:r>
              <a:rPr lang="fr-FR" dirty="0" smtClean="0">
                <a:latin typeface="Times New Roman" pitchFamily="18" charset="0"/>
                <a:cs typeface="Times New Roman" pitchFamily="18" charset="0"/>
              </a:rPr>
              <a:t>Les Directions Régionales :Elles coordonnent les activités de l’ANPE dans leurs circonscriptions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439737"/>
          </a:xfrm>
        </p:spPr>
        <p:txBody>
          <a:bodyPr/>
          <a:lstStyle/>
          <a:p>
            <a:pPr algn="l" eaLnBrk="1" hangingPunct="1"/>
            <a:r>
              <a:rPr lang="fr-FR" sz="2800" dirty="0" smtClean="0">
                <a:latin typeface="Times New Roman" pitchFamily="18" charset="0"/>
                <a:cs typeface="Times New Roman" pitchFamily="18" charset="0"/>
              </a:rPr>
              <a:t>LES DÉPARTEMENTS DE L’ANPE</a:t>
            </a:r>
          </a:p>
        </p:txBody>
      </p:sp>
      <p:sp>
        <p:nvSpPr>
          <p:cNvPr id="25603" name="Rectangle 3"/>
          <p:cNvSpPr>
            <a:spLocks noGrp="1" noChangeArrowheads="1"/>
          </p:cNvSpPr>
          <p:nvPr>
            <p:ph type="body" idx="1"/>
          </p:nvPr>
        </p:nvSpPr>
        <p:spPr>
          <a:xfrm>
            <a:off x="467544" y="714374"/>
            <a:ext cx="8352927" cy="6143625"/>
          </a:xfrm>
        </p:spPr>
        <p:txBody>
          <a:bodyPr/>
          <a:lstStyle/>
          <a:p>
            <a:pPr eaLnBrk="1" hangingPunct="1"/>
            <a:r>
              <a:rPr lang="fr-FR" b="0" dirty="0" smtClean="0">
                <a:latin typeface="Times New Roman" pitchFamily="18" charset="0"/>
                <a:cs typeface="Times New Roman" pitchFamily="18" charset="0"/>
              </a:rPr>
              <a:t>Ils sont au nombre de neuf (9) :</a:t>
            </a:r>
          </a:p>
          <a:p>
            <a:pPr marL="444500" lvl="1" indent="-177800" eaLnBrk="1" hangingPunct="1"/>
            <a:r>
              <a:rPr lang="fr-FR" b="1" dirty="0" smtClean="0">
                <a:latin typeface="Times New Roman" pitchFamily="18" charset="0"/>
                <a:cs typeface="Times New Roman" pitchFamily="18" charset="0"/>
              </a:rPr>
              <a:t>Le Département Intermédiation (DI) </a:t>
            </a:r>
            <a:r>
              <a:rPr lang="fr-FR" dirty="0" smtClean="0">
                <a:latin typeface="Times New Roman" pitchFamily="18" charset="0"/>
                <a:cs typeface="Times New Roman" pitchFamily="18" charset="0"/>
              </a:rPr>
              <a:t> chargé de la conception, l’animation, du suivi et de l’évaluation de la politique d’intermédiation de  l’Agence ;</a:t>
            </a:r>
          </a:p>
          <a:p>
            <a:pPr marL="444500" lvl="1" indent="-177800" eaLnBrk="1" hangingPunct="1"/>
            <a:r>
              <a:rPr lang="fr-FR" b="1" dirty="0" smtClean="0">
                <a:latin typeface="Times New Roman" pitchFamily="18" charset="0"/>
                <a:cs typeface="Times New Roman" pitchFamily="18" charset="0"/>
              </a:rPr>
              <a:t>Le Département Formation, Promotion de l’Emploi (DFPE)</a:t>
            </a:r>
            <a:r>
              <a:rPr lang="fr-FR" dirty="0" smtClean="0">
                <a:latin typeface="Times New Roman" pitchFamily="18" charset="0"/>
                <a:cs typeface="Times New Roman" pitchFamily="18" charset="0"/>
              </a:rPr>
              <a:t> chargé de la conception des outils d’aide à la mise en œuvre et au suivi des programmes de développement de l’emploi et l’élaboration des documents d’insertion relatifs à la formation et à la promotion de l’emploi ;</a:t>
            </a:r>
          </a:p>
          <a:p>
            <a:pPr marL="444500" lvl="1" indent="-177800" eaLnBrk="1" hangingPunct="1"/>
            <a:r>
              <a:rPr lang="fr-FR" b="1" dirty="0" smtClean="0">
                <a:latin typeface="Times New Roman" pitchFamily="18" charset="0"/>
                <a:cs typeface="Times New Roman" pitchFamily="18" charset="0"/>
              </a:rPr>
              <a:t>Le Département de la Planification et de la Statistiques (DPS)</a:t>
            </a:r>
            <a:r>
              <a:rPr lang="fr-FR" dirty="0" smtClean="0">
                <a:latin typeface="Times New Roman" pitchFamily="18" charset="0"/>
                <a:cs typeface="Times New Roman" pitchFamily="18" charset="0"/>
              </a:rPr>
              <a:t> chargé des études et publication d'informations statistiques sur le marché du travail et de la planification des activités d’intervention de l’ANPE ;</a:t>
            </a:r>
          </a:p>
          <a:p>
            <a:pPr marL="444500" lvl="1" indent="-177800" eaLnBrk="1" hangingPunct="1"/>
            <a:r>
              <a:rPr lang="fr-FR" b="1" dirty="0" smtClean="0">
                <a:latin typeface="Times New Roman" pitchFamily="18" charset="0"/>
                <a:cs typeface="Times New Roman" pitchFamily="18" charset="0"/>
              </a:rPr>
              <a:t>Le Département Coopération Migration (DCM)</a:t>
            </a:r>
            <a:r>
              <a:rPr lang="fr-FR" dirty="0" smtClean="0">
                <a:latin typeface="Times New Roman" pitchFamily="18" charset="0"/>
                <a:cs typeface="Times New Roman" pitchFamily="18" charset="0"/>
              </a:rPr>
              <a:t> chargé  du suivi des relations de l’Agence avec ses partenaires au niveau international ; de contribuer à l’élaboration et à l’animation des dispositifs élaborés pour organiser la migration professionnelle; il est chargé aussi du suivi des conventions au niveau national;</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8313" y="332570"/>
            <a:ext cx="8229600" cy="5793593"/>
          </a:xfrm>
        </p:spPr>
        <p:txBody>
          <a:bodyPr/>
          <a:lstStyle/>
          <a:p>
            <a:pPr marL="714375" lvl="1" indent="-266700" eaLnBrk="1" hangingPunct="1"/>
            <a:r>
              <a:rPr lang="fr-FR" b="1" dirty="0" smtClean="0">
                <a:latin typeface="Times New Roman" pitchFamily="18" charset="0"/>
                <a:cs typeface="Times New Roman" pitchFamily="18" charset="0"/>
              </a:rPr>
              <a:t>Le Département Communication (DC)</a:t>
            </a:r>
            <a:r>
              <a:rPr lang="fr-FR" dirty="0" smtClean="0">
                <a:latin typeface="Times New Roman" pitchFamily="18" charset="0"/>
                <a:cs typeface="Times New Roman" pitchFamily="18" charset="0"/>
              </a:rPr>
              <a:t> chargé de la circulation de l’information à l’interne et à l’externe et la mise en œuvre du Plan de Communication de l’Agence</a:t>
            </a:r>
            <a:r>
              <a:rPr lang="fr-FR" baseline="0" dirty="0" smtClean="0">
                <a:latin typeface="Times New Roman" pitchFamily="18" charset="0"/>
                <a:cs typeface="Times New Roman" pitchFamily="18" charset="0"/>
              </a:rPr>
              <a:t> ;</a:t>
            </a:r>
          </a:p>
          <a:p>
            <a:pPr marL="714375" lvl="1" indent="-266700" eaLnBrk="1" hangingPunct="1"/>
            <a:r>
              <a:rPr lang="fr-FR" b="1" dirty="0" smtClean="0">
                <a:latin typeface="Times New Roman" panose="02020603050405020304" pitchFamily="18" charset="0"/>
                <a:cs typeface="Times New Roman" pitchFamily="18" charset="0"/>
              </a:rPr>
              <a:t>Le Département Informatique (Dép. Info) </a:t>
            </a:r>
            <a:r>
              <a:rPr lang="fr-FR" dirty="0" smtClean="0">
                <a:latin typeface="Times New Roman" pitchFamily="18" charset="0"/>
                <a:cs typeface="Times New Roman" pitchFamily="18" charset="0"/>
              </a:rPr>
              <a:t>chargé de l’animation du serveur, de la maintenance informatique et de la gestion des réseaux Intra et Internet de l’ANPE ;</a:t>
            </a:r>
          </a:p>
          <a:p>
            <a:pPr marL="714375" lvl="1" indent="-266700" eaLnBrk="1" hangingPunct="1"/>
            <a:r>
              <a:rPr lang="fr-FR" b="1" dirty="0" smtClean="0">
                <a:latin typeface="Times New Roman" pitchFamily="18" charset="0"/>
                <a:cs typeface="Times New Roman" pitchFamily="18" charset="0"/>
              </a:rPr>
              <a:t>Le Département Juridique et Contentieux (DJC) </a:t>
            </a:r>
            <a:r>
              <a:rPr lang="fr-FR" dirty="0" smtClean="0">
                <a:latin typeface="Times New Roman" pitchFamily="18" charset="0"/>
                <a:cs typeface="Times New Roman" pitchFamily="18" charset="0"/>
              </a:rPr>
              <a:t>chargé de l’analyse des protocoles courants et des accords de partenariats avec l’ANPE du suivi avec les autres structures de la mise en œuvre des engagements de l’ANPE et de la gestion des polices d’assurance et des sinistres.</a:t>
            </a:r>
          </a:p>
          <a:p>
            <a:pPr lvl="0"/>
            <a:r>
              <a:rPr lang="fr-FR" dirty="0" smtClean="0">
                <a:latin typeface="Times New Roman" pitchFamily="18" charset="0"/>
                <a:cs typeface="Times New Roman" pitchFamily="18" charset="0"/>
              </a:rPr>
              <a:t>A cette liste de départements techniques, il convient d’ajouter deux autres départements dont les missions sont tournées vers la gestion administrative et logistique de l’ANPE, il s’agit :</a:t>
            </a:r>
          </a:p>
          <a:p>
            <a:pPr lvl="1"/>
            <a:r>
              <a:rPr lang="fr-FR" sz="2000" b="1" dirty="0" smtClean="0">
                <a:latin typeface="Times New Roman" pitchFamily="18" charset="0"/>
                <a:cs typeface="Times New Roman" pitchFamily="18" charset="0"/>
              </a:rPr>
              <a:t>Le Département  Finance et Comptabilité (DFC)</a:t>
            </a:r>
            <a:r>
              <a:rPr lang="fr-FR" sz="2000" b="1" baseline="0" dirty="0" smtClean="0">
                <a:latin typeface="Times New Roman" pitchFamily="18" charset="0"/>
                <a:cs typeface="Times New Roman" pitchFamily="18" charset="0"/>
              </a:rPr>
              <a:t> </a:t>
            </a:r>
            <a:r>
              <a:rPr lang="fr-ML" sz="2000" dirty="0" smtClean="0">
                <a:solidFill>
                  <a:schemeClr val="tx1"/>
                </a:solidFill>
                <a:effectLst/>
                <a:latin typeface="Times New Roman" panose="02020603050405020304" pitchFamily="18" charset="0"/>
                <a:ea typeface="+mn-ea"/>
                <a:cs typeface="Times New Roman" panose="02020603050405020304" pitchFamily="18" charset="0"/>
              </a:rPr>
              <a:t>a pour mission de contribuer à la définition et</a:t>
            </a:r>
            <a:br>
              <a:rPr lang="fr-ML" sz="2000" dirty="0" smtClean="0">
                <a:solidFill>
                  <a:schemeClr val="tx1"/>
                </a:solidFill>
                <a:effectLst/>
                <a:latin typeface="Times New Roman" panose="02020603050405020304" pitchFamily="18" charset="0"/>
                <a:ea typeface="+mn-ea"/>
                <a:cs typeface="Times New Roman" panose="02020603050405020304" pitchFamily="18" charset="0"/>
              </a:rPr>
            </a:br>
            <a:r>
              <a:rPr lang="fr-ML" sz="2000" dirty="0" smtClean="0">
                <a:solidFill>
                  <a:schemeClr val="tx1"/>
                </a:solidFill>
                <a:effectLst/>
                <a:latin typeface="Times New Roman" panose="02020603050405020304" pitchFamily="18" charset="0"/>
                <a:ea typeface="+mn-ea"/>
                <a:cs typeface="Times New Roman" panose="02020603050405020304" pitchFamily="18" charset="0"/>
              </a:rPr>
              <a:t>la mise en œuvre des politiques ou stratégies initiées par la Direction en matière d'exécution des marchés publics et de gestion de trésorerie ; élaborer les états financiers annuels ;</a:t>
            </a:r>
          </a:p>
        </p:txBody>
      </p:sp>
    </p:spTree>
    <p:extLst>
      <p:ext uri="{BB962C8B-B14F-4D97-AF65-F5344CB8AC3E}">
        <p14:creationId xmlns:p14="http://schemas.microsoft.com/office/powerpoint/2010/main" val="292186462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8313" y="476590"/>
            <a:ext cx="8229600" cy="5649573"/>
          </a:xfrm>
        </p:spPr>
        <p:txBody>
          <a:bodyPr/>
          <a:lstStyle/>
          <a:p>
            <a:pPr lvl="1"/>
            <a:r>
              <a:rPr lang="fr-FR" sz="2000" b="1" dirty="0" smtClean="0">
                <a:latin typeface="Times New Roman" pitchFamily="18" charset="0"/>
                <a:cs typeface="Times New Roman" pitchFamily="18" charset="0"/>
              </a:rPr>
              <a:t>Le Département des Ressources Humaines ( DRH) </a:t>
            </a:r>
            <a:r>
              <a:rPr lang="fr-FR" sz="2000" dirty="0" smtClean="0">
                <a:latin typeface="Times New Roman" pitchFamily="18" charset="0"/>
                <a:cs typeface="Times New Roman" pitchFamily="18" charset="0"/>
              </a:rPr>
              <a:t>chargé de la mise en</a:t>
            </a:r>
            <a:r>
              <a:rPr lang="fr-FR" sz="2000" baseline="0" dirty="0" smtClean="0">
                <a:latin typeface="Times New Roman" pitchFamily="18" charset="0"/>
                <a:cs typeface="Times New Roman" pitchFamily="18" charset="0"/>
              </a:rPr>
              <a:t> œuvre des plans de recrutement, de recyclage, de renforcement des capacités du personnel</a:t>
            </a:r>
            <a:r>
              <a:rPr lang="fr-FR" sz="2000" dirty="0" smtClean="0">
                <a:latin typeface="Times New Roman" pitchFamily="18" charset="0"/>
                <a:cs typeface="Times New Roman" pitchFamily="18" charset="0"/>
              </a:rPr>
              <a:t>.</a:t>
            </a:r>
          </a:p>
          <a:p>
            <a:pPr lvl="0"/>
            <a:r>
              <a:rPr lang="fr-FR" dirty="0" smtClean="0"/>
              <a:t>L’ANPE, depuis des décennies, dispose d’un dispositif de renforcement des capacités des travailleurs en activité au moyen de la formation continue</a:t>
            </a:r>
            <a:r>
              <a:rPr lang="fr-FR" baseline="0" dirty="0" smtClean="0"/>
              <a:t> qualifiante et diplômantes. </a:t>
            </a:r>
            <a:endParaRPr lang="fr-FR" dirty="0" smtClean="0"/>
          </a:p>
          <a:p>
            <a:pPr lvl="0"/>
            <a:r>
              <a:rPr lang="fr-FR" dirty="0" smtClean="0"/>
              <a:t>Ce dispositif comprenant le </a:t>
            </a:r>
            <a:r>
              <a:rPr lang="fr-FR" b="1" dirty="0" smtClean="0"/>
              <a:t>Centre de Perfectionnement Reconversion (CPR) </a:t>
            </a:r>
            <a:r>
              <a:rPr lang="fr-FR" dirty="0" smtClean="0"/>
              <a:t>et</a:t>
            </a:r>
            <a:r>
              <a:rPr lang="fr-FR" b="1" dirty="0" smtClean="0"/>
              <a:t> l’Atelier Ecole de Kayes (AEK)</a:t>
            </a:r>
            <a:r>
              <a:rPr lang="fr-FR" dirty="0" smtClean="0"/>
              <a:t> est, à cet effet,  dédié à la mission de consolidation et de promotion de l’emploi.</a:t>
            </a:r>
          </a:p>
          <a:p>
            <a:pPr lvl="0"/>
            <a:r>
              <a:rPr lang="fr-FR" dirty="0" smtClean="0"/>
              <a:t>En effet, l’action de formation professionnelle de l’Agence consiste à pérenniser et à promouvoir l’emploi. Elle porte sur les formations diplômante et  qualifiante, sur  l’apprentissage et sur les formations modulaires en terme de perfectionnement et la reconversion des travailleurs.</a:t>
            </a:r>
            <a:endParaRPr lang="fr-FR" dirty="0"/>
          </a:p>
        </p:txBody>
      </p:sp>
    </p:spTree>
    <p:extLst>
      <p:ext uri="{BB962C8B-B14F-4D97-AF65-F5344CB8AC3E}">
        <p14:creationId xmlns:p14="http://schemas.microsoft.com/office/powerpoint/2010/main" val="408680456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908720"/>
            <a:ext cx="8229600" cy="4972482"/>
          </a:xfr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fr-FR" sz="2400" b="1" dirty="0" smtClean="0">
                <a:solidFill>
                  <a:schemeClr val="tx1"/>
                </a:solidFill>
                <a:effectLst/>
                <a:latin typeface="+mn-lt"/>
                <a:ea typeface="+mn-ea"/>
                <a:cs typeface="+mn-cs"/>
              </a:rPr>
              <a:t>L’Agence Comptable (AC) :</a:t>
            </a:r>
            <a:r>
              <a:rPr lang="fr-FR" sz="2400" b="1" baseline="0" dirty="0" smtClean="0">
                <a:solidFill>
                  <a:schemeClr val="tx1"/>
                </a:solidFill>
                <a:effectLst/>
                <a:latin typeface="+mn-lt"/>
                <a:ea typeface="+mn-ea"/>
                <a:cs typeface="+mn-cs"/>
              </a:rPr>
              <a:t> </a:t>
            </a:r>
            <a:r>
              <a:rPr lang="fr-FR" sz="2400" dirty="0" smtClean="0">
                <a:solidFill>
                  <a:schemeClr val="tx1"/>
                </a:solidFill>
                <a:effectLst/>
                <a:latin typeface="+mn-lt"/>
                <a:ea typeface="+mn-ea"/>
                <a:cs typeface="+mn-cs"/>
              </a:rPr>
              <a:t>Elle a pour mission d’assurer les opérations comptables et financières. Elle est rattachée à la Direction Générale et est dirigée par un Agent Comptable.</a:t>
            </a:r>
            <a:endParaRPr lang="fr-FR" sz="2400" dirty="0" smtClean="0">
              <a:effectLst/>
            </a:endParaRPr>
          </a:p>
          <a:p>
            <a:pPr lvl="0"/>
            <a:r>
              <a:rPr lang="fr-FR" b="1" dirty="0" smtClean="0"/>
              <a:t>Le Service  du Contrôle Interne : </a:t>
            </a:r>
            <a:r>
              <a:rPr lang="fr-FR" dirty="0" smtClean="0"/>
              <a:t>Il a pour mission de veiller au respect des procédures en vigueur et d’assurer le suivi– évaluation des projets et programmes d’activités de l’ANPE. Il a rang de département</a:t>
            </a:r>
            <a:r>
              <a:rPr lang="fr-FR" baseline="0" dirty="0" smtClean="0"/>
              <a:t> ;</a:t>
            </a:r>
          </a:p>
          <a:p>
            <a:pPr lvl="0"/>
            <a:r>
              <a:rPr lang="fr-FR" b="1" dirty="0" smtClean="0"/>
              <a:t>La Cellule Etudes et Prospectives (CEP) : </a:t>
            </a:r>
            <a:r>
              <a:rPr lang="fr-FR" dirty="0" smtClean="0"/>
              <a:t>Elle a pour mission principale d’assister la Direction Générale de l’ANPE dans les prises de décision, les études et réflexions stratégiques. </a:t>
            </a:r>
          </a:p>
        </p:txBody>
      </p:sp>
      <p:sp>
        <p:nvSpPr>
          <p:cNvPr id="2" name="Titre 1"/>
          <p:cNvSpPr>
            <a:spLocks noGrp="1"/>
          </p:cNvSpPr>
          <p:nvPr>
            <p:ph type="title"/>
          </p:nvPr>
        </p:nvSpPr>
        <p:spPr>
          <a:xfrm>
            <a:off x="457200" y="274639"/>
            <a:ext cx="8229600" cy="562074"/>
          </a:xfrm>
        </p:spPr>
        <p:txBody>
          <a:bodyPr/>
          <a:lstStyle/>
          <a:p>
            <a:pPr algn="l"/>
            <a:r>
              <a:rPr lang="fr-FR" b="1" dirty="0" smtClean="0">
                <a:solidFill>
                  <a:srgbClr val="FF0000"/>
                </a:solidFill>
              </a:rPr>
              <a:t>LES STRUCTURES EN STAFF </a:t>
            </a:r>
            <a:endParaRPr lang="fr-FR" dirty="0"/>
          </a:p>
        </p:txBody>
      </p:sp>
    </p:spTree>
    <p:extLst>
      <p:ext uri="{BB962C8B-B14F-4D97-AF65-F5344CB8AC3E}">
        <p14:creationId xmlns:p14="http://schemas.microsoft.com/office/powerpoint/2010/main" val="74377448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Modèle NBB">
  <a:themeElements>
    <a:clrScheme name="Modèle NB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NBB">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defRPr>
        </a:defPPr>
      </a:lstStyle>
    </a:lnDef>
  </a:objectDefaults>
  <a:extraClrSchemeLst>
    <a:extraClrScheme>
      <a:clrScheme name="Modèle NB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NBB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NBB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NBB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NBB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NBB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NBB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NBB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NBB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NBB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NBB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NBB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8773</TotalTime>
  <Words>2020</Words>
  <Application>Microsoft Office PowerPoint</Application>
  <PresentationFormat>On-screen Show (4:3)</PresentationFormat>
  <Paragraphs>319</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Modèle NBB</vt:lpstr>
      <vt:lpstr>COMMUNICATION DE L’ANPE MALI   </vt:lpstr>
      <vt:lpstr>SOMMAIRE</vt:lpstr>
      <vt:lpstr>RAPPEL HISTORIQUE</vt:lpstr>
      <vt:lpstr>LES MISSIONS</vt:lpstr>
      <vt:lpstr>LES ORGANES DE L’ANPE</vt:lpstr>
      <vt:lpstr>LES DÉPARTEMENTS DE L’ANPE</vt:lpstr>
      <vt:lpstr>PowerPoint Presentation</vt:lpstr>
      <vt:lpstr>PowerPoint Presentation</vt:lpstr>
      <vt:lpstr>LES STRUCTURES EN STAFF </vt:lpstr>
      <vt:lpstr>LES AGENCES RÉGIONALES ET LOCALES</vt:lpstr>
      <vt:lpstr>PowerPoint Presentation</vt:lpstr>
      <vt:lpstr>LE FINANCEMENT DE L’ANPE</vt:lpstr>
      <vt:lpstr>PowerPoint Presentation</vt:lpstr>
      <vt:lpstr>PowerPoint Presentation</vt:lpstr>
      <vt:lpstr>AXES PRINCIPAUX D’INTERVENTION</vt:lpstr>
      <vt:lpstr>PLAN STRATÉGIQUE DE DÉVELOPPEMENT (PSD) DE L’ANPE  2012 - 2020</vt:lpstr>
      <vt:lpstr>PowerPoint Presentation</vt:lpstr>
      <vt:lpstr>OFFRES DE SERVICES DE L’ANPE</vt:lpstr>
      <vt:lpstr>Cinq services aux Demandeurs d’emploi :</vt:lpstr>
      <vt:lpstr>Deux Services aux Salariés :</vt:lpstr>
      <vt:lpstr>Cinq Services aux Entreprises et autres offreurs potentiels d’emplois</vt:lpstr>
      <vt:lpstr>EVALUATION DU PLAN DE TRAVAIL ANNUEL 2016 (PTA-2016) AU 31/08/2016</vt:lpstr>
      <vt:lpstr>PowerPoint Presentation</vt:lpstr>
      <vt:lpstr>Evaluation du contenu du PTA-2016 selon les produits attendus du PSD 2012 - 2020</vt:lpstr>
      <vt:lpstr>PowerPoint Presentation</vt:lpstr>
      <vt:lpstr>PowerPoint Presentation</vt:lpstr>
      <vt:lpstr>LES PRINCIPAUX INDICATEURS OBJECTIVEMENT VERIFIABLES</vt:lpstr>
      <vt:lpstr>Les statistiques en matière d’intermédiation pour le 1er semestre de 2016</vt:lpstr>
      <vt:lpstr>QUELQUES ACTIVITES STRATEGIQUES</vt:lpstr>
      <vt:lpstr>CONCLUSION</vt:lpstr>
      <vt:lpstr>Dans les perspectives, à court / moyen termes, l’Agence a déjà inscrit dans ses préoccupations majeures :</vt:lpstr>
      <vt:lpstr>  </vt:lpstr>
    </vt:vector>
  </TitlesOfParts>
  <Company>PANAFCOM Y &amp; 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PANAFCOM Y R</dc:creator>
  <cp:lastModifiedBy>ITC</cp:lastModifiedBy>
  <cp:revision>486</cp:revision>
  <cp:lastPrinted>2016-09-02T10:04:15Z</cp:lastPrinted>
  <dcterms:created xsi:type="dcterms:W3CDTF">2005-05-07T11:11:19Z</dcterms:created>
  <dcterms:modified xsi:type="dcterms:W3CDTF">2016-09-27T09:52:10Z</dcterms:modified>
</cp:coreProperties>
</file>