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0" r:id="rId1"/>
  </p:sldMasterIdLst>
  <p:notesMasterIdLst>
    <p:notesMasterId r:id="rId11"/>
  </p:notesMasterIdLst>
  <p:handoutMasterIdLst>
    <p:handoutMasterId r:id="rId12"/>
  </p:handoutMasterIdLst>
  <p:sldIdLst>
    <p:sldId id="587" r:id="rId2"/>
    <p:sldId id="588" r:id="rId3"/>
    <p:sldId id="725" r:id="rId4"/>
    <p:sldId id="589" r:id="rId5"/>
    <p:sldId id="590" r:id="rId6"/>
    <p:sldId id="591" r:id="rId7"/>
    <p:sldId id="598" r:id="rId8"/>
    <p:sldId id="726" r:id="rId9"/>
    <p:sldId id="707" r:id="rId10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DDF6FF"/>
    <a:srgbClr val="D5F4FF"/>
    <a:srgbClr val="00B050"/>
    <a:srgbClr val="E5FFF1"/>
    <a:srgbClr val="FCF6F6"/>
    <a:srgbClr val="B9FFD9"/>
    <a:srgbClr val="E6E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60" autoAdjust="0"/>
    <p:restoredTop sz="94660"/>
  </p:normalViewPr>
  <p:slideViewPr>
    <p:cSldViewPr>
      <p:cViewPr>
        <p:scale>
          <a:sx n="69" d="100"/>
          <a:sy n="69" d="100"/>
        </p:scale>
        <p:origin x="-3318" y="-9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146708842824572E-2"/>
          <c:y val="3.4790018698946351E-2"/>
          <c:w val="0.91885331454399799"/>
          <c:h val="0.4593457185039370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ЭАН</c:v>
                </c:pt>
              </c:strCache>
            </c:strRef>
          </c:tx>
          <c:dLbls>
            <c:dLbl>
              <c:idx val="0"/>
              <c:layout>
                <c:manualLayout>
                  <c:x val="-3.4906422434544324E-2"/>
                  <c:y val="-4.3750000000000011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8,6</a:t>
                    </a:r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0208981409473022E-2"/>
                  <c:y val="-4.68749999999999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6534621153205198E-2"/>
                  <c:y val="-4.37499999999999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394882050142578E-2"/>
                  <c:y val="-4.06250000000000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9,0</a:t>
                    </a:r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7320874539861583E-2"/>
                  <c:y val="-5.457404877642652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9,1</a:t>
                    </a:r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4.276056319059303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9,1</a:t>
                    </a:r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7290113243225819E-2"/>
                  <c:y val="-4.6647887117010602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9,0</a:t>
                    </a:r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spPr>
              <a:noFill/>
              <a:ln w="2538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2">
                        <a:lumMod val="60000"/>
                        <a:lumOff val="40000"/>
                      </a:schemeClr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  2nd quarter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 formatCode="General">
                  <c:v>8610.7000000000007</c:v>
                </c:pt>
                <c:pt idx="1">
                  <c:v>8774.6</c:v>
                </c:pt>
                <c:pt idx="2">
                  <c:v>8981.9</c:v>
                </c:pt>
                <c:pt idx="3" formatCode="General">
                  <c:v>9041.2999999999993</c:v>
                </c:pt>
                <c:pt idx="4" formatCode="General">
                  <c:v>8961.9</c:v>
                </c:pt>
                <c:pt idx="5" formatCode="General">
                  <c:v>9074.7999999999993</c:v>
                </c:pt>
                <c:pt idx="6" formatCode="General">
                  <c:v>8932.2999999999993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Занятые</c:v>
                </c:pt>
              </c:strCache>
            </c:strRef>
          </c:tx>
          <c:dLbls>
            <c:dLbl>
              <c:idx val="0"/>
              <c:layout>
                <c:manualLayout>
                  <c:x val="-3.6743602562678223E-3"/>
                  <c:y val="5.00000000000000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0208981409473022E-2"/>
                  <c:y val="6.5625000000000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743602562678223E-3"/>
                  <c:y val="4.99999999999999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8371801281339111E-3"/>
                  <c:y val="5.62499999999999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9394882050142578E-2"/>
                  <c:y val="6.562500000000003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8,5</a:t>
                    </a:r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09923948024814E-3"/>
                  <c:y val="5.05352110434281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8,6</a:t>
                    </a:r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5687071164218383E-2"/>
                  <c:y val="6.6084506749098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8,5</a:t>
                    </a:r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spPr>
              <a:noFill/>
              <a:ln w="2538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C00000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  2nd quarter</c:v>
                </c:pt>
              </c:strCache>
            </c:strRef>
          </c:cat>
          <c:val>
            <c:numRef>
              <c:f>Лист1!$C$2:$C$8</c:f>
              <c:numCache>
                <c:formatCode>0.0</c:formatCode>
                <c:ptCount val="7"/>
                <c:pt idx="0">
                  <c:v>8114.2</c:v>
                </c:pt>
                <c:pt idx="1">
                  <c:v>8301.6</c:v>
                </c:pt>
                <c:pt idx="2">
                  <c:v>8507.1</c:v>
                </c:pt>
                <c:pt idx="3">
                  <c:v>8570.6</c:v>
                </c:pt>
                <c:pt idx="4" formatCode="General">
                  <c:v>8510.1</c:v>
                </c:pt>
                <c:pt idx="5" formatCode="General">
                  <c:v>8623.7000000000007</c:v>
                </c:pt>
                <c:pt idx="6" formatCode="General">
                  <c:v>8484.9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наемные</c:v>
                </c:pt>
              </c:strCache>
            </c:strRef>
          </c:tx>
          <c:dLbls>
            <c:dLbl>
              <c:idx val="0"/>
              <c:layout>
                <c:manualLayout>
                  <c:x val="-7.3487205125356446E-3"/>
                  <c:y val="-3.74999999999999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5.62500000000000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8371801281339111E-3"/>
                  <c:y val="-5.31249999999999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8371801281339111E-3"/>
                  <c:y val="-4.06250000000000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1859006406695559E-3"/>
                  <c:y val="-4.6875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6,1</a:t>
                    </a:r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358783168397024E-2"/>
                  <c:y val="-6.6084506749098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6,3</a:t>
                    </a:r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4084029085210939E-2"/>
                  <c:y val="-6.6084506749098382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6,3</a:t>
                    </a:r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spPr>
              <a:noFill/>
              <a:ln w="2538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  2nd quarter</c:v>
                </c:pt>
              </c:strCache>
            </c:strRef>
          </c:cat>
          <c:val>
            <c:numRef>
              <c:f>Лист1!$D$2:$D$8</c:f>
              <c:numCache>
                <c:formatCode>0.0</c:formatCode>
                <c:ptCount val="7"/>
                <c:pt idx="0">
                  <c:v>5409.4</c:v>
                </c:pt>
                <c:pt idx="1">
                  <c:v>5581.4</c:v>
                </c:pt>
                <c:pt idx="2">
                  <c:v>5813.7</c:v>
                </c:pt>
                <c:pt idx="3">
                  <c:v>5949.7</c:v>
                </c:pt>
                <c:pt idx="4" formatCode="General">
                  <c:v>6110</c:v>
                </c:pt>
                <c:pt idx="5" formatCode="General">
                  <c:v>6294.8</c:v>
                </c:pt>
                <c:pt idx="6" formatCode="General">
                  <c:v>6305.7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622528"/>
        <c:axId val="33289856"/>
      </c:lineChart>
      <c:catAx>
        <c:axId val="41622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599"/>
            </a:pPr>
            <a:endParaRPr lang="tr-TR"/>
          </a:p>
        </c:txPr>
        <c:crossAx val="33289856"/>
        <c:crossesAt val="0"/>
        <c:auto val="1"/>
        <c:lblAlgn val="ctr"/>
        <c:lblOffset val="100"/>
        <c:noMultiLvlLbl val="0"/>
      </c:catAx>
      <c:valAx>
        <c:axId val="33289856"/>
        <c:scaling>
          <c:orientation val="minMax"/>
          <c:max val="10000"/>
          <c:min val="5000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41622528"/>
        <c:crosses val="autoZero"/>
        <c:crossBetween val="between"/>
        <c:majorUnit val="2000"/>
        <c:dispUnits>
          <c:builtInUnit val="thousands"/>
        </c:dispUnits>
      </c:valAx>
      <c:spPr>
        <a:noFill/>
        <a:ln w="25380">
          <a:noFill/>
        </a:ln>
      </c:spPr>
    </c:plotArea>
    <c:plotVisOnly val="1"/>
    <c:dispBlanksAs val="gap"/>
    <c:showDLblsOverMax val="0"/>
  </c:chart>
  <c:txPr>
    <a:bodyPr/>
    <a:lstStyle/>
    <a:p>
      <a:pPr>
        <a:defRPr sz="1799"/>
      </a:pPr>
      <a:endParaRPr lang="tr-TR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16" tIns="45707" rIns="91416" bIns="4570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16" tIns="45707" rIns="91416" bIns="4570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146A1A-2BC6-458F-9122-F1BDC0F00489}" type="datetimeFigureOut">
              <a:rPr lang="ru-RU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16" tIns="45707" rIns="91416" bIns="4570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31338"/>
            <a:ext cx="2946400" cy="496887"/>
          </a:xfrm>
          <a:prstGeom prst="rect">
            <a:avLst/>
          </a:prstGeom>
        </p:spPr>
        <p:txBody>
          <a:bodyPr vert="horz" wrap="square" lIns="91416" tIns="45707" rIns="91416" bIns="4570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F167B7D-2F84-4A9F-BBCB-9A8079F23B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5900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FCBE46C-629C-43A1-9A62-F86C4C5264B3}" type="datetimeFigureOut">
              <a:rPr lang="ru-RU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6" rIns="91412" bIns="45706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8813"/>
          </a:xfrm>
          <a:prstGeom prst="rect">
            <a:avLst/>
          </a:prstGeom>
        </p:spPr>
        <p:txBody>
          <a:bodyPr vert="horz" lIns="91412" tIns="45706" rIns="91412" bIns="45706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12" tIns="45706" rIns="91412" bIns="4570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1354C04-D140-4EFE-9BE1-2367FA45C55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62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BA000EE-17BF-4730-9FD0-8641F0352CC5}" type="slidenum">
              <a:rPr lang="ru-RU" altLang="ru-RU" smtClean="0">
                <a:solidFill>
                  <a:srgbClr val="000000"/>
                </a:solidFill>
                <a:latin typeface="Arial" charset="0"/>
              </a:rPr>
              <a:pPr/>
              <a:t>3</a:t>
            </a:fld>
            <a:endParaRPr lang="ru-RU" altLang="ru-RU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35D561-39F1-41FF-88E0-1B1C58F73981}" type="datetime1">
              <a:rPr lang="ru-RU" smtClean="0"/>
              <a:pPr>
                <a:defRPr/>
              </a:pPr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E90489-8F89-4A4B-9412-E255993FB4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241B77-C9C2-495E-BEE2-CCD54B59338A}" type="datetime1">
              <a:rPr lang="ru-RU" smtClean="0"/>
              <a:pPr>
                <a:defRPr/>
              </a:pPr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65C821-7317-4D87-91FB-F2A4B47D9D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99CD77-0841-40C0-96A2-E965E73B9C8C}" type="datetime1">
              <a:rPr lang="ru-RU" smtClean="0"/>
              <a:pPr>
                <a:defRPr/>
              </a:pPr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C25BBC-76D1-4897-AD19-2770B97CB8F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A278A8-7144-4361-B3BC-BBDE395FA811}" type="datetime1">
              <a:rPr lang="ru-RU" smtClean="0"/>
              <a:pPr>
                <a:defRPr/>
              </a:pPr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31D14E-BAEC-448A-AADA-10DE9A87E8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ACBF87-02D2-4224-AA3C-4804F9C1BEA4}" type="datetime1">
              <a:rPr lang="ru-RU" smtClean="0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E28C54-5392-4037-9F95-2F229CA14F8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9E7CDF-856D-426B-9DFD-F1A996BD4EA6}" type="datetime1">
              <a:rPr lang="ru-RU" smtClean="0"/>
              <a:pPr>
                <a:defRPr/>
              </a:pPr>
              <a:t>26.09.2016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B0529D-F09E-4A4C-8EC7-6A8616DF8A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669A7C-E856-4F5C-8628-14B14FEB1492}" type="datetime1">
              <a:rPr lang="ru-RU" smtClean="0"/>
              <a:pPr>
                <a:defRPr/>
              </a:pPr>
              <a:t>26.09.2016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C6DA7-570D-4AC6-84D5-87AB96359B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30581C-2E81-4DD9-9D21-7690B62C61D4}" type="datetime1">
              <a:rPr lang="ru-RU" smtClean="0"/>
              <a:pPr>
                <a:defRPr/>
              </a:pPr>
              <a:t>26.09.2016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55EE3-C7CB-4C9B-8862-DF6C9AC1DE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EBC3E4-0CF9-43C7-8C68-A520FB51874F}" type="datetime1">
              <a:rPr lang="ru-RU" smtClean="0"/>
              <a:pPr>
                <a:defRPr/>
              </a:pPr>
              <a:t>26.09.2016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D480D3-A75A-4806-A580-7BCB533E8C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9BE32-D23B-4661-9BBF-6C089D36A170}" type="datetime1">
              <a:rPr lang="ru-RU" smtClean="0"/>
              <a:pPr>
                <a:defRPr/>
              </a:pPr>
              <a:t>26.09.2016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4B576-20FA-49D0-8D12-850D326BC0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A5F773-08A5-4B21-90B5-A66B0C9F14A2}" type="datetime1">
              <a:rPr lang="ru-RU" smtClean="0"/>
              <a:pPr>
                <a:defRPr/>
              </a:pPr>
              <a:t>26.09.2016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2CE1D-906E-41EE-BE58-CE048B62548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7C949359-61D9-40DE-B597-B15589A420D1}" type="datetime1">
              <a:rPr lang="ru-RU" smtClean="0"/>
              <a:pPr>
                <a:defRPr/>
              </a:pPr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C8A1BC48-41D2-4FA0-92CE-D116978DB5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png"/><Relationship Id="rId4" Type="http://schemas.openxmlformats.org/officeDocument/2006/relationships/oleObject" Target="../embeddings/Microsoft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7596188" y="44450"/>
            <a:ext cx="81121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>
              <a:defRPr/>
            </a:pPr>
            <a:endParaRPr lang="ru-RU" sz="6000" b="1" dirty="0">
              <a:solidFill>
                <a:schemeClr val="bg1"/>
              </a:solidFill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3082" name="TextBox 22"/>
          <p:cNvSpPr txBox="1">
            <a:spLocks noChangeArrowheads="1"/>
          </p:cNvSpPr>
          <p:nvPr/>
        </p:nvSpPr>
        <p:spPr bwMode="auto">
          <a:xfrm>
            <a:off x="252413" y="2079625"/>
            <a:ext cx="7993062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en-US" altLang="ru-RU" sz="3600" b="1" dirty="0" smtClean="0">
              <a:solidFill>
                <a:schemeClr val="bg2">
                  <a:lumMod val="50000"/>
                </a:schemeClr>
              </a:solidFill>
              <a:latin typeface="Century Gothic" pitchFamily="34" charset="0"/>
            </a:endParaRPr>
          </a:p>
          <a:p>
            <a:pPr marL="0" lvl="1" indent="0">
              <a:spcBef>
                <a:spcPct val="0"/>
              </a:spcBef>
              <a:buFont typeface="Arial" charset="0"/>
              <a:buNone/>
              <a:defRPr/>
            </a:pPr>
            <a:r>
              <a:rPr lang="en-US" alt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Systemic measures to ensure productive employment for Kazakhstan</a:t>
            </a:r>
            <a:endParaRPr lang="ru-RU" altLang="ru-RU" b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defRPr/>
            </a:pPr>
            <a:r>
              <a:rPr lang="en-US" altLang="ru-RU" sz="36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Governmental program: </a:t>
            </a:r>
            <a:r>
              <a:rPr lang="ru-RU" altLang="ru-RU" sz="36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                                         </a:t>
            </a:r>
            <a:r>
              <a:rPr lang="en-US" altLang="ru-RU" sz="36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“Road Map of Employment 2020”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ru-RU" sz="3600" b="1" dirty="0" smtClean="0">
              <a:solidFill>
                <a:schemeClr val="bg2">
                  <a:lumMod val="50000"/>
                </a:schemeClr>
              </a:solidFill>
              <a:latin typeface="Century Gothic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ru-RU" sz="3600" b="1" dirty="0" smtClean="0">
              <a:solidFill>
                <a:schemeClr val="bg2">
                  <a:lumMod val="50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ru-RU" sz="2400" b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Ankara, 2016</a:t>
            </a:r>
            <a:endParaRPr lang="ru-RU" altLang="ru-RU" sz="2400" dirty="0" smtClean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083" name="Заголовок 1"/>
          <p:cNvSpPr>
            <a:spLocks noGrp="1"/>
          </p:cNvSpPr>
          <p:nvPr>
            <p:ph type="ctrTitle"/>
          </p:nvPr>
        </p:nvSpPr>
        <p:spPr>
          <a:xfrm>
            <a:off x="395288" y="404813"/>
            <a:ext cx="8424862" cy="1109662"/>
          </a:xfrm>
        </p:spPr>
        <p:txBody>
          <a:bodyPr/>
          <a:lstStyle/>
          <a:p>
            <a:pPr marL="18288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altLang="ru-RU" sz="24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Ministry of Healthcare and Social Development of the Republic of Kazakhstan</a:t>
            </a:r>
            <a:endParaRPr lang="ru-RU" altLang="ru-RU" sz="2400" dirty="0" smtClean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2260F94-506C-48D9-BCF4-F7FAEB7E10E9}" type="slidenum">
              <a:rPr lang="ru-RU" altLang="ru-RU">
                <a:solidFill>
                  <a:srgbClr val="898989"/>
                </a:solidFill>
              </a:rPr>
              <a:pPr/>
              <a:t>2</a:t>
            </a:fld>
            <a:endParaRPr lang="ru-RU" altLang="ru-RU">
              <a:solidFill>
                <a:srgbClr val="898989"/>
              </a:solidFill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sz="quarter" idx="13"/>
          </p:nvPr>
        </p:nvSpPr>
        <p:spPr>
          <a:xfrm>
            <a:off x="611188" y="188913"/>
            <a:ext cx="8281987" cy="6192837"/>
          </a:xfrm>
        </p:spPr>
        <p:txBody>
          <a:bodyPr anchor="ctr"/>
          <a:lstStyle/>
          <a:p>
            <a:pPr marL="0" indent="0">
              <a:spcAft>
                <a:spcPts val="600"/>
              </a:spcAft>
              <a:buClr>
                <a:srgbClr val="002060"/>
              </a:buClr>
              <a:buFont typeface="Arial" charset="0"/>
              <a:buNone/>
            </a:pPr>
            <a:endParaRPr lang="en-US" altLang="ru-RU" b="1" dirty="0" smtClean="0">
              <a:latin typeface="Arial Narrow" pitchFamily="34" charset="0"/>
            </a:endParaRPr>
          </a:p>
          <a:p>
            <a:pPr marL="0" indent="0">
              <a:spcAft>
                <a:spcPts val="600"/>
              </a:spcAft>
              <a:buClr>
                <a:srgbClr val="002060"/>
              </a:buClr>
              <a:buFont typeface="Arial" charset="0"/>
              <a:buNone/>
            </a:pPr>
            <a:endParaRPr lang="en-US" altLang="ru-RU" b="1" dirty="0" smtClean="0">
              <a:latin typeface="Arial Narrow" pitchFamily="34" charset="0"/>
            </a:endParaRPr>
          </a:p>
          <a:p>
            <a:pPr marL="0" indent="0">
              <a:spcAft>
                <a:spcPts val="600"/>
              </a:spcAft>
              <a:buClr>
                <a:srgbClr val="002060"/>
              </a:buClr>
              <a:buFont typeface="Arial" charset="0"/>
              <a:buNone/>
            </a:pPr>
            <a:endParaRPr lang="en-US" altLang="ru-RU" b="1" dirty="0" smtClean="0">
              <a:latin typeface="Arial Narrow" pitchFamily="34" charset="0"/>
            </a:endParaRPr>
          </a:p>
          <a:p>
            <a:pPr marL="0" indent="0">
              <a:spcAft>
                <a:spcPts val="600"/>
              </a:spcAft>
              <a:buClr>
                <a:srgbClr val="002060"/>
              </a:buClr>
              <a:buFont typeface="Arial" charset="0"/>
              <a:buNone/>
            </a:pPr>
            <a:r>
              <a:rPr lang="en-US" altLang="ru-RU" sz="28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Content</a:t>
            </a:r>
          </a:p>
          <a:p>
            <a:pPr lvl="1">
              <a:spcBef>
                <a:spcPts val="1200"/>
              </a:spcBef>
              <a:buClr>
                <a:srgbClr val="00B0F0"/>
              </a:buClr>
              <a:buFont typeface="Arial Narrow" pitchFamily="34" charset="0"/>
              <a:buChar char="►"/>
            </a:pPr>
            <a:r>
              <a:rPr lang="en-US" altLang="ru-RU" sz="28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Indicators </a:t>
            </a:r>
            <a:r>
              <a:rPr lang="en-US" altLang="ru-RU" sz="2800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of the </a:t>
            </a:r>
            <a:r>
              <a:rPr lang="en-US" altLang="ru-RU" sz="2800" dirty="0" err="1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Labour</a:t>
            </a:r>
            <a:r>
              <a:rPr lang="en-US" altLang="ru-RU" sz="2800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 Market of Kazakhstan</a:t>
            </a:r>
            <a:endParaRPr lang="ru-RU" altLang="ru-RU" sz="2800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 lvl="1">
              <a:spcBef>
                <a:spcPts val="1200"/>
              </a:spcBef>
              <a:buClr>
                <a:srgbClr val="00B0F0"/>
              </a:buClr>
              <a:buFont typeface="Arial Narrow" pitchFamily="34" charset="0"/>
              <a:buChar char="►"/>
            </a:pPr>
            <a:r>
              <a:rPr lang="en-US" altLang="ru-RU" sz="2800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The Governmental program: purpose and objectives</a:t>
            </a:r>
          </a:p>
          <a:p>
            <a:pPr lvl="1">
              <a:spcBef>
                <a:spcPts val="1200"/>
              </a:spcBef>
              <a:buClr>
                <a:srgbClr val="00B0F0"/>
              </a:buClr>
              <a:buFont typeface="Arial Narrow" pitchFamily="34" charset="0"/>
              <a:buChar char="►"/>
            </a:pPr>
            <a:r>
              <a:rPr lang="en-AU" altLang="ru-RU" sz="2800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Targets of the Program</a:t>
            </a:r>
          </a:p>
          <a:p>
            <a:pPr lvl="1">
              <a:spcBef>
                <a:spcPts val="1200"/>
              </a:spcBef>
              <a:buClr>
                <a:srgbClr val="00B0F0"/>
              </a:buClr>
              <a:buFont typeface="Arial Narrow" pitchFamily="34" charset="0"/>
              <a:buChar char="►"/>
            </a:pPr>
            <a:r>
              <a:rPr lang="en-US" altLang="ru-RU" sz="2800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Three areas </a:t>
            </a:r>
            <a:endParaRPr lang="ru-RU" altLang="ru-RU" sz="2800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 lvl="1">
              <a:spcBef>
                <a:spcPts val="1200"/>
              </a:spcBef>
              <a:buClr>
                <a:srgbClr val="00B0F0"/>
              </a:buClr>
              <a:buFont typeface="Arial Narrow" pitchFamily="34" charset="0"/>
              <a:buChar char="►"/>
            </a:pPr>
            <a:r>
              <a:rPr lang="en-US" altLang="ru-RU" sz="2800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Results of the implementation 2011-2016</a:t>
            </a:r>
          </a:p>
          <a:p>
            <a:pPr lvl="1">
              <a:spcBef>
                <a:spcPts val="1200"/>
              </a:spcBef>
              <a:buClr>
                <a:srgbClr val="00B0F0"/>
              </a:buClr>
              <a:buFont typeface="Arial Narrow" pitchFamily="34" charset="0"/>
              <a:buChar char="►"/>
            </a:pPr>
            <a:endParaRPr lang="en-US" altLang="ru-RU" dirty="0" smtClean="0">
              <a:latin typeface="Arial Black" pitchFamily="34" charset="0"/>
            </a:endParaRPr>
          </a:p>
          <a:p>
            <a:pPr lvl="1">
              <a:spcBef>
                <a:spcPts val="1200"/>
              </a:spcBef>
              <a:buClr>
                <a:srgbClr val="00B0F0"/>
              </a:buClr>
              <a:buFont typeface="Arial Narrow" pitchFamily="34" charset="0"/>
              <a:buChar char="►"/>
            </a:pPr>
            <a:endParaRPr lang="en-US" altLang="ru-RU" dirty="0" smtClean="0">
              <a:latin typeface="Arial Black" pitchFamily="34" charset="0"/>
            </a:endParaRPr>
          </a:p>
          <a:p>
            <a:pPr lvl="1">
              <a:spcBef>
                <a:spcPts val="1200"/>
              </a:spcBef>
              <a:buClr>
                <a:srgbClr val="00B0F0"/>
              </a:buClr>
              <a:buFont typeface="Arial Narrow" pitchFamily="34" charset="0"/>
              <a:buChar char="►"/>
            </a:pPr>
            <a:endParaRPr lang="en-US" altLang="ru-RU" dirty="0" smtClean="0">
              <a:latin typeface="Arial Black" pitchFamily="34" charset="0"/>
            </a:endParaRPr>
          </a:p>
          <a:p>
            <a:pPr lvl="1">
              <a:spcBef>
                <a:spcPts val="1200"/>
              </a:spcBef>
              <a:buClr>
                <a:srgbClr val="00B0F0"/>
              </a:buClr>
              <a:buFont typeface="Arial Narrow" pitchFamily="34" charset="0"/>
              <a:buChar char="►"/>
            </a:pPr>
            <a:endParaRPr lang="en-US" altLang="ru-RU" dirty="0" smtClean="0">
              <a:latin typeface="Arial Black" pitchFamily="34" charset="0"/>
            </a:endParaRPr>
          </a:p>
          <a:p>
            <a:pPr lvl="1">
              <a:spcBef>
                <a:spcPts val="1200"/>
              </a:spcBef>
              <a:buClr>
                <a:srgbClr val="00B0F0"/>
              </a:buClr>
              <a:buFont typeface="Arial Narrow" pitchFamily="34" charset="0"/>
              <a:buChar char="►"/>
            </a:pPr>
            <a:endParaRPr lang="en-US" altLang="ru-RU" dirty="0" smtClean="0">
              <a:latin typeface="Arial Black" pitchFamily="34" charset="0"/>
            </a:endParaRPr>
          </a:p>
          <a:p>
            <a:pPr lvl="1">
              <a:spcBef>
                <a:spcPts val="1200"/>
              </a:spcBef>
              <a:buClr>
                <a:srgbClr val="00B0F0"/>
              </a:buClr>
              <a:buFont typeface="Arial Narrow" pitchFamily="34" charset="0"/>
              <a:buChar char="►"/>
            </a:pPr>
            <a:endParaRPr lang="ru-RU" altLang="ru-RU" dirty="0" smtClean="0">
              <a:latin typeface="Arial Narrow" pitchFamily="34" charset="0"/>
            </a:endParaRPr>
          </a:p>
          <a:p>
            <a:pPr lvl="1">
              <a:spcBef>
                <a:spcPts val="1200"/>
              </a:spcBef>
              <a:buClr>
                <a:srgbClr val="00B0F0"/>
              </a:buClr>
              <a:buFont typeface="Arial Narrow" pitchFamily="34" charset="0"/>
              <a:buChar char="►"/>
            </a:pPr>
            <a:endParaRPr lang="ru-RU" altLang="ru-RU" sz="1800" i="1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10990"/>
              </p:ext>
            </p:extLst>
          </p:nvPr>
        </p:nvGraphicFramePr>
        <p:xfrm>
          <a:off x="468313" y="852488"/>
          <a:ext cx="8221661" cy="308313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79990"/>
                <a:gridCol w="1295987"/>
                <a:gridCol w="1295987"/>
                <a:gridCol w="1079989"/>
                <a:gridCol w="1223988"/>
                <a:gridCol w="1007990"/>
                <a:gridCol w="1237730"/>
              </a:tblGrid>
              <a:tr h="45712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 Narrow" panose="020B0606020202030204" pitchFamily="34" charset="0"/>
                        </a:rPr>
                        <a:t>Years</a:t>
                      </a:r>
                      <a:endParaRPr lang="ru-RU" sz="12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 Narrow" panose="020B0606020202030204" pitchFamily="34" charset="0"/>
                        </a:rPr>
                        <a:t>Economic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ally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dirty="0" smtClean="0">
                          <a:latin typeface="Arial Narrow" panose="020B0606020202030204" pitchFamily="34" charset="0"/>
                        </a:rPr>
                        <a:t>active</a:t>
                      </a:r>
                      <a:endParaRPr lang="ru-RU" sz="12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 Narrow" panose="020B0606020202030204" pitchFamily="34" charset="0"/>
                        </a:rPr>
                        <a:t>Employed</a:t>
                      </a:r>
                      <a:endParaRPr lang="ru-RU" sz="12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 Narrow" panose="020B0606020202030204" pitchFamily="34" charset="0"/>
                        </a:rPr>
                        <a:t>Unemployed</a:t>
                      </a:r>
                      <a:endParaRPr lang="ru-RU" sz="12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 Narrow" panose="020B0606020202030204" pitchFamily="34" charset="0"/>
                        </a:rPr>
                        <a:t>Unemployment</a:t>
                      </a:r>
                      <a:r>
                        <a:rPr lang="en-US" sz="1200" baseline="0" dirty="0" smtClean="0">
                          <a:latin typeface="Arial Narrow" panose="020B0606020202030204" pitchFamily="34" charset="0"/>
                        </a:rPr>
                        <a:t> rate</a:t>
                      </a:r>
                      <a:endParaRPr lang="ru-RU" sz="12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 Narrow" panose="020B0606020202030204" pitchFamily="34" charset="0"/>
                        </a:rPr>
                        <a:t>Self-employment</a:t>
                      </a:r>
                      <a:endParaRPr lang="ru-RU" sz="12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 Narrow" panose="020B0606020202030204" pitchFamily="34" charset="0"/>
                        </a:rPr>
                        <a:t>Unproductive self-employment</a:t>
                      </a:r>
                      <a:endParaRPr lang="ru-RU" sz="12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</a:tr>
              <a:tr h="33521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2010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8 611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8 114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496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600" kern="1200" dirty="0" smtClean="0">
                          <a:latin typeface="Arial Narrow" panose="020B0606020202030204" pitchFamily="34" charset="0"/>
                        </a:rPr>
                        <a:t>5,8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2 705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-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</a:tr>
              <a:tr h="33521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2011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8 775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8 302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473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600" kern="1200" dirty="0" smtClean="0">
                          <a:latin typeface="Arial Narrow" panose="020B0606020202030204" pitchFamily="34" charset="0"/>
                        </a:rPr>
                        <a:t>5,4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2 720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-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</a:tr>
              <a:tr h="33521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2012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8 982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8 507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475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600" kern="1200" dirty="0" smtClean="0">
                          <a:latin typeface="Arial Narrow" panose="020B0606020202030204" pitchFamily="34" charset="0"/>
                        </a:rPr>
                        <a:t>5,3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2 693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-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</a:tr>
              <a:tr h="33521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2013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9 041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8 571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471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600" kern="1200" dirty="0" smtClean="0">
                          <a:latin typeface="Arial Narrow" panose="020B0606020202030204" pitchFamily="34" charset="0"/>
                        </a:rPr>
                        <a:t>5,2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2 621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1 011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</a:tr>
              <a:tr h="33521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2014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8 962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8 510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451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600" kern="1200" dirty="0" smtClean="0">
                          <a:latin typeface="Arial Narrow" panose="020B0606020202030204" pitchFamily="34" charset="0"/>
                        </a:rPr>
                        <a:t>5,0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2 400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709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</a:tr>
              <a:tr h="37067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2015 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9 075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8 624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451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600" kern="1200" dirty="0" smtClean="0">
                          <a:latin typeface="Arial Narrow" panose="020B0606020202030204" pitchFamily="34" charset="0"/>
                        </a:rPr>
                        <a:t>5,0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2 329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513</a:t>
                      </a:r>
                    </a:p>
                  </a:txBody>
                  <a:tcPr marL="91429" marR="91429" marT="45701" marB="45701"/>
                </a:tc>
              </a:tr>
              <a:tr h="57903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2016 </a:t>
                      </a:r>
                      <a:r>
                        <a:rPr lang="ru-RU" sz="1600" baseline="0" dirty="0" smtClean="0">
                          <a:latin typeface="Arial Narrow" panose="020B0606020202030204" pitchFamily="34" charset="0"/>
                        </a:rPr>
                        <a:t>-</a:t>
                      </a:r>
                      <a:r>
                        <a:rPr lang="en-AU" sz="1600" dirty="0" smtClean="0"/>
                        <a:t>2nd quarter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8 932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8 485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447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600" kern="1200" dirty="0" smtClean="0">
                          <a:latin typeface="Arial Narrow" panose="020B0606020202030204" pitchFamily="34" charset="0"/>
                        </a:rPr>
                        <a:t>5,0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2 179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 marL="91429" marR="91429" marT="45701" marB="45701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309</a:t>
                      </a:r>
                    </a:p>
                  </a:txBody>
                  <a:tcPr marL="91429" marR="91429" marT="45701" marB="45701"/>
                </a:tc>
              </a:tr>
            </a:tbl>
          </a:graphicData>
        </a:graphic>
      </p:graphicFrame>
      <p:sp>
        <p:nvSpPr>
          <p:cNvPr id="8" name="Равнобедренный треугольник 7"/>
          <p:cNvSpPr/>
          <p:nvPr/>
        </p:nvSpPr>
        <p:spPr>
          <a:xfrm flipH="1" flipV="1">
            <a:off x="4284663" y="1341438"/>
            <a:ext cx="287337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 flipH="1" flipV="1">
            <a:off x="4284663" y="1703388"/>
            <a:ext cx="287337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Равнобедренный треугольник 10"/>
          <p:cNvSpPr/>
          <p:nvPr/>
        </p:nvSpPr>
        <p:spPr>
          <a:xfrm flipH="1" flipV="1">
            <a:off x="4284663" y="2381250"/>
            <a:ext cx="287337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flipH="1" flipV="1">
            <a:off x="4284663" y="2751138"/>
            <a:ext cx="287337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4284663" y="2100263"/>
            <a:ext cx="263525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Равнобедренный треугольник 14"/>
          <p:cNvSpPr/>
          <p:nvPr/>
        </p:nvSpPr>
        <p:spPr>
          <a:xfrm flipH="1" flipV="1">
            <a:off x="5435600" y="1373188"/>
            <a:ext cx="288925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>
          <a:xfrm flipH="1" flipV="1">
            <a:off x="5435600" y="1703388"/>
            <a:ext cx="288925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7" name="Равнобедренный треугольник 16"/>
          <p:cNvSpPr/>
          <p:nvPr/>
        </p:nvSpPr>
        <p:spPr>
          <a:xfrm flipH="1" flipV="1">
            <a:off x="5435600" y="2424113"/>
            <a:ext cx="288925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Равнобедренный треугольник 17"/>
          <p:cNvSpPr/>
          <p:nvPr/>
        </p:nvSpPr>
        <p:spPr>
          <a:xfrm flipH="1" flipV="1">
            <a:off x="5435600" y="2738438"/>
            <a:ext cx="288925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Равнобедренный треугольник 18"/>
          <p:cNvSpPr/>
          <p:nvPr/>
        </p:nvSpPr>
        <p:spPr>
          <a:xfrm flipH="1" flipV="1">
            <a:off x="5435600" y="2090738"/>
            <a:ext cx="288925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9" name="Равнобедренный треугольник 28"/>
          <p:cNvSpPr/>
          <p:nvPr/>
        </p:nvSpPr>
        <p:spPr>
          <a:xfrm flipH="1" flipV="1">
            <a:off x="6469063" y="2460625"/>
            <a:ext cx="287337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0" name="Равнобедренный треугольник 29"/>
          <p:cNvSpPr/>
          <p:nvPr/>
        </p:nvSpPr>
        <p:spPr>
          <a:xfrm flipH="1" flipV="1">
            <a:off x="6469063" y="2741613"/>
            <a:ext cx="287337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1" name="Равнобедренный треугольник 30"/>
          <p:cNvSpPr/>
          <p:nvPr/>
        </p:nvSpPr>
        <p:spPr>
          <a:xfrm flipH="1" flipV="1">
            <a:off x="6469063" y="2130425"/>
            <a:ext cx="287337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2" name="Равнобедренный треугольник 31"/>
          <p:cNvSpPr/>
          <p:nvPr/>
        </p:nvSpPr>
        <p:spPr>
          <a:xfrm>
            <a:off x="6492875" y="1373188"/>
            <a:ext cx="263525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3" name="Равнобедренный треугольник 32"/>
          <p:cNvSpPr/>
          <p:nvPr/>
        </p:nvSpPr>
        <p:spPr>
          <a:xfrm>
            <a:off x="6492875" y="1770063"/>
            <a:ext cx="263525" cy="1079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5" name="Равнобедренный треугольник 34"/>
          <p:cNvSpPr/>
          <p:nvPr/>
        </p:nvSpPr>
        <p:spPr>
          <a:xfrm flipH="1" flipV="1">
            <a:off x="7812088" y="2741613"/>
            <a:ext cx="288925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4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5689503"/>
              </p:ext>
            </p:extLst>
          </p:nvPr>
        </p:nvGraphicFramePr>
        <p:xfrm>
          <a:off x="-339725" y="4124325"/>
          <a:ext cx="6783388" cy="326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667625" y="434975"/>
            <a:ext cx="1262063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thousand </a:t>
            </a:r>
            <a:r>
              <a:rPr lang="ru-RU" sz="1200" dirty="0">
                <a:solidFill>
                  <a:prstClr val="black"/>
                </a:solidFill>
                <a:latin typeface="Calibri"/>
                <a:cs typeface="+mn-cs"/>
              </a:rPr>
              <a:t>. </a:t>
            </a: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people</a:t>
            </a:r>
            <a:endParaRPr lang="ru-RU" sz="1200" dirty="0">
              <a:solidFill>
                <a:prstClr val="black"/>
              </a:solidFill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00788" y="4006850"/>
            <a:ext cx="3384550" cy="1169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Compare</a:t>
            </a:r>
            <a:r>
              <a:rPr lang="en-US" sz="1400" b="1" dirty="0" smtClean="0">
                <a:latin typeface="Arial Narrow" panose="020B0606020202030204" pitchFamily="34" charset="0"/>
                <a:cs typeface="+mn-cs"/>
              </a:rPr>
              <a:t>d</a:t>
            </a:r>
            <a:r>
              <a:rPr lang="en-US" sz="14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+mn-cs"/>
              </a:rPr>
              <a:t> </a:t>
            </a:r>
            <a:r>
              <a:rPr lang="en-US" sz="1400" b="1" dirty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to 2010</a:t>
            </a:r>
            <a:endParaRPr lang="ru-RU" sz="1400" b="1" dirty="0">
              <a:solidFill>
                <a:prstClr val="black"/>
              </a:solidFill>
              <a:latin typeface="Arial Narrow" panose="020B0606020202030204" pitchFamily="34" charset="0"/>
              <a:cs typeface="+mn-cs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The number of unemployed people decreased to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9,8%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The number of self-employed people decreased to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+mn-cs"/>
              </a:rPr>
              <a:t>19,5% 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259388" y="3967163"/>
            <a:ext cx="928687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mln</a:t>
            </a:r>
            <a:r>
              <a:rPr lang="ru-RU" sz="1200" dirty="0">
                <a:solidFill>
                  <a:prstClr val="black"/>
                </a:solidFill>
                <a:latin typeface="Calibri"/>
                <a:cs typeface="+mn-cs"/>
              </a:rPr>
              <a:t>. 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people</a:t>
            </a:r>
            <a:endParaRPr lang="ru-RU" sz="1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43663" y="5335588"/>
            <a:ext cx="2486025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At the same time , the growth :</a:t>
            </a:r>
            <a:endParaRPr lang="ru-RU" sz="1400" b="1" dirty="0">
              <a:solidFill>
                <a:prstClr val="black"/>
              </a:solidFill>
              <a:latin typeface="Arial Narrow" panose="020B0606020202030204" pitchFamily="34" charset="0"/>
              <a:cs typeface="+mn-cs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b="1" dirty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  <a:cs typeface="+mn-cs"/>
              </a:rPr>
              <a:t>EAP to</a:t>
            </a:r>
            <a:r>
              <a:rPr lang="ru-RU" sz="1400" b="1" dirty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  <a:cs typeface="+mn-cs"/>
              </a:rPr>
              <a:t> 3,7%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b="1" dirty="0">
                <a:solidFill>
                  <a:srgbClr val="C00000"/>
                </a:solidFill>
                <a:latin typeface="Arial Narrow" panose="020B0606020202030204" pitchFamily="34" charset="0"/>
                <a:cs typeface="+mn-cs"/>
              </a:rPr>
              <a:t>Employed </a:t>
            </a:r>
            <a:r>
              <a:rPr lang="ru-RU" sz="1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+mn-cs"/>
              </a:rPr>
              <a:t>4,5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cs typeface="+mn-cs"/>
              </a:rPr>
              <a:t>%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400" b="1" dirty="0" smtClean="0">
                <a:solidFill>
                  <a:srgbClr val="9BBB59">
                    <a:lumMod val="75000"/>
                  </a:srgbClr>
                </a:solidFill>
                <a:latin typeface="Arial Narrow" panose="020B0606020202030204" pitchFamily="34" charset="0"/>
                <a:cs typeface="+mn-cs"/>
              </a:rPr>
              <a:t>Wage workers </a:t>
            </a:r>
            <a:r>
              <a:rPr lang="en-US" sz="1400" b="1" dirty="0" smtClean="0">
                <a:solidFill>
                  <a:srgbClr val="9BBB59">
                    <a:lumMod val="75000"/>
                  </a:srgbClr>
                </a:solidFill>
                <a:latin typeface="Arial Narrow" panose="020B0606020202030204" pitchFamily="34" charset="0"/>
                <a:cs typeface="+mn-cs"/>
              </a:rPr>
              <a:t>to</a:t>
            </a:r>
            <a:r>
              <a:rPr lang="ru-RU" sz="1400" b="1" dirty="0" smtClean="0">
                <a:solidFill>
                  <a:srgbClr val="9BBB59">
                    <a:lumMod val="75000"/>
                  </a:srgbClr>
                </a:solidFill>
                <a:latin typeface="Arial Narrow" panose="020B0606020202030204" pitchFamily="34" charset="0"/>
                <a:cs typeface="+mn-cs"/>
              </a:rPr>
              <a:t> </a:t>
            </a:r>
            <a:r>
              <a:rPr lang="ru-RU" sz="1400" b="1" dirty="0">
                <a:solidFill>
                  <a:srgbClr val="9BBB59">
                    <a:lumMod val="75000"/>
                  </a:srgbClr>
                </a:solidFill>
                <a:latin typeface="Arial Narrow" panose="020B0606020202030204" pitchFamily="34" charset="0"/>
                <a:cs typeface="+mn-cs"/>
              </a:rPr>
              <a:t>16,6%</a:t>
            </a:r>
          </a:p>
        </p:txBody>
      </p:sp>
      <p:sp>
        <p:nvSpPr>
          <p:cNvPr id="27" name="Равнобедренный треугольник 26"/>
          <p:cNvSpPr/>
          <p:nvPr/>
        </p:nvSpPr>
        <p:spPr>
          <a:xfrm flipH="1" flipV="1">
            <a:off x="7812088" y="3071813"/>
            <a:ext cx="288925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Равнобедренный треугольник 36"/>
          <p:cNvSpPr/>
          <p:nvPr/>
        </p:nvSpPr>
        <p:spPr>
          <a:xfrm rot="10800000" flipH="1" flipV="1">
            <a:off x="1763713" y="1703388"/>
            <a:ext cx="287337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2" name="Равнобедренный треугольник 41"/>
          <p:cNvSpPr/>
          <p:nvPr/>
        </p:nvSpPr>
        <p:spPr>
          <a:xfrm rot="10800000" flipH="1" flipV="1">
            <a:off x="1763713" y="2063750"/>
            <a:ext cx="287337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3" name="Равнобедренный треугольник 42"/>
          <p:cNvSpPr/>
          <p:nvPr/>
        </p:nvSpPr>
        <p:spPr>
          <a:xfrm rot="10800000" flipH="1" flipV="1">
            <a:off x="3059113" y="1733550"/>
            <a:ext cx="288925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4" name="Равнобедренный треугольник 43"/>
          <p:cNvSpPr/>
          <p:nvPr/>
        </p:nvSpPr>
        <p:spPr>
          <a:xfrm rot="10800000" flipH="1" flipV="1">
            <a:off x="1763713" y="2390775"/>
            <a:ext cx="287337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5" name="Равнобедренный треугольник 44"/>
          <p:cNvSpPr/>
          <p:nvPr/>
        </p:nvSpPr>
        <p:spPr>
          <a:xfrm rot="10800000" flipH="1" flipV="1">
            <a:off x="1763713" y="3071813"/>
            <a:ext cx="287337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6" name="Равнобедренный треугольник 45"/>
          <p:cNvSpPr/>
          <p:nvPr/>
        </p:nvSpPr>
        <p:spPr>
          <a:xfrm rot="10800000" flipH="1" flipV="1">
            <a:off x="3059113" y="2063750"/>
            <a:ext cx="288925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7" name="Равнобедренный треугольник 46"/>
          <p:cNvSpPr/>
          <p:nvPr/>
        </p:nvSpPr>
        <p:spPr>
          <a:xfrm rot="10800000" flipH="1" flipV="1">
            <a:off x="3059113" y="2390775"/>
            <a:ext cx="288925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8" name="Равнобедренный треугольник 47"/>
          <p:cNvSpPr/>
          <p:nvPr/>
        </p:nvSpPr>
        <p:spPr>
          <a:xfrm rot="10800000" flipH="1" flipV="1">
            <a:off x="3051175" y="3071813"/>
            <a:ext cx="288925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9" name="Равнобедренный треугольник 48"/>
          <p:cNvSpPr/>
          <p:nvPr/>
        </p:nvSpPr>
        <p:spPr>
          <a:xfrm flipV="1">
            <a:off x="3059113" y="2693988"/>
            <a:ext cx="231775" cy="12065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0" name="Равнобедренный треугольник 49"/>
          <p:cNvSpPr/>
          <p:nvPr/>
        </p:nvSpPr>
        <p:spPr>
          <a:xfrm flipV="1">
            <a:off x="1763713" y="2670175"/>
            <a:ext cx="230187" cy="119063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1" name="Равнобедренный треугольник 40"/>
          <p:cNvSpPr/>
          <p:nvPr/>
        </p:nvSpPr>
        <p:spPr>
          <a:xfrm flipH="1" flipV="1">
            <a:off x="6443663" y="3071813"/>
            <a:ext cx="288925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0825" y="304800"/>
            <a:ext cx="69850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MS PGothic" pitchFamily="34" charset="-128"/>
                <a:cs typeface="+mn-cs"/>
              </a:rPr>
              <a:t>Indicators of the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MS PGothic" pitchFamily="34" charset="-128"/>
                <a:cs typeface="+mn-cs"/>
              </a:rPr>
              <a:t>Labour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MS PGothic" pitchFamily="34" charset="-128"/>
                <a:cs typeface="+mn-cs"/>
              </a:rPr>
              <a:t> Market of Kazakhstan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55" name="Равнобедренный треугольник 54"/>
          <p:cNvSpPr/>
          <p:nvPr/>
        </p:nvSpPr>
        <p:spPr>
          <a:xfrm flipH="1" flipV="1">
            <a:off x="7812088" y="3471863"/>
            <a:ext cx="288925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6" name="Равнобедренный треугольник 55"/>
          <p:cNvSpPr/>
          <p:nvPr/>
        </p:nvSpPr>
        <p:spPr>
          <a:xfrm flipH="1" flipV="1">
            <a:off x="6443663" y="3471863"/>
            <a:ext cx="288925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7" name="Равнобедренный треугольник 56"/>
          <p:cNvSpPr/>
          <p:nvPr/>
        </p:nvSpPr>
        <p:spPr>
          <a:xfrm flipH="1" flipV="1">
            <a:off x="4284663" y="3500438"/>
            <a:ext cx="287337" cy="101600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8" name="Равнобедренный треугольник 57"/>
          <p:cNvSpPr/>
          <p:nvPr/>
        </p:nvSpPr>
        <p:spPr>
          <a:xfrm flipV="1">
            <a:off x="3059113" y="3500438"/>
            <a:ext cx="231775" cy="117475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0" name="Равнобедренный треугольник 59"/>
          <p:cNvSpPr/>
          <p:nvPr/>
        </p:nvSpPr>
        <p:spPr>
          <a:xfrm flipV="1">
            <a:off x="1820863" y="3500438"/>
            <a:ext cx="230187" cy="117475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283" name="Rectangle 1"/>
          <p:cNvSpPr>
            <a:spLocks noChangeArrowheads="1"/>
          </p:cNvSpPr>
          <p:nvPr/>
        </p:nvSpPr>
        <p:spPr bwMode="auto">
          <a:xfrm>
            <a:off x="0" y="90488"/>
            <a:ext cx="0" cy="276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BE79B5D-7EB9-4CD6-A16C-F45D7479CC64}" type="slidenum">
              <a:rPr lang="ru-RU" altLang="ru-RU">
                <a:solidFill>
                  <a:srgbClr val="898989"/>
                </a:solidFill>
              </a:rPr>
              <a:pPr/>
              <a:t>4</a:t>
            </a:fld>
            <a:endParaRPr lang="ru-RU" altLang="ru-RU">
              <a:solidFill>
                <a:srgbClr val="898989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674687"/>
          </a:xfrm>
        </p:spPr>
        <p:txBody>
          <a:bodyPr/>
          <a:lstStyle/>
          <a:p>
            <a:pPr marL="0" indent="0" algn="l" fontAlgn="auto">
              <a:spcBef>
                <a:spcPct val="200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rPr>
              <a:t>Road map of employment 2020  </a:t>
            </a:r>
            <a:endParaRPr lang="ru-RU" sz="36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8196" name="Прямоугольник 10"/>
          <p:cNvSpPr>
            <a:spLocks noChangeArrowheads="1"/>
          </p:cNvSpPr>
          <p:nvPr/>
        </p:nvSpPr>
        <p:spPr bwMode="auto">
          <a:xfrm>
            <a:off x="323850" y="1844675"/>
            <a:ext cx="83534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938" indent="706438" algn="just">
              <a:tabLst>
                <a:tab pos="449263" algn="l"/>
                <a:tab pos="1725613" algn="l"/>
              </a:tabLst>
            </a:pPr>
            <a:r>
              <a:rPr lang="en-US" altLang="ru-RU" dirty="0">
                <a:latin typeface="Arial" charset="0"/>
              </a:rPr>
              <a:t>Increasing the level of employment, the promotion of well-being improvement, reducing unemployment</a:t>
            </a:r>
            <a:endParaRPr lang="ru-RU" altLang="ru-RU" dirty="0">
              <a:latin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1313" y="1125538"/>
            <a:ext cx="52517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00B0F0"/>
                </a:solidFill>
                <a:latin typeface="Arial Narrow" panose="020B0606020202030204" pitchFamily="34" charset="0"/>
                <a:cs typeface="+mn-cs"/>
              </a:rPr>
              <a:t>The purpose of </a:t>
            </a:r>
            <a:r>
              <a:rPr lang="en-US" sz="3600" b="1" dirty="0" smtClean="0">
                <a:solidFill>
                  <a:srgbClr val="00B0F0"/>
                </a:solidFill>
                <a:latin typeface="Arial Narrow" panose="020B0606020202030204" pitchFamily="34" charset="0"/>
                <a:cs typeface="+mn-cs"/>
              </a:rPr>
              <a:t>the Program</a:t>
            </a:r>
            <a:endParaRPr lang="ru-RU" sz="3600" b="1" dirty="0">
              <a:solidFill>
                <a:srgbClr val="00B0F0"/>
              </a:solidFill>
              <a:latin typeface="Arial Narrow" panose="020B0606020202030204" pitchFamily="34" charset="0"/>
              <a:cs typeface="+mn-cs"/>
            </a:endParaRPr>
          </a:p>
        </p:txBody>
      </p:sp>
      <p:sp>
        <p:nvSpPr>
          <p:cNvPr id="8198" name="Прямоугольник 13"/>
          <p:cNvSpPr>
            <a:spLocks noChangeArrowheads="1"/>
          </p:cNvSpPr>
          <p:nvPr/>
        </p:nvSpPr>
        <p:spPr bwMode="auto">
          <a:xfrm>
            <a:off x="179388" y="3714750"/>
            <a:ext cx="86407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3688" indent="-285750" algn="just">
              <a:buClr>
                <a:srgbClr val="00B0F0"/>
              </a:buClr>
              <a:buFont typeface="Wingdings" pitchFamily="2" charset="2"/>
              <a:buChar char="ü"/>
            </a:pPr>
            <a:r>
              <a:rPr lang="en-US" altLang="ru-RU" dirty="0" smtClean="0">
                <a:latin typeface="Arial" charset="0"/>
              </a:rPr>
              <a:t>Engaging unproductively </a:t>
            </a:r>
            <a:r>
              <a:rPr lang="en-US" altLang="ru-RU" dirty="0">
                <a:latin typeface="Arial" charset="0"/>
              </a:rPr>
              <a:t>self-employed</a:t>
            </a:r>
            <a:r>
              <a:rPr lang="en-US" altLang="ru-RU" dirty="0" smtClean="0">
                <a:latin typeface="Arial" charset="0"/>
              </a:rPr>
              <a:t>, </a:t>
            </a:r>
            <a:r>
              <a:rPr lang="en-US" altLang="ru-RU" dirty="0">
                <a:latin typeface="Arial" charset="0"/>
              </a:rPr>
              <a:t>unemployed </a:t>
            </a:r>
            <a:r>
              <a:rPr lang="en-US" altLang="ru-RU" dirty="0" smtClean="0">
                <a:latin typeface="Arial" charset="0"/>
              </a:rPr>
              <a:t>and the </a:t>
            </a:r>
            <a:r>
              <a:rPr lang="en-US" altLang="ru-RU" dirty="0">
                <a:latin typeface="Arial" charset="0"/>
              </a:rPr>
              <a:t>target </a:t>
            </a:r>
            <a:r>
              <a:rPr lang="en-US" altLang="ru-RU" dirty="0" smtClean="0">
                <a:latin typeface="Arial" charset="0"/>
              </a:rPr>
              <a:t>population into active measures of employment promotion;</a:t>
            </a:r>
            <a:endParaRPr lang="en-US" altLang="ru-RU" dirty="0">
              <a:latin typeface="Arial" charset="0"/>
            </a:endParaRPr>
          </a:p>
          <a:p>
            <a:pPr marL="293688" indent="-285750" algn="just">
              <a:buClr>
                <a:srgbClr val="00B0F0"/>
              </a:buClr>
              <a:buFont typeface="Wingdings" pitchFamily="2" charset="2"/>
              <a:buChar char="ü"/>
            </a:pPr>
            <a:r>
              <a:rPr lang="en-US" altLang="ru-RU" dirty="0">
                <a:latin typeface="Arial" charset="0"/>
              </a:rPr>
              <a:t>Development of human resources</a:t>
            </a:r>
            <a:r>
              <a:rPr lang="ru-RU" altLang="ru-RU" dirty="0">
                <a:latin typeface="Arial" charset="0"/>
              </a:rPr>
              <a:t>;</a:t>
            </a:r>
          </a:p>
          <a:p>
            <a:pPr marL="293688" indent="-285750" algn="just">
              <a:buClr>
                <a:srgbClr val="00B0F0"/>
              </a:buClr>
              <a:buFont typeface="Wingdings" pitchFamily="2" charset="2"/>
              <a:buChar char="ü"/>
            </a:pPr>
            <a:r>
              <a:rPr lang="en-US" altLang="ru-RU" dirty="0">
                <a:latin typeface="Arial" charset="0"/>
              </a:rPr>
              <a:t>Improving the provision of targeted social assistance</a:t>
            </a:r>
            <a:r>
              <a:rPr lang="ru-RU" altLang="ru-RU" dirty="0">
                <a:latin typeface="Arial" charset="0"/>
              </a:rPr>
              <a:t>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49238" y="2730500"/>
            <a:ext cx="56108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00B0F0"/>
                </a:solidFill>
                <a:latin typeface="Arial Narrow" panose="020B0606020202030204" pitchFamily="34" charset="0"/>
                <a:cs typeface="+mn-cs"/>
              </a:rPr>
              <a:t>The objectives of the </a:t>
            </a:r>
            <a:r>
              <a:rPr lang="en-US" sz="3600" b="1" dirty="0" smtClean="0">
                <a:solidFill>
                  <a:srgbClr val="00B0F0"/>
                </a:solidFill>
                <a:latin typeface="Arial Narrow" panose="020B0606020202030204" pitchFamily="34" charset="0"/>
                <a:cs typeface="+mn-cs"/>
              </a:rPr>
              <a:t>Program</a:t>
            </a:r>
            <a:endParaRPr lang="ru-RU" sz="3600" b="1" dirty="0">
              <a:solidFill>
                <a:srgbClr val="00B0F0"/>
              </a:solidFill>
              <a:latin typeface="Arial Narrow" panose="020B0606020202030204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6046BF-4656-47C9-B3AC-13AD28C8EE21}" type="slidenum">
              <a:rPr lang="ru-RU" altLang="ru-RU">
                <a:solidFill>
                  <a:srgbClr val="898989"/>
                </a:solidFill>
              </a:rPr>
              <a:pPr/>
              <a:t>5</a:t>
            </a:fld>
            <a:endParaRPr lang="ru-RU" altLang="ru-RU">
              <a:solidFill>
                <a:srgbClr val="89898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188913"/>
            <a:ext cx="8424862" cy="5400675"/>
          </a:xfrm>
        </p:spPr>
        <p:txBody>
          <a:bodyPr rtlCol="0" anchor="ctr">
            <a:normAutofit/>
          </a:bodyPr>
          <a:lstStyle/>
          <a:p>
            <a:pPr marL="0" indent="0" fontAlgn="auto"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sz="2000" b="1" dirty="0">
                <a:solidFill>
                  <a:schemeClr val="bg2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000" b="1" dirty="0" smtClean="0">
                <a:solidFill>
                  <a:schemeClr val="bg2">
                    <a:lumMod val="75000"/>
                  </a:schemeClr>
                </a:solidFill>
                <a:latin typeface="Arial Narrow" panose="020B0606020202030204" pitchFamily="34" charset="0"/>
              </a:rPr>
              <a:t>      </a:t>
            </a:r>
            <a:r>
              <a:rPr lang="en-AU" sz="36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Targets of the Program</a:t>
            </a:r>
            <a:endParaRPr lang="ru-RU" sz="3600" b="1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     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       by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 2020</a:t>
            </a:r>
            <a:r>
              <a:rPr lang="ru-RU" sz="20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: </a:t>
            </a:r>
          </a:p>
          <a:p>
            <a:pPr marL="548640" lvl="1" indent="-182880" fontAlgn="auto">
              <a:spcBef>
                <a:spcPts val="1200"/>
              </a:spcBef>
              <a:spcAft>
                <a:spcPts val="0"/>
              </a:spcAft>
              <a:buClr>
                <a:srgbClr val="00B0F0"/>
              </a:buClr>
              <a:buFont typeface="Arial Narrow" pitchFamily="34" charset="0"/>
              <a:buChar char="►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1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)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the unemployment rate will not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exceed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5,0</a:t>
            </a:r>
            <a:r>
              <a:rPr lang="ru-RU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%;</a:t>
            </a:r>
          </a:p>
          <a:p>
            <a:pPr marL="548640" lvl="1" indent="-182880" fontAlgn="auto">
              <a:spcBef>
                <a:spcPts val="1200"/>
              </a:spcBef>
              <a:spcAft>
                <a:spcPts val="0"/>
              </a:spcAft>
              <a:buClr>
                <a:srgbClr val="00B0F0"/>
              </a:buClr>
              <a:buFont typeface="Arial Narrow" pitchFamily="34" charset="0"/>
              <a:buChar char="►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2)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female unemployment rate will not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exceed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5,5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%;</a:t>
            </a:r>
          </a:p>
          <a:p>
            <a:pPr marL="548640" lvl="1" indent="-182880" fontAlgn="auto">
              <a:spcBef>
                <a:spcPts val="1200"/>
              </a:spcBef>
              <a:spcAft>
                <a:spcPts val="0"/>
              </a:spcAft>
              <a:buClr>
                <a:srgbClr val="00B0F0"/>
              </a:buClr>
              <a:buFont typeface="Arial Narrow" pitchFamily="34" charset="0"/>
              <a:buChar char="►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3)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youth unemployment (15-28 years) will not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exceed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4,6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%;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marL="457200" lvl="1" indent="0" fontAlgn="auto">
              <a:spcBef>
                <a:spcPts val="1200"/>
              </a:spcBef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None/>
              <a:defRPr/>
            </a:pPr>
            <a:endParaRPr lang="en-US" b="1" dirty="0" smtClean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marL="457200" lvl="1" indent="0" fontAlgn="auto">
              <a:spcBef>
                <a:spcPts val="1200"/>
              </a:spcBef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None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Participants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of the Program</a:t>
            </a:r>
          </a:p>
          <a:p>
            <a:pPr marL="457200" lvl="1" indent="0" fontAlgn="auto">
              <a:spcBef>
                <a:spcPts val="1200"/>
              </a:spcBef>
              <a:spcAft>
                <a:spcPts val="0"/>
              </a:spcAft>
              <a:buClr>
                <a:srgbClr val="00B0F0"/>
              </a:buClr>
              <a:buFont typeface="Arial" panose="020B0604020202020204" pitchFamily="34" charset="0"/>
              <a:buNone/>
              <a:defRPr/>
            </a:pP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Participants </a:t>
            </a:r>
            <a:r>
              <a:rPr lang="en-US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of </a:t>
            </a:r>
            <a:r>
              <a:rPr lang="en-US" i="1" dirty="0">
                <a:solidFill>
                  <a:schemeClr val="tx1"/>
                </a:solidFill>
                <a:latin typeface="Arial Narrow" panose="020B0606020202030204" pitchFamily="34" charset="0"/>
              </a:rPr>
              <a:t>the program are </a:t>
            </a:r>
            <a:r>
              <a:rPr lang="en-US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the citizens </a:t>
            </a:r>
            <a:r>
              <a:rPr lang="en-US" i="1" dirty="0">
                <a:solidFill>
                  <a:schemeClr val="tx1"/>
                </a:solidFill>
                <a:latin typeface="Arial Narrow" panose="020B0606020202030204" pitchFamily="34" charset="0"/>
              </a:rPr>
              <a:t>of the Republic of Kazakhstan </a:t>
            </a:r>
            <a:r>
              <a:rPr lang="en-US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including </a:t>
            </a:r>
            <a:r>
              <a:rPr lang="en-US" i="1" dirty="0">
                <a:solidFill>
                  <a:schemeClr val="tx1"/>
                </a:solidFill>
                <a:latin typeface="Arial Narrow" panose="020B0606020202030204" pitchFamily="34" charset="0"/>
              </a:rPr>
              <a:t>unemployed, part-time, low-income, </a:t>
            </a:r>
            <a:r>
              <a:rPr lang="en-US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self-employed citizens, </a:t>
            </a:r>
            <a:r>
              <a:rPr lang="en-US" i="1" dirty="0">
                <a:solidFill>
                  <a:schemeClr val="tx1"/>
                </a:solidFill>
                <a:latin typeface="Arial Narrow" panose="020B0606020202030204" pitchFamily="34" charset="0"/>
              </a:rPr>
              <a:t>as well as immigrants and repatriates and other categories of </a:t>
            </a:r>
            <a:r>
              <a:rPr lang="en-US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citizens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1A6476-E2FC-4F0B-8296-1AC235657ED0}" type="slidenum">
              <a:rPr lang="ru-RU" altLang="ru-RU">
                <a:solidFill>
                  <a:srgbClr val="898989"/>
                </a:solidFill>
              </a:rPr>
              <a:pPr/>
              <a:t>6</a:t>
            </a:fld>
            <a:endParaRPr lang="ru-RU" altLang="ru-RU">
              <a:solidFill>
                <a:srgbClr val="898989"/>
              </a:solidFill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sz="quarter" idx="13"/>
          </p:nvPr>
        </p:nvSpPr>
        <p:spPr>
          <a:xfrm>
            <a:off x="179388" y="333375"/>
            <a:ext cx="8713787" cy="5662613"/>
          </a:xfrm>
        </p:spPr>
        <p:txBody>
          <a:bodyPr/>
          <a:lstStyle/>
          <a:p>
            <a:pPr marL="0" lvl="1" indent="0">
              <a:spcAft>
                <a:spcPct val="0"/>
              </a:spcAft>
              <a:buClr>
                <a:srgbClr val="002060"/>
              </a:buClr>
              <a:buFont typeface="Courier New" pitchFamily="49" charset="0"/>
              <a:buNone/>
            </a:pP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I. PROVIDING EMPLOYMENT THROUGH THE DEVELOPMENT OF             INFRUCTRUCTURE, HOUSING &amp; COMMUNAL SERVICES</a:t>
            </a:r>
          </a:p>
          <a:p>
            <a:pPr marL="0" lvl="1" indent="0">
              <a:spcAft>
                <a:spcPct val="0"/>
              </a:spcAft>
              <a:buClr>
                <a:srgbClr val="002060"/>
              </a:buClr>
              <a:buFont typeface="Georgia" pitchFamily="18" charset="0"/>
              <a:buNone/>
            </a:pPr>
            <a:endParaRPr lang="en-US" dirty="0" smtClean="0">
              <a:latin typeface="Arial Narrow" pitchFamily="34" charset="0"/>
            </a:endParaRPr>
          </a:p>
          <a:p>
            <a:pPr marL="0" lvl="1" indent="0">
              <a:spcAft>
                <a:spcPct val="0"/>
              </a:spcAft>
              <a:buClr>
                <a:srgbClr val="002060"/>
              </a:buClr>
              <a:buFont typeface="Georgia" pitchFamily="18" charset="0"/>
              <a:buNone/>
            </a:pPr>
            <a:r>
              <a:rPr lang="en-US" dirty="0" smtClean="0">
                <a:latin typeface="Arial Narrow" pitchFamily="34" charset="0"/>
              </a:rPr>
              <a:t>This allows to</a:t>
            </a:r>
            <a:r>
              <a:rPr lang="en-GB" dirty="0" smtClean="0">
                <a:latin typeface="Arial Narrow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 Narrow" pitchFamily="34" charset="0"/>
              </a:rPr>
              <a:t>efficiently </a:t>
            </a: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create workplaces and control the unemployment rate</a:t>
            </a:r>
          </a:p>
          <a:p>
            <a:pPr marL="0" lvl="1" indent="0">
              <a:spcAft>
                <a:spcPct val="0"/>
              </a:spcAft>
              <a:buClr>
                <a:srgbClr val="002060"/>
              </a:buClr>
              <a:buFont typeface="Georgia" pitchFamily="18" charset="0"/>
              <a:buNone/>
            </a:pP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                                                                 </a:t>
            </a:r>
          </a:p>
          <a:p>
            <a:pPr marL="0" lvl="1" indent="0">
              <a:spcAft>
                <a:spcPct val="0"/>
              </a:spcAft>
              <a:buClr>
                <a:srgbClr val="002060"/>
              </a:buClr>
              <a:buFont typeface="Georgia" pitchFamily="18" charset="0"/>
              <a:buNone/>
            </a:pPr>
            <a:endParaRPr lang="en-US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1547813" y="1725613"/>
            <a:ext cx="6985000" cy="429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 marL="228600" indent="-182563" algn="l" rtl="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1389063" indent="-182563" algn="l" rtl="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eaLnBrk="1" fontAlgn="auto" hangingPunct="1">
              <a:spcBef>
                <a:spcPts val="1200"/>
              </a:spcBef>
              <a:buClr>
                <a:srgbClr val="00B0F0"/>
              </a:buClr>
              <a:buFont typeface="Arial" panose="020B0604020202020204" pitchFamily="34" charset="0"/>
              <a:buNone/>
              <a:defRPr/>
            </a:pPr>
            <a:r>
              <a:rPr lang="en-US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Within this framework</a:t>
            </a:r>
            <a:r>
              <a:rPr lang="en-GB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, </a:t>
            </a:r>
            <a:r>
              <a:rPr lang="en-GB" u="sng" dirty="0" smtClean="0">
                <a:solidFill>
                  <a:schemeClr val="tx1"/>
                </a:solidFill>
                <a:latin typeface="Arial Narrow" pitchFamily="34" charset="0"/>
              </a:rPr>
              <a:t>the provision is made for </a:t>
            </a:r>
            <a:r>
              <a:rPr lang="en-US" u="sng" dirty="0" smtClean="0">
                <a:solidFill>
                  <a:schemeClr val="tx1"/>
                </a:solidFill>
                <a:latin typeface="Arial Narrow" pitchFamily="34" charset="0"/>
              </a:rPr>
              <a:t>employment at workplaces related to</a:t>
            </a:r>
            <a:r>
              <a:rPr lang="ru-RU" b="1" u="sng" dirty="0" smtClean="0">
                <a:solidFill>
                  <a:schemeClr val="tx1"/>
                </a:solidFill>
                <a:latin typeface="Arial Narrow" pitchFamily="34" charset="0"/>
              </a:rPr>
              <a:t>:</a:t>
            </a:r>
          </a:p>
          <a:p>
            <a:pPr marL="355600" lvl="1" indent="-355600" eaLnBrk="1" fontAlgn="auto" hangingPunct="1">
              <a:spcBef>
                <a:spcPts val="1200"/>
              </a:spcBef>
              <a:buClr>
                <a:srgbClr val="002060"/>
              </a:buClr>
              <a:buFont typeface="Arial Narrow" pitchFamily="34" charset="0"/>
              <a:buChar char="◄"/>
              <a:defRPr/>
            </a:pP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overhaul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, medium and current repairs of objects: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</a:p>
          <a:p>
            <a:pPr marL="355600" lvl="2" indent="0" eaLnBrk="1" fontAlgn="auto" hangingPunct="1">
              <a:buClr>
                <a:srgbClr val="00B0F0"/>
              </a:buClr>
              <a:buFont typeface="Arial Narrow" pitchFamily="34" charset="0"/>
              <a:buChar char="►"/>
              <a:defRPr/>
            </a:pPr>
            <a:r>
              <a:rPr lang="en-A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housing and </a:t>
            </a:r>
            <a:r>
              <a:rPr lang="en-AU" dirty="0" smtClean="0">
                <a:solidFill>
                  <a:schemeClr val="tx1"/>
                </a:solidFill>
                <a:latin typeface="Arial Narrow" pitchFamily="34" charset="0"/>
              </a:rPr>
              <a:t>utilities sector</a:t>
            </a:r>
            <a:endParaRPr lang="ru-RU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355600" lvl="2" indent="0" eaLnBrk="1" fontAlgn="auto" hangingPunct="1">
              <a:buClr>
                <a:srgbClr val="00B0F0"/>
              </a:buClr>
              <a:buFont typeface="Arial Narrow" pitchFamily="34" charset="0"/>
              <a:buChar char="►"/>
              <a:defRPr/>
            </a:pPr>
            <a:r>
              <a:rPr lang="en-A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social and cultural facilities</a:t>
            </a:r>
          </a:p>
          <a:p>
            <a:pPr marL="355600" lvl="2" indent="0" eaLnBrk="1" fontAlgn="auto" hangingPunct="1">
              <a:buClr>
                <a:srgbClr val="00B0F0"/>
              </a:buClr>
              <a:buFont typeface="Arial Narrow" pitchFamily="34" charset="0"/>
              <a:buChar char="►"/>
              <a:defRPr/>
            </a:pPr>
            <a:r>
              <a:rPr lang="en-A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engineering and transport infrastructure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marL="355600" lvl="1" indent="-355600" eaLnBrk="1" fontAlgn="auto" hangingPunct="1">
              <a:spcBef>
                <a:spcPts val="1200"/>
              </a:spcBef>
              <a:buClr>
                <a:srgbClr val="002060"/>
              </a:buClr>
              <a:buFont typeface="Arial Narrow" pitchFamily="34" charset="0"/>
              <a:buChar char="◄"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CONSTRUCTION OF HOSPITALS IN RURAL AREAS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/>
            </a:r>
            <a:b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</a:b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marL="355600" lvl="1" indent="-355600" eaLnBrk="1" fontAlgn="auto" hangingPunct="1">
              <a:spcBef>
                <a:spcPts val="1200"/>
              </a:spcBef>
              <a:buClr>
                <a:srgbClr val="002060"/>
              </a:buClr>
              <a:buFont typeface="Arial Narrow" pitchFamily="34" charset="0"/>
              <a:buChar char="◄"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IMPROVEMENT OF RURAL SETLEMENTS</a:t>
            </a: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52" y="2132856"/>
            <a:ext cx="945799" cy="878754"/>
          </a:xfrm>
          <a:prstGeom prst="rect">
            <a:avLst/>
          </a:prstGeom>
          <a:solidFill>
            <a:srgbClr val="0070C0"/>
          </a:solidFill>
          <a:ln>
            <a:noFill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05" t="-1" r="24918" b="50848"/>
          <a:stretch/>
        </p:blipFill>
        <p:spPr bwMode="auto">
          <a:xfrm>
            <a:off x="383636" y="3140968"/>
            <a:ext cx="936809" cy="908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94" y="4293096"/>
            <a:ext cx="945799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59" y="5291709"/>
            <a:ext cx="893987" cy="552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2"/>
          <p:cNvSpPr txBox="1">
            <a:spLocks/>
          </p:cNvSpPr>
          <p:nvPr/>
        </p:nvSpPr>
        <p:spPr bwMode="auto">
          <a:xfrm>
            <a:off x="1706563" y="1412875"/>
            <a:ext cx="6985000" cy="4235450"/>
          </a:xfrm>
          <a:prstGeom prst="rect">
            <a:avLst/>
          </a:prstGeom>
          <a:solidFill>
            <a:srgbClr val="DDF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normAutofit/>
          </a:bodyPr>
          <a:lstStyle>
            <a:lvl1pPr marL="228600" indent="-182563" algn="l" rtl="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1389063" indent="-182563" algn="l" rtl="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 eaLnBrk="1" fontAlgn="auto" hangingPunct="1">
              <a:spcBef>
                <a:spcPts val="1200"/>
              </a:spcBef>
              <a:buClr>
                <a:srgbClr val="00B0F0"/>
              </a:buClr>
              <a:buFont typeface="Arial" panose="020B0604020202020204" pitchFamily="34" charset="0"/>
              <a:buNone/>
              <a:defRPr/>
            </a:pP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This will significantly expand villagers' ability to </a:t>
            </a:r>
            <a:r>
              <a:rPr lang="en-US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organize </a:t>
            </a: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business and will contribute to the growth of employment in rural areas and support the comprehensive development of villages </a:t>
            </a:r>
            <a:b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</a:b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         </a:t>
            </a:r>
          </a:p>
          <a:p>
            <a:pPr marL="0" lvl="1" indent="0" algn="just" eaLnBrk="1" fontAlgn="auto" hangingPunct="1">
              <a:spcBef>
                <a:spcPts val="1200"/>
              </a:spcBef>
              <a:buClr>
                <a:srgbClr val="00B0F0"/>
              </a:buClr>
              <a:buFont typeface="Arial" panose="020B0604020202020204" pitchFamily="34" charset="0"/>
              <a:buNone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The measures of promoting business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: </a:t>
            </a:r>
          </a:p>
          <a:p>
            <a:pPr marL="355600" lvl="2" indent="0" eaLnBrk="1" fontAlgn="auto" hangingPunct="1">
              <a:buClr>
                <a:srgbClr val="00B0F0"/>
              </a:buClr>
              <a:buFont typeface="Arial Narrow" pitchFamily="34" charset="0"/>
              <a:buChar char="►"/>
              <a:defRPr/>
            </a:pPr>
            <a:r>
              <a:rPr lang="en-AU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Free training for basic skills of business </a:t>
            </a:r>
          </a:p>
          <a:p>
            <a:pPr marL="355600" lvl="2" indent="0" eaLnBrk="1" fontAlgn="auto" hangingPunct="1">
              <a:buClr>
                <a:srgbClr val="00B0F0"/>
              </a:buClr>
              <a:buFont typeface="Arial Narrow" pitchFamily="34" charset="0"/>
              <a:buChar char="►"/>
              <a:defRPr/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 marL="355600" lvl="2" indent="0" eaLnBrk="1" fontAlgn="auto" hangingPunct="1">
              <a:buClr>
                <a:srgbClr val="00B0F0"/>
              </a:buClr>
              <a:buFont typeface="Arial Narrow" pitchFamily="34" charset="0"/>
              <a:buChar char="►"/>
              <a:defRPr/>
            </a:pPr>
            <a:r>
              <a:rPr lang="en-AU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Provision of </a:t>
            </a:r>
            <a:r>
              <a:rPr lang="en-AU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micro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loan</a:t>
            </a:r>
            <a:r>
              <a:rPr lang="en-AU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for 5 years  (up to 20 000$) </a:t>
            </a:r>
            <a:endParaRPr lang="en-AU" b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 marL="355600" lvl="2" indent="0" eaLnBrk="1" fontAlgn="auto" hangingPunct="1">
              <a:buClr>
                <a:srgbClr val="00B0F0"/>
              </a:buClr>
              <a:buFont typeface="Arial Narrow" pitchFamily="34" charset="0"/>
              <a:buChar char="►"/>
              <a:defRPr/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 marL="355600" lvl="2" indent="0" eaLnBrk="1" fontAlgn="auto" hangingPunct="1">
              <a:buClr>
                <a:srgbClr val="00B0F0"/>
              </a:buClr>
              <a:buFont typeface="Arial Narrow" pitchFamily="34" charset="0"/>
              <a:buChar char="►"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Support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of the project up to 1 year</a:t>
            </a:r>
          </a:p>
          <a:p>
            <a:pPr marL="0" lvl="1" indent="0" eaLnBrk="1" fontAlgn="auto" hangingPunct="1">
              <a:spcBef>
                <a:spcPts val="1200"/>
              </a:spcBef>
              <a:buClr>
                <a:srgbClr val="002060"/>
              </a:buClr>
              <a:buFont typeface="Georgia" pitchFamily="18" charset="0"/>
              <a:buNone/>
              <a:defRPr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1266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865691-9830-4965-8D89-7E25B10F6489}" type="slidenum">
              <a:rPr lang="ru-RU" altLang="ru-RU">
                <a:solidFill>
                  <a:srgbClr val="898989"/>
                </a:solidFill>
              </a:rPr>
              <a:pPr/>
              <a:t>7</a:t>
            </a:fld>
            <a:endParaRPr lang="ru-RU" altLang="ru-RU">
              <a:solidFill>
                <a:srgbClr val="898989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497887" cy="1079500"/>
          </a:xfrm>
        </p:spPr>
        <p:txBody>
          <a:bodyPr wrap="square" numCol="1" compatLnSpc="1">
            <a:prstTxWarp prst="textNoShape">
              <a:avLst/>
            </a:prstTxWarp>
            <a:normAutofit fontScale="90000"/>
          </a:bodyPr>
          <a:lstStyle/>
          <a:p>
            <a:pPr algn="l">
              <a:buClr>
                <a:srgbClr val="002060"/>
              </a:buClr>
              <a:buSzTx/>
              <a:buFontTx/>
              <a:buNone/>
            </a:pPr>
            <a:r>
              <a:rPr lang="en-US" sz="2900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 Narrow" pitchFamily="34" charset="0"/>
              </a:rPr>
              <a:t>II. </a:t>
            </a:r>
            <a:r>
              <a:rPr lang="en-AU" sz="2500" u="sng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 Narrow" pitchFamily="34" charset="0"/>
              </a:rPr>
              <a:t>PROMOTING BUSINESS INITIATIVES</a:t>
            </a:r>
            <a:r>
              <a:rPr lang="ru-RU" sz="2500" u="sng" dirty="0" smtClean="0">
                <a:solidFill>
                  <a:srgbClr val="404040"/>
                </a:solidFill>
                <a:effectLst/>
                <a:latin typeface="Arial Narrow" pitchFamily="34" charset="0"/>
              </a:rPr>
              <a:t/>
            </a:r>
            <a:br>
              <a:rPr lang="ru-RU" sz="2500" u="sng" dirty="0" smtClean="0">
                <a:solidFill>
                  <a:srgbClr val="404040"/>
                </a:solidFill>
                <a:effectLst/>
                <a:latin typeface="Arial Narrow" pitchFamily="34" charset="0"/>
              </a:rPr>
            </a:br>
            <a:r>
              <a:rPr lang="en-US" sz="2500" u="sng" dirty="0" smtClean="0">
                <a:solidFill>
                  <a:srgbClr val="404040"/>
                </a:solidFill>
                <a:effectLst/>
                <a:latin typeface="Arial Narrow" pitchFamily="34" charset="0"/>
              </a:rPr>
              <a:t/>
            </a:r>
            <a:br>
              <a:rPr lang="en-US" sz="2500" u="sng" dirty="0" smtClean="0">
                <a:solidFill>
                  <a:srgbClr val="404040"/>
                </a:solidFill>
                <a:effectLst/>
                <a:latin typeface="Arial Narrow" pitchFamily="34" charset="0"/>
              </a:rPr>
            </a:br>
            <a:endParaRPr lang="ru-RU" sz="2500" dirty="0" smtClean="0">
              <a:solidFill>
                <a:srgbClr val="00B0F0"/>
              </a:solidFill>
              <a:effectLst/>
              <a:latin typeface="Arial Narrow" pitchFamily="34" charset="0"/>
            </a:endParaRPr>
          </a:p>
        </p:txBody>
      </p:sp>
      <p:sp>
        <p:nvSpPr>
          <p:cNvPr id="11268" name="Содержимое 2"/>
          <p:cNvSpPr>
            <a:spLocks noGrp="1"/>
          </p:cNvSpPr>
          <p:nvPr>
            <p:ph sz="quarter" idx="13"/>
          </p:nvPr>
        </p:nvSpPr>
        <p:spPr>
          <a:xfrm>
            <a:off x="1908175" y="1484313"/>
            <a:ext cx="6624638" cy="4516437"/>
          </a:xfrm>
        </p:spPr>
        <p:txBody>
          <a:bodyPr anchor="ctr"/>
          <a:lstStyle/>
          <a:p>
            <a:pPr marL="0" lvl="1" indent="0">
              <a:spcAft>
                <a:spcPct val="0"/>
              </a:spcAft>
              <a:buClr>
                <a:srgbClr val="002060"/>
              </a:buClr>
              <a:buFont typeface="Courier New" pitchFamily="49" charset="0"/>
              <a:buNone/>
            </a:pPr>
            <a:r>
              <a:rPr lang="en-AU" sz="3200" b="1" u="sng" smtClean="0">
                <a:latin typeface="Arial Narrow" pitchFamily="34" charset="0"/>
              </a:rPr>
              <a:t> </a:t>
            </a:r>
            <a:endParaRPr lang="en-US" smtClean="0">
              <a:latin typeface="Arial Narrow" pitchFamily="34" charset="0"/>
            </a:endParaRPr>
          </a:p>
        </p:txBody>
      </p:sp>
      <p:pic>
        <p:nvPicPr>
          <p:cNvPr id="13" name="Picture 6" descr="Деньги мешок, изолированных на белый. EPS 8 Фото со стока - 1054537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97" y="3181003"/>
            <a:ext cx="1368152" cy="10801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Рисунок 16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3325813"/>
            <a:ext cx="108108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Рисунок 6"/>
          <p:cNvPicPr>
            <a:picLocks noChangeAspect="1"/>
          </p:cNvPicPr>
          <p:nvPr/>
        </p:nvPicPr>
        <p:blipFill>
          <a:blip r:embed="rId4" cstate="print"/>
          <a:srcRect l="12675" t="8759" r="12675" b="32326"/>
          <a:stretch>
            <a:fillRect/>
          </a:stretch>
        </p:blipFill>
        <p:spPr bwMode="auto">
          <a:xfrm>
            <a:off x="342900" y="1844675"/>
            <a:ext cx="12509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Picture 2" descr="http://www.ericabrooks.com/wp-content/uploads/2010/12/target-marke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113" y="4437063"/>
            <a:ext cx="1152525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0BE24A-62B5-4BA1-BF5F-F126CF7320C7}" type="slidenum">
              <a:rPr lang="ru-RU" altLang="ru-RU"/>
              <a:pPr>
                <a:defRPr/>
              </a:pPr>
              <a:t>8</a:t>
            </a:fld>
            <a:endParaRPr lang="ru-RU" alt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333375"/>
            <a:ext cx="8497888" cy="1943100"/>
          </a:xfrm>
        </p:spPr>
        <p:txBody>
          <a:bodyPr rtlCol="0">
            <a:normAutofit/>
          </a:bodyPr>
          <a:lstStyle/>
          <a:p>
            <a:pPr marL="46037" lvl="1" indent="0" algn="ju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Courier New" pitchFamily="49" charset="0"/>
              <a:buNone/>
              <a:defRPr/>
            </a:pP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III. TRAINING AND ASSISTANCE WITH EMPLOYMENT AND RESETTLEMENT, TAKING INTO ACCOUNT THE REAL DEMAND OF THE EMPLOYER </a:t>
            </a:r>
          </a:p>
          <a:p>
            <a:pPr indent="-18288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  <a:defRPr/>
            </a:pP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627313" y="1773238"/>
            <a:ext cx="6516687" cy="429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 marL="228600" indent="-182563" algn="l" rtl="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1389063" indent="-182563" algn="l" rtl="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eaLnBrk="1" fontAlgn="auto" hangingPunct="1">
              <a:spcBef>
                <a:spcPts val="1200"/>
              </a:spcBef>
              <a:buClr>
                <a:srgbClr val="00B0F0"/>
              </a:buClr>
              <a:buFont typeface="Arial" panose="020B0604020202020204" pitchFamily="34" charset="0"/>
              <a:buNone/>
              <a:defRPr/>
            </a:pP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Training and assistance</a:t>
            </a: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:</a:t>
            </a:r>
          </a:p>
          <a:p>
            <a:pPr marL="355600" lvl="1" indent="-355600" eaLnBrk="1" fontAlgn="auto" hangingPunct="1">
              <a:spcBef>
                <a:spcPts val="1200"/>
              </a:spcBef>
              <a:buClr>
                <a:srgbClr val="002060"/>
              </a:buClr>
              <a:buFont typeface="Arial Narrow" pitchFamily="34" charset="0"/>
              <a:buChar char="◄"/>
              <a:defRPr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Organization of social career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counseling, advice on training, employment </a:t>
            </a:r>
          </a:p>
          <a:p>
            <a:pPr marL="355600" lvl="1" indent="-355600" eaLnBrk="1" fontAlgn="auto" hangingPunct="1">
              <a:spcBef>
                <a:spcPts val="1200"/>
              </a:spcBef>
              <a:buClr>
                <a:srgbClr val="002060"/>
              </a:buClr>
              <a:buFont typeface="Arial Narrow" pitchFamily="34" charset="0"/>
              <a:buChar char="◄"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Training (</a:t>
            </a:r>
            <a:r>
              <a:rPr lang="en-US" sz="1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with financial aid, covering living &amp; transport expenses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)</a:t>
            </a:r>
          </a:p>
          <a:p>
            <a:pPr marL="0" lvl="1" indent="0" eaLnBrk="1" fontAlgn="auto" hangingPunct="1">
              <a:spcBef>
                <a:spcPts val="1200"/>
              </a:spcBef>
              <a:buClr>
                <a:srgbClr val="002060"/>
              </a:buClr>
              <a:buFont typeface="Georgia" pitchFamily="18" charset="0"/>
              <a:buNone/>
              <a:defRPr/>
            </a:pP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Employment:</a:t>
            </a:r>
          </a:p>
          <a:p>
            <a:pPr marL="355600" lvl="1" indent="-355600" eaLnBrk="1" fontAlgn="auto" hangingPunct="1">
              <a:spcBef>
                <a:spcPts val="1200"/>
              </a:spcBef>
              <a:buClr>
                <a:srgbClr val="002060"/>
              </a:buClr>
              <a:buFont typeface="Arial Narrow" pitchFamily="34" charset="0"/>
              <a:buChar char="◄"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Social workplaces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(state subsidies - 65%, employee - 35%)</a:t>
            </a:r>
          </a:p>
          <a:p>
            <a:pPr marL="355600" lvl="1" indent="-355600" eaLnBrk="1" fontAlgn="auto" hangingPunct="1">
              <a:spcBef>
                <a:spcPts val="1200"/>
              </a:spcBef>
              <a:buClr>
                <a:srgbClr val="002060"/>
              </a:buClr>
              <a:buFont typeface="Arial Narrow" pitchFamily="34" charset="0"/>
              <a:buChar char="◄"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Youth practice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(</a:t>
            </a:r>
            <a:r>
              <a:rPr lang="en-US" i="1" dirty="0" smtClean="0">
                <a:solidFill>
                  <a:schemeClr val="tx1"/>
                </a:solidFill>
                <a:latin typeface="Arial Narrow" pitchFamily="34" charset="0"/>
              </a:rPr>
              <a:t>for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6 month)</a:t>
            </a:r>
          </a:p>
          <a:p>
            <a:pPr marL="355600" lvl="1" indent="-355600" eaLnBrk="1" fontAlgn="auto" hangingPunct="1">
              <a:spcBef>
                <a:spcPts val="1200"/>
              </a:spcBef>
              <a:buClr>
                <a:srgbClr val="002060"/>
              </a:buClr>
              <a:buFont typeface="Arial Narrow" pitchFamily="34" charset="0"/>
              <a:buChar char="◄"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Public works</a:t>
            </a:r>
          </a:p>
        </p:txBody>
      </p:sp>
      <p:pic>
        <p:nvPicPr>
          <p:cNvPr id="12293" name="Picture 6" descr="Картинки по запросу картинки обучение персонал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200" y="2205038"/>
            <a:ext cx="1993900" cy="173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10" descr="Картинки по запросу employment pictur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341813"/>
            <a:ext cx="2144712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Диаграмма 2"/>
          <p:cNvGraphicFramePr>
            <a:graphicFrameLocks/>
          </p:cNvGraphicFramePr>
          <p:nvPr/>
        </p:nvGraphicFramePr>
        <p:xfrm>
          <a:off x="706438" y="2408238"/>
          <a:ext cx="4356100" cy="315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Chart" r:id="rId4" imgW="4359018" imgH="3164098" progId="Excel.Chart.8">
                  <p:embed/>
                </p:oleObj>
              </mc:Choice>
              <mc:Fallback>
                <p:oleObj name="Chart" r:id="rId4" imgW="4359018" imgH="3164098" progId="Excel.Chart.8">
                  <p:embed/>
                  <p:pic>
                    <p:nvPicPr>
                      <p:cNvPr id="0" name="Диаграмма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2408238"/>
                        <a:ext cx="4356100" cy="315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5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8F6824-F39F-4D45-B445-D83893EE8EC6}" type="slidenum">
              <a:rPr lang="ru-RU" altLang="ru-RU">
                <a:solidFill>
                  <a:srgbClr val="898989"/>
                </a:solidFill>
              </a:rPr>
              <a:pPr/>
              <a:t>9</a:t>
            </a:fld>
            <a:endParaRPr lang="ru-RU" altLang="ru-RU">
              <a:solidFill>
                <a:srgbClr val="898989"/>
              </a:solidFill>
            </a:endParaRPr>
          </a:p>
        </p:txBody>
      </p:sp>
      <p:sp>
        <p:nvSpPr>
          <p:cNvPr id="26627" name="Заголовок 1"/>
          <p:cNvSpPr>
            <a:spLocks noGrp="1"/>
          </p:cNvSpPr>
          <p:nvPr>
            <p:ph type="title"/>
          </p:nvPr>
        </p:nvSpPr>
        <p:spPr>
          <a:xfrm>
            <a:off x="457200" y="103188"/>
            <a:ext cx="8653463" cy="804862"/>
          </a:xfrm>
        </p:spPr>
        <p:txBody>
          <a:bodyPr>
            <a:normAutofit/>
          </a:bodyPr>
          <a:lstStyle/>
          <a:p>
            <a:pPr marL="0" indent="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altLang="ru-RU" sz="3600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Results</a:t>
            </a:r>
            <a:r>
              <a:rPr lang="en-US" altLang="ru-RU" sz="36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altLang="ru-RU" sz="3600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of the Program 2011-2016</a:t>
            </a:r>
            <a:endParaRPr lang="ru-RU" altLang="ru-RU" sz="36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3317" name="TextBox 16"/>
          <p:cNvSpPr txBox="1">
            <a:spLocks noChangeArrowheads="1"/>
          </p:cNvSpPr>
          <p:nvPr/>
        </p:nvSpPr>
        <p:spPr bwMode="auto">
          <a:xfrm>
            <a:off x="3951288" y="1909763"/>
            <a:ext cx="1230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2000">
              <a:latin typeface="Century Gothic" pitchFamily="34" charset="0"/>
            </a:endParaRPr>
          </a:p>
        </p:txBody>
      </p:sp>
      <p:sp>
        <p:nvSpPr>
          <p:cNvPr id="13318" name="TextBox 59"/>
          <p:cNvSpPr txBox="1">
            <a:spLocks noChangeArrowheads="1"/>
          </p:cNvSpPr>
          <p:nvPr/>
        </p:nvSpPr>
        <p:spPr bwMode="auto">
          <a:xfrm>
            <a:off x="434975" y="3700463"/>
            <a:ext cx="1295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1600">
                <a:latin typeface="Arial Narrow" pitchFamily="34" charset="0"/>
              </a:rPr>
              <a:t>unemployed</a:t>
            </a:r>
            <a:endParaRPr lang="ru-RU" altLang="ru-RU" sz="1600">
              <a:latin typeface="Arial Narrow" pitchFamily="34" charset="0"/>
            </a:endParaRPr>
          </a:p>
        </p:txBody>
      </p:sp>
      <p:sp>
        <p:nvSpPr>
          <p:cNvPr id="13319" name="TextBox 60"/>
          <p:cNvSpPr txBox="1">
            <a:spLocks noChangeArrowheads="1"/>
          </p:cNvSpPr>
          <p:nvPr/>
        </p:nvSpPr>
        <p:spPr bwMode="auto">
          <a:xfrm>
            <a:off x="4203700" y="4011613"/>
            <a:ext cx="1295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1600">
                <a:latin typeface="Arial Narrow" pitchFamily="34" charset="0"/>
              </a:rPr>
              <a:t>Self-employed</a:t>
            </a:r>
            <a:endParaRPr lang="ru-RU" altLang="ru-RU" sz="1600">
              <a:latin typeface="Arial Narrow" pitchFamily="34" charset="0"/>
            </a:endParaRPr>
          </a:p>
        </p:txBody>
      </p:sp>
      <p:sp>
        <p:nvSpPr>
          <p:cNvPr id="13320" name="TextBox 62"/>
          <p:cNvSpPr txBox="1">
            <a:spLocks noChangeArrowheads="1"/>
          </p:cNvSpPr>
          <p:nvPr/>
        </p:nvSpPr>
        <p:spPr bwMode="auto">
          <a:xfrm>
            <a:off x="3757613" y="2852738"/>
            <a:ext cx="19446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1600">
                <a:latin typeface="Arial Narrow" pitchFamily="34" charset="0"/>
              </a:rPr>
              <a:t>Part-time employers</a:t>
            </a:r>
            <a:endParaRPr lang="ru-RU" altLang="ru-RU" sz="1600">
              <a:latin typeface="Arial Narrow" pitchFamily="34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flipV="1">
            <a:off x="2843213" y="3435350"/>
            <a:ext cx="0" cy="14446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2835275" y="3411538"/>
            <a:ext cx="1116013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3789363" y="4227513"/>
            <a:ext cx="32385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>
            <a:stCxn id="13318" idx="3"/>
          </p:cNvCxnSpPr>
          <p:nvPr/>
        </p:nvCxnSpPr>
        <p:spPr>
          <a:xfrm>
            <a:off x="1730375" y="3870325"/>
            <a:ext cx="468313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727700" y="2049463"/>
            <a:ext cx="0" cy="341947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6" name="TextBox 77"/>
          <p:cNvSpPr txBox="1">
            <a:spLocks noChangeArrowheads="1"/>
          </p:cNvSpPr>
          <p:nvPr/>
        </p:nvSpPr>
        <p:spPr bwMode="auto">
          <a:xfrm>
            <a:off x="5783263" y="2325688"/>
            <a:ext cx="3363912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800"/>
              </a:spcBef>
            </a:pPr>
            <a:r>
              <a:rPr lang="ru-RU" altLang="ru-RU" sz="4000" i="1">
                <a:solidFill>
                  <a:srgbClr val="00B0F0"/>
                </a:solidFill>
                <a:latin typeface="Arial Black" pitchFamily="34" charset="0"/>
              </a:rPr>
              <a:t>51,5% </a:t>
            </a:r>
            <a:r>
              <a:rPr lang="en-US" altLang="ru-RU" sz="2000">
                <a:latin typeface="Century Gothic" pitchFamily="34" charset="0"/>
              </a:rPr>
              <a:t>participants are young people under the age of 30 years</a:t>
            </a:r>
            <a:endParaRPr lang="ru-RU" altLang="ru-RU" sz="200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ru-RU" altLang="ru-RU" sz="4000" i="1">
                <a:solidFill>
                  <a:srgbClr val="00B0F0"/>
                </a:solidFill>
                <a:latin typeface="Arial Black" pitchFamily="34" charset="0"/>
              </a:rPr>
              <a:t>48,6% </a:t>
            </a:r>
            <a:r>
              <a:rPr lang="en-US" altLang="ru-RU" sz="2000">
                <a:latin typeface="Century Gothic" pitchFamily="34" charset="0"/>
              </a:rPr>
              <a:t>participants are women</a:t>
            </a:r>
            <a:endParaRPr lang="ru-RU" altLang="ru-RU" sz="2000">
              <a:latin typeface="Century Gothic" pitchFamily="34" charset="0"/>
            </a:endParaRPr>
          </a:p>
        </p:txBody>
      </p:sp>
      <p:sp>
        <p:nvSpPr>
          <p:cNvPr id="13327" name="TextBox 78"/>
          <p:cNvSpPr txBox="1">
            <a:spLocks noChangeArrowheads="1"/>
          </p:cNvSpPr>
          <p:nvPr/>
        </p:nvSpPr>
        <p:spPr bwMode="auto">
          <a:xfrm>
            <a:off x="326595" y="1563688"/>
            <a:ext cx="5368925" cy="40011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ru-RU" sz="2000" b="1" dirty="0">
                <a:solidFill>
                  <a:schemeClr val="bg1"/>
                </a:solidFill>
                <a:latin typeface="Century Gothic" pitchFamily="34" charset="0"/>
              </a:rPr>
              <a:t>Structure of the participants</a:t>
            </a:r>
            <a:endParaRPr lang="ru-RU" altLang="ru-RU" sz="20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3328" name="TextBox 41"/>
          <p:cNvSpPr txBox="1">
            <a:spLocks noChangeArrowheads="1"/>
          </p:cNvSpPr>
          <p:nvPr/>
        </p:nvSpPr>
        <p:spPr bwMode="auto">
          <a:xfrm>
            <a:off x="5213350" y="1901825"/>
            <a:ext cx="1230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200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21363</TotalTime>
  <Words>564</Words>
  <Application>Microsoft Office PowerPoint</Application>
  <PresentationFormat>On-screen Show (4:3)</PresentationFormat>
  <Paragraphs>172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Воздушный поток</vt:lpstr>
      <vt:lpstr>Chart</vt:lpstr>
      <vt:lpstr>Ministry of Healthcare and Social Development of the Republic of Kazakhstan</vt:lpstr>
      <vt:lpstr>PowerPoint Presentation</vt:lpstr>
      <vt:lpstr>PowerPoint Presentation</vt:lpstr>
      <vt:lpstr>Road map of employment 2020  </vt:lpstr>
      <vt:lpstr>PowerPoint Presentation</vt:lpstr>
      <vt:lpstr>PowerPoint Presentation</vt:lpstr>
      <vt:lpstr>II. PROMOTING BUSINESS INITIATIVES  </vt:lpstr>
      <vt:lpstr>PowerPoint Presentation</vt:lpstr>
      <vt:lpstr>Results of the Program 2011-2016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Макпал Карманова</dc:creator>
  <cp:lastModifiedBy>Mansur Boydas</cp:lastModifiedBy>
  <cp:revision>1221</cp:revision>
  <cp:lastPrinted>2016-02-01T13:18:59Z</cp:lastPrinted>
  <dcterms:created xsi:type="dcterms:W3CDTF">2015-08-24T07:38:07Z</dcterms:created>
  <dcterms:modified xsi:type="dcterms:W3CDTF">2016-09-26T06:23:34Z</dcterms:modified>
</cp:coreProperties>
</file>