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9"/>
  </p:notesMasterIdLst>
  <p:handoutMasterIdLst>
    <p:handoutMasterId r:id="rId10"/>
  </p:handoutMasterIdLst>
  <p:sldIdLst>
    <p:sldId id="265" r:id="rId2"/>
    <p:sldId id="311" r:id="rId3"/>
    <p:sldId id="312" r:id="rId4"/>
    <p:sldId id="306" r:id="rId5"/>
    <p:sldId id="314" r:id="rId6"/>
    <p:sldId id="266" r:id="rId7"/>
    <p:sldId id="31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>
        <p:scale>
          <a:sx n="114" d="100"/>
          <a:sy n="114" d="100"/>
        </p:scale>
        <p:origin x="-27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C3D3CC7-0002-4403-B1A2-D65F0F339EAC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FB1FD82-0F82-41B7-A9F7-A319C9C1F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9712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B215BB1-3A69-4356-90B0-3288A6ACDB6B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FD8BA79-6E58-4465-A015-37EFE82FE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5190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JO" altLang="tr-TR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F785B8-B835-4FEF-A670-CAC4ED5B4EF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JO" altLang="tr-TR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66D2A4-7E1F-4E09-936D-533E78BA2F4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A9CB6-31EF-4B66-BD1B-0DAFFC2CE422}" type="datetime1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5CC60-50DA-4C10-8361-DC05DFD9A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16C6D-1FE5-4661-A81F-09D68518018E}" type="datetime1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7AFD4-E6BB-46FB-90E9-6DBBB5C39D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C1302-3808-49A6-AAC1-926171225219}" type="datetime1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FB9EF-4302-4218-8289-14CCA73536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41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F78F42D-456E-4BFF-B6F0-35B81FB0BE94}" type="datetime1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9CB14D8-9F48-4DBE-88E2-131AE6BF9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72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F93E4-41C8-4A37-9954-B0A886AB321B}" type="datetime1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C68AC-38C9-4CB7-89DF-CBDE8AB1D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4202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784C3-6C4E-46DD-8E36-C8478084E42C}" type="datetime1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2EB5C-54B1-4028-BF82-B5A8E897C2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470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09867-C16E-4A9D-98FD-ECC1ABBF5686}" type="datetime1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16B39-78C2-4243-A90F-347F077B0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87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58218EF-AF3E-480A-BE77-D154CF7ED7E6}" type="datetime1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F609C86-CB1F-4D60-A6D1-7CCED2EF4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9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7567D-DF4E-4BA9-A130-533575583DA4}" type="datetime1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C2395-389E-412C-9770-CA942B107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5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Straight Connector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Straight Connector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D791037-C8D7-4CC4-B03C-715F7B4209A6}" type="datetime1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D313433-28AC-40BE-B8EC-64719D0F1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9553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A147060-13FE-43C6-99EA-7E5E6046B43D}" type="datetime1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78B51D2-45F3-42B8-8370-971B758500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5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2C396D-5912-46D3-A516-B4DF268E6976}" type="datetime1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C2AF87-A6D8-467B-B10E-1A0E101B5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9" r:id="rId1"/>
    <p:sldLayoutId id="2147484560" r:id="rId2"/>
    <p:sldLayoutId id="2147484561" r:id="rId3"/>
    <p:sldLayoutId id="2147484554" r:id="rId4"/>
    <p:sldLayoutId id="2147484555" r:id="rId5"/>
    <p:sldLayoutId id="2147484562" r:id="rId6"/>
    <p:sldLayoutId id="2147484556" r:id="rId7"/>
    <p:sldLayoutId id="2147484563" r:id="rId8"/>
    <p:sldLayoutId id="2147484564" r:id="rId9"/>
    <p:sldLayoutId id="2147484557" r:id="rId10"/>
    <p:sldLayoutId id="214748455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1" fontAlgn="base" hangingPunct="1">
        <a:spcBef>
          <a:spcPct val="20000"/>
        </a:spcBef>
        <a:spcAft>
          <a:spcPct val="0"/>
        </a:spcAft>
        <a:buClr>
          <a:srgbClr val="62298C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1" fontAlgn="base" hangingPunct="1">
        <a:spcBef>
          <a:spcPct val="20000"/>
        </a:spcBef>
        <a:spcAft>
          <a:spcPct val="0"/>
        </a:spcAft>
        <a:buClr>
          <a:srgbClr val="BBADCD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1" fontAlgn="base" hangingPunct="1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1600200" y="2133600"/>
            <a:ext cx="6858000" cy="1233488"/>
          </a:xfrm>
        </p:spPr>
        <p:txBody>
          <a:bodyPr/>
          <a:lstStyle/>
          <a:p>
            <a:pPr algn="ctr" eaLnBrk="1" hangingPunct="1">
              <a:defRPr/>
            </a:pPr>
            <a:r>
              <a:rPr lang="ar-JO" sz="2800" dirty="0" smtClean="0">
                <a:solidFill>
                  <a:srgbClr val="473A35"/>
                </a:solidFill>
                <a:latin typeface="Times New Roman" pitchFamily="18" charset="0"/>
              </a:rPr>
              <a:t>وزارة العمل / المملكة الأردنية الهاشمية</a:t>
            </a:r>
            <a:br>
              <a:rPr lang="ar-JO" sz="2800" dirty="0" smtClean="0">
                <a:solidFill>
                  <a:srgbClr val="473A35"/>
                </a:solidFill>
                <a:latin typeface="Times New Roman" pitchFamily="18" charset="0"/>
              </a:rPr>
            </a:br>
            <a:r>
              <a:rPr lang="ar-JO" sz="2800" dirty="0" smtClean="0">
                <a:solidFill>
                  <a:srgbClr val="473A35"/>
                </a:solidFill>
                <a:latin typeface="Times New Roman" pitchFamily="18" charset="0"/>
              </a:rPr>
              <a:t>التشغيل وخدماته</a:t>
            </a:r>
          </a:p>
        </p:txBody>
      </p:sp>
      <p:sp>
        <p:nvSpPr>
          <p:cNvPr id="2" name="Rectangle 1"/>
          <p:cNvSpPr/>
          <p:nvPr/>
        </p:nvSpPr>
        <p:spPr>
          <a:xfrm>
            <a:off x="1981200" y="5486400"/>
            <a:ext cx="3810000" cy="3238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ar-JO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ايلول/2016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01762"/>
          </a:xfrm>
        </p:spPr>
        <p:txBody>
          <a:bodyPr/>
          <a:lstStyle/>
          <a:p>
            <a:pPr rtl="1">
              <a:defRPr/>
            </a:pP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ar-JO" sz="3200" b="1" dirty="0" smtClean="0"/>
              <a:t>التشغيل وخدماته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7467600" cy="4264025"/>
          </a:xfrm>
        </p:spPr>
        <p:txBody>
          <a:bodyPr/>
          <a:lstStyle/>
          <a:p>
            <a:pPr marL="0" indent="0" algn="r" rtl="1">
              <a:buFont typeface="Wingdings" pitchFamily="2" charset="2"/>
              <a:buNone/>
              <a:defRPr/>
            </a:pPr>
            <a:r>
              <a:rPr lang="ar-JO" sz="3200" b="1" dirty="0" smtClean="0">
                <a:cs typeface="Arabic Transparent" pitchFamily="2" charset="-78"/>
              </a:rPr>
              <a:t>الإستراتيجية الوطنية للتشغيل </a:t>
            </a:r>
            <a:br>
              <a:rPr lang="ar-JO" sz="3200" b="1" dirty="0" smtClean="0">
                <a:cs typeface="Arabic Transparent" pitchFamily="2" charset="-78"/>
              </a:rPr>
            </a:br>
            <a:r>
              <a:rPr lang="ar-JO" sz="3200" b="1" dirty="0" smtClean="0">
                <a:cs typeface="Arabic Transparent" pitchFamily="2" charset="-78"/>
              </a:rPr>
              <a:t>2011-2020</a:t>
            </a:r>
            <a:endParaRPr lang="ar-JO" sz="3200" dirty="0" smtClean="0">
              <a:cs typeface="Arabic Transparent" pitchFamily="2" charset="-78"/>
            </a:endParaRPr>
          </a:p>
          <a:p>
            <a:pPr algn="r" rtl="1">
              <a:defRPr/>
            </a:pPr>
            <a:r>
              <a:rPr lang="ar-JO" sz="3200" dirty="0" smtClean="0">
                <a:cs typeface="Arabic Transparent" pitchFamily="2" charset="-78"/>
              </a:rPr>
              <a:t>انطلقت الإستراتيجية الوطنية للتشغيل بمباركة ملكية سامية عام 2012.</a:t>
            </a:r>
          </a:p>
          <a:p>
            <a:pPr algn="r" rtl="1">
              <a:defRPr/>
            </a:pPr>
            <a:r>
              <a:rPr lang="ar-JO" sz="3200" smtClean="0"/>
              <a:t>تتكون </a:t>
            </a:r>
            <a:r>
              <a:rPr lang="ar-JO" sz="3200" dirty="0"/>
              <a:t>الاستراتيجية الوطنية للتشغيل من ثلاثة </a:t>
            </a:r>
            <a:r>
              <a:rPr lang="ar-JO" sz="3200" dirty="0" smtClean="0"/>
              <a:t>محاور :</a:t>
            </a:r>
          </a:p>
          <a:p>
            <a:pPr lvl="1" algn="r" rtl="1">
              <a:defRPr/>
            </a:pPr>
            <a:r>
              <a:rPr lang="ar-JO" sz="2800" dirty="0" smtClean="0"/>
              <a:t>محور الرؤية بالمقارنة مع واقع سوق العمل الراهن.</a:t>
            </a:r>
          </a:p>
          <a:p>
            <a:pPr lvl="1" algn="r" rtl="1">
              <a:defRPr/>
            </a:pPr>
            <a:r>
              <a:rPr lang="ar-JO" sz="2800" dirty="0" smtClean="0"/>
              <a:t>محور التشخيص الشامل والمنهجي لسوق العمل.</a:t>
            </a:r>
          </a:p>
          <a:p>
            <a:pPr lvl="1" algn="r" rtl="1">
              <a:defRPr/>
            </a:pPr>
            <a:r>
              <a:rPr lang="ar-JO" sz="2800" dirty="0" smtClean="0"/>
              <a:t>محور النظرة المستقبلية.</a:t>
            </a:r>
          </a:p>
          <a:p>
            <a:pPr marL="0" lvl="1" indent="0" algn="r" rtl="1">
              <a:spcBef>
                <a:spcPts val="600"/>
              </a:spcBef>
              <a:buSzPct val="70000"/>
              <a:buFont typeface="Wingdings 2" pitchFamily="18" charset="2"/>
              <a:buNone/>
              <a:defRPr/>
            </a:pPr>
            <a:endParaRPr lang="ar-JO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5026025"/>
          </a:xfrm>
        </p:spPr>
        <p:txBody>
          <a:bodyPr/>
          <a:lstStyle/>
          <a:p>
            <a:pPr marL="273050" lvl="1" algn="r" rtl="1">
              <a:spcBef>
                <a:spcPts val="600"/>
              </a:spcBef>
              <a:buSzPct val="70000"/>
              <a:buFont typeface="Wingdings" pitchFamily="2" charset="2"/>
              <a:buChar char=""/>
              <a:defRPr/>
            </a:pPr>
            <a:r>
              <a:rPr lang="ar-JO" b="1" dirty="0" smtClean="0"/>
              <a:t>كما تراعي الاستراتيجية الوطنية للتشغيل عناصر عدة في مراحل التنفيذ من خلال </a:t>
            </a:r>
            <a:r>
              <a:rPr lang="ar-JO" dirty="0" smtClean="0"/>
              <a:t>:</a:t>
            </a:r>
          </a:p>
          <a:p>
            <a:pPr marL="457200" lvl="1" indent="-457200" algn="r" rtl="1">
              <a:spcBef>
                <a:spcPts val="600"/>
              </a:spcBef>
              <a:buSzPct val="70000"/>
              <a:buFont typeface="Courier New" pitchFamily="49" charset="0"/>
              <a:buChar char="o"/>
              <a:defRPr/>
            </a:pPr>
            <a:r>
              <a:rPr lang="ar-JO" dirty="0" smtClean="0"/>
              <a:t>استبدال العمالة الاردنية المدربة بالاجنبية تدريجياً.</a:t>
            </a:r>
          </a:p>
          <a:p>
            <a:pPr marL="457200" lvl="1" indent="-457200" algn="r" rtl="1">
              <a:spcBef>
                <a:spcPts val="600"/>
              </a:spcBef>
              <a:buSzPct val="70000"/>
              <a:buFont typeface="Courier New" pitchFamily="49" charset="0"/>
              <a:buChar char="o"/>
              <a:defRPr/>
            </a:pPr>
            <a:r>
              <a:rPr lang="ar-JO" dirty="0" smtClean="0"/>
              <a:t>دعم مشاريع وبرامج التشغيل.</a:t>
            </a:r>
          </a:p>
          <a:p>
            <a:pPr marL="457200" lvl="1" indent="-457200" algn="r" rtl="1">
              <a:spcBef>
                <a:spcPts val="600"/>
              </a:spcBef>
              <a:buSzPct val="70000"/>
              <a:buFont typeface="Courier New" pitchFamily="49" charset="0"/>
              <a:buChar char="o"/>
              <a:defRPr/>
            </a:pPr>
            <a:r>
              <a:rPr lang="ar-JO" dirty="0" smtClean="0"/>
              <a:t>تعزيز تدريب الاردنيين وفق احتياجات سوق العمل.</a:t>
            </a:r>
          </a:p>
          <a:p>
            <a:pPr marL="457200" lvl="1" indent="-457200" algn="r" rtl="1">
              <a:spcBef>
                <a:spcPts val="600"/>
              </a:spcBef>
              <a:buSzPct val="70000"/>
              <a:buFont typeface="Courier New" pitchFamily="49" charset="0"/>
              <a:buChar char="o"/>
              <a:defRPr/>
            </a:pPr>
            <a:r>
              <a:rPr lang="ar-JO" dirty="0" smtClean="0"/>
              <a:t>دعم التعليم والتدريب المهني وثقافة العمل الحر.</a:t>
            </a:r>
          </a:p>
          <a:p>
            <a:pPr marL="457200" lvl="1" indent="-457200" algn="r" rtl="1">
              <a:spcBef>
                <a:spcPts val="600"/>
              </a:spcBef>
              <a:buSzPct val="70000"/>
              <a:buFont typeface="Courier New" pitchFamily="49" charset="0"/>
              <a:buChar char="o"/>
              <a:defRPr/>
            </a:pPr>
            <a:r>
              <a:rPr lang="ar-JO" dirty="0" smtClean="0"/>
              <a:t>تعزيز الاستثمار في التشغيل.</a:t>
            </a:r>
          </a:p>
          <a:p>
            <a:pPr marL="457200" lvl="1" indent="-457200" algn="r" rtl="1">
              <a:spcBef>
                <a:spcPts val="600"/>
              </a:spcBef>
              <a:buSzPct val="70000"/>
              <a:buFont typeface="Courier New" pitchFamily="49" charset="0"/>
              <a:buChar char="o"/>
              <a:defRPr/>
            </a:pPr>
            <a:r>
              <a:rPr lang="ar-JO" dirty="0" smtClean="0"/>
              <a:t>دعم ذوي الاحتياجات الخاصة.</a:t>
            </a:r>
          </a:p>
          <a:p>
            <a:pPr marL="457200" lvl="1" indent="-457200" algn="r" rtl="1">
              <a:spcBef>
                <a:spcPts val="600"/>
              </a:spcBef>
              <a:buSzPct val="70000"/>
              <a:buFont typeface="Courier New" pitchFamily="49" charset="0"/>
              <a:buChar char="o"/>
              <a:defRPr/>
            </a:pPr>
            <a:r>
              <a:rPr lang="ar-JO" dirty="0" smtClean="0"/>
              <a:t>تخفيض البطالة الهيكلية.</a:t>
            </a:r>
          </a:p>
          <a:p>
            <a:pPr marL="457200" lvl="1" indent="-457200" algn="r" rtl="1">
              <a:spcBef>
                <a:spcPts val="600"/>
              </a:spcBef>
              <a:buSzPct val="70000"/>
              <a:buFont typeface="Courier New" pitchFamily="49" charset="0"/>
              <a:buChar char="o"/>
              <a:defRPr/>
            </a:pPr>
            <a:r>
              <a:rPr lang="ar-JO" dirty="0" smtClean="0"/>
              <a:t>دعم مشاريع استحداث الفرص في سوق العمل.</a:t>
            </a:r>
          </a:p>
          <a:p>
            <a:pPr marL="457200" lvl="1" indent="-457200" algn="r" rtl="1">
              <a:spcBef>
                <a:spcPts val="600"/>
              </a:spcBef>
              <a:buSzPct val="70000"/>
              <a:buFont typeface="Courier New" pitchFamily="49" charset="0"/>
              <a:buChar char="o"/>
              <a:defRPr/>
            </a:pPr>
            <a:r>
              <a:rPr lang="ar-JO" dirty="0" smtClean="0"/>
              <a:t>الحفاظ على حقوق العمال (الضمان الاجتماعي، التأمين ، الخ.).</a:t>
            </a:r>
          </a:p>
          <a:p>
            <a:pPr marL="457200" lvl="1" indent="-457200" algn="r" rtl="1">
              <a:spcBef>
                <a:spcPts val="600"/>
              </a:spcBef>
              <a:buSzPct val="70000"/>
              <a:buFont typeface="Courier New" pitchFamily="49" charset="0"/>
              <a:buChar char="o"/>
              <a:defRPr/>
            </a:pPr>
            <a:r>
              <a:rPr lang="ar-JO" dirty="0" smtClean="0"/>
              <a:t>تعزيز الحوار ثلاثي الاطراف 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609600"/>
          </a:xfrm>
        </p:spPr>
        <p:txBody>
          <a:bodyPr/>
          <a:lstStyle/>
          <a:p>
            <a:pPr rtl="1">
              <a:defRPr/>
            </a:pPr>
            <a:r>
              <a:rPr lang="ar-JO" b="1" dirty="0" smtClean="0"/>
              <a:t>التشغيل وخدماته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762000"/>
            <a:ext cx="7543800" cy="5715000"/>
          </a:xfrm>
        </p:spPr>
        <p:txBody>
          <a:bodyPr/>
          <a:lstStyle/>
          <a:p>
            <a:pPr marL="0" lvl="1" indent="0" algn="just" rtl="1">
              <a:lnSpc>
                <a:spcPct val="170000"/>
              </a:lnSpc>
              <a:spcBef>
                <a:spcPct val="0"/>
              </a:spcBef>
              <a:buSzPct val="70000"/>
              <a:buFont typeface="Wingdings 2" pitchFamily="18" charset="2"/>
              <a:buNone/>
              <a:defRPr/>
            </a:pPr>
            <a:r>
              <a:rPr lang="ar-JO" sz="2000" b="1" dirty="0" smtClean="0"/>
              <a:t>انجازات وزارة العمل في مجال التشغيل</a:t>
            </a:r>
            <a:endParaRPr lang="ar-JO" sz="2000" dirty="0" smtClean="0"/>
          </a:p>
          <a:p>
            <a:pPr marL="342900" lvl="1" indent="-342900" algn="just" rtl="1">
              <a:lnSpc>
                <a:spcPct val="170000"/>
              </a:lnSpc>
              <a:spcBef>
                <a:spcPct val="0"/>
              </a:spcBef>
              <a:buSzPct val="70000"/>
              <a:buFont typeface="Courier New" pitchFamily="49" charset="0"/>
              <a:buChar char="o"/>
              <a:defRPr/>
            </a:pPr>
            <a:r>
              <a:rPr lang="ar-JO" sz="2000" dirty="0" smtClean="0"/>
              <a:t>تطوير موقع الخدمة الواحدة </a:t>
            </a:r>
            <a:r>
              <a:rPr lang="en-US" sz="2000" dirty="0" smtClean="0"/>
              <a:t>one stop shop</a:t>
            </a:r>
            <a:r>
              <a:rPr lang="ar-JO" sz="2000" dirty="0" smtClean="0"/>
              <a:t> في مديريات التشغيل في المحافظات (تشغيل – تدريب – إقراض لغايات التشغيل الذاتي).</a:t>
            </a:r>
          </a:p>
          <a:p>
            <a:pPr marL="342900" lvl="1" indent="-342900" algn="just" rtl="1">
              <a:lnSpc>
                <a:spcPct val="170000"/>
              </a:lnSpc>
              <a:spcBef>
                <a:spcPct val="0"/>
              </a:spcBef>
              <a:buSzPct val="70000"/>
              <a:buFont typeface="Courier New" pitchFamily="49" charset="0"/>
              <a:buChar char="o"/>
              <a:defRPr/>
            </a:pPr>
            <a:r>
              <a:rPr lang="ar-JO" sz="2000" dirty="0" smtClean="0"/>
              <a:t>التوسع في تقديم خدمات التشغيل في المناطق البعيدة عن مراكز المحافظات بالتنسيق مع وزارة البلديات.</a:t>
            </a:r>
          </a:p>
          <a:p>
            <a:pPr marL="342900" lvl="1" indent="-342900" algn="just" rtl="1">
              <a:lnSpc>
                <a:spcPct val="170000"/>
              </a:lnSpc>
              <a:spcBef>
                <a:spcPct val="0"/>
              </a:spcBef>
              <a:buSzPct val="70000"/>
              <a:buFont typeface="Courier New" pitchFamily="49" charset="0"/>
              <a:buChar char="o"/>
              <a:defRPr/>
            </a:pPr>
            <a:r>
              <a:rPr lang="ar-JO" sz="2000" dirty="0" smtClean="0"/>
              <a:t>التوسع في استحداث الفروع الإنتاجية في المناطق النائية:</a:t>
            </a:r>
          </a:p>
          <a:p>
            <a:pPr marL="0" lvl="1" indent="0" algn="just" rtl="1">
              <a:lnSpc>
                <a:spcPct val="170000"/>
              </a:lnSpc>
              <a:spcBef>
                <a:spcPct val="0"/>
              </a:spcBef>
              <a:buSzPct val="70000"/>
              <a:buFont typeface="Wingdings 2" pitchFamily="18" charset="2"/>
              <a:buNone/>
              <a:defRPr/>
            </a:pPr>
            <a:r>
              <a:rPr lang="ar-JO" sz="2000" dirty="0" smtClean="0"/>
              <a:t>«</a:t>
            </a:r>
            <a:r>
              <a:rPr lang="ar-JO" sz="2000" b="1" dirty="0" smtClean="0"/>
              <a:t>هي مبادرة لنقل الاستثمارات من المناطق الصناعية المؤهلة </a:t>
            </a:r>
            <a:r>
              <a:rPr lang="en-US" sz="2000" b="1" dirty="0" smtClean="0"/>
              <a:t>QIZ</a:t>
            </a:r>
            <a:r>
              <a:rPr lang="ar-JO" sz="2000" b="1" dirty="0" smtClean="0"/>
              <a:t> إلى المناطق النائية بهدف تشغيل الإناث والأشخاص ذوي الإعاقة</a:t>
            </a:r>
            <a:r>
              <a:rPr lang="ar-JO" sz="2000" dirty="0" smtClean="0"/>
              <a:t>».</a:t>
            </a:r>
          </a:p>
          <a:p>
            <a:pPr marL="342900" lvl="1" indent="-342900" algn="just" rtl="1">
              <a:lnSpc>
                <a:spcPct val="170000"/>
              </a:lnSpc>
              <a:spcBef>
                <a:spcPct val="0"/>
              </a:spcBef>
              <a:buSzPct val="70000"/>
              <a:buFont typeface="Courier New" pitchFamily="49" charset="0"/>
              <a:buChar char="o"/>
              <a:defRPr/>
            </a:pPr>
            <a:r>
              <a:rPr lang="ar-JO" sz="2000" dirty="0" smtClean="0"/>
              <a:t>الحملات الوطنية للتشغيل التي أقيمت على أربع مراحل خلال الأعوام «2013- 2015».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609600"/>
          </a:xfrm>
        </p:spPr>
        <p:txBody>
          <a:bodyPr/>
          <a:lstStyle/>
          <a:p>
            <a:pPr rtl="1">
              <a:defRPr/>
            </a:pPr>
            <a:r>
              <a:rPr lang="ar-JO" b="1" dirty="0" smtClean="0"/>
              <a:t>التشغيل وخدماته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762000"/>
            <a:ext cx="7543800" cy="5715000"/>
          </a:xfrm>
        </p:spPr>
        <p:txBody>
          <a:bodyPr/>
          <a:lstStyle/>
          <a:p>
            <a:pPr marL="0" lvl="1" indent="0" algn="just" rtl="1">
              <a:lnSpc>
                <a:spcPct val="170000"/>
              </a:lnSpc>
              <a:spcBef>
                <a:spcPct val="0"/>
              </a:spcBef>
              <a:buSzPct val="70000"/>
              <a:buFont typeface="Wingdings 2" pitchFamily="18" charset="2"/>
              <a:buNone/>
              <a:defRPr/>
            </a:pPr>
            <a:r>
              <a:rPr lang="ar-JO" sz="2000" b="1" dirty="0" smtClean="0"/>
              <a:t>انجازات وزارة العمل في مجال التشغيل</a:t>
            </a:r>
            <a:endParaRPr lang="ar-JO" sz="2000" dirty="0" smtClean="0"/>
          </a:p>
          <a:p>
            <a:pPr marL="342900" lvl="1" indent="-342900" algn="just" rtl="1">
              <a:lnSpc>
                <a:spcPct val="170000"/>
              </a:lnSpc>
              <a:spcBef>
                <a:spcPct val="0"/>
              </a:spcBef>
              <a:buSzPct val="70000"/>
              <a:buFont typeface="Courier New" pitchFamily="49" charset="0"/>
              <a:buChar char="o"/>
              <a:defRPr/>
            </a:pPr>
            <a:r>
              <a:rPr lang="ar-JO" sz="2000" dirty="0" smtClean="0"/>
              <a:t>الأيام الوظيفية الدائمة والمعروف باسم « المعرض الدائم» الذي يقام مرة واحدة أسبوعياً في مديرية تشغيل عمان الأولى.</a:t>
            </a:r>
          </a:p>
          <a:p>
            <a:pPr marL="342900" lvl="1" indent="-342900" algn="just" rtl="1">
              <a:lnSpc>
                <a:spcPct val="170000"/>
              </a:lnSpc>
              <a:spcBef>
                <a:spcPct val="0"/>
              </a:spcBef>
              <a:buSzPct val="70000"/>
              <a:buFont typeface="Courier New" pitchFamily="49" charset="0"/>
              <a:buChar char="o"/>
              <a:defRPr/>
            </a:pPr>
            <a:r>
              <a:rPr lang="ar-JO" sz="2000" dirty="0" smtClean="0"/>
              <a:t>الأيام الوظيفية التي تقام من خلال مديرياتنا وبالتعاون مع الجامعات والجمعيات.</a:t>
            </a:r>
          </a:p>
          <a:p>
            <a:pPr marL="342900" lvl="1" indent="-342900" algn="just" rtl="1">
              <a:lnSpc>
                <a:spcPct val="170000"/>
              </a:lnSpc>
              <a:spcBef>
                <a:spcPct val="0"/>
              </a:spcBef>
              <a:buSzPct val="70000"/>
              <a:buFont typeface="Courier New" pitchFamily="49" charset="0"/>
              <a:buChar char="o"/>
              <a:defRPr/>
            </a:pPr>
            <a:r>
              <a:rPr lang="ar-JO" sz="2000" dirty="0" smtClean="0"/>
              <a:t>الجلسات التوعوية الإرشادية في «المدارس، الجامعات، منظمات المجتمع المحلي...».</a:t>
            </a:r>
          </a:p>
          <a:p>
            <a:pPr marL="342900" lvl="1" indent="-342900" algn="just" rtl="1">
              <a:lnSpc>
                <a:spcPct val="170000"/>
              </a:lnSpc>
              <a:spcBef>
                <a:spcPct val="0"/>
              </a:spcBef>
              <a:buSzPct val="70000"/>
              <a:buFont typeface="Courier New" pitchFamily="49" charset="0"/>
              <a:buChar char="o"/>
              <a:defRPr/>
            </a:pPr>
            <a:r>
              <a:rPr lang="ar-JO" sz="2000" dirty="0" smtClean="0"/>
              <a:t>تقديم خدمات التشغيل المختلفة للأشخاص ذوي الإعاقة.</a:t>
            </a:r>
          </a:p>
          <a:p>
            <a:pPr marL="342900" lvl="1" indent="-342900" algn="just" rtl="1">
              <a:lnSpc>
                <a:spcPct val="170000"/>
              </a:lnSpc>
              <a:spcBef>
                <a:spcPct val="0"/>
              </a:spcBef>
              <a:buSzPct val="70000"/>
              <a:buFont typeface="Courier New" pitchFamily="49" charset="0"/>
              <a:buChar char="o"/>
              <a:defRPr/>
            </a:pPr>
            <a:r>
              <a:rPr lang="ar-JO" sz="2000" dirty="0" smtClean="0"/>
              <a:t>ترخيص «72» مكتب توظيف خاص.</a:t>
            </a:r>
          </a:p>
          <a:p>
            <a:pPr marL="342900" lvl="1" indent="-342900" algn="just" rtl="1">
              <a:lnSpc>
                <a:spcPct val="170000"/>
              </a:lnSpc>
              <a:spcBef>
                <a:spcPct val="0"/>
              </a:spcBef>
              <a:buSzPct val="70000"/>
              <a:buFont typeface="Courier New" pitchFamily="49" charset="0"/>
              <a:buChar char="o"/>
              <a:defRPr/>
            </a:pPr>
            <a:r>
              <a:rPr lang="ar-JO" sz="2000" dirty="0" smtClean="0"/>
              <a:t>الحصول على فرص عمل مختلفة للباحثين عن عمل خارج الأردن في «7» دول عربية مختلفة من خلال المستشار العمالي.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38200" y="1524000"/>
            <a:ext cx="7467600" cy="990600"/>
          </a:xfrm>
        </p:spPr>
        <p:txBody>
          <a:bodyPr>
            <a:normAutofit fontScale="90000"/>
          </a:bodyPr>
          <a:lstStyle/>
          <a:p>
            <a:pPr algn="ctr" rtl="1">
              <a:defRPr/>
            </a:pPr>
            <a:r>
              <a:rPr lang="ar-JO" b="1" dirty="0" smtClean="0"/>
              <a:t>النظام الوطني للتشغيل الالكتروني</a:t>
            </a:r>
            <a:br>
              <a:rPr lang="ar-JO" b="1" dirty="0" smtClean="0"/>
            </a:br>
            <a:r>
              <a:rPr lang="en-US" b="1" dirty="0" smtClean="0"/>
              <a:t>www.nees.jo</a:t>
            </a:r>
            <a:endParaRPr lang="ar-JO" b="1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2590800"/>
            <a:ext cx="8001000" cy="3108325"/>
          </a:xfrm>
        </p:spPr>
        <p:txBody>
          <a:bodyPr/>
          <a:lstStyle/>
          <a:p>
            <a:pPr algn="just" rtl="1">
              <a:lnSpc>
                <a:spcPct val="150000"/>
              </a:lnSpc>
              <a:defRPr/>
            </a:pPr>
            <a:r>
              <a:rPr lang="ar-JO" sz="2000" b="1" dirty="0" smtClean="0"/>
              <a:t>النظام الوطني للتشغيل الالكتروني : </a:t>
            </a:r>
            <a:r>
              <a:rPr lang="ar-JO" sz="2000" dirty="0" smtClean="0"/>
              <a:t>هو اداة من ادوات التشغيل وهو موقع الكتروني يسهل على الباحث عن عمل عرض السيرة الذاتية الخاص به وعلى صاحب العمل عرض فرص العمل المتوفرة لديه.</a:t>
            </a:r>
          </a:p>
          <a:p>
            <a:pPr algn="just" rtl="1">
              <a:lnSpc>
                <a:spcPct val="150000"/>
              </a:lnSpc>
              <a:buFont typeface="Courier New" pitchFamily="49" charset="0"/>
              <a:buChar char="o"/>
              <a:defRPr/>
            </a:pPr>
            <a:r>
              <a:rPr lang="ar-JO" sz="2000" dirty="0" smtClean="0"/>
              <a:t>النظام يقدم خدماته للباحثين عن عمل واصحاب العمل </a:t>
            </a:r>
            <a:r>
              <a:rPr lang="ar-JO" sz="2000" b="1" dirty="0" smtClean="0">
                <a:solidFill>
                  <a:srgbClr val="FF0000"/>
                </a:solidFill>
              </a:rPr>
              <a:t>مجاناً</a:t>
            </a:r>
            <a:r>
              <a:rPr lang="ar-JO" sz="2000" dirty="0" smtClean="0"/>
              <a:t>.</a:t>
            </a:r>
          </a:p>
          <a:p>
            <a:pPr algn="just" rtl="1">
              <a:lnSpc>
                <a:spcPct val="150000"/>
              </a:lnSpc>
              <a:buFont typeface="Courier New" pitchFamily="49" charset="0"/>
              <a:buChar char="o"/>
              <a:defRPr/>
            </a:pPr>
            <a:r>
              <a:rPr lang="ar-JO" sz="2000" dirty="0" smtClean="0"/>
              <a:t>يعمل النظام على احدث تكنولوجيا الويب .</a:t>
            </a:r>
          </a:p>
          <a:p>
            <a:pPr marL="0" indent="0" algn="r" rtl="1">
              <a:buFont typeface="Wingdings" pitchFamily="2" charset="2"/>
              <a:buNone/>
              <a:defRPr/>
            </a:pPr>
            <a:endParaRPr lang="ar-JO" sz="2000" dirty="0" smtClean="0"/>
          </a:p>
          <a:p>
            <a:pPr algn="just" rtl="1">
              <a:defRPr/>
            </a:pPr>
            <a:endParaRPr lang="ar-JO" sz="2000" dirty="0" smtClean="0"/>
          </a:p>
          <a:p>
            <a:pPr algn="just" rtl="1">
              <a:defRPr/>
            </a:pPr>
            <a:endParaRPr lang="en-US" sz="2000" dirty="0" smtClean="0">
              <a:cs typeface="Arial" pitchFamily="34" charset="0"/>
            </a:endParaRPr>
          </a:p>
          <a:p>
            <a:pPr algn="just">
              <a:defRPr/>
            </a:pPr>
            <a:endParaRPr lang="ar-JO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228600"/>
            <a:ext cx="7467600" cy="9906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rtl="1">
              <a:defRPr/>
            </a:pPr>
            <a:r>
              <a:rPr lang="ar-JO" b="1" dirty="0" smtClean="0"/>
              <a:t>التشغيل وخدماته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7467600" cy="2819400"/>
          </a:xfrm>
        </p:spPr>
        <p:txBody>
          <a:bodyPr/>
          <a:lstStyle/>
          <a:p>
            <a:pPr algn="ctr">
              <a:defRPr/>
            </a:pPr>
            <a:r>
              <a:rPr lang="ar-JO" sz="15300" dirty="0" smtClean="0"/>
              <a:t>شكراً</a:t>
            </a:r>
            <a:endParaRPr lang="ar-JO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rdan">
  <a:themeElements>
    <a:clrScheme name="Custom 17">
      <a:dk1>
        <a:sysClr val="windowText" lastClr="000000"/>
      </a:dk1>
      <a:lt1>
        <a:sysClr val="window" lastClr="FFFFFF"/>
      </a:lt1>
      <a:dk2>
        <a:srgbClr val="575F6D"/>
      </a:dk2>
      <a:lt2>
        <a:srgbClr val="FFF6B7"/>
      </a:lt2>
      <a:accent1>
        <a:srgbClr val="7030A0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7">
    <a:dk1>
      <a:sysClr val="windowText" lastClr="000000"/>
    </a:dk1>
    <a:lt1>
      <a:sysClr val="window" lastClr="FFFFFF"/>
    </a:lt1>
    <a:dk2>
      <a:srgbClr val="575F6D"/>
    </a:dk2>
    <a:lt2>
      <a:srgbClr val="FFF6B7"/>
    </a:lt2>
    <a:accent1>
      <a:srgbClr val="7030A0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Jordan</Template>
  <TotalTime>0</TotalTime>
  <Words>328</Words>
  <Application>Microsoft Office PowerPoint</Application>
  <PresentationFormat>Ekran Gösterisi (4:3)</PresentationFormat>
  <Paragraphs>45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Jordan</vt:lpstr>
      <vt:lpstr>وزارة العمل / المملكة الأردنية الهاشمية التشغيل وخدماته</vt:lpstr>
      <vt:lpstr> التشغيل وخدماته</vt:lpstr>
      <vt:lpstr>PowerPoint Sunusu</vt:lpstr>
      <vt:lpstr>التشغيل وخدماته</vt:lpstr>
      <vt:lpstr>التشغيل وخدماته</vt:lpstr>
      <vt:lpstr>النظام الوطني للتشغيل الالكتروني www.nees.jo</vt:lpstr>
      <vt:lpstr>شكراً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وزارة العمل / المملكة الأردنية الهاشمية التشغيل وخدماته</dc:title>
  <dc:creator>Demet Bayrakdar</dc:creator>
  <cp:lastModifiedBy>Demet Bayrakdar</cp:lastModifiedBy>
  <cp:revision>1</cp:revision>
  <dcterms:created xsi:type="dcterms:W3CDTF">2016-10-04T07:15:38Z</dcterms:created>
  <dcterms:modified xsi:type="dcterms:W3CDTF">2016-10-04T07:15:46Z</dcterms:modified>
</cp:coreProperties>
</file>