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19"/>
  </p:notesMasterIdLst>
  <p:handoutMasterIdLst>
    <p:handoutMasterId r:id="rId20"/>
  </p:handoutMasterIdLst>
  <p:sldIdLst>
    <p:sldId id="293" r:id="rId2"/>
    <p:sldId id="315" r:id="rId3"/>
    <p:sldId id="382" r:id="rId4"/>
    <p:sldId id="383" r:id="rId5"/>
    <p:sldId id="341" r:id="rId6"/>
    <p:sldId id="345" r:id="rId7"/>
    <p:sldId id="376" r:id="rId8"/>
    <p:sldId id="356" r:id="rId9"/>
    <p:sldId id="358" r:id="rId10"/>
    <p:sldId id="325" r:id="rId11"/>
    <p:sldId id="379" r:id="rId12"/>
    <p:sldId id="380" r:id="rId13"/>
    <p:sldId id="381" r:id="rId14"/>
    <p:sldId id="368" r:id="rId15"/>
    <p:sldId id="369" r:id="rId16"/>
    <p:sldId id="373" r:id="rId17"/>
    <p:sldId id="339" r:id="rId18"/>
  </p:sldIdLst>
  <p:sldSz cx="9144000" cy="6858000" type="screen4x3"/>
  <p:notesSz cx="6858000" cy="9737725"/>
  <p:defaultTextStyle>
    <a:defPPr>
      <a:defRPr lang="en-GB"/>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00"/>
    <a:srgbClr val="FFFFFF"/>
    <a:srgbClr val="B2B2B2"/>
    <a:srgbClr val="99CCFF"/>
    <a:srgbClr val="CCECFF"/>
    <a:srgbClr val="CC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02" autoAdjust="0"/>
    <p:restoredTop sz="69558" autoAdjust="0"/>
  </p:normalViewPr>
  <p:slideViewPr>
    <p:cSldViewPr>
      <p:cViewPr>
        <p:scale>
          <a:sx n="121" d="100"/>
          <a:sy n="121" d="100"/>
        </p:scale>
        <p:origin x="-21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90" y="-792"/>
      </p:cViewPr>
      <p:guideLst>
        <p:guide orient="horz" pos="3078"/>
        <p:guide pos="215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fr-FR"/>
          </a:p>
        </p:txBody>
      </p:sp>
      <p:sp>
        <p:nvSpPr>
          <p:cNvPr id="30723" name="Rectangle 3"/>
          <p:cNvSpPr>
            <a:spLocks noGrp="1" noChangeArrowheads="1"/>
          </p:cNvSpPr>
          <p:nvPr>
            <p:ph type="dt" sz="quarter" idx="1"/>
          </p:nvPr>
        </p:nvSpPr>
        <p:spPr bwMode="auto">
          <a:xfrm>
            <a:off x="388620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GB" altLang="fr-FR"/>
          </a:p>
        </p:txBody>
      </p:sp>
      <p:sp>
        <p:nvSpPr>
          <p:cNvPr id="30724" name="Rectangle 4"/>
          <p:cNvSpPr>
            <a:spLocks noGrp="1" noChangeArrowheads="1"/>
          </p:cNvSpPr>
          <p:nvPr>
            <p:ph type="ftr" sz="quarter" idx="2"/>
          </p:nvPr>
        </p:nvSpPr>
        <p:spPr bwMode="auto">
          <a:xfrm>
            <a:off x="0" y="92503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fr-FR"/>
          </a:p>
        </p:txBody>
      </p:sp>
      <p:sp>
        <p:nvSpPr>
          <p:cNvPr id="30725" name="Rectangle 5"/>
          <p:cNvSpPr>
            <a:spLocks noGrp="1" noChangeArrowheads="1"/>
          </p:cNvSpPr>
          <p:nvPr>
            <p:ph type="sldNum" sz="quarter" idx="3"/>
          </p:nvPr>
        </p:nvSpPr>
        <p:spPr bwMode="auto">
          <a:xfrm>
            <a:off x="3886200" y="92503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itchFamily="18" charset="0"/>
              </a:defRPr>
            </a:lvl1pPr>
          </a:lstStyle>
          <a:p>
            <a:pPr>
              <a:defRPr/>
            </a:pPr>
            <a:fld id="{DC2014C0-B32A-46D7-AA99-8DB2565EA3B9}" type="slidenum">
              <a:rPr lang="en-GB" altLang="fr-FR"/>
              <a:pPr>
                <a:defRPr/>
              </a:pPr>
              <a:t>‹#›</a:t>
            </a:fld>
            <a:endParaRPr lang="en-GB" altLang="fr-FR"/>
          </a:p>
        </p:txBody>
      </p:sp>
    </p:spTree>
    <p:extLst>
      <p:ext uri="{BB962C8B-B14F-4D97-AF65-F5344CB8AC3E}">
        <p14:creationId xmlns:p14="http://schemas.microsoft.com/office/powerpoint/2010/main" val="250158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798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fr-FR" altLang="fr-FR"/>
          </a:p>
        </p:txBody>
      </p:sp>
      <p:sp>
        <p:nvSpPr>
          <p:cNvPr id="36867" name="Rectangle 3"/>
          <p:cNvSpPr>
            <a:spLocks noGrp="1" noChangeArrowheads="1"/>
          </p:cNvSpPr>
          <p:nvPr>
            <p:ph type="dt" idx="1"/>
          </p:nvPr>
        </p:nvSpPr>
        <p:spPr bwMode="auto">
          <a:xfrm>
            <a:off x="3879850" y="0"/>
            <a:ext cx="294798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fr-FR" altLang="fr-FR"/>
          </a:p>
        </p:txBody>
      </p:sp>
      <p:sp>
        <p:nvSpPr>
          <p:cNvPr id="20484" name="Rectangle 4"/>
          <p:cNvSpPr>
            <a:spLocks noChangeArrowheads="1" noTextEdit="1"/>
          </p:cNvSpPr>
          <p:nvPr>
            <p:ph type="sldImg" idx="2"/>
          </p:nvPr>
        </p:nvSpPr>
        <p:spPr bwMode="auto">
          <a:xfrm>
            <a:off x="1047750" y="752475"/>
            <a:ext cx="4811713" cy="36083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930275" y="4660900"/>
            <a:ext cx="5043488" cy="436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36870" name="Rectangle 6"/>
          <p:cNvSpPr>
            <a:spLocks noGrp="1" noChangeArrowheads="1"/>
          </p:cNvSpPr>
          <p:nvPr>
            <p:ph type="ftr" sz="quarter" idx="4"/>
          </p:nvPr>
        </p:nvSpPr>
        <p:spPr bwMode="auto">
          <a:xfrm>
            <a:off x="0" y="9247188"/>
            <a:ext cx="2947988"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fr-FR" altLang="fr-FR"/>
          </a:p>
        </p:txBody>
      </p:sp>
      <p:sp>
        <p:nvSpPr>
          <p:cNvPr id="36871" name="Rectangle 7"/>
          <p:cNvSpPr>
            <a:spLocks noGrp="1" noChangeArrowheads="1"/>
          </p:cNvSpPr>
          <p:nvPr>
            <p:ph type="sldNum" sz="quarter" idx="5"/>
          </p:nvPr>
        </p:nvSpPr>
        <p:spPr bwMode="auto">
          <a:xfrm>
            <a:off x="3879850" y="9247188"/>
            <a:ext cx="2947988"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itchFamily="18" charset="0"/>
              </a:defRPr>
            </a:lvl1pPr>
          </a:lstStyle>
          <a:p>
            <a:pPr>
              <a:defRPr/>
            </a:pPr>
            <a:fld id="{3FBCE496-4849-4A02-962E-0B24D48B11A4}" type="slidenum">
              <a:rPr lang="fr-FR" altLang="fr-FR"/>
              <a:pPr>
                <a:defRPr/>
              </a:pPr>
              <a:t>‹#›</a:t>
            </a:fld>
            <a:endParaRPr lang="fr-FR" altLang="fr-FR"/>
          </a:p>
        </p:txBody>
      </p:sp>
    </p:spTree>
    <p:extLst>
      <p:ext uri="{BB962C8B-B14F-4D97-AF65-F5344CB8AC3E}">
        <p14:creationId xmlns:p14="http://schemas.microsoft.com/office/powerpoint/2010/main" val="3659895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rgbClr val="000099"/>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000" kern="1200">
        <a:solidFill>
          <a:srgbClr val="000099"/>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000" kern="1200">
        <a:solidFill>
          <a:srgbClr val="000099"/>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000" kern="1200">
        <a:solidFill>
          <a:srgbClr val="000099"/>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000" kern="1200">
        <a:solidFill>
          <a:srgbClr val="000099"/>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1513D9E-7694-423D-9AC0-C9CA69DE7627}" type="slidenum">
              <a:rPr lang="fr-FR" altLang="fr-FR">
                <a:latin typeface="Times New Roman" pitchFamily="18" charset="0"/>
              </a:rPr>
              <a:pPr/>
              <a:t>1</a:t>
            </a:fld>
            <a:endParaRPr lang="fr-FR" altLang="fr-FR">
              <a:latin typeface="Times New Roman" pitchFamily="18" charset="0"/>
            </a:endParaRPr>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fr-FR" smtClean="0"/>
              <a:t>Monsieur le Président, Madame, Messieurs les membres du jury, Mesdames et Messieurs,</a:t>
            </a:r>
          </a:p>
          <a:p>
            <a:pPr eaLnBrk="1" hangingPunct="1"/>
            <a:endParaRPr lang="en-US" altLang="fr-FR" smtClean="0"/>
          </a:p>
          <a:p>
            <a:pPr eaLnBrk="1" hangingPunct="1"/>
            <a:r>
              <a:rPr lang="en-US" altLang="fr-FR" smtClean="0"/>
              <a:t>Permettez-moi tout d’abord de vous remercier de votre présence aujourd’hui. La thèse que j’ai l’honneur de soutenir devant vous s’intitule :</a:t>
            </a:r>
          </a:p>
          <a:p>
            <a:pPr eaLnBrk="1" hangingPunct="1"/>
            <a:r>
              <a:rPr lang="en-US" altLang="fr-FR" smtClean="0"/>
              <a:t>Gérer le hors-travail ?</a:t>
            </a:r>
          </a:p>
          <a:p>
            <a:pPr eaLnBrk="1" hangingPunct="1"/>
            <a:r>
              <a:rPr lang="en-US" altLang="fr-FR" smtClean="0"/>
              <a:t>Pertinence et efficacité des pratiques d'harmonisation travail – hors-travail, aux Etats-Unis, au Royaume-Uni et en France.</a:t>
            </a:r>
          </a:p>
          <a:p>
            <a:pPr eaLnBrk="1" hangingPunct="1"/>
            <a:endParaRPr lang="en-US"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A925C23-FA11-4F3F-875F-3C37AE7C26E1}" type="slidenum">
              <a:rPr lang="fr-FR" altLang="fr-FR">
                <a:latin typeface="Times New Roman" pitchFamily="18" charset="0"/>
              </a:rPr>
              <a:pPr/>
              <a:t>12</a:t>
            </a:fld>
            <a:endParaRPr lang="fr-FR" altLang="fr-FR">
              <a:latin typeface="Times New Roman" pitchFamily="18" charset="0"/>
            </a:endParaRPr>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fr-FR" altLang="fr-FR" smtClean="0"/>
              <a:t>De même, il faut remettre en cause la relation simpliste entre pratiques d’harmonisation et attitudes au travail. Mes entretiens font apparaître </a:t>
            </a:r>
            <a:r>
              <a:rPr lang="fr-FR" altLang="fr-FR" b="1" smtClean="0"/>
              <a:t>une typologie de 7 effets</a:t>
            </a:r>
            <a:r>
              <a:rPr lang="fr-FR" altLang="fr-FR" smtClean="0"/>
              <a:t> des pratiques, entendus comme 7 </a:t>
            </a:r>
            <a:r>
              <a:rPr lang="fr-FR" altLang="fr-FR" b="1" smtClean="0"/>
              <a:t>contributions</a:t>
            </a:r>
            <a:r>
              <a:rPr lang="fr-FR" altLang="fr-FR" smtClean="0"/>
              <a:t> à la relation I/O, qui a d’autres antécédents par ailleurs. </a:t>
            </a:r>
          </a:p>
          <a:p>
            <a:pPr eaLnBrk="1" hangingPunct="1"/>
            <a:r>
              <a:rPr lang="fr-FR" altLang="fr-FR" smtClean="0"/>
              <a:t>La diversité des effets observés peut être conceptualisée à l'aide de </a:t>
            </a:r>
            <a:r>
              <a:rPr lang="fr-FR" altLang="fr-FR" b="1" smtClean="0"/>
              <a:t>deux dimensions principales</a:t>
            </a:r>
            <a:r>
              <a:rPr lang="fr-FR" altLang="fr-FR" smtClean="0"/>
              <a:t> : le sens de l'effet (bénéfique ou délétère), sur l’axe horizontal; et la logique dominante (affective ou pragmatique), sur l’axe vertical.</a:t>
            </a:r>
          </a:p>
          <a:p>
            <a:pPr eaLnBrk="1" hangingPunct="1"/>
            <a:r>
              <a:rPr lang="fr-FR" altLang="fr-FR" b="1" smtClean="0"/>
              <a:t>Les effets positifs dominent</a:t>
            </a:r>
            <a:r>
              <a:rPr lang="fr-FR" altLang="fr-FR" smtClean="0"/>
              <a:t>, avec 43 personnes sur 73. Les effets négatifs sont pourtant loin d’être négligeables, avec 11 personnes, et enfin 18 personnes sont indifférentes aux pratiques.  </a:t>
            </a:r>
          </a:p>
          <a:p>
            <a:pPr eaLnBrk="1" hangingPunct="1"/>
            <a:endParaRPr lang="fr-FR" altLang="fr-FR" smtClean="0"/>
          </a:p>
          <a:p>
            <a:pPr eaLnBrk="1" hangingPunct="1"/>
            <a:r>
              <a:rPr lang="fr-FR" altLang="fr-FR" smtClean="0"/>
              <a:t>Côté effets positifs, il s’agit </a:t>
            </a:r>
          </a:p>
          <a:p>
            <a:pPr eaLnBrk="1" hangingPunct="1">
              <a:buFontTx/>
              <a:buChar char="-"/>
            </a:pPr>
            <a:r>
              <a:rPr lang="fr-FR" altLang="fr-FR" smtClean="0"/>
              <a:t>de l’</a:t>
            </a:r>
            <a:r>
              <a:rPr lang="fr-FR" altLang="fr-FR" b="1" smtClean="0"/>
              <a:t>attachement</a:t>
            </a:r>
            <a:r>
              <a:rPr lang="fr-FR" altLang="fr-FR" smtClean="0"/>
              <a:t>, qui confirme la théorie du Soutien Organisationnel Perçu (on se sent redevable envers l’employeur du soutien reçu, on se sent plus loyal), </a:t>
            </a:r>
          </a:p>
          <a:p>
            <a:pPr eaLnBrk="1" hangingPunct="1">
              <a:buFontTx/>
              <a:buChar char="-"/>
            </a:pPr>
            <a:r>
              <a:rPr lang="fr-FR" altLang="fr-FR" smtClean="0"/>
              <a:t>de la </a:t>
            </a:r>
            <a:r>
              <a:rPr lang="fr-FR" altLang="fr-FR" b="1" smtClean="0"/>
              <a:t>simple appréciation</a:t>
            </a:r>
            <a:r>
              <a:rPr lang="fr-FR" altLang="fr-FR" smtClean="0"/>
              <a:t> (ces pratiques font partie du package et on les prend en compte dans la comparaison entre employeurs), </a:t>
            </a:r>
          </a:p>
          <a:p>
            <a:pPr eaLnBrk="1" hangingPunct="1">
              <a:buFontTx/>
              <a:buChar char="-"/>
            </a:pPr>
            <a:r>
              <a:rPr lang="fr-FR" altLang="fr-FR" smtClean="0"/>
              <a:t>et de </a:t>
            </a:r>
            <a:r>
              <a:rPr lang="fr-FR" altLang="fr-FR" b="1" smtClean="0"/>
              <a:t>deux effets inattendus</a:t>
            </a:r>
            <a:r>
              <a:rPr lang="fr-FR" altLang="fr-FR" smtClean="0"/>
              <a:t>, pour</a:t>
            </a:r>
            <a:r>
              <a:rPr lang="fr-FR" altLang="fr-FR" b="1" smtClean="0"/>
              <a:t> </a:t>
            </a:r>
            <a:r>
              <a:rPr lang="fr-FR" altLang="fr-FR" smtClean="0"/>
              <a:t>des salariés qui n’utilisent pas les pratiques pour eux- mêmes. L’un est la </a:t>
            </a:r>
            <a:r>
              <a:rPr lang="fr-FR" altLang="fr-FR" b="1" smtClean="0"/>
              <a:t>fierté </a:t>
            </a:r>
            <a:r>
              <a:rPr lang="fr-FR" altLang="fr-FR" smtClean="0"/>
              <a:t>vis-à-vis d’un employeur qui traite bien ses salariés (cela renvoie aux théories sur l'image organisationnelle et le prestige extérieur perçu). Le second est </a:t>
            </a:r>
            <a:r>
              <a:rPr lang="fr-FR" altLang="fr-FR" b="1" smtClean="0"/>
              <a:t>l’instrumentalisation des pratiques par des managers</a:t>
            </a:r>
            <a:r>
              <a:rPr lang="fr-FR" altLang="fr-FR" smtClean="0"/>
              <a:t> qui les voient comme des outils pour répondre aux demandes de leurs équipes.</a:t>
            </a:r>
          </a:p>
          <a:p>
            <a:pPr eaLnBrk="1" hangingPunct="1"/>
            <a:endParaRPr lang="fr-FR" altLang="fr-FR" smtClean="0"/>
          </a:p>
          <a:p>
            <a:pPr eaLnBrk="1" hangingPunct="1"/>
            <a:r>
              <a:rPr lang="fr-FR" altLang="fr-FR" smtClean="0"/>
              <a:t>Côté effets négatifs, deux effets : la </a:t>
            </a:r>
            <a:r>
              <a:rPr lang="fr-FR" altLang="fr-FR" b="1" smtClean="0"/>
              <a:t>déception</a:t>
            </a:r>
            <a:r>
              <a:rPr lang="fr-FR" altLang="fr-FR" smtClean="0"/>
              <a:t>, qui s’explique plutôt par un manque de soutien organisationnel que par une rupture de contrat psychologique, et </a:t>
            </a:r>
            <a:r>
              <a:rPr lang="fr-FR" altLang="fr-FR" b="1" smtClean="0"/>
              <a:t>l’obligation de rester</a:t>
            </a:r>
            <a:r>
              <a:rPr lang="fr-FR" altLang="fr-FR" smtClean="0"/>
              <a:t>, c’est-à-dire le sentiment de ne pas pouvoir changer d’employeur à cause des congés sans solde et des places en crèche (qui est une illustration directe des gages concurrents).</a:t>
            </a:r>
          </a:p>
          <a:p>
            <a:pPr eaLnBrk="1" hangingPunct="1"/>
            <a:endParaRPr lang="fr-FR" altLang="fr-FR" smtClean="0"/>
          </a:p>
          <a:p>
            <a:pPr eaLnBrk="1" hangingPunct="1"/>
            <a:r>
              <a:rPr lang="fr-FR" altLang="fr-FR" smtClean="0"/>
              <a:t>J'avais formulé l’hypothèse d’un effet négatif lié au </a:t>
            </a:r>
            <a:r>
              <a:rPr lang="fr-FR" altLang="fr-FR" b="1" smtClean="0"/>
              <a:t>sentiment d’intrusion</a:t>
            </a:r>
            <a:r>
              <a:rPr lang="fr-FR" altLang="fr-FR" smtClean="0"/>
              <a:t> de la part de l’entreprise. Cet effet n'a pas été vérifié sur cet échantillon anglo-saxon, mais c’est une hypothèse que je conserverai si je poursuis mes recherches dans d'autres pays</a:t>
            </a:r>
            <a:r>
              <a:rPr lang="en-US" altLang="fr-FR" smtClean="0"/>
              <a:t>, en France par exemple.</a:t>
            </a:r>
          </a:p>
          <a:p>
            <a:pPr eaLnBrk="1" hangingPunct="1"/>
            <a:endParaRPr lang="en-US" altLang="fr-FR" smtClean="0"/>
          </a:p>
          <a:p>
            <a:pPr eaLnBrk="1" hangingPunct="1"/>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DD3E74-0E26-442C-9F21-FF8B5ABDDF80}" type="slidenum">
              <a:rPr lang="fr-FR" altLang="fr-FR">
                <a:latin typeface="Times New Roman" pitchFamily="18" charset="0"/>
              </a:rPr>
              <a:pPr/>
              <a:t>13</a:t>
            </a:fld>
            <a:endParaRPr lang="fr-FR" altLang="fr-FR">
              <a:latin typeface="Times New Roman" pitchFamily="18" charset="0"/>
            </a:endParaRPr>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fr-FR" altLang="fr-FR" smtClean="0"/>
              <a:t>De même, il faut remettre en cause la relation simpliste entre pratiques d’harmonisation et attitudes au travail. Mes entretiens font apparaître </a:t>
            </a:r>
            <a:r>
              <a:rPr lang="fr-FR" altLang="fr-FR" b="1" smtClean="0"/>
              <a:t>une typologie de 7 effets</a:t>
            </a:r>
            <a:r>
              <a:rPr lang="fr-FR" altLang="fr-FR" smtClean="0"/>
              <a:t> des pratiques, entendus comme 7 </a:t>
            </a:r>
            <a:r>
              <a:rPr lang="fr-FR" altLang="fr-FR" b="1" smtClean="0"/>
              <a:t>contributions</a:t>
            </a:r>
            <a:r>
              <a:rPr lang="fr-FR" altLang="fr-FR" smtClean="0"/>
              <a:t> à la relation I/O, qui a d’autres antécédents par ailleurs. </a:t>
            </a:r>
          </a:p>
          <a:p>
            <a:pPr eaLnBrk="1" hangingPunct="1"/>
            <a:r>
              <a:rPr lang="fr-FR" altLang="fr-FR" smtClean="0"/>
              <a:t>La diversité des effets observés peut être conceptualisée à l'aide de </a:t>
            </a:r>
            <a:r>
              <a:rPr lang="fr-FR" altLang="fr-FR" b="1" smtClean="0"/>
              <a:t>deux dimensions principales</a:t>
            </a:r>
            <a:r>
              <a:rPr lang="fr-FR" altLang="fr-FR" smtClean="0"/>
              <a:t> : le sens de l'effet (bénéfique ou délétère), sur l’axe horizontal; et la logique dominante (affective ou pragmatique), sur l’axe vertical.</a:t>
            </a:r>
          </a:p>
          <a:p>
            <a:pPr eaLnBrk="1" hangingPunct="1"/>
            <a:r>
              <a:rPr lang="fr-FR" altLang="fr-FR" b="1" smtClean="0"/>
              <a:t>Les effets positifs dominent</a:t>
            </a:r>
            <a:r>
              <a:rPr lang="fr-FR" altLang="fr-FR" smtClean="0"/>
              <a:t>, avec 43 personnes sur 73. Les effets négatifs sont pourtant loin d’être négligeables, avec 11 personnes, et enfin 18 personnes sont indifférentes aux pratiques.  </a:t>
            </a:r>
          </a:p>
          <a:p>
            <a:pPr eaLnBrk="1" hangingPunct="1"/>
            <a:endParaRPr lang="fr-FR" altLang="fr-FR" smtClean="0"/>
          </a:p>
          <a:p>
            <a:pPr eaLnBrk="1" hangingPunct="1"/>
            <a:r>
              <a:rPr lang="fr-FR" altLang="fr-FR" smtClean="0"/>
              <a:t>Côté effets positifs, il s’agit </a:t>
            </a:r>
          </a:p>
          <a:p>
            <a:pPr eaLnBrk="1" hangingPunct="1">
              <a:buFontTx/>
              <a:buChar char="-"/>
            </a:pPr>
            <a:r>
              <a:rPr lang="fr-FR" altLang="fr-FR" smtClean="0"/>
              <a:t>de l’</a:t>
            </a:r>
            <a:r>
              <a:rPr lang="fr-FR" altLang="fr-FR" b="1" smtClean="0"/>
              <a:t>attachement</a:t>
            </a:r>
            <a:r>
              <a:rPr lang="fr-FR" altLang="fr-FR" smtClean="0"/>
              <a:t>, qui confirme la théorie du Soutien Organisationnel Perçu (on se sent redevable envers l’employeur du soutien reçu, on se sent plus loyal), </a:t>
            </a:r>
          </a:p>
          <a:p>
            <a:pPr eaLnBrk="1" hangingPunct="1">
              <a:buFontTx/>
              <a:buChar char="-"/>
            </a:pPr>
            <a:r>
              <a:rPr lang="fr-FR" altLang="fr-FR" smtClean="0"/>
              <a:t>de la </a:t>
            </a:r>
            <a:r>
              <a:rPr lang="fr-FR" altLang="fr-FR" b="1" smtClean="0"/>
              <a:t>simple appréciation</a:t>
            </a:r>
            <a:r>
              <a:rPr lang="fr-FR" altLang="fr-FR" smtClean="0"/>
              <a:t> (ces pratiques font partie du package et on les prend en compte dans la comparaison entre employeurs), </a:t>
            </a:r>
          </a:p>
          <a:p>
            <a:pPr eaLnBrk="1" hangingPunct="1">
              <a:buFontTx/>
              <a:buChar char="-"/>
            </a:pPr>
            <a:r>
              <a:rPr lang="fr-FR" altLang="fr-FR" smtClean="0"/>
              <a:t>et de </a:t>
            </a:r>
            <a:r>
              <a:rPr lang="fr-FR" altLang="fr-FR" b="1" smtClean="0"/>
              <a:t>deux effets inattendus</a:t>
            </a:r>
            <a:r>
              <a:rPr lang="fr-FR" altLang="fr-FR" smtClean="0"/>
              <a:t>, pour</a:t>
            </a:r>
            <a:r>
              <a:rPr lang="fr-FR" altLang="fr-FR" b="1" smtClean="0"/>
              <a:t> </a:t>
            </a:r>
            <a:r>
              <a:rPr lang="fr-FR" altLang="fr-FR" smtClean="0"/>
              <a:t>des salariés qui n’utilisent pas les pratiques pour eux- mêmes. L’un est la </a:t>
            </a:r>
            <a:r>
              <a:rPr lang="fr-FR" altLang="fr-FR" b="1" smtClean="0"/>
              <a:t>fierté </a:t>
            </a:r>
            <a:r>
              <a:rPr lang="fr-FR" altLang="fr-FR" smtClean="0"/>
              <a:t>vis-à-vis d’un employeur qui traite bien ses salariés (cela renvoie aux théories sur l'image organisationnelle et le prestige extérieur perçu). Le second est </a:t>
            </a:r>
            <a:r>
              <a:rPr lang="fr-FR" altLang="fr-FR" b="1" smtClean="0"/>
              <a:t>l’instrumentalisation des pratiques par des managers</a:t>
            </a:r>
            <a:r>
              <a:rPr lang="fr-FR" altLang="fr-FR" smtClean="0"/>
              <a:t> qui les voient comme des outils pour répondre aux demandes de leurs équipes.</a:t>
            </a:r>
          </a:p>
          <a:p>
            <a:pPr eaLnBrk="1" hangingPunct="1"/>
            <a:endParaRPr lang="fr-FR" altLang="fr-FR" smtClean="0"/>
          </a:p>
          <a:p>
            <a:pPr eaLnBrk="1" hangingPunct="1"/>
            <a:r>
              <a:rPr lang="fr-FR" altLang="fr-FR" smtClean="0"/>
              <a:t>Côté effets négatifs, deux effets : la </a:t>
            </a:r>
            <a:r>
              <a:rPr lang="fr-FR" altLang="fr-FR" b="1" smtClean="0"/>
              <a:t>déception</a:t>
            </a:r>
            <a:r>
              <a:rPr lang="fr-FR" altLang="fr-FR" smtClean="0"/>
              <a:t>, qui s’explique plutôt par un manque de soutien organisationnel que par une rupture de contrat psychologique, et </a:t>
            </a:r>
            <a:r>
              <a:rPr lang="fr-FR" altLang="fr-FR" b="1" smtClean="0"/>
              <a:t>l’obligation de rester</a:t>
            </a:r>
            <a:r>
              <a:rPr lang="fr-FR" altLang="fr-FR" smtClean="0"/>
              <a:t>, c’est-à-dire le sentiment de ne pas pouvoir changer d’employeur à cause des congés sans solde et des places en crèche (qui est une illustration directe des gages concurrents).</a:t>
            </a:r>
          </a:p>
          <a:p>
            <a:pPr eaLnBrk="1" hangingPunct="1"/>
            <a:endParaRPr lang="fr-FR" altLang="fr-FR" smtClean="0"/>
          </a:p>
          <a:p>
            <a:pPr eaLnBrk="1" hangingPunct="1"/>
            <a:r>
              <a:rPr lang="fr-FR" altLang="fr-FR" smtClean="0"/>
              <a:t>J'avais formulé l’hypothèse d’un effet négatif lié au </a:t>
            </a:r>
            <a:r>
              <a:rPr lang="fr-FR" altLang="fr-FR" b="1" smtClean="0"/>
              <a:t>sentiment d’intrusion</a:t>
            </a:r>
            <a:r>
              <a:rPr lang="fr-FR" altLang="fr-FR" smtClean="0"/>
              <a:t> de la part de l’entreprise. Cet effet n'a pas été vérifié sur cet échantillon anglo-saxon, mais c’est une hypothèse que je conserverai si je poursuis mes recherches dans d'autres pays</a:t>
            </a:r>
            <a:r>
              <a:rPr lang="en-US" altLang="fr-FR" smtClean="0"/>
              <a:t>, en France par exemple.</a:t>
            </a:r>
          </a:p>
          <a:p>
            <a:pPr eaLnBrk="1" hangingPunct="1"/>
            <a:endParaRPr lang="en-US" altLang="fr-FR" smtClean="0"/>
          </a:p>
          <a:p>
            <a:pPr eaLnBrk="1" hangingPunct="1"/>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202A91A-07BB-4E9E-B848-B3E6216969AD}" type="slidenum">
              <a:rPr lang="fr-FR" altLang="fr-FR">
                <a:latin typeface="Times New Roman" pitchFamily="18" charset="0"/>
              </a:rPr>
              <a:pPr/>
              <a:t>14</a:t>
            </a:fld>
            <a:endParaRPr lang="fr-FR" altLang="fr-FR">
              <a:latin typeface="Times New Roman" pitchFamily="18" charset="0"/>
            </a:endParaRPr>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fr-FR" altLang="fr-FR" smtClean="0"/>
              <a:t>De même, il faut remettre en cause la relation simpliste entre pratiques d’harmonisation et attitudes au travail. Mes entretiens font apparaître </a:t>
            </a:r>
            <a:r>
              <a:rPr lang="fr-FR" altLang="fr-FR" b="1" smtClean="0"/>
              <a:t>une typologie de 7 effets</a:t>
            </a:r>
            <a:r>
              <a:rPr lang="fr-FR" altLang="fr-FR" smtClean="0"/>
              <a:t> des pratiques, entendus comme 7 </a:t>
            </a:r>
            <a:r>
              <a:rPr lang="fr-FR" altLang="fr-FR" b="1" smtClean="0"/>
              <a:t>contributions</a:t>
            </a:r>
            <a:r>
              <a:rPr lang="fr-FR" altLang="fr-FR" smtClean="0"/>
              <a:t> à la relation I/O, qui a d’autres antécédents par ailleurs. </a:t>
            </a:r>
          </a:p>
          <a:p>
            <a:pPr eaLnBrk="1" hangingPunct="1"/>
            <a:r>
              <a:rPr lang="fr-FR" altLang="fr-FR" smtClean="0"/>
              <a:t>La diversité des effets observés peut être conceptualisée à l'aide de </a:t>
            </a:r>
            <a:r>
              <a:rPr lang="fr-FR" altLang="fr-FR" b="1" smtClean="0"/>
              <a:t>deux dimensions principales</a:t>
            </a:r>
            <a:r>
              <a:rPr lang="fr-FR" altLang="fr-FR" smtClean="0"/>
              <a:t> : le sens de l'effet (bénéfique ou délétère), sur l’axe horizontal; et la logique dominante (affective ou pragmatique), sur l’axe vertical.</a:t>
            </a:r>
          </a:p>
          <a:p>
            <a:pPr eaLnBrk="1" hangingPunct="1"/>
            <a:r>
              <a:rPr lang="fr-FR" altLang="fr-FR" b="1" smtClean="0"/>
              <a:t>Les effets positifs dominent</a:t>
            </a:r>
            <a:r>
              <a:rPr lang="fr-FR" altLang="fr-FR" smtClean="0"/>
              <a:t>, avec 43 personnes sur 73. Les effets négatifs sont pourtant loin d’être négligeables, avec 11 personnes, et enfin 18 personnes sont indifférentes aux pratiques.  </a:t>
            </a:r>
          </a:p>
          <a:p>
            <a:pPr eaLnBrk="1" hangingPunct="1"/>
            <a:endParaRPr lang="fr-FR" altLang="fr-FR" smtClean="0"/>
          </a:p>
          <a:p>
            <a:pPr eaLnBrk="1" hangingPunct="1"/>
            <a:r>
              <a:rPr lang="fr-FR" altLang="fr-FR" smtClean="0"/>
              <a:t>Côté effets positifs, il s’agit </a:t>
            </a:r>
          </a:p>
          <a:p>
            <a:pPr eaLnBrk="1" hangingPunct="1">
              <a:buFontTx/>
              <a:buChar char="-"/>
            </a:pPr>
            <a:r>
              <a:rPr lang="fr-FR" altLang="fr-FR" smtClean="0"/>
              <a:t>de l’</a:t>
            </a:r>
            <a:r>
              <a:rPr lang="fr-FR" altLang="fr-FR" b="1" smtClean="0"/>
              <a:t>attachement</a:t>
            </a:r>
            <a:r>
              <a:rPr lang="fr-FR" altLang="fr-FR" smtClean="0"/>
              <a:t>, qui confirme la théorie du Soutien Organisationnel Perçu (on se sent redevable envers l’employeur du soutien reçu, on se sent plus loyal), </a:t>
            </a:r>
          </a:p>
          <a:p>
            <a:pPr eaLnBrk="1" hangingPunct="1">
              <a:buFontTx/>
              <a:buChar char="-"/>
            </a:pPr>
            <a:r>
              <a:rPr lang="fr-FR" altLang="fr-FR" smtClean="0"/>
              <a:t>de la </a:t>
            </a:r>
            <a:r>
              <a:rPr lang="fr-FR" altLang="fr-FR" b="1" smtClean="0"/>
              <a:t>simple appréciation</a:t>
            </a:r>
            <a:r>
              <a:rPr lang="fr-FR" altLang="fr-FR" smtClean="0"/>
              <a:t> (ces pratiques font partie du package et on les prend en compte dans la comparaison entre employeurs), </a:t>
            </a:r>
          </a:p>
          <a:p>
            <a:pPr eaLnBrk="1" hangingPunct="1">
              <a:buFontTx/>
              <a:buChar char="-"/>
            </a:pPr>
            <a:r>
              <a:rPr lang="fr-FR" altLang="fr-FR" smtClean="0"/>
              <a:t>et de </a:t>
            </a:r>
            <a:r>
              <a:rPr lang="fr-FR" altLang="fr-FR" b="1" smtClean="0"/>
              <a:t>deux effets inattendus</a:t>
            </a:r>
            <a:r>
              <a:rPr lang="fr-FR" altLang="fr-FR" smtClean="0"/>
              <a:t>, pour</a:t>
            </a:r>
            <a:r>
              <a:rPr lang="fr-FR" altLang="fr-FR" b="1" smtClean="0"/>
              <a:t> </a:t>
            </a:r>
            <a:r>
              <a:rPr lang="fr-FR" altLang="fr-FR" smtClean="0"/>
              <a:t>des salariés qui n’utilisent pas les pratiques pour eux- mêmes. L’un est la </a:t>
            </a:r>
            <a:r>
              <a:rPr lang="fr-FR" altLang="fr-FR" b="1" smtClean="0"/>
              <a:t>fierté </a:t>
            </a:r>
            <a:r>
              <a:rPr lang="fr-FR" altLang="fr-FR" smtClean="0"/>
              <a:t>vis-à-vis d’un employeur qui traite bien ses salariés (cela renvoie aux théories sur l'image organisationnelle et le prestige extérieur perçu). Le second est </a:t>
            </a:r>
            <a:r>
              <a:rPr lang="fr-FR" altLang="fr-FR" b="1" smtClean="0"/>
              <a:t>l’instrumentalisation des pratiques par des managers</a:t>
            </a:r>
            <a:r>
              <a:rPr lang="fr-FR" altLang="fr-FR" smtClean="0"/>
              <a:t> qui les voient comme des outils pour répondre aux demandes de leurs équipes.</a:t>
            </a:r>
          </a:p>
          <a:p>
            <a:pPr eaLnBrk="1" hangingPunct="1"/>
            <a:endParaRPr lang="fr-FR" altLang="fr-FR" smtClean="0"/>
          </a:p>
          <a:p>
            <a:pPr eaLnBrk="1" hangingPunct="1"/>
            <a:r>
              <a:rPr lang="fr-FR" altLang="fr-FR" smtClean="0"/>
              <a:t>Côté effets négatifs, deux effets : la </a:t>
            </a:r>
            <a:r>
              <a:rPr lang="fr-FR" altLang="fr-FR" b="1" smtClean="0"/>
              <a:t>déception</a:t>
            </a:r>
            <a:r>
              <a:rPr lang="fr-FR" altLang="fr-FR" smtClean="0"/>
              <a:t>, qui s’explique plutôt par un manque de soutien organisationnel que par une rupture de contrat psychologique, et </a:t>
            </a:r>
            <a:r>
              <a:rPr lang="fr-FR" altLang="fr-FR" b="1" smtClean="0"/>
              <a:t>l’obligation de rester</a:t>
            </a:r>
            <a:r>
              <a:rPr lang="fr-FR" altLang="fr-FR" smtClean="0"/>
              <a:t>, c’est-à-dire le sentiment de ne pas pouvoir changer d’employeur à cause des congés sans solde et des places en crèche (qui est une illustration directe des gages concurrents).</a:t>
            </a:r>
          </a:p>
          <a:p>
            <a:pPr eaLnBrk="1" hangingPunct="1"/>
            <a:endParaRPr lang="fr-FR" altLang="fr-FR" smtClean="0"/>
          </a:p>
          <a:p>
            <a:pPr eaLnBrk="1" hangingPunct="1"/>
            <a:r>
              <a:rPr lang="fr-FR" altLang="fr-FR" smtClean="0"/>
              <a:t>J'avais formulé l’hypothèse d’un effet négatif lié au </a:t>
            </a:r>
            <a:r>
              <a:rPr lang="fr-FR" altLang="fr-FR" b="1" smtClean="0"/>
              <a:t>sentiment d’intrusion</a:t>
            </a:r>
            <a:r>
              <a:rPr lang="fr-FR" altLang="fr-FR" smtClean="0"/>
              <a:t> de la part de l’entreprise. Cet effet n'a pas été vérifié sur cet échantillon anglo-saxon, mais c’est une hypothèse que je conserverai si je poursuis mes recherches dans d'autres pays</a:t>
            </a:r>
            <a:r>
              <a:rPr lang="en-US" altLang="fr-FR" smtClean="0"/>
              <a:t>, en France par exemple.</a:t>
            </a:r>
          </a:p>
          <a:p>
            <a:pPr eaLnBrk="1" hangingPunct="1"/>
            <a:endParaRPr lang="en-US" altLang="fr-FR" smtClean="0"/>
          </a:p>
          <a:p>
            <a:pPr eaLnBrk="1" hangingPunct="1"/>
            <a:endParaRPr lang="fr-FR"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BF10C3A-1D5B-492E-B97F-5881A6FBF26B}" type="slidenum">
              <a:rPr lang="fr-FR" altLang="fr-FR">
                <a:latin typeface="Times New Roman" pitchFamily="18" charset="0"/>
              </a:rPr>
              <a:pPr/>
              <a:t>15</a:t>
            </a:fld>
            <a:endParaRPr lang="fr-FR" altLang="fr-FR">
              <a:latin typeface="Times New Roman" pitchFamily="18" charset="0"/>
            </a:endParaRPr>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fr-FR" altLang="fr-FR" smtClean="0"/>
              <a:t>De même, il faut remettre en cause la relation simpliste entre pratiques d’harmonisation et attitudes au travail. Mes entretiens font apparaître </a:t>
            </a:r>
            <a:r>
              <a:rPr lang="fr-FR" altLang="fr-FR" b="1" smtClean="0"/>
              <a:t>une typologie de 7 effets</a:t>
            </a:r>
            <a:r>
              <a:rPr lang="fr-FR" altLang="fr-FR" smtClean="0"/>
              <a:t> des pratiques, entendus comme 7 </a:t>
            </a:r>
            <a:r>
              <a:rPr lang="fr-FR" altLang="fr-FR" b="1" smtClean="0"/>
              <a:t>contributions</a:t>
            </a:r>
            <a:r>
              <a:rPr lang="fr-FR" altLang="fr-FR" smtClean="0"/>
              <a:t> à la relation I/O, qui a d’autres antécédents par ailleurs. </a:t>
            </a:r>
          </a:p>
          <a:p>
            <a:pPr eaLnBrk="1" hangingPunct="1"/>
            <a:r>
              <a:rPr lang="fr-FR" altLang="fr-FR" smtClean="0"/>
              <a:t>La diversité des effets observés peut être conceptualisée à l'aide de </a:t>
            </a:r>
            <a:r>
              <a:rPr lang="fr-FR" altLang="fr-FR" b="1" smtClean="0"/>
              <a:t>deux dimensions principales</a:t>
            </a:r>
            <a:r>
              <a:rPr lang="fr-FR" altLang="fr-FR" smtClean="0"/>
              <a:t> : le sens de l'effet (bénéfique ou délétère), sur l’axe horizontal; et la logique dominante (affective ou pragmatique), sur l’axe vertical.</a:t>
            </a:r>
          </a:p>
          <a:p>
            <a:pPr eaLnBrk="1" hangingPunct="1"/>
            <a:r>
              <a:rPr lang="fr-FR" altLang="fr-FR" b="1" smtClean="0"/>
              <a:t>Les effets positifs dominent</a:t>
            </a:r>
            <a:r>
              <a:rPr lang="fr-FR" altLang="fr-FR" smtClean="0"/>
              <a:t>, avec 43 personnes sur 73. Les effets négatifs sont pourtant loin d’être négligeables, avec 11 personnes, et enfin 18 personnes sont indifférentes aux pratiques.  </a:t>
            </a:r>
          </a:p>
          <a:p>
            <a:pPr eaLnBrk="1" hangingPunct="1"/>
            <a:endParaRPr lang="fr-FR" altLang="fr-FR" smtClean="0"/>
          </a:p>
          <a:p>
            <a:pPr eaLnBrk="1" hangingPunct="1"/>
            <a:r>
              <a:rPr lang="fr-FR" altLang="fr-FR" smtClean="0"/>
              <a:t>Côté effets positifs, il s’agit </a:t>
            </a:r>
          </a:p>
          <a:p>
            <a:pPr eaLnBrk="1" hangingPunct="1">
              <a:buFontTx/>
              <a:buChar char="-"/>
            </a:pPr>
            <a:r>
              <a:rPr lang="fr-FR" altLang="fr-FR" smtClean="0"/>
              <a:t>de l’</a:t>
            </a:r>
            <a:r>
              <a:rPr lang="fr-FR" altLang="fr-FR" b="1" smtClean="0"/>
              <a:t>attachement</a:t>
            </a:r>
            <a:r>
              <a:rPr lang="fr-FR" altLang="fr-FR" smtClean="0"/>
              <a:t>, qui confirme la théorie du Soutien Organisationnel Perçu (on se sent redevable envers l’employeur du soutien reçu, on se sent plus loyal), </a:t>
            </a:r>
          </a:p>
          <a:p>
            <a:pPr eaLnBrk="1" hangingPunct="1">
              <a:buFontTx/>
              <a:buChar char="-"/>
            </a:pPr>
            <a:r>
              <a:rPr lang="fr-FR" altLang="fr-FR" smtClean="0"/>
              <a:t>de la </a:t>
            </a:r>
            <a:r>
              <a:rPr lang="fr-FR" altLang="fr-FR" b="1" smtClean="0"/>
              <a:t>simple appréciation</a:t>
            </a:r>
            <a:r>
              <a:rPr lang="fr-FR" altLang="fr-FR" smtClean="0"/>
              <a:t> (ces pratiques font partie du package et on les prend en compte dans la comparaison entre employeurs), </a:t>
            </a:r>
          </a:p>
          <a:p>
            <a:pPr eaLnBrk="1" hangingPunct="1">
              <a:buFontTx/>
              <a:buChar char="-"/>
            </a:pPr>
            <a:r>
              <a:rPr lang="fr-FR" altLang="fr-FR" smtClean="0"/>
              <a:t>et de </a:t>
            </a:r>
            <a:r>
              <a:rPr lang="fr-FR" altLang="fr-FR" b="1" smtClean="0"/>
              <a:t>deux effets inattendus</a:t>
            </a:r>
            <a:r>
              <a:rPr lang="fr-FR" altLang="fr-FR" smtClean="0"/>
              <a:t>, pour</a:t>
            </a:r>
            <a:r>
              <a:rPr lang="fr-FR" altLang="fr-FR" b="1" smtClean="0"/>
              <a:t> </a:t>
            </a:r>
            <a:r>
              <a:rPr lang="fr-FR" altLang="fr-FR" smtClean="0"/>
              <a:t>des salariés qui n’utilisent pas les pratiques pour eux- mêmes. L’un est la </a:t>
            </a:r>
            <a:r>
              <a:rPr lang="fr-FR" altLang="fr-FR" b="1" smtClean="0"/>
              <a:t>fierté </a:t>
            </a:r>
            <a:r>
              <a:rPr lang="fr-FR" altLang="fr-FR" smtClean="0"/>
              <a:t>vis-à-vis d’un employeur qui traite bien ses salariés (cela renvoie aux théories sur l'image organisationnelle et le prestige extérieur perçu). Le second est </a:t>
            </a:r>
            <a:r>
              <a:rPr lang="fr-FR" altLang="fr-FR" b="1" smtClean="0"/>
              <a:t>l’instrumentalisation des pratiques par des managers</a:t>
            </a:r>
            <a:r>
              <a:rPr lang="fr-FR" altLang="fr-FR" smtClean="0"/>
              <a:t> qui les voient comme des outils pour répondre aux demandes de leurs équipes.</a:t>
            </a:r>
          </a:p>
          <a:p>
            <a:pPr eaLnBrk="1" hangingPunct="1"/>
            <a:endParaRPr lang="fr-FR" altLang="fr-FR" smtClean="0"/>
          </a:p>
          <a:p>
            <a:pPr eaLnBrk="1" hangingPunct="1"/>
            <a:r>
              <a:rPr lang="fr-FR" altLang="fr-FR" smtClean="0"/>
              <a:t>Côté effets négatifs, deux effets : la </a:t>
            </a:r>
            <a:r>
              <a:rPr lang="fr-FR" altLang="fr-FR" b="1" smtClean="0"/>
              <a:t>déception</a:t>
            </a:r>
            <a:r>
              <a:rPr lang="fr-FR" altLang="fr-FR" smtClean="0"/>
              <a:t>, qui s’explique plutôt par un manque de soutien organisationnel que par une rupture de contrat psychologique, et </a:t>
            </a:r>
            <a:r>
              <a:rPr lang="fr-FR" altLang="fr-FR" b="1" smtClean="0"/>
              <a:t>l’obligation de rester</a:t>
            </a:r>
            <a:r>
              <a:rPr lang="fr-FR" altLang="fr-FR" smtClean="0"/>
              <a:t>, c’est-à-dire le sentiment de ne pas pouvoir changer d’employeur à cause des congés sans solde et des places en crèche (qui est une illustration directe des gages concurrents).</a:t>
            </a:r>
          </a:p>
          <a:p>
            <a:pPr eaLnBrk="1" hangingPunct="1"/>
            <a:endParaRPr lang="fr-FR" altLang="fr-FR" smtClean="0"/>
          </a:p>
          <a:p>
            <a:pPr eaLnBrk="1" hangingPunct="1"/>
            <a:r>
              <a:rPr lang="fr-FR" altLang="fr-FR" smtClean="0"/>
              <a:t>J'avais formulé l’hypothèse d’un effet négatif lié au </a:t>
            </a:r>
            <a:r>
              <a:rPr lang="fr-FR" altLang="fr-FR" b="1" smtClean="0"/>
              <a:t>sentiment d’intrusion</a:t>
            </a:r>
            <a:r>
              <a:rPr lang="fr-FR" altLang="fr-FR" smtClean="0"/>
              <a:t> de la part de l’entreprise. Cet effet n'a pas été vérifié sur cet échantillon anglo-saxon, mais c’est une hypothèse que je conserverai si je poursuis mes recherches dans d'autres pays</a:t>
            </a:r>
            <a:r>
              <a:rPr lang="en-US" altLang="fr-FR" smtClean="0"/>
              <a:t>, en France par exemple.</a:t>
            </a:r>
          </a:p>
          <a:p>
            <a:pPr eaLnBrk="1" hangingPunct="1"/>
            <a:endParaRPr lang="en-US" altLang="fr-FR" smtClean="0"/>
          </a:p>
          <a:p>
            <a:pPr eaLnBrk="1" hangingPunct="1"/>
            <a:endParaRPr lang="fr-FR"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3FBAAB8-3626-42C3-A523-1CE9D44E4977}" type="slidenum">
              <a:rPr lang="fr-FR" altLang="fr-FR">
                <a:latin typeface="Times New Roman" pitchFamily="18" charset="0"/>
              </a:rPr>
              <a:pPr/>
              <a:t>16</a:t>
            </a:fld>
            <a:endParaRPr lang="fr-FR" altLang="fr-FR">
              <a:latin typeface="Times New Roman" pitchFamily="18" charset="0"/>
            </a:endParaRPr>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fr-FR" altLang="fr-FR" smtClean="0"/>
              <a:t>De même, il faut remettre en cause la relation simpliste entre pratiques d’harmonisation et attitudes au travail. Mes entretiens font apparaître </a:t>
            </a:r>
            <a:r>
              <a:rPr lang="fr-FR" altLang="fr-FR" b="1" smtClean="0"/>
              <a:t>une typologie de 7 effets</a:t>
            </a:r>
            <a:r>
              <a:rPr lang="fr-FR" altLang="fr-FR" smtClean="0"/>
              <a:t> des pratiques, entendus comme 7 </a:t>
            </a:r>
            <a:r>
              <a:rPr lang="fr-FR" altLang="fr-FR" b="1" smtClean="0"/>
              <a:t>contributions</a:t>
            </a:r>
            <a:r>
              <a:rPr lang="fr-FR" altLang="fr-FR" smtClean="0"/>
              <a:t> à la relation I/O, qui a d’autres antécédents par ailleurs. </a:t>
            </a:r>
          </a:p>
          <a:p>
            <a:pPr eaLnBrk="1" hangingPunct="1"/>
            <a:r>
              <a:rPr lang="fr-FR" altLang="fr-FR" smtClean="0"/>
              <a:t>La diversité des effets observés peut être conceptualisée à l'aide de </a:t>
            </a:r>
            <a:r>
              <a:rPr lang="fr-FR" altLang="fr-FR" b="1" smtClean="0"/>
              <a:t>deux dimensions principales</a:t>
            </a:r>
            <a:r>
              <a:rPr lang="fr-FR" altLang="fr-FR" smtClean="0"/>
              <a:t> : le sens de l'effet (bénéfique ou délétère), sur l’axe horizontal; et la logique dominante (affective ou pragmatique), sur l’axe vertical.</a:t>
            </a:r>
          </a:p>
          <a:p>
            <a:pPr eaLnBrk="1" hangingPunct="1"/>
            <a:r>
              <a:rPr lang="fr-FR" altLang="fr-FR" b="1" smtClean="0"/>
              <a:t>Les effets positifs dominent</a:t>
            </a:r>
            <a:r>
              <a:rPr lang="fr-FR" altLang="fr-FR" smtClean="0"/>
              <a:t>, avec 43 personnes sur 73. Les effets négatifs sont pourtant loin d’être négligeables, avec 11 personnes, et enfin 18 personnes sont indifférentes aux pratiques.  </a:t>
            </a:r>
          </a:p>
          <a:p>
            <a:pPr eaLnBrk="1" hangingPunct="1"/>
            <a:endParaRPr lang="fr-FR" altLang="fr-FR" smtClean="0"/>
          </a:p>
          <a:p>
            <a:pPr eaLnBrk="1" hangingPunct="1"/>
            <a:r>
              <a:rPr lang="fr-FR" altLang="fr-FR" smtClean="0"/>
              <a:t>Côté effets positifs, il s’agit </a:t>
            </a:r>
          </a:p>
          <a:p>
            <a:pPr eaLnBrk="1" hangingPunct="1">
              <a:buFontTx/>
              <a:buChar char="-"/>
            </a:pPr>
            <a:r>
              <a:rPr lang="fr-FR" altLang="fr-FR" smtClean="0"/>
              <a:t>de l’</a:t>
            </a:r>
            <a:r>
              <a:rPr lang="fr-FR" altLang="fr-FR" b="1" smtClean="0"/>
              <a:t>attachement</a:t>
            </a:r>
            <a:r>
              <a:rPr lang="fr-FR" altLang="fr-FR" smtClean="0"/>
              <a:t>, qui confirme la théorie du Soutien Organisationnel Perçu (on se sent redevable envers l’employeur du soutien reçu, on se sent plus loyal), </a:t>
            </a:r>
          </a:p>
          <a:p>
            <a:pPr eaLnBrk="1" hangingPunct="1">
              <a:buFontTx/>
              <a:buChar char="-"/>
            </a:pPr>
            <a:r>
              <a:rPr lang="fr-FR" altLang="fr-FR" smtClean="0"/>
              <a:t>de la </a:t>
            </a:r>
            <a:r>
              <a:rPr lang="fr-FR" altLang="fr-FR" b="1" smtClean="0"/>
              <a:t>simple appréciation</a:t>
            </a:r>
            <a:r>
              <a:rPr lang="fr-FR" altLang="fr-FR" smtClean="0"/>
              <a:t> (ces pratiques font partie du package et on les prend en compte dans la comparaison entre employeurs), </a:t>
            </a:r>
          </a:p>
          <a:p>
            <a:pPr eaLnBrk="1" hangingPunct="1">
              <a:buFontTx/>
              <a:buChar char="-"/>
            </a:pPr>
            <a:r>
              <a:rPr lang="fr-FR" altLang="fr-FR" smtClean="0"/>
              <a:t>et de </a:t>
            </a:r>
            <a:r>
              <a:rPr lang="fr-FR" altLang="fr-FR" b="1" smtClean="0"/>
              <a:t>deux effets inattendus</a:t>
            </a:r>
            <a:r>
              <a:rPr lang="fr-FR" altLang="fr-FR" smtClean="0"/>
              <a:t>, pour</a:t>
            </a:r>
            <a:r>
              <a:rPr lang="fr-FR" altLang="fr-FR" b="1" smtClean="0"/>
              <a:t> </a:t>
            </a:r>
            <a:r>
              <a:rPr lang="fr-FR" altLang="fr-FR" smtClean="0"/>
              <a:t>des salariés qui n’utilisent pas les pratiques pour eux- mêmes. L’un est la </a:t>
            </a:r>
            <a:r>
              <a:rPr lang="fr-FR" altLang="fr-FR" b="1" smtClean="0"/>
              <a:t>fierté </a:t>
            </a:r>
            <a:r>
              <a:rPr lang="fr-FR" altLang="fr-FR" smtClean="0"/>
              <a:t>vis-à-vis d’un employeur qui traite bien ses salariés (cela renvoie aux théories sur l'image organisationnelle et le prestige extérieur perçu). Le second est </a:t>
            </a:r>
            <a:r>
              <a:rPr lang="fr-FR" altLang="fr-FR" b="1" smtClean="0"/>
              <a:t>l’instrumentalisation des pratiques par des managers</a:t>
            </a:r>
            <a:r>
              <a:rPr lang="fr-FR" altLang="fr-FR" smtClean="0"/>
              <a:t> qui les voient comme des outils pour répondre aux demandes de leurs équipes.</a:t>
            </a:r>
          </a:p>
          <a:p>
            <a:pPr eaLnBrk="1" hangingPunct="1"/>
            <a:endParaRPr lang="fr-FR" altLang="fr-FR" smtClean="0"/>
          </a:p>
          <a:p>
            <a:pPr eaLnBrk="1" hangingPunct="1"/>
            <a:r>
              <a:rPr lang="fr-FR" altLang="fr-FR" smtClean="0"/>
              <a:t>Côté effets négatifs, deux effets : la </a:t>
            </a:r>
            <a:r>
              <a:rPr lang="fr-FR" altLang="fr-FR" b="1" smtClean="0"/>
              <a:t>déception</a:t>
            </a:r>
            <a:r>
              <a:rPr lang="fr-FR" altLang="fr-FR" smtClean="0"/>
              <a:t>, qui s’explique plutôt par un manque de soutien organisationnel que par une rupture de contrat psychologique, et </a:t>
            </a:r>
            <a:r>
              <a:rPr lang="fr-FR" altLang="fr-FR" b="1" smtClean="0"/>
              <a:t>l’obligation de rester</a:t>
            </a:r>
            <a:r>
              <a:rPr lang="fr-FR" altLang="fr-FR" smtClean="0"/>
              <a:t>, c’est-à-dire le sentiment de ne pas pouvoir changer d’employeur à cause des congés sans solde et des places en crèche (qui est une illustration directe des gages concurrents).</a:t>
            </a:r>
          </a:p>
          <a:p>
            <a:pPr eaLnBrk="1" hangingPunct="1"/>
            <a:endParaRPr lang="fr-FR" altLang="fr-FR" smtClean="0"/>
          </a:p>
          <a:p>
            <a:pPr eaLnBrk="1" hangingPunct="1"/>
            <a:r>
              <a:rPr lang="fr-FR" altLang="fr-FR" smtClean="0"/>
              <a:t>J'avais formulé l’hypothèse d’un effet négatif lié au </a:t>
            </a:r>
            <a:r>
              <a:rPr lang="fr-FR" altLang="fr-FR" b="1" smtClean="0"/>
              <a:t>sentiment d’intrusion</a:t>
            </a:r>
            <a:r>
              <a:rPr lang="fr-FR" altLang="fr-FR" smtClean="0"/>
              <a:t> de la part de l’entreprise. Cet effet n'a pas été vérifié sur cet échantillon anglo-saxon, mais c’est une hypothèse que je conserverai si je poursuis mes recherches dans d'autres pays</a:t>
            </a:r>
            <a:r>
              <a:rPr lang="en-US" altLang="fr-FR" smtClean="0"/>
              <a:t>, en France par exemple.</a:t>
            </a:r>
          </a:p>
          <a:p>
            <a:pPr eaLnBrk="1" hangingPunct="1"/>
            <a:endParaRPr lang="en-US" altLang="fr-FR" smtClean="0"/>
          </a:p>
          <a:p>
            <a:pPr eaLnBrk="1" hangingPunct="1"/>
            <a:endParaRPr lang="fr-FR"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54B2976-2133-4492-91BC-98FE8EB2FDBA}" type="slidenum">
              <a:rPr lang="fr-FR" altLang="fr-FR">
                <a:latin typeface="Times New Roman" pitchFamily="18" charset="0"/>
              </a:rPr>
              <a:pPr/>
              <a:t>17</a:t>
            </a:fld>
            <a:endParaRPr lang="fr-FR" altLang="fr-FR">
              <a:latin typeface="Times New Roman" pitchFamily="18" charset="0"/>
            </a:endParaRPr>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fr-FR" smtClean="0"/>
              <a:t>En </a:t>
            </a:r>
            <a:r>
              <a:rPr lang="fr-FR" altLang="fr-FR" smtClean="0"/>
              <a:t>conclusion, je voudrais insister sur </a:t>
            </a:r>
            <a:r>
              <a:rPr lang="fr-FR" altLang="fr-FR" b="1" smtClean="0"/>
              <a:t>la dimension humaine</a:t>
            </a:r>
            <a:r>
              <a:rPr lang="fr-FR" altLang="fr-FR" smtClean="0"/>
              <a:t> de cette thèse : j’ai échangé sur ces sujets avec plus de deux cents personnes au cours de ces trois années de recherche, praticiens, chercheurs et simple quidams, et je suis très heureuse d’avoir maintenant l’opportunité de partager tout ceci, et de continuer les échanges.</a:t>
            </a:r>
          </a:p>
          <a:p>
            <a:pPr eaLnBrk="1" hangingPunct="1"/>
            <a:r>
              <a:rPr lang="fr-FR" altLang="fr-FR" smtClean="0"/>
              <a:t>Merci à vous.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206C0E3-D57D-4B1E-AB26-5657DA7CF14A}" type="slidenum">
              <a:rPr lang="fr-FR" altLang="fr-FR">
                <a:latin typeface="Times New Roman" pitchFamily="18" charset="0"/>
              </a:rPr>
              <a:pPr/>
              <a:t>2</a:t>
            </a:fld>
            <a:endParaRPr lang="fr-FR" altLang="fr-FR">
              <a:latin typeface="Times New Roman" pitchFamily="18" charset="0"/>
            </a:endParaRPr>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fr-FR" b="1" smtClean="0"/>
              <a:t>Considérer la gestion du hors-travail comme étant potentiellement du domaine de la GRH, voilà qui ne va pas de soi, tout au moins en France</a:t>
            </a:r>
            <a:r>
              <a:rPr lang="en-US" altLang="fr-FR" smtClean="0"/>
              <a:t>.</a:t>
            </a:r>
          </a:p>
          <a:p>
            <a:pPr eaLnBrk="1" hangingPunct="1"/>
            <a:r>
              <a:rPr lang="en-US" altLang="fr-FR" smtClean="0"/>
              <a:t>Il est en effet commode de croire </a:t>
            </a:r>
            <a:r>
              <a:rPr lang="fr-FR" altLang="fr-FR" smtClean="0"/>
              <a:t>qu’un salarié peut laisser sa vie hors-travail au vestiaire – c’est-à-dire sa vie personnelle, familiale, et associative – qu’il est « </a:t>
            </a:r>
            <a:r>
              <a:rPr lang="fr-FR" altLang="fr-FR" b="1" smtClean="0"/>
              <a:t>immunisé</a:t>
            </a:r>
            <a:r>
              <a:rPr lang="fr-FR" altLang="fr-FR" smtClean="0"/>
              <a:t> » contre cela.</a:t>
            </a:r>
          </a:p>
          <a:p>
            <a:pPr eaLnBrk="1" hangingPunct="1"/>
            <a:r>
              <a:rPr lang="fr-FR" altLang="fr-FR" smtClean="0"/>
              <a:t>Pourtant, ce «</a:t>
            </a:r>
            <a:r>
              <a:rPr lang="fr-FR" altLang="fr-FR" b="1" smtClean="0"/>
              <a:t> mythe de la séparation</a:t>
            </a:r>
            <a:r>
              <a:rPr lang="fr-FR" altLang="fr-FR" smtClean="0"/>
              <a:t> » a été remis en cause, notamment par les travaux de Barrère-Maurrisson en France et de Kanter aux Etats-Unis. </a:t>
            </a:r>
          </a:p>
          <a:p>
            <a:pPr eaLnBrk="1" hangingPunct="1"/>
            <a:r>
              <a:rPr lang="fr-FR" altLang="fr-FR" smtClean="0"/>
              <a:t>Et de fait, la disponibilité d’un salarié pour le travail est limitée par sa vie « hors-travail » - cela se traduit du stress, de l’absentéisme, des refus de promotion ou de mobilité, des passages à temps partiels, voire des démissions. </a:t>
            </a:r>
          </a:p>
          <a:p>
            <a:pPr eaLnBrk="1" hangingPunct="1"/>
            <a:r>
              <a:rPr lang="fr-FR" altLang="fr-FR" smtClean="0"/>
              <a:t>Cette question ne se limite pas aux femmes : elles concerne, entre autres, les couples bi-actifs, les pères et les mères célibataires, les jeunes, et les moins jeunes.</a:t>
            </a:r>
          </a:p>
          <a:p>
            <a:pPr eaLnBrk="1" hangingPunct="1"/>
            <a:endParaRPr lang="fr-FR" altLang="fr-FR" smtClean="0"/>
          </a:p>
          <a:p>
            <a:pPr eaLnBrk="1" hangingPunct="1"/>
            <a:r>
              <a:rPr lang="fr-FR" altLang="fr-FR" b="1" smtClean="0"/>
              <a:t>Ma question est donc la suivante : Comment les employeurs répondent-ils au hors-travail de leurs salariés ?</a:t>
            </a:r>
          </a:p>
          <a:p>
            <a:pPr eaLnBrk="1" hangingPunct="1"/>
            <a:r>
              <a:rPr lang="fr-FR" altLang="fr-FR" smtClean="0"/>
              <a:t>Précisons d’emblée que l’intégration du hors-travail dans la GRH n’est pas une chose nouvelle : dans les premières décennies de la Révolution industrielle, les employeurs recrutaient des familles entières ; les pratiques paternalistes en sont un autre exemple bien connu.</a:t>
            </a:r>
            <a:endParaRPr lang="en-US"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307CB92-BB6E-49FE-B244-D2511DF00AA6}" type="slidenum">
              <a:rPr lang="fr-FR" altLang="fr-FR">
                <a:latin typeface="Times New Roman" pitchFamily="18" charset="0"/>
              </a:rPr>
              <a:pPr/>
              <a:t>5</a:t>
            </a:fld>
            <a:endParaRPr lang="fr-FR" altLang="fr-FR">
              <a:latin typeface="Times New Roman" pitchFamily="18" charset="0"/>
            </a:endParaRPr>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fr-FR" altLang="fr-FR" smtClean="0"/>
              <a:t>Cette thèse étudie les pratiques contemporaines « d’</a:t>
            </a:r>
            <a:r>
              <a:rPr lang="fr-FR" altLang="fr-FR" b="1" smtClean="0"/>
              <a:t>harmonisation</a:t>
            </a:r>
            <a:r>
              <a:rPr lang="fr-FR" altLang="fr-FR" smtClean="0"/>
              <a:t> travail – hors-travail » - je préfère ce terme à celui de conciliation ou d’équilibre, car le paradigme de l’enrichissement entre les deux sphères reflète mieux l’objectif des pratiques étudiées, que le paradigme du conflit entre les sphères.</a:t>
            </a:r>
          </a:p>
          <a:p>
            <a:pPr eaLnBrk="1" hangingPunct="1"/>
            <a:endParaRPr lang="fr-FR" altLang="fr-FR" smtClean="0"/>
          </a:p>
          <a:p>
            <a:pPr eaLnBrk="1" hangingPunct="1"/>
            <a:r>
              <a:rPr lang="fr-FR" altLang="fr-FR" smtClean="0"/>
              <a:t>Ainsi, certains employeurs adoptent des pratiques qui visent </a:t>
            </a:r>
          </a:p>
          <a:p>
            <a:pPr eaLnBrk="1" hangingPunct="1"/>
            <a:r>
              <a:rPr lang="fr-FR" altLang="fr-FR" smtClean="0"/>
              <a:t>* Premièrement, à </a:t>
            </a:r>
            <a:r>
              <a:rPr lang="fr-FR" altLang="fr-FR" b="1" smtClean="0"/>
              <a:t>assouplir les contraintes spatio-temporelles liées au travail</a:t>
            </a:r>
            <a:r>
              <a:rPr lang="fr-FR" altLang="fr-FR" smtClean="0"/>
              <a:t> </a:t>
            </a:r>
          </a:p>
          <a:p>
            <a:pPr lvl="1" eaLnBrk="1" hangingPunct="1"/>
            <a:r>
              <a:rPr lang="fr-FR" altLang="fr-FR" smtClean="0"/>
              <a:t>En proposant le choix des horaires, le télétravail quelques jours par semaine, les partages de poste, des congés et des interruptions de carrière, ou encore l’évaluation aux résultats plutôt qu’au temps passé ;</a:t>
            </a:r>
          </a:p>
          <a:p>
            <a:pPr eaLnBrk="1" hangingPunct="1"/>
            <a:r>
              <a:rPr lang="fr-FR" altLang="fr-FR" smtClean="0"/>
              <a:t>* Et deuxièmement, à </a:t>
            </a:r>
            <a:r>
              <a:rPr lang="fr-FR" altLang="fr-FR" b="1" smtClean="0"/>
              <a:t>faciliter la vie hors-travail de leurs salariés</a:t>
            </a:r>
            <a:r>
              <a:rPr lang="fr-FR" altLang="fr-FR" smtClean="0"/>
              <a:t> </a:t>
            </a:r>
          </a:p>
          <a:p>
            <a:pPr lvl="1" eaLnBrk="1" hangingPunct="1"/>
            <a:r>
              <a:rPr lang="fr-FR" altLang="fr-FR" smtClean="0"/>
              <a:t>Au moyen d’Infrastructures, de prestations financières et de conseils, liés à </a:t>
            </a:r>
            <a:r>
              <a:rPr lang="fr-FR" altLang="fr-FR" b="1" smtClean="0"/>
              <a:t>4 domaines</a:t>
            </a:r>
            <a:r>
              <a:rPr lang="fr-FR" altLang="fr-FR" smtClean="0"/>
              <a:t> : la santé, les enfants, la vie quotidienne et les projets personnels</a:t>
            </a:r>
          </a:p>
          <a:p>
            <a:pPr lvl="1" eaLnBrk="1" hangingPunct="1"/>
            <a:r>
              <a:rPr lang="fr-FR" altLang="fr-FR" smtClean="0"/>
              <a:t>Pour en donner quelques exemples : du soutien psychologique, des ateliers sur l’hygiène de vie, des crèches et des services sur le site de l’entreprise, un crédit de temps pour des projets humanitaires, et bien d’autres.</a:t>
            </a:r>
          </a:p>
          <a:p>
            <a:pPr lvl="2" eaLnBrk="1" hangingPunct="1"/>
            <a:endParaRPr lang="fr-FR" altLang="fr-FR" smtClean="0"/>
          </a:p>
          <a:p>
            <a:pPr eaLnBrk="1" hangingPunct="1"/>
            <a:r>
              <a:rPr lang="fr-FR" altLang="fr-FR" smtClean="0"/>
              <a:t>Partant de là, mes questions sont les suivantes : </a:t>
            </a:r>
            <a:r>
              <a:rPr lang="fr-FR" altLang="fr-FR" b="1" smtClean="0"/>
              <a:t>Pourquoi un employeur considère-t-il pertinent, ou non, d’adopter ces pratiques ?</a:t>
            </a:r>
          </a:p>
          <a:p>
            <a:pPr eaLnBrk="1" hangingPunct="1"/>
            <a:r>
              <a:rPr lang="fr-FR" altLang="fr-FR" smtClean="0"/>
              <a:t>Et seconde question : </a:t>
            </a:r>
            <a:r>
              <a:rPr lang="fr-FR" altLang="fr-FR" b="1" smtClean="0"/>
              <a:t>Quels effets ces pratiques ont-elles sur la relation Individu/Organisation?</a:t>
            </a:r>
            <a:r>
              <a:rPr lang="en-US" altLang="fr-FR" b="1" smtClean="0"/>
              <a:t> </a:t>
            </a:r>
            <a:endParaRPr lang="fr-FR" altLang="fr-FR" b="1" smtClean="0"/>
          </a:p>
          <a:p>
            <a:pPr eaLnBrk="1" hangingPunct="1"/>
            <a:endParaRPr lang="en-US" altLang="fr-FR"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EE57A01-6D51-4BEB-8B89-8C7FB70CE20A}" type="slidenum">
              <a:rPr lang="fr-FR" altLang="fr-FR">
                <a:latin typeface="Times New Roman" pitchFamily="18" charset="0"/>
              </a:rPr>
              <a:pPr/>
              <a:t>6</a:t>
            </a:fld>
            <a:endParaRPr lang="fr-FR" altLang="fr-FR">
              <a:latin typeface="Times New Roman" pitchFamily="18" charset="0"/>
            </a:endParaRPr>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fr-FR" altLang="fr-FR" smtClean="0"/>
              <a:t>Ma démarche de recherche a donc été la suivante :</a:t>
            </a:r>
          </a:p>
          <a:p>
            <a:pPr eaLnBrk="1" hangingPunct="1"/>
            <a:endParaRPr lang="fr-FR" altLang="fr-FR" smtClean="0"/>
          </a:p>
          <a:p>
            <a:pPr eaLnBrk="1" hangingPunct="1"/>
            <a:r>
              <a:rPr lang="fr-FR" altLang="fr-FR" smtClean="0"/>
              <a:t>Premièrement, j’ai voulu </a:t>
            </a:r>
            <a:r>
              <a:rPr lang="fr-FR" altLang="fr-FR" b="1" smtClean="0"/>
              <a:t>explorer les raisons de la faible adoption des pratiques d'harmonisation par les employeurs français.</a:t>
            </a:r>
          </a:p>
          <a:p>
            <a:pPr eaLnBrk="1" hangingPunct="1"/>
            <a:r>
              <a:rPr lang="fr-FR" altLang="fr-FR" smtClean="0"/>
              <a:t>Pour cela, j’ai mené une recherche de terrain en France.</a:t>
            </a:r>
          </a:p>
          <a:p>
            <a:pPr eaLnBrk="1" hangingPunct="1"/>
            <a:r>
              <a:rPr lang="fr-FR" altLang="fr-FR" smtClean="0"/>
              <a:t>Ma question est ainsi devenue : </a:t>
            </a:r>
            <a:r>
              <a:rPr lang="fr-FR" altLang="fr-FR" b="1" smtClean="0"/>
              <a:t>Quels sont les facteurs explicatifs de l'adoption</a:t>
            </a:r>
            <a:r>
              <a:rPr lang="fr-FR" altLang="fr-FR" smtClean="0"/>
              <a:t> des pratiques d'harmonisation aux États-Unis, au Royaume-Uni, et en France ? </a:t>
            </a:r>
          </a:p>
          <a:p>
            <a:pPr eaLnBrk="1" hangingPunct="1"/>
            <a:endParaRPr lang="fr-FR" altLang="fr-FR" smtClean="0"/>
          </a:p>
          <a:p>
            <a:pPr eaLnBrk="1" hangingPunct="1"/>
            <a:r>
              <a:rPr lang="fr-FR" altLang="fr-FR" smtClean="0"/>
              <a:t>Et deuxièmement, j’ai choisi d’étudier les pratiques d'harmonisation</a:t>
            </a:r>
            <a:r>
              <a:rPr lang="fr-FR" altLang="fr-FR" b="1" smtClean="0"/>
              <a:t> là où elles se trouvent</a:t>
            </a:r>
            <a:r>
              <a:rPr lang="fr-FR" altLang="fr-FR" smtClean="0"/>
              <a:t> : j’ai mené une recherche de terrain aux États-Unis et au Royaume-Uni.</a:t>
            </a:r>
          </a:p>
          <a:p>
            <a:pPr eaLnBrk="1" hangingPunct="1"/>
            <a:r>
              <a:rPr lang="fr-FR" altLang="fr-FR" smtClean="0"/>
              <a:t>Et ma question est devenue : </a:t>
            </a:r>
            <a:r>
              <a:rPr lang="fr-FR" altLang="fr-FR" b="1" smtClean="0"/>
              <a:t>Compte tenu du contexte dans lequel elles sont mises en oeuvre</a:t>
            </a:r>
            <a:r>
              <a:rPr lang="fr-FR" altLang="fr-FR" smtClean="0"/>
              <a:t>, quels effets ces pratiques ont-elles sur la relation Individu/Organisation?</a:t>
            </a:r>
          </a:p>
          <a:p>
            <a:pPr lvl="1" eaLnBrk="1" hangingPunct="1"/>
            <a:endParaRPr lang="fr-FR" altLang="fr-FR" smtClean="0"/>
          </a:p>
          <a:p>
            <a:pPr eaLnBrk="1" hangingPunct="1"/>
            <a:r>
              <a:rPr lang="fr-FR" altLang="fr-FR" smtClean="0"/>
              <a:t>Mon approche peut être qualifiée d’exploratoire et de contextualisée, dans un champ faiblement structuré sur le plan théorique, et peu international.</a:t>
            </a:r>
          </a:p>
          <a:p>
            <a:pPr eaLnBrk="1" hangingPunct="1"/>
            <a:endParaRPr lang="fr-FR" altLang="fr-FR" smtClean="0"/>
          </a:p>
          <a:p>
            <a:pPr eaLnBrk="1" hangingPunct="1"/>
            <a:endParaRPr lang="en-US"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7E47C71-A9D8-4AC3-B2EC-B74ED60AC8A2}" type="slidenum">
              <a:rPr lang="fr-FR" altLang="fr-FR">
                <a:latin typeface="Times New Roman" pitchFamily="18" charset="0"/>
              </a:rPr>
              <a:pPr/>
              <a:t>7</a:t>
            </a:fld>
            <a:endParaRPr lang="fr-FR" altLang="fr-FR">
              <a:latin typeface="Times New Roman" pitchFamily="18" charset="0"/>
            </a:endParaRPr>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fr-FR" altLang="fr-FR" smtClean="0"/>
              <a:t>Ma démarche de recherche a donc été la suivante :</a:t>
            </a:r>
          </a:p>
          <a:p>
            <a:pPr eaLnBrk="1" hangingPunct="1"/>
            <a:endParaRPr lang="fr-FR" altLang="fr-FR" smtClean="0"/>
          </a:p>
          <a:p>
            <a:pPr eaLnBrk="1" hangingPunct="1"/>
            <a:r>
              <a:rPr lang="fr-FR" altLang="fr-FR" smtClean="0"/>
              <a:t>Premièrement, j’ai voulu </a:t>
            </a:r>
            <a:r>
              <a:rPr lang="fr-FR" altLang="fr-FR" b="1" smtClean="0"/>
              <a:t>explorer les raisons de la faible adoption des pratiques d'harmonisation par les employeurs français.</a:t>
            </a:r>
          </a:p>
          <a:p>
            <a:pPr eaLnBrk="1" hangingPunct="1"/>
            <a:r>
              <a:rPr lang="fr-FR" altLang="fr-FR" smtClean="0"/>
              <a:t>Pour cela, j’ai mené une recherche de terrain en France.</a:t>
            </a:r>
          </a:p>
          <a:p>
            <a:pPr eaLnBrk="1" hangingPunct="1"/>
            <a:r>
              <a:rPr lang="fr-FR" altLang="fr-FR" smtClean="0"/>
              <a:t>Ma question est ainsi devenue : </a:t>
            </a:r>
            <a:r>
              <a:rPr lang="fr-FR" altLang="fr-FR" b="1" smtClean="0"/>
              <a:t>Quels sont les facteurs explicatifs de l'adoption</a:t>
            </a:r>
            <a:r>
              <a:rPr lang="fr-FR" altLang="fr-FR" smtClean="0"/>
              <a:t> des pratiques d'harmonisation aux États-Unis, au Royaume-Uni, et en France ? </a:t>
            </a:r>
          </a:p>
          <a:p>
            <a:pPr eaLnBrk="1" hangingPunct="1"/>
            <a:endParaRPr lang="fr-FR" altLang="fr-FR" smtClean="0"/>
          </a:p>
          <a:p>
            <a:pPr eaLnBrk="1" hangingPunct="1"/>
            <a:r>
              <a:rPr lang="fr-FR" altLang="fr-FR" smtClean="0"/>
              <a:t>Et deuxièmement, j’ai choisi d’étudier les pratiques d'harmonisation</a:t>
            </a:r>
            <a:r>
              <a:rPr lang="fr-FR" altLang="fr-FR" b="1" smtClean="0"/>
              <a:t> là où elles se trouvent</a:t>
            </a:r>
            <a:r>
              <a:rPr lang="fr-FR" altLang="fr-FR" smtClean="0"/>
              <a:t> : j’ai mené une recherche de terrain aux États-Unis et au Royaume-Uni.</a:t>
            </a:r>
          </a:p>
          <a:p>
            <a:pPr eaLnBrk="1" hangingPunct="1"/>
            <a:r>
              <a:rPr lang="fr-FR" altLang="fr-FR" smtClean="0"/>
              <a:t>Et ma question est devenue : </a:t>
            </a:r>
            <a:r>
              <a:rPr lang="fr-FR" altLang="fr-FR" b="1" smtClean="0"/>
              <a:t>Compte tenu du contexte dans lequel elles sont mises en oeuvre</a:t>
            </a:r>
            <a:r>
              <a:rPr lang="fr-FR" altLang="fr-FR" smtClean="0"/>
              <a:t>, quels effets ces pratiques ont-elles sur la relation Individu/Organisation?</a:t>
            </a:r>
          </a:p>
          <a:p>
            <a:pPr lvl="1" eaLnBrk="1" hangingPunct="1"/>
            <a:endParaRPr lang="fr-FR" altLang="fr-FR" smtClean="0"/>
          </a:p>
          <a:p>
            <a:pPr eaLnBrk="1" hangingPunct="1"/>
            <a:r>
              <a:rPr lang="fr-FR" altLang="fr-FR" smtClean="0"/>
              <a:t>Mon approche peut être qualifiée d’exploratoire et de contextualisée, dans un champ faiblement structuré sur le plan théorique, et peu international.</a:t>
            </a:r>
          </a:p>
          <a:p>
            <a:pPr eaLnBrk="1" hangingPunct="1"/>
            <a:endParaRPr lang="fr-FR" altLang="fr-FR" smtClean="0"/>
          </a:p>
          <a:p>
            <a:pPr eaLnBrk="1" hangingPunct="1"/>
            <a:endParaRPr lang="en-US"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7BE3DF1-4932-4F36-85E1-41DAB8C02A71}" type="slidenum">
              <a:rPr lang="fr-FR" altLang="fr-FR">
                <a:latin typeface="Times New Roman" pitchFamily="18" charset="0"/>
              </a:rPr>
              <a:pPr/>
              <a:t>8</a:t>
            </a:fld>
            <a:endParaRPr lang="fr-FR" altLang="fr-FR">
              <a:latin typeface="Times New Roman" pitchFamily="18" charset="0"/>
            </a:endParaRPr>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fr-FR" altLang="fr-FR" smtClean="0"/>
              <a:t>Cette thèse étudie les pratiques contemporaines « d’</a:t>
            </a:r>
            <a:r>
              <a:rPr lang="fr-FR" altLang="fr-FR" b="1" smtClean="0"/>
              <a:t>harmonisation</a:t>
            </a:r>
            <a:r>
              <a:rPr lang="fr-FR" altLang="fr-FR" smtClean="0"/>
              <a:t> travail – hors-travail » - je préfère ce terme à celui de conciliation ou d’équilibre, car le paradigme de l’enrichissement entre les deux sphères reflète mieux l’objectif des pratiques étudiées, que le paradigme du conflit entre les sphères.</a:t>
            </a:r>
          </a:p>
          <a:p>
            <a:pPr eaLnBrk="1" hangingPunct="1"/>
            <a:endParaRPr lang="fr-FR" altLang="fr-FR" smtClean="0"/>
          </a:p>
          <a:p>
            <a:pPr eaLnBrk="1" hangingPunct="1"/>
            <a:r>
              <a:rPr lang="fr-FR" altLang="fr-FR" smtClean="0"/>
              <a:t>Ainsi, certains employeurs adoptent des pratiques qui visent </a:t>
            </a:r>
          </a:p>
          <a:p>
            <a:pPr eaLnBrk="1" hangingPunct="1"/>
            <a:r>
              <a:rPr lang="fr-FR" altLang="fr-FR" smtClean="0"/>
              <a:t>* Premièrement, à </a:t>
            </a:r>
            <a:r>
              <a:rPr lang="fr-FR" altLang="fr-FR" b="1" smtClean="0"/>
              <a:t>assouplir les contraintes spatio-temporelles liées au travail</a:t>
            </a:r>
            <a:r>
              <a:rPr lang="fr-FR" altLang="fr-FR" smtClean="0"/>
              <a:t> </a:t>
            </a:r>
          </a:p>
          <a:p>
            <a:pPr lvl="1" eaLnBrk="1" hangingPunct="1"/>
            <a:r>
              <a:rPr lang="fr-FR" altLang="fr-FR" smtClean="0"/>
              <a:t>En proposant le choix des horaires, le télétravail quelques jours par semaine, les partages de poste, des congés et des interruptions de carrière, ou encore l’évaluation aux résultats plutôt qu’au temps passé ;</a:t>
            </a:r>
          </a:p>
          <a:p>
            <a:pPr eaLnBrk="1" hangingPunct="1"/>
            <a:r>
              <a:rPr lang="fr-FR" altLang="fr-FR" smtClean="0"/>
              <a:t>* Et deuxièmement, à </a:t>
            </a:r>
            <a:r>
              <a:rPr lang="fr-FR" altLang="fr-FR" b="1" smtClean="0"/>
              <a:t>faciliter la vie hors-travail de leurs salariés</a:t>
            </a:r>
            <a:r>
              <a:rPr lang="fr-FR" altLang="fr-FR" smtClean="0"/>
              <a:t> </a:t>
            </a:r>
          </a:p>
          <a:p>
            <a:pPr lvl="1" eaLnBrk="1" hangingPunct="1"/>
            <a:r>
              <a:rPr lang="fr-FR" altLang="fr-FR" smtClean="0"/>
              <a:t>Au moyen d’Infrastructures, de prestations financières et de conseils, liés à </a:t>
            </a:r>
            <a:r>
              <a:rPr lang="fr-FR" altLang="fr-FR" b="1" smtClean="0"/>
              <a:t>4 domaines</a:t>
            </a:r>
            <a:r>
              <a:rPr lang="fr-FR" altLang="fr-FR" smtClean="0"/>
              <a:t> : la santé, les enfants, la vie quotidienne et les projets personnels</a:t>
            </a:r>
          </a:p>
          <a:p>
            <a:pPr lvl="1" eaLnBrk="1" hangingPunct="1"/>
            <a:r>
              <a:rPr lang="fr-FR" altLang="fr-FR" smtClean="0"/>
              <a:t>Pour en donner quelques exemples : du soutien psychologique, des ateliers sur l’hygiène de vie, des crèches et des services sur le site de l’entreprise, un crédit de temps pour des projets humanitaires, et bien d’autres.</a:t>
            </a:r>
          </a:p>
          <a:p>
            <a:pPr lvl="2" eaLnBrk="1" hangingPunct="1"/>
            <a:endParaRPr lang="fr-FR" altLang="fr-FR" smtClean="0"/>
          </a:p>
          <a:p>
            <a:pPr eaLnBrk="1" hangingPunct="1"/>
            <a:r>
              <a:rPr lang="fr-FR" altLang="fr-FR" smtClean="0"/>
              <a:t>Partant de là, mes questions sont les suivantes : </a:t>
            </a:r>
            <a:r>
              <a:rPr lang="fr-FR" altLang="fr-FR" b="1" smtClean="0"/>
              <a:t>Pourquoi un employeur considère-t-il pertinent, ou non, d’adopter ces pratiques ?</a:t>
            </a:r>
          </a:p>
          <a:p>
            <a:pPr eaLnBrk="1" hangingPunct="1"/>
            <a:r>
              <a:rPr lang="fr-FR" altLang="fr-FR" smtClean="0"/>
              <a:t>Et seconde question : </a:t>
            </a:r>
            <a:r>
              <a:rPr lang="fr-FR" altLang="fr-FR" b="1" smtClean="0"/>
              <a:t>Quels effets ces pratiques ont-elles sur la relation Individu/Organisation?</a:t>
            </a:r>
            <a:r>
              <a:rPr lang="en-US" altLang="fr-FR" b="1" smtClean="0"/>
              <a:t> </a:t>
            </a:r>
            <a:endParaRPr lang="fr-FR" altLang="fr-FR" b="1" smtClean="0"/>
          </a:p>
          <a:p>
            <a:pPr eaLnBrk="1" hangingPunct="1"/>
            <a:endParaRPr lang="en-US" altLang="fr-FR"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6C8F584-B9E8-4BA9-A7A2-780298508C87}" type="slidenum">
              <a:rPr lang="fr-FR" altLang="fr-FR">
                <a:latin typeface="Times New Roman" pitchFamily="18" charset="0"/>
              </a:rPr>
              <a:pPr/>
              <a:t>9</a:t>
            </a:fld>
            <a:endParaRPr lang="fr-FR" altLang="fr-FR">
              <a:latin typeface="Times New Roman" pitchFamily="18" charset="0"/>
            </a:endParaRPr>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fr-FR" altLang="fr-FR" smtClean="0"/>
              <a:t>Ma démarche de recherche a donc été la suivante :</a:t>
            </a:r>
          </a:p>
          <a:p>
            <a:pPr eaLnBrk="1" hangingPunct="1"/>
            <a:endParaRPr lang="fr-FR" altLang="fr-FR" smtClean="0"/>
          </a:p>
          <a:p>
            <a:pPr eaLnBrk="1" hangingPunct="1"/>
            <a:r>
              <a:rPr lang="fr-FR" altLang="fr-FR" smtClean="0"/>
              <a:t>Premièrement, j’ai voulu </a:t>
            </a:r>
            <a:r>
              <a:rPr lang="fr-FR" altLang="fr-FR" b="1" smtClean="0"/>
              <a:t>explorer les raisons de la faible adoption des pratiques d'harmonisation par les employeurs français.</a:t>
            </a:r>
          </a:p>
          <a:p>
            <a:pPr eaLnBrk="1" hangingPunct="1"/>
            <a:r>
              <a:rPr lang="fr-FR" altLang="fr-FR" smtClean="0"/>
              <a:t>Pour cela, j’ai mené une recherche de terrain en France.</a:t>
            </a:r>
          </a:p>
          <a:p>
            <a:pPr eaLnBrk="1" hangingPunct="1"/>
            <a:r>
              <a:rPr lang="fr-FR" altLang="fr-FR" smtClean="0"/>
              <a:t>Ma question est ainsi devenue : </a:t>
            </a:r>
            <a:r>
              <a:rPr lang="fr-FR" altLang="fr-FR" b="1" smtClean="0"/>
              <a:t>Quels sont les facteurs explicatifs de l'adoption</a:t>
            </a:r>
            <a:r>
              <a:rPr lang="fr-FR" altLang="fr-FR" smtClean="0"/>
              <a:t> des pratiques d'harmonisation aux États-Unis, au Royaume-Uni, et en France ? </a:t>
            </a:r>
          </a:p>
          <a:p>
            <a:pPr eaLnBrk="1" hangingPunct="1"/>
            <a:endParaRPr lang="fr-FR" altLang="fr-FR" smtClean="0"/>
          </a:p>
          <a:p>
            <a:pPr eaLnBrk="1" hangingPunct="1"/>
            <a:r>
              <a:rPr lang="fr-FR" altLang="fr-FR" smtClean="0"/>
              <a:t>Et deuxièmement, j’ai choisi d’étudier les pratiques d'harmonisation</a:t>
            </a:r>
            <a:r>
              <a:rPr lang="fr-FR" altLang="fr-FR" b="1" smtClean="0"/>
              <a:t> là où elles se trouvent</a:t>
            </a:r>
            <a:r>
              <a:rPr lang="fr-FR" altLang="fr-FR" smtClean="0"/>
              <a:t> : j’ai mené une recherche de terrain aux États-Unis et au Royaume-Uni.</a:t>
            </a:r>
          </a:p>
          <a:p>
            <a:pPr eaLnBrk="1" hangingPunct="1"/>
            <a:r>
              <a:rPr lang="fr-FR" altLang="fr-FR" smtClean="0"/>
              <a:t>Et ma question est devenue : </a:t>
            </a:r>
            <a:r>
              <a:rPr lang="fr-FR" altLang="fr-FR" b="1" smtClean="0"/>
              <a:t>Compte tenu du contexte dans lequel elles sont mises en oeuvre</a:t>
            </a:r>
            <a:r>
              <a:rPr lang="fr-FR" altLang="fr-FR" smtClean="0"/>
              <a:t>, quels effets ces pratiques ont-elles sur la relation Individu/Organisation?</a:t>
            </a:r>
          </a:p>
          <a:p>
            <a:pPr lvl="1" eaLnBrk="1" hangingPunct="1"/>
            <a:endParaRPr lang="fr-FR" altLang="fr-FR" smtClean="0"/>
          </a:p>
          <a:p>
            <a:pPr eaLnBrk="1" hangingPunct="1"/>
            <a:r>
              <a:rPr lang="fr-FR" altLang="fr-FR" smtClean="0"/>
              <a:t>Mon approche peut être qualifiée d’exploratoire et de contextualisée, dans un champ faiblement structuré sur le plan théorique, et peu international.</a:t>
            </a:r>
          </a:p>
          <a:p>
            <a:pPr eaLnBrk="1" hangingPunct="1"/>
            <a:endParaRPr lang="fr-FR" altLang="fr-FR" smtClean="0"/>
          </a:p>
          <a:p>
            <a:pPr eaLnBrk="1" hangingPunct="1"/>
            <a:endParaRPr lang="en-US"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6EFBC8C-3F95-43EE-B6D2-62D885A856CF}" type="slidenum">
              <a:rPr lang="fr-FR" altLang="fr-FR">
                <a:latin typeface="Times New Roman" pitchFamily="18" charset="0"/>
              </a:rPr>
              <a:pPr/>
              <a:t>10</a:t>
            </a:fld>
            <a:endParaRPr lang="fr-FR" altLang="fr-FR">
              <a:latin typeface="Times New Roman" pitchFamily="18" charset="0"/>
            </a:endParaRPr>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fr-FR" altLang="fr-FR" smtClean="0"/>
              <a:t>De même, il faut remettre en cause la relation simpliste entre pratiques d’harmonisation et attitudes au travail. Mes entretiens font apparaître </a:t>
            </a:r>
            <a:r>
              <a:rPr lang="fr-FR" altLang="fr-FR" b="1" smtClean="0"/>
              <a:t>une typologie de 7 effets</a:t>
            </a:r>
            <a:r>
              <a:rPr lang="fr-FR" altLang="fr-FR" smtClean="0"/>
              <a:t> des pratiques, entendus comme 7 </a:t>
            </a:r>
            <a:r>
              <a:rPr lang="fr-FR" altLang="fr-FR" b="1" smtClean="0"/>
              <a:t>contributions</a:t>
            </a:r>
            <a:r>
              <a:rPr lang="fr-FR" altLang="fr-FR" smtClean="0"/>
              <a:t> à la relation I/O, qui a d’autres antécédents par ailleurs. </a:t>
            </a:r>
          </a:p>
          <a:p>
            <a:pPr eaLnBrk="1" hangingPunct="1"/>
            <a:r>
              <a:rPr lang="fr-FR" altLang="fr-FR" smtClean="0"/>
              <a:t>La diversité des effets observés peut être conceptualisée à l'aide de </a:t>
            </a:r>
            <a:r>
              <a:rPr lang="fr-FR" altLang="fr-FR" b="1" smtClean="0"/>
              <a:t>deux dimensions principales</a:t>
            </a:r>
            <a:r>
              <a:rPr lang="fr-FR" altLang="fr-FR" smtClean="0"/>
              <a:t> : le sens de l'effet (bénéfique ou délétère), sur l’axe horizontal; et la logique dominante (affective ou pragmatique), sur l’axe vertical.</a:t>
            </a:r>
          </a:p>
          <a:p>
            <a:pPr eaLnBrk="1" hangingPunct="1"/>
            <a:r>
              <a:rPr lang="fr-FR" altLang="fr-FR" b="1" smtClean="0"/>
              <a:t>Les effets positifs dominent</a:t>
            </a:r>
            <a:r>
              <a:rPr lang="fr-FR" altLang="fr-FR" smtClean="0"/>
              <a:t>, avec 43 personnes sur 73. Les effets négatifs sont pourtant loin d’être négligeables, avec 11 personnes, et enfin 18 personnes sont indifférentes aux pratiques.  </a:t>
            </a:r>
          </a:p>
          <a:p>
            <a:pPr eaLnBrk="1" hangingPunct="1"/>
            <a:endParaRPr lang="fr-FR" altLang="fr-FR" smtClean="0"/>
          </a:p>
          <a:p>
            <a:pPr eaLnBrk="1" hangingPunct="1"/>
            <a:r>
              <a:rPr lang="fr-FR" altLang="fr-FR" smtClean="0"/>
              <a:t>Côté effets positifs, il s’agit </a:t>
            </a:r>
          </a:p>
          <a:p>
            <a:pPr eaLnBrk="1" hangingPunct="1">
              <a:buFontTx/>
              <a:buChar char="-"/>
            </a:pPr>
            <a:r>
              <a:rPr lang="fr-FR" altLang="fr-FR" smtClean="0"/>
              <a:t>de l’</a:t>
            </a:r>
            <a:r>
              <a:rPr lang="fr-FR" altLang="fr-FR" b="1" smtClean="0"/>
              <a:t>attachement</a:t>
            </a:r>
            <a:r>
              <a:rPr lang="fr-FR" altLang="fr-FR" smtClean="0"/>
              <a:t>, qui confirme la théorie du Soutien Organisationnel Perçu (on se sent redevable envers l’employeur du soutien reçu, on se sent plus loyal), </a:t>
            </a:r>
          </a:p>
          <a:p>
            <a:pPr eaLnBrk="1" hangingPunct="1">
              <a:buFontTx/>
              <a:buChar char="-"/>
            </a:pPr>
            <a:r>
              <a:rPr lang="fr-FR" altLang="fr-FR" smtClean="0"/>
              <a:t>de la </a:t>
            </a:r>
            <a:r>
              <a:rPr lang="fr-FR" altLang="fr-FR" b="1" smtClean="0"/>
              <a:t>simple appréciation</a:t>
            </a:r>
            <a:r>
              <a:rPr lang="fr-FR" altLang="fr-FR" smtClean="0"/>
              <a:t> (ces pratiques font partie du package et on les prend en compte dans la comparaison entre employeurs), </a:t>
            </a:r>
          </a:p>
          <a:p>
            <a:pPr eaLnBrk="1" hangingPunct="1">
              <a:buFontTx/>
              <a:buChar char="-"/>
            </a:pPr>
            <a:r>
              <a:rPr lang="fr-FR" altLang="fr-FR" smtClean="0"/>
              <a:t>et de </a:t>
            </a:r>
            <a:r>
              <a:rPr lang="fr-FR" altLang="fr-FR" b="1" smtClean="0"/>
              <a:t>deux effets inattendus</a:t>
            </a:r>
            <a:r>
              <a:rPr lang="fr-FR" altLang="fr-FR" smtClean="0"/>
              <a:t>, pour</a:t>
            </a:r>
            <a:r>
              <a:rPr lang="fr-FR" altLang="fr-FR" b="1" smtClean="0"/>
              <a:t> </a:t>
            </a:r>
            <a:r>
              <a:rPr lang="fr-FR" altLang="fr-FR" smtClean="0"/>
              <a:t>des salariés qui n’utilisent pas les pratiques pour eux- mêmes. L’un est la </a:t>
            </a:r>
            <a:r>
              <a:rPr lang="fr-FR" altLang="fr-FR" b="1" smtClean="0"/>
              <a:t>fierté </a:t>
            </a:r>
            <a:r>
              <a:rPr lang="fr-FR" altLang="fr-FR" smtClean="0"/>
              <a:t>vis-à-vis d’un employeur qui traite bien ses salariés (cela renvoie aux théories sur l'image organisationnelle et le prestige extérieur perçu). Le second est </a:t>
            </a:r>
            <a:r>
              <a:rPr lang="fr-FR" altLang="fr-FR" b="1" smtClean="0"/>
              <a:t>l’instrumentalisation des pratiques par des managers</a:t>
            </a:r>
            <a:r>
              <a:rPr lang="fr-FR" altLang="fr-FR" smtClean="0"/>
              <a:t> qui les voient comme des outils pour répondre aux demandes de leurs équipes.</a:t>
            </a:r>
          </a:p>
          <a:p>
            <a:pPr eaLnBrk="1" hangingPunct="1"/>
            <a:endParaRPr lang="fr-FR" altLang="fr-FR" smtClean="0"/>
          </a:p>
          <a:p>
            <a:pPr eaLnBrk="1" hangingPunct="1"/>
            <a:r>
              <a:rPr lang="fr-FR" altLang="fr-FR" smtClean="0"/>
              <a:t>Côté effets négatifs, deux effets : la </a:t>
            </a:r>
            <a:r>
              <a:rPr lang="fr-FR" altLang="fr-FR" b="1" smtClean="0"/>
              <a:t>déception</a:t>
            </a:r>
            <a:r>
              <a:rPr lang="fr-FR" altLang="fr-FR" smtClean="0"/>
              <a:t>, qui s’explique plutôt par un manque de soutien organisationnel que par une rupture de contrat psychologique, et </a:t>
            </a:r>
            <a:r>
              <a:rPr lang="fr-FR" altLang="fr-FR" b="1" smtClean="0"/>
              <a:t>l’obligation de rester</a:t>
            </a:r>
            <a:r>
              <a:rPr lang="fr-FR" altLang="fr-FR" smtClean="0"/>
              <a:t>, c’est-à-dire le sentiment de ne pas pouvoir changer d’employeur à cause des congés sans solde et des places en crèche (qui est une illustration directe des gages concurrents).</a:t>
            </a:r>
          </a:p>
          <a:p>
            <a:pPr eaLnBrk="1" hangingPunct="1"/>
            <a:endParaRPr lang="fr-FR" altLang="fr-FR" smtClean="0"/>
          </a:p>
          <a:p>
            <a:pPr eaLnBrk="1" hangingPunct="1"/>
            <a:r>
              <a:rPr lang="fr-FR" altLang="fr-FR" smtClean="0"/>
              <a:t>J'avais formulé l’hypothèse d’un effet négatif lié au </a:t>
            </a:r>
            <a:r>
              <a:rPr lang="fr-FR" altLang="fr-FR" b="1" smtClean="0"/>
              <a:t>sentiment d’intrusion</a:t>
            </a:r>
            <a:r>
              <a:rPr lang="fr-FR" altLang="fr-FR" smtClean="0"/>
              <a:t> de la part de l’entreprise. Cet effet n'a pas été vérifié sur cet échantillon anglo-saxon, mais c’est une hypothèse que je conserverai si je poursuis mes recherches dans d'autres pays</a:t>
            </a:r>
            <a:r>
              <a:rPr lang="en-US" altLang="fr-FR" smtClean="0"/>
              <a:t>, en France par exemple.</a:t>
            </a:r>
          </a:p>
          <a:p>
            <a:pPr eaLnBrk="1" hangingPunct="1"/>
            <a:endParaRPr lang="en-US" altLang="fr-FR" smtClean="0"/>
          </a:p>
          <a:p>
            <a:pPr eaLnBrk="1" hangingPunct="1"/>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28D4BE4-1A97-4831-8B23-F0D700317D93}" type="slidenum">
              <a:rPr lang="fr-FR" altLang="fr-FR">
                <a:latin typeface="Times New Roman" pitchFamily="18" charset="0"/>
              </a:rPr>
              <a:pPr/>
              <a:t>11</a:t>
            </a:fld>
            <a:endParaRPr lang="fr-FR" altLang="fr-FR">
              <a:latin typeface="Times New Roman" pitchFamily="18" charset="0"/>
            </a:endParaRPr>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fr-FR" altLang="fr-FR" smtClean="0"/>
              <a:t>De même, il faut remettre en cause la relation simpliste entre pratiques d’harmonisation et attitudes au travail. Mes entretiens font apparaître </a:t>
            </a:r>
            <a:r>
              <a:rPr lang="fr-FR" altLang="fr-FR" b="1" smtClean="0"/>
              <a:t>une typologie de 7 effets</a:t>
            </a:r>
            <a:r>
              <a:rPr lang="fr-FR" altLang="fr-FR" smtClean="0"/>
              <a:t> des pratiques, entendus comme 7 </a:t>
            </a:r>
            <a:r>
              <a:rPr lang="fr-FR" altLang="fr-FR" b="1" smtClean="0"/>
              <a:t>contributions</a:t>
            </a:r>
            <a:r>
              <a:rPr lang="fr-FR" altLang="fr-FR" smtClean="0"/>
              <a:t> à la relation I/O, qui a d’autres antécédents par ailleurs. </a:t>
            </a:r>
          </a:p>
          <a:p>
            <a:pPr eaLnBrk="1" hangingPunct="1"/>
            <a:r>
              <a:rPr lang="fr-FR" altLang="fr-FR" smtClean="0"/>
              <a:t>La diversité des effets observés peut être conceptualisée à l'aide de </a:t>
            </a:r>
            <a:r>
              <a:rPr lang="fr-FR" altLang="fr-FR" b="1" smtClean="0"/>
              <a:t>deux dimensions principales</a:t>
            </a:r>
            <a:r>
              <a:rPr lang="fr-FR" altLang="fr-FR" smtClean="0"/>
              <a:t> : le sens de l'effet (bénéfique ou délétère), sur l’axe horizontal; et la logique dominante (affective ou pragmatique), sur l’axe vertical.</a:t>
            </a:r>
          </a:p>
          <a:p>
            <a:pPr eaLnBrk="1" hangingPunct="1"/>
            <a:r>
              <a:rPr lang="fr-FR" altLang="fr-FR" b="1" smtClean="0"/>
              <a:t>Les effets positifs dominent</a:t>
            </a:r>
            <a:r>
              <a:rPr lang="fr-FR" altLang="fr-FR" smtClean="0"/>
              <a:t>, avec 43 personnes sur 73. Les effets négatifs sont pourtant loin d’être négligeables, avec 11 personnes, et enfin 18 personnes sont indifférentes aux pratiques.  </a:t>
            </a:r>
          </a:p>
          <a:p>
            <a:pPr eaLnBrk="1" hangingPunct="1"/>
            <a:endParaRPr lang="fr-FR" altLang="fr-FR" smtClean="0"/>
          </a:p>
          <a:p>
            <a:pPr eaLnBrk="1" hangingPunct="1"/>
            <a:r>
              <a:rPr lang="fr-FR" altLang="fr-FR" smtClean="0"/>
              <a:t>Côté effets positifs, il s’agit </a:t>
            </a:r>
          </a:p>
          <a:p>
            <a:pPr eaLnBrk="1" hangingPunct="1">
              <a:buFontTx/>
              <a:buChar char="-"/>
            </a:pPr>
            <a:r>
              <a:rPr lang="fr-FR" altLang="fr-FR" smtClean="0"/>
              <a:t>de l’</a:t>
            </a:r>
            <a:r>
              <a:rPr lang="fr-FR" altLang="fr-FR" b="1" smtClean="0"/>
              <a:t>attachement</a:t>
            </a:r>
            <a:r>
              <a:rPr lang="fr-FR" altLang="fr-FR" smtClean="0"/>
              <a:t>, qui confirme la théorie du Soutien Organisationnel Perçu (on se sent redevable envers l’employeur du soutien reçu, on se sent plus loyal), </a:t>
            </a:r>
          </a:p>
          <a:p>
            <a:pPr eaLnBrk="1" hangingPunct="1">
              <a:buFontTx/>
              <a:buChar char="-"/>
            </a:pPr>
            <a:r>
              <a:rPr lang="fr-FR" altLang="fr-FR" smtClean="0"/>
              <a:t>de la </a:t>
            </a:r>
            <a:r>
              <a:rPr lang="fr-FR" altLang="fr-FR" b="1" smtClean="0"/>
              <a:t>simple appréciation</a:t>
            </a:r>
            <a:r>
              <a:rPr lang="fr-FR" altLang="fr-FR" smtClean="0"/>
              <a:t> (ces pratiques font partie du package et on les prend en compte dans la comparaison entre employeurs), </a:t>
            </a:r>
          </a:p>
          <a:p>
            <a:pPr eaLnBrk="1" hangingPunct="1">
              <a:buFontTx/>
              <a:buChar char="-"/>
            </a:pPr>
            <a:r>
              <a:rPr lang="fr-FR" altLang="fr-FR" smtClean="0"/>
              <a:t>et de </a:t>
            </a:r>
            <a:r>
              <a:rPr lang="fr-FR" altLang="fr-FR" b="1" smtClean="0"/>
              <a:t>deux effets inattendus</a:t>
            </a:r>
            <a:r>
              <a:rPr lang="fr-FR" altLang="fr-FR" smtClean="0"/>
              <a:t>, pour</a:t>
            </a:r>
            <a:r>
              <a:rPr lang="fr-FR" altLang="fr-FR" b="1" smtClean="0"/>
              <a:t> </a:t>
            </a:r>
            <a:r>
              <a:rPr lang="fr-FR" altLang="fr-FR" smtClean="0"/>
              <a:t>des salariés qui n’utilisent pas les pratiques pour eux- mêmes. L’un est la </a:t>
            </a:r>
            <a:r>
              <a:rPr lang="fr-FR" altLang="fr-FR" b="1" smtClean="0"/>
              <a:t>fierté </a:t>
            </a:r>
            <a:r>
              <a:rPr lang="fr-FR" altLang="fr-FR" smtClean="0"/>
              <a:t>vis-à-vis d’un employeur qui traite bien ses salariés (cela renvoie aux théories sur l'image organisationnelle et le prestige extérieur perçu). Le second est </a:t>
            </a:r>
            <a:r>
              <a:rPr lang="fr-FR" altLang="fr-FR" b="1" smtClean="0"/>
              <a:t>l’instrumentalisation des pratiques par des managers</a:t>
            </a:r>
            <a:r>
              <a:rPr lang="fr-FR" altLang="fr-FR" smtClean="0"/>
              <a:t> qui les voient comme des outils pour répondre aux demandes de leurs équipes.</a:t>
            </a:r>
          </a:p>
          <a:p>
            <a:pPr eaLnBrk="1" hangingPunct="1"/>
            <a:endParaRPr lang="fr-FR" altLang="fr-FR" smtClean="0"/>
          </a:p>
          <a:p>
            <a:pPr eaLnBrk="1" hangingPunct="1"/>
            <a:r>
              <a:rPr lang="fr-FR" altLang="fr-FR" smtClean="0"/>
              <a:t>Côté effets négatifs, deux effets : la </a:t>
            </a:r>
            <a:r>
              <a:rPr lang="fr-FR" altLang="fr-FR" b="1" smtClean="0"/>
              <a:t>déception</a:t>
            </a:r>
            <a:r>
              <a:rPr lang="fr-FR" altLang="fr-FR" smtClean="0"/>
              <a:t>, qui s’explique plutôt par un manque de soutien organisationnel que par une rupture de contrat psychologique, et </a:t>
            </a:r>
            <a:r>
              <a:rPr lang="fr-FR" altLang="fr-FR" b="1" smtClean="0"/>
              <a:t>l’obligation de rester</a:t>
            </a:r>
            <a:r>
              <a:rPr lang="fr-FR" altLang="fr-FR" smtClean="0"/>
              <a:t>, c’est-à-dire le sentiment de ne pas pouvoir changer d’employeur à cause des congés sans solde et des places en crèche (qui est une illustration directe des gages concurrents).</a:t>
            </a:r>
          </a:p>
          <a:p>
            <a:pPr eaLnBrk="1" hangingPunct="1"/>
            <a:endParaRPr lang="fr-FR" altLang="fr-FR" smtClean="0"/>
          </a:p>
          <a:p>
            <a:pPr eaLnBrk="1" hangingPunct="1"/>
            <a:r>
              <a:rPr lang="fr-FR" altLang="fr-FR" smtClean="0"/>
              <a:t>J'avais formulé l’hypothèse d’un effet négatif lié au </a:t>
            </a:r>
            <a:r>
              <a:rPr lang="fr-FR" altLang="fr-FR" b="1" smtClean="0"/>
              <a:t>sentiment d’intrusion</a:t>
            </a:r>
            <a:r>
              <a:rPr lang="fr-FR" altLang="fr-FR" smtClean="0"/>
              <a:t> de la part de l’entreprise. Cet effet n'a pas été vérifié sur cet échantillon anglo-saxon, mais c’est une hypothèse que je conserverai si je poursuis mes recherches dans d'autres pays</a:t>
            </a:r>
            <a:r>
              <a:rPr lang="en-US" altLang="fr-FR" smtClean="0"/>
              <a:t>, en France par exemple.</a:t>
            </a:r>
          </a:p>
          <a:p>
            <a:pPr eaLnBrk="1" hangingPunct="1"/>
            <a:endParaRPr lang="en-US" altLang="fr-FR" smtClean="0"/>
          </a:p>
          <a:p>
            <a:pPr eaLnBrk="1" hangingPunct="1"/>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fr-FR" sz="2400" smtClean="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z="2400" smtClean="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z="2400" smtClean="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z="2400" smtClean="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z="2400" smtClean="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z="2400" smtClean="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z="2400" smtClean="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z="2400" smtClean="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z="2400" smtClean="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z="2400" smtClean="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z="2400" smtClean="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z="2400" smtClean="0">
                  <a:latin typeface="Times New Roman" panose="02020603050405020304" pitchFamily="18" charset="0"/>
                </a:endParaRPr>
              </a:p>
            </p:txBody>
          </p:sp>
        </p:grpSp>
      </p:grpSp>
      <p:sp>
        <p:nvSpPr>
          <p:cNvPr id="271379" name="Rectangle 19"/>
          <p:cNvSpPr>
            <a:spLocks noGrp="1" noChangeArrowheads="1"/>
          </p:cNvSpPr>
          <p:nvPr>
            <p:ph type="ctrTitle"/>
          </p:nvPr>
        </p:nvSpPr>
        <p:spPr>
          <a:xfrm>
            <a:off x="2971800" y="1828800"/>
            <a:ext cx="6019800" cy="2209800"/>
          </a:xfrm>
        </p:spPr>
        <p:txBody>
          <a:bodyPr/>
          <a:lstStyle>
            <a:lvl1pPr>
              <a:defRPr sz="3400">
                <a:solidFill>
                  <a:srgbClr val="FFFFFF"/>
                </a:solidFill>
              </a:defRPr>
            </a:lvl1pPr>
          </a:lstStyle>
          <a:p>
            <a:pPr lvl="0"/>
            <a:r>
              <a:rPr lang="en-US" altLang="fr-FR" noProof="0" smtClean="0"/>
              <a:t>Cliquez pour modifier le style du titre</a:t>
            </a:r>
          </a:p>
        </p:txBody>
      </p:sp>
      <p:sp>
        <p:nvSpPr>
          <p:cNvPr id="271380"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1900"/>
            </a:lvl1pPr>
          </a:lstStyle>
          <a:p>
            <a:pPr lvl="0"/>
            <a:r>
              <a:rPr lang="en-US" altLang="fr-FR" noProof="0" smtClean="0"/>
              <a:t>Cliquez pour modifier le style des sous-titres du masque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fr-FR"/>
          </a:p>
        </p:txBody>
      </p:sp>
      <p:sp>
        <p:nvSpPr>
          <p:cNvPr id="19" name="Rectangle 17"/>
          <p:cNvSpPr>
            <a:spLocks noGrp="1" noChangeArrowheads="1"/>
          </p:cNvSpPr>
          <p:nvPr>
            <p:ph type="ftr" sz="quarter" idx="11"/>
          </p:nvPr>
        </p:nvSpPr>
        <p:spPr/>
        <p:txBody>
          <a:bodyPr/>
          <a:lstStyle>
            <a:lvl1pPr>
              <a:defRPr/>
            </a:lvl1pPr>
          </a:lstStyle>
          <a:p>
            <a:pPr>
              <a:defRPr/>
            </a:pPr>
            <a:endParaRPr lang="en-US" altLang="fr-FR"/>
          </a:p>
        </p:txBody>
      </p:sp>
      <p:sp>
        <p:nvSpPr>
          <p:cNvPr id="20" name="Rectangle 18"/>
          <p:cNvSpPr>
            <a:spLocks noGrp="1" noChangeArrowheads="1"/>
          </p:cNvSpPr>
          <p:nvPr>
            <p:ph type="sldNum" sz="quarter" idx="12"/>
          </p:nvPr>
        </p:nvSpPr>
        <p:spPr>
          <a:xfrm>
            <a:off x="6553200" y="6248400"/>
            <a:ext cx="2133600" cy="457200"/>
          </a:xfrm>
        </p:spPr>
        <p:txBody>
          <a:bodyPr/>
          <a:lstStyle>
            <a:lvl1pPr>
              <a:defRPr smtClean="0">
                <a:solidFill>
                  <a:schemeClr val="tx1"/>
                </a:solidFill>
              </a:defRPr>
            </a:lvl1pPr>
          </a:lstStyle>
          <a:p>
            <a:pPr>
              <a:defRPr/>
            </a:pPr>
            <a:fld id="{808D0BE7-8DF8-490C-BD7B-1FA415EF09BB}" type="slidenum">
              <a:rPr lang="en-US" altLang="fr-FR"/>
              <a:pPr>
                <a:defRPr/>
              </a:pPr>
              <a:t>‹#›</a:t>
            </a:fld>
            <a:endParaRPr lang="en-US" altLang="fr-FR"/>
          </a:p>
        </p:txBody>
      </p:sp>
    </p:spTree>
    <p:extLst>
      <p:ext uri="{BB962C8B-B14F-4D97-AF65-F5344CB8AC3E}">
        <p14:creationId xmlns:p14="http://schemas.microsoft.com/office/powerpoint/2010/main" val="124436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fr-FR"/>
          </a:p>
        </p:txBody>
      </p:sp>
      <p:sp>
        <p:nvSpPr>
          <p:cNvPr id="5" name="Rectangle 3"/>
          <p:cNvSpPr>
            <a:spLocks noGrp="1" noChangeArrowheads="1"/>
          </p:cNvSpPr>
          <p:nvPr>
            <p:ph type="sldNum" sz="quarter" idx="11"/>
          </p:nvPr>
        </p:nvSpPr>
        <p:spPr>
          <a:ln/>
        </p:spPr>
        <p:txBody>
          <a:bodyPr/>
          <a:lstStyle>
            <a:lvl1pPr>
              <a:defRPr/>
            </a:lvl1pPr>
          </a:lstStyle>
          <a:p>
            <a:pPr>
              <a:defRPr/>
            </a:pPr>
            <a:fld id="{5CA47EA5-DB08-4638-914D-FD3069541614}" type="slidenum">
              <a:rPr lang="en-US" altLang="fr-FR"/>
              <a:pPr>
                <a:defRPr/>
              </a:pPr>
              <a:t>‹#›</a:t>
            </a:fld>
            <a:endParaRPr lang="en-US" altLang="fr-F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fr-FR"/>
          </a:p>
        </p:txBody>
      </p:sp>
    </p:spTree>
    <p:extLst>
      <p:ext uri="{BB962C8B-B14F-4D97-AF65-F5344CB8AC3E}">
        <p14:creationId xmlns:p14="http://schemas.microsoft.com/office/powerpoint/2010/main" val="189464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549275"/>
            <a:ext cx="2057400" cy="60483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68313" y="549275"/>
            <a:ext cx="6019800" cy="60483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fr-FR"/>
          </a:p>
        </p:txBody>
      </p:sp>
      <p:sp>
        <p:nvSpPr>
          <p:cNvPr id="5" name="Rectangle 3"/>
          <p:cNvSpPr>
            <a:spLocks noGrp="1" noChangeArrowheads="1"/>
          </p:cNvSpPr>
          <p:nvPr>
            <p:ph type="sldNum" sz="quarter" idx="11"/>
          </p:nvPr>
        </p:nvSpPr>
        <p:spPr>
          <a:ln/>
        </p:spPr>
        <p:txBody>
          <a:bodyPr/>
          <a:lstStyle>
            <a:lvl1pPr>
              <a:defRPr/>
            </a:lvl1pPr>
          </a:lstStyle>
          <a:p>
            <a:pPr>
              <a:defRPr/>
            </a:pPr>
            <a:fld id="{D4C4A77C-0274-499F-90ED-C5F2A389D66C}" type="slidenum">
              <a:rPr lang="en-US" altLang="fr-FR"/>
              <a:pPr>
                <a:defRPr/>
              </a:pPr>
              <a:t>‹#›</a:t>
            </a:fld>
            <a:endParaRPr lang="en-US" altLang="fr-F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fr-FR"/>
          </a:p>
        </p:txBody>
      </p:sp>
    </p:spTree>
    <p:extLst>
      <p:ext uri="{BB962C8B-B14F-4D97-AF65-F5344CB8AC3E}">
        <p14:creationId xmlns:p14="http://schemas.microsoft.com/office/powerpoint/2010/main" val="372476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8313" y="549275"/>
            <a:ext cx="8229600" cy="1027113"/>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68313" y="1917700"/>
            <a:ext cx="4038600" cy="46799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9313" y="1917700"/>
            <a:ext cx="4038600" cy="46799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fr-FR"/>
          </a:p>
        </p:txBody>
      </p:sp>
      <p:sp>
        <p:nvSpPr>
          <p:cNvPr id="6" name="Rectangle 3"/>
          <p:cNvSpPr>
            <a:spLocks noGrp="1" noChangeArrowheads="1"/>
          </p:cNvSpPr>
          <p:nvPr>
            <p:ph type="sldNum" sz="quarter" idx="11"/>
          </p:nvPr>
        </p:nvSpPr>
        <p:spPr>
          <a:ln/>
        </p:spPr>
        <p:txBody>
          <a:bodyPr/>
          <a:lstStyle>
            <a:lvl1pPr>
              <a:defRPr/>
            </a:lvl1pPr>
          </a:lstStyle>
          <a:p>
            <a:pPr>
              <a:defRPr/>
            </a:pPr>
            <a:fld id="{2B12B5D7-1DCC-4241-81B8-588821FFAF13}" type="slidenum">
              <a:rPr lang="en-US" altLang="fr-FR"/>
              <a:pPr>
                <a:defRPr/>
              </a:pPr>
              <a:t>‹#›</a:t>
            </a:fld>
            <a:endParaRPr lang="en-US" altLang="fr-F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fr-FR"/>
          </a:p>
        </p:txBody>
      </p:sp>
    </p:spTree>
    <p:extLst>
      <p:ext uri="{BB962C8B-B14F-4D97-AF65-F5344CB8AC3E}">
        <p14:creationId xmlns:p14="http://schemas.microsoft.com/office/powerpoint/2010/main" val="328059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fr-FR"/>
          </a:p>
        </p:txBody>
      </p:sp>
      <p:sp>
        <p:nvSpPr>
          <p:cNvPr id="5" name="Rectangle 3"/>
          <p:cNvSpPr>
            <a:spLocks noGrp="1" noChangeArrowheads="1"/>
          </p:cNvSpPr>
          <p:nvPr>
            <p:ph type="sldNum" sz="quarter" idx="11"/>
          </p:nvPr>
        </p:nvSpPr>
        <p:spPr>
          <a:ln/>
        </p:spPr>
        <p:txBody>
          <a:bodyPr/>
          <a:lstStyle>
            <a:lvl1pPr>
              <a:defRPr/>
            </a:lvl1pPr>
          </a:lstStyle>
          <a:p>
            <a:pPr>
              <a:defRPr/>
            </a:pPr>
            <a:fld id="{E3F094EB-C9E1-49D4-8749-AF9E3FCE528D}" type="slidenum">
              <a:rPr lang="en-US" altLang="fr-FR"/>
              <a:pPr>
                <a:defRPr/>
              </a:pPr>
              <a:t>‹#›</a:t>
            </a:fld>
            <a:endParaRPr lang="en-US" altLang="fr-F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fr-FR"/>
          </a:p>
        </p:txBody>
      </p:sp>
    </p:spTree>
    <p:extLst>
      <p:ext uri="{BB962C8B-B14F-4D97-AF65-F5344CB8AC3E}">
        <p14:creationId xmlns:p14="http://schemas.microsoft.com/office/powerpoint/2010/main" val="44071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fr-FR"/>
          </a:p>
        </p:txBody>
      </p:sp>
      <p:sp>
        <p:nvSpPr>
          <p:cNvPr id="5" name="Rectangle 3"/>
          <p:cNvSpPr>
            <a:spLocks noGrp="1" noChangeArrowheads="1"/>
          </p:cNvSpPr>
          <p:nvPr>
            <p:ph type="sldNum" sz="quarter" idx="11"/>
          </p:nvPr>
        </p:nvSpPr>
        <p:spPr>
          <a:ln/>
        </p:spPr>
        <p:txBody>
          <a:bodyPr/>
          <a:lstStyle>
            <a:lvl1pPr>
              <a:defRPr/>
            </a:lvl1pPr>
          </a:lstStyle>
          <a:p>
            <a:pPr>
              <a:defRPr/>
            </a:pPr>
            <a:fld id="{686B4733-EFF8-4B01-A475-238E5143DC12}" type="slidenum">
              <a:rPr lang="en-US" altLang="fr-FR"/>
              <a:pPr>
                <a:defRPr/>
              </a:pPr>
              <a:t>‹#›</a:t>
            </a:fld>
            <a:endParaRPr lang="en-US" altLang="fr-F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fr-FR"/>
          </a:p>
        </p:txBody>
      </p:sp>
    </p:spTree>
    <p:extLst>
      <p:ext uri="{BB962C8B-B14F-4D97-AF65-F5344CB8AC3E}">
        <p14:creationId xmlns:p14="http://schemas.microsoft.com/office/powerpoint/2010/main" val="377943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68313" y="1917700"/>
            <a:ext cx="4038600" cy="46799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9313" y="1917700"/>
            <a:ext cx="4038600" cy="46799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fr-FR"/>
          </a:p>
        </p:txBody>
      </p:sp>
      <p:sp>
        <p:nvSpPr>
          <p:cNvPr id="6" name="Rectangle 3"/>
          <p:cNvSpPr>
            <a:spLocks noGrp="1" noChangeArrowheads="1"/>
          </p:cNvSpPr>
          <p:nvPr>
            <p:ph type="sldNum" sz="quarter" idx="11"/>
          </p:nvPr>
        </p:nvSpPr>
        <p:spPr>
          <a:ln/>
        </p:spPr>
        <p:txBody>
          <a:bodyPr/>
          <a:lstStyle>
            <a:lvl1pPr>
              <a:defRPr/>
            </a:lvl1pPr>
          </a:lstStyle>
          <a:p>
            <a:pPr>
              <a:defRPr/>
            </a:pPr>
            <a:fld id="{3D7B12F2-F52F-4A92-9E58-DB2D053C14E4}" type="slidenum">
              <a:rPr lang="en-US" altLang="fr-FR"/>
              <a:pPr>
                <a:defRPr/>
              </a:pPr>
              <a:t>‹#›</a:t>
            </a:fld>
            <a:endParaRPr lang="en-US" altLang="fr-F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fr-FR"/>
          </a:p>
        </p:txBody>
      </p:sp>
    </p:spTree>
    <p:extLst>
      <p:ext uri="{BB962C8B-B14F-4D97-AF65-F5344CB8AC3E}">
        <p14:creationId xmlns:p14="http://schemas.microsoft.com/office/powerpoint/2010/main" val="109253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fr-FR"/>
          </a:p>
        </p:txBody>
      </p:sp>
      <p:sp>
        <p:nvSpPr>
          <p:cNvPr id="8" name="Rectangle 3"/>
          <p:cNvSpPr>
            <a:spLocks noGrp="1" noChangeArrowheads="1"/>
          </p:cNvSpPr>
          <p:nvPr>
            <p:ph type="sldNum" sz="quarter" idx="11"/>
          </p:nvPr>
        </p:nvSpPr>
        <p:spPr>
          <a:ln/>
        </p:spPr>
        <p:txBody>
          <a:bodyPr/>
          <a:lstStyle>
            <a:lvl1pPr>
              <a:defRPr/>
            </a:lvl1pPr>
          </a:lstStyle>
          <a:p>
            <a:pPr>
              <a:defRPr/>
            </a:pPr>
            <a:fld id="{B4BE556E-D764-4C5C-BC18-5FE5DA431F70}" type="slidenum">
              <a:rPr lang="en-US" altLang="fr-FR"/>
              <a:pPr>
                <a:defRPr/>
              </a:pPr>
              <a:t>‹#›</a:t>
            </a:fld>
            <a:endParaRPr lang="en-US" altLang="fr-FR"/>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fr-FR"/>
          </a:p>
        </p:txBody>
      </p:sp>
    </p:spTree>
    <p:extLst>
      <p:ext uri="{BB962C8B-B14F-4D97-AF65-F5344CB8AC3E}">
        <p14:creationId xmlns:p14="http://schemas.microsoft.com/office/powerpoint/2010/main" val="406564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fr-FR"/>
          </a:p>
        </p:txBody>
      </p:sp>
      <p:sp>
        <p:nvSpPr>
          <p:cNvPr id="4" name="Rectangle 3"/>
          <p:cNvSpPr>
            <a:spLocks noGrp="1" noChangeArrowheads="1"/>
          </p:cNvSpPr>
          <p:nvPr>
            <p:ph type="sldNum" sz="quarter" idx="11"/>
          </p:nvPr>
        </p:nvSpPr>
        <p:spPr>
          <a:ln/>
        </p:spPr>
        <p:txBody>
          <a:bodyPr/>
          <a:lstStyle>
            <a:lvl1pPr>
              <a:defRPr/>
            </a:lvl1pPr>
          </a:lstStyle>
          <a:p>
            <a:pPr>
              <a:defRPr/>
            </a:pPr>
            <a:fld id="{A2390008-D66C-43BD-8322-CB73B02F4FBB}" type="slidenum">
              <a:rPr lang="en-US" altLang="fr-FR"/>
              <a:pPr>
                <a:defRPr/>
              </a:pPr>
              <a:t>‹#›</a:t>
            </a:fld>
            <a:endParaRPr lang="en-US" altLang="fr-FR"/>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fr-FR"/>
          </a:p>
        </p:txBody>
      </p:sp>
    </p:spTree>
    <p:extLst>
      <p:ext uri="{BB962C8B-B14F-4D97-AF65-F5344CB8AC3E}">
        <p14:creationId xmlns:p14="http://schemas.microsoft.com/office/powerpoint/2010/main" val="114321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fr-FR"/>
          </a:p>
        </p:txBody>
      </p:sp>
      <p:sp>
        <p:nvSpPr>
          <p:cNvPr id="3" name="Rectangle 3"/>
          <p:cNvSpPr>
            <a:spLocks noGrp="1" noChangeArrowheads="1"/>
          </p:cNvSpPr>
          <p:nvPr>
            <p:ph type="sldNum" sz="quarter" idx="11"/>
          </p:nvPr>
        </p:nvSpPr>
        <p:spPr>
          <a:ln/>
        </p:spPr>
        <p:txBody>
          <a:bodyPr/>
          <a:lstStyle>
            <a:lvl1pPr>
              <a:defRPr/>
            </a:lvl1pPr>
          </a:lstStyle>
          <a:p>
            <a:pPr>
              <a:defRPr/>
            </a:pPr>
            <a:fld id="{3DC73504-D60E-4EFF-98C1-AE80957179A8}" type="slidenum">
              <a:rPr lang="en-US" altLang="fr-FR"/>
              <a:pPr>
                <a:defRPr/>
              </a:pPr>
              <a:t>‹#›</a:t>
            </a:fld>
            <a:endParaRPr lang="en-US" altLang="fr-FR"/>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fr-FR"/>
          </a:p>
        </p:txBody>
      </p:sp>
    </p:spTree>
    <p:extLst>
      <p:ext uri="{BB962C8B-B14F-4D97-AF65-F5344CB8AC3E}">
        <p14:creationId xmlns:p14="http://schemas.microsoft.com/office/powerpoint/2010/main" val="38990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fr-FR"/>
          </a:p>
        </p:txBody>
      </p:sp>
      <p:sp>
        <p:nvSpPr>
          <p:cNvPr id="6" name="Rectangle 3"/>
          <p:cNvSpPr>
            <a:spLocks noGrp="1" noChangeArrowheads="1"/>
          </p:cNvSpPr>
          <p:nvPr>
            <p:ph type="sldNum" sz="quarter" idx="11"/>
          </p:nvPr>
        </p:nvSpPr>
        <p:spPr>
          <a:ln/>
        </p:spPr>
        <p:txBody>
          <a:bodyPr/>
          <a:lstStyle>
            <a:lvl1pPr>
              <a:defRPr/>
            </a:lvl1pPr>
          </a:lstStyle>
          <a:p>
            <a:pPr>
              <a:defRPr/>
            </a:pPr>
            <a:fld id="{E03FFC76-E211-421C-9865-1B2B4E6591F8}" type="slidenum">
              <a:rPr lang="en-US" altLang="fr-FR"/>
              <a:pPr>
                <a:defRPr/>
              </a:pPr>
              <a:t>‹#›</a:t>
            </a:fld>
            <a:endParaRPr lang="en-US" altLang="fr-F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fr-FR"/>
          </a:p>
        </p:txBody>
      </p:sp>
    </p:spTree>
    <p:extLst>
      <p:ext uri="{BB962C8B-B14F-4D97-AF65-F5344CB8AC3E}">
        <p14:creationId xmlns:p14="http://schemas.microsoft.com/office/powerpoint/2010/main" val="136964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fr-FR"/>
          </a:p>
        </p:txBody>
      </p:sp>
      <p:sp>
        <p:nvSpPr>
          <p:cNvPr id="6" name="Rectangle 3"/>
          <p:cNvSpPr>
            <a:spLocks noGrp="1" noChangeArrowheads="1"/>
          </p:cNvSpPr>
          <p:nvPr>
            <p:ph type="sldNum" sz="quarter" idx="11"/>
          </p:nvPr>
        </p:nvSpPr>
        <p:spPr>
          <a:ln/>
        </p:spPr>
        <p:txBody>
          <a:bodyPr/>
          <a:lstStyle>
            <a:lvl1pPr>
              <a:defRPr/>
            </a:lvl1pPr>
          </a:lstStyle>
          <a:p>
            <a:pPr>
              <a:defRPr/>
            </a:pPr>
            <a:fld id="{13F1BD18-001E-4570-905E-EC8E9EF67ABB}" type="slidenum">
              <a:rPr lang="en-US" altLang="fr-FR"/>
              <a:pPr>
                <a:defRPr/>
              </a:pPr>
              <a:t>‹#›</a:t>
            </a:fld>
            <a:endParaRPr lang="en-US" altLang="fr-F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fr-FR"/>
          </a:p>
        </p:txBody>
      </p:sp>
    </p:spTree>
    <p:extLst>
      <p:ext uri="{BB962C8B-B14F-4D97-AF65-F5344CB8AC3E}">
        <p14:creationId xmlns:p14="http://schemas.microsoft.com/office/powerpoint/2010/main" val="72812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fr-FR"/>
          </a:p>
        </p:txBody>
      </p:sp>
      <p:sp>
        <p:nvSpPr>
          <p:cNvPr id="270339" name="Rectangle 3"/>
          <p:cNvSpPr>
            <a:spLocks noGrp="1" noChangeArrowheads="1"/>
          </p:cNvSpPr>
          <p:nvPr>
            <p:ph type="sldNum" sz="quarter" idx="4"/>
          </p:nvPr>
        </p:nvSpPr>
        <p:spPr bwMode="auto">
          <a:xfrm>
            <a:off x="6975475" y="6400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rgbClr val="000099"/>
                </a:solidFill>
                <a:latin typeface="Arial Black" pitchFamily="34" charset="0"/>
              </a:defRPr>
            </a:lvl1pPr>
          </a:lstStyle>
          <a:p>
            <a:pPr>
              <a:defRPr/>
            </a:pPr>
            <a:fld id="{FF3401B0-AF83-47F2-8CDC-03542D90786E}" type="slidenum">
              <a:rPr lang="en-US" altLang="fr-FR"/>
              <a:pPr>
                <a:defRPr/>
              </a:pPr>
              <a:t>‹#›</a:t>
            </a:fld>
            <a:endParaRPr lang="en-US" altLang="fr-F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fr-FR" sz="2400" smtClean="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z="2400" smtClean="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z="2400" smtClean="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fr-FR" smtClean="0">
                <a:solidFill>
                  <a:schemeClr val="accent2"/>
                </a:solidFill>
              </a:endParaRPr>
            </a:p>
          </p:txBody>
        </p:sp>
      </p:grpSp>
      <p:sp>
        <p:nvSpPr>
          <p:cNvPr id="1029" name="Rectangle 14"/>
          <p:cNvSpPr>
            <a:spLocks noGrp="1" noChangeArrowheads="1"/>
          </p:cNvSpPr>
          <p:nvPr>
            <p:ph type="title"/>
          </p:nvPr>
        </p:nvSpPr>
        <p:spPr bwMode="auto">
          <a:xfrm>
            <a:off x="468313" y="549275"/>
            <a:ext cx="8229600"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smtClean="0"/>
              <a:t>Cliquez pour modifier le style du titre</a:t>
            </a:r>
          </a:p>
        </p:txBody>
      </p:sp>
      <p:sp>
        <p:nvSpPr>
          <p:cNvPr id="1030" name="Rectangle 15"/>
          <p:cNvSpPr>
            <a:spLocks noGrp="1" noChangeArrowheads="1"/>
          </p:cNvSpPr>
          <p:nvPr>
            <p:ph type="body" idx="1"/>
          </p:nvPr>
        </p:nvSpPr>
        <p:spPr bwMode="auto">
          <a:xfrm>
            <a:off x="468313" y="1917700"/>
            <a:ext cx="8229600"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smtClean="0"/>
              <a:t>Cliquez pour modifier les styles du texte du masque</a:t>
            </a:r>
          </a:p>
          <a:p>
            <a:pPr lvl="1"/>
            <a:r>
              <a:rPr lang="en-US" altLang="fr-FR" smtClean="0"/>
              <a:t>Deuxième niveau</a:t>
            </a:r>
          </a:p>
          <a:p>
            <a:pPr lvl="2"/>
            <a:r>
              <a:rPr lang="en-US" altLang="fr-FR" smtClean="0"/>
              <a:t>Troisième niveau</a:t>
            </a:r>
          </a:p>
          <a:p>
            <a:pPr lvl="3"/>
            <a:r>
              <a:rPr lang="en-US" altLang="fr-FR" smtClean="0"/>
              <a:t>Quatrième niveau</a:t>
            </a:r>
          </a:p>
          <a:p>
            <a:pPr lvl="4"/>
            <a:r>
              <a:rPr lang="en-US" altLang="fr-FR" smtClean="0"/>
              <a:t>Cinquième niveau</a:t>
            </a:r>
          </a:p>
        </p:txBody>
      </p:sp>
      <p:sp>
        <p:nvSpPr>
          <p:cNvPr id="27035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fr-FR"/>
          </a:p>
        </p:txBody>
      </p:sp>
    </p:spTree>
  </p:cSld>
  <p:clrMap bg1="lt1" tx1="dk1" bg2="lt2" tx2="dk2" accent1="accent1" accent2="accent2" accent3="accent3" accent4="accent4" accent5="accent5" accent6="accent6" hlink="hlink" folHlink="folHlink"/>
  <p:sldLayoutIdLst>
    <p:sldLayoutId id="2147483892"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hf hdr="0" ftr="0" dt="0"/>
  <p:txStyles>
    <p:titleStyle>
      <a:lvl1pPr algn="l" rtl="0" eaLnBrk="0" fontAlgn="base" hangingPunct="0">
        <a:spcBef>
          <a:spcPct val="0"/>
        </a:spcBef>
        <a:spcAft>
          <a:spcPct val="0"/>
        </a:spcAft>
        <a:defRPr sz="2800" b="1" kern="1200">
          <a:solidFill>
            <a:srgbClr val="000099"/>
          </a:solidFill>
          <a:latin typeface="+mj-lt"/>
          <a:ea typeface="+mj-ea"/>
          <a:cs typeface="+mj-cs"/>
        </a:defRPr>
      </a:lvl1pPr>
      <a:lvl2pPr algn="l" rtl="0" eaLnBrk="0" fontAlgn="base" hangingPunct="0">
        <a:spcBef>
          <a:spcPct val="0"/>
        </a:spcBef>
        <a:spcAft>
          <a:spcPct val="0"/>
        </a:spcAft>
        <a:defRPr sz="2800" b="1">
          <a:solidFill>
            <a:srgbClr val="000099"/>
          </a:solidFill>
          <a:latin typeface="Arial" panose="020B0604020202020204" pitchFamily="34" charset="0"/>
        </a:defRPr>
      </a:lvl2pPr>
      <a:lvl3pPr algn="l" rtl="0" eaLnBrk="0" fontAlgn="base" hangingPunct="0">
        <a:spcBef>
          <a:spcPct val="0"/>
        </a:spcBef>
        <a:spcAft>
          <a:spcPct val="0"/>
        </a:spcAft>
        <a:defRPr sz="2800" b="1">
          <a:solidFill>
            <a:srgbClr val="000099"/>
          </a:solidFill>
          <a:latin typeface="Arial" panose="020B0604020202020204" pitchFamily="34" charset="0"/>
        </a:defRPr>
      </a:lvl3pPr>
      <a:lvl4pPr algn="l" rtl="0" eaLnBrk="0" fontAlgn="base" hangingPunct="0">
        <a:spcBef>
          <a:spcPct val="0"/>
        </a:spcBef>
        <a:spcAft>
          <a:spcPct val="0"/>
        </a:spcAft>
        <a:defRPr sz="2800" b="1">
          <a:solidFill>
            <a:srgbClr val="000099"/>
          </a:solidFill>
          <a:latin typeface="Arial" panose="020B0604020202020204" pitchFamily="34" charset="0"/>
        </a:defRPr>
      </a:lvl4pPr>
      <a:lvl5pPr algn="l" rtl="0" eaLnBrk="0" fontAlgn="base" hangingPunct="0">
        <a:spcBef>
          <a:spcPct val="0"/>
        </a:spcBef>
        <a:spcAft>
          <a:spcPct val="0"/>
        </a:spcAft>
        <a:defRPr sz="2800" b="1">
          <a:solidFill>
            <a:srgbClr val="000099"/>
          </a:solidFill>
          <a:latin typeface="Arial" panose="020B0604020202020204" pitchFamily="34" charset="0"/>
        </a:defRPr>
      </a:lvl5pPr>
      <a:lvl6pPr marL="457200" algn="l" rtl="0" fontAlgn="base">
        <a:spcBef>
          <a:spcPct val="0"/>
        </a:spcBef>
        <a:spcAft>
          <a:spcPct val="0"/>
        </a:spcAft>
        <a:defRPr sz="2800" b="1">
          <a:solidFill>
            <a:srgbClr val="000099"/>
          </a:solidFill>
          <a:latin typeface="Arial" panose="020B0604020202020204" pitchFamily="34" charset="0"/>
        </a:defRPr>
      </a:lvl6pPr>
      <a:lvl7pPr marL="914400" algn="l" rtl="0" fontAlgn="base">
        <a:spcBef>
          <a:spcPct val="0"/>
        </a:spcBef>
        <a:spcAft>
          <a:spcPct val="0"/>
        </a:spcAft>
        <a:defRPr sz="2800" b="1">
          <a:solidFill>
            <a:srgbClr val="000099"/>
          </a:solidFill>
          <a:latin typeface="Arial" panose="020B0604020202020204" pitchFamily="34" charset="0"/>
        </a:defRPr>
      </a:lvl7pPr>
      <a:lvl8pPr marL="1371600" algn="l" rtl="0" fontAlgn="base">
        <a:spcBef>
          <a:spcPct val="0"/>
        </a:spcBef>
        <a:spcAft>
          <a:spcPct val="0"/>
        </a:spcAft>
        <a:defRPr sz="2800" b="1">
          <a:solidFill>
            <a:srgbClr val="000099"/>
          </a:solidFill>
          <a:latin typeface="Arial" panose="020B0604020202020204" pitchFamily="34" charset="0"/>
        </a:defRPr>
      </a:lvl8pPr>
      <a:lvl9pPr marL="1828800" algn="l" rtl="0" fontAlgn="base">
        <a:spcBef>
          <a:spcPct val="0"/>
        </a:spcBef>
        <a:spcAft>
          <a:spcPct val="0"/>
        </a:spcAft>
        <a:defRPr sz="2800" b="1">
          <a:solidFill>
            <a:srgbClr val="000099"/>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kern="1200">
          <a:solidFill>
            <a:srgbClr val="000099"/>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1500" kern="1200">
          <a:solidFill>
            <a:srgbClr val="000099"/>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400" kern="1200">
          <a:solidFill>
            <a:srgbClr val="000099"/>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200" kern="1200">
          <a:solidFill>
            <a:srgbClr val="000099"/>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2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jpeg"/><Relationship Id="rId4" Type="http://schemas.openxmlformats.org/officeDocument/2006/relationships/hyperlink" Target="http://univ-fhb.edu.ci/fr/index.php/offre-de-formation-recherche/structures-de-formation-recherche/ufr-sciences-de-l-homme-et-de-la-societe-shs" TargetMode="External"/><Relationship Id="rId9" Type="http://schemas.openxmlformats.org/officeDocument/2006/relationships/image" Target="../media/image5.jpe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Chart1.xls"/><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8"/>
          <p:cNvSpPr>
            <a:spLocks noGrp="1" noChangeArrowheads="1"/>
          </p:cNvSpPr>
          <p:nvPr>
            <p:ph type="ctrTitle"/>
          </p:nvPr>
        </p:nvSpPr>
        <p:spPr>
          <a:xfrm>
            <a:off x="2655888" y="2728913"/>
            <a:ext cx="6019800" cy="576262"/>
          </a:xfrm>
        </p:spPr>
        <p:txBody>
          <a:bodyPr/>
          <a:lstStyle/>
          <a:p>
            <a:pPr algn="ctr" eaLnBrk="1" hangingPunct="1"/>
            <a:r>
              <a:rPr lang="fr-FR" altLang="fr-FR" sz="2400" smtClean="0"/>
              <a:t>POLITIQUE NATIONALE DE L’EMPLOI : </a:t>
            </a:r>
            <a:r>
              <a:rPr lang="fr-FR" altLang="fr-FR" sz="2400" b="0" smtClean="0"/>
              <a:t/>
            </a:r>
            <a:br>
              <a:rPr lang="fr-FR" altLang="fr-FR" sz="2400" b="0" smtClean="0"/>
            </a:br>
            <a:r>
              <a:rPr lang="fr-FR" altLang="fr-FR" sz="2400" b="0" smtClean="0"/>
              <a:t>cas pratique de la Côte d’Ivoire</a:t>
            </a:r>
            <a:r>
              <a:rPr lang="fr-FR" altLang="fr-FR" sz="3200" b="0" smtClean="0"/>
              <a:t> </a:t>
            </a:r>
            <a:br>
              <a:rPr lang="fr-FR" altLang="fr-FR" sz="3200" b="0" smtClean="0"/>
            </a:br>
            <a:endParaRPr lang="en-US" altLang="fr-FR" sz="1600" b="0" smtClean="0"/>
          </a:p>
        </p:txBody>
      </p:sp>
      <p:sp>
        <p:nvSpPr>
          <p:cNvPr id="3075" name="Rectangle 5"/>
          <p:cNvSpPr>
            <a:spLocks noGrp="1" noChangeArrowheads="1"/>
          </p:cNvSpPr>
          <p:nvPr>
            <p:ph type="subTitle" idx="1"/>
          </p:nvPr>
        </p:nvSpPr>
        <p:spPr>
          <a:xfrm>
            <a:off x="301625" y="5803900"/>
            <a:ext cx="8496300" cy="925513"/>
          </a:xfrm>
        </p:spPr>
        <p:txBody>
          <a:bodyPr/>
          <a:lstStyle/>
          <a:p>
            <a:pPr algn="ctr" eaLnBrk="1" hangingPunct="1">
              <a:lnSpc>
                <a:spcPct val="80000"/>
              </a:lnSpc>
            </a:pPr>
            <a:r>
              <a:rPr lang="fr-FR" altLang="fr-FR" sz="1800" smtClean="0"/>
              <a:t>ABIDJAN,  Septembre 2016</a:t>
            </a:r>
          </a:p>
        </p:txBody>
      </p:sp>
      <p:sp>
        <p:nvSpPr>
          <p:cNvPr id="3076" name="Rectangle 5"/>
          <p:cNvSpPr>
            <a:spLocks noChangeArrowheads="1"/>
          </p:cNvSpPr>
          <p:nvPr/>
        </p:nvSpPr>
        <p:spPr bwMode="auto">
          <a:xfrm>
            <a:off x="2876550" y="4902200"/>
            <a:ext cx="396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lgn="ctr" eaLnBrk="1" hangingPunct="1">
              <a:spcBef>
                <a:spcPct val="0"/>
              </a:spcBef>
              <a:buClrTx/>
              <a:buSzTx/>
              <a:buFontTx/>
              <a:buNone/>
            </a:pPr>
            <a:r>
              <a:rPr lang="fr-FR" altLang="fr-FR" b="1">
                <a:solidFill>
                  <a:srgbClr val="7FB301"/>
                </a:solidFill>
                <a:latin typeface="Droid Sans"/>
                <a:hlinkClick r:id="rId4"/>
              </a:rPr>
              <a:t>DIRECTION GÉNÉRALE  DE L’EMPLOI</a:t>
            </a:r>
            <a:endParaRPr lang="fr-FR" altLang="fr-FR" b="1">
              <a:solidFill>
                <a:srgbClr val="555555"/>
              </a:solidFill>
              <a:latin typeface="Droid Sans"/>
            </a:endParaRPr>
          </a:p>
        </p:txBody>
      </p:sp>
      <p:sp>
        <p:nvSpPr>
          <p:cNvPr id="8" name="Zone de texte 3"/>
          <p:cNvSpPr txBox="1"/>
          <p:nvPr/>
        </p:nvSpPr>
        <p:spPr>
          <a:xfrm>
            <a:off x="5467350" y="174625"/>
            <a:ext cx="3495675" cy="6477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0"/>
              </a:spcAft>
              <a:defRPr/>
            </a:pPr>
            <a:r>
              <a:rPr lang="fr-FR" sz="1400" b="1" dirty="0">
                <a:latin typeface="Times New Roman" panose="02020603050405020304" pitchFamily="18" charset="0"/>
                <a:ea typeface="Calibri" panose="020F0502020204030204" pitchFamily="34" charset="0"/>
                <a:cs typeface="Times New Roman" panose="02020603050405020304" pitchFamily="18" charset="0"/>
              </a:rPr>
              <a:t>REPUBLIQUE DE COTE D’IVOIRE</a:t>
            </a:r>
            <a:endParaRPr lang="fr-FR" sz="1400" dirty="0">
              <a:ea typeface="Calibri" panose="020F0502020204030204" pitchFamily="34" charset="0"/>
              <a:cs typeface="Times New Roman" panose="02020603050405020304" pitchFamily="18" charset="0"/>
            </a:endParaRPr>
          </a:p>
          <a:p>
            <a:pPr algn="ctr">
              <a:lnSpc>
                <a:spcPct val="107000"/>
              </a:lnSpc>
              <a:spcAft>
                <a:spcPts val="0"/>
              </a:spcAft>
              <a:defRPr/>
            </a:pPr>
            <a:r>
              <a:rPr lang="fr-FR" sz="1400" b="1" dirty="0">
                <a:latin typeface="Times New Roman" panose="02020603050405020304" pitchFamily="18" charset="0"/>
                <a:ea typeface="Calibri" panose="020F0502020204030204" pitchFamily="34" charset="0"/>
                <a:cs typeface="Times New Roman" panose="02020603050405020304" pitchFamily="18" charset="0"/>
              </a:rPr>
              <a:t>Union-Discipline-Travail</a:t>
            </a:r>
            <a:endParaRPr lang="fr-FR" sz="1400" dirty="0">
              <a:ea typeface="Calibri" panose="020F0502020204030204" pitchFamily="34" charset="0"/>
              <a:cs typeface="Times New Roman" panose="02020603050405020304" pitchFamily="18" charset="0"/>
            </a:endParaRPr>
          </a:p>
          <a:p>
            <a:pPr>
              <a:lnSpc>
                <a:spcPct val="107000"/>
              </a:lnSpc>
              <a:spcAft>
                <a:spcPts val="800"/>
              </a:spcAft>
              <a:defRPr/>
            </a:pPr>
            <a:r>
              <a:rPr lang="fr-FR" sz="1100" b="1" dirty="0">
                <a:ea typeface="Calibri" panose="020F0502020204030204" pitchFamily="34" charset="0"/>
                <a:cs typeface="Times New Roman" panose="02020603050405020304" pitchFamily="18" charset="0"/>
              </a:rPr>
              <a:t> </a:t>
            </a:r>
            <a:endParaRPr lang="fr-FR" sz="1100" dirty="0">
              <a:ea typeface="Calibri" panose="020F0502020204030204" pitchFamily="34" charset="0"/>
              <a:cs typeface="Times New Roman" panose="02020603050405020304" pitchFamily="18" charset="0"/>
            </a:endParaRPr>
          </a:p>
        </p:txBody>
      </p:sp>
      <p:pic>
        <p:nvPicPr>
          <p:cNvPr id="3078" name="Imag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363" y="811213"/>
            <a:ext cx="7556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Imag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276475"/>
            <a:ext cx="603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Image 11"/>
          <p:cNvPicPr>
            <a:picLocks noChangeAspect="1"/>
          </p:cNvPicPr>
          <p:nvPr/>
        </p:nvPicPr>
        <p:blipFill>
          <a:blip r:embed="rId7">
            <a:extLst>
              <a:ext uri="{28A0092B-C50C-407E-A947-70E740481C1C}">
                <a14:useLocalDpi xmlns:a14="http://schemas.microsoft.com/office/drawing/2010/main" val="0"/>
              </a:ext>
            </a:extLst>
          </a:blip>
          <a:srcRect l="40309"/>
          <a:stretch>
            <a:fillRect/>
          </a:stretch>
        </p:blipFill>
        <p:spPr bwMode="auto">
          <a:xfrm>
            <a:off x="542925" y="3608388"/>
            <a:ext cx="6032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09738" y="2289175"/>
            <a:ext cx="63023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Imag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9275" y="2962275"/>
            <a:ext cx="596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Imag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22438" y="1711325"/>
            <a:ext cx="6175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Imag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46175" y="2395538"/>
            <a:ext cx="5762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Image 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7125" y="3008313"/>
            <a:ext cx="58261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Image 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39975" y="1703388"/>
            <a:ext cx="5746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Image 6"/>
          <p:cNvPicPr>
            <a:picLocks noChangeAspect="1"/>
          </p:cNvPicPr>
          <p:nvPr/>
        </p:nvPicPr>
        <p:blipFill>
          <a:blip r:embed="rId14">
            <a:extLst>
              <a:ext uri="{28A0092B-C50C-407E-A947-70E740481C1C}">
                <a14:useLocalDpi xmlns:a14="http://schemas.microsoft.com/office/drawing/2010/main" val="0"/>
              </a:ext>
            </a:extLst>
          </a:blip>
          <a:srcRect l="25162"/>
          <a:stretch>
            <a:fillRect/>
          </a:stretch>
        </p:blipFill>
        <p:spPr bwMode="auto">
          <a:xfrm>
            <a:off x="2268538" y="1014413"/>
            <a:ext cx="646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5"/>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392F21DE-9B0B-4AFC-A11C-32473DA8E547}" type="slidenum">
              <a:rPr lang="en-US" altLang="fr-FR">
                <a:latin typeface="Arial Black" pitchFamily="34" charset="0"/>
              </a:rPr>
              <a:pPr>
                <a:spcBef>
                  <a:spcPct val="0"/>
                </a:spcBef>
                <a:buClrTx/>
                <a:buSzTx/>
                <a:buFontTx/>
                <a:buNone/>
              </a:pPr>
              <a:t>10</a:t>
            </a:fld>
            <a:endParaRPr lang="en-US" altLang="fr-FR">
              <a:latin typeface="Arial Black" pitchFamily="34" charset="0"/>
            </a:endParaRPr>
          </a:p>
        </p:txBody>
      </p:sp>
      <p:sp>
        <p:nvSpPr>
          <p:cNvPr id="25603" name="Rectangle 2"/>
          <p:cNvSpPr>
            <a:spLocks noGrp="1" noChangeArrowheads="1"/>
          </p:cNvSpPr>
          <p:nvPr>
            <p:ph type="title"/>
          </p:nvPr>
        </p:nvSpPr>
        <p:spPr>
          <a:xfrm>
            <a:off x="395288" y="333375"/>
            <a:ext cx="8229600" cy="59531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fr-FR" sz="1800" u="sng" dirty="0">
                <a:solidFill>
                  <a:schemeClr val="accent5">
                    <a:lumMod val="50000"/>
                  </a:schemeClr>
                </a:solidFill>
              </a:rPr>
              <a:t>Actions menées et résultats en cours</a:t>
            </a:r>
            <a:r>
              <a:rPr lang="fr-FR" u="sng" dirty="0">
                <a:solidFill>
                  <a:schemeClr val="accent5">
                    <a:lumMod val="50000"/>
                  </a:schemeClr>
                </a:solidFill>
              </a:rPr>
              <a:t/>
            </a:r>
            <a:br>
              <a:rPr lang="fr-FR" u="sng" dirty="0">
                <a:solidFill>
                  <a:schemeClr val="accent5">
                    <a:lumMod val="50000"/>
                  </a:schemeClr>
                </a:solidFill>
              </a:rPr>
            </a:br>
            <a:endParaRPr lang="fr-FR" sz="700" u="sng" dirty="0">
              <a:solidFill>
                <a:schemeClr val="accent5">
                  <a:lumMod val="50000"/>
                </a:schemeClr>
              </a:solidFill>
            </a:endParaRPr>
          </a:p>
        </p:txBody>
      </p:sp>
      <p:graphicFrame>
        <p:nvGraphicFramePr>
          <p:cNvPr id="2" name="Tableau 1"/>
          <p:cNvGraphicFramePr>
            <a:graphicFrameLocks noGrp="1"/>
          </p:cNvGraphicFramePr>
          <p:nvPr/>
        </p:nvGraphicFramePr>
        <p:xfrm>
          <a:off x="34925" y="1052513"/>
          <a:ext cx="9002713" cy="5600700"/>
        </p:xfrm>
        <a:graphic>
          <a:graphicData uri="http://schemas.openxmlformats.org/drawingml/2006/table">
            <a:tbl>
              <a:tblPr bandRow="1"/>
              <a:tblGrid>
                <a:gridCol w="262503"/>
                <a:gridCol w="5964127"/>
                <a:gridCol w="569337"/>
                <a:gridCol w="2206746"/>
              </a:tblGrid>
              <a:tr h="249543">
                <a:tc>
                  <a:txBody>
                    <a:bodyPr/>
                    <a:lstStyle/>
                    <a:p>
                      <a:pPr>
                        <a:lnSpc>
                          <a:spcPct val="115000"/>
                        </a:lnSpc>
                        <a:spcAft>
                          <a:spcPts val="0"/>
                        </a:spcAft>
                      </a:pPr>
                      <a:r>
                        <a:rPr lang="fr-FR" sz="900" dirty="0">
                          <a:effectLst/>
                          <a:latin typeface="Arial Narrow" panose="020B0606020202030204" pitchFamily="34" charset="0"/>
                          <a:ea typeface="MS Mincho" panose="02020609040205080304" pitchFamily="49" charset="-128"/>
                          <a:cs typeface="Helvetica" panose="020B0604020202020204" pitchFamily="34" charset="0"/>
                        </a:rPr>
                        <a:t> </a:t>
                      </a:r>
                      <a:endParaRPr lang="fr-FR"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b="1" dirty="0">
                          <a:effectLst/>
                          <a:latin typeface="Arial Narrow" panose="020B0606020202030204" pitchFamily="34" charset="0"/>
                          <a:ea typeface="MS Mincho" panose="02020609040205080304" pitchFamily="49" charset="-128"/>
                          <a:cs typeface="Helvetica" panose="020B0604020202020204" pitchFamily="34" charset="0"/>
                        </a:rPr>
                        <a:t>Engagement </a:t>
                      </a:r>
                      <a:r>
                        <a:rPr lang="fr-FR" sz="900" b="1" dirty="0" smtClean="0">
                          <a:effectLst/>
                          <a:latin typeface="Arial Narrow" panose="020B0606020202030204" pitchFamily="34" charset="0"/>
                          <a:ea typeface="MS Mincho" panose="02020609040205080304" pitchFamily="49" charset="-128"/>
                          <a:cs typeface="Helvetica" panose="020B0604020202020204" pitchFamily="34" charset="0"/>
                        </a:rPr>
                        <a:t> </a:t>
                      </a:r>
                      <a:endParaRPr lang="fr-FR"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nSpc>
                          <a:spcPct val="115000"/>
                        </a:lnSpc>
                        <a:spcAft>
                          <a:spcPts val="0"/>
                        </a:spcAft>
                      </a:pPr>
                      <a:r>
                        <a:rPr lang="fr-FR" sz="900" b="1">
                          <a:effectLst/>
                          <a:latin typeface="Arial Narrow" panose="020B0606020202030204" pitchFamily="34" charset="0"/>
                          <a:ea typeface="MS Mincho" panose="02020609040205080304" pitchFamily="49" charset="-128"/>
                          <a:cs typeface="Helvetica" panose="020B0604020202020204" pitchFamily="34" charset="0"/>
                        </a:rPr>
                        <a:t>Statut</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b="1">
                          <a:effectLst/>
                          <a:latin typeface="Arial Narrow" panose="020B0606020202030204" pitchFamily="34" charset="0"/>
                          <a:ea typeface="MS Mincho" panose="02020609040205080304" pitchFamily="49" charset="-128"/>
                          <a:cs typeface="Helvetica" panose="020B0604020202020204" pitchFamily="34" charset="0"/>
                        </a:rPr>
                        <a:t>Observations </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15469">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1</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a:solidFill>
                            <a:srgbClr val="000000"/>
                          </a:solidFill>
                          <a:effectLst/>
                          <a:latin typeface="Arial Narrow" panose="020B0606020202030204" pitchFamily="34" charset="0"/>
                          <a:ea typeface="Arial Narrow" panose="020B0606020202030204" pitchFamily="34" charset="0"/>
                          <a:cs typeface="Helvetica" panose="020B0604020202020204" pitchFamily="34" charset="0"/>
                        </a:rPr>
                        <a:t>Apurement de la dette intérieure </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smtClean="0">
                          <a:solidFill>
                            <a:srgbClr val="00B050"/>
                          </a:solidFill>
                          <a:effectLst/>
                          <a:latin typeface="Arial Narrow" panose="020B0606020202030204" pitchFamily="34" charset="0"/>
                          <a:ea typeface="MS Mincho" panose="02020609040205080304" pitchFamily="49" charset="-128"/>
                          <a:cs typeface="Helvetica" panose="020B0604020202020204" pitchFamily="34" charset="0"/>
                        </a:rPr>
                        <a:t>+</a:t>
                      </a:r>
                      <a:r>
                        <a:rPr lang="fr-FR" sz="900" baseline="0" dirty="0" smtClean="0">
                          <a:solidFill>
                            <a:srgbClr val="00B050"/>
                          </a:solidFill>
                          <a:effectLst/>
                          <a:latin typeface="Arial Narrow" panose="020B0606020202030204" pitchFamily="34" charset="0"/>
                          <a:ea typeface="MS Mincho" panose="02020609040205080304" pitchFamily="49" charset="-128"/>
                          <a:cs typeface="Helvetica" panose="020B0604020202020204" pitchFamily="34" charset="0"/>
                        </a:rPr>
                        <a:t> 60% de dettes intérieures payées </a:t>
                      </a:r>
                      <a:endParaRPr lang="fr-FR" sz="100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15469">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2</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a:solidFill>
                            <a:srgbClr val="000000"/>
                          </a:solidFill>
                          <a:effectLst/>
                          <a:latin typeface="Arial Narrow" panose="020B0606020202030204" pitchFamily="34" charset="0"/>
                          <a:ea typeface="Arial Narrow" panose="020B0606020202030204" pitchFamily="34" charset="0"/>
                          <a:cs typeface="Helvetica" panose="020B0604020202020204" pitchFamily="34" charset="0"/>
                        </a:rPr>
                        <a:t>Amélioration du climat des affaires </a:t>
                      </a:r>
                      <a:endParaRPr lang="fr-FR"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dirty="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4</a:t>
                      </a:r>
                      <a:r>
                        <a:rPr lang="fr-FR" sz="900" baseline="300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e</a:t>
                      </a: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 des</a:t>
                      </a:r>
                      <a:r>
                        <a:rPr lang="fr-FR" sz="900" baseline="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 10 Pays réformateurs au monde</a:t>
                      </a:r>
                      <a:endParaRPr lang="fr-FR" sz="100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fr-FR" sz="400" dirty="0">
                          <a:effectLst/>
                          <a:latin typeface="Arial Narrow" panose="020B0606020202030204" pitchFamily="34" charset="0"/>
                          <a:ea typeface="MS Mincho" panose="02020609040205080304" pitchFamily="49" charset="-128"/>
                          <a:cs typeface="Helvetica" panose="020B0604020202020204" pitchFamily="34" charset="0"/>
                        </a:rPr>
                        <a:t> </a:t>
                      </a:r>
                      <a:endParaRPr lang="fr-FR"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15469">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3</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a:solidFill>
                            <a:srgbClr val="000000"/>
                          </a:solidFill>
                          <a:effectLst/>
                          <a:latin typeface="Arial Narrow" panose="020B0606020202030204" pitchFamily="34" charset="0"/>
                          <a:ea typeface="Arial Narrow" panose="020B0606020202030204" pitchFamily="34" charset="0"/>
                          <a:cs typeface="Helvetica" panose="020B0604020202020204" pitchFamily="34" charset="0"/>
                        </a:rPr>
                        <a:t>Réalisation des grands travaux d’infrastructures et mise en œuvre de projets sectoriels à fort potentiel de création d’emplois</a:t>
                      </a:r>
                      <a:endParaRPr lang="fr-FR"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22 Ministères et structures publiques portent 283 projets avec environ 1</a:t>
                      </a:r>
                      <a:r>
                        <a:rPr lang="fr-FR" sz="900" baseline="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 500 000 emplois créés</a:t>
                      </a:r>
                      <a:endParaRPr lang="fr-FR" sz="100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15469">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4</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a:solidFill>
                            <a:srgbClr val="000000"/>
                          </a:solidFill>
                          <a:effectLst/>
                          <a:latin typeface="Arial Narrow" panose="020B0606020202030204" pitchFamily="34" charset="0"/>
                          <a:ea typeface="Arial Narrow" panose="020B0606020202030204" pitchFamily="34" charset="0"/>
                          <a:cs typeface="Helvetica" panose="020B0604020202020204" pitchFamily="34" charset="0"/>
                        </a:rPr>
                        <a:t>Mise en œuvre de stages de 1er  emploi</a:t>
                      </a:r>
                      <a:r>
                        <a:rPr lang="fr-FR" sz="900" b="1" dirty="0">
                          <a:solidFill>
                            <a:srgbClr val="000000"/>
                          </a:solidFill>
                          <a:effectLst/>
                          <a:latin typeface="Arial Narrow" panose="020B0606020202030204" pitchFamily="34" charset="0"/>
                          <a:ea typeface="Gisha" panose="020B0502040204020203" pitchFamily="34" charset="-79"/>
                          <a:cs typeface="Helvetica" panose="020B0604020202020204" pitchFamily="34" charset="0"/>
                        </a:rPr>
                        <a:t> </a:t>
                      </a:r>
                      <a:endParaRPr lang="fr-FR"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nouveau Code du Travail adopté le 20 juillet 2015 </a:t>
                      </a:r>
                      <a:endParaRPr lang="fr-FR" sz="100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50521">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5</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a:solidFill>
                            <a:srgbClr val="000000"/>
                          </a:solidFill>
                          <a:effectLst/>
                          <a:latin typeface="Arial Narrow" panose="020B0606020202030204" pitchFamily="34" charset="0"/>
                          <a:ea typeface="Arial Narrow" panose="020B0606020202030204" pitchFamily="34" charset="0"/>
                          <a:cs typeface="Helvetica" panose="020B0604020202020204" pitchFamily="34" charset="0"/>
                        </a:rPr>
                        <a:t>Intensification des programmes actuels et l’optimisation du coût unitaire par bénéficiaire, afin d’atteindre un maximum de bénéficiaires</a:t>
                      </a:r>
                      <a:endParaRPr lang="fr-FR"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Le</a:t>
                      </a:r>
                      <a:r>
                        <a:rPr lang="fr-FR" sz="900" baseline="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 </a:t>
                      </a:r>
                      <a:r>
                        <a:rPr lang="fr-FR" sz="1000" dirty="0" smtClean="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PEJEDEC et le</a:t>
                      </a:r>
                      <a:r>
                        <a:rPr lang="fr-FR" sz="1000" baseline="0" dirty="0" smtClean="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a:t>
                      </a:r>
                      <a:r>
                        <a:rPr lang="fr-FR" sz="1000" dirty="0" smtClean="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C2D Emploi phase 2 permettront d’insérer</a:t>
                      </a:r>
                      <a:r>
                        <a:rPr lang="fr-FR" sz="1000" baseline="0" dirty="0" smtClean="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a:t>
                      </a:r>
                      <a:r>
                        <a:rPr lang="fr-FR" sz="1000" dirty="0" smtClean="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100 000 jeunes</a:t>
                      </a:r>
                      <a:endParaRPr lang="fr-FR" sz="100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426351">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6</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a:solidFill>
                            <a:srgbClr val="000000"/>
                          </a:solidFill>
                          <a:effectLst/>
                          <a:latin typeface="Arial Narrow" panose="020B0606020202030204" pitchFamily="34" charset="0"/>
                          <a:ea typeface="Arial Narrow" panose="020B0606020202030204" pitchFamily="34" charset="0"/>
                          <a:cs typeface="Helvetica" panose="020B0604020202020204" pitchFamily="34" charset="0"/>
                        </a:rPr>
                        <a:t>Mise en place d’un dispositif unique pour le financement de l’emploi </a:t>
                      </a:r>
                      <a:endParaRPr lang="fr-FR"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Agence </a:t>
                      </a:r>
                      <a:r>
                        <a:rPr lang="fr-FR" sz="900" dirty="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Emploi Jeunes, guichet unique de l’Emploi </a:t>
                      </a:r>
                      <a:endParaRPr lang="fr-FR" sz="100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15469">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7</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a:solidFill>
                            <a:srgbClr val="000000"/>
                          </a:solidFill>
                          <a:effectLst/>
                          <a:latin typeface="Arial Narrow" panose="020B0606020202030204" pitchFamily="34" charset="0"/>
                          <a:ea typeface="Arial Narrow" panose="020B0606020202030204" pitchFamily="34" charset="0"/>
                          <a:cs typeface="Helvetica" panose="020B0604020202020204" pitchFamily="34" charset="0"/>
                        </a:rPr>
                        <a:t>Mise en œuvre de stratégies de création d’emplois à l’échelle régionale</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M</a:t>
                      </a:r>
                      <a:r>
                        <a:rPr lang="fr-FR" sz="900" kern="1200" dirty="0" smtClean="0">
                          <a:solidFill>
                            <a:srgbClr val="00B050"/>
                          </a:solidFill>
                          <a:effectLst/>
                          <a:latin typeface="Arial Narrow" panose="020B0606020202030204" pitchFamily="34" charset="0"/>
                          <a:ea typeface="+mn-ea"/>
                          <a:cs typeface="+mn-cs"/>
                        </a:rPr>
                        <a:t>ise en place de Maison  de l’Emploi et de la Formation en région</a:t>
                      </a:r>
                      <a:r>
                        <a:rPr lang="fr-FR" sz="900" kern="1200" baseline="0" dirty="0" smtClean="0">
                          <a:solidFill>
                            <a:srgbClr val="00B050"/>
                          </a:solidFill>
                          <a:effectLst/>
                          <a:latin typeface="Arial Narrow" panose="020B0606020202030204" pitchFamily="34" charset="0"/>
                          <a:ea typeface="+mn-ea"/>
                          <a:cs typeface="+mn-cs"/>
                        </a:rPr>
                        <a:t> </a:t>
                      </a:r>
                      <a:endParaRPr lang="fr-FR" sz="900" kern="1200" dirty="0">
                        <a:solidFill>
                          <a:srgbClr val="00B050"/>
                        </a:solidFill>
                        <a:effectLst/>
                        <a:latin typeface="Arial Narrow" panose="020B0606020202030204" pitchFamily="34" charset="0"/>
                        <a:ea typeface="+mn-ea"/>
                        <a:cs typeface="+mn-cs"/>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473203">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8</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 </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a:solidFill>
                            <a:srgbClr val="000000"/>
                          </a:solidFill>
                          <a:effectLst/>
                          <a:latin typeface="Arial Narrow" panose="020B0606020202030204" pitchFamily="34" charset="0"/>
                          <a:ea typeface="Arial Narrow" panose="020B0606020202030204" pitchFamily="34" charset="0"/>
                          <a:cs typeface="Helvetica" panose="020B0604020202020204" pitchFamily="34" charset="0"/>
                        </a:rPr>
                        <a:t>Renforcement de l’accès aux marchés publics pour les PME, dans le cadre du projet de Loi portant Orientation et Promotion des PME initié par le Ministère du Commerce, de l’Artisanat et de la Promotion des PME</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a:solidFill>
                            <a:srgbClr val="000000"/>
                          </a:solidFill>
                          <a:effectLst/>
                          <a:latin typeface="Arial Narrow" panose="020B0606020202030204" pitchFamily="34" charset="0"/>
                          <a:ea typeface="Arial Narrow" panose="020B0606020202030204" pitchFamily="34" charset="0"/>
                          <a:cs typeface="Helvetica" panose="020B0604020202020204" pitchFamily="34" charset="0"/>
                        </a:rPr>
                        <a:t> </a:t>
                      </a:r>
                      <a:endParaRPr lang="fr-FR" sz="10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fr-FR" sz="900" dirty="0" smtClean="0">
                          <a:solidFill>
                            <a:srgbClr val="00B050"/>
                          </a:solidFill>
                          <a:effectLst/>
                          <a:latin typeface="Arial Narrow" panose="020B0606020202030204" pitchFamily="34" charset="0"/>
                          <a:ea typeface="MS Mincho" panose="02020609040205080304" pitchFamily="49" charset="-128"/>
                          <a:cs typeface="Helvetica" panose="020B0604020202020204" pitchFamily="34" charset="0"/>
                        </a:rPr>
                        <a:t>Projet</a:t>
                      </a:r>
                      <a:r>
                        <a:rPr lang="fr-FR" sz="900" baseline="0" dirty="0" smtClean="0">
                          <a:solidFill>
                            <a:srgbClr val="00B050"/>
                          </a:solidFill>
                          <a:effectLst/>
                          <a:latin typeface="Arial Narrow" panose="020B0606020202030204" pitchFamily="34" charset="0"/>
                          <a:ea typeface="MS Mincho" panose="02020609040205080304" pitchFamily="49" charset="-128"/>
                          <a:cs typeface="Helvetica" panose="020B0604020202020204" pitchFamily="34" charset="0"/>
                        </a:rPr>
                        <a:t> de loi adopté en 2013 avec pour programme phare PHOENIX </a:t>
                      </a:r>
                      <a:endParaRPr lang="fr-FR" sz="100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15469">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9</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a:solidFill>
                            <a:srgbClr val="000000"/>
                          </a:solidFill>
                          <a:effectLst/>
                          <a:latin typeface="Arial Narrow" panose="020B0606020202030204" pitchFamily="34" charset="0"/>
                          <a:ea typeface="Arial Narrow" panose="020B0606020202030204" pitchFamily="34" charset="0"/>
                          <a:cs typeface="Helvetica" panose="020B0604020202020204" pitchFamily="34" charset="0"/>
                        </a:rPr>
                        <a:t>Accélération de la réforme de Formation Professionnelle</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1000" dirty="0" smtClean="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13 branches professionnelles</a:t>
                      </a:r>
                      <a:r>
                        <a:rPr lang="fr-FR" sz="1000" baseline="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rPr>
                        <a:t> </a:t>
                      </a:r>
                      <a:r>
                        <a:rPr lang="fr-FR" sz="1000" baseline="0" dirty="0" smtClean="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rPr>
                        <a:t>identifiées</a:t>
                      </a:r>
                      <a:endParaRPr lang="fr-FR" sz="100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473203">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10</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a:effectLst/>
                          <a:latin typeface="Arial Narrow" panose="020B0606020202030204" pitchFamily="34" charset="0"/>
                          <a:ea typeface="Gisha" panose="020B0502040204020203" pitchFamily="34" charset="-79"/>
                          <a:cs typeface="Helvetica" panose="020B0604020202020204" pitchFamily="34" charset="0"/>
                        </a:rPr>
                        <a:t>Renforcement des dispositions fiscales existantes en faveur de  l’emploi </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Amélioration des mesures fiscales existantes relatives au crédit d’impôt pour les Entreprise (embauche, formation, apprentissage)</a:t>
                      </a:r>
                      <a:endParaRPr lang="fr-FR" sz="100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15469">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11</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a:effectLst/>
                          <a:latin typeface="Arial Narrow" panose="020B0606020202030204" pitchFamily="34" charset="0"/>
                          <a:ea typeface="Gisha" panose="020B0502040204020203" pitchFamily="34" charset="-79"/>
                          <a:cs typeface="Helvetica" panose="020B0604020202020204" pitchFamily="34" charset="0"/>
                        </a:rPr>
                        <a:t>Amélioration de l’information sur le marché du travail</a:t>
                      </a:r>
                      <a:r>
                        <a:rPr lang="fr-FR" sz="900">
                          <a:solidFill>
                            <a:srgbClr val="000000"/>
                          </a:solidFill>
                          <a:effectLst/>
                          <a:latin typeface="Arial Narrow" panose="020B0606020202030204" pitchFamily="34" charset="0"/>
                          <a:ea typeface="Gisha" panose="020B0502040204020203" pitchFamily="34" charset="-79"/>
                          <a:cs typeface="Helvetica" panose="020B0604020202020204" pitchFamily="34" charset="0"/>
                        </a:rPr>
                        <a:t> </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Enquêtes</a:t>
                      </a:r>
                      <a:r>
                        <a:rPr lang="fr-FR" sz="900" dirty="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 études, fiche de collecte, tableau de </a:t>
                      </a: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bord</a:t>
                      </a:r>
                      <a:r>
                        <a:rPr lang="fr-FR" sz="900" baseline="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 disponibles; SIG Emploi en cours</a:t>
                      </a:r>
                      <a:endParaRPr lang="fr-FR" sz="100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473203">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12</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a:effectLst/>
                          <a:latin typeface="Arial Narrow" panose="020B0606020202030204" pitchFamily="34" charset="0"/>
                          <a:ea typeface="Gisha" panose="020B0502040204020203" pitchFamily="34" charset="-79"/>
                          <a:cs typeface="Helvetica" panose="020B0604020202020204" pitchFamily="34" charset="0"/>
                        </a:rPr>
                        <a:t>Renforcement de la coordination au plan stratégique des initiatives gouvernementales </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Conseil présidentiel</a:t>
                      </a:r>
                      <a:r>
                        <a:rPr lang="fr-FR" sz="900" baseline="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 et </a:t>
                      </a: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Séminaire gouvernemental</a:t>
                      </a:r>
                      <a:r>
                        <a:rPr lang="fr-FR" sz="900" baseline="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 organisés;</a:t>
                      </a: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 Ministère </a:t>
                      </a:r>
                      <a:r>
                        <a:rPr lang="fr-FR" sz="900" dirty="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en charge de l’Emploi </a:t>
                      </a: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Jeunes créé</a:t>
                      </a:r>
                      <a:endParaRPr lang="fr-FR" sz="100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473203">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13</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a:effectLst/>
                          <a:latin typeface="Arial Narrow" panose="020B0606020202030204" pitchFamily="34" charset="0"/>
                          <a:ea typeface="Gisha" panose="020B0502040204020203" pitchFamily="34" charset="-79"/>
                          <a:cs typeface="Helvetica" panose="020B0604020202020204" pitchFamily="34" charset="0"/>
                        </a:rPr>
                        <a:t>Optimisation de la coordination opérationnelle dans le suivi et l’accompagnement des initiatives à fort potentiel d’emplois </a:t>
                      </a:r>
                      <a:endParaRPr lang="fr-FR"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Comité Emploi institué, Plateforme Collaborative opérationnelle, Capacités des points focaux sectoriels </a:t>
                      </a: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renforcée</a:t>
                      </a:r>
                      <a:endParaRPr lang="fr-FR" sz="100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473193">
                <a:tc>
                  <a:txBody>
                    <a:bodyPr/>
                    <a:lstStyle/>
                    <a:p>
                      <a:pPr>
                        <a:lnSpc>
                          <a:spcPct val="115000"/>
                        </a:lnSpc>
                        <a:spcAft>
                          <a:spcPts val="0"/>
                        </a:spcAft>
                      </a:pPr>
                      <a:r>
                        <a:rPr lang="fr-FR" sz="900">
                          <a:effectLst/>
                          <a:latin typeface="Arial Narrow" panose="020B0606020202030204" pitchFamily="34" charset="0"/>
                          <a:ea typeface="MS Mincho" panose="02020609040205080304" pitchFamily="49" charset="-128"/>
                          <a:cs typeface="Helvetica" panose="020B0604020202020204" pitchFamily="34" charset="0"/>
                        </a:rPr>
                        <a:t>14</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a:effectLst/>
                          <a:latin typeface="Arial Narrow" panose="020B0606020202030204" pitchFamily="34" charset="0"/>
                          <a:ea typeface="Gisha" panose="020B0502040204020203" pitchFamily="34" charset="-79"/>
                          <a:cs typeface="Helvetica" panose="020B0604020202020204" pitchFamily="34" charset="0"/>
                        </a:rPr>
                        <a:t>Mise en place d’un cadre cohérent et coordonné de communication </a:t>
                      </a:r>
                      <a:endParaRPr lang="fr-FR"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80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sym typeface="Symbol" panose="05050102010706020507" pitchFamily="18" charset="2"/>
                        </a:rPr>
                        <a:t></a:t>
                      </a:r>
                      <a:endParaRPr lang="fr-FR" sz="1000">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SIMA14</a:t>
                      </a:r>
                      <a:r>
                        <a:rPr lang="fr-FR" sz="900" dirty="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 caravane de l’emploi, journées portes ouvertes, passages télé et </a:t>
                      </a:r>
                      <a:r>
                        <a:rPr lang="fr-FR" sz="900" dirty="0" smtClean="0">
                          <a:solidFill>
                            <a:srgbClr val="00B050"/>
                          </a:solidFill>
                          <a:effectLst/>
                          <a:latin typeface="Arial Narrow" panose="020B0606020202030204" pitchFamily="34" charset="0"/>
                          <a:ea typeface="Arial Narrow" panose="020B0606020202030204" pitchFamily="34" charset="0"/>
                          <a:cs typeface="Helvetica" panose="020B0604020202020204" pitchFamily="34" charset="0"/>
                        </a:rPr>
                        <a:t>radios</a:t>
                      </a:r>
                      <a:endParaRPr lang="fr-FR" sz="1000" dirty="0">
                        <a:solidFill>
                          <a:srgbClr val="00B05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57601" marR="576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bl>
          </a:graphicData>
        </a:graphic>
      </p:graphicFrame>
      <p:sp>
        <p:nvSpPr>
          <p:cNvPr id="12374" name="ZoneTexte 5"/>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sp>
        <p:nvSpPr>
          <p:cNvPr id="12375" name="ZoneTexte 3"/>
          <p:cNvSpPr txBox="1">
            <a:spLocks noChangeArrowheads="1"/>
          </p:cNvSpPr>
          <p:nvPr/>
        </p:nvSpPr>
        <p:spPr bwMode="auto">
          <a:xfrm>
            <a:off x="211138" y="692150"/>
            <a:ext cx="8824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a:solidFill>
                  <a:srgbClr val="00B050"/>
                </a:solidFill>
              </a:rPr>
              <a:t>Mesures structurelles + programmes spécifiques mis en œuvre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5"/>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4034390B-F504-42D5-B45C-32795277278E}" type="slidenum">
              <a:rPr lang="en-US" altLang="fr-FR">
                <a:latin typeface="Arial Black" pitchFamily="34" charset="0"/>
              </a:rPr>
              <a:pPr>
                <a:spcBef>
                  <a:spcPct val="0"/>
                </a:spcBef>
                <a:buClrTx/>
                <a:buSzTx/>
                <a:buFontTx/>
                <a:buNone/>
              </a:pPr>
              <a:t>11</a:t>
            </a:fld>
            <a:endParaRPr lang="en-US" altLang="fr-FR">
              <a:latin typeface="Arial Black" pitchFamily="34" charset="0"/>
            </a:endParaRPr>
          </a:p>
        </p:txBody>
      </p:sp>
      <p:sp>
        <p:nvSpPr>
          <p:cNvPr id="25603" name="Rectangle 2"/>
          <p:cNvSpPr>
            <a:spLocks noGrp="1" noChangeArrowheads="1"/>
          </p:cNvSpPr>
          <p:nvPr>
            <p:ph type="title"/>
          </p:nvPr>
        </p:nvSpPr>
        <p:spPr>
          <a:xfrm>
            <a:off x="428625" y="400050"/>
            <a:ext cx="8229600" cy="59531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fr-FR" sz="1800" u="sng" dirty="0">
                <a:solidFill>
                  <a:schemeClr val="accent5">
                    <a:lumMod val="50000"/>
                  </a:schemeClr>
                </a:solidFill>
              </a:rPr>
              <a:t>Actions menées et résultats en cours</a:t>
            </a:r>
            <a:r>
              <a:rPr lang="fr-FR" u="sng" dirty="0">
                <a:solidFill>
                  <a:schemeClr val="accent5">
                    <a:lumMod val="50000"/>
                  </a:schemeClr>
                </a:solidFill>
              </a:rPr>
              <a:t/>
            </a:r>
            <a:br>
              <a:rPr lang="fr-FR" u="sng" dirty="0">
                <a:solidFill>
                  <a:schemeClr val="accent5">
                    <a:lumMod val="50000"/>
                  </a:schemeClr>
                </a:solidFill>
              </a:rPr>
            </a:br>
            <a:endParaRPr lang="fr-FR" sz="700" u="sng" dirty="0">
              <a:solidFill>
                <a:schemeClr val="accent5">
                  <a:lumMod val="50000"/>
                </a:schemeClr>
              </a:solidFill>
            </a:endParaRPr>
          </a:p>
        </p:txBody>
      </p:sp>
      <p:sp>
        <p:nvSpPr>
          <p:cNvPr id="13316" name="ZoneTexte 5"/>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sp>
        <p:nvSpPr>
          <p:cNvPr id="13317" name="ZoneTexte 3"/>
          <p:cNvSpPr txBox="1">
            <a:spLocks noChangeArrowheads="1"/>
          </p:cNvSpPr>
          <p:nvPr/>
        </p:nvSpPr>
        <p:spPr bwMode="auto">
          <a:xfrm>
            <a:off x="131763" y="911225"/>
            <a:ext cx="882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en-US" b="1">
                <a:solidFill>
                  <a:srgbClr val="00B050"/>
                </a:solidFill>
              </a:rPr>
              <a:t>Une plate forme de financement des projets  JEUNES (Agence Emploi Jeunes)</a:t>
            </a:r>
            <a:endParaRPr lang="fr-FR" altLang="en-US">
              <a:solidFill>
                <a:srgbClr val="00B050"/>
              </a:solidFill>
            </a:endParaRPr>
          </a:p>
        </p:txBody>
      </p:sp>
      <p:pic>
        <p:nvPicPr>
          <p:cNvPr id="13318" name="Picture 3"/>
          <p:cNvPicPr>
            <a:picLocks noChangeAspect="1" noChangeArrowheads="1"/>
          </p:cNvPicPr>
          <p:nvPr/>
        </p:nvPicPr>
        <p:blipFill>
          <a:blip r:embed="rId3">
            <a:extLst>
              <a:ext uri="{28A0092B-C50C-407E-A947-70E740481C1C}">
                <a14:useLocalDpi xmlns:a14="http://schemas.microsoft.com/office/drawing/2010/main" val="0"/>
              </a:ext>
            </a:extLst>
          </a:blip>
          <a:srcRect r="10699"/>
          <a:stretch>
            <a:fillRect/>
          </a:stretch>
        </p:blipFill>
        <p:spPr bwMode="auto">
          <a:xfrm>
            <a:off x="428625" y="1643063"/>
            <a:ext cx="7527925"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5"/>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AF2D5323-A710-4C38-92DD-588A046F63C0}" type="slidenum">
              <a:rPr lang="en-US" altLang="fr-FR">
                <a:latin typeface="Arial Black" pitchFamily="34" charset="0"/>
              </a:rPr>
              <a:pPr>
                <a:spcBef>
                  <a:spcPct val="0"/>
                </a:spcBef>
                <a:buClrTx/>
                <a:buSzTx/>
                <a:buFontTx/>
                <a:buNone/>
              </a:pPr>
              <a:t>12</a:t>
            </a:fld>
            <a:endParaRPr lang="en-US" altLang="fr-FR">
              <a:latin typeface="Arial Black" pitchFamily="34" charset="0"/>
            </a:endParaRPr>
          </a:p>
        </p:txBody>
      </p:sp>
      <p:sp>
        <p:nvSpPr>
          <p:cNvPr id="25603" name="Rectangle 2"/>
          <p:cNvSpPr>
            <a:spLocks noGrp="1" noChangeArrowheads="1"/>
          </p:cNvSpPr>
          <p:nvPr>
            <p:ph type="title"/>
          </p:nvPr>
        </p:nvSpPr>
        <p:spPr>
          <a:xfrm>
            <a:off x="428625" y="400050"/>
            <a:ext cx="8229600" cy="59531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fr-FR" sz="1800" u="sng" dirty="0">
                <a:solidFill>
                  <a:schemeClr val="accent5">
                    <a:lumMod val="50000"/>
                  </a:schemeClr>
                </a:solidFill>
              </a:rPr>
              <a:t>Actions menées et résultats en cours</a:t>
            </a:r>
            <a:r>
              <a:rPr lang="fr-FR" u="sng" dirty="0">
                <a:solidFill>
                  <a:schemeClr val="accent5">
                    <a:lumMod val="50000"/>
                  </a:schemeClr>
                </a:solidFill>
              </a:rPr>
              <a:t/>
            </a:r>
            <a:br>
              <a:rPr lang="fr-FR" u="sng" dirty="0">
                <a:solidFill>
                  <a:schemeClr val="accent5">
                    <a:lumMod val="50000"/>
                  </a:schemeClr>
                </a:solidFill>
              </a:rPr>
            </a:br>
            <a:endParaRPr lang="fr-FR" sz="700" u="sng" dirty="0">
              <a:solidFill>
                <a:schemeClr val="accent5">
                  <a:lumMod val="50000"/>
                </a:schemeClr>
              </a:solidFill>
            </a:endParaRPr>
          </a:p>
        </p:txBody>
      </p:sp>
      <p:sp>
        <p:nvSpPr>
          <p:cNvPr id="14340" name="ZoneTexte 5"/>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sp>
        <p:nvSpPr>
          <p:cNvPr id="25687" name="ZoneTexte 3"/>
          <p:cNvSpPr txBox="1">
            <a:spLocks noChangeArrowheads="1"/>
          </p:cNvSpPr>
          <p:nvPr/>
        </p:nvSpPr>
        <p:spPr bwMode="auto">
          <a:xfrm>
            <a:off x="130969" y="910461"/>
            <a:ext cx="8824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fr-FR" altLang="en-US" b="1" dirty="0" smtClean="0">
                <a:solidFill>
                  <a:srgbClr val="00B050"/>
                </a:solidFill>
              </a:rPr>
              <a:t>Une plate forme de financement des projets COUCHES VULNERABLES  </a:t>
            </a:r>
            <a:r>
              <a:rPr lang="fr-FR" altLang="en-US" b="1" dirty="0" smtClean="0">
                <a:ln>
                  <a:solidFill>
                    <a:schemeClr val="accent1">
                      <a:lumMod val="25000"/>
                    </a:schemeClr>
                  </a:solidFill>
                </a:ln>
                <a:solidFill>
                  <a:srgbClr val="00B050"/>
                </a:solidFill>
              </a:rPr>
              <a:t>DGE</a:t>
            </a:r>
            <a:r>
              <a:rPr lang="fr-FR" altLang="en-US" b="1" dirty="0" smtClean="0">
                <a:solidFill>
                  <a:srgbClr val="00B050"/>
                </a:solidFill>
              </a:rPr>
              <a:t> </a:t>
            </a:r>
            <a:r>
              <a:rPr lang="fr-FR" altLang="en-US" dirty="0" smtClean="0">
                <a:solidFill>
                  <a:srgbClr val="00B050"/>
                </a:solidFill>
              </a:rPr>
              <a:t>(Personnes en situation de handicap, Femmes, Hommes de + 35ans)</a:t>
            </a:r>
            <a:endParaRPr lang="fr-FR" altLang="en-US" dirty="0">
              <a:solidFill>
                <a:srgbClr val="00B050"/>
              </a:solidFill>
            </a:endParaRPr>
          </a:p>
        </p:txBody>
      </p:sp>
      <p:sp>
        <p:nvSpPr>
          <p:cNvPr id="8" name="Rectangle 7"/>
          <p:cNvSpPr/>
          <p:nvPr/>
        </p:nvSpPr>
        <p:spPr>
          <a:xfrm>
            <a:off x="250825" y="1571625"/>
            <a:ext cx="8286750" cy="5143500"/>
          </a:xfrm>
          <a:prstGeom prst="rect">
            <a:avLst/>
          </a:prstGeom>
          <a:solidFill>
            <a:srgbClr val="F4891E">
              <a:lumMod val="60000"/>
              <a:lumOff val="40000"/>
            </a:srgbClr>
          </a:solidFill>
          <a:ln w="25400" cap="flat" cmpd="sng" algn="ctr">
            <a:solidFill>
              <a:srgbClr val="F4891E">
                <a:shade val="50000"/>
              </a:srgbClr>
            </a:solidFill>
            <a:prstDash val="solid"/>
          </a:ln>
          <a:effectLst/>
        </p:spPr>
        <p:txBody>
          <a:bodyPr anchor="ctr"/>
          <a:lstStyle/>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r>
              <a:rPr lang="fr-FR" sz="2400" i="1" kern="0" dirty="0">
                <a:solidFill>
                  <a:srgbClr val="4BACC6">
                    <a:lumMod val="50000"/>
                  </a:srgbClr>
                </a:solidFill>
                <a:latin typeface="Calibri"/>
              </a:rPr>
              <a:t> </a:t>
            </a:r>
          </a:p>
          <a:p>
            <a:pPr algn="just" eaLnBrk="1" fontAlgn="auto" hangingPunct="1">
              <a:spcBef>
                <a:spcPts val="0"/>
              </a:spcBef>
              <a:spcAft>
                <a:spcPts val="0"/>
              </a:spcAft>
              <a:buFont typeface="Wingdings" pitchFamily="2" charset="2"/>
              <a:buChar char="Ø"/>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r>
              <a:rPr lang="fr-FR" sz="3200" b="1" u="sng" kern="0" dirty="0">
                <a:solidFill>
                  <a:srgbClr val="4BACC6">
                    <a:lumMod val="50000"/>
                  </a:srgbClr>
                </a:solidFill>
                <a:latin typeface="Calibri"/>
              </a:rPr>
              <a:t> </a:t>
            </a:r>
          </a:p>
          <a:p>
            <a:pPr algn="just" eaLnBrk="1" fontAlgn="auto" hangingPunct="1">
              <a:spcBef>
                <a:spcPts val="0"/>
              </a:spcBef>
              <a:spcAft>
                <a:spcPts val="0"/>
              </a:spcAft>
              <a:defRPr/>
            </a:pPr>
            <a:endParaRPr lang="fr-FR" sz="1100" b="1" kern="0" dirty="0">
              <a:solidFill>
                <a:srgbClr val="4BACC6">
                  <a:lumMod val="50000"/>
                </a:srgbClr>
              </a:solidFill>
              <a:latin typeface="Calibri"/>
            </a:endParaRPr>
          </a:p>
          <a:p>
            <a:pPr algn="just" eaLnBrk="1" fontAlgn="auto" hangingPunct="1">
              <a:spcBef>
                <a:spcPts val="0"/>
              </a:spcBef>
              <a:spcAft>
                <a:spcPts val="0"/>
              </a:spcAft>
              <a:defRPr/>
            </a:pPr>
            <a:endParaRPr lang="fr-FR" sz="1050" b="1" kern="0" dirty="0">
              <a:solidFill>
                <a:srgbClr val="4BACC6">
                  <a:lumMod val="50000"/>
                </a:srgbClr>
              </a:solidFill>
              <a:latin typeface="Calibri"/>
            </a:endParaRPr>
          </a:p>
        </p:txBody>
      </p:sp>
      <p:sp>
        <p:nvSpPr>
          <p:cNvPr id="11" name="Rectangle à coins arrondis 10"/>
          <p:cNvSpPr/>
          <p:nvPr/>
        </p:nvSpPr>
        <p:spPr>
          <a:xfrm>
            <a:off x="3044825" y="4773613"/>
            <a:ext cx="5357813" cy="1247775"/>
          </a:xfrm>
          <a:prstGeom prst="roundRect">
            <a:avLst/>
          </a:prstGeom>
          <a:gradFill rotWithShape="1">
            <a:gsLst>
              <a:gs pos="0">
                <a:srgbClr val="7BCF27">
                  <a:tint val="50000"/>
                  <a:satMod val="300000"/>
                </a:srgbClr>
              </a:gs>
              <a:gs pos="35000">
                <a:srgbClr val="7BCF27">
                  <a:tint val="37000"/>
                  <a:satMod val="300000"/>
                </a:srgbClr>
              </a:gs>
              <a:gs pos="100000">
                <a:srgbClr val="7BCF27">
                  <a:tint val="15000"/>
                  <a:satMod val="350000"/>
                </a:srgbClr>
              </a:gs>
            </a:gsLst>
            <a:lin ang="16200000" scaled="1"/>
          </a:gradFill>
          <a:ln w="9525" cap="flat" cmpd="sng" algn="ctr">
            <a:solidFill>
              <a:srgbClr val="7BCF27">
                <a:shade val="95000"/>
                <a:satMod val="105000"/>
              </a:srgbClr>
            </a:solidFill>
            <a:prstDash val="solid"/>
          </a:ln>
          <a:effectLst>
            <a:outerShdw blurRad="40000" dist="20000" dir="5400000" rotWithShape="0">
              <a:srgbClr val="000000">
                <a:alpha val="38000"/>
              </a:srgbClr>
            </a:outerShdw>
          </a:effectLst>
        </p:spPr>
        <p:txBody>
          <a:bodyPr anchor="ctr"/>
          <a:lstStyle/>
          <a:p>
            <a:pPr algn="just" eaLnBrk="1" fontAlgn="auto" hangingPunct="1">
              <a:spcBef>
                <a:spcPts val="0"/>
              </a:spcBef>
              <a:spcAft>
                <a:spcPts val="0"/>
              </a:spcAft>
              <a:defRPr/>
            </a:pPr>
            <a:r>
              <a:rPr lang="fr-FR" kern="0" dirty="0">
                <a:solidFill>
                  <a:srgbClr val="262626"/>
                </a:solidFill>
                <a:latin typeface="Calibri"/>
              </a:rPr>
              <a:t>Programme d’insertion socioprofessionnelle de 2000 femmes dans les activités génératrices de revenus (production de lait de soja, </a:t>
            </a:r>
            <a:r>
              <a:rPr lang="fr-FR" kern="0" dirty="0" err="1">
                <a:solidFill>
                  <a:srgbClr val="262626"/>
                </a:solidFill>
                <a:latin typeface="Calibri"/>
              </a:rPr>
              <a:t>attiéké</a:t>
            </a:r>
            <a:r>
              <a:rPr lang="fr-FR" kern="0" dirty="0">
                <a:solidFill>
                  <a:srgbClr val="262626"/>
                </a:solidFill>
                <a:latin typeface="Calibri"/>
              </a:rPr>
              <a:t>, cultures  maraîchères hors-sol…)</a:t>
            </a:r>
          </a:p>
        </p:txBody>
      </p:sp>
      <p:sp>
        <p:nvSpPr>
          <p:cNvPr id="13" name="Rectangle à coins arrondis 12"/>
          <p:cNvSpPr/>
          <p:nvPr/>
        </p:nvSpPr>
        <p:spPr>
          <a:xfrm>
            <a:off x="3059113" y="3760788"/>
            <a:ext cx="5343525" cy="785812"/>
          </a:xfrm>
          <a:prstGeom prst="roundRect">
            <a:avLst/>
          </a:prstGeom>
          <a:solidFill>
            <a:srgbClr val="7BCF27">
              <a:lumMod val="40000"/>
              <a:lumOff val="60000"/>
            </a:srgbClr>
          </a:solidFill>
          <a:ln w="25400" cap="flat" cmpd="sng" algn="ctr">
            <a:solidFill>
              <a:srgbClr val="F4891E">
                <a:shade val="50000"/>
              </a:srgbClr>
            </a:solidFill>
            <a:prstDash val="solid"/>
          </a:ln>
          <a:effectLst/>
        </p:spPr>
        <p:txBody>
          <a:bodyPr anchor="ctr"/>
          <a:lstStyle/>
          <a:p>
            <a:pPr algn="just" eaLnBrk="1" fontAlgn="auto" hangingPunct="1">
              <a:spcBef>
                <a:spcPts val="0"/>
              </a:spcBef>
              <a:spcAft>
                <a:spcPts val="0"/>
              </a:spcAft>
              <a:defRPr/>
            </a:pPr>
            <a:r>
              <a:rPr lang="fr-FR" b="1" kern="0" dirty="0">
                <a:solidFill>
                  <a:srgbClr val="262626"/>
                </a:solidFill>
                <a:latin typeface="Calibri"/>
              </a:rPr>
              <a:t>Programme d’insertion socioprofessionnelle des personnes en situation de handicap (500 diplômés)</a:t>
            </a:r>
          </a:p>
        </p:txBody>
      </p:sp>
      <p:sp>
        <p:nvSpPr>
          <p:cNvPr id="14" name="Rectangle à coins arrondis 13"/>
          <p:cNvSpPr/>
          <p:nvPr/>
        </p:nvSpPr>
        <p:spPr>
          <a:xfrm>
            <a:off x="2411413" y="2066925"/>
            <a:ext cx="4714875" cy="78581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1"/>
                </a:solidFill>
              </a:rPr>
              <a:t>Fonds de promotion de l’emploi des couches vulnérables </a:t>
            </a:r>
          </a:p>
        </p:txBody>
      </p:sp>
      <p:sp>
        <p:nvSpPr>
          <p:cNvPr id="2" name="Organigramme : Disque magnétique 1"/>
          <p:cNvSpPr/>
          <p:nvPr/>
        </p:nvSpPr>
        <p:spPr>
          <a:xfrm>
            <a:off x="539750" y="1654175"/>
            <a:ext cx="2016125" cy="421322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 name="Image 2"/>
          <p:cNvPicPr>
            <a:picLocks noChangeAspect="1"/>
          </p:cNvPicPr>
          <p:nvPr/>
        </p:nvPicPr>
        <p:blipFill rotWithShape="1">
          <a:blip r:embed="rId3"/>
          <a:srcRect l="26480" t="4962" r="26480" b="66085"/>
          <a:stretch/>
        </p:blipFill>
        <p:spPr>
          <a:xfrm>
            <a:off x="539552" y="1902093"/>
            <a:ext cx="2016225" cy="1010219"/>
          </a:xfrm>
          <a:prstGeom prst="ellipse">
            <a:avLst/>
          </a:prstGeom>
          <a:ln>
            <a:noFill/>
          </a:ln>
          <a:effectLst>
            <a:softEdge rad="112500"/>
          </a:effectLst>
        </p:spPr>
      </p:pic>
      <p:cxnSp>
        <p:nvCxnSpPr>
          <p:cNvPr id="5" name="Connecteur droit 4"/>
          <p:cNvCxnSpPr/>
          <p:nvPr/>
        </p:nvCxnSpPr>
        <p:spPr>
          <a:xfrm flipH="1">
            <a:off x="7920038" y="836613"/>
            <a:ext cx="180975" cy="612775"/>
          </a:xfrm>
          <a:prstGeom prst="line">
            <a:avLst/>
          </a:prstGeom>
          <a:ln w="3492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5"/>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5A1EC349-D09B-4FBE-AD73-2441BB0479A9}" type="slidenum">
              <a:rPr lang="en-US" altLang="fr-FR">
                <a:latin typeface="Arial Black" pitchFamily="34" charset="0"/>
              </a:rPr>
              <a:pPr>
                <a:spcBef>
                  <a:spcPct val="0"/>
                </a:spcBef>
                <a:buClrTx/>
                <a:buSzTx/>
                <a:buFontTx/>
                <a:buNone/>
              </a:pPr>
              <a:t>13</a:t>
            </a:fld>
            <a:endParaRPr lang="en-US" altLang="fr-FR">
              <a:latin typeface="Arial Black" pitchFamily="34" charset="0"/>
            </a:endParaRPr>
          </a:p>
        </p:txBody>
      </p:sp>
      <p:sp>
        <p:nvSpPr>
          <p:cNvPr id="25603" name="Rectangle 2"/>
          <p:cNvSpPr>
            <a:spLocks noGrp="1" noChangeArrowheads="1"/>
          </p:cNvSpPr>
          <p:nvPr>
            <p:ph type="title"/>
          </p:nvPr>
        </p:nvSpPr>
        <p:spPr>
          <a:xfrm>
            <a:off x="428625" y="400050"/>
            <a:ext cx="8229600" cy="59531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fr-FR" sz="1800" u="sng" dirty="0" smtClean="0">
                <a:solidFill>
                  <a:schemeClr val="accent5">
                    <a:lumMod val="50000"/>
                  </a:schemeClr>
                </a:solidFill>
              </a:rPr>
              <a:t>PERSPECTIVES </a:t>
            </a:r>
            <a:r>
              <a:rPr lang="fr-FR" u="sng" dirty="0">
                <a:solidFill>
                  <a:schemeClr val="accent5">
                    <a:lumMod val="50000"/>
                  </a:schemeClr>
                </a:solidFill>
              </a:rPr>
              <a:t/>
            </a:r>
            <a:br>
              <a:rPr lang="fr-FR" u="sng" dirty="0">
                <a:solidFill>
                  <a:schemeClr val="accent5">
                    <a:lumMod val="50000"/>
                  </a:schemeClr>
                </a:solidFill>
              </a:rPr>
            </a:br>
            <a:endParaRPr lang="fr-FR" sz="700" u="sng" dirty="0">
              <a:solidFill>
                <a:schemeClr val="accent5">
                  <a:lumMod val="50000"/>
                </a:schemeClr>
              </a:solidFill>
            </a:endParaRPr>
          </a:p>
        </p:txBody>
      </p:sp>
      <p:sp>
        <p:nvSpPr>
          <p:cNvPr id="15364" name="ZoneTexte 5"/>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sp>
        <p:nvSpPr>
          <p:cNvPr id="15365" name="ZoneTexte 3"/>
          <p:cNvSpPr txBox="1">
            <a:spLocks noChangeArrowheads="1"/>
          </p:cNvSpPr>
          <p:nvPr/>
        </p:nvSpPr>
        <p:spPr bwMode="auto">
          <a:xfrm>
            <a:off x="131763" y="911225"/>
            <a:ext cx="882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en-US" b="1">
                <a:solidFill>
                  <a:srgbClr val="00B050"/>
                </a:solidFill>
              </a:rPr>
              <a:t>POLITIQUE NATIONALE DE L’EMPLOI 2016-2020</a:t>
            </a:r>
            <a:endParaRPr lang="fr-FR" altLang="en-US">
              <a:solidFill>
                <a:srgbClr val="00B050"/>
              </a:solidFill>
            </a:endParaRPr>
          </a:p>
        </p:txBody>
      </p:sp>
      <p:sp>
        <p:nvSpPr>
          <p:cNvPr id="10" name="Rectangle 9"/>
          <p:cNvSpPr/>
          <p:nvPr/>
        </p:nvSpPr>
        <p:spPr>
          <a:xfrm>
            <a:off x="58738" y="1279525"/>
            <a:ext cx="8689975" cy="5462588"/>
          </a:xfrm>
          <a:prstGeom prst="rect">
            <a:avLst/>
          </a:prstGeom>
          <a:solidFill>
            <a:srgbClr val="F4891E">
              <a:lumMod val="60000"/>
              <a:lumOff val="40000"/>
            </a:srgbClr>
          </a:solidFill>
          <a:ln w="25400" cap="flat" cmpd="sng" algn="ctr">
            <a:solidFill>
              <a:srgbClr val="F4891E">
                <a:shade val="50000"/>
              </a:srgbClr>
            </a:solidFill>
            <a:prstDash val="solid"/>
          </a:ln>
          <a:effectLst/>
        </p:spPr>
        <p:txBody>
          <a:bodyPr anchor="ctr"/>
          <a:lstStyle/>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r>
              <a:rPr lang="fr-FR" sz="1600" b="1" dirty="0"/>
              <a:t>AXES STRATÉGIQUES </a:t>
            </a:r>
            <a:endParaRPr lang="fr-FR" sz="1600" b="1" u="sng" kern="0" dirty="0">
              <a:solidFill>
                <a:srgbClr val="4BACC6">
                  <a:lumMod val="50000"/>
                </a:srgbClr>
              </a:solidFill>
              <a:latin typeface="Calibri"/>
            </a:endParaRPr>
          </a:p>
          <a:p>
            <a:pPr algn="just" eaLnBrk="1" fontAlgn="auto" hangingPunct="1">
              <a:spcBef>
                <a:spcPts val="0"/>
              </a:spcBef>
              <a:spcAft>
                <a:spcPts val="0"/>
              </a:spcAft>
              <a:defRPr/>
            </a:pPr>
            <a:endParaRPr lang="fr-FR" sz="1600" b="1" u="sng" kern="0" dirty="0">
              <a:solidFill>
                <a:srgbClr val="4BACC6">
                  <a:lumMod val="50000"/>
                </a:srgbClr>
              </a:solidFill>
              <a:latin typeface="Calibri"/>
            </a:endParaRPr>
          </a:p>
          <a:p>
            <a:pPr marL="342900" indent="-342900">
              <a:lnSpc>
                <a:spcPct val="115000"/>
              </a:lnSpc>
              <a:spcAft>
                <a:spcPts val="600"/>
              </a:spcAft>
              <a:buFont typeface="+mj-lt"/>
              <a:buAutoNum type="arabicPeriod"/>
              <a:defRPr/>
            </a:pPr>
            <a:r>
              <a:rPr lang="fr-FR" sz="2200" dirty="0">
                <a:latin typeface="Arial Narrow" panose="020B0606020202030204" pitchFamily="34" charset="0"/>
                <a:ea typeface="Calibri" panose="020F0502020204030204" pitchFamily="34" charset="0"/>
                <a:cs typeface="Times New Roman" panose="02020603050405020304" pitchFamily="18" charset="0"/>
              </a:rPr>
              <a:t>Amélioration des conditions de travail  et de vie des salariés ;</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600"/>
              </a:spcAft>
              <a:buFont typeface="+mj-lt"/>
              <a:buAutoNum type="arabicPeriod"/>
              <a:defRPr/>
            </a:pPr>
            <a:r>
              <a:rPr lang="fr-FR" sz="2200" dirty="0">
                <a:latin typeface="Arial Narrow" panose="020B0606020202030204" pitchFamily="34" charset="0"/>
                <a:ea typeface="Calibri" panose="020F0502020204030204" pitchFamily="34" charset="0"/>
                <a:cs typeface="Times New Roman" panose="02020603050405020304" pitchFamily="18" charset="0"/>
              </a:rPr>
              <a:t>Développement de l’emploi local ;</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600"/>
              </a:spcAft>
              <a:buFont typeface="+mj-lt"/>
              <a:buAutoNum type="arabicPeriod"/>
              <a:defRPr/>
            </a:pPr>
            <a:r>
              <a:rPr lang="fr-FR" sz="2200" dirty="0">
                <a:latin typeface="Arial Narrow" panose="020B0606020202030204" pitchFamily="34" charset="0"/>
                <a:ea typeface="Calibri" panose="020F0502020204030204" pitchFamily="34" charset="0"/>
                <a:cs typeface="Times New Roman" panose="02020603050405020304" pitchFamily="18" charset="0"/>
              </a:rPr>
              <a:t>Renforcement du dispositif de développement de l’employabilité et l’entrepreneuriat ;</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600"/>
              </a:spcAft>
              <a:buFont typeface="+mj-lt"/>
              <a:buAutoNum type="arabicPeriod"/>
              <a:defRPr/>
            </a:pPr>
            <a:r>
              <a:rPr lang="fr-FR" sz="2200" dirty="0">
                <a:latin typeface="Arial Narrow" panose="020B0606020202030204" pitchFamily="34" charset="0"/>
                <a:ea typeface="Calibri" panose="020F0502020204030204" pitchFamily="34" charset="0"/>
                <a:cs typeface="Times New Roman" panose="02020603050405020304" pitchFamily="18" charset="0"/>
              </a:rPr>
              <a:t>Promotion d’emplois décents pour les personnes vulnérables ;</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600"/>
              </a:spcAft>
              <a:buFont typeface="+mj-lt"/>
              <a:buAutoNum type="arabicPeriod"/>
              <a:defRPr/>
            </a:pPr>
            <a:r>
              <a:rPr lang="fr-FR" sz="2200" dirty="0">
                <a:latin typeface="Arial Narrow" panose="020B0606020202030204" pitchFamily="34" charset="0"/>
                <a:ea typeface="Calibri" panose="020F0502020204030204" pitchFamily="34" charset="0"/>
                <a:cs typeface="Times New Roman" panose="02020603050405020304" pitchFamily="18" charset="0"/>
              </a:rPr>
              <a:t>Amélioration du système d’information et de communication sur le marché du travail ;</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600"/>
              </a:spcAft>
              <a:buFont typeface="+mj-lt"/>
              <a:buAutoNum type="arabicPeriod"/>
              <a:defRPr/>
            </a:pPr>
            <a:r>
              <a:rPr lang="fr-FR" sz="2200" dirty="0">
                <a:latin typeface="Arial Narrow" panose="020B0606020202030204" pitchFamily="34" charset="0"/>
                <a:ea typeface="Calibri" panose="020F0502020204030204" pitchFamily="34" charset="0"/>
                <a:cs typeface="Times New Roman" panose="02020603050405020304" pitchFamily="18" charset="0"/>
              </a:rPr>
              <a:t>Mis en place d’un mécanisme pérenne de financement de la politique nationale de l’emploi ;</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600"/>
              </a:spcAft>
              <a:buFont typeface="+mj-lt"/>
              <a:buAutoNum type="arabicPeriod"/>
              <a:defRPr/>
            </a:pPr>
            <a:r>
              <a:rPr lang="fr-FR" sz="2200" dirty="0">
                <a:latin typeface="Arial Narrow" panose="020B0606020202030204" pitchFamily="34" charset="0"/>
                <a:ea typeface="Calibri" panose="020F0502020204030204" pitchFamily="34" charset="0"/>
                <a:cs typeface="Times New Roman" panose="02020603050405020304" pitchFamily="18" charset="0"/>
              </a:rPr>
              <a:t>Instauration d’un mécanisme souple et efficace de coordination ;</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600"/>
              </a:spcAft>
              <a:buFont typeface="+mj-lt"/>
              <a:buAutoNum type="arabicPeriod"/>
              <a:defRPr/>
            </a:pPr>
            <a:r>
              <a:rPr lang="fr-FR" sz="2200" dirty="0">
                <a:latin typeface="Arial Narrow" panose="020B0606020202030204" pitchFamily="34" charset="0"/>
                <a:ea typeface="Calibri" panose="020F0502020204030204" pitchFamily="34" charset="0"/>
                <a:cs typeface="Times New Roman" panose="02020603050405020304" pitchFamily="18" charset="0"/>
              </a:rPr>
              <a:t>Mis en place un partenariat stratégique avec les différents partenaires.</a:t>
            </a: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endParaRPr lang="fr-FR" sz="3200" b="1" u="sng" kern="0" dirty="0">
              <a:solidFill>
                <a:srgbClr val="4BACC6">
                  <a:lumMod val="50000"/>
                </a:srgbClr>
              </a:solidFill>
              <a:latin typeface="Calibri"/>
            </a:endParaRPr>
          </a:p>
          <a:p>
            <a:pPr algn="just" eaLnBrk="1" fontAlgn="auto" hangingPunct="1">
              <a:spcBef>
                <a:spcPts val="0"/>
              </a:spcBef>
              <a:spcAft>
                <a:spcPts val="0"/>
              </a:spcAft>
              <a:defRPr/>
            </a:pPr>
            <a:r>
              <a:rPr lang="fr-FR" sz="3200" b="1" u="sng" kern="0" dirty="0">
                <a:solidFill>
                  <a:srgbClr val="4BACC6">
                    <a:lumMod val="50000"/>
                  </a:srgbClr>
                </a:solidFill>
                <a:latin typeface="Calibri"/>
              </a:rPr>
              <a:t> </a:t>
            </a:r>
          </a:p>
          <a:p>
            <a:pPr algn="just" eaLnBrk="1" fontAlgn="auto" hangingPunct="1">
              <a:spcBef>
                <a:spcPts val="0"/>
              </a:spcBef>
              <a:spcAft>
                <a:spcPts val="0"/>
              </a:spcAft>
              <a:defRPr/>
            </a:pPr>
            <a:endParaRPr lang="fr-FR" sz="1100" b="1" kern="0" dirty="0">
              <a:solidFill>
                <a:srgbClr val="4BACC6">
                  <a:lumMod val="50000"/>
                </a:srgbClr>
              </a:solidFill>
              <a:latin typeface="Calibri"/>
            </a:endParaRPr>
          </a:p>
          <a:p>
            <a:pPr algn="just" eaLnBrk="1" fontAlgn="auto" hangingPunct="1">
              <a:spcBef>
                <a:spcPts val="0"/>
              </a:spcBef>
              <a:spcAft>
                <a:spcPts val="0"/>
              </a:spcAft>
              <a:defRPr/>
            </a:pPr>
            <a:endParaRPr lang="fr-FR" sz="1050" b="1" kern="0" dirty="0">
              <a:solidFill>
                <a:srgbClr val="4BACC6">
                  <a:lumMod val="50000"/>
                </a:srgbClr>
              </a:solidFill>
              <a:latin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5"/>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D651242D-C773-47BD-8A30-4680F1147290}" type="slidenum">
              <a:rPr lang="en-US" altLang="fr-FR">
                <a:latin typeface="Arial Black" pitchFamily="34" charset="0"/>
              </a:rPr>
              <a:pPr>
                <a:spcBef>
                  <a:spcPct val="0"/>
                </a:spcBef>
                <a:buClrTx/>
                <a:buSzTx/>
                <a:buFontTx/>
                <a:buNone/>
              </a:pPr>
              <a:t>14</a:t>
            </a:fld>
            <a:endParaRPr lang="en-US" altLang="fr-FR">
              <a:latin typeface="Arial Black" pitchFamily="34" charset="0"/>
            </a:endParaRPr>
          </a:p>
        </p:txBody>
      </p:sp>
      <p:sp>
        <p:nvSpPr>
          <p:cNvPr id="16387" name="Rectangle 2"/>
          <p:cNvSpPr>
            <a:spLocks noGrp="1" noChangeArrowheads="1"/>
          </p:cNvSpPr>
          <p:nvPr>
            <p:ph type="title"/>
          </p:nvPr>
        </p:nvSpPr>
        <p:spPr>
          <a:xfrm>
            <a:off x="395288" y="369888"/>
            <a:ext cx="8229600" cy="595312"/>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fr-FR" altLang="fr-FR" smtClean="0"/>
              <a:t>Principaux résultats :</a:t>
            </a:r>
            <a:r>
              <a:rPr lang="fr-FR" altLang="fr-FR" b="0" smtClean="0"/>
              <a:t> </a:t>
            </a:r>
            <a:r>
              <a:rPr lang="fr-FR" altLang="fr-FR" sz="2400" b="0" smtClean="0"/>
              <a:t>récapitulatif </a:t>
            </a:r>
            <a:endParaRPr lang="fr-FR" altLang="fr-FR" b="0" smtClean="0"/>
          </a:p>
        </p:txBody>
      </p:sp>
      <p:sp>
        <p:nvSpPr>
          <p:cNvPr id="16388" name="ZoneTexte 5"/>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graphicFrame>
        <p:nvGraphicFramePr>
          <p:cNvPr id="16389" name="Graphique 6"/>
          <p:cNvGraphicFramePr>
            <a:graphicFrameLocks/>
          </p:cNvGraphicFramePr>
          <p:nvPr/>
        </p:nvGraphicFramePr>
        <p:xfrm>
          <a:off x="417513" y="1550988"/>
          <a:ext cx="8213725" cy="4106862"/>
        </p:xfrm>
        <a:graphic>
          <a:graphicData uri="http://schemas.openxmlformats.org/presentationml/2006/ole">
            <mc:AlternateContent xmlns:mc="http://schemas.openxmlformats.org/markup-compatibility/2006">
              <mc:Choice xmlns:v="urn:schemas-microsoft-com:vml" Requires="v">
                <p:oleObj spid="_x0000_s16400" name="Chart" r:id="rId5" imgW="8143832" imgH="4067251" progId="Excel.Chart.8">
                  <p:embed/>
                </p:oleObj>
              </mc:Choice>
              <mc:Fallback>
                <p:oleObj name="Chart" r:id="rId5" imgW="8143832" imgH="4067251" progId="Excel.Chart.8">
                  <p:embed/>
                  <p:pic>
                    <p:nvPicPr>
                      <p:cNvPr id="0" name="Graphiqu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513" y="1550988"/>
                        <a:ext cx="8213725"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Connecteur droit 9"/>
          <p:cNvCxnSpPr/>
          <p:nvPr/>
        </p:nvCxnSpPr>
        <p:spPr>
          <a:xfrm flipV="1">
            <a:off x="900113" y="2276475"/>
            <a:ext cx="6075362" cy="2665413"/>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11413" y="4221163"/>
            <a:ext cx="73025"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a:off x="3851275" y="3573463"/>
            <a:ext cx="73025"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Rectangle 16"/>
          <p:cNvSpPr/>
          <p:nvPr/>
        </p:nvSpPr>
        <p:spPr>
          <a:xfrm>
            <a:off x="5219700" y="2997200"/>
            <a:ext cx="73025"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Rectangle 17"/>
          <p:cNvSpPr/>
          <p:nvPr/>
        </p:nvSpPr>
        <p:spPr>
          <a:xfrm>
            <a:off x="6516688" y="2420938"/>
            <a:ext cx="71437"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395" name="ZoneTexte 12"/>
          <p:cNvSpPr txBox="1">
            <a:spLocks noChangeArrowheads="1"/>
          </p:cNvSpPr>
          <p:nvPr/>
        </p:nvSpPr>
        <p:spPr bwMode="auto">
          <a:xfrm>
            <a:off x="1116013" y="3924300"/>
            <a:ext cx="1223962"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a:solidFill>
                  <a:schemeClr val="tx1"/>
                </a:solidFill>
              </a:rPr>
              <a:t>14 473</a:t>
            </a:r>
          </a:p>
        </p:txBody>
      </p:sp>
      <p:sp>
        <p:nvSpPr>
          <p:cNvPr id="16396" name="ZoneTexte 19"/>
          <p:cNvSpPr txBox="1">
            <a:spLocks noChangeArrowheads="1"/>
          </p:cNvSpPr>
          <p:nvPr/>
        </p:nvSpPr>
        <p:spPr bwMode="auto">
          <a:xfrm>
            <a:off x="2559050" y="3275013"/>
            <a:ext cx="1223963"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a:solidFill>
                  <a:schemeClr val="tx1"/>
                </a:solidFill>
              </a:rPr>
              <a:t>698 408 </a:t>
            </a:r>
          </a:p>
        </p:txBody>
      </p:sp>
      <p:sp>
        <p:nvSpPr>
          <p:cNvPr id="16397" name="Rectangle 13"/>
          <p:cNvSpPr>
            <a:spLocks noChangeArrowheads="1"/>
          </p:cNvSpPr>
          <p:nvPr/>
        </p:nvSpPr>
        <p:spPr bwMode="auto">
          <a:xfrm>
            <a:off x="4367213" y="2684463"/>
            <a:ext cx="769937"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a:solidFill>
                  <a:srgbClr val="000000"/>
                </a:solidFill>
                <a:latin typeface="Calibri" pitchFamily="34" charset="0"/>
              </a:rPr>
              <a:t>4 218</a:t>
            </a:r>
            <a:r>
              <a:rPr lang="fr-FR" altLang="fr-FR">
                <a:solidFill>
                  <a:schemeClr val="tx1"/>
                </a:solidFill>
              </a:rPr>
              <a:t> </a:t>
            </a:r>
          </a:p>
        </p:txBody>
      </p:sp>
      <p:sp>
        <p:nvSpPr>
          <p:cNvPr id="16398" name="Rectangle 14"/>
          <p:cNvSpPr>
            <a:spLocks noChangeArrowheads="1"/>
          </p:cNvSpPr>
          <p:nvPr/>
        </p:nvSpPr>
        <p:spPr bwMode="auto">
          <a:xfrm>
            <a:off x="5364163" y="2081213"/>
            <a:ext cx="1065212"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a:solidFill>
                  <a:schemeClr val="tx1"/>
                </a:solidFill>
              </a:rPr>
              <a:t>639 112 </a:t>
            </a:r>
          </a:p>
        </p:txBody>
      </p:sp>
      <p:sp>
        <p:nvSpPr>
          <p:cNvPr id="27663" name="ZoneTexte 18"/>
          <p:cNvSpPr txBox="1">
            <a:spLocks noChangeArrowheads="1"/>
          </p:cNvSpPr>
          <p:nvPr/>
        </p:nvSpPr>
        <p:spPr bwMode="auto">
          <a:xfrm>
            <a:off x="5102225" y="1152525"/>
            <a:ext cx="3746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a:solidFill>
                  <a:srgbClr val="000099"/>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1500">
                <a:solidFill>
                  <a:srgbClr val="000099"/>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1400">
                <a:solidFill>
                  <a:srgbClr val="000099"/>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1200">
                <a:solidFill>
                  <a:srgbClr val="000099"/>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1200">
                <a:solidFill>
                  <a:srgbClr val="000099"/>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1200">
                <a:solidFill>
                  <a:srgbClr val="000099"/>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1200">
                <a:solidFill>
                  <a:srgbClr val="000099"/>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1200">
                <a:solidFill>
                  <a:srgbClr val="000099"/>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1200">
                <a:solidFill>
                  <a:srgbClr val="000099"/>
                </a:solidFill>
                <a:latin typeface="Arial" panose="020B0604020202020204" pitchFamily="34" charset="0"/>
              </a:defRPr>
            </a:lvl9pPr>
          </a:lstStyle>
          <a:p>
            <a:pPr>
              <a:spcBef>
                <a:spcPct val="0"/>
              </a:spcBef>
              <a:buClrTx/>
              <a:buSzTx/>
              <a:buFontTx/>
              <a:buNone/>
              <a:defRPr/>
            </a:pPr>
            <a:r>
              <a:rPr lang="fr-FR" altLang="fr-FR" sz="1600" dirty="0" smtClean="0">
                <a:solidFill>
                  <a:schemeClr val="accent1">
                    <a:lumMod val="75000"/>
                  </a:schemeClr>
                </a:solidFill>
              </a:rPr>
              <a:t>Dispositif de suivi du Comité Emploi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5"/>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D2B39BE4-496E-4077-9D0D-3B3D1FEBED30}" type="slidenum">
              <a:rPr lang="en-US" altLang="fr-FR">
                <a:latin typeface="Arial Black" pitchFamily="34" charset="0"/>
              </a:rPr>
              <a:pPr>
                <a:spcBef>
                  <a:spcPct val="0"/>
                </a:spcBef>
                <a:buClrTx/>
                <a:buSzTx/>
                <a:buFontTx/>
                <a:buNone/>
              </a:pPr>
              <a:t>15</a:t>
            </a:fld>
            <a:endParaRPr lang="en-US" altLang="fr-FR">
              <a:latin typeface="Arial Black" pitchFamily="34" charset="0"/>
            </a:endParaRPr>
          </a:p>
        </p:txBody>
      </p:sp>
      <p:sp>
        <p:nvSpPr>
          <p:cNvPr id="17411" name="Rectangle 2"/>
          <p:cNvSpPr>
            <a:spLocks noGrp="1" noChangeArrowheads="1"/>
          </p:cNvSpPr>
          <p:nvPr>
            <p:ph type="title"/>
          </p:nvPr>
        </p:nvSpPr>
        <p:spPr>
          <a:xfrm>
            <a:off x="395288" y="369888"/>
            <a:ext cx="8229600" cy="595312"/>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fr-FR" altLang="fr-FR" smtClean="0"/>
              <a:t>Principaux résultats :</a:t>
            </a:r>
            <a:r>
              <a:rPr lang="fr-FR" altLang="fr-FR" b="0" smtClean="0"/>
              <a:t> </a:t>
            </a:r>
            <a:r>
              <a:rPr lang="fr-FR" altLang="fr-FR" sz="2400" b="0" smtClean="0"/>
              <a:t>récapitulatif </a:t>
            </a:r>
            <a:endParaRPr lang="fr-FR" altLang="fr-FR" b="0" smtClean="0"/>
          </a:p>
        </p:txBody>
      </p:sp>
      <p:sp>
        <p:nvSpPr>
          <p:cNvPr id="17412" name="ZoneTexte 5"/>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sp>
        <p:nvSpPr>
          <p:cNvPr id="4" name="Rectangle 3"/>
          <p:cNvSpPr/>
          <p:nvPr/>
        </p:nvSpPr>
        <p:spPr>
          <a:xfrm>
            <a:off x="179388" y="1038225"/>
            <a:ext cx="376237" cy="519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7414" name="Image 13"/>
          <p:cNvPicPr>
            <a:picLocks noChangeAspect="1"/>
          </p:cNvPicPr>
          <p:nvPr/>
        </p:nvPicPr>
        <p:blipFill>
          <a:blip r:embed="rId3">
            <a:extLst>
              <a:ext uri="{28A0092B-C50C-407E-A947-70E740481C1C}">
                <a14:useLocalDpi xmlns:a14="http://schemas.microsoft.com/office/drawing/2010/main" val="0"/>
              </a:ext>
            </a:extLst>
          </a:blip>
          <a:srcRect l="1790" t="15952" r="4810" b="19283"/>
          <a:stretch>
            <a:fillRect/>
          </a:stretch>
        </p:blipFill>
        <p:spPr bwMode="auto">
          <a:xfrm>
            <a:off x="249238" y="919163"/>
            <a:ext cx="7294562"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Image 14"/>
          <p:cNvPicPr>
            <a:picLocks noChangeAspect="1"/>
          </p:cNvPicPr>
          <p:nvPr/>
        </p:nvPicPr>
        <p:blipFill>
          <a:blip r:embed="rId4">
            <a:extLst>
              <a:ext uri="{28A0092B-C50C-407E-A947-70E740481C1C}">
                <a14:useLocalDpi xmlns:a14="http://schemas.microsoft.com/office/drawing/2010/main" val="0"/>
              </a:ext>
            </a:extLst>
          </a:blip>
          <a:srcRect l="2405" t="17972" r="2957" b="11610"/>
          <a:stretch>
            <a:fillRect/>
          </a:stretch>
        </p:blipFill>
        <p:spPr bwMode="auto">
          <a:xfrm>
            <a:off x="187325" y="3762375"/>
            <a:ext cx="7313613"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Connecteur droit 26"/>
          <p:cNvCxnSpPr/>
          <p:nvPr/>
        </p:nvCxnSpPr>
        <p:spPr>
          <a:xfrm flipV="1">
            <a:off x="754063" y="3140075"/>
            <a:ext cx="7705725"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435" name="Espace réservé du numéro de diapositive 5"/>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ED02BEDD-22D0-4618-96B5-4089344B8301}" type="slidenum">
              <a:rPr lang="en-US" altLang="fr-FR">
                <a:latin typeface="Arial Black" pitchFamily="34" charset="0"/>
              </a:rPr>
              <a:pPr>
                <a:spcBef>
                  <a:spcPct val="0"/>
                </a:spcBef>
                <a:buClrTx/>
                <a:buSzTx/>
                <a:buFontTx/>
                <a:buNone/>
              </a:pPr>
              <a:t>16</a:t>
            </a:fld>
            <a:endParaRPr lang="en-US" altLang="fr-FR">
              <a:latin typeface="Arial Black" pitchFamily="34" charset="0"/>
            </a:endParaRPr>
          </a:p>
        </p:txBody>
      </p:sp>
      <p:sp>
        <p:nvSpPr>
          <p:cNvPr id="18436" name="Rectangle 2"/>
          <p:cNvSpPr>
            <a:spLocks noGrp="1" noChangeArrowheads="1"/>
          </p:cNvSpPr>
          <p:nvPr>
            <p:ph type="title"/>
          </p:nvPr>
        </p:nvSpPr>
        <p:spPr>
          <a:xfrm>
            <a:off x="395288" y="369888"/>
            <a:ext cx="8229600" cy="595312"/>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fr-FR" altLang="fr-FR" smtClean="0"/>
              <a:t>Principaux résultats :</a:t>
            </a:r>
            <a:r>
              <a:rPr lang="fr-FR" altLang="fr-FR" b="0" smtClean="0"/>
              <a:t> </a:t>
            </a:r>
            <a:r>
              <a:rPr lang="fr-FR" altLang="fr-FR" sz="2400" b="0" smtClean="0"/>
              <a:t>récapitulatif </a:t>
            </a:r>
            <a:endParaRPr lang="fr-FR" altLang="fr-FR" b="0" smtClean="0"/>
          </a:p>
        </p:txBody>
      </p:sp>
      <p:sp>
        <p:nvSpPr>
          <p:cNvPr id="18437" name="ZoneTexte 5"/>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sp>
        <p:nvSpPr>
          <p:cNvPr id="4" name="Rectangle 3"/>
          <p:cNvSpPr/>
          <p:nvPr/>
        </p:nvSpPr>
        <p:spPr>
          <a:xfrm>
            <a:off x="179388" y="1038225"/>
            <a:ext cx="376237" cy="519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8439" name="Picture 10" descr="http://cdn-1.lerepairedelacomedie.fr/scripts/files/51c10bd44f72c1.44651571/loading-1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45350" y="3640138"/>
            <a:ext cx="11414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0" name="Groupe 6"/>
          <p:cNvGrpSpPr>
            <a:grpSpLocks/>
          </p:cNvGrpSpPr>
          <p:nvPr/>
        </p:nvGrpSpPr>
        <p:grpSpPr bwMode="auto">
          <a:xfrm>
            <a:off x="179388" y="2055813"/>
            <a:ext cx="8850312" cy="1897062"/>
            <a:chOff x="-113366" y="4753156"/>
            <a:chExt cx="5298353" cy="1151254"/>
          </a:xfrm>
        </p:grpSpPr>
        <p:sp>
          <p:nvSpPr>
            <p:cNvPr id="8" name="Ellipse 7"/>
            <p:cNvSpPr/>
            <p:nvPr/>
          </p:nvSpPr>
          <p:spPr>
            <a:xfrm>
              <a:off x="3064696" y="5307107"/>
              <a:ext cx="203381" cy="202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9" name="Ellipse 8"/>
            <p:cNvSpPr/>
            <p:nvPr/>
          </p:nvSpPr>
          <p:spPr>
            <a:xfrm>
              <a:off x="2162787" y="5307107"/>
              <a:ext cx="204331" cy="203276"/>
            </a:xfrm>
            <a:prstGeom prst="ellipse">
              <a:avLst/>
            </a:prstGeom>
            <a:solidFill>
              <a:schemeClr val="accent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0" name="Ellipse 9"/>
            <p:cNvSpPr/>
            <p:nvPr/>
          </p:nvSpPr>
          <p:spPr>
            <a:xfrm>
              <a:off x="627928" y="5295546"/>
              <a:ext cx="203381" cy="202312"/>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1" name="Rectangle 10"/>
            <p:cNvSpPr/>
            <p:nvPr/>
          </p:nvSpPr>
          <p:spPr bwMode="auto">
            <a:xfrm>
              <a:off x="-113366" y="4753156"/>
              <a:ext cx="1711629" cy="4816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5344" tIns="85344" rIns="85344" bIns="8534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15000"/>
                </a:lnSpc>
                <a:defRPr/>
              </a:pPr>
              <a:r>
                <a:rPr lang="fr-FR" altLang="fr-FR" sz="1000" b="1" i="1" smtClean="0">
                  <a:solidFill>
                    <a:schemeClr val="bg2"/>
                  </a:solidFill>
                  <a:latin typeface="Helvetica" panose="020B0604020202020204" pitchFamily="34" charset="0"/>
                  <a:ea typeface="MS Mincho" panose="02020609040205080304" pitchFamily="49" charset="-128"/>
                  <a:cs typeface="Times New Roman" panose="02020603050405020304" pitchFamily="18" charset="0"/>
                </a:rPr>
                <a:t>ENQUETE EMPLOI 2012</a:t>
              </a:r>
              <a:endParaRPr lang="fr-FR" altLang="fr-FR" sz="1600" b="1" smtClean="0">
                <a:solidFill>
                  <a:schemeClr val="bg2"/>
                </a:solidFill>
                <a:latin typeface="Calibri" panose="020F0502020204030204" pitchFamily="34" charset="0"/>
                <a:ea typeface="MS Mincho" panose="02020609040205080304" pitchFamily="49" charset="-128"/>
                <a:cs typeface="Times New Roman" panose="02020603050405020304" pitchFamily="18" charset="0"/>
              </a:endParaRPr>
            </a:p>
            <a:p>
              <a:pPr algn="ctr">
                <a:lnSpc>
                  <a:spcPct val="90000"/>
                </a:lnSpc>
                <a:spcAft>
                  <a:spcPct val="35000"/>
                </a:spcAft>
                <a:defRPr/>
              </a:pPr>
              <a:endParaRPr lang="fr-FR" altLang="fr-FR" sz="1000" b="1" smtClean="0">
                <a:solidFill>
                  <a:schemeClr val="bg2"/>
                </a:solidFill>
              </a:endParaRPr>
            </a:p>
          </p:txBody>
        </p:sp>
        <p:sp>
          <p:nvSpPr>
            <p:cNvPr id="12" name="Rectangle 11"/>
            <p:cNvSpPr/>
            <p:nvPr/>
          </p:nvSpPr>
          <p:spPr bwMode="auto">
            <a:xfrm>
              <a:off x="1637229" y="4839861"/>
              <a:ext cx="1303918" cy="3815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5344" tIns="85344" rIns="85344" bIns="8534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15000"/>
                </a:lnSpc>
                <a:defRPr/>
              </a:pPr>
              <a:r>
                <a:rPr lang="fr-FR" altLang="fr-FR" sz="1000" b="1" i="1" dirty="0" smtClean="0">
                  <a:solidFill>
                    <a:schemeClr val="accent1">
                      <a:lumMod val="75000"/>
                    </a:schemeClr>
                  </a:solidFill>
                  <a:latin typeface="Helvetica" panose="020B0604020202020204" pitchFamily="34" charset="0"/>
                  <a:ea typeface="MS Mincho" panose="02020609040205080304" pitchFamily="49" charset="-128"/>
                  <a:cs typeface="Times New Roman" panose="02020603050405020304" pitchFamily="18" charset="0"/>
                </a:rPr>
                <a:t>ENQUETE EMPLOI 2013 </a:t>
              </a:r>
              <a:endParaRPr lang="fr-FR" altLang="fr-FR" sz="1400" b="1" dirty="0" smtClean="0">
                <a:solidFill>
                  <a:schemeClr val="accent1">
                    <a:lumMod val="75000"/>
                  </a:schemeClr>
                </a:solidFill>
                <a:latin typeface="Calibri" panose="020F0502020204030204" pitchFamily="34" charset="0"/>
                <a:ea typeface="MS Mincho" panose="02020609040205080304" pitchFamily="49" charset="-128"/>
                <a:cs typeface="Times New Roman" panose="02020603050405020304" pitchFamily="18" charset="0"/>
              </a:endParaRPr>
            </a:p>
            <a:p>
              <a:pPr algn="ctr">
                <a:lnSpc>
                  <a:spcPct val="90000"/>
                </a:lnSpc>
                <a:spcAft>
                  <a:spcPct val="35000"/>
                </a:spcAft>
                <a:defRPr/>
              </a:pPr>
              <a:endParaRPr lang="fr-FR" altLang="fr-FR" sz="1200" b="1" dirty="0" smtClean="0">
                <a:solidFill>
                  <a:schemeClr val="accent1">
                    <a:lumMod val="75000"/>
                  </a:schemeClr>
                </a:solidFill>
              </a:endParaRPr>
            </a:p>
          </p:txBody>
        </p:sp>
        <p:sp>
          <p:nvSpPr>
            <p:cNvPr id="13" name="Rectangle 12"/>
            <p:cNvSpPr/>
            <p:nvPr/>
          </p:nvSpPr>
          <p:spPr bwMode="auto">
            <a:xfrm>
              <a:off x="3955199" y="4841788"/>
              <a:ext cx="1229788" cy="2919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5344" tIns="85344" rIns="85344" bIns="85344" spcCol="1270" anchor="b"/>
            <a:lstStyle/>
            <a:p>
              <a:pPr>
                <a:lnSpc>
                  <a:spcPct val="115000"/>
                </a:lnSpc>
                <a:spcAft>
                  <a:spcPts val="0"/>
                </a:spcAft>
                <a:defRPr/>
              </a:pPr>
              <a:r>
                <a:rPr lang="fr-FR" sz="1050" i="1" dirty="0">
                  <a:solidFill>
                    <a:srgbClr val="FF0000"/>
                  </a:solidFill>
                  <a:latin typeface="Helvetica" panose="020B0604020202020204" pitchFamily="34" charset="0"/>
                  <a:ea typeface="MS Mincho" panose="02020609040205080304" pitchFamily="49" charset="-128"/>
                  <a:cs typeface="Times New Roman" panose="02020603050405020304" pitchFamily="18" charset="0"/>
                </a:rPr>
                <a:t>ENQUETE EMPLOI 2016</a:t>
              </a:r>
              <a:endParaRPr lang="fr-FR" sz="1600" dirty="0">
                <a:solidFill>
                  <a:srgbClr val="FF0000"/>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14" name="Chevron 4"/>
            <p:cNvSpPr/>
            <p:nvPr/>
          </p:nvSpPr>
          <p:spPr>
            <a:xfrm>
              <a:off x="1869121" y="5637551"/>
              <a:ext cx="791664" cy="261079"/>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a:lnSpc>
                  <a:spcPct val="90000"/>
                </a:lnSpc>
                <a:spcAft>
                  <a:spcPct val="35000"/>
                </a:spcAft>
                <a:defRPr/>
              </a:pPr>
              <a:r>
                <a:rPr lang="fr-FR" sz="1100" b="1" dirty="0">
                  <a:solidFill>
                    <a:schemeClr val="bg1"/>
                  </a:solidFill>
                  <a:effectLst>
                    <a:outerShdw blurRad="38100" dist="38100" dir="2700000" algn="tl">
                      <a:srgbClr val="000000">
                        <a:alpha val="43137"/>
                      </a:srgbClr>
                    </a:outerShdw>
                  </a:effectLst>
                </a:rPr>
                <a:t>Chômage: 5,3%</a:t>
              </a:r>
            </a:p>
          </p:txBody>
        </p:sp>
        <p:sp>
          <p:nvSpPr>
            <p:cNvPr id="15" name="Chevron 6"/>
            <p:cNvSpPr/>
            <p:nvPr/>
          </p:nvSpPr>
          <p:spPr>
            <a:xfrm>
              <a:off x="399838" y="5669342"/>
              <a:ext cx="792615" cy="235068"/>
            </a:xfrm>
            <a:prstGeom prst="rect">
              <a:avLst/>
            </a:prstGeom>
            <a:solidFill>
              <a:srgbClr val="000099"/>
            </a:solidFill>
            <a:ln>
              <a:noFill/>
            </a:ln>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a:lnSpc>
                  <a:spcPct val="90000"/>
                </a:lnSpc>
                <a:spcAft>
                  <a:spcPct val="35000"/>
                </a:spcAft>
                <a:defRPr/>
              </a:pPr>
              <a:r>
                <a:rPr lang="fr-FR" sz="1100" b="1" dirty="0">
                  <a:solidFill>
                    <a:schemeClr val="bg1"/>
                  </a:solidFill>
                  <a:effectLst>
                    <a:outerShdw blurRad="38100" dist="38100" dir="2700000" algn="tl">
                      <a:srgbClr val="000000">
                        <a:alpha val="43137"/>
                      </a:srgbClr>
                    </a:outerShdw>
                  </a:effectLst>
                </a:rPr>
                <a:t>Chômage: 9,4%</a:t>
              </a:r>
            </a:p>
          </p:txBody>
        </p:sp>
        <p:sp>
          <p:nvSpPr>
            <p:cNvPr id="16" name="Chevron 6"/>
            <p:cNvSpPr/>
            <p:nvPr/>
          </p:nvSpPr>
          <p:spPr>
            <a:xfrm>
              <a:off x="4052137" y="5666452"/>
              <a:ext cx="792615" cy="217727"/>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a:lnSpc>
                  <a:spcPct val="90000"/>
                </a:lnSpc>
                <a:spcAft>
                  <a:spcPct val="35000"/>
                </a:spcAft>
                <a:defRPr/>
              </a:pPr>
              <a:r>
                <a:rPr lang="fr-FR" sz="1100" b="1" dirty="0">
                  <a:solidFill>
                    <a:schemeClr val="bg1"/>
                  </a:solidFill>
                  <a:effectLst>
                    <a:outerShdw blurRad="38100" dist="38100" dir="2700000" algn="tl">
                      <a:srgbClr val="000000">
                        <a:alpha val="43137"/>
                      </a:srgbClr>
                    </a:outerShdw>
                  </a:effectLst>
                </a:rPr>
                <a:t>En cours </a:t>
              </a:r>
            </a:p>
          </p:txBody>
        </p:sp>
      </p:grpSp>
      <p:sp>
        <p:nvSpPr>
          <p:cNvPr id="5" name="ZoneTexte 4"/>
          <p:cNvSpPr txBox="1"/>
          <p:nvPr/>
        </p:nvSpPr>
        <p:spPr>
          <a:xfrm>
            <a:off x="438150" y="1100138"/>
            <a:ext cx="6105525" cy="400050"/>
          </a:xfrm>
          <a:prstGeom prst="rect">
            <a:avLst/>
          </a:prstGeom>
          <a:noFill/>
        </p:spPr>
        <p:txBody>
          <a:bodyPr>
            <a:spAutoFit/>
          </a:bodyPr>
          <a:lstStyle/>
          <a:p>
            <a:pPr>
              <a:defRPr/>
            </a:pPr>
            <a:r>
              <a:rPr lang="fr-FR" sz="2000" b="1" dirty="0">
                <a:solidFill>
                  <a:srgbClr val="000099"/>
                </a:solidFill>
                <a:latin typeface="+mj-lt"/>
                <a:ea typeface="+mj-ea"/>
                <a:cs typeface="+mj-cs"/>
              </a:rPr>
              <a:t>Evolution du chômage en Côte d’Ivoire</a:t>
            </a:r>
          </a:p>
        </p:txBody>
      </p:sp>
      <p:sp>
        <p:nvSpPr>
          <p:cNvPr id="19" name="Ellipse 18"/>
          <p:cNvSpPr/>
          <p:nvPr/>
        </p:nvSpPr>
        <p:spPr bwMode="auto">
          <a:xfrm>
            <a:off x="7524750" y="2974975"/>
            <a:ext cx="339725" cy="3333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21" name="Rectangle 20"/>
          <p:cNvSpPr/>
          <p:nvPr/>
        </p:nvSpPr>
        <p:spPr bwMode="auto">
          <a:xfrm>
            <a:off x="5083175" y="2201863"/>
            <a:ext cx="2054225" cy="4810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5344" tIns="85344" rIns="85344" bIns="85344" spcCol="1270" anchor="b"/>
          <a:lstStyle/>
          <a:p>
            <a:pPr>
              <a:lnSpc>
                <a:spcPct val="115000"/>
              </a:lnSpc>
              <a:spcAft>
                <a:spcPts val="0"/>
              </a:spcAft>
              <a:defRPr/>
            </a:pPr>
            <a:r>
              <a:rPr lang="fr-FR" sz="1050" i="1" dirty="0">
                <a:solidFill>
                  <a:srgbClr val="FF0000"/>
                </a:solidFill>
                <a:latin typeface="Helvetica" panose="020B0604020202020204" pitchFamily="34" charset="0"/>
                <a:ea typeface="MS Mincho" panose="02020609040205080304" pitchFamily="49" charset="-128"/>
                <a:cs typeface="Times New Roman" panose="02020603050405020304" pitchFamily="18" charset="0"/>
              </a:rPr>
              <a:t>ENQUETE EMPLOI 2015</a:t>
            </a:r>
            <a:endParaRPr lang="fr-FR" sz="1600" dirty="0">
              <a:solidFill>
                <a:srgbClr val="FF0000"/>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22" name="Chevron 4"/>
          <p:cNvSpPr/>
          <p:nvPr/>
        </p:nvSpPr>
        <p:spPr bwMode="auto">
          <a:xfrm>
            <a:off x="5083175" y="3536950"/>
            <a:ext cx="1322388" cy="4079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a:lnSpc>
                <a:spcPct val="90000"/>
              </a:lnSpc>
              <a:spcAft>
                <a:spcPct val="35000"/>
              </a:spcAft>
              <a:defRPr/>
            </a:pPr>
            <a:r>
              <a:rPr lang="fr-FR" sz="1100" b="1" dirty="0">
                <a:solidFill>
                  <a:schemeClr val="bg1"/>
                </a:solidFill>
                <a:effectLst>
                  <a:outerShdw blurRad="38100" dist="38100" dir="2700000" algn="tl">
                    <a:srgbClr val="000000">
                      <a:alpha val="43137"/>
                    </a:srgbClr>
                  </a:outerShdw>
                </a:effectLst>
              </a:rPr>
              <a:t>Chômage: 6,9%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5"/>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B2671833-DFC4-43DB-A90B-C70E09793FFD}" type="slidenum">
              <a:rPr lang="en-US" altLang="fr-FR">
                <a:latin typeface="Arial Black" pitchFamily="34" charset="0"/>
              </a:rPr>
              <a:pPr>
                <a:spcBef>
                  <a:spcPct val="0"/>
                </a:spcBef>
                <a:buClrTx/>
                <a:buSzTx/>
                <a:buFontTx/>
                <a:buNone/>
              </a:pPr>
              <a:t>17</a:t>
            </a:fld>
            <a:endParaRPr lang="en-US" altLang="fr-FR">
              <a:latin typeface="Arial Black" pitchFamily="34" charset="0"/>
            </a:endParaRPr>
          </a:p>
        </p:txBody>
      </p:sp>
      <p:sp>
        <p:nvSpPr>
          <p:cNvPr id="19459" name="Rectangle 2"/>
          <p:cNvSpPr>
            <a:spLocks noGrp="1" noChangeArrowheads="1"/>
          </p:cNvSpPr>
          <p:nvPr>
            <p:ph type="title"/>
          </p:nvPr>
        </p:nvSpPr>
        <p:spPr>
          <a:xfrm>
            <a:off x="769938" y="1341438"/>
            <a:ext cx="7272337" cy="1584325"/>
          </a:xfrm>
        </p:spPr>
        <p:txBody>
          <a:bodyPr/>
          <a:lstStyle/>
          <a:p>
            <a:pPr algn="ctr" eaLnBrk="1" hangingPunct="1"/>
            <a:r>
              <a:rPr lang="fr-FR" altLang="fr-FR" sz="3200" smtClean="0"/>
              <a:t>Merci de votre aimable attention !</a:t>
            </a:r>
          </a:p>
        </p:txBody>
      </p:sp>
      <p:sp>
        <p:nvSpPr>
          <p:cNvPr id="19460" name="ZoneTexte 5"/>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pic>
        <p:nvPicPr>
          <p:cNvPr id="3" name="Image 2"/>
          <p:cNvPicPr>
            <a:picLocks noChangeAspect="1"/>
          </p:cNvPicPr>
          <p:nvPr/>
        </p:nvPicPr>
        <p:blipFill>
          <a:blip r:embed="rId3"/>
          <a:stretch>
            <a:fillRect/>
          </a:stretch>
        </p:blipFill>
        <p:spPr>
          <a:xfrm>
            <a:off x="3181735" y="2636912"/>
            <a:ext cx="2448272" cy="2769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4"/>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F0A8EA40-AF10-4E17-9965-5B0570F40689}" type="slidenum">
              <a:rPr lang="en-US" altLang="fr-FR">
                <a:latin typeface="Arial Black" pitchFamily="34" charset="0"/>
              </a:rPr>
              <a:pPr>
                <a:spcBef>
                  <a:spcPct val="0"/>
                </a:spcBef>
                <a:buClrTx/>
                <a:buSzTx/>
                <a:buFontTx/>
                <a:buNone/>
              </a:pPr>
              <a:t>2</a:t>
            </a:fld>
            <a:endParaRPr lang="en-US" altLang="fr-FR">
              <a:latin typeface="Arial Black" pitchFamily="34" charset="0"/>
            </a:endParaRPr>
          </a:p>
        </p:txBody>
      </p:sp>
      <p:sp>
        <p:nvSpPr>
          <p:cNvPr id="4099" name="Rectangle 2"/>
          <p:cNvSpPr>
            <a:spLocks noGrp="1" noChangeArrowheads="1"/>
          </p:cNvSpPr>
          <p:nvPr>
            <p:ph type="title"/>
          </p:nvPr>
        </p:nvSpPr>
        <p:spPr/>
        <p:txBody>
          <a:bodyPr/>
          <a:lstStyle/>
          <a:p>
            <a:pPr eaLnBrk="1" hangingPunct="1"/>
            <a:r>
              <a:rPr lang="fr-FR" altLang="fr-FR" sz="2400" smtClean="0"/>
              <a:t>SOMMAIRE </a:t>
            </a:r>
          </a:p>
        </p:txBody>
      </p:sp>
      <p:sp>
        <p:nvSpPr>
          <p:cNvPr id="4100" name="Rectangle 3"/>
          <p:cNvSpPr>
            <a:spLocks noGrp="1" noChangeArrowheads="1"/>
          </p:cNvSpPr>
          <p:nvPr>
            <p:ph type="body" idx="1"/>
          </p:nvPr>
        </p:nvSpPr>
        <p:spPr>
          <a:xfrm>
            <a:off x="539750" y="1917700"/>
            <a:ext cx="8064500" cy="4306888"/>
          </a:xfrm>
        </p:spPr>
        <p:txBody>
          <a:bodyPr/>
          <a:lstStyle/>
          <a:p>
            <a:pPr lvl="1" eaLnBrk="1" hangingPunct="1">
              <a:buFont typeface="Wingdings" pitchFamily="2" charset="2"/>
              <a:buNone/>
            </a:pPr>
            <a:endParaRPr lang="fr-FR" altLang="fr-FR" smtClean="0"/>
          </a:p>
          <a:p>
            <a:pPr eaLnBrk="1" hangingPunct="1">
              <a:buFont typeface="Wingdings" pitchFamily="2" charset="2"/>
              <a:buNone/>
            </a:pPr>
            <a:endParaRPr lang="fr-FR" altLang="fr-FR" smtClean="0"/>
          </a:p>
        </p:txBody>
      </p:sp>
      <p:graphicFrame>
        <p:nvGraphicFramePr>
          <p:cNvPr id="3" name="Tableau 2"/>
          <p:cNvGraphicFramePr>
            <a:graphicFrameLocks noGrp="1"/>
          </p:cNvGraphicFramePr>
          <p:nvPr/>
        </p:nvGraphicFramePr>
        <p:xfrm>
          <a:off x="454025" y="1525588"/>
          <a:ext cx="8243888" cy="3005137"/>
        </p:xfrm>
        <a:graphic>
          <a:graphicData uri="http://schemas.openxmlformats.org/drawingml/2006/table">
            <a:tbl>
              <a:tblPr firstRow="1" firstCol="1" bandRow="1"/>
              <a:tblGrid>
                <a:gridCol w="8243888"/>
              </a:tblGrid>
              <a:tr h="5869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800" b="1" kern="1200" dirty="0" smtClean="0">
                          <a:solidFill>
                            <a:srgbClr val="000099"/>
                          </a:solidFill>
                          <a:latin typeface="+mn-lt"/>
                          <a:ea typeface="+mn-ea"/>
                          <a:cs typeface="+mn-cs"/>
                        </a:rPr>
                        <a:t>I.</a:t>
                      </a:r>
                      <a:r>
                        <a:rPr lang="fr-FR" sz="1800" b="1" kern="1200" baseline="0" dirty="0" smtClean="0">
                          <a:solidFill>
                            <a:srgbClr val="000099"/>
                          </a:solidFill>
                          <a:latin typeface="+mn-lt"/>
                          <a:ea typeface="+mn-ea"/>
                          <a:cs typeface="+mn-cs"/>
                        </a:rPr>
                        <a:t> CONTEXTE </a:t>
                      </a:r>
                      <a:endParaRPr lang="fr-FR" sz="1800" b="1" kern="1200" dirty="0" smtClean="0">
                        <a:solidFill>
                          <a:srgbClr val="000099"/>
                        </a:solidFill>
                        <a:latin typeface="+mn-lt"/>
                        <a:ea typeface="+mn-ea"/>
                        <a:cs typeface="+mn-cs"/>
                      </a:endParaRPr>
                    </a:p>
                    <a:p>
                      <a:pPr>
                        <a:lnSpc>
                          <a:spcPct val="107000"/>
                        </a:lnSpc>
                        <a:spcAft>
                          <a:spcPts val="0"/>
                        </a:spcAft>
                      </a:pPr>
                      <a:endParaRPr lang="fr-FR" sz="1800" kern="1200" dirty="0">
                        <a:solidFill>
                          <a:srgbClr val="000099"/>
                        </a:solidFill>
                        <a:latin typeface="+mn-lt"/>
                        <a:ea typeface="+mn-ea"/>
                        <a:cs typeface="+mn-cs"/>
                      </a:endParaRPr>
                    </a:p>
                  </a:txBody>
                  <a:tcPr marL="68576" marR="685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880497">
                <a:tc>
                  <a:txBody>
                    <a:bodyPr/>
                    <a:lstStyle/>
                    <a:p>
                      <a:pPr marL="0" lvl="0" indent="0">
                        <a:lnSpc>
                          <a:spcPct val="107000"/>
                        </a:lnSpc>
                        <a:spcAft>
                          <a:spcPts val="0"/>
                        </a:spcAft>
                        <a:buFont typeface="+mj-lt"/>
                        <a:buNone/>
                      </a:pPr>
                      <a:r>
                        <a:rPr lang="fr-FR" sz="1800" b="1" kern="1200" dirty="0" smtClean="0">
                          <a:solidFill>
                            <a:srgbClr val="000099"/>
                          </a:solidFill>
                          <a:latin typeface="+mn-lt"/>
                          <a:ea typeface="+mn-ea"/>
                          <a:cs typeface="+mn-cs"/>
                        </a:rPr>
                        <a:t>II.</a:t>
                      </a:r>
                      <a:r>
                        <a:rPr lang="fr-FR" sz="1800" b="1" kern="1200" baseline="0" dirty="0" smtClean="0">
                          <a:solidFill>
                            <a:srgbClr val="000099"/>
                          </a:solidFill>
                          <a:latin typeface="+mn-lt"/>
                          <a:ea typeface="+mn-ea"/>
                          <a:cs typeface="+mn-cs"/>
                        </a:rPr>
                        <a:t> CADRE INSTITUTIONNEL </a:t>
                      </a:r>
                    </a:p>
                    <a:p>
                      <a:pPr marL="0" lvl="0" indent="0">
                        <a:lnSpc>
                          <a:spcPct val="107000"/>
                        </a:lnSpc>
                        <a:spcAft>
                          <a:spcPts val="0"/>
                        </a:spcAft>
                        <a:buFont typeface="+mj-lt"/>
                        <a:buNone/>
                      </a:pPr>
                      <a:endParaRPr lang="fr-FR" sz="1800" b="1" kern="1200" dirty="0" smtClean="0">
                        <a:solidFill>
                          <a:srgbClr val="000099"/>
                        </a:solidFill>
                        <a:latin typeface="+mn-lt"/>
                        <a:ea typeface="+mn-ea"/>
                        <a:cs typeface="+mn-cs"/>
                      </a:endParaRPr>
                    </a:p>
                    <a:p>
                      <a:pPr marL="0" lvl="0" indent="0">
                        <a:lnSpc>
                          <a:spcPct val="107000"/>
                        </a:lnSpc>
                        <a:spcAft>
                          <a:spcPts val="0"/>
                        </a:spcAft>
                        <a:buFont typeface="+mj-lt"/>
                        <a:buNone/>
                      </a:pPr>
                      <a:r>
                        <a:rPr lang="fr-FR" sz="1800" b="1" kern="1200" dirty="0" smtClean="0">
                          <a:solidFill>
                            <a:srgbClr val="000099"/>
                          </a:solidFill>
                          <a:latin typeface="+mn-lt"/>
                          <a:ea typeface="+mn-ea"/>
                          <a:cs typeface="+mn-cs"/>
                        </a:rPr>
                        <a:t>III.</a:t>
                      </a:r>
                      <a:r>
                        <a:rPr lang="fr-FR" sz="1800" b="1" kern="1200" baseline="0" dirty="0" smtClean="0">
                          <a:solidFill>
                            <a:srgbClr val="000099"/>
                          </a:solidFill>
                          <a:latin typeface="+mn-lt"/>
                          <a:ea typeface="+mn-ea"/>
                          <a:cs typeface="+mn-cs"/>
                        </a:rPr>
                        <a:t> </a:t>
                      </a:r>
                      <a:r>
                        <a:rPr lang="fr-FR" sz="1800" b="1" kern="1200" dirty="0" smtClean="0">
                          <a:solidFill>
                            <a:srgbClr val="000099"/>
                          </a:solidFill>
                          <a:latin typeface="+mn-lt"/>
                          <a:ea typeface="+mn-ea"/>
                          <a:cs typeface="+mn-cs"/>
                        </a:rPr>
                        <a:t>ORIENTATION</a:t>
                      </a:r>
                      <a:r>
                        <a:rPr lang="fr-FR" sz="1800" b="1" kern="1200" baseline="0" dirty="0" smtClean="0">
                          <a:solidFill>
                            <a:srgbClr val="000099"/>
                          </a:solidFill>
                          <a:latin typeface="+mn-lt"/>
                          <a:ea typeface="+mn-ea"/>
                          <a:cs typeface="+mn-cs"/>
                        </a:rPr>
                        <a:t> </a:t>
                      </a:r>
                      <a:r>
                        <a:rPr lang="fr-FR" sz="1800" b="1" kern="1200" dirty="0" smtClean="0">
                          <a:solidFill>
                            <a:srgbClr val="000099"/>
                          </a:solidFill>
                          <a:latin typeface="+mn-lt"/>
                          <a:ea typeface="+mn-ea"/>
                          <a:cs typeface="+mn-cs"/>
                        </a:rPr>
                        <a:t>STRATEGIQUE </a:t>
                      </a:r>
                      <a:r>
                        <a:rPr lang="fr-FR" sz="1800" b="1" kern="1200" dirty="0">
                          <a:solidFill>
                            <a:srgbClr val="000099"/>
                          </a:solidFill>
                          <a:latin typeface="+mn-lt"/>
                          <a:ea typeface="+mn-ea"/>
                          <a:cs typeface="+mn-cs"/>
                        </a:rPr>
                        <a:t>DE LA </a:t>
                      </a:r>
                      <a:r>
                        <a:rPr lang="fr-FR" sz="1800" b="1" kern="1200" dirty="0" smtClean="0">
                          <a:solidFill>
                            <a:srgbClr val="000099"/>
                          </a:solidFill>
                          <a:latin typeface="+mn-lt"/>
                          <a:ea typeface="+mn-ea"/>
                          <a:cs typeface="+mn-cs"/>
                        </a:rPr>
                        <a:t>PNE</a:t>
                      </a:r>
                    </a:p>
                  </a:txBody>
                  <a:tcPr marL="68576" marR="685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93499">
                <a:tc>
                  <a:txBody>
                    <a:bodyPr/>
                    <a:lstStyle/>
                    <a:p>
                      <a:pPr marL="0" lvl="0" indent="0">
                        <a:lnSpc>
                          <a:spcPct val="107000"/>
                        </a:lnSpc>
                        <a:spcAft>
                          <a:spcPts val="0"/>
                        </a:spcAft>
                        <a:buFont typeface="Wingdings" panose="05000000000000000000" pitchFamily="2" charset="2"/>
                        <a:buNone/>
                      </a:pPr>
                      <a:endParaRPr lang="fr-FR" sz="1800" kern="1200" dirty="0">
                        <a:solidFill>
                          <a:srgbClr val="000099"/>
                        </a:solidFill>
                        <a:latin typeface="+mn-lt"/>
                        <a:ea typeface="+mn-ea"/>
                        <a:cs typeface="+mn-cs"/>
                      </a:endParaRPr>
                    </a:p>
                  </a:txBody>
                  <a:tcPr marL="68576" marR="685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63646">
                <a:tc>
                  <a:txBody>
                    <a:bodyPr/>
                    <a:lstStyle/>
                    <a:p>
                      <a:pPr marL="0" lvl="0" indent="0">
                        <a:lnSpc>
                          <a:spcPct val="107000"/>
                        </a:lnSpc>
                        <a:spcAft>
                          <a:spcPts val="0"/>
                        </a:spcAft>
                        <a:buFont typeface="Wingdings" panose="05000000000000000000" pitchFamily="2" charset="2"/>
                        <a:buNone/>
                      </a:pPr>
                      <a:endParaRPr lang="fr-FR" sz="1800" kern="1200" dirty="0">
                        <a:solidFill>
                          <a:srgbClr val="000099"/>
                        </a:solidFill>
                        <a:latin typeface="+mn-lt"/>
                        <a:ea typeface="+mn-ea"/>
                        <a:cs typeface="+mn-cs"/>
                      </a:endParaRPr>
                    </a:p>
                  </a:txBody>
                  <a:tcPr marL="68576" marR="685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93499">
                <a:tc>
                  <a:txBody>
                    <a:bodyPr/>
                    <a:lstStyle/>
                    <a:p>
                      <a:pPr marL="0" lvl="0" indent="0">
                        <a:lnSpc>
                          <a:spcPct val="107000"/>
                        </a:lnSpc>
                        <a:spcAft>
                          <a:spcPts val="0"/>
                        </a:spcAft>
                        <a:buFont typeface="+mj-lt"/>
                        <a:buNone/>
                      </a:pPr>
                      <a:r>
                        <a:rPr lang="fr-FR" sz="1800" b="1" kern="1200" dirty="0" smtClean="0">
                          <a:solidFill>
                            <a:srgbClr val="000099"/>
                          </a:solidFill>
                          <a:latin typeface="+mn-lt"/>
                          <a:ea typeface="+mn-ea"/>
                          <a:cs typeface="+mn-cs"/>
                        </a:rPr>
                        <a:t>IV.</a:t>
                      </a:r>
                      <a:r>
                        <a:rPr lang="fr-FR" sz="1800" b="1" kern="1200" baseline="0" dirty="0" smtClean="0">
                          <a:solidFill>
                            <a:srgbClr val="000099"/>
                          </a:solidFill>
                          <a:latin typeface="+mn-lt"/>
                          <a:ea typeface="+mn-ea"/>
                          <a:cs typeface="+mn-cs"/>
                        </a:rPr>
                        <a:t> </a:t>
                      </a:r>
                      <a:r>
                        <a:rPr lang="fr-FR" sz="1800" b="1" kern="1200" dirty="0" smtClean="0">
                          <a:solidFill>
                            <a:srgbClr val="000099"/>
                          </a:solidFill>
                          <a:latin typeface="+mn-lt"/>
                          <a:ea typeface="+mn-ea"/>
                          <a:cs typeface="+mn-cs"/>
                        </a:rPr>
                        <a:t>RESULTATS DE MISE EN ŒUVRE </a:t>
                      </a:r>
                      <a:endParaRPr lang="fr-FR" sz="1800" b="1" kern="1200" dirty="0">
                        <a:solidFill>
                          <a:srgbClr val="000099"/>
                        </a:solidFill>
                        <a:latin typeface="+mn-lt"/>
                        <a:ea typeface="+mn-ea"/>
                        <a:cs typeface="+mn-cs"/>
                      </a:endParaRPr>
                    </a:p>
                  </a:txBody>
                  <a:tcPr marL="68576" marR="685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93499">
                <a:tc>
                  <a:txBody>
                    <a:bodyPr/>
                    <a:lstStyle/>
                    <a:p>
                      <a:pPr marL="0" lvl="0" indent="0">
                        <a:lnSpc>
                          <a:spcPct val="107000"/>
                        </a:lnSpc>
                        <a:spcAft>
                          <a:spcPts val="0"/>
                        </a:spcAft>
                        <a:buFont typeface="Wingdings" panose="05000000000000000000" pitchFamily="2" charset="2"/>
                        <a:buNone/>
                      </a:pPr>
                      <a:endParaRPr lang="fr-FR" sz="1800" kern="1200" dirty="0">
                        <a:solidFill>
                          <a:srgbClr val="000099"/>
                        </a:solidFill>
                        <a:latin typeface="+mn-lt"/>
                        <a:ea typeface="+mn-ea"/>
                        <a:cs typeface="+mn-cs"/>
                      </a:endParaRPr>
                    </a:p>
                  </a:txBody>
                  <a:tcPr marL="68576" marR="685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93499">
                <a:tc>
                  <a:txBody>
                    <a:bodyPr/>
                    <a:lstStyle/>
                    <a:p>
                      <a:pPr marL="342900" lvl="0" indent="-342900">
                        <a:lnSpc>
                          <a:spcPct val="107000"/>
                        </a:lnSpc>
                        <a:spcAft>
                          <a:spcPts val="0"/>
                        </a:spcAft>
                        <a:buFont typeface="Wingdings" panose="05000000000000000000" pitchFamily="2" charset="2"/>
                        <a:buChar char="ü"/>
                      </a:pPr>
                      <a:endParaRPr lang="fr-FR" sz="1800" kern="1200" dirty="0">
                        <a:solidFill>
                          <a:srgbClr val="000099"/>
                        </a:solidFill>
                        <a:latin typeface="+mn-lt"/>
                        <a:ea typeface="+mn-ea"/>
                        <a:cs typeface="+mn-cs"/>
                      </a:endParaRPr>
                    </a:p>
                  </a:txBody>
                  <a:tcPr marL="68576" marR="685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bl>
          </a:graphicData>
        </a:graphic>
      </p:graphicFrame>
      <p:sp>
        <p:nvSpPr>
          <p:cNvPr id="4119" name="ZoneTexte 4"/>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altLang="fr-FR" sz="2400" smtClean="0"/>
              <a:t>CONTEXTE</a:t>
            </a:r>
            <a:r>
              <a:rPr lang="fr-FR" altLang="fr-FR" smtClean="0"/>
              <a:t> </a:t>
            </a:r>
          </a:p>
        </p:txBody>
      </p:sp>
      <p:sp>
        <p:nvSpPr>
          <p:cNvPr id="5123" name="Espace réservé du contenu 2"/>
          <p:cNvSpPr>
            <a:spLocks noGrp="1"/>
          </p:cNvSpPr>
          <p:nvPr>
            <p:ph idx="1"/>
          </p:nvPr>
        </p:nvSpPr>
        <p:spPr/>
        <p:txBody>
          <a:bodyPr/>
          <a:lstStyle/>
          <a:p>
            <a:pPr marL="0" indent="0" algn="just">
              <a:buFont typeface="Wingdings" pitchFamily="2" charset="2"/>
              <a:buNone/>
            </a:pPr>
            <a:r>
              <a:rPr lang="fr-FR" altLang="fr-FR" smtClean="0"/>
              <a:t>Située en Afrique de l’Ouest et sur une superficie  de 322 462 Km</a:t>
            </a:r>
            <a:r>
              <a:rPr lang="fr-FR" altLang="fr-FR" sz="1600" smtClean="0"/>
              <a:t>²</a:t>
            </a:r>
            <a:r>
              <a:rPr lang="fr-FR" altLang="fr-FR" smtClean="0"/>
              <a:t> pour une population estimée à environ 23 millions habitants (RGPH 2014), la Côte d’Ivoire a développé une série d’initiatives depuis 2011 visant la promotion de l’emploi y compris celui des jeunes et des populations vulnérables.</a:t>
            </a:r>
          </a:p>
          <a:p>
            <a:pPr marL="0" indent="0" algn="just">
              <a:buFont typeface="Wingdings" pitchFamily="2" charset="2"/>
              <a:buNone/>
            </a:pPr>
            <a:endParaRPr lang="fr-FR" altLang="fr-FR" smtClean="0"/>
          </a:p>
          <a:p>
            <a:pPr marL="0" indent="0" algn="just">
              <a:buFont typeface="Wingdings" pitchFamily="2" charset="2"/>
              <a:buNone/>
            </a:pPr>
            <a:r>
              <a:rPr lang="fr-FR" altLang="fr-FR" smtClean="0"/>
              <a:t>Le Président de la république de Côte d’Ivoire  dès son accession à la tête du Pouvoir d’Etat a fait de l’emploi une priorité au cœur de l’action gouvernementale. </a:t>
            </a:r>
          </a:p>
          <a:p>
            <a:pPr marL="0" indent="0" algn="just">
              <a:buFont typeface="Wingdings" pitchFamily="2" charset="2"/>
              <a:buNone/>
            </a:pPr>
            <a:endParaRPr lang="fr-FR" altLang="fr-FR" smtClean="0"/>
          </a:p>
          <a:p>
            <a:pPr marL="0" indent="0" algn="just">
              <a:buFont typeface="Wingdings" pitchFamily="2" charset="2"/>
              <a:buNone/>
            </a:pPr>
            <a:r>
              <a:rPr lang="fr-FR" altLang="fr-FR" smtClean="0"/>
              <a:t>Fort de cet intérêt pour la question de l’emploi, le Gouvernement ivoirien s’est doté, le 7 juin 2012 d’une Politique Nationale de l’Emploi (PNE 2012-2015), suivie en novembre 2013 de l’adoption de la Stratégie de Relance de l’Emploi (SRE 2013). </a:t>
            </a:r>
          </a:p>
          <a:p>
            <a:pPr marL="0" indent="0" algn="just">
              <a:buFont typeface="Wingdings" pitchFamily="2" charset="2"/>
              <a:buNone/>
            </a:pPr>
            <a:r>
              <a:rPr lang="fr-FR" altLang="fr-FR" smtClean="0"/>
              <a:t>A la fin du premier cycle de la PNE, un second cycle est entamé en vue de formuler la PNE 2016-2020 endossée au Plan National de Développement (PND) 2016-2020.</a:t>
            </a:r>
          </a:p>
        </p:txBody>
      </p:sp>
      <p:sp>
        <p:nvSpPr>
          <p:cNvPr id="5124" name="Espace réservé du numéro de diapositive 3"/>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0A71369F-7E93-4718-9F8E-E7D65C1E0CC4}" type="slidenum">
              <a:rPr lang="en-US" altLang="fr-FR">
                <a:latin typeface="Arial Black" pitchFamily="34" charset="0"/>
              </a:rPr>
              <a:pPr>
                <a:spcBef>
                  <a:spcPct val="0"/>
                </a:spcBef>
                <a:buClrTx/>
                <a:buSzTx/>
                <a:buFontTx/>
                <a:buNone/>
              </a:pPr>
              <a:t>3</a:t>
            </a:fld>
            <a:endParaRPr lang="en-US" altLang="fr-FR">
              <a:latin typeface="Arial Black" pitchFamily="34" charset="0"/>
            </a:endParaRPr>
          </a:p>
        </p:txBody>
      </p:sp>
      <p:sp>
        <p:nvSpPr>
          <p:cNvPr id="5125" name="ZoneTexte 4"/>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altLang="fr-FR" sz="2400" smtClean="0"/>
              <a:t>CADRE INSTITUTIONNEL </a:t>
            </a:r>
          </a:p>
        </p:txBody>
      </p:sp>
      <p:sp>
        <p:nvSpPr>
          <p:cNvPr id="6147" name="Espace réservé du contenu 2"/>
          <p:cNvSpPr>
            <a:spLocks noGrp="1"/>
          </p:cNvSpPr>
          <p:nvPr>
            <p:ph idx="1"/>
          </p:nvPr>
        </p:nvSpPr>
        <p:spPr/>
        <p:txBody>
          <a:bodyPr/>
          <a:lstStyle/>
          <a:p>
            <a:pPr marL="0" indent="0" algn="just">
              <a:buFont typeface="Wingdings" pitchFamily="2" charset="2"/>
              <a:buNone/>
            </a:pPr>
            <a:r>
              <a:rPr lang="fr-FR" altLang="fr-FR" smtClean="0"/>
              <a:t>Le secteur de l’emploi en Côte d’Ivoire est marqué par deux (2) Ministère en occurrence, le Ministère de l’Emploi et de la Protection Sociale (MEPS) en charge de l’emploi de façon générale avec un focus sur l’emploi des couches vulnérables (personnes en situation de handicap, femmes et hommes de plus de 35 ans) et le Ministère de la Promotion de la Jeunesse, de l’Emploi Jeunes et du Service Civique (MPJEJSC) en charge de l’emploi des jeunes (35 au plus) et ce, depuis la réforme institutionnelle en 2015 afin de traiter de façon spécifique, l’épineuse question du chômage des jeunes.</a:t>
            </a:r>
          </a:p>
          <a:p>
            <a:pPr marL="0" indent="0" algn="just">
              <a:buFont typeface="Wingdings" pitchFamily="2" charset="2"/>
              <a:buNone/>
            </a:pPr>
            <a:r>
              <a:rPr lang="fr-FR" altLang="fr-FR" smtClean="0"/>
              <a:t>Le Ministère de la Promotion de la Jeunesse, de l’Emploi Jeunes et du Service Civique (MPJEJSC) a pour structure opérationnelle, l’Agence Emploi Jeunes (AEJ).</a:t>
            </a:r>
          </a:p>
          <a:p>
            <a:pPr marL="0" indent="0" algn="just">
              <a:buFont typeface="Wingdings" pitchFamily="2" charset="2"/>
              <a:buNone/>
            </a:pPr>
            <a:r>
              <a:rPr lang="fr-FR" altLang="fr-FR" smtClean="0"/>
              <a:t>Le Ministère de l’Emploi et de la Protection Sociale (MEPS) a pour direction opérationnelle, en matière d’emploi, la Direction Générale de l’Emploi (DGE) dont l’une des missions principale est l’élaboration, le suivi et la coordination de la Politique Nationale de l’Emploi (PNE). </a:t>
            </a:r>
          </a:p>
        </p:txBody>
      </p:sp>
      <p:sp>
        <p:nvSpPr>
          <p:cNvPr id="6148" name="Espace réservé du numéro de diapositive 3"/>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7277A82F-B39C-4793-9F7D-441E865F288A}" type="slidenum">
              <a:rPr lang="en-US" altLang="fr-FR">
                <a:latin typeface="Arial Black" pitchFamily="34" charset="0"/>
              </a:rPr>
              <a:pPr>
                <a:spcBef>
                  <a:spcPct val="0"/>
                </a:spcBef>
                <a:buClrTx/>
                <a:buSzTx/>
                <a:buFontTx/>
                <a:buNone/>
              </a:pPr>
              <a:t>4</a:t>
            </a:fld>
            <a:endParaRPr lang="en-US" altLang="fr-FR">
              <a:latin typeface="Arial Black" pitchFamily="34" charset="0"/>
            </a:endParaRPr>
          </a:p>
        </p:txBody>
      </p:sp>
      <p:sp>
        <p:nvSpPr>
          <p:cNvPr id="6149" name="ZoneTexte 4"/>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4"/>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2FDC1064-44C8-47B3-8408-623749822E3B}" type="slidenum">
              <a:rPr lang="en-US" altLang="fr-FR">
                <a:latin typeface="Arial Black" pitchFamily="34" charset="0"/>
              </a:rPr>
              <a:pPr>
                <a:spcBef>
                  <a:spcPct val="0"/>
                </a:spcBef>
                <a:buClrTx/>
                <a:buSzTx/>
                <a:buFontTx/>
                <a:buNone/>
              </a:pPr>
              <a:t>5</a:t>
            </a:fld>
            <a:endParaRPr lang="en-US" altLang="fr-FR">
              <a:latin typeface="Arial Black" pitchFamily="34" charset="0"/>
            </a:endParaRPr>
          </a:p>
        </p:txBody>
      </p:sp>
      <p:pic>
        <p:nvPicPr>
          <p:cNvPr id="7171" name="Image 2"/>
          <p:cNvPicPr>
            <a:picLocks noChangeAspect="1"/>
          </p:cNvPicPr>
          <p:nvPr/>
        </p:nvPicPr>
        <p:blipFill>
          <a:blip r:embed="rId3">
            <a:extLst>
              <a:ext uri="{28A0092B-C50C-407E-A947-70E740481C1C}">
                <a14:useLocalDpi xmlns:a14="http://schemas.microsoft.com/office/drawing/2010/main" val="0"/>
              </a:ext>
            </a:extLst>
          </a:blip>
          <a:srcRect l="27670" t="20874" r="20860" b="26955"/>
          <a:stretch>
            <a:fillRect/>
          </a:stretch>
        </p:blipFill>
        <p:spPr bwMode="auto">
          <a:xfrm>
            <a:off x="3568700" y="503238"/>
            <a:ext cx="5324475"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8"/>
          <p:cNvSpPr>
            <a:spLocks noGrp="1" noChangeArrowheads="1"/>
          </p:cNvSpPr>
          <p:nvPr>
            <p:ph type="title"/>
          </p:nvPr>
        </p:nvSpPr>
        <p:spPr>
          <a:xfrm>
            <a:off x="4248150" y="2925763"/>
            <a:ext cx="3168650" cy="1025525"/>
          </a:xfrm>
        </p:spPr>
        <p:txBody>
          <a:bodyPr/>
          <a:lstStyle/>
          <a:p>
            <a:pPr algn="ctr" eaLnBrk="1" hangingPunct="1">
              <a:defRPr/>
            </a:pPr>
            <a:r>
              <a:rPr lang="fr-FR" altLang="fr-FR" dirty="0" smtClean="0">
                <a:solidFill>
                  <a:schemeClr val="bg2">
                    <a:lumMod val="20000"/>
                    <a:lumOff val="80000"/>
                  </a:schemeClr>
                </a:solidFill>
              </a:rPr>
              <a:t/>
            </a:r>
            <a:br>
              <a:rPr lang="fr-FR" altLang="fr-FR" dirty="0" smtClean="0">
                <a:solidFill>
                  <a:schemeClr val="bg2">
                    <a:lumMod val="20000"/>
                    <a:lumOff val="80000"/>
                  </a:schemeClr>
                </a:solidFill>
              </a:rPr>
            </a:br>
            <a:r>
              <a:rPr lang="fr-FR" dirty="0" smtClean="0">
                <a:solidFill>
                  <a:schemeClr val="bg2">
                    <a:lumMod val="20000"/>
                    <a:lumOff val="80000"/>
                  </a:schemeClr>
                </a:solidFill>
              </a:rPr>
              <a:t>ORIENTATION STRATEGIQUE </a:t>
            </a:r>
            <a:r>
              <a:rPr lang="fr-FR" dirty="0">
                <a:solidFill>
                  <a:schemeClr val="bg2">
                    <a:lumMod val="20000"/>
                    <a:lumOff val="80000"/>
                  </a:schemeClr>
                </a:solidFill>
              </a:rPr>
              <a:t>DE LA PNE</a:t>
            </a:r>
            <a:r>
              <a:rPr lang="fr-FR" dirty="0"/>
              <a:t/>
            </a:r>
            <a:br>
              <a:rPr lang="fr-FR" dirty="0"/>
            </a:br>
            <a:endParaRPr lang="fr-FR" altLang="fr-FR" dirty="0" smtClean="0">
              <a:solidFill>
                <a:schemeClr val="bg2">
                  <a:lumMod val="20000"/>
                  <a:lumOff val="80000"/>
                </a:schemeClr>
              </a:solidFill>
            </a:endParaRPr>
          </a:p>
        </p:txBody>
      </p:sp>
      <p:sp>
        <p:nvSpPr>
          <p:cNvPr id="7173" name="ZoneTexte 6"/>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pic>
        <p:nvPicPr>
          <p:cNvPr id="7174"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 y="3773488"/>
            <a:ext cx="3552825"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4"/>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1B376B48-BA9F-4913-B285-C83551347EDB}" type="slidenum">
              <a:rPr lang="en-US" altLang="fr-FR">
                <a:latin typeface="Arial Black" pitchFamily="34" charset="0"/>
              </a:rPr>
              <a:pPr>
                <a:spcBef>
                  <a:spcPct val="0"/>
                </a:spcBef>
                <a:buClrTx/>
                <a:buSzTx/>
                <a:buFontTx/>
                <a:buNone/>
              </a:pPr>
              <a:t>6</a:t>
            </a:fld>
            <a:endParaRPr lang="en-US" altLang="fr-FR">
              <a:latin typeface="Arial Black" pitchFamily="34" charset="0"/>
            </a:endParaRPr>
          </a:p>
        </p:txBody>
      </p:sp>
      <p:sp>
        <p:nvSpPr>
          <p:cNvPr id="15363" name="Rectangle 6"/>
          <p:cNvSpPr>
            <a:spLocks noGrp="1" noChangeArrowheads="1"/>
          </p:cNvSpPr>
          <p:nvPr>
            <p:ph type="title"/>
          </p:nvPr>
        </p:nvSpPr>
        <p:spPr>
          <a:xfrm>
            <a:off x="0" y="333375"/>
            <a:ext cx="9036050" cy="688975"/>
          </a:xfrm>
        </p:spPr>
        <p:txBody>
          <a:bodyPr/>
          <a:lstStyle/>
          <a:p>
            <a:pPr algn="ctr">
              <a:defRPr/>
            </a:pPr>
            <a:r>
              <a:rPr lang="fr-FR" sz="1600" b="0" dirty="0" smtClean="0">
                <a:solidFill>
                  <a:schemeClr val="accent5">
                    <a:lumMod val="50000"/>
                  </a:schemeClr>
                </a:solidFill>
              </a:rPr>
              <a:t>        </a:t>
            </a:r>
            <a:br>
              <a:rPr lang="fr-FR" sz="1600" b="0" dirty="0" smtClean="0">
                <a:solidFill>
                  <a:schemeClr val="accent5">
                    <a:lumMod val="50000"/>
                  </a:schemeClr>
                </a:solidFill>
              </a:rPr>
            </a:br>
            <a:r>
              <a:rPr lang="fr-FR" sz="1600" b="0" dirty="0" smtClean="0">
                <a:solidFill>
                  <a:schemeClr val="accent5">
                    <a:lumMod val="50000"/>
                  </a:schemeClr>
                </a:solidFill>
              </a:rPr>
              <a:t>Orientation </a:t>
            </a:r>
            <a:r>
              <a:rPr lang="fr-FR" sz="1600" b="0" dirty="0">
                <a:solidFill>
                  <a:schemeClr val="accent5">
                    <a:lumMod val="50000"/>
                  </a:schemeClr>
                </a:solidFill>
              </a:rPr>
              <a:t>stratégique du Gouvernement à travers la Politique Nationale de </a:t>
            </a:r>
            <a:r>
              <a:rPr lang="fr-FR" sz="1600" b="0" dirty="0" smtClean="0">
                <a:solidFill>
                  <a:schemeClr val="accent5">
                    <a:lumMod val="50000"/>
                  </a:schemeClr>
                </a:solidFill>
              </a:rPr>
              <a:t>l’Emploi </a:t>
            </a:r>
            <a:br>
              <a:rPr lang="fr-FR" sz="1600" b="0" dirty="0" smtClean="0">
                <a:solidFill>
                  <a:schemeClr val="accent5">
                    <a:lumMod val="50000"/>
                  </a:schemeClr>
                </a:solidFill>
              </a:rPr>
            </a:br>
            <a:r>
              <a:rPr lang="fr-FR" sz="1600" b="0" dirty="0">
                <a:solidFill>
                  <a:schemeClr val="accent5">
                    <a:lumMod val="50000"/>
                  </a:schemeClr>
                </a:solidFill>
              </a:rPr>
              <a:t> </a:t>
            </a:r>
            <a:r>
              <a:rPr lang="fr-FR" sz="1600" b="0" dirty="0" smtClean="0">
                <a:solidFill>
                  <a:schemeClr val="accent5">
                    <a:lumMod val="50000"/>
                  </a:schemeClr>
                </a:solidFill>
              </a:rPr>
              <a:t>                             </a:t>
            </a:r>
            <a:endParaRPr lang="fr-FR" sz="1600" b="0" dirty="0">
              <a:solidFill>
                <a:schemeClr val="accent5">
                  <a:lumMod val="50000"/>
                </a:schemeClr>
              </a:solidFill>
            </a:endParaRPr>
          </a:p>
        </p:txBody>
      </p:sp>
      <p:sp>
        <p:nvSpPr>
          <p:cNvPr id="8196" name="ZoneTexte 4"/>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pic>
        <p:nvPicPr>
          <p:cNvPr id="8197" name="Image 5"/>
          <p:cNvPicPr>
            <a:picLocks noChangeAspect="1" noChangeArrowheads="1"/>
          </p:cNvPicPr>
          <p:nvPr/>
        </p:nvPicPr>
        <p:blipFill>
          <a:blip r:embed="rId3">
            <a:extLst>
              <a:ext uri="{28A0092B-C50C-407E-A947-70E740481C1C}">
                <a14:useLocalDpi xmlns:a14="http://schemas.microsoft.com/office/drawing/2010/main" val="0"/>
              </a:ext>
            </a:extLst>
          </a:blip>
          <a:srcRect l="18849" t="16762" r="30556" b="5901"/>
          <a:stretch>
            <a:fillRect/>
          </a:stretch>
        </p:blipFill>
        <p:spPr bwMode="auto">
          <a:xfrm>
            <a:off x="684213" y="917575"/>
            <a:ext cx="820896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4"/>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06708675-EA97-4B4A-8553-B2BBB262FBE3}" type="slidenum">
              <a:rPr lang="en-US" altLang="fr-FR">
                <a:latin typeface="Arial Black" pitchFamily="34" charset="0"/>
              </a:rPr>
              <a:pPr>
                <a:spcBef>
                  <a:spcPct val="0"/>
                </a:spcBef>
                <a:buClrTx/>
                <a:buSzTx/>
                <a:buFontTx/>
                <a:buNone/>
              </a:pPr>
              <a:t>7</a:t>
            </a:fld>
            <a:endParaRPr lang="en-US" altLang="fr-FR">
              <a:latin typeface="Arial Black" pitchFamily="34" charset="0"/>
            </a:endParaRPr>
          </a:p>
        </p:txBody>
      </p:sp>
      <p:sp>
        <p:nvSpPr>
          <p:cNvPr id="15363" name="Rectangle 6"/>
          <p:cNvSpPr>
            <a:spLocks noGrp="1" noChangeArrowheads="1"/>
          </p:cNvSpPr>
          <p:nvPr>
            <p:ph type="title"/>
          </p:nvPr>
        </p:nvSpPr>
        <p:spPr>
          <a:xfrm>
            <a:off x="-3175" y="601663"/>
            <a:ext cx="9037638" cy="688975"/>
          </a:xfrm>
        </p:spPr>
        <p:txBody>
          <a:bodyPr/>
          <a:lstStyle/>
          <a:p>
            <a:pPr algn="ctr">
              <a:defRPr/>
            </a:pPr>
            <a:r>
              <a:rPr lang="fr-FR" sz="1600" b="0" dirty="0" smtClean="0">
                <a:solidFill>
                  <a:schemeClr val="accent5">
                    <a:lumMod val="50000"/>
                  </a:schemeClr>
                </a:solidFill>
              </a:rPr>
              <a:t>Cadre organisationnel de la gouvernance  en matière d’emploi</a:t>
            </a:r>
            <a:endParaRPr lang="fr-FR" sz="1600" b="0" dirty="0">
              <a:solidFill>
                <a:schemeClr val="accent5">
                  <a:lumMod val="50000"/>
                </a:schemeClr>
              </a:solidFill>
            </a:endParaRPr>
          </a:p>
        </p:txBody>
      </p:sp>
      <p:sp>
        <p:nvSpPr>
          <p:cNvPr id="9220" name="ZoneTexte 4"/>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sp>
        <p:nvSpPr>
          <p:cNvPr id="6" name="Rectangle 5"/>
          <p:cNvSpPr/>
          <p:nvPr/>
        </p:nvSpPr>
        <p:spPr>
          <a:xfrm>
            <a:off x="303213" y="1414463"/>
            <a:ext cx="8429625" cy="5214937"/>
          </a:xfrm>
          <a:prstGeom prst="rect">
            <a:avLst/>
          </a:prstGeom>
          <a:solidFill>
            <a:srgbClr val="F4891E">
              <a:lumMod val="60000"/>
              <a:lumOff val="40000"/>
            </a:srgbClr>
          </a:solidFill>
          <a:ln w="25400" cap="flat" cmpd="sng" algn="ctr">
            <a:solidFill>
              <a:srgbClr val="F4891E">
                <a:shade val="50000"/>
              </a:srgbClr>
            </a:solidFill>
            <a:prstDash val="solid"/>
          </a:ln>
          <a:effectLst/>
        </p:spPr>
        <p:txBody>
          <a:bodyPr anchor="ctr"/>
          <a:lstStyle/>
          <a:p>
            <a:pPr algn="just" eaLnBrk="1" fontAlgn="auto" hangingPunct="1">
              <a:spcBef>
                <a:spcPts val="0"/>
              </a:spcBef>
              <a:spcAft>
                <a:spcPts val="0"/>
              </a:spcAft>
              <a:defRPr/>
            </a:pPr>
            <a:endParaRPr lang="fr-FR" sz="800" b="1" u="sng" kern="0" dirty="0">
              <a:solidFill>
                <a:srgbClr val="4BACC6">
                  <a:lumMod val="50000"/>
                </a:srgbClr>
              </a:solidFill>
              <a:latin typeface="Calibri"/>
            </a:endParaRPr>
          </a:p>
          <a:p>
            <a:pPr algn="just" eaLnBrk="1" fontAlgn="auto" hangingPunct="1">
              <a:spcBef>
                <a:spcPts val="0"/>
              </a:spcBef>
              <a:spcAft>
                <a:spcPts val="0"/>
              </a:spcAft>
              <a:defRPr/>
            </a:pPr>
            <a:r>
              <a:rPr lang="fr-FR" b="1" kern="0" dirty="0">
                <a:solidFill>
                  <a:srgbClr val="4BACC6">
                    <a:lumMod val="50000"/>
                  </a:srgbClr>
                </a:solidFill>
                <a:latin typeface="Calibri"/>
              </a:rPr>
              <a:t> </a:t>
            </a:r>
          </a:p>
          <a:p>
            <a:pPr algn="just" eaLnBrk="1" fontAlgn="auto" hangingPunct="1">
              <a:spcBef>
                <a:spcPts val="0"/>
              </a:spcBef>
              <a:spcAft>
                <a:spcPts val="0"/>
              </a:spcAft>
              <a:defRPr/>
            </a:pPr>
            <a:endParaRPr lang="fr-FR" sz="1000" b="1" kern="0" dirty="0">
              <a:solidFill>
                <a:srgbClr val="4BACC6">
                  <a:lumMod val="50000"/>
                </a:srgbClr>
              </a:solidFill>
              <a:latin typeface="Calibri"/>
            </a:endParaRPr>
          </a:p>
        </p:txBody>
      </p:sp>
      <p:sp>
        <p:nvSpPr>
          <p:cNvPr id="7" name="Rectangle à coins arrondis 6"/>
          <p:cNvSpPr/>
          <p:nvPr/>
        </p:nvSpPr>
        <p:spPr>
          <a:xfrm>
            <a:off x="2890838" y="1436688"/>
            <a:ext cx="2600325" cy="539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100">
                <a:ea typeface="Calibri" panose="020F0502020204030204" pitchFamily="34" charset="0"/>
                <a:cs typeface="Times New Roman" panose="02020603050405020304" pitchFamily="18" charset="0"/>
              </a:rPr>
              <a:t>CONSEIL PRESIDENTIEL SUR L’EMPLOI</a:t>
            </a:r>
          </a:p>
        </p:txBody>
      </p:sp>
      <p:sp>
        <p:nvSpPr>
          <p:cNvPr id="8" name="Rectangle à coins arrondis 7"/>
          <p:cNvSpPr/>
          <p:nvPr/>
        </p:nvSpPr>
        <p:spPr>
          <a:xfrm>
            <a:off x="2919413" y="2074863"/>
            <a:ext cx="2571750" cy="565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endParaRPr lang="fr-FR" sz="1100" dirty="0">
              <a:ea typeface="Calibri" panose="020F0502020204030204" pitchFamily="34" charset="0"/>
              <a:cs typeface="Times New Roman" panose="02020603050405020304" pitchFamily="18" charset="0"/>
            </a:endParaRPr>
          </a:p>
          <a:p>
            <a:pPr algn="ctr">
              <a:lnSpc>
                <a:spcPct val="107000"/>
              </a:lnSpc>
              <a:spcAft>
                <a:spcPts val="800"/>
              </a:spcAft>
              <a:defRPr/>
            </a:pPr>
            <a:r>
              <a:rPr lang="fr-FR" sz="1100" dirty="0">
                <a:ea typeface="Calibri" panose="020F0502020204030204" pitchFamily="34" charset="0"/>
                <a:cs typeface="Times New Roman" panose="02020603050405020304" pitchFamily="18" charset="0"/>
              </a:rPr>
              <a:t>COMITE GOUVERNEMENTAL SUR L’EMPLOI</a:t>
            </a:r>
          </a:p>
          <a:p>
            <a:pPr algn="ctr">
              <a:lnSpc>
                <a:spcPct val="107000"/>
              </a:lnSpc>
              <a:spcAft>
                <a:spcPts val="800"/>
              </a:spcAft>
              <a:defRPr/>
            </a:pPr>
            <a:r>
              <a:rPr lang="fr-FR" sz="1100" dirty="0">
                <a:ea typeface="Calibri" panose="020F0502020204030204" pitchFamily="34" charset="0"/>
                <a:cs typeface="Times New Roman" panose="02020603050405020304" pitchFamily="18" charset="0"/>
              </a:rPr>
              <a:t> </a:t>
            </a:r>
          </a:p>
        </p:txBody>
      </p:sp>
      <p:sp>
        <p:nvSpPr>
          <p:cNvPr id="9" name="Rectangle à coins arrondis 8"/>
          <p:cNvSpPr/>
          <p:nvPr/>
        </p:nvSpPr>
        <p:spPr>
          <a:xfrm>
            <a:off x="855663" y="2779713"/>
            <a:ext cx="6461125" cy="752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100">
                <a:ea typeface="Calibri" panose="020F0502020204030204" pitchFamily="34" charset="0"/>
                <a:cs typeface="Times New Roman" panose="02020603050405020304" pitchFamily="18" charset="0"/>
              </a:rPr>
              <a:t>POLITIQUE NATIONALE DE L’EMPLOI</a:t>
            </a:r>
          </a:p>
        </p:txBody>
      </p:sp>
      <p:sp>
        <p:nvSpPr>
          <p:cNvPr id="10" name="Rectangle 9"/>
          <p:cNvSpPr/>
          <p:nvPr/>
        </p:nvSpPr>
        <p:spPr>
          <a:xfrm>
            <a:off x="879475" y="3670300"/>
            <a:ext cx="2028825"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100">
                <a:ea typeface="Calibri" panose="020F0502020204030204" pitchFamily="34" charset="0"/>
                <a:cs typeface="Times New Roman" panose="02020603050405020304" pitchFamily="18" charset="0"/>
              </a:rPr>
              <a:t>GOUVERNANCE DU SECTEUR DE L’EMPLOI</a:t>
            </a:r>
          </a:p>
        </p:txBody>
      </p:sp>
      <p:sp>
        <p:nvSpPr>
          <p:cNvPr id="11" name="Rectangle 10"/>
          <p:cNvSpPr/>
          <p:nvPr/>
        </p:nvSpPr>
        <p:spPr>
          <a:xfrm>
            <a:off x="3046413" y="3678238"/>
            <a:ext cx="2162175" cy="81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100">
                <a:ea typeface="Calibri" panose="020F0502020204030204" pitchFamily="34" charset="0"/>
                <a:cs typeface="Times New Roman" panose="02020603050405020304" pitchFamily="18" charset="0"/>
              </a:rPr>
              <a:t>DEVELOPPEMENT DE LA CREATION D’EMPLOIS</a:t>
            </a:r>
          </a:p>
        </p:txBody>
      </p:sp>
      <p:sp>
        <p:nvSpPr>
          <p:cNvPr id="12" name="Rectangle 11"/>
          <p:cNvSpPr/>
          <p:nvPr/>
        </p:nvSpPr>
        <p:spPr>
          <a:xfrm>
            <a:off x="5335588" y="3686175"/>
            <a:ext cx="1981200"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100">
                <a:ea typeface="Calibri" panose="020F0502020204030204" pitchFamily="34" charset="0"/>
                <a:cs typeface="Times New Roman" panose="02020603050405020304" pitchFamily="18" charset="0"/>
              </a:rPr>
              <a:t>INFORMATION SUR LE MARCHE DU TRAVAIL</a:t>
            </a:r>
          </a:p>
        </p:txBody>
      </p:sp>
      <p:sp>
        <p:nvSpPr>
          <p:cNvPr id="13" name="Arrondir un rectangle avec un coin diagonal 12"/>
          <p:cNvSpPr/>
          <p:nvPr/>
        </p:nvSpPr>
        <p:spPr>
          <a:xfrm>
            <a:off x="854075" y="4508500"/>
            <a:ext cx="1714500" cy="74295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100" dirty="0">
                <a:ea typeface="Calibri" panose="020F0502020204030204" pitchFamily="34" charset="0"/>
                <a:cs typeface="Times New Roman" panose="02020603050405020304" pitchFamily="18" charset="0"/>
              </a:rPr>
              <a:t>COMITE EMPLOI</a:t>
            </a:r>
          </a:p>
        </p:txBody>
      </p:sp>
      <p:sp>
        <p:nvSpPr>
          <p:cNvPr id="14" name="Organigramme : Données 13"/>
          <p:cNvSpPr/>
          <p:nvPr/>
        </p:nvSpPr>
        <p:spPr>
          <a:xfrm>
            <a:off x="533400" y="5319713"/>
            <a:ext cx="2060575" cy="3810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100">
                <a:ea typeface="Calibri" panose="020F0502020204030204" pitchFamily="34" charset="0"/>
                <a:cs typeface="Times New Roman" panose="02020603050405020304" pitchFamily="18" charset="0"/>
              </a:rPr>
              <a:t>MEPS</a:t>
            </a:r>
          </a:p>
        </p:txBody>
      </p:sp>
      <p:sp>
        <p:nvSpPr>
          <p:cNvPr id="15" name="Organigramme : Données 14"/>
          <p:cNvSpPr/>
          <p:nvPr/>
        </p:nvSpPr>
        <p:spPr>
          <a:xfrm>
            <a:off x="511175" y="5753100"/>
            <a:ext cx="1689100" cy="3810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100" dirty="0">
                <a:ea typeface="Calibri" panose="020F0502020204030204" pitchFamily="34" charset="0"/>
                <a:cs typeface="Times New Roman" panose="02020603050405020304" pitchFamily="18" charset="0"/>
              </a:rPr>
              <a:t>MPJEJSC</a:t>
            </a:r>
          </a:p>
        </p:txBody>
      </p:sp>
      <p:sp>
        <p:nvSpPr>
          <p:cNvPr id="16" name="Organigramme : Données 15"/>
          <p:cNvSpPr/>
          <p:nvPr/>
        </p:nvSpPr>
        <p:spPr>
          <a:xfrm>
            <a:off x="339725" y="6215063"/>
            <a:ext cx="1860550" cy="3810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100" dirty="0">
                <a:ea typeface="Calibri" panose="020F0502020204030204" pitchFamily="34" charset="0"/>
                <a:cs typeface="Times New Roman" panose="02020603050405020304" pitchFamily="18" charset="0"/>
              </a:rPr>
              <a:t>AUTRES MINISTERES</a:t>
            </a:r>
          </a:p>
        </p:txBody>
      </p:sp>
      <p:sp>
        <p:nvSpPr>
          <p:cNvPr id="17" name="Rogner un rectangle avec un coin du même côté 16"/>
          <p:cNvSpPr/>
          <p:nvPr/>
        </p:nvSpPr>
        <p:spPr>
          <a:xfrm>
            <a:off x="3044825" y="4543425"/>
            <a:ext cx="2095500" cy="185737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Aft>
                <a:spcPts val="0"/>
              </a:spcAft>
              <a:buFont typeface="Symbol" panose="05050102010706020507" pitchFamily="18" charset="2"/>
              <a:buChar char=""/>
              <a:defRPr/>
            </a:pPr>
            <a:r>
              <a:rPr lang="fr-FR" sz="1100" dirty="0">
                <a:ea typeface="Calibri" panose="020F0502020204030204" pitchFamily="34" charset="0"/>
                <a:cs typeface="Times New Roman" panose="02020603050405020304" pitchFamily="18" charset="0"/>
              </a:rPr>
              <a:t>Développement de l’employabilité de la main-d’œuvre</a:t>
            </a:r>
          </a:p>
          <a:p>
            <a:pPr marL="342900" indent="-342900">
              <a:spcAft>
                <a:spcPts val="0"/>
              </a:spcAft>
              <a:buFont typeface="Symbol" panose="05050102010706020507" pitchFamily="18" charset="2"/>
              <a:buChar char=""/>
              <a:defRPr/>
            </a:pPr>
            <a:r>
              <a:rPr lang="fr-FR" sz="1100" dirty="0">
                <a:ea typeface="Calibri" panose="020F0502020204030204" pitchFamily="34" charset="0"/>
                <a:cs typeface="Times New Roman" panose="02020603050405020304" pitchFamily="18" charset="0"/>
              </a:rPr>
              <a:t>Développement de l’Entrepreneuriat et  la formalisation du secteur informel</a:t>
            </a:r>
          </a:p>
          <a:p>
            <a:pPr marL="342900" indent="-342900">
              <a:spcAft>
                <a:spcPts val="0"/>
              </a:spcAft>
              <a:buFont typeface="Symbol" panose="05050102010706020507" pitchFamily="18" charset="2"/>
              <a:buChar char=""/>
              <a:defRPr/>
            </a:pPr>
            <a:r>
              <a:rPr lang="fr-FR" sz="1100" dirty="0">
                <a:ea typeface="Calibri" panose="020F0502020204030204" pitchFamily="34" charset="0"/>
                <a:cs typeface="Times New Roman" panose="02020603050405020304" pitchFamily="18" charset="0"/>
              </a:rPr>
              <a:t>Développement de l’emploi décent</a:t>
            </a:r>
          </a:p>
          <a:p>
            <a:pPr marL="342900" indent="-342900">
              <a:spcAft>
                <a:spcPts val="0"/>
              </a:spcAft>
              <a:buFont typeface="Symbol" panose="05050102010706020507" pitchFamily="18" charset="2"/>
              <a:buChar char=""/>
              <a:defRPr/>
            </a:pPr>
            <a:r>
              <a:rPr lang="fr-FR" sz="1100" dirty="0">
                <a:ea typeface="Calibri" panose="020F0502020204030204" pitchFamily="34" charset="0"/>
                <a:cs typeface="Times New Roman" panose="02020603050405020304" pitchFamily="18" charset="0"/>
              </a:rPr>
              <a:t>etc.</a:t>
            </a:r>
          </a:p>
          <a:p>
            <a:pPr>
              <a:spcAft>
                <a:spcPts val="0"/>
              </a:spcAft>
              <a:defRPr/>
            </a:pPr>
            <a:r>
              <a:rPr lang="fr-FR" sz="1100" dirty="0">
                <a:ea typeface="Calibri" panose="020F0502020204030204" pitchFamily="34" charset="0"/>
                <a:cs typeface="Times New Roman" panose="02020603050405020304" pitchFamily="18" charset="0"/>
              </a:rPr>
              <a:t> </a:t>
            </a:r>
          </a:p>
        </p:txBody>
      </p:sp>
      <p:sp>
        <p:nvSpPr>
          <p:cNvPr id="18" name="Rogner un rectangle avec un coin du même côté 17"/>
          <p:cNvSpPr/>
          <p:nvPr/>
        </p:nvSpPr>
        <p:spPr>
          <a:xfrm>
            <a:off x="5334000" y="4630738"/>
            <a:ext cx="2095500" cy="177006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fr-FR" sz="1100" b="1" dirty="0">
                <a:ea typeface="Calibri" panose="020F0502020204030204" pitchFamily="34" charset="0"/>
                <a:cs typeface="Times New Roman" panose="02020603050405020304" pitchFamily="18" charset="0"/>
              </a:rPr>
              <a:t>DIAGNOSTIC EMPLOI</a:t>
            </a:r>
            <a:endParaRPr lang="fr-FR" sz="1100" dirty="0">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defRPr/>
            </a:pPr>
            <a:r>
              <a:rPr lang="fr-FR" sz="1100" dirty="0">
                <a:ea typeface="Calibri" panose="020F0502020204030204" pitchFamily="34" charset="0"/>
                <a:cs typeface="Times New Roman" panose="02020603050405020304" pitchFamily="18" charset="0"/>
              </a:rPr>
              <a:t>Enquêtes Emploi</a:t>
            </a:r>
          </a:p>
          <a:p>
            <a:pPr marL="342900" indent="-342900">
              <a:spcAft>
                <a:spcPts val="0"/>
              </a:spcAft>
              <a:buFont typeface="Symbol" panose="05050102010706020507" pitchFamily="18" charset="2"/>
              <a:buChar char=""/>
              <a:defRPr/>
            </a:pPr>
            <a:r>
              <a:rPr lang="fr-FR" sz="1100" dirty="0">
                <a:ea typeface="Calibri" panose="020F0502020204030204" pitchFamily="34" charset="0"/>
                <a:cs typeface="Times New Roman" panose="02020603050405020304" pitchFamily="18" charset="0"/>
              </a:rPr>
              <a:t>Etudes sur les bassins d’emplois</a:t>
            </a:r>
          </a:p>
          <a:p>
            <a:pPr>
              <a:spcAft>
                <a:spcPts val="0"/>
              </a:spcAft>
              <a:defRPr/>
            </a:pPr>
            <a:r>
              <a:rPr lang="fr-FR" sz="1100" b="1" dirty="0">
                <a:ea typeface="Calibri" panose="020F0502020204030204" pitchFamily="34" charset="0"/>
                <a:cs typeface="Times New Roman" panose="02020603050405020304" pitchFamily="18" charset="0"/>
              </a:rPr>
              <a:t>TABLEAU DE BORD</a:t>
            </a:r>
          </a:p>
          <a:p>
            <a:pPr>
              <a:spcAft>
                <a:spcPts val="0"/>
              </a:spcAft>
              <a:defRPr/>
            </a:pPr>
            <a:endParaRPr lang="fr-FR" sz="1100" b="1" dirty="0">
              <a:ea typeface="Calibri" panose="020F0502020204030204" pitchFamily="34" charset="0"/>
              <a:cs typeface="Times New Roman" panose="02020603050405020304" pitchFamily="18" charset="0"/>
            </a:endParaRPr>
          </a:p>
          <a:p>
            <a:pPr>
              <a:spcAft>
                <a:spcPts val="0"/>
              </a:spcAft>
              <a:defRPr/>
            </a:pPr>
            <a:r>
              <a:rPr lang="fr-FR" sz="1100" b="1" dirty="0">
                <a:ea typeface="Calibri" panose="020F0502020204030204" pitchFamily="34" charset="0"/>
                <a:cs typeface="Times New Roman" panose="02020603050405020304" pitchFamily="18" charset="0"/>
              </a:rPr>
              <a:t>PROJECTION</a:t>
            </a:r>
          </a:p>
          <a:p>
            <a:pPr>
              <a:spcAft>
                <a:spcPts val="0"/>
              </a:spcAft>
              <a:defRPr/>
            </a:pPr>
            <a:r>
              <a:rPr lang="fr-FR" sz="1100" b="1" dirty="0">
                <a:ea typeface="Calibri" panose="020F0502020204030204" pitchFamily="34" charset="0"/>
                <a:cs typeface="Times New Roman" panose="02020603050405020304" pitchFamily="18" charset="0"/>
              </a:rPr>
              <a:t>Offres d’emplois </a:t>
            </a:r>
          </a:p>
          <a:p>
            <a:pPr>
              <a:spcAft>
                <a:spcPts val="0"/>
              </a:spcAft>
              <a:defRPr/>
            </a:pPr>
            <a:r>
              <a:rPr lang="fr-FR" sz="1100" dirty="0">
                <a:ea typeface="Calibri" panose="020F0502020204030204" pitchFamily="34" charset="0"/>
                <a:cs typeface="Times New Roman" panose="02020603050405020304" pitchFamily="18" charset="0"/>
              </a:rPr>
              <a:t>Etc.</a:t>
            </a:r>
          </a:p>
          <a:p>
            <a:pPr>
              <a:spcAft>
                <a:spcPts val="0"/>
              </a:spcAft>
              <a:defRPr/>
            </a:pPr>
            <a:r>
              <a:rPr lang="fr-FR" sz="1100" dirty="0">
                <a:ea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4"/>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D35EC6F0-1F25-43CA-8CA6-5A709300F001}" type="slidenum">
              <a:rPr lang="en-US" altLang="fr-FR">
                <a:latin typeface="Arial Black" pitchFamily="34" charset="0"/>
              </a:rPr>
              <a:pPr>
                <a:spcBef>
                  <a:spcPct val="0"/>
                </a:spcBef>
                <a:buClrTx/>
                <a:buSzTx/>
                <a:buFontTx/>
                <a:buNone/>
              </a:pPr>
              <a:t>8</a:t>
            </a:fld>
            <a:endParaRPr lang="en-US" altLang="fr-FR">
              <a:latin typeface="Arial Black" pitchFamily="34" charset="0"/>
            </a:endParaRPr>
          </a:p>
        </p:txBody>
      </p:sp>
      <p:pic>
        <p:nvPicPr>
          <p:cNvPr id="10243" name="Image 2"/>
          <p:cNvPicPr>
            <a:picLocks noChangeAspect="1"/>
          </p:cNvPicPr>
          <p:nvPr/>
        </p:nvPicPr>
        <p:blipFill>
          <a:blip r:embed="rId3">
            <a:extLst>
              <a:ext uri="{28A0092B-C50C-407E-A947-70E740481C1C}">
                <a14:useLocalDpi xmlns:a14="http://schemas.microsoft.com/office/drawing/2010/main" val="0"/>
              </a:ext>
            </a:extLst>
          </a:blip>
          <a:srcRect l="27670" t="20874" r="20860" b="26955"/>
          <a:stretch>
            <a:fillRect/>
          </a:stretch>
        </p:blipFill>
        <p:spPr bwMode="auto">
          <a:xfrm>
            <a:off x="865188" y="549275"/>
            <a:ext cx="73787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8"/>
          <p:cNvSpPr>
            <a:spLocks noGrp="1" noChangeArrowheads="1"/>
          </p:cNvSpPr>
          <p:nvPr>
            <p:ph type="title"/>
          </p:nvPr>
        </p:nvSpPr>
        <p:spPr>
          <a:xfrm>
            <a:off x="1404938" y="1035050"/>
            <a:ext cx="6194425" cy="1027113"/>
          </a:xfrm>
        </p:spPr>
        <p:txBody>
          <a:bodyPr/>
          <a:lstStyle/>
          <a:p>
            <a:pPr algn="ctr" eaLnBrk="1" hangingPunct="1">
              <a:defRPr/>
            </a:pPr>
            <a:r>
              <a:rPr lang="fr-FR" altLang="fr-FR" dirty="0" smtClean="0">
                <a:solidFill>
                  <a:schemeClr val="bg2">
                    <a:lumMod val="20000"/>
                    <a:lumOff val="80000"/>
                  </a:schemeClr>
                </a:solidFill>
              </a:rPr>
              <a:t/>
            </a:r>
            <a:br>
              <a:rPr lang="fr-FR" altLang="fr-FR" dirty="0" smtClean="0">
                <a:solidFill>
                  <a:schemeClr val="bg2">
                    <a:lumMod val="20000"/>
                    <a:lumOff val="80000"/>
                  </a:schemeClr>
                </a:solidFill>
              </a:rPr>
            </a:br>
            <a:r>
              <a:rPr lang="fr-FR" altLang="fr-FR" dirty="0" smtClean="0">
                <a:solidFill>
                  <a:schemeClr val="bg2">
                    <a:lumMod val="20000"/>
                    <a:lumOff val="80000"/>
                  </a:schemeClr>
                </a:solidFill>
              </a:rPr>
              <a:t>RESULTATS DE MISE ŒUVRE  </a:t>
            </a:r>
            <a:r>
              <a:rPr lang="fr-FR" dirty="0"/>
              <a:t/>
            </a:r>
            <a:br>
              <a:rPr lang="fr-FR" dirty="0"/>
            </a:br>
            <a:endParaRPr lang="fr-FR" altLang="fr-FR" dirty="0" smtClean="0">
              <a:solidFill>
                <a:schemeClr val="bg2">
                  <a:lumMod val="20000"/>
                  <a:lumOff val="80000"/>
                </a:schemeClr>
              </a:solidFill>
            </a:endParaRPr>
          </a:p>
        </p:txBody>
      </p:sp>
      <p:sp>
        <p:nvSpPr>
          <p:cNvPr id="10245" name="ZoneTexte 6"/>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pic>
        <p:nvPicPr>
          <p:cNvPr id="10246"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24400"/>
            <a:ext cx="90043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Image 1"/>
          <p:cNvPicPr>
            <a:picLocks noChangeAspect="1"/>
          </p:cNvPicPr>
          <p:nvPr/>
        </p:nvPicPr>
        <p:blipFill>
          <a:blip r:embed="rId5">
            <a:extLst>
              <a:ext uri="{28A0092B-C50C-407E-A947-70E740481C1C}">
                <a14:useLocalDpi xmlns:a14="http://schemas.microsoft.com/office/drawing/2010/main" val="0"/>
              </a:ext>
            </a:extLst>
          </a:blip>
          <a:srcRect l="24071" r="22482"/>
          <a:stretch>
            <a:fillRect/>
          </a:stretch>
        </p:blipFill>
        <p:spPr bwMode="auto">
          <a:xfrm>
            <a:off x="865188" y="3027363"/>
            <a:ext cx="72739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4"/>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fld id="{4B02B7F8-7A02-4FAB-BC4C-49F3C3C3735D}" type="slidenum">
              <a:rPr lang="en-US" altLang="fr-FR">
                <a:latin typeface="Arial Black" pitchFamily="34" charset="0"/>
              </a:rPr>
              <a:pPr>
                <a:spcBef>
                  <a:spcPct val="0"/>
                </a:spcBef>
                <a:buClrTx/>
                <a:buSzTx/>
                <a:buFontTx/>
                <a:buNone/>
              </a:pPr>
              <a:t>9</a:t>
            </a:fld>
            <a:endParaRPr lang="en-US" altLang="fr-FR">
              <a:latin typeface="Arial Black" pitchFamily="34" charset="0"/>
            </a:endParaRPr>
          </a:p>
        </p:txBody>
      </p:sp>
      <p:sp>
        <p:nvSpPr>
          <p:cNvPr id="11267" name="Rectangle 6"/>
          <p:cNvSpPr>
            <a:spLocks noGrp="1" noChangeArrowheads="1"/>
          </p:cNvSpPr>
          <p:nvPr>
            <p:ph type="title"/>
          </p:nvPr>
        </p:nvSpPr>
        <p:spPr>
          <a:xfrm>
            <a:off x="-6350" y="476250"/>
            <a:ext cx="8229600" cy="720725"/>
          </a:xfrm>
        </p:spPr>
        <p:txBody>
          <a:bodyPr/>
          <a:lstStyle/>
          <a:p>
            <a:pPr eaLnBrk="1" hangingPunct="1"/>
            <a:r>
              <a:rPr lang="fr-FR" altLang="fr-FR" sz="2400" smtClean="0"/>
              <a:t>Résultats de mise en œuvre </a:t>
            </a:r>
          </a:p>
        </p:txBody>
      </p:sp>
      <p:sp>
        <p:nvSpPr>
          <p:cNvPr id="11268" name="ZoneTexte 5"/>
          <p:cNvSpPr txBox="1">
            <a:spLocks noChangeArrowheads="1"/>
          </p:cNvSpPr>
          <p:nvPr/>
        </p:nvSpPr>
        <p:spPr bwMode="auto">
          <a:xfrm>
            <a:off x="755650" y="107950"/>
            <a:ext cx="600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a:solidFill>
                  <a:srgbClr val="000099"/>
                </a:solidFill>
                <a:latin typeface="Arial" pitchFamily="34" charset="0"/>
              </a:defRPr>
            </a:lvl1pPr>
            <a:lvl2pPr marL="742950" indent="-285750">
              <a:spcBef>
                <a:spcPct val="20000"/>
              </a:spcBef>
              <a:buClr>
                <a:schemeClr val="accent2"/>
              </a:buClr>
              <a:buSzPct val="80000"/>
              <a:buFont typeface="Wingdings" pitchFamily="2" charset="2"/>
              <a:buChar char="¨"/>
              <a:defRPr sz="1500">
                <a:solidFill>
                  <a:srgbClr val="000099"/>
                </a:solidFill>
                <a:latin typeface="Arial" pitchFamily="34" charset="0"/>
              </a:defRPr>
            </a:lvl2pPr>
            <a:lvl3pPr marL="1143000" indent="-228600">
              <a:spcBef>
                <a:spcPct val="20000"/>
              </a:spcBef>
              <a:buClr>
                <a:schemeClr val="bg2"/>
              </a:buClr>
              <a:buSzPct val="65000"/>
              <a:buFont typeface="Wingdings" pitchFamily="2" charset="2"/>
              <a:buChar char="n"/>
              <a:defRPr sz="1400">
                <a:solidFill>
                  <a:srgbClr val="000099"/>
                </a:solidFill>
                <a:latin typeface="Arial" pitchFamily="34" charset="0"/>
              </a:defRPr>
            </a:lvl3pPr>
            <a:lvl4pPr marL="1600200" indent="-228600">
              <a:spcBef>
                <a:spcPct val="20000"/>
              </a:spcBef>
              <a:buClr>
                <a:schemeClr val="accent2"/>
              </a:buClr>
              <a:buSzPct val="70000"/>
              <a:buFont typeface="Wingdings" pitchFamily="2" charset="2"/>
              <a:buChar char="¨"/>
              <a:defRPr sz="1200">
                <a:solidFill>
                  <a:srgbClr val="000099"/>
                </a:solidFill>
                <a:latin typeface="Arial" pitchFamily="34" charset="0"/>
              </a:defRPr>
            </a:lvl4pPr>
            <a:lvl5pPr marL="2057400" indent="-228600">
              <a:spcBef>
                <a:spcPct val="20000"/>
              </a:spcBef>
              <a:buClr>
                <a:schemeClr val="bg2"/>
              </a:buClr>
              <a:buFont typeface="Wingdings" pitchFamily="2" charset="2"/>
              <a:buChar char="§"/>
              <a:defRPr sz="1200">
                <a:solidFill>
                  <a:srgbClr val="000099"/>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rgbClr val="000099"/>
                </a:solidFill>
                <a:latin typeface="Arial" pitchFamily="34" charset="0"/>
              </a:defRPr>
            </a:lvl9pPr>
          </a:lstStyle>
          <a:p>
            <a:pPr>
              <a:spcBef>
                <a:spcPct val="0"/>
              </a:spcBef>
              <a:buClrTx/>
              <a:buSzTx/>
              <a:buFontTx/>
              <a:buNone/>
            </a:pPr>
            <a:r>
              <a:rPr lang="fr-FR" altLang="fr-FR" b="1">
                <a:solidFill>
                  <a:srgbClr val="FFFF00"/>
                </a:solidFill>
              </a:rPr>
              <a:t>POLITIQUE NATIONALE DE L’EMPLOI</a:t>
            </a:r>
          </a:p>
        </p:txBody>
      </p:sp>
      <p:pic>
        <p:nvPicPr>
          <p:cNvPr id="11269" name="Image 2"/>
          <p:cNvPicPr>
            <a:picLocks noChangeAspect="1"/>
          </p:cNvPicPr>
          <p:nvPr/>
        </p:nvPicPr>
        <p:blipFill>
          <a:blip r:embed="rId3">
            <a:extLst>
              <a:ext uri="{28A0092B-C50C-407E-A947-70E740481C1C}">
                <a14:useLocalDpi xmlns:a14="http://schemas.microsoft.com/office/drawing/2010/main" val="0"/>
              </a:ext>
            </a:extLst>
          </a:blip>
          <a:srcRect l="27670" t="20874" r="20860" b="26955"/>
          <a:stretch>
            <a:fillRect/>
          </a:stretch>
        </p:blipFill>
        <p:spPr bwMode="auto">
          <a:xfrm>
            <a:off x="468313" y="1889125"/>
            <a:ext cx="8207375"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txBox="1">
            <a:spLocks noChangeArrowheads="1"/>
          </p:cNvSpPr>
          <p:nvPr/>
        </p:nvSpPr>
        <p:spPr bwMode="auto">
          <a:xfrm>
            <a:off x="755650" y="2901950"/>
            <a:ext cx="7632700"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2800" b="1" kern="1200">
                <a:solidFill>
                  <a:srgbClr val="000099"/>
                </a:solidFill>
                <a:latin typeface="+mj-lt"/>
                <a:ea typeface="+mj-ea"/>
                <a:cs typeface="+mj-cs"/>
              </a:defRPr>
            </a:lvl1pPr>
            <a:lvl2pPr algn="l" rtl="0" eaLnBrk="0" fontAlgn="base" hangingPunct="0">
              <a:spcBef>
                <a:spcPct val="0"/>
              </a:spcBef>
              <a:spcAft>
                <a:spcPct val="0"/>
              </a:spcAft>
              <a:defRPr sz="2800" b="1">
                <a:solidFill>
                  <a:srgbClr val="000099"/>
                </a:solidFill>
                <a:latin typeface="Arial" panose="020B0604020202020204" pitchFamily="34" charset="0"/>
              </a:defRPr>
            </a:lvl2pPr>
            <a:lvl3pPr algn="l" rtl="0" eaLnBrk="0" fontAlgn="base" hangingPunct="0">
              <a:spcBef>
                <a:spcPct val="0"/>
              </a:spcBef>
              <a:spcAft>
                <a:spcPct val="0"/>
              </a:spcAft>
              <a:defRPr sz="2800" b="1">
                <a:solidFill>
                  <a:srgbClr val="000099"/>
                </a:solidFill>
                <a:latin typeface="Arial" panose="020B0604020202020204" pitchFamily="34" charset="0"/>
              </a:defRPr>
            </a:lvl3pPr>
            <a:lvl4pPr algn="l" rtl="0" eaLnBrk="0" fontAlgn="base" hangingPunct="0">
              <a:spcBef>
                <a:spcPct val="0"/>
              </a:spcBef>
              <a:spcAft>
                <a:spcPct val="0"/>
              </a:spcAft>
              <a:defRPr sz="2800" b="1">
                <a:solidFill>
                  <a:srgbClr val="000099"/>
                </a:solidFill>
                <a:latin typeface="Arial" panose="020B0604020202020204" pitchFamily="34" charset="0"/>
              </a:defRPr>
            </a:lvl4pPr>
            <a:lvl5pPr algn="l" rtl="0" eaLnBrk="0" fontAlgn="base" hangingPunct="0">
              <a:spcBef>
                <a:spcPct val="0"/>
              </a:spcBef>
              <a:spcAft>
                <a:spcPct val="0"/>
              </a:spcAft>
              <a:defRPr sz="2800" b="1">
                <a:solidFill>
                  <a:srgbClr val="000099"/>
                </a:solidFill>
                <a:latin typeface="Arial" panose="020B0604020202020204" pitchFamily="34" charset="0"/>
              </a:defRPr>
            </a:lvl5pPr>
            <a:lvl6pPr marL="457200" algn="l" rtl="0" fontAlgn="base">
              <a:spcBef>
                <a:spcPct val="0"/>
              </a:spcBef>
              <a:spcAft>
                <a:spcPct val="0"/>
              </a:spcAft>
              <a:defRPr sz="2800" b="1">
                <a:solidFill>
                  <a:srgbClr val="000099"/>
                </a:solidFill>
                <a:latin typeface="Arial" panose="020B0604020202020204" pitchFamily="34" charset="0"/>
              </a:defRPr>
            </a:lvl6pPr>
            <a:lvl7pPr marL="914400" algn="l" rtl="0" fontAlgn="base">
              <a:spcBef>
                <a:spcPct val="0"/>
              </a:spcBef>
              <a:spcAft>
                <a:spcPct val="0"/>
              </a:spcAft>
              <a:defRPr sz="2800" b="1">
                <a:solidFill>
                  <a:srgbClr val="000099"/>
                </a:solidFill>
                <a:latin typeface="Arial" panose="020B0604020202020204" pitchFamily="34" charset="0"/>
              </a:defRPr>
            </a:lvl7pPr>
            <a:lvl8pPr marL="1371600" algn="l" rtl="0" fontAlgn="base">
              <a:spcBef>
                <a:spcPct val="0"/>
              </a:spcBef>
              <a:spcAft>
                <a:spcPct val="0"/>
              </a:spcAft>
              <a:defRPr sz="2800" b="1">
                <a:solidFill>
                  <a:srgbClr val="000099"/>
                </a:solidFill>
                <a:latin typeface="Arial" panose="020B0604020202020204" pitchFamily="34" charset="0"/>
              </a:defRPr>
            </a:lvl8pPr>
            <a:lvl9pPr marL="1828800" algn="l" rtl="0" fontAlgn="base">
              <a:spcBef>
                <a:spcPct val="0"/>
              </a:spcBef>
              <a:spcAft>
                <a:spcPct val="0"/>
              </a:spcAft>
              <a:defRPr sz="2800" b="1">
                <a:solidFill>
                  <a:srgbClr val="000099"/>
                </a:solidFill>
                <a:latin typeface="Arial" panose="020B0604020202020204" pitchFamily="34" charset="0"/>
              </a:defRPr>
            </a:lvl9pPr>
          </a:lstStyle>
          <a:p>
            <a:pPr eaLnBrk="1" hangingPunct="1">
              <a:defRPr/>
            </a:pPr>
            <a:r>
              <a:rPr lang="fr-FR" altLang="fr-FR" sz="2400" dirty="0" smtClean="0">
                <a:solidFill>
                  <a:schemeClr val="bg2">
                    <a:lumMod val="20000"/>
                    <a:lumOff val="80000"/>
                  </a:schemeClr>
                </a:solidFill>
              </a:rPr>
              <a:t>Les efforts conjugués de l’ensemble des acteurs du secteur emploi a permis de créer un peu plus de deux millions d’emplois de 2011 à 2015 selon les enquêtes emploi 2012, 2013 et 2015.</a:t>
            </a:r>
          </a:p>
          <a:p>
            <a:pPr eaLnBrk="1" hangingPunct="1">
              <a:defRPr/>
            </a:pPr>
            <a:r>
              <a:rPr lang="fr-FR" altLang="fr-FR" sz="2400" dirty="0" smtClean="0">
                <a:solidFill>
                  <a:schemeClr val="bg2">
                    <a:lumMod val="20000"/>
                    <a:lumOff val="80000"/>
                  </a:schemeClr>
                </a:solidFill>
              </a:rPr>
              <a:t>L’enquête emploi 2016 est encours de réalisation en ce moment.  </a:t>
            </a:r>
            <a:r>
              <a:rPr lang="fr-FR" sz="2400" dirty="0" smtClean="0"/>
              <a:t/>
            </a:r>
            <a:br>
              <a:rPr lang="fr-FR" sz="2400" dirty="0" smtClean="0"/>
            </a:br>
            <a:endParaRPr lang="fr-FR" altLang="fr-FR" sz="2400" dirty="0" smtClean="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themeOverride>
</file>

<file path=docProps/app.xml><?xml version="1.0" encoding="utf-8"?>
<Properties xmlns="http://schemas.openxmlformats.org/officeDocument/2006/extended-properties" xmlns:vt="http://schemas.openxmlformats.org/officeDocument/2006/docPropsVTypes">
  <Template/>
  <TotalTime>5562</TotalTime>
  <Words>4298</Words>
  <Application>Microsoft Office PowerPoint</Application>
  <PresentationFormat>On-screen Show (4:3)</PresentationFormat>
  <Paragraphs>393</Paragraphs>
  <Slides>17</Slides>
  <Notes>15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31" baseType="lpstr">
      <vt:lpstr>Arial</vt:lpstr>
      <vt:lpstr>Wingdings</vt:lpstr>
      <vt:lpstr>Times New Roman</vt:lpstr>
      <vt:lpstr>Arial Black</vt:lpstr>
      <vt:lpstr>Droid Sans</vt:lpstr>
      <vt:lpstr>Calibri</vt:lpstr>
      <vt:lpstr>+mj-lt</vt:lpstr>
      <vt:lpstr>Symbol</vt:lpstr>
      <vt:lpstr>Arial Narrow</vt:lpstr>
      <vt:lpstr>MS Mincho</vt:lpstr>
      <vt:lpstr>Helvetica</vt:lpstr>
      <vt:lpstr>Gisha</vt:lpstr>
      <vt:lpstr>Pixel</vt:lpstr>
      <vt:lpstr>Microsoft Excel Chart</vt:lpstr>
      <vt:lpstr>POLITIQUE NATIONALE DE L’EMPLOI :  cas pratique de la Côte d’Ivoire  </vt:lpstr>
      <vt:lpstr>SOMMAIRE </vt:lpstr>
      <vt:lpstr>CONTEXTE </vt:lpstr>
      <vt:lpstr>CADRE INSTITUTIONNEL </vt:lpstr>
      <vt:lpstr> ORIENTATION STRATEGIQUE DE LA PNE </vt:lpstr>
      <vt:lpstr>         Orientation stratégique du Gouvernement à travers la Politique Nationale de l’Emploi                                </vt:lpstr>
      <vt:lpstr>Cadre organisationnel de la gouvernance  en matière d’emploi</vt:lpstr>
      <vt:lpstr> RESULTATS DE MISE ŒUVRE   </vt:lpstr>
      <vt:lpstr>Résultats de mise en œuvre </vt:lpstr>
      <vt:lpstr>Actions menées et résultats en cours </vt:lpstr>
      <vt:lpstr>Actions menées et résultats en cours </vt:lpstr>
      <vt:lpstr>Actions menées et résultats en cours </vt:lpstr>
      <vt:lpstr>PERSPECTIVES  </vt:lpstr>
      <vt:lpstr>Principaux résultats : récapitulatif </vt:lpstr>
      <vt:lpstr>Principaux résultats : récapitulatif </vt:lpstr>
      <vt:lpstr>Principaux résultats : récapitulatif </vt:lpstr>
      <vt:lpstr>Merci de votre aimable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Soutenance de thèse</dc:title>
  <dc:creator>Ariane Ollier-Malaterre</dc:creator>
  <cp:lastModifiedBy>Mansur Boydas</cp:lastModifiedBy>
  <cp:revision>408</cp:revision>
  <cp:lastPrinted>2004-04-30T15:25:11Z</cp:lastPrinted>
  <dcterms:created xsi:type="dcterms:W3CDTF">2003-11-17T23:34:38Z</dcterms:created>
  <dcterms:modified xsi:type="dcterms:W3CDTF">2016-09-24T11:20:25Z</dcterms:modified>
</cp:coreProperties>
</file>