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5.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9"/>
  </p:notesMasterIdLst>
  <p:sldIdLst>
    <p:sldId id="301" r:id="rId2"/>
    <p:sldId id="325" r:id="rId3"/>
    <p:sldId id="257" r:id="rId4"/>
    <p:sldId id="258" r:id="rId5"/>
    <p:sldId id="309" r:id="rId6"/>
    <p:sldId id="326" r:id="rId7"/>
    <p:sldId id="303" r:id="rId8"/>
    <p:sldId id="307" r:id="rId9"/>
    <p:sldId id="319" r:id="rId10"/>
    <p:sldId id="259" r:id="rId11"/>
    <p:sldId id="292" r:id="rId12"/>
    <p:sldId id="261" r:id="rId13"/>
    <p:sldId id="262" r:id="rId14"/>
    <p:sldId id="263" r:id="rId15"/>
    <p:sldId id="264" r:id="rId16"/>
    <p:sldId id="266" r:id="rId17"/>
    <p:sldId id="311" r:id="rId18"/>
    <p:sldId id="318" r:id="rId19"/>
    <p:sldId id="267" r:id="rId20"/>
    <p:sldId id="313" r:id="rId21"/>
    <p:sldId id="310" r:id="rId22"/>
    <p:sldId id="314" r:id="rId23"/>
    <p:sldId id="317" r:id="rId24"/>
    <p:sldId id="269" r:id="rId25"/>
    <p:sldId id="271" r:id="rId26"/>
    <p:sldId id="315" r:id="rId27"/>
    <p:sldId id="316" r:id="rId28"/>
    <p:sldId id="324" r:id="rId29"/>
    <p:sldId id="293" r:id="rId30"/>
    <p:sldId id="286" r:id="rId31"/>
    <p:sldId id="289" r:id="rId32"/>
    <p:sldId id="320" r:id="rId33"/>
    <p:sldId id="321" r:id="rId34"/>
    <p:sldId id="322" r:id="rId35"/>
    <p:sldId id="323" r:id="rId36"/>
    <p:sldId id="290" r:id="rId37"/>
    <p:sldId id="291" r:id="rId38"/>
  </p:sldIdLst>
  <p:sldSz cx="9144000" cy="6858000" type="screen4x3"/>
  <p:notesSz cx="6858000" cy="9144000"/>
  <p:defaultTextStyle>
    <a:defPPr>
      <a:defRPr lang="fr-FR"/>
    </a:defPPr>
    <a:lvl1pPr algn="l" rtl="0" fontAlgn="base">
      <a:spcBef>
        <a:spcPct val="0"/>
      </a:spcBef>
      <a:spcAft>
        <a:spcPct val="0"/>
      </a:spcAft>
      <a:defRPr sz="1400" kern="1200">
        <a:solidFill>
          <a:srgbClr val="000000"/>
        </a:solidFill>
        <a:latin typeface="Arial" pitchFamily="34" charset="0"/>
        <a:ea typeface="+mn-ea"/>
        <a:cs typeface="Arial" pitchFamily="34" charset="0"/>
        <a:sym typeface="Arial" pitchFamily="34" charset="0"/>
      </a:defRPr>
    </a:lvl1pPr>
    <a:lvl2pPr marL="457200" algn="l" rtl="0" fontAlgn="base">
      <a:spcBef>
        <a:spcPct val="0"/>
      </a:spcBef>
      <a:spcAft>
        <a:spcPct val="0"/>
      </a:spcAft>
      <a:defRPr sz="1400" kern="1200">
        <a:solidFill>
          <a:srgbClr val="000000"/>
        </a:solidFill>
        <a:latin typeface="Arial" pitchFamily="34" charset="0"/>
        <a:ea typeface="+mn-ea"/>
        <a:cs typeface="Arial" pitchFamily="34" charset="0"/>
        <a:sym typeface="Arial" pitchFamily="34" charset="0"/>
      </a:defRPr>
    </a:lvl2pPr>
    <a:lvl3pPr marL="914400" algn="l" rtl="0" fontAlgn="base">
      <a:spcBef>
        <a:spcPct val="0"/>
      </a:spcBef>
      <a:spcAft>
        <a:spcPct val="0"/>
      </a:spcAft>
      <a:defRPr sz="1400" kern="1200">
        <a:solidFill>
          <a:srgbClr val="000000"/>
        </a:solidFill>
        <a:latin typeface="Arial" pitchFamily="34" charset="0"/>
        <a:ea typeface="+mn-ea"/>
        <a:cs typeface="Arial" pitchFamily="34" charset="0"/>
        <a:sym typeface="Arial" pitchFamily="34" charset="0"/>
      </a:defRPr>
    </a:lvl3pPr>
    <a:lvl4pPr marL="1371600" algn="l" rtl="0" fontAlgn="base">
      <a:spcBef>
        <a:spcPct val="0"/>
      </a:spcBef>
      <a:spcAft>
        <a:spcPct val="0"/>
      </a:spcAft>
      <a:defRPr sz="1400" kern="1200">
        <a:solidFill>
          <a:srgbClr val="000000"/>
        </a:solidFill>
        <a:latin typeface="Arial" pitchFamily="34" charset="0"/>
        <a:ea typeface="+mn-ea"/>
        <a:cs typeface="Arial" pitchFamily="34" charset="0"/>
        <a:sym typeface="Arial" pitchFamily="34" charset="0"/>
      </a:defRPr>
    </a:lvl4pPr>
    <a:lvl5pPr marL="1828800" algn="l" rtl="0" fontAlgn="base">
      <a:spcBef>
        <a:spcPct val="0"/>
      </a:spcBef>
      <a:spcAft>
        <a:spcPct val="0"/>
      </a:spcAft>
      <a:defRPr sz="1400" kern="1200">
        <a:solidFill>
          <a:srgbClr val="000000"/>
        </a:solidFill>
        <a:latin typeface="Arial" pitchFamily="34" charset="0"/>
        <a:ea typeface="+mn-ea"/>
        <a:cs typeface="Arial" pitchFamily="34" charset="0"/>
        <a:sym typeface="Arial" pitchFamily="34" charset="0"/>
      </a:defRPr>
    </a:lvl5pPr>
    <a:lvl6pPr marL="2286000" algn="l" defTabSz="914400" rtl="0" eaLnBrk="1" latinLnBrk="0" hangingPunct="1">
      <a:defRPr sz="1400" kern="1200">
        <a:solidFill>
          <a:srgbClr val="000000"/>
        </a:solidFill>
        <a:latin typeface="Arial" pitchFamily="34" charset="0"/>
        <a:ea typeface="+mn-ea"/>
        <a:cs typeface="Arial" pitchFamily="34" charset="0"/>
        <a:sym typeface="Arial" pitchFamily="34" charset="0"/>
      </a:defRPr>
    </a:lvl6pPr>
    <a:lvl7pPr marL="2743200" algn="l" defTabSz="914400" rtl="0" eaLnBrk="1" latinLnBrk="0" hangingPunct="1">
      <a:defRPr sz="1400" kern="1200">
        <a:solidFill>
          <a:srgbClr val="000000"/>
        </a:solidFill>
        <a:latin typeface="Arial" pitchFamily="34" charset="0"/>
        <a:ea typeface="+mn-ea"/>
        <a:cs typeface="Arial" pitchFamily="34" charset="0"/>
        <a:sym typeface="Arial" pitchFamily="34" charset="0"/>
      </a:defRPr>
    </a:lvl7pPr>
    <a:lvl8pPr marL="3200400" algn="l" defTabSz="914400" rtl="0" eaLnBrk="1" latinLnBrk="0" hangingPunct="1">
      <a:defRPr sz="1400" kern="1200">
        <a:solidFill>
          <a:srgbClr val="000000"/>
        </a:solidFill>
        <a:latin typeface="Arial" pitchFamily="34" charset="0"/>
        <a:ea typeface="+mn-ea"/>
        <a:cs typeface="Arial" pitchFamily="34" charset="0"/>
        <a:sym typeface="Arial" pitchFamily="34" charset="0"/>
      </a:defRPr>
    </a:lvl8pPr>
    <a:lvl9pPr marL="3657600" algn="l" defTabSz="914400" rtl="0" eaLnBrk="1" latinLnBrk="0" hangingPunct="1">
      <a:defRPr sz="1400" kern="1200">
        <a:solidFill>
          <a:srgbClr val="000000"/>
        </a:solidFill>
        <a:latin typeface="Arial" pitchFamily="34" charset="0"/>
        <a:ea typeface="+mn-ea"/>
        <a:cs typeface="Arial" pitchFamily="34" charset="0"/>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D969DA02-3A93-4694-806E-B10726D65EC6}">
  <a:tblStyle styleId="{D969DA02-3A93-4694-806E-B10726D65EC6}" styleName="Table_0">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8A4208E0-E4CF-4A56-804E-B74E1213748F}" styleName="Table_1">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28DB7B5A-D05D-4E5F-96EA-4E20F224883A}" styleName="Table_2">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C2A74ACE-312A-4760-8621-7B408065D839}" styleName="Table_3">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0B13843B-7EC7-4FB4-9015-9F25EAA62217}" styleName="Table_4">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3E9F441B-2136-483A-8423-3BBC77FBE7C0}" styleName="Table_5">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DDF9FCF6-3ECD-489A-9EAC-24E83EBF3A98}" styleName="Table_6">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E30405A2-9A5F-473A-8228-296D38903AE0}" styleName="Table_7">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DCA6997A-3A79-4A86-9A81-A729BCFD8474}" styleName="Table_8">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E7B40447-F5FC-420D-A91C-5D22FAD96E36}" styleName="Table_9">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775A4CE2-A5DA-47B2-95C0-6043846D699C}" styleName="Table_10">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4C84C9DC-6C6C-43EF-A1F0-50CD68596414}" styleName="Table_11">
    <a:wholeTbl>
      <a:tcTxStyle b="off" i="off">
        <a:font>
          <a:latin typeface="Franklin Gothic Book"/>
          <a:ea typeface="Franklin Gothic Book"/>
          <a:cs typeface="Franklin Gothic Book"/>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F2F3F3"/>
          </a:solidFill>
        </a:fill>
      </a:tcStyle>
    </a:wholeTbl>
    <a:band1H>
      <a:tcStyle>
        <a:tcBdr/>
        <a:fill>
          <a:solidFill>
            <a:srgbClr val="E3E4E4"/>
          </a:solidFill>
        </a:fill>
      </a:tcStyle>
    </a:band1H>
    <a:band1V>
      <a:tcStyle>
        <a:tcBdr/>
        <a:fill>
          <a:solidFill>
            <a:srgbClr val="E3E4E4"/>
          </a:solidFill>
        </a:fill>
      </a:tcStyle>
    </a:band1V>
    <a:lastCol>
      <a:tcTxStyle b="on" i="off">
        <a:font>
          <a:latin typeface="Franklin Gothic Book"/>
          <a:ea typeface="Franklin Gothic Book"/>
          <a:cs typeface="Franklin Gothic Book"/>
        </a:font>
        <a:schemeClr val="lt1"/>
      </a:tcTxStyle>
      <a:tcStyle>
        <a:tcBdr/>
        <a:fill>
          <a:solidFill>
            <a:schemeClr val="accent1"/>
          </a:solidFill>
        </a:fill>
      </a:tcStyle>
    </a:lastCol>
    <a:firstCol>
      <a:tcTxStyle b="on" i="off">
        <a:font>
          <a:latin typeface="Franklin Gothic Book"/>
          <a:ea typeface="Franklin Gothic Book"/>
          <a:cs typeface="Franklin Gothic Book"/>
        </a:font>
        <a:schemeClr val="lt1"/>
      </a:tcTxStyle>
      <a:tcStyle>
        <a:tcBdr/>
        <a:fill>
          <a:solidFill>
            <a:schemeClr val="accent1"/>
          </a:solidFill>
        </a:fill>
      </a:tcStyle>
    </a:firstCol>
    <a:lastRow>
      <a:tcTxStyle b="on" i="off">
        <a:font>
          <a:latin typeface="Franklin Gothic Book"/>
          <a:ea typeface="Franklin Gothic Book"/>
          <a:cs typeface="Franklin Gothic Book"/>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Franklin Gothic Book"/>
          <a:ea typeface="Franklin Gothic Book"/>
          <a:cs typeface="Franklin Gothic Book"/>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71" autoAdjust="0"/>
  </p:normalViewPr>
  <p:slideViewPr>
    <p:cSldViewPr>
      <p:cViewPr>
        <p:scale>
          <a:sx n="70" d="100"/>
          <a:sy n="70" d="100"/>
        </p:scale>
        <p:origin x="-2724" y="-894"/>
      </p:cViewPr>
      <p:guideLst>
        <p:guide orient="horz" pos="2160"/>
        <p:guide pos="2880"/>
      </p:guideLst>
    </p:cSldViewPr>
  </p:slideViewPr>
  <p:outlineViewPr>
    <p:cViewPr>
      <p:scale>
        <a:sx n="33" d="100"/>
        <a:sy n="33" d="100"/>
      </p:scale>
      <p:origin x="72" y="4290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2" Type="http://schemas.openxmlformats.org/officeDocument/2006/relationships/oleObject" Target="Classeur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Classeur1"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E:\LISTE%20DE%20SECURITE%20POUR%20QATAR.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E:\LISTE%20DES%20CHAUFFEUR%20A.B.C.D.E.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E:\LISTE%20DES%20ARABE%20%20ARABE..xlsx"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Feuil2!$A$5</c:f>
              <c:strCache>
                <c:ptCount val="1"/>
                <c:pt idx="0">
                  <c:v>HOMMES</c:v>
                </c:pt>
              </c:strCache>
            </c:strRef>
          </c:tx>
          <c:invertIfNegative val="0"/>
          <c:cat>
            <c:numRef>
              <c:f>Feuil2!$B$4:$F$4</c:f>
              <c:numCache>
                <c:formatCode>General</c:formatCode>
                <c:ptCount val="5"/>
                <c:pt idx="0">
                  <c:v>2010</c:v>
                </c:pt>
                <c:pt idx="1">
                  <c:v>2012</c:v>
                </c:pt>
                <c:pt idx="2">
                  <c:v>2013</c:v>
                </c:pt>
                <c:pt idx="3">
                  <c:v>2014</c:v>
                </c:pt>
                <c:pt idx="4">
                  <c:v>2015</c:v>
                </c:pt>
              </c:numCache>
            </c:numRef>
          </c:cat>
          <c:val>
            <c:numRef>
              <c:f>Feuil2!$B$5:$F$5</c:f>
              <c:numCache>
                <c:formatCode>General</c:formatCode>
                <c:ptCount val="5"/>
                <c:pt idx="0">
                  <c:v>384</c:v>
                </c:pt>
                <c:pt idx="1">
                  <c:v>415</c:v>
                </c:pt>
                <c:pt idx="2">
                  <c:v>452</c:v>
                </c:pt>
                <c:pt idx="3">
                  <c:v>428</c:v>
                </c:pt>
                <c:pt idx="4">
                  <c:v>359</c:v>
                </c:pt>
              </c:numCache>
            </c:numRef>
          </c:val>
        </c:ser>
        <c:ser>
          <c:idx val="1"/>
          <c:order val="1"/>
          <c:tx>
            <c:strRef>
              <c:f>Feuil2!$A$6</c:f>
              <c:strCache>
                <c:ptCount val="1"/>
                <c:pt idx="0">
                  <c:v>FEMMES</c:v>
                </c:pt>
              </c:strCache>
            </c:strRef>
          </c:tx>
          <c:invertIfNegative val="0"/>
          <c:cat>
            <c:numRef>
              <c:f>Feuil2!$B$4:$F$4</c:f>
              <c:numCache>
                <c:formatCode>General</c:formatCode>
                <c:ptCount val="5"/>
                <c:pt idx="0">
                  <c:v>2010</c:v>
                </c:pt>
                <c:pt idx="1">
                  <c:v>2012</c:v>
                </c:pt>
                <c:pt idx="2">
                  <c:v>2013</c:v>
                </c:pt>
                <c:pt idx="3">
                  <c:v>2014</c:v>
                </c:pt>
                <c:pt idx="4">
                  <c:v>2015</c:v>
                </c:pt>
              </c:numCache>
            </c:numRef>
          </c:cat>
          <c:val>
            <c:numRef>
              <c:f>Feuil2!$B$6:$F$6</c:f>
              <c:numCache>
                <c:formatCode>General</c:formatCode>
                <c:ptCount val="5"/>
                <c:pt idx="0">
                  <c:v>314</c:v>
                </c:pt>
                <c:pt idx="1">
                  <c:v>312</c:v>
                </c:pt>
                <c:pt idx="2">
                  <c:v>430</c:v>
                </c:pt>
                <c:pt idx="3">
                  <c:v>485</c:v>
                </c:pt>
                <c:pt idx="4">
                  <c:v>304</c:v>
                </c:pt>
              </c:numCache>
            </c:numRef>
          </c:val>
        </c:ser>
        <c:dLbls>
          <c:showLegendKey val="0"/>
          <c:showVal val="0"/>
          <c:showCatName val="0"/>
          <c:showSerName val="0"/>
          <c:showPercent val="0"/>
          <c:showBubbleSize val="0"/>
        </c:dLbls>
        <c:gapWidth val="150"/>
        <c:shape val="box"/>
        <c:axId val="85408768"/>
        <c:axId val="85332480"/>
        <c:axId val="0"/>
      </c:bar3DChart>
      <c:catAx>
        <c:axId val="85408768"/>
        <c:scaling>
          <c:orientation val="minMax"/>
        </c:scaling>
        <c:delete val="0"/>
        <c:axPos val="b"/>
        <c:numFmt formatCode="General" sourceLinked="1"/>
        <c:majorTickMark val="out"/>
        <c:minorTickMark val="none"/>
        <c:tickLblPos val="nextTo"/>
        <c:crossAx val="85332480"/>
        <c:crosses val="autoZero"/>
        <c:auto val="1"/>
        <c:lblAlgn val="ctr"/>
        <c:lblOffset val="100"/>
        <c:noMultiLvlLbl val="0"/>
      </c:catAx>
      <c:valAx>
        <c:axId val="85332480"/>
        <c:scaling>
          <c:orientation val="minMax"/>
        </c:scaling>
        <c:delete val="0"/>
        <c:axPos val="l"/>
        <c:majorGridlines/>
        <c:numFmt formatCode="General" sourceLinked="1"/>
        <c:majorTickMark val="out"/>
        <c:minorTickMark val="none"/>
        <c:tickLblPos val="nextTo"/>
        <c:crossAx val="85408768"/>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0"/>
    <c:plotArea>
      <c:layout/>
      <c:barChart>
        <c:barDir val="col"/>
        <c:grouping val="clustered"/>
        <c:varyColors val="0"/>
        <c:ser>
          <c:idx val="0"/>
          <c:order val="0"/>
          <c:tx>
            <c:strRef>
              <c:f>Feuil1!$A$5</c:f>
              <c:strCache>
                <c:ptCount val="1"/>
                <c:pt idx="0">
                  <c:v>HOMMES</c:v>
                </c:pt>
              </c:strCache>
            </c:strRef>
          </c:tx>
          <c:invertIfNegative val="0"/>
          <c:cat>
            <c:numRef>
              <c:f>Feuil1!$B$4:$G$4</c:f>
              <c:numCache>
                <c:formatCode>General</c:formatCode>
                <c:ptCount val="6"/>
                <c:pt idx="0">
                  <c:v>2010</c:v>
                </c:pt>
                <c:pt idx="1">
                  <c:v>2011</c:v>
                </c:pt>
                <c:pt idx="2">
                  <c:v>2012</c:v>
                </c:pt>
                <c:pt idx="3">
                  <c:v>2013</c:v>
                </c:pt>
                <c:pt idx="4">
                  <c:v>2014</c:v>
                </c:pt>
                <c:pt idx="5">
                  <c:v>2015</c:v>
                </c:pt>
              </c:numCache>
            </c:numRef>
          </c:cat>
          <c:val>
            <c:numRef>
              <c:f>Feuil1!$B$5:$G$5</c:f>
              <c:numCache>
                <c:formatCode>General</c:formatCode>
                <c:ptCount val="6"/>
                <c:pt idx="0">
                  <c:v>3563</c:v>
                </c:pt>
                <c:pt idx="1">
                  <c:v>4085</c:v>
                </c:pt>
                <c:pt idx="2">
                  <c:v>2864</c:v>
                </c:pt>
                <c:pt idx="3">
                  <c:v>3117</c:v>
                </c:pt>
                <c:pt idx="4">
                  <c:v>4879</c:v>
                </c:pt>
                <c:pt idx="5">
                  <c:v>5420</c:v>
                </c:pt>
              </c:numCache>
            </c:numRef>
          </c:val>
        </c:ser>
        <c:ser>
          <c:idx val="1"/>
          <c:order val="1"/>
          <c:tx>
            <c:strRef>
              <c:f>Feuil1!$A$6</c:f>
              <c:strCache>
                <c:ptCount val="1"/>
                <c:pt idx="0">
                  <c:v>FEMMES</c:v>
                </c:pt>
              </c:strCache>
            </c:strRef>
          </c:tx>
          <c:invertIfNegative val="0"/>
          <c:cat>
            <c:numRef>
              <c:f>Feuil1!$B$4:$G$4</c:f>
              <c:numCache>
                <c:formatCode>General</c:formatCode>
                <c:ptCount val="6"/>
                <c:pt idx="0">
                  <c:v>2010</c:v>
                </c:pt>
                <c:pt idx="1">
                  <c:v>2011</c:v>
                </c:pt>
                <c:pt idx="2">
                  <c:v>2012</c:v>
                </c:pt>
                <c:pt idx="3">
                  <c:v>2013</c:v>
                </c:pt>
                <c:pt idx="4">
                  <c:v>2014</c:v>
                </c:pt>
                <c:pt idx="5">
                  <c:v>2015</c:v>
                </c:pt>
              </c:numCache>
            </c:numRef>
          </c:cat>
          <c:val>
            <c:numRef>
              <c:f>Feuil1!$B$6:$G$6</c:f>
              <c:numCache>
                <c:formatCode>General</c:formatCode>
                <c:ptCount val="6"/>
                <c:pt idx="0">
                  <c:v>1160</c:v>
                </c:pt>
                <c:pt idx="1">
                  <c:v>1342</c:v>
                </c:pt>
                <c:pt idx="2">
                  <c:v>1072</c:v>
                </c:pt>
                <c:pt idx="3">
                  <c:v>886</c:v>
                </c:pt>
                <c:pt idx="4">
                  <c:v>1334</c:v>
                </c:pt>
                <c:pt idx="5">
                  <c:v>1980</c:v>
                </c:pt>
              </c:numCache>
            </c:numRef>
          </c:val>
        </c:ser>
        <c:dLbls>
          <c:showLegendKey val="0"/>
          <c:showVal val="0"/>
          <c:showCatName val="0"/>
          <c:showSerName val="0"/>
          <c:showPercent val="0"/>
          <c:showBubbleSize val="0"/>
        </c:dLbls>
        <c:gapWidth val="150"/>
        <c:axId val="92142080"/>
        <c:axId val="92160000"/>
      </c:barChart>
      <c:catAx>
        <c:axId val="92142080"/>
        <c:scaling>
          <c:orientation val="minMax"/>
        </c:scaling>
        <c:delete val="0"/>
        <c:axPos val="b"/>
        <c:numFmt formatCode="General" sourceLinked="1"/>
        <c:majorTickMark val="out"/>
        <c:minorTickMark val="none"/>
        <c:tickLblPos val="nextTo"/>
        <c:crossAx val="92160000"/>
        <c:crosses val="autoZero"/>
        <c:auto val="1"/>
        <c:lblAlgn val="ctr"/>
        <c:lblOffset val="100"/>
        <c:noMultiLvlLbl val="0"/>
      </c:catAx>
      <c:valAx>
        <c:axId val="92160000"/>
        <c:scaling>
          <c:orientation val="minMax"/>
        </c:scaling>
        <c:delete val="0"/>
        <c:axPos val="l"/>
        <c:majorGridlines/>
        <c:numFmt formatCode="General" sourceLinked="1"/>
        <c:majorTickMark val="out"/>
        <c:minorTickMark val="none"/>
        <c:tickLblPos val="nextTo"/>
        <c:crossAx val="92142080"/>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title>
      <c:tx>
        <c:rich>
          <a:bodyPr/>
          <a:lstStyle/>
          <a:p>
            <a:pPr>
              <a:defRPr/>
            </a:pPr>
            <a:r>
              <a:rPr lang="en-US"/>
              <a:t>EFFECTIFS</a:t>
            </a:r>
            <a:r>
              <a:rPr lang="en-US" baseline="0"/>
              <a:t> DES </a:t>
            </a:r>
            <a:r>
              <a:rPr lang="en-US"/>
              <a:t>AGENTS DE SECURITE PAR GENRE </a:t>
            </a:r>
          </a:p>
        </c:rich>
      </c:tx>
      <c:overlay val="0"/>
    </c:title>
    <c:autoTitleDeleted val="0"/>
    <c:plotArea>
      <c:layout/>
      <c:barChart>
        <c:barDir val="col"/>
        <c:grouping val="clustered"/>
        <c:varyColors val="0"/>
        <c:ser>
          <c:idx val="0"/>
          <c:order val="0"/>
          <c:invertIfNegative val="0"/>
          <c:cat>
            <c:strRef>
              <c:f>Feuil1!$B$6:$B$7</c:f>
              <c:strCache>
                <c:ptCount val="2"/>
                <c:pt idx="0">
                  <c:v>HOMME</c:v>
                </c:pt>
                <c:pt idx="1">
                  <c:v>FEMME</c:v>
                </c:pt>
              </c:strCache>
            </c:strRef>
          </c:cat>
          <c:val>
            <c:numRef>
              <c:f>Feuil1!$C$6:$C$7</c:f>
              <c:numCache>
                <c:formatCode>General</c:formatCode>
                <c:ptCount val="2"/>
                <c:pt idx="0">
                  <c:v>531</c:v>
                </c:pt>
                <c:pt idx="1">
                  <c:v>14</c:v>
                </c:pt>
              </c:numCache>
            </c:numRef>
          </c:val>
        </c:ser>
        <c:dLbls>
          <c:showLegendKey val="0"/>
          <c:showVal val="0"/>
          <c:showCatName val="0"/>
          <c:showSerName val="0"/>
          <c:showPercent val="0"/>
          <c:showBubbleSize val="0"/>
        </c:dLbls>
        <c:gapWidth val="150"/>
        <c:axId val="92131328"/>
        <c:axId val="92162304"/>
      </c:barChart>
      <c:catAx>
        <c:axId val="92131328"/>
        <c:scaling>
          <c:orientation val="minMax"/>
        </c:scaling>
        <c:delete val="0"/>
        <c:axPos val="b"/>
        <c:majorTickMark val="none"/>
        <c:minorTickMark val="none"/>
        <c:tickLblPos val="nextTo"/>
        <c:crossAx val="92162304"/>
        <c:crosses val="autoZero"/>
        <c:auto val="1"/>
        <c:lblAlgn val="ctr"/>
        <c:lblOffset val="100"/>
        <c:noMultiLvlLbl val="0"/>
      </c:catAx>
      <c:valAx>
        <c:axId val="92162304"/>
        <c:scaling>
          <c:orientation val="minMax"/>
        </c:scaling>
        <c:delete val="0"/>
        <c:axPos val="l"/>
        <c:majorGridlines/>
        <c:numFmt formatCode="General" sourceLinked="1"/>
        <c:majorTickMark val="none"/>
        <c:minorTickMark val="none"/>
        <c:tickLblPos val="nextTo"/>
        <c:crossAx val="92131328"/>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0"/>
    <c:plotArea>
      <c:layout>
        <c:manualLayout>
          <c:layoutTarget val="inner"/>
          <c:xMode val="edge"/>
          <c:yMode val="edge"/>
          <c:x val="0.26404396325459362"/>
          <c:y val="7.4401077186087822E-2"/>
          <c:w val="0.73490179352581075"/>
          <c:h val="0.83295102346867333"/>
        </c:manualLayout>
      </c:layout>
      <c:barChart>
        <c:barDir val="col"/>
        <c:grouping val="clustered"/>
        <c:varyColors val="0"/>
        <c:ser>
          <c:idx val="0"/>
          <c:order val="0"/>
          <c:invertIfNegative val="0"/>
          <c:cat>
            <c:strRef>
              <c:f>Feuil3!$I$7:$M$7</c:f>
              <c:strCache>
                <c:ptCount val="5"/>
                <c:pt idx="0">
                  <c:v>PERMIS A</c:v>
                </c:pt>
                <c:pt idx="1">
                  <c:v>PERMIS B</c:v>
                </c:pt>
                <c:pt idx="2">
                  <c:v>PERMIS C</c:v>
                </c:pt>
                <c:pt idx="3">
                  <c:v>PERMIS D</c:v>
                </c:pt>
                <c:pt idx="4">
                  <c:v>PERMIS E</c:v>
                </c:pt>
              </c:strCache>
            </c:strRef>
          </c:cat>
          <c:val>
            <c:numRef>
              <c:f>Feuil3!$I$8:$M$8</c:f>
              <c:numCache>
                <c:formatCode>General</c:formatCode>
                <c:ptCount val="5"/>
                <c:pt idx="0">
                  <c:v>3</c:v>
                </c:pt>
                <c:pt idx="1">
                  <c:v>1367</c:v>
                </c:pt>
                <c:pt idx="2">
                  <c:v>583</c:v>
                </c:pt>
                <c:pt idx="3">
                  <c:v>243</c:v>
                </c:pt>
                <c:pt idx="4">
                  <c:v>90</c:v>
                </c:pt>
              </c:numCache>
            </c:numRef>
          </c:val>
        </c:ser>
        <c:dLbls>
          <c:showLegendKey val="0"/>
          <c:showVal val="0"/>
          <c:showCatName val="0"/>
          <c:showSerName val="0"/>
          <c:showPercent val="0"/>
          <c:showBubbleSize val="0"/>
        </c:dLbls>
        <c:gapWidth val="150"/>
        <c:axId val="92134912"/>
        <c:axId val="92164608"/>
      </c:barChart>
      <c:catAx>
        <c:axId val="92134912"/>
        <c:scaling>
          <c:orientation val="minMax"/>
        </c:scaling>
        <c:delete val="0"/>
        <c:axPos val="b"/>
        <c:majorTickMark val="out"/>
        <c:minorTickMark val="none"/>
        <c:tickLblPos val="nextTo"/>
        <c:crossAx val="92164608"/>
        <c:crosses val="autoZero"/>
        <c:auto val="1"/>
        <c:lblAlgn val="ctr"/>
        <c:lblOffset val="100"/>
        <c:noMultiLvlLbl val="0"/>
      </c:catAx>
      <c:valAx>
        <c:axId val="92164608"/>
        <c:scaling>
          <c:orientation val="minMax"/>
        </c:scaling>
        <c:delete val="0"/>
        <c:axPos val="l"/>
        <c:majorGridlines/>
        <c:numFmt formatCode="General" sourceLinked="1"/>
        <c:majorTickMark val="out"/>
        <c:minorTickMark val="none"/>
        <c:tickLblPos val="nextTo"/>
        <c:crossAx val="92134912"/>
        <c:crosses val="autoZero"/>
        <c:crossBetween val="between"/>
      </c:valAx>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Feuil1!$B$2</c:f>
              <c:strCache>
                <c:ptCount val="1"/>
                <c:pt idx="0">
                  <c:v>TOTAL</c:v>
                </c:pt>
              </c:strCache>
            </c:strRef>
          </c:tx>
          <c:invertIfNegative val="0"/>
          <c:cat>
            <c:strRef>
              <c:f>Feuil1!$A$3:$A$8</c:f>
              <c:strCache>
                <c:ptCount val="6"/>
                <c:pt idx="0">
                  <c:v>BAC</c:v>
                </c:pt>
                <c:pt idx="1">
                  <c:v>LICENCE</c:v>
                </c:pt>
                <c:pt idx="2">
                  <c:v>MAITRISE</c:v>
                </c:pt>
                <c:pt idx="3">
                  <c:v>COMPTABILITE</c:v>
                </c:pt>
                <c:pt idx="4">
                  <c:v>LICENCE GAA</c:v>
                </c:pt>
                <c:pt idx="5">
                  <c:v>PROFESSEUR ARABE</c:v>
                </c:pt>
              </c:strCache>
            </c:strRef>
          </c:cat>
          <c:val>
            <c:numRef>
              <c:f>Feuil1!$B$3:$B$8</c:f>
              <c:numCache>
                <c:formatCode>General</c:formatCode>
                <c:ptCount val="6"/>
                <c:pt idx="0">
                  <c:v>292</c:v>
                </c:pt>
                <c:pt idx="1">
                  <c:v>36</c:v>
                </c:pt>
                <c:pt idx="2">
                  <c:v>21</c:v>
                </c:pt>
                <c:pt idx="3">
                  <c:v>41</c:v>
                </c:pt>
                <c:pt idx="4">
                  <c:v>20</c:v>
                </c:pt>
                <c:pt idx="5">
                  <c:v>111</c:v>
                </c:pt>
              </c:numCache>
            </c:numRef>
          </c:val>
        </c:ser>
        <c:dLbls>
          <c:showLegendKey val="0"/>
          <c:showVal val="0"/>
          <c:showCatName val="0"/>
          <c:showSerName val="0"/>
          <c:showPercent val="0"/>
          <c:showBubbleSize val="0"/>
        </c:dLbls>
        <c:gapWidth val="150"/>
        <c:shape val="box"/>
        <c:axId val="92143104"/>
        <c:axId val="92166912"/>
        <c:axId val="0"/>
      </c:bar3DChart>
      <c:catAx>
        <c:axId val="92143104"/>
        <c:scaling>
          <c:orientation val="minMax"/>
        </c:scaling>
        <c:delete val="0"/>
        <c:axPos val="b"/>
        <c:majorTickMark val="out"/>
        <c:minorTickMark val="none"/>
        <c:tickLblPos val="nextTo"/>
        <c:crossAx val="92166912"/>
        <c:crosses val="autoZero"/>
        <c:auto val="1"/>
        <c:lblAlgn val="ctr"/>
        <c:lblOffset val="100"/>
        <c:noMultiLvlLbl val="0"/>
      </c:catAx>
      <c:valAx>
        <c:axId val="92166912"/>
        <c:scaling>
          <c:orientation val="minMax"/>
        </c:scaling>
        <c:delete val="0"/>
        <c:axPos val="l"/>
        <c:majorGridlines/>
        <c:numFmt formatCode="General" sourceLinked="1"/>
        <c:majorTickMark val="out"/>
        <c:minorTickMark val="none"/>
        <c:tickLblPos val="nextTo"/>
        <c:crossAx val="92143104"/>
        <c:crosses val="autoZero"/>
        <c:crossBetween val="between"/>
      </c:valAx>
    </c:plotArea>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Shape 2"/>
          <p:cNvSpPr txBox="1">
            <a:spLocks noGrp="1"/>
          </p:cNvSpPr>
          <p:nvPr>
            <p:ph type="hdr" idx="2"/>
          </p:nvPr>
        </p:nvSpPr>
        <p:spPr bwMode="auto">
          <a:xfrm>
            <a:off x="0" y="0"/>
            <a:ext cx="2971800" cy="4572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lvl1pPr>
              <a:defRPr/>
            </a:lvl1pPr>
          </a:lstStyle>
          <a:p>
            <a:pPr>
              <a:defRPr/>
            </a:pPr>
            <a:endParaRPr lang="fr-FR"/>
          </a:p>
        </p:txBody>
      </p:sp>
      <p:sp>
        <p:nvSpPr>
          <p:cNvPr id="38915" name="Shape 3"/>
          <p:cNvSpPr txBox="1">
            <a:spLocks noGrp="1"/>
          </p:cNvSpPr>
          <p:nvPr>
            <p:ph type="dt" idx="10"/>
          </p:nvPr>
        </p:nvSpPr>
        <p:spPr bwMode="auto">
          <a:xfrm>
            <a:off x="3884613" y="0"/>
            <a:ext cx="2971800" cy="457200"/>
          </a:xfrm>
          <a:prstGeom prst="rect">
            <a:avLst/>
          </a:prstGeom>
          <a:noFill/>
          <a:ln w="9525">
            <a:noFill/>
            <a:miter lim="800000"/>
            <a:headEnd/>
            <a:tailEnd/>
          </a:ln>
        </p:spPr>
        <p:txBody>
          <a:bodyPr vert="horz" wrap="square" lIns="91425" tIns="91425" rIns="91425" bIns="91425" numCol="1" anchor="t" anchorCtr="0" compatLnSpc="1">
            <a:prstTxWarp prst="textNoShape">
              <a:avLst/>
            </a:prstTxWarp>
          </a:bodyPr>
          <a:lstStyle>
            <a:lvl1pPr algn="r">
              <a:defRPr/>
            </a:lvl1pPr>
          </a:lstStyle>
          <a:p>
            <a:pPr>
              <a:defRPr/>
            </a:pPr>
            <a:endParaRPr lang="fr-FR"/>
          </a:p>
        </p:txBody>
      </p:sp>
      <p:sp>
        <p:nvSpPr>
          <p:cNvPr id="39940" name="Shape 4"/>
          <p:cNvSpPr>
            <a:spLocks noGrp="1" noRot="1" noChangeAspect="1"/>
          </p:cNvSpPr>
          <p:nvPr>
            <p:ph type="sldImg" idx="3"/>
          </p:nvPr>
        </p:nvSpPr>
        <p:spPr bwMode="auto">
          <a:xfrm>
            <a:off x="1143000" y="685800"/>
            <a:ext cx="4572000" cy="3429000"/>
          </a:xfrm>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60000 65536"/>
              <a:gd name="T9" fmla="*/ 0 60000 65536"/>
              <a:gd name="T10" fmla="*/ 0 60000 65536"/>
              <a:gd name="T11" fmla="*/ 0 60000 65536"/>
              <a:gd name="T12" fmla="*/ 0 w 120000"/>
              <a:gd name="T13" fmla="*/ 0 h 120000"/>
              <a:gd name="T14" fmla="*/ 120000 w 120000"/>
              <a:gd name="T15" fmla="*/ 120000 h 120000"/>
            </a:gdLst>
            <a:ahLst/>
            <a:cxnLst>
              <a:cxn ang="T8">
                <a:pos x="T0" y="T1"/>
              </a:cxn>
              <a:cxn ang="T9">
                <a:pos x="T2" y="T3"/>
              </a:cxn>
              <a:cxn ang="T10">
                <a:pos x="T4" y="T5"/>
              </a:cxn>
              <a:cxn ang="T11">
                <a:pos x="T6" y="T7"/>
              </a:cxn>
            </a:cxnLst>
            <a:rect l="T12" t="T13" r="T14" b="T15"/>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sp>
      <p:sp>
        <p:nvSpPr>
          <p:cNvPr id="5" name="Shape 5"/>
          <p:cNvSpPr txBox="1">
            <a:spLocks noGrp="1"/>
          </p:cNvSpPr>
          <p:nvPr>
            <p:ph type="body" idx="1"/>
          </p:nvPr>
        </p:nvSpPr>
        <p:spPr>
          <a:xfrm>
            <a:off x="685800" y="4343400"/>
            <a:ext cx="5486400"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pPr lvl="0"/>
            <a:endParaRPr noProof="0"/>
          </a:p>
        </p:txBody>
      </p:sp>
      <p:sp>
        <p:nvSpPr>
          <p:cNvPr id="38918" name="Shape 6"/>
          <p:cNvSpPr txBox="1">
            <a:spLocks noGrp="1"/>
          </p:cNvSpPr>
          <p:nvPr>
            <p:ph type="ftr" idx="11"/>
          </p:nvPr>
        </p:nvSpPr>
        <p:spPr bwMode="auto">
          <a:xfrm>
            <a:off x="0" y="8685213"/>
            <a:ext cx="2971800" cy="457200"/>
          </a:xfrm>
          <a:prstGeom prst="rect">
            <a:avLst/>
          </a:prstGeom>
          <a:noFill/>
          <a:ln w="9525">
            <a:noFill/>
            <a:miter lim="800000"/>
            <a:headEnd/>
            <a:tailEnd/>
          </a:ln>
        </p:spPr>
        <p:txBody>
          <a:bodyPr vert="horz" wrap="square" lIns="91425" tIns="91425" rIns="91425" bIns="91425" numCol="1" anchor="b" anchorCtr="0" compatLnSpc="1">
            <a:prstTxWarp prst="textNoShape">
              <a:avLst/>
            </a:prstTxWarp>
          </a:bodyPr>
          <a:lstStyle>
            <a:lvl1pPr>
              <a:defRPr/>
            </a:lvl1pPr>
          </a:lstStyle>
          <a:p>
            <a:pPr>
              <a:defRPr/>
            </a:pPr>
            <a:endParaRPr lang="fr-FR"/>
          </a:p>
        </p:txBody>
      </p:sp>
      <p:sp>
        <p:nvSpPr>
          <p:cNvPr id="7" name="Shape 7"/>
          <p:cNvSpPr txBox="1">
            <a:spLocks noGrp="1"/>
          </p:cNvSpPr>
          <p:nvPr>
            <p:ph type="sldNum" idx="12"/>
          </p:nvPr>
        </p:nvSpPr>
        <p:spPr>
          <a:xfrm>
            <a:off x="3884613" y="8685213"/>
            <a:ext cx="2971800" cy="457200"/>
          </a:xfrm>
          <a:prstGeom prst="rect">
            <a:avLst/>
          </a:prstGeom>
          <a:noFill/>
          <a:ln>
            <a:noFill/>
          </a:ln>
        </p:spPr>
        <p:txBody>
          <a:bodyPr lIns="91425" tIns="91425" rIns="91425" bIns="91425" anchor="b" anchorCtr="0">
            <a:noAutofit/>
          </a:bodyPr>
          <a:lstStyle>
            <a:lvl1pPr indent="-88900" fontAlgn="auto">
              <a:spcBef>
                <a:spcPts val="0"/>
              </a:spcBef>
              <a:spcAft>
                <a:spcPts val="0"/>
              </a:spcAft>
              <a:buClr>
                <a:srgbClr val="000000"/>
              </a:buClr>
              <a:buFont typeface="Arial"/>
              <a:buChar char="●"/>
              <a:defRPr kern="0">
                <a:latin typeface="Arial"/>
                <a:ea typeface="Arial"/>
                <a:cs typeface="Arial"/>
                <a:sym typeface="Arial"/>
              </a:defRPr>
            </a:lvl1pPr>
            <a:lvl2pPr marL="0" lvl="1" indent="-88900" fontAlgn="auto">
              <a:spcBef>
                <a:spcPts val="0"/>
              </a:spcBef>
              <a:spcAft>
                <a:spcPts val="0"/>
              </a:spcAft>
              <a:buClr>
                <a:srgbClr val="000000"/>
              </a:buClr>
              <a:buFont typeface="Courier New"/>
              <a:buChar char="o"/>
              <a:defRPr kern="0">
                <a:latin typeface="Arial"/>
                <a:ea typeface="Arial"/>
                <a:cs typeface="Arial"/>
                <a:sym typeface="Arial"/>
              </a:defRPr>
            </a:lvl2pPr>
            <a:lvl3pPr marL="0" lvl="2" indent="-88900" fontAlgn="auto">
              <a:spcBef>
                <a:spcPts val="0"/>
              </a:spcBef>
              <a:spcAft>
                <a:spcPts val="0"/>
              </a:spcAft>
              <a:buClr>
                <a:srgbClr val="000000"/>
              </a:buClr>
              <a:buFont typeface="Wingdings"/>
              <a:buChar char="§"/>
              <a:defRPr kern="0">
                <a:latin typeface="Arial"/>
                <a:ea typeface="Arial"/>
                <a:cs typeface="Arial"/>
                <a:sym typeface="Arial"/>
              </a:defRPr>
            </a:lvl3pPr>
            <a:lvl4pPr marL="0" lvl="3" indent="-88900" fontAlgn="auto">
              <a:spcBef>
                <a:spcPts val="0"/>
              </a:spcBef>
              <a:spcAft>
                <a:spcPts val="0"/>
              </a:spcAft>
              <a:buClr>
                <a:srgbClr val="000000"/>
              </a:buClr>
              <a:buFont typeface="Arial"/>
              <a:buChar char="●"/>
              <a:defRPr kern="0">
                <a:latin typeface="Arial"/>
                <a:ea typeface="Arial"/>
                <a:cs typeface="Arial"/>
                <a:sym typeface="Arial"/>
              </a:defRPr>
            </a:lvl4pPr>
            <a:lvl5pPr marL="0" lvl="4" indent="-88900" fontAlgn="auto">
              <a:spcBef>
                <a:spcPts val="0"/>
              </a:spcBef>
              <a:spcAft>
                <a:spcPts val="0"/>
              </a:spcAft>
              <a:buClr>
                <a:srgbClr val="000000"/>
              </a:buClr>
              <a:buFont typeface="Courier New"/>
              <a:buChar char="o"/>
              <a:defRPr kern="0">
                <a:latin typeface="Arial"/>
                <a:ea typeface="Arial"/>
                <a:cs typeface="Arial"/>
                <a:sym typeface="Arial"/>
              </a:defRPr>
            </a:lvl5pPr>
            <a:lvl6pPr marL="0" lvl="5" indent="-88900">
              <a:buClr>
                <a:srgbClr val="000000"/>
              </a:buClr>
              <a:buFont typeface="Wingdings"/>
              <a:buChar char="§"/>
              <a:defRPr kern="0">
                <a:latin typeface="Arial"/>
                <a:ea typeface="Arial"/>
                <a:cs typeface="Arial"/>
                <a:sym typeface="Arial"/>
              </a:defRPr>
            </a:lvl6pPr>
            <a:lvl7pPr marL="0" lvl="6" indent="-88900">
              <a:buClr>
                <a:srgbClr val="000000"/>
              </a:buClr>
              <a:buFont typeface="Arial"/>
              <a:buChar char="●"/>
              <a:defRPr kern="0">
                <a:latin typeface="Arial"/>
                <a:ea typeface="Arial"/>
                <a:cs typeface="Arial"/>
                <a:sym typeface="Arial"/>
              </a:defRPr>
            </a:lvl7pPr>
            <a:lvl8pPr marL="0" lvl="7" indent="-88900">
              <a:buClr>
                <a:srgbClr val="000000"/>
              </a:buClr>
              <a:buFont typeface="Courier New"/>
              <a:buChar char="o"/>
              <a:defRPr kern="0">
                <a:latin typeface="Arial"/>
                <a:ea typeface="Arial"/>
                <a:cs typeface="Arial"/>
                <a:sym typeface="Arial"/>
              </a:defRPr>
            </a:lvl8pPr>
            <a:lvl9pPr marL="0" lvl="8" indent="-88900">
              <a:buClr>
                <a:srgbClr val="000000"/>
              </a:buClr>
              <a:buFont typeface="Wingdings"/>
              <a:buChar char="§"/>
              <a:defRPr kern="0">
                <a:latin typeface="Arial"/>
                <a:ea typeface="Arial"/>
                <a:cs typeface="Arial"/>
                <a:sym typeface="Arial"/>
              </a:defRPr>
            </a:lvl9pPr>
          </a:lstStyle>
          <a:p>
            <a:pPr>
              <a:defRPr/>
            </a:pPr>
            <a:endParaRPr/>
          </a:p>
          <a:p>
            <a:pPr lvl="1">
              <a:defRPr/>
            </a:pPr>
            <a:endParaRPr/>
          </a:p>
          <a:p>
            <a:pPr lvl="2">
              <a:defRPr/>
            </a:pPr>
            <a:endParaRPr/>
          </a:p>
          <a:p>
            <a:pPr lvl="3">
              <a:defRPr/>
            </a:pPr>
            <a:endParaRPr/>
          </a:p>
          <a:p>
            <a:pPr lvl="4">
              <a:defRPr/>
            </a:pPr>
            <a:endParaRPr/>
          </a:p>
          <a:p>
            <a:pPr lvl="5">
              <a:defRPr/>
            </a:pPr>
            <a:endParaRPr/>
          </a:p>
          <a:p>
            <a:pPr lvl="6">
              <a:defRPr/>
            </a:pPr>
            <a:endParaRPr/>
          </a:p>
          <a:p>
            <a:pPr lvl="7">
              <a:defRPr/>
            </a:pPr>
            <a:endParaRPr/>
          </a:p>
          <a:p>
            <a:pPr lvl="8">
              <a:defRPr/>
            </a:pPr>
            <a:endParaRPr/>
          </a:p>
        </p:txBody>
      </p:sp>
    </p:spTree>
    <p:extLst>
      <p:ext uri="{BB962C8B-B14F-4D97-AF65-F5344CB8AC3E}">
        <p14:creationId xmlns:p14="http://schemas.microsoft.com/office/powerpoint/2010/main" val="619643208"/>
      </p:ext>
    </p:extLst>
  </p:cSld>
  <p:clrMap bg1="lt1" tx1="dk1" bg2="dk2" tx2="lt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a:ln>
            <a:headEnd/>
            <a:tailEnd/>
          </a:ln>
        </p:spPr>
      </p:sp>
      <p:sp>
        <p:nvSpPr>
          <p:cNvPr id="40963" name="Espace réservé des commentaires 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a:spcBef>
                <a:spcPct val="0"/>
              </a:spcBef>
            </a:pPr>
            <a:endParaRPr lang="tr-TR" altLang="tr-TR" smtClean="0"/>
          </a:p>
        </p:txBody>
      </p:sp>
      <p:sp>
        <p:nvSpPr>
          <p:cNvPr id="4" name="Espace réservé du numéro de diapositive 3"/>
          <p:cNvSpPr>
            <a:spLocks noGrp="1"/>
          </p:cNvSpPr>
          <p:nvPr>
            <p:ph type="sldNum" sz="quarter" idx="12"/>
          </p:nvPr>
        </p:nvSpPr>
        <p:spPr/>
        <p:txBody>
          <a:bodyPr/>
          <a:lstStyle/>
          <a:p>
            <a:pPr>
              <a:defRPr/>
            </a:pPr>
            <a:endParaRPr lang="fr-FR" smtClean="0"/>
          </a:p>
          <a:p>
            <a:pPr lvl="1">
              <a:defRPr/>
            </a:pPr>
            <a:endParaRPr lang="fr-FR" smtClean="0"/>
          </a:p>
          <a:p>
            <a:pPr lvl="2">
              <a:defRPr/>
            </a:pPr>
            <a:endParaRPr lang="fr-FR" smtClean="0"/>
          </a:p>
          <a:p>
            <a:pPr lvl="3">
              <a:defRPr/>
            </a:pPr>
            <a:endParaRPr lang="fr-FR" smtClean="0"/>
          </a:p>
          <a:p>
            <a:pPr lvl="4">
              <a:defRPr/>
            </a:pPr>
            <a:endParaRPr lang="fr-FR" smtClean="0"/>
          </a:p>
          <a:p>
            <a:pPr lvl="5">
              <a:defRPr/>
            </a:pPr>
            <a:endParaRPr lang="fr-FR" smtClean="0"/>
          </a:p>
          <a:p>
            <a:pPr lvl="6">
              <a:defRPr/>
            </a:pPr>
            <a:endParaRPr lang="fr-FR" smtClean="0"/>
          </a:p>
          <a:p>
            <a:pPr lvl="7">
              <a:defRPr/>
            </a:pPr>
            <a:endParaRPr lang="fr-FR" smtClean="0"/>
          </a:p>
          <a:p>
            <a:pPr lvl="8">
              <a:defRPr/>
            </a:pPr>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8" name="Shape 14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50179" name="Shape 143"/>
          <p:cNvSpPr>
            <a:spLocks noGrp="1" noRot="1" noChangeAspect="1" noTextEdit="1"/>
          </p:cNvSpPr>
          <p:nvPr>
            <p:ph type="sldImg" idx="2"/>
          </p:nvPr>
        </p:nvSpPr>
        <p:spPr>
          <a:noFill/>
          <a:ln w="9525">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2" name="Shape 15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51203" name="Shape 154"/>
          <p:cNvSpPr>
            <a:spLocks noGrp="1" noRot="1" noChangeAspect="1" noTextEdit="1"/>
          </p:cNvSpPr>
          <p:nvPr>
            <p:ph type="sldImg" idx="2"/>
          </p:nvPr>
        </p:nvSpPr>
        <p:spPr>
          <a:noFill/>
          <a:ln w="9525">
            <a:headEnd/>
            <a:tailEn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6" name="Shape 15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52227" name="Shape 159"/>
          <p:cNvSpPr>
            <a:spLocks noGrp="1" noRot="1" noChangeAspect="1" noTextEdit="1"/>
          </p:cNvSpPr>
          <p:nvPr>
            <p:ph type="sldImg" idx="2"/>
          </p:nvPr>
        </p:nvSpPr>
        <p:spPr>
          <a:noFill/>
          <a:ln w="9525">
            <a:headEnd/>
            <a:tailEn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3250" name="Shape 15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53251" name="Shape 159"/>
          <p:cNvSpPr>
            <a:spLocks noGrp="1" noRot="1" noChangeAspect="1" noTextEdit="1"/>
          </p:cNvSpPr>
          <p:nvPr>
            <p:ph type="sldImg" idx="2"/>
          </p:nvPr>
        </p:nvSpPr>
        <p:spPr>
          <a:noFill/>
          <a:ln w="9525">
            <a:headEnd/>
            <a:tailEn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274" name="Shape 171"/>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54275" name="Shape 172"/>
          <p:cNvSpPr>
            <a:spLocks noGrp="1" noRot="1" noChangeAspect="1" noTextEdit="1"/>
          </p:cNvSpPr>
          <p:nvPr>
            <p:ph type="sldImg" idx="2"/>
          </p:nvPr>
        </p:nvSpPr>
        <p:spPr>
          <a:noFill/>
          <a:ln w="9525">
            <a:headEnd/>
            <a:tailEn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5298" name="Shape 18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z="800" smtClean="0"/>
          </a:p>
        </p:txBody>
      </p:sp>
      <p:sp>
        <p:nvSpPr>
          <p:cNvPr id="55299" name="Shape 184"/>
          <p:cNvSpPr>
            <a:spLocks noGrp="1" noRot="1" noChangeAspect="1" noTextEdit="1"/>
          </p:cNvSpPr>
          <p:nvPr>
            <p:ph type="sldImg" idx="2"/>
          </p:nvPr>
        </p:nvSpPr>
        <p:spPr>
          <a:noFill/>
          <a:ln w="9525">
            <a:headEnd/>
            <a:tailEn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2" name="Shape 18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56323" name="Shape 184"/>
          <p:cNvSpPr>
            <a:spLocks noGrp="1" noRot="1" noChangeAspect="1" noTextEdit="1"/>
          </p:cNvSpPr>
          <p:nvPr>
            <p:ph type="sldImg" idx="2"/>
          </p:nvPr>
        </p:nvSpPr>
        <p:spPr>
          <a:noFill/>
          <a:ln w="9525">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346" name="Shape 18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57347" name="Shape 184"/>
          <p:cNvSpPr>
            <a:spLocks noGrp="1" noRot="1" noChangeAspect="1" noTextEdit="1"/>
          </p:cNvSpPr>
          <p:nvPr>
            <p:ph type="sldImg" idx="2"/>
          </p:nvPr>
        </p:nvSpPr>
        <p:spPr>
          <a:noFill/>
          <a:ln w="9525">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370" name="Shape 171"/>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58371" name="Shape 172"/>
          <p:cNvSpPr>
            <a:spLocks noGrp="1" noRot="1" noChangeAspect="1" noTextEdit="1"/>
          </p:cNvSpPr>
          <p:nvPr>
            <p:ph type="sldImg" idx="2"/>
          </p:nvPr>
        </p:nvSpPr>
        <p:spPr>
          <a:noFill/>
          <a:ln w="9525">
            <a:headEnd/>
            <a:tailEn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ce réservé de l'image des diapositives 1"/>
          <p:cNvSpPr>
            <a:spLocks noGrp="1" noRot="1" noChangeAspect="1" noTextEdit="1"/>
          </p:cNvSpPr>
          <p:nvPr>
            <p:ph type="sldImg"/>
          </p:nvPr>
        </p:nvSpPr>
        <p:spPr>
          <a:ln>
            <a:headEnd/>
            <a:tailEnd/>
          </a:ln>
        </p:spPr>
      </p:sp>
      <p:sp>
        <p:nvSpPr>
          <p:cNvPr id="59395" name="Espace réservé des commentaires 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r>
              <a:rPr lang="fr-FR" altLang="tr-TR" baseline="30000" smtClean="0"/>
              <a:t>1</a:t>
            </a:r>
            <a:r>
              <a:rPr lang="fr-FR" altLang="tr-TR" smtClean="0"/>
              <a:t> Les activités exercées sans local, principalement des activités dites informelles, n'étaient pas recensées en début du projet. </a:t>
            </a:r>
          </a:p>
        </p:txBody>
      </p:sp>
      <p:sp>
        <p:nvSpPr>
          <p:cNvPr id="4" name="Espace réservé du numéro de diapositive 3"/>
          <p:cNvSpPr>
            <a:spLocks noGrp="1"/>
          </p:cNvSpPr>
          <p:nvPr>
            <p:ph type="sldNum" sz="quarter" idx="12"/>
          </p:nvPr>
        </p:nvSpPr>
        <p:spPr>
          <a:xfrm>
            <a:off x="3884612" y="8685213"/>
            <a:ext cx="2971799" cy="457200"/>
          </a:xfrm>
        </p:spPr>
        <p:txBody>
          <a:bodyPr/>
          <a:lstStyle/>
          <a:p>
            <a:pPr>
              <a:defRPr/>
            </a:pPr>
            <a:endParaRPr lang="fr-FR" smtClean="0"/>
          </a:p>
          <a:p>
            <a:pPr lvl="1">
              <a:defRPr/>
            </a:pPr>
            <a:endParaRPr lang="fr-FR" smtClean="0"/>
          </a:p>
          <a:p>
            <a:pPr lvl="2">
              <a:defRPr/>
            </a:pPr>
            <a:endParaRPr lang="fr-FR" smtClean="0"/>
          </a:p>
          <a:p>
            <a:pPr lvl="3">
              <a:defRPr/>
            </a:pPr>
            <a:endParaRPr lang="fr-FR" smtClean="0"/>
          </a:p>
          <a:p>
            <a:pPr lvl="4">
              <a:defRPr/>
            </a:pPr>
            <a:endParaRPr lang="fr-FR" smtClean="0"/>
          </a:p>
          <a:p>
            <a:pPr lvl="5">
              <a:defRPr/>
            </a:pPr>
            <a:endParaRPr lang="fr-FR" smtClean="0"/>
          </a:p>
          <a:p>
            <a:pPr lvl="6">
              <a:defRPr/>
            </a:pPr>
            <a:endParaRPr lang="fr-FR" smtClean="0"/>
          </a:p>
          <a:p>
            <a:pPr lvl="7">
              <a:defRPr/>
            </a:pPr>
            <a:endParaRPr lang="fr-FR" smtClean="0"/>
          </a:p>
          <a:p>
            <a:pPr lvl="8">
              <a:defRPr/>
            </a:pPr>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Shape 10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41987" name="Shape 104"/>
          <p:cNvSpPr>
            <a:spLocks noGrp="1" noRot="1" noChangeAspect="1" noTextEdit="1"/>
          </p:cNvSpPr>
          <p:nvPr>
            <p:ph type="sldImg" idx="2"/>
          </p:nvPr>
        </p:nvSpPr>
        <p:spPr>
          <a:noFill/>
          <a:ln w="9525">
            <a:headEnd/>
            <a:tailEn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0418" name="Shape 270"/>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60419" name="Shape 271"/>
          <p:cNvSpPr>
            <a:spLocks noGrp="1" noRot="1" noChangeAspect="1" noTextEdit="1"/>
          </p:cNvSpPr>
          <p:nvPr>
            <p:ph type="sldImg" idx="2"/>
          </p:nvPr>
        </p:nvSpPr>
        <p:spPr>
          <a:noFill/>
          <a:ln w="9525">
            <a:headEnd/>
            <a:tailEn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42" name="Shape 287"/>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61443" name="Shape 288"/>
          <p:cNvSpPr>
            <a:spLocks noGrp="1" noRot="1" noChangeAspect="1" noTextEdit="1"/>
          </p:cNvSpPr>
          <p:nvPr>
            <p:ph type="sldImg" idx="2"/>
          </p:nvPr>
        </p:nvSpPr>
        <p:spPr>
          <a:noFill/>
          <a:ln w="9525">
            <a:headEnd/>
            <a:tailEn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2466" name="Shape 287"/>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62467" name="Shape 288"/>
          <p:cNvSpPr>
            <a:spLocks noGrp="1" noRot="1" noChangeAspect="1" noTextEdit="1"/>
          </p:cNvSpPr>
          <p:nvPr>
            <p:ph type="sldImg" idx="2"/>
          </p:nvPr>
        </p:nvSpPr>
        <p:spPr>
          <a:noFill/>
          <a:ln w="9525">
            <a:headEnd/>
            <a:tailEn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3490" name="Shape 287"/>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63491" name="Shape 288"/>
          <p:cNvSpPr>
            <a:spLocks noGrp="1" noRot="1" noChangeAspect="1" noTextEdit="1"/>
          </p:cNvSpPr>
          <p:nvPr>
            <p:ph type="sldImg" idx="2"/>
          </p:nvPr>
        </p:nvSpPr>
        <p:spPr>
          <a:noFill/>
          <a:ln w="9525">
            <a:headEnd/>
            <a:tailEn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4" name="Shape 287"/>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64515" name="Shape 288"/>
          <p:cNvSpPr>
            <a:spLocks noGrp="1" noRot="1" noChangeAspect="1" noTextEdit="1"/>
          </p:cNvSpPr>
          <p:nvPr>
            <p:ph type="sldImg" idx="2"/>
          </p:nvPr>
        </p:nvSpPr>
        <p:spPr>
          <a:noFill/>
          <a:ln w="9525">
            <a:headEnd/>
            <a:tailEnd/>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5538" name="Shape 287"/>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65539" name="Shape 288"/>
          <p:cNvSpPr>
            <a:spLocks noGrp="1" noRot="1" noChangeAspect="1" noTextEdit="1"/>
          </p:cNvSpPr>
          <p:nvPr>
            <p:ph type="sldImg" idx="2"/>
          </p:nvPr>
        </p:nvSpPr>
        <p:spPr>
          <a:noFill/>
          <a:ln w="9525">
            <a:headEnd/>
            <a:tailEnd/>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6562" name="Shape 293"/>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66563" name="Shape 294"/>
          <p:cNvSpPr>
            <a:spLocks noGrp="1" noRot="1" noChangeAspect="1" noTextEdit="1"/>
          </p:cNvSpPr>
          <p:nvPr>
            <p:ph type="sldImg" idx="2"/>
          </p:nvPr>
        </p:nvSpPr>
        <p:spPr>
          <a:noFill/>
          <a:ln w="9525">
            <a:headEnd/>
            <a:tailEnd/>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7586" name="Shape 298"/>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67587" name="Shape 299"/>
          <p:cNvSpPr>
            <a:spLocks noGrp="1" noRot="1" noChangeAspect="1" noTextEdit="1"/>
          </p:cNvSpPr>
          <p:nvPr>
            <p:ph type="sldImg" idx="2"/>
          </p:nvPr>
        </p:nvSpPr>
        <p:spPr>
          <a:noFill/>
          <a:ln w="9525">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10" name="Shape 109"/>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43011" name="Shape 110"/>
          <p:cNvSpPr>
            <a:spLocks noGrp="1" noRot="1" noChangeAspect="1" noTextEdit="1"/>
          </p:cNvSpPr>
          <p:nvPr>
            <p:ph type="sldImg" idx="2"/>
          </p:nvPr>
        </p:nvSpPr>
        <p:spPr>
          <a:noFill/>
          <a:ln w="9525">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e l'image des diapositives 1"/>
          <p:cNvSpPr>
            <a:spLocks noGrp="1" noRot="1" noChangeAspect="1" noTextEdit="1"/>
          </p:cNvSpPr>
          <p:nvPr>
            <p:ph type="sldImg"/>
          </p:nvPr>
        </p:nvSpPr>
        <p:spPr>
          <a:ln>
            <a:headEnd/>
            <a:tailEnd/>
          </a:ln>
        </p:spPr>
      </p:sp>
      <p:sp>
        <p:nvSpPr>
          <p:cNvPr id="44035" name="Espace réservé des commentaires 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r>
              <a:rPr lang="fr-FR" altLang="tr-TR" smtClean="0"/>
              <a:t>Taux d’accroissement moyen annuel de 2,5% au niveau des ménages et taille de 6,4 personnes par ménage.</a:t>
            </a:r>
          </a:p>
        </p:txBody>
      </p:sp>
      <p:sp>
        <p:nvSpPr>
          <p:cNvPr id="4" name="Espace réservé du numéro de diapositive 3"/>
          <p:cNvSpPr>
            <a:spLocks noGrp="1"/>
          </p:cNvSpPr>
          <p:nvPr>
            <p:ph type="sldNum" sz="quarter" idx="12"/>
          </p:nvPr>
        </p:nvSpPr>
        <p:spPr>
          <a:xfrm>
            <a:off x="3884612" y="8685213"/>
            <a:ext cx="2971799" cy="457200"/>
          </a:xfrm>
        </p:spPr>
        <p:txBody>
          <a:bodyPr/>
          <a:lstStyle/>
          <a:p>
            <a:pPr>
              <a:defRPr/>
            </a:pPr>
            <a:endParaRPr lang="fr-FR" smtClean="0"/>
          </a:p>
          <a:p>
            <a:pPr lvl="1">
              <a:defRPr/>
            </a:pPr>
            <a:endParaRPr lang="fr-FR" smtClean="0"/>
          </a:p>
          <a:p>
            <a:pPr lvl="2">
              <a:defRPr/>
            </a:pPr>
            <a:endParaRPr lang="fr-FR" smtClean="0"/>
          </a:p>
          <a:p>
            <a:pPr lvl="3">
              <a:defRPr/>
            </a:pPr>
            <a:endParaRPr lang="fr-FR" smtClean="0"/>
          </a:p>
          <a:p>
            <a:pPr lvl="4">
              <a:defRPr/>
            </a:pPr>
            <a:endParaRPr lang="fr-FR" smtClean="0"/>
          </a:p>
          <a:p>
            <a:pPr lvl="5">
              <a:defRPr/>
            </a:pPr>
            <a:endParaRPr lang="fr-FR" smtClean="0"/>
          </a:p>
          <a:p>
            <a:pPr lvl="6">
              <a:defRPr/>
            </a:pPr>
            <a:endParaRPr lang="fr-FR" smtClean="0"/>
          </a:p>
          <a:p>
            <a:pPr lvl="7">
              <a:defRPr/>
            </a:pPr>
            <a:endParaRPr lang="fr-FR" smtClean="0"/>
          </a:p>
          <a:p>
            <a:pPr lvl="8">
              <a:defRPr/>
            </a:pPr>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Shape 109"/>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45059" name="Shape 110"/>
          <p:cNvSpPr>
            <a:spLocks noGrp="1" noRot="1" noChangeAspect="1" noTextEdit="1"/>
          </p:cNvSpPr>
          <p:nvPr>
            <p:ph type="sldImg" idx="2"/>
          </p:nvPr>
        </p:nvSpPr>
        <p:spPr>
          <a:noFill/>
          <a:ln w="9525">
            <a:headEnd/>
            <a:tailEn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2" name="Shape 115"/>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46083" name="Shape 116"/>
          <p:cNvSpPr>
            <a:spLocks noGrp="1" noRot="1" noChangeAspect="1" noTextEdit="1"/>
          </p:cNvSpPr>
          <p:nvPr>
            <p:ph type="sldImg" idx="2"/>
          </p:nvPr>
        </p:nvSpPr>
        <p:spPr>
          <a:noFill/>
          <a:ln w="9525">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6" name="Shape 127"/>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47107" name="Shape 128"/>
          <p:cNvSpPr>
            <a:spLocks noGrp="1" noRot="1" noChangeAspect="1" noTextEdit="1"/>
          </p:cNvSpPr>
          <p:nvPr>
            <p:ph type="sldImg" idx="2"/>
          </p:nvPr>
        </p:nvSpPr>
        <p:spPr>
          <a:noFill/>
          <a:ln w="9525">
            <a:headEnd/>
            <a:tailEn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30" name="Shape 13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48131" name="Shape 133"/>
          <p:cNvSpPr>
            <a:spLocks noGrp="1" noRot="1" noChangeAspect="1" noTextEdit="1"/>
          </p:cNvSpPr>
          <p:nvPr>
            <p:ph type="sldImg" idx="2"/>
          </p:nvPr>
        </p:nvSpPr>
        <p:spPr>
          <a:noFill/>
          <a:ln w="9525">
            <a:headEnd/>
            <a:tailEn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154" name="Shape 137"/>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spcBef>
                <a:spcPct val="0"/>
              </a:spcBef>
            </a:pPr>
            <a:endParaRPr lang="tr-TR" altLang="tr-TR" smtClean="0"/>
          </a:p>
        </p:txBody>
      </p:sp>
      <p:sp>
        <p:nvSpPr>
          <p:cNvPr id="49155" name="Shape 138"/>
          <p:cNvSpPr>
            <a:spLocks noGrp="1" noRot="1" noChangeAspect="1" noTextEdit="1"/>
          </p:cNvSpPr>
          <p:nvPr>
            <p:ph type="sldImg" idx="2"/>
          </p:nvPr>
        </p:nvSpPr>
        <p:spPr>
          <a:noFill/>
          <a:ln w="9525">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822959" y="365760"/>
            <a:ext cx="7520939" cy="548639"/>
          </a:xfrm>
          <a:prstGeom prst="rect">
            <a:avLst/>
          </a:prstGeom>
          <a:noFill/>
          <a:ln>
            <a:noFill/>
          </a:ln>
        </p:spPr>
        <p:txBody>
          <a:bodyPr/>
          <a:lstStyle>
            <a:lvl1pPr algn="l" rtl="0">
              <a:spcBef>
                <a:spcPts val="0"/>
              </a:spcBef>
              <a:buClr>
                <a:schemeClr val="dk1"/>
              </a:buClr>
              <a:buFont typeface="Souce Sans Pro"/>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6" name="Shape 26"/>
          <p:cNvSpPr txBox="1">
            <a:spLocks noGrp="1"/>
          </p:cNvSpPr>
          <p:nvPr>
            <p:ph type="body" idx="1"/>
          </p:nvPr>
        </p:nvSpPr>
        <p:spPr>
          <a:xfrm>
            <a:off x="822959" y="1100628"/>
            <a:ext cx="7520939" cy="3579848"/>
          </a:xfrm>
          <a:prstGeom prst="rect">
            <a:avLst/>
          </a:prstGeom>
          <a:noFill/>
          <a:ln>
            <a:noFill/>
          </a:ln>
        </p:spPr>
        <p:txBody>
          <a:bodyPr/>
          <a:lstStyle>
            <a:lvl1pPr marL="342900" indent="-342900" algn="l" rtl="0">
              <a:spcBef>
                <a:spcPts val="800"/>
              </a:spcBef>
              <a:buClr>
                <a:schemeClr val="dk1"/>
              </a:buClr>
              <a:buFont typeface="Source Sans Pro"/>
              <a:buNone/>
              <a:defRPr/>
            </a:lvl1pPr>
            <a:lvl2pPr marL="173736" indent="-72136" algn="l" rtl="0">
              <a:spcBef>
                <a:spcPts val="300"/>
              </a:spcBef>
              <a:buClr>
                <a:schemeClr val="accent2"/>
              </a:buClr>
              <a:buFont typeface="Source Sans Pro"/>
              <a:buChar char="▪"/>
              <a:defRPr/>
            </a:lvl2pPr>
            <a:lvl3pPr marL="402336" indent="-72136" algn="l" rtl="0">
              <a:spcBef>
                <a:spcPts val="300"/>
              </a:spcBef>
              <a:buClr>
                <a:schemeClr val="accent2"/>
              </a:buClr>
              <a:buFont typeface="Source Sans Pro"/>
              <a:buChar char="▪"/>
              <a:defRPr/>
            </a:lvl3pPr>
            <a:lvl4pPr marL="630936" indent="-72136" algn="l" rtl="0">
              <a:spcBef>
                <a:spcPts val="300"/>
              </a:spcBef>
              <a:buClr>
                <a:schemeClr val="accent2"/>
              </a:buClr>
              <a:buFont typeface="Source Sans Pro"/>
              <a:buChar char="▪"/>
              <a:defRPr/>
            </a:lvl4pPr>
            <a:lvl5pPr marL="859536" indent="-72136" algn="l" rtl="0">
              <a:spcBef>
                <a:spcPts val="300"/>
              </a:spcBef>
              <a:buClr>
                <a:schemeClr val="accent2"/>
              </a:buClr>
              <a:buFont typeface="Source Sans Pro"/>
              <a:buChar char="▪"/>
              <a:defRPr/>
            </a:lvl5pPr>
            <a:lvl6pPr marL="1097280" indent="-93980" algn="l" rtl="0">
              <a:spcBef>
                <a:spcPts val="300"/>
              </a:spcBef>
              <a:buClr>
                <a:schemeClr val="accent2"/>
              </a:buClr>
              <a:buFont typeface="Source Sans Pro"/>
              <a:buChar char="▪"/>
              <a:defRPr/>
            </a:lvl6pPr>
            <a:lvl7pPr marL="1353312" indent="-83311" algn="l" rtl="0">
              <a:spcBef>
                <a:spcPts val="300"/>
              </a:spcBef>
              <a:buClr>
                <a:schemeClr val="accent2"/>
              </a:buClr>
              <a:buFont typeface="Source Sans Pro"/>
              <a:buChar char="▪"/>
              <a:defRPr/>
            </a:lvl7pPr>
            <a:lvl8pPr marL="1581912" indent="-83311" algn="l" rtl="0">
              <a:spcBef>
                <a:spcPts val="300"/>
              </a:spcBef>
              <a:buClr>
                <a:schemeClr val="accent2"/>
              </a:buClr>
              <a:buFont typeface="Source Sans Pro"/>
              <a:buChar char="▪"/>
              <a:defRPr/>
            </a:lvl8pPr>
            <a:lvl9pPr marL="1792224" indent="-77723" algn="l" rtl="0">
              <a:spcBef>
                <a:spcPts val="300"/>
              </a:spcBef>
              <a:buClr>
                <a:schemeClr val="accent2"/>
              </a:buClr>
              <a:buFont typeface="Source Sans Pro"/>
              <a:buChar char="▪"/>
              <a:defRPr/>
            </a:lvl9pPr>
          </a:lstStyle>
          <a:p>
            <a:endParaRPr/>
          </a:p>
        </p:txBody>
      </p:sp>
      <p:sp>
        <p:nvSpPr>
          <p:cNvPr id="4" name="Shape 13"/>
          <p:cNvSpPr txBox="1">
            <a:spLocks noGrp="1"/>
          </p:cNvSpPr>
          <p:nvPr>
            <p:ph type="dt" idx="11"/>
          </p:nvPr>
        </p:nvSpPr>
        <p:spPr>
          <a:ln/>
        </p:spPr>
        <p:txBody>
          <a:bodyPr/>
          <a:lstStyle>
            <a:lvl1pPr>
              <a:defRPr/>
            </a:lvl1pPr>
          </a:lstStyle>
          <a:p>
            <a:pPr>
              <a:defRPr/>
            </a:pPr>
            <a:endParaRPr lang="fr-FR"/>
          </a:p>
        </p:txBody>
      </p:sp>
      <p:sp>
        <p:nvSpPr>
          <p:cNvPr id="5" name="Shape 14"/>
          <p:cNvSpPr txBox="1">
            <a:spLocks noGrp="1"/>
          </p:cNvSpPr>
          <p:nvPr>
            <p:ph type="ftr" idx="12"/>
          </p:nvPr>
        </p:nvSpPr>
        <p:spPr>
          <a:ln/>
        </p:spPr>
        <p:txBody>
          <a:bodyPr/>
          <a:lstStyle>
            <a:lvl1pPr>
              <a:defRPr/>
            </a:lvl1pPr>
          </a:lstStyle>
          <a:p>
            <a:pPr>
              <a:defRPr/>
            </a:pPr>
            <a:endParaRPr lang="fr-FR"/>
          </a:p>
        </p:txBody>
      </p:sp>
      <p:sp>
        <p:nvSpPr>
          <p:cNvPr id="6" name="Shape 15"/>
          <p:cNvSpPr>
            <a:spLocks noGrp="1"/>
          </p:cNvSpPr>
          <p:nvPr>
            <p:ph type="sldNum" idx="13"/>
          </p:nvPr>
        </p:nvSpPr>
        <p:spPr>
          <a:ln/>
        </p:spPr>
        <p:txBody>
          <a:bodyPr/>
          <a:lstStyle>
            <a:lvl1pPr>
              <a:defRPr/>
            </a:lvl1pPr>
            <a:lvl2pPr lvl="1">
              <a:defRPr/>
            </a:lvl2pPr>
            <a:lvl3pPr lvl="2">
              <a:defRPr/>
            </a:lvl3pPr>
            <a:lvl4pPr lvl="3">
              <a:defRPr/>
            </a:lvl4pPr>
            <a:lvl5pPr lvl="4">
              <a:defRPr/>
            </a:lvl5pPr>
          </a:lstStyle>
          <a:p>
            <a:pPr>
              <a:defRPr/>
            </a:pPr>
            <a:endParaRPr lang="fr-FR"/>
          </a:p>
          <a:p>
            <a:pPr lvl="1">
              <a:defRPr/>
            </a:pPr>
            <a:endParaRPr lang="fr-FR"/>
          </a:p>
          <a:p>
            <a:pPr lvl="2">
              <a:defRPr/>
            </a:pPr>
            <a:endParaRPr lang="fr-FR"/>
          </a:p>
          <a:p>
            <a:pPr lvl="3">
              <a:defRPr/>
            </a:pPr>
            <a:endParaRPr lang="fr-FR"/>
          </a:p>
          <a:p>
            <a:pPr lvl="4">
              <a:defRPr/>
            </a:pPr>
            <a:endParaRPr lang="fr-FR"/>
          </a:p>
          <a:p>
            <a:pPr lvl="4">
              <a:defRPr/>
            </a:pPr>
            <a:endParaRPr lang="fr-FR"/>
          </a:p>
          <a:p>
            <a:pPr lvl="4">
              <a:defRPr/>
            </a:pPr>
            <a:endParaRPr lang="fr-FR"/>
          </a:p>
          <a:p>
            <a:pPr lvl="4">
              <a:defRPr/>
            </a:pPr>
            <a:endParaRPr lang="fr-FR"/>
          </a:p>
          <a:p>
            <a:pPr lvl="4">
              <a:defRPr/>
            </a:pPr>
            <a:endParaRPr lang="fr-FR"/>
          </a:p>
        </p:txBody>
      </p:sp>
    </p:spTree>
    <p:extLst>
      <p:ext uri="{BB962C8B-B14F-4D97-AF65-F5344CB8AC3E}">
        <p14:creationId xmlns:p14="http://schemas.microsoft.com/office/powerpoint/2010/main" val="411165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cSld name="Titre et texte vertical">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822959" y="365760"/>
            <a:ext cx="7520939" cy="548639"/>
          </a:xfrm>
          <a:prstGeom prst="rect">
            <a:avLst/>
          </a:prstGeom>
          <a:noFill/>
          <a:ln>
            <a:noFill/>
          </a:ln>
        </p:spPr>
        <p:txBody>
          <a:bodyPr/>
          <a:lstStyle>
            <a:lvl1pPr algn="l" rtl="0">
              <a:spcBef>
                <a:spcPts val="0"/>
              </a:spcBef>
              <a:buClr>
                <a:schemeClr val="dk1"/>
              </a:buClr>
              <a:buFont typeface="Souce Sans Pro"/>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3" name="Shape 83"/>
          <p:cNvSpPr txBox="1">
            <a:spLocks noGrp="1"/>
          </p:cNvSpPr>
          <p:nvPr>
            <p:ph type="body" idx="1"/>
          </p:nvPr>
        </p:nvSpPr>
        <p:spPr>
          <a:xfrm rot="5400000">
            <a:off x="2793505" y="-869917"/>
            <a:ext cx="3579848" cy="7520939"/>
          </a:xfrm>
          <a:prstGeom prst="rect">
            <a:avLst/>
          </a:prstGeom>
          <a:noFill/>
          <a:ln>
            <a:noFill/>
          </a:ln>
        </p:spPr>
        <p:txBody>
          <a:bodyPr/>
          <a:lstStyle>
            <a:lvl1pPr marL="342900" indent="-342900" algn="l" rtl="0">
              <a:spcBef>
                <a:spcPts val="800"/>
              </a:spcBef>
              <a:buClr>
                <a:schemeClr val="dk1"/>
              </a:buClr>
              <a:buFont typeface="Source Sans Pro"/>
              <a:buNone/>
              <a:defRPr/>
            </a:lvl1pPr>
            <a:lvl2pPr marL="173736" indent="-72136" algn="l" rtl="0">
              <a:spcBef>
                <a:spcPts val="300"/>
              </a:spcBef>
              <a:buClr>
                <a:schemeClr val="accent2"/>
              </a:buClr>
              <a:buFont typeface="Source Sans Pro"/>
              <a:buChar char="▪"/>
              <a:defRPr/>
            </a:lvl2pPr>
            <a:lvl3pPr marL="402336" indent="-72136" algn="l" rtl="0">
              <a:spcBef>
                <a:spcPts val="300"/>
              </a:spcBef>
              <a:buClr>
                <a:schemeClr val="accent2"/>
              </a:buClr>
              <a:buFont typeface="Source Sans Pro"/>
              <a:buChar char="▪"/>
              <a:defRPr/>
            </a:lvl3pPr>
            <a:lvl4pPr marL="630936" indent="-72136" algn="l" rtl="0">
              <a:spcBef>
                <a:spcPts val="300"/>
              </a:spcBef>
              <a:buClr>
                <a:schemeClr val="accent2"/>
              </a:buClr>
              <a:buFont typeface="Source Sans Pro"/>
              <a:buChar char="▪"/>
              <a:defRPr/>
            </a:lvl4pPr>
            <a:lvl5pPr marL="859536" indent="-72136" algn="l" rtl="0">
              <a:spcBef>
                <a:spcPts val="300"/>
              </a:spcBef>
              <a:buClr>
                <a:schemeClr val="accent2"/>
              </a:buClr>
              <a:buFont typeface="Source Sans Pro"/>
              <a:buChar char="▪"/>
              <a:defRPr/>
            </a:lvl5pPr>
            <a:lvl6pPr marL="1097280" indent="-93980" algn="l" rtl="0">
              <a:spcBef>
                <a:spcPts val="300"/>
              </a:spcBef>
              <a:buClr>
                <a:schemeClr val="accent2"/>
              </a:buClr>
              <a:buFont typeface="Source Sans Pro"/>
              <a:buChar char="▪"/>
              <a:defRPr/>
            </a:lvl6pPr>
            <a:lvl7pPr marL="1353312" indent="-83311" algn="l" rtl="0">
              <a:spcBef>
                <a:spcPts val="300"/>
              </a:spcBef>
              <a:buClr>
                <a:schemeClr val="accent2"/>
              </a:buClr>
              <a:buFont typeface="Source Sans Pro"/>
              <a:buChar char="▪"/>
              <a:defRPr/>
            </a:lvl7pPr>
            <a:lvl8pPr marL="1581912" indent="-83311" algn="l" rtl="0">
              <a:spcBef>
                <a:spcPts val="300"/>
              </a:spcBef>
              <a:buClr>
                <a:schemeClr val="accent2"/>
              </a:buClr>
              <a:buFont typeface="Source Sans Pro"/>
              <a:buChar char="▪"/>
              <a:defRPr/>
            </a:lvl8pPr>
            <a:lvl9pPr marL="1792224" indent="-77723" algn="l" rtl="0">
              <a:spcBef>
                <a:spcPts val="300"/>
              </a:spcBef>
              <a:buClr>
                <a:schemeClr val="accent2"/>
              </a:buClr>
              <a:buFont typeface="Source Sans Pro"/>
              <a:buChar char="▪"/>
              <a:defRPr/>
            </a:lvl9pPr>
          </a:lstStyle>
          <a:p>
            <a:endParaRPr/>
          </a:p>
        </p:txBody>
      </p:sp>
      <p:sp>
        <p:nvSpPr>
          <p:cNvPr id="4" name="Shape 13"/>
          <p:cNvSpPr txBox="1">
            <a:spLocks noGrp="1"/>
          </p:cNvSpPr>
          <p:nvPr>
            <p:ph type="dt" idx="11"/>
          </p:nvPr>
        </p:nvSpPr>
        <p:spPr>
          <a:ln/>
        </p:spPr>
        <p:txBody>
          <a:bodyPr/>
          <a:lstStyle>
            <a:lvl1pPr>
              <a:defRPr/>
            </a:lvl1pPr>
          </a:lstStyle>
          <a:p>
            <a:pPr>
              <a:defRPr/>
            </a:pPr>
            <a:endParaRPr lang="fr-FR"/>
          </a:p>
        </p:txBody>
      </p:sp>
      <p:sp>
        <p:nvSpPr>
          <p:cNvPr id="5" name="Shape 14"/>
          <p:cNvSpPr txBox="1">
            <a:spLocks noGrp="1"/>
          </p:cNvSpPr>
          <p:nvPr>
            <p:ph type="ftr" idx="12"/>
          </p:nvPr>
        </p:nvSpPr>
        <p:spPr>
          <a:ln/>
        </p:spPr>
        <p:txBody>
          <a:bodyPr/>
          <a:lstStyle>
            <a:lvl1pPr>
              <a:defRPr/>
            </a:lvl1pPr>
          </a:lstStyle>
          <a:p>
            <a:pPr>
              <a:defRPr/>
            </a:pPr>
            <a:endParaRPr lang="fr-FR"/>
          </a:p>
        </p:txBody>
      </p:sp>
      <p:sp>
        <p:nvSpPr>
          <p:cNvPr id="6" name="Shape 15"/>
          <p:cNvSpPr>
            <a:spLocks noGrp="1"/>
          </p:cNvSpPr>
          <p:nvPr>
            <p:ph type="sldNum" idx="13"/>
          </p:nvPr>
        </p:nvSpPr>
        <p:spPr>
          <a:ln/>
        </p:spPr>
        <p:txBody>
          <a:bodyPr/>
          <a:lstStyle>
            <a:lvl1pPr>
              <a:defRPr/>
            </a:lvl1pPr>
            <a:lvl2pPr lvl="1">
              <a:defRPr/>
            </a:lvl2pPr>
            <a:lvl3pPr lvl="2">
              <a:defRPr/>
            </a:lvl3pPr>
            <a:lvl4pPr lvl="3">
              <a:defRPr/>
            </a:lvl4pPr>
            <a:lvl5pPr lvl="4">
              <a:defRPr/>
            </a:lvl5pPr>
          </a:lstStyle>
          <a:p>
            <a:pPr>
              <a:defRPr/>
            </a:pPr>
            <a:endParaRPr lang="fr-FR"/>
          </a:p>
          <a:p>
            <a:pPr lvl="1">
              <a:defRPr/>
            </a:pPr>
            <a:endParaRPr lang="fr-FR"/>
          </a:p>
          <a:p>
            <a:pPr lvl="2">
              <a:defRPr/>
            </a:pPr>
            <a:endParaRPr lang="fr-FR"/>
          </a:p>
          <a:p>
            <a:pPr lvl="3">
              <a:defRPr/>
            </a:pPr>
            <a:endParaRPr lang="fr-FR"/>
          </a:p>
          <a:p>
            <a:pPr lvl="4">
              <a:defRPr/>
            </a:pPr>
            <a:endParaRPr lang="fr-FR"/>
          </a:p>
          <a:p>
            <a:pPr lvl="4">
              <a:defRPr/>
            </a:pPr>
            <a:endParaRPr lang="fr-FR"/>
          </a:p>
          <a:p>
            <a:pPr lvl="4">
              <a:defRPr/>
            </a:pPr>
            <a:endParaRPr lang="fr-FR"/>
          </a:p>
          <a:p>
            <a:pPr lvl="4">
              <a:defRPr/>
            </a:pPr>
            <a:endParaRPr lang="fr-FR"/>
          </a:p>
          <a:p>
            <a:pPr lvl="4">
              <a:defRPr/>
            </a:pPr>
            <a:endParaRPr lang="fr-FR"/>
          </a:p>
        </p:txBody>
      </p:sp>
    </p:spTree>
    <p:extLst>
      <p:ext uri="{BB962C8B-B14F-4D97-AF65-F5344CB8AC3E}">
        <p14:creationId xmlns:p14="http://schemas.microsoft.com/office/powerpoint/2010/main" val="3354863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cSld name="Titre vertical et texte">
    <p:spTree>
      <p:nvGrpSpPr>
        <p:cNvPr id="1" name="Shape 87"/>
        <p:cNvGrpSpPr/>
        <p:nvPr/>
      </p:nvGrpSpPr>
      <p:grpSpPr>
        <a:xfrm>
          <a:off x="0" y="0"/>
          <a:ext cx="0" cy="0"/>
          <a:chOff x="0" y="0"/>
          <a:chExt cx="0" cy="0"/>
        </a:xfrm>
      </p:grpSpPr>
      <p:sp>
        <p:nvSpPr>
          <p:cNvPr id="88" name="Shape 88"/>
          <p:cNvSpPr txBox="1">
            <a:spLocks noGrp="1"/>
          </p:cNvSpPr>
          <p:nvPr>
            <p:ph type="title"/>
          </p:nvPr>
        </p:nvSpPr>
        <p:spPr>
          <a:xfrm rot="5400000">
            <a:off x="5318919" y="1585119"/>
            <a:ext cx="4678361" cy="2057400"/>
          </a:xfrm>
          <a:prstGeom prst="rect">
            <a:avLst/>
          </a:prstGeom>
          <a:noFill/>
          <a:ln>
            <a:noFill/>
          </a:ln>
        </p:spPr>
        <p:txBody>
          <a:bodyPr/>
          <a:lstStyle>
            <a:lvl1pPr algn="l" rtl="0">
              <a:spcBef>
                <a:spcPts val="0"/>
              </a:spcBef>
              <a:buClr>
                <a:schemeClr val="dk1"/>
              </a:buClr>
              <a:buFont typeface="Souce Sans Pro"/>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9" name="Shape 89"/>
          <p:cNvSpPr txBox="1">
            <a:spLocks noGrp="1"/>
          </p:cNvSpPr>
          <p:nvPr>
            <p:ph type="body" idx="1"/>
          </p:nvPr>
        </p:nvSpPr>
        <p:spPr>
          <a:xfrm rot="5400000">
            <a:off x="1127919" y="-396079"/>
            <a:ext cx="4678361" cy="6019799"/>
          </a:xfrm>
          <a:prstGeom prst="rect">
            <a:avLst/>
          </a:prstGeom>
          <a:noFill/>
          <a:ln>
            <a:noFill/>
          </a:ln>
        </p:spPr>
        <p:txBody>
          <a:bodyPr/>
          <a:lstStyle>
            <a:lvl1pPr marL="342900" indent="-342900" algn="l" rtl="0">
              <a:spcBef>
                <a:spcPts val="800"/>
              </a:spcBef>
              <a:buClr>
                <a:schemeClr val="dk1"/>
              </a:buClr>
              <a:buFont typeface="Source Sans Pro"/>
              <a:buNone/>
              <a:defRPr/>
            </a:lvl1pPr>
            <a:lvl2pPr marL="173736" indent="-72136" algn="l" rtl="0">
              <a:spcBef>
                <a:spcPts val="300"/>
              </a:spcBef>
              <a:buClr>
                <a:schemeClr val="accent2"/>
              </a:buClr>
              <a:buFont typeface="Source Sans Pro"/>
              <a:buChar char="▪"/>
              <a:defRPr/>
            </a:lvl2pPr>
            <a:lvl3pPr marL="402336" indent="-72136" algn="l" rtl="0">
              <a:spcBef>
                <a:spcPts val="300"/>
              </a:spcBef>
              <a:buClr>
                <a:schemeClr val="accent2"/>
              </a:buClr>
              <a:buFont typeface="Source Sans Pro"/>
              <a:buChar char="▪"/>
              <a:defRPr/>
            </a:lvl3pPr>
            <a:lvl4pPr marL="630936" indent="-72136" algn="l" rtl="0">
              <a:spcBef>
                <a:spcPts val="300"/>
              </a:spcBef>
              <a:buClr>
                <a:schemeClr val="accent2"/>
              </a:buClr>
              <a:buFont typeface="Source Sans Pro"/>
              <a:buChar char="▪"/>
              <a:defRPr/>
            </a:lvl4pPr>
            <a:lvl5pPr marL="859536" indent="-72136" algn="l" rtl="0">
              <a:spcBef>
                <a:spcPts val="300"/>
              </a:spcBef>
              <a:buClr>
                <a:schemeClr val="accent2"/>
              </a:buClr>
              <a:buFont typeface="Source Sans Pro"/>
              <a:buChar char="▪"/>
              <a:defRPr/>
            </a:lvl5pPr>
            <a:lvl6pPr marL="1097280" indent="-93980" algn="l" rtl="0">
              <a:spcBef>
                <a:spcPts val="300"/>
              </a:spcBef>
              <a:buClr>
                <a:schemeClr val="accent2"/>
              </a:buClr>
              <a:buFont typeface="Source Sans Pro"/>
              <a:buChar char="▪"/>
              <a:defRPr/>
            </a:lvl6pPr>
            <a:lvl7pPr marL="1353312" indent="-83311" algn="l" rtl="0">
              <a:spcBef>
                <a:spcPts val="300"/>
              </a:spcBef>
              <a:buClr>
                <a:schemeClr val="accent2"/>
              </a:buClr>
              <a:buFont typeface="Source Sans Pro"/>
              <a:buChar char="▪"/>
              <a:defRPr/>
            </a:lvl7pPr>
            <a:lvl8pPr marL="1581912" indent="-83311" algn="l" rtl="0">
              <a:spcBef>
                <a:spcPts val="300"/>
              </a:spcBef>
              <a:buClr>
                <a:schemeClr val="accent2"/>
              </a:buClr>
              <a:buFont typeface="Source Sans Pro"/>
              <a:buChar char="▪"/>
              <a:defRPr/>
            </a:lvl8pPr>
            <a:lvl9pPr marL="1792224" indent="-77723" algn="l" rtl="0">
              <a:spcBef>
                <a:spcPts val="300"/>
              </a:spcBef>
              <a:buClr>
                <a:schemeClr val="accent2"/>
              </a:buClr>
              <a:buFont typeface="Source Sans Pro"/>
              <a:buChar char="▪"/>
              <a:defRPr/>
            </a:lvl9pPr>
          </a:lstStyle>
          <a:p>
            <a:endParaRPr/>
          </a:p>
        </p:txBody>
      </p:sp>
      <p:sp>
        <p:nvSpPr>
          <p:cNvPr id="4" name="Shape 13"/>
          <p:cNvSpPr txBox="1">
            <a:spLocks noGrp="1"/>
          </p:cNvSpPr>
          <p:nvPr>
            <p:ph type="dt" idx="11"/>
          </p:nvPr>
        </p:nvSpPr>
        <p:spPr>
          <a:ln/>
        </p:spPr>
        <p:txBody>
          <a:bodyPr/>
          <a:lstStyle>
            <a:lvl1pPr>
              <a:defRPr/>
            </a:lvl1pPr>
          </a:lstStyle>
          <a:p>
            <a:pPr>
              <a:defRPr/>
            </a:pPr>
            <a:endParaRPr lang="fr-FR"/>
          </a:p>
        </p:txBody>
      </p:sp>
      <p:sp>
        <p:nvSpPr>
          <p:cNvPr id="5" name="Shape 14"/>
          <p:cNvSpPr txBox="1">
            <a:spLocks noGrp="1"/>
          </p:cNvSpPr>
          <p:nvPr>
            <p:ph type="ftr" idx="12"/>
          </p:nvPr>
        </p:nvSpPr>
        <p:spPr>
          <a:ln/>
        </p:spPr>
        <p:txBody>
          <a:bodyPr/>
          <a:lstStyle>
            <a:lvl1pPr>
              <a:defRPr/>
            </a:lvl1pPr>
          </a:lstStyle>
          <a:p>
            <a:pPr>
              <a:defRPr/>
            </a:pPr>
            <a:endParaRPr lang="fr-FR"/>
          </a:p>
        </p:txBody>
      </p:sp>
      <p:sp>
        <p:nvSpPr>
          <p:cNvPr id="6" name="Shape 15"/>
          <p:cNvSpPr>
            <a:spLocks noGrp="1"/>
          </p:cNvSpPr>
          <p:nvPr>
            <p:ph type="sldNum" idx="13"/>
          </p:nvPr>
        </p:nvSpPr>
        <p:spPr>
          <a:ln/>
        </p:spPr>
        <p:txBody>
          <a:bodyPr/>
          <a:lstStyle>
            <a:lvl1pPr>
              <a:defRPr/>
            </a:lvl1pPr>
            <a:lvl2pPr lvl="1">
              <a:defRPr/>
            </a:lvl2pPr>
            <a:lvl3pPr lvl="2">
              <a:defRPr/>
            </a:lvl3pPr>
            <a:lvl4pPr lvl="3">
              <a:defRPr/>
            </a:lvl4pPr>
            <a:lvl5pPr lvl="4">
              <a:defRPr/>
            </a:lvl5pPr>
          </a:lstStyle>
          <a:p>
            <a:pPr>
              <a:defRPr/>
            </a:pPr>
            <a:endParaRPr lang="fr-FR"/>
          </a:p>
          <a:p>
            <a:pPr lvl="1">
              <a:defRPr/>
            </a:pPr>
            <a:endParaRPr lang="fr-FR"/>
          </a:p>
          <a:p>
            <a:pPr lvl="2">
              <a:defRPr/>
            </a:pPr>
            <a:endParaRPr lang="fr-FR"/>
          </a:p>
          <a:p>
            <a:pPr lvl="3">
              <a:defRPr/>
            </a:pPr>
            <a:endParaRPr lang="fr-FR"/>
          </a:p>
          <a:p>
            <a:pPr lvl="4">
              <a:defRPr/>
            </a:pPr>
            <a:endParaRPr lang="fr-FR"/>
          </a:p>
          <a:p>
            <a:pPr lvl="4">
              <a:defRPr/>
            </a:pPr>
            <a:endParaRPr lang="fr-FR"/>
          </a:p>
          <a:p>
            <a:pPr lvl="4">
              <a:defRPr/>
            </a:pPr>
            <a:endParaRPr lang="fr-FR"/>
          </a:p>
          <a:p>
            <a:pPr lvl="4">
              <a:defRPr/>
            </a:pPr>
            <a:endParaRPr lang="fr-FR"/>
          </a:p>
          <a:p>
            <a:pPr lvl="4">
              <a:defRPr/>
            </a:pPr>
            <a:endParaRPr lang="fr-FR"/>
          </a:p>
        </p:txBody>
      </p:sp>
    </p:spTree>
    <p:extLst>
      <p:ext uri="{BB962C8B-B14F-4D97-AF65-F5344CB8AC3E}">
        <p14:creationId xmlns:p14="http://schemas.microsoft.com/office/powerpoint/2010/main" val="2726407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hape 9"/>
          <p:cNvSpPr>
            <a:spLocks/>
          </p:cNvSpPr>
          <p:nvPr/>
        </p:nvSpPr>
        <p:spPr bwMode="auto">
          <a:xfrm>
            <a:off x="-1588" y="5051425"/>
            <a:ext cx="3573463" cy="1806575"/>
          </a:xfrm>
          <a:custGeom>
            <a:avLst/>
            <a:gdLst>
              <a:gd name="T0" fmla="*/ 0 w 3574257"/>
              <a:gd name="T1" fmla="*/ 0 h 1807368"/>
              <a:gd name="T2" fmla="*/ 3574257 w 3574257"/>
              <a:gd name="T3" fmla="*/ 1807368 h 1807368"/>
            </a:gdLst>
            <a:ahLst/>
            <a:cxnLst>
              <a:cxn ang="0">
                <a:pos x="2382" y="1807368"/>
              </a:cxn>
              <a:cxn ang="0">
                <a:pos x="0" y="0"/>
              </a:cxn>
              <a:cxn ang="0">
                <a:pos x="2045494" y="1"/>
              </a:cxn>
              <a:cxn ang="0">
                <a:pos x="3574257" y="1807368"/>
              </a:cxn>
              <a:cxn ang="0">
                <a:pos x="2382" y="1807368"/>
              </a:cxn>
            </a:cxnLst>
            <a:rect l="T0" t="T1" r="T2" b="T3"/>
            <a:pathLst>
              <a:path w="3574257" h="1807368" extrusionOk="0">
                <a:moveTo>
                  <a:pt x="2382" y="1807368"/>
                </a:moveTo>
                <a:lnTo>
                  <a:pt x="0" y="0"/>
                </a:lnTo>
                <a:lnTo>
                  <a:pt x="2045494" y="1"/>
                </a:lnTo>
                <a:lnTo>
                  <a:pt x="3574257" y="1807368"/>
                </a:lnTo>
                <a:lnTo>
                  <a:pt x="2382" y="1807368"/>
                </a:lnTo>
                <a:close/>
              </a:path>
            </a:pathLst>
          </a:custGeom>
          <a:solidFill>
            <a:schemeClr val="accent2"/>
          </a:solidFill>
          <a:ln w="9525">
            <a:noFill/>
            <a:round/>
            <a:headEnd/>
            <a:tailEnd/>
          </a:ln>
        </p:spPr>
        <p:txBody>
          <a:bodyPr lIns="91425" tIns="45700" rIns="91425" bIns="45700" anchor="ctr"/>
          <a:lstStyle/>
          <a:p>
            <a:pPr>
              <a:defRPr/>
            </a:pPr>
            <a:endParaRPr lang="fr-FR"/>
          </a:p>
        </p:txBody>
      </p:sp>
      <p:sp>
        <p:nvSpPr>
          <p:cNvPr id="10" name="Shape 10"/>
          <p:cNvSpPr/>
          <p:nvPr/>
        </p:nvSpPr>
        <p:spPr>
          <a:xfrm>
            <a:off x="-1588" y="5051425"/>
            <a:ext cx="9145588" cy="1806575"/>
          </a:xfrm>
          <a:custGeom>
            <a:avLst/>
            <a:gdLst/>
            <a:ahLst/>
            <a:cxnLst/>
            <a:rect l="0" t="0" r="0" b="0"/>
            <a:pathLst>
              <a:path w="3352800" h="527584" extrusionOk="0">
                <a:moveTo>
                  <a:pt x="0" y="527584"/>
                </a:moveTo>
                <a:lnTo>
                  <a:pt x="748227" y="0"/>
                </a:lnTo>
                <a:lnTo>
                  <a:pt x="3352800" y="271"/>
                </a:lnTo>
                <a:lnTo>
                  <a:pt x="3352800" y="527584"/>
                </a:lnTo>
                <a:lnTo>
                  <a:pt x="0" y="527584"/>
                </a:lnTo>
                <a:close/>
              </a:path>
            </a:pathLst>
          </a:custGeom>
          <a:solidFill>
            <a:schemeClr val="accent3">
              <a:alpha val="80000"/>
            </a:schemeClr>
          </a:solidFill>
          <a:ln>
            <a:noFill/>
          </a:ln>
        </p:spPr>
        <p:txBody>
          <a:bodyPr lIns="91425" tIns="45700" rIns="91425" bIns="45700" anchor="ctr"/>
          <a:lstStyle/>
          <a:p>
            <a:pPr algn="ctr" fontAlgn="auto">
              <a:spcBef>
                <a:spcPts val="0"/>
              </a:spcBef>
              <a:spcAft>
                <a:spcPts val="0"/>
              </a:spcAft>
              <a:defRPr/>
            </a:pPr>
            <a:endParaRPr sz="1800" kern="0" dirty="0">
              <a:solidFill>
                <a:schemeClr val="lt1"/>
              </a:solidFill>
              <a:latin typeface="Source Sans Pro"/>
              <a:ea typeface="Source Sans Pro"/>
              <a:cs typeface="Source Sans Pro"/>
              <a:sym typeface="Source Sans Pro"/>
            </a:endParaRPr>
          </a:p>
        </p:txBody>
      </p:sp>
      <p:sp>
        <p:nvSpPr>
          <p:cNvPr id="2052" name="Shape 11"/>
          <p:cNvSpPr txBox="1">
            <a:spLocks noGrp="1"/>
          </p:cNvSpPr>
          <p:nvPr>
            <p:ph type="title"/>
          </p:nvPr>
        </p:nvSpPr>
        <p:spPr bwMode="auto">
          <a:xfrm>
            <a:off x="822325" y="365125"/>
            <a:ext cx="75215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p>
            <a:pPr lvl="0"/>
            <a:endParaRPr lang="tr-TR" altLang="tr-TR" smtClean="0">
              <a:sym typeface="Arial" pitchFamily="34" charset="0"/>
            </a:endParaRPr>
          </a:p>
        </p:txBody>
      </p:sp>
      <p:sp>
        <p:nvSpPr>
          <p:cNvPr id="2053" name="Shape 12"/>
          <p:cNvSpPr txBox="1">
            <a:spLocks noGrp="1"/>
          </p:cNvSpPr>
          <p:nvPr>
            <p:ph type="body" idx="1"/>
          </p:nvPr>
        </p:nvSpPr>
        <p:spPr bwMode="auto">
          <a:xfrm>
            <a:off x="822325" y="1100138"/>
            <a:ext cx="7521575"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tr-TR" altLang="tr-TR" smtClean="0">
              <a:sym typeface="Arial" pitchFamily="34" charset="0"/>
            </a:endParaRPr>
          </a:p>
        </p:txBody>
      </p:sp>
      <p:sp>
        <p:nvSpPr>
          <p:cNvPr id="1030" name="Shape 13"/>
          <p:cNvSpPr txBox="1">
            <a:spLocks noGrp="1"/>
          </p:cNvSpPr>
          <p:nvPr>
            <p:ph type="dt" idx="10"/>
          </p:nvPr>
        </p:nvSpPr>
        <p:spPr bwMode="auto">
          <a:xfrm rot="-2459999">
            <a:off x="201613" y="5870575"/>
            <a:ext cx="2176462" cy="201613"/>
          </a:xfrm>
          <a:prstGeom prst="rect">
            <a:avLst/>
          </a:prstGeom>
          <a:noFill/>
          <a:ln w="9525">
            <a:noFill/>
            <a:miter lim="800000"/>
            <a:headEnd/>
            <a:tailEnd/>
          </a:ln>
        </p:spPr>
        <p:txBody>
          <a:bodyPr vert="horz" wrap="square" lIns="91425" tIns="91425" rIns="91425" bIns="91425" numCol="1" anchor="ctr" anchorCtr="0" compatLnSpc="1">
            <a:prstTxWarp prst="textNoShape">
              <a:avLst/>
            </a:prstTxWarp>
          </a:bodyPr>
          <a:lstStyle>
            <a:lvl1pPr>
              <a:defRPr/>
            </a:lvl1pPr>
          </a:lstStyle>
          <a:p>
            <a:pPr>
              <a:defRPr/>
            </a:pPr>
            <a:endParaRPr lang="fr-FR"/>
          </a:p>
        </p:txBody>
      </p:sp>
      <p:sp>
        <p:nvSpPr>
          <p:cNvPr id="1031" name="Shape 14"/>
          <p:cNvSpPr txBox="1">
            <a:spLocks noGrp="1"/>
          </p:cNvSpPr>
          <p:nvPr>
            <p:ph type="ftr" idx="11"/>
          </p:nvPr>
        </p:nvSpPr>
        <p:spPr bwMode="auto">
          <a:xfrm>
            <a:off x="3517900" y="6284913"/>
            <a:ext cx="4724400" cy="274637"/>
          </a:xfrm>
          <a:prstGeom prst="rect">
            <a:avLst/>
          </a:prstGeom>
          <a:noFill/>
          <a:ln w="9525">
            <a:noFill/>
            <a:miter lim="800000"/>
            <a:headEnd/>
            <a:tailEnd/>
          </a:ln>
        </p:spPr>
        <p:txBody>
          <a:bodyPr vert="horz" wrap="square" lIns="91425" tIns="91425" rIns="91425" bIns="91425" numCol="1" anchor="ctr" anchorCtr="0" compatLnSpc="1">
            <a:prstTxWarp prst="textNoShape">
              <a:avLst/>
            </a:prstTxWarp>
          </a:bodyPr>
          <a:lstStyle>
            <a:lvl1pPr algn="r">
              <a:defRPr/>
            </a:lvl1pPr>
          </a:lstStyle>
          <a:p>
            <a:pPr>
              <a:defRPr/>
            </a:pPr>
            <a:endParaRPr lang="fr-FR"/>
          </a:p>
        </p:txBody>
      </p:sp>
      <p:sp>
        <p:nvSpPr>
          <p:cNvPr id="15" name="Shape 15"/>
          <p:cNvSpPr>
            <a:spLocks noGrp="1"/>
          </p:cNvSpPr>
          <p:nvPr>
            <p:ph type="sldNum" idx="12"/>
          </p:nvPr>
        </p:nvSpPr>
        <p:spPr>
          <a:xfrm>
            <a:off x="8401050" y="6170613"/>
            <a:ext cx="503238" cy="503237"/>
          </a:xfrm>
          <a:prstGeom prst="ellipse">
            <a:avLst/>
          </a:prstGeom>
          <a:noFill/>
          <a:ln w="19050" cap="flat">
            <a:solidFill>
              <a:srgbClr val="FFFFFF"/>
            </a:solidFill>
            <a:prstDash val="solid"/>
            <a:round/>
            <a:headEnd type="none" w="med" len="med"/>
            <a:tailEnd type="none" w="med" len="med"/>
          </a:ln>
        </p:spPr>
        <p:txBody>
          <a:bodyPr vert="horz" wrap="square" lIns="91425" tIns="91425" rIns="91425" bIns="91425" numCol="1" anchor="ctr" anchorCtr="0" compatLnSpc="1">
            <a:prstTxWarp prst="textNoShape">
              <a:avLst/>
            </a:prstTxWarp>
            <a:noAutofit/>
          </a:bodyPr>
          <a:lstStyle>
            <a:lvl1pPr>
              <a:buClr>
                <a:srgbClr val="000000"/>
              </a:buClr>
              <a:buFont typeface="Arial" pitchFamily="34" charset="0"/>
              <a:buChar char="●"/>
              <a:defRPr/>
            </a:lvl1pPr>
            <a:lvl2pPr lvl="1">
              <a:buClr>
                <a:srgbClr val="000000"/>
              </a:buClr>
              <a:buFont typeface="Courier New" pitchFamily="49" charset="0"/>
              <a:buChar char="o"/>
              <a:defRPr/>
            </a:lvl2pPr>
            <a:lvl3pPr lvl="2">
              <a:buClr>
                <a:srgbClr val="000000"/>
              </a:buClr>
              <a:buFont typeface="Wingdings" pitchFamily="2" charset="2"/>
              <a:buChar char="§"/>
              <a:defRPr/>
            </a:lvl3pPr>
            <a:lvl4pPr lvl="3">
              <a:buClr>
                <a:srgbClr val="000000"/>
              </a:buClr>
              <a:buFont typeface="Arial" pitchFamily="34" charset="0"/>
              <a:buChar char="●"/>
              <a:defRPr/>
            </a:lvl4pPr>
            <a:lvl5pPr lvl="4">
              <a:buClr>
                <a:srgbClr val="000000"/>
              </a:buClr>
              <a:buFont typeface="Arial" pitchFamily="34" charset="0"/>
              <a:buChar char="●"/>
              <a:defRPr/>
            </a:lvl5pPr>
          </a:lstStyle>
          <a:p>
            <a:pPr>
              <a:defRPr/>
            </a:pPr>
            <a:endParaRPr lang="fr-FR"/>
          </a:p>
          <a:p>
            <a:pPr lvl="1">
              <a:defRPr/>
            </a:pPr>
            <a:endParaRPr lang="fr-FR"/>
          </a:p>
          <a:p>
            <a:pPr lvl="2">
              <a:defRPr/>
            </a:pPr>
            <a:endParaRPr lang="fr-FR"/>
          </a:p>
          <a:p>
            <a:pPr lvl="3">
              <a:defRPr/>
            </a:pPr>
            <a:endParaRPr lang="fr-FR"/>
          </a:p>
          <a:p>
            <a:pPr lvl="4">
              <a:defRPr/>
            </a:pPr>
            <a:endParaRPr lang="fr-FR"/>
          </a:p>
          <a:p>
            <a:pPr lvl="4">
              <a:defRPr/>
            </a:pPr>
            <a:endParaRPr lang="fr-FR"/>
          </a:p>
          <a:p>
            <a:pPr lvl="4">
              <a:defRPr/>
            </a:pPr>
            <a:endParaRPr lang="fr-FR"/>
          </a:p>
          <a:p>
            <a:pPr lvl="4">
              <a:defRPr/>
            </a:pPr>
            <a:endParaRPr lang="fr-FR"/>
          </a:p>
          <a:p>
            <a:pPr lvl="4">
              <a:defRPr/>
            </a:pPr>
            <a:endParaRPr lang="fr-F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Lst>
  <p:hf sldNum="0" hdr="0" ftr="0" dt="0"/>
  <p:txStyles>
    <p:title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itchFamily="34" charset="0"/>
        </a:defRPr>
      </a:lvl1pPr>
      <a:lvl2pPr algn="l" rtl="0" eaLnBrk="0" fontAlgn="base" hangingPunct="0">
        <a:spcBef>
          <a:spcPct val="0"/>
        </a:spcBef>
        <a:spcAft>
          <a:spcPct val="0"/>
        </a:spcAft>
        <a:defRPr sz="1400">
          <a:solidFill>
            <a:srgbClr val="000000"/>
          </a:solidFill>
          <a:latin typeface="Arial"/>
          <a:ea typeface="Arial"/>
          <a:cs typeface="Arial"/>
          <a:sym typeface="Arial" pitchFamily="34" charset="0"/>
        </a:defRPr>
      </a:lvl2pPr>
      <a:lvl3pPr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3pPr>
      <a:lvl4pPr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4pPr>
      <a:lvl5pPr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5pPr>
      <a:lvl6pPr marL="457200"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914400"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1371600"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1828800" algn="l" rtl="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p:titleStyle>
    <p:bodyStyle>
      <a:defPPr marR="0" algn="l" rtl="0">
        <a:lnSpc>
          <a:spcPct val="100000"/>
        </a:lnSpc>
        <a:spcBef>
          <a:spcPts val="0"/>
        </a:spcBef>
        <a:spcAft>
          <a:spcPts val="0"/>
        </a:spcAft>
      </a:defPPr>
      <a:lvl1pPr algn="l" rtl="0" eaLnBrk="0" fontAlgn="base" hangingPunct="0">
        <a:spcBef>
          <a:spcPct val="0"/>
        </a:spcBef>
        <a:spcAft>
          <a:spcPct val="0"/>
        </a:spcAft>
        <a:defRPr sz="1400">
          <a:solidFill>
            <a:srgbClr val="000000"/>
          </a:solidFill>
          <a:latin typeface="Arial"/>
          <a:ea typeface="Arial"/>
          <a:cs typeface="Arial"/>
          <a:sym typeface="Arial" pitchFamily="34" charset="0"/>
        </a:defRPr>
      </a:lvl1pPr>
      <a:lvl2pPr algn="l" rtl="0" eaLnBrk="0" fontAlgn="base" hangingPunct="0">
        <a:spcBef>
          <a:spcPct val="0"/>
        </a:spcBef>
        <a:spcAft>
          <a:spcPct val="0"/>
        </a:spcAft>
        <a:defRPr sz="1400">
          <a:solidFill>
            <a:srgbClr val="000000"/>
          </a:solidFill>
          <a:latin typeface="Arial"/>
          <a:ea typeface="Arial"/>
          <a:cs typeface="Arial"/>
          <a:sym typeface="Arial" pitchFamily="34" charset="0"/>
        </a:defRPr>
      </a:lvl2pPr>
      <a:lvl3pPr algn="l" rtl="0" eaLnBrk="0" fontAlgn="base" hangingPunct="0">
        <a:spcBef>
          <a:spcPct val="0"/>
        </a:spcBef>
        <a:spcAft>
          <a:spcPct val="0"/>
        </a:spcAft>
        <a:defRPr sz="1400">
          <a:solidFill>
            <a:srgbClr val="000000"/>
          </a:solidFill>
          <a:latin typeface="Arial"/>
          <a:ea typeface="Arial"/>
          <a:cs typeface="Arial"/>
          <a:sym typeface="Arial" pitchFamily="34" charset="0"/>
        </a:defRPr>
      </a:lvl3pPr>
      <a:lvl4pPr algn="l" rtl="0" eaLnBrk="0" fontAlgn="base" hangingPunct="0">
        <a:spcBef>
          <a:spcPct val="0"/>
        </a:spcBef>
        <a:spcAft>
          <a:spcPct val="0"/>
        </a:spcAft>
        <a:defRPr sz="1400">
          <a:solidFill>
            <a:srgbClr val="000000"/>
          </a:solidFill>
          <a:latin typeface="Arial"/>
          <a:ea typeface="Arial"/>
          <a:cs typeface="Arial"/>
          <a:sym typeface="Arial" pitchFamily="34" charset="0"/>
        </a:defRPr>
      </a:lvl4pPr>
      <a:lvl5pPr algn="l" rtl="0" eaLnBrk="0" fontAlgn="base" hangingPunct="0">
        <a:spcBef>
          <a:spcPct val="0"/>
        </a:spcBef>
        <a:spcAft>
          <a:spcPct val="0"/>
        </a:spcAft>
        <a:defRPr sz="1400">
          <a:solidFill>
            <a:srgbClr val="000000"/>
          </a:solidFill>
          <a:latin typeface="Arial"/>
          <a:ea typeface="Arial"/>
          <a:cs typeface="Arial"/>
          <a:sym typeface="Arial" pitchFamily="34" charset="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nefip.dj/"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0"/>
            <a:ext cx="8820150"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au 5"/>
          <p:cNvGraphicFramePr>
            <a:graphicFrameLocks noGrp="1"/>
          </p:cNvGraphicFramePr>
          <p:nvPr/>
        </p:nvGraphicFramePr>
        <p:xfrm>
          <a:off x="323850" y="1268413"/>
          <a:ext cx="8820150" cy="431800"/>
        </p:xfrm>
        <a:graphic>
          <a:graphicData uri="http://schemas.openxmlformats.org/drawingml/2006/table">
            <a:tbl>
              <a:tblPr firstRow="1" bandRow="1">
                <a:tableStyleId>{D969DA02-3A93-4694-806E-B10726D65EC6}</a:tableStyleId>
              </a:tblPr>
              <a:tblGrid>
                <a:gridCol w="8820150"/>
              </a:tblGrid>
              <a:tr h="431800">
                <a:tc>
                  <a:txBody>
                    <a:bodyPr/>
                    <a:lstStyle/>
                    <a:p>
                      <a:endParaRPr lang="fr-FR" sz="1400" dirty="0">
                        <a:solidFill>
                          <a:srgbClr val="92D050"/>
                        </a:solidFill>
                      </a:endParaRPr>
                    </a:p>
                  </a:txBody>
                  <a:tcPr marL="91437" marR="91437" marT="45694" marB="45694">
                    <a:solidFill>
                      <a:srgbClr val="00FF00"/>
                    </a:solidFill>
                  </a:tcPr>
                </a:tc>
              </a:tr>
            </a:tbl>
          </a:graphicData>
        </a:graphic>
      </p:graphicFrame>
      <p:sp>
        <p:nvSpPr>
          <p:cNvPr id="3081" name="ZoneTexte 4"/>
          <p:cNvSpPr txBox="1">
            <a:spLocks noChangeArrowheads="1"/>
          </p:cNvSpPr>
          <p:nvPr/>
        </p:nvSpPr>
        <p:spPr bwMode="auto">
          <a:xfrm>
            <a:off x="468313" y="1989138"/>
            <a:ext cx="81359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tr-TR" sz="2000"/>
              <a:t>PRESENTATION DE L’AGENCE NATIONALE DE L’EMPLOI DE LA FORMATION ET DE L’INSERTION PROFESSIONNELLE</a:t>
            </a:r>
          </a:p>
        </p:txBody>
      </p:sp>
      <p:sp>
        <p:nvSpPr>
          <p:cNvPr id="3082" name="ZoneTexte 7"/>
          <p:cNvSpPr txBox="1">
            <a:spLocks noChangeArrowheads="1"/>
          </p:cNvSpPr>
          <p:nvPr/>
        </p:nvSpPr>
        <p:spPr bwMode="auto">
          <a:xfrm>
            <a:off x="2124075" y="4437063"/>
            <a:ext cx="4392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r>
              <a:rPr lang="fr-FR" altLang="tr-TR" sz="2000"/>
              <a:t>PAR HOUSSEIN ISMAEL ADEN</a:t>
            </a:r>
          </a:p>
          <a:p>
            <a:pPr algn="ctr" eaLnBrk="1" hangingPunct="1"/>
            <a:r>
              <a:rPr lang="fr-FR" altLang="tr-TR" sz="2000"/>
              <a:t>DIRECTEUR GENERAL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913"/>
            <a:ext cx="91440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au 6"/>
          <p:cNvGraphicFramePr>
            <a:graphicFrameLocks noGrp="1"/>
          </p:cNvGraphicFramePr>
          <p:nvPr/>
        </p:nvGraphicFramePr>
        <p:xfrm>
          <a:off x="0" y="908050"/>
          <a:ext cx="9144000" cy="304800"/>
        </p:xfrm>
        <a:graphic>
          <a:graphicData uri="http://schemas.openxmlformats.org/drawingml/2006/table">
            <a:tbl>
              <a:tblPr firstRow="1" bandRow="1">
                <a:tableStyleId>{D969DA02-3A93-4694-806E-B10726D65EC6}</a:tableStyleId>
              </a:tblPr>
              <a:tblGrid>
                <a:gridCol w="9144000"/>
              </a:tblGrid>
              <a:tr h="288032">
                <a:tc>
                  <a:txBody>
                    <a:bodyPr/>
                    <a:lstStyle/>
                    <a:p>
                      <a:endParaRPr lang="fr-FR" dirty="0">
                        <a:solidFill>
                          <a:srgbClr val="92D050"/>
                        </a:solidFill>
                      </a:endParaRPr>
                    </a:p>
                  </a:txBody>
                  <a:tcPr marL="91437" marR="91437">
                    <a:solidFill>
                      <a:srgbClr val="00FF00"/>
                    </a:solidFill>
                  </a:tcPr>
                </a:tc>
              </a:tr>
            </a:tbl>
          </a:graphicData>
        </a:graphic>
      </p:graphicFrame>
      <p:graphicFrame>
        <p:nvGraphicFramePr>
          <p:cNvPr id="4" name="Graphique 3"/>
          <p:cNvGraphicFramePr/>
          <p:nvPr/>
        </p:nvGraphicFramePr>
        <p:xfrm>
          <a:off x="755576" y="1844824"/>
          <a:ext cx="6624736" cy="3672408"/>
        </p:xfrm>
        <a:graphic>
          <a:graphicData uri="http://schemas.openxmlformats.org/drawingml/2006/chart">
            <c:chart xmlns:c="http://schemas.openxmlformats.org/drawingml/2006/chart" xmlns:r="http://schemas.openxmlformats.org/officeDocument/2006/relationships" r:id="rId4"/>
          </a:graphicData>
        </a:graphic>
      </p:graphicFrame>
      <p:sp>
        <p:nvSpPr>
          <p:cNvPr id="12298" name="ZoneTexte 4"/>
          <p:cNvSpPr txBox="1">
            <a:spLocks noChangeArrowheads="1"/>
          </p:cNvSpPr>
          <p:nvPr/>
        </p:nvSpPr>
        <p:spPr bwMode="auto">
          <a:xfrm>
            <a:off x="3203575" y="1484313"/>
            <a:ext cx="33131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r>
              <a:rPr lang="fr-FR" altLang="tr-TR" b="1"/>
              <a:t>EFFECTIFS DES CONDUCTEURS PAR CATEGORIE DE PERMIS</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Imag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913"/>
            <a:ext cx="91440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au 6"/>
          <p:cNvGraphicFramePr>
            <a:graphicFrameLocks noGrp="1"/>
          </p:cNvGraphicFramePr>
          <p:nvPr/>
        </p:nvGraphicFramePr>
        <p:xfrm>
          <a:off x="0" y="692150"/>
          <a:ext cx="9144000" cy="304800"/>
        </p:xfrm>
        <a:graphic>
          <a:graphicData uri="http://schemas.openxmlformats.org/drawingml/2006/table">
            <a:tbl>
              <a:tblPr firstRow="1" bandRow="1">
                <a:tableStyleId>{D969DA02-3A93-4694-806E-B10726D65EC6}</a:tableStyleId>
              </a:tblPr>
              <a:tblGrid>
                <a:gridCol w="9144000"/>
              </a:tblGrid>
              <a:tr h="288032">
                <a:tc>
                  <a:txBody>
                    <a:bodyPr/>
                    <a:lstStyle/>
                    <a:p>
                      <a:endParaRPr lang="fr-FR" dirty="0">
                        <a:solidFill>
                          <a:srgbClr val="92D050"/>
                        </a:solidFill>
                      </a:endParaRPr>
                    </a:p>
                  </a:txBody>
                  <a:tcPr marL="91437" marR="91437">
                    <a:solidFill>
                      <a:srgbClr val="00FF00"/>
                    </a:solidFill>
                  </a:tcPr>
                </a:tc>
              </a:tr>
            </a:tbl>
          </a:graphicData>
        </a:graphic>
      </p:graphicFrame>
      <p:graphicFrame>
        <p:nvGraphicFramePr>
          <p:cNvPr id="4" name="Graphique 3"/>
          <p:cNvGraphicFramePr/>
          <p:nvPr/>
        </p:nvGraphicFramePr>
        <p:xfrm>
          <a:off x="1259632" y="1844824"/>
          <a:ext cx="6336704"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13322" name="ZoneTexte 4"/>
          <p:cNvSpPr txBox="1">
            <a:spLocks noChangeArrowheads="1"/>
          </p:cNvSpPr>
          <p:nvPr/>
        </p:nvSpPr>
        <p:spPr bwMode="auto">
          <a:xfrm>
            <a:off x="2627313" y="1484313"/>
            <a:ext cx="42481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r>
              <a:rPr lang="fr-FR" altLang="tr-TR" sz="1800" b="1"/>
              <a:t>EFFECTIFS DES ARABOPHONES PAR SPECIALITE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913"/>
            <a:ext cx="9144000"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au 6"/>
          <p:cNvGraphicFramePr>
            <a:graphicFrameLocks noGrp="1"/>
          </p:cNvGraphicFramePr>
          <p:nvPr/>
        </p:nvGraphicFramePr>
        <p:xfrm>
          <a:off x="0" y="908050"/>
          <a:ext cx="9144000" cy="304800"/>
        </p:xfrm>
        <a:graphic>
          <a:graphicData uri="http://schemas.openxmlformats.org/drawingml/2006/table">
            <a:tbl>
              <a:tblPr firstRow="1" bandRow="1">
                <a:tableStyleId>{D969DA02-3A93-4694-806E-B10726D65EC6}</a:tableStyleId>
              </a:tblPr>
              <a:tblGrid>
                <a:gridCol w="9144000"/>
              </a:tblGrid>
              <a:tr h="288032">
                <a:tc>
                  <a:txBody>
                    <a:bodyPr/>
                    <a:lstStyle/>
                    <a:p>
                      <a:endParaRPr lang="fr-FR" dirty="0">
                        <a:solidFill>
                          <a:srgbClr val="92D050"/>
                        </a:solidFill>
                      </a:endParaRPr>
                    </a:p>
                  </a:txBody>
                  <a:tcPr marL="91437" marR="91437">
                    <a:solidFill>
                      <a:srgbClr val="00FF00"/>
                    </a:solidFill>
                  </a:tcPr>
                </a:tc>
              </a:tr>
            </a:tbl>
          </a:graphicData>
        </a:graphic>
      </p:graphicFrame>
      <p:sp>
        <p:nvSpPr>
          <p:cNvPr id="14345" name="ZoneTexte 3"/>
          <p:cNvSpPr txBox="1">
            <a:spLocks noChangeArrowheads="1"/>
          </p:cNvSpPr>
          <p:nvPr/>
        </p:nvSpPr>
        <p:spPr bwMode="auto">
          <a:xfrm>
            <a:off x="1908175" y="1989138"/>
            <a:ext cx="4392613"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lgn="ctr" eaLnBrk="1" hangingPunct="1"/>
            <a:r>
              <a:rPr lang="fr-FR" altLang="tr-TR" sz="3200"/>
              <a:t>MERCI DE VOTRE AIMABLE ATTENTION</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913"/>
            <a:ext cx="914400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au 6"/>
          <p:cNvGraphicFramePr>
            <a:graphicFrameLocks noGrp="1"/>
          </p:cNvGraphicFramePr>
          <p:nvPr/>
        </p:nvGraphicFramePr>
        <p:xfrm>
          <a:off x="0" y="836613"/>
          <a:ext cx="9144000" cy="304800"/>
        </p:xfrm>
        <a:graphic>
          <a:graphicData uri="http://schemas.openxmlformats.org/drawingml/2006/table">
            <a:tbl>
              <a:tblPr firstRow="1" bandRow="1">
                <a:tableStyleId>{D969DA02-3A93-4694-806E-B10726D65EC6}</a:tableStyleId>
              </a:tblPr>
              <a:tblGrid>
                <a:gridCol w="9144000"/>
              </a:tblGrid>
              <a:tr h="216024">
                <a:tc>
                  <a:txBody>
                    <a:bodyPr/>
                    <a:lstStyle/>
                    <a:p>
                      <a:endParaRPr lang="fr-FR" dirty="0">
                        <a:solidFill>
                          <a:srgbClr val="92D050"/>
                        </a:solidFill>
                      </a:endParaRPr>
                    </a:p>
                  </a:txBody>
                  <a:tcPr marL="91437" marR="91437">
                    <a:solidFill>
                      <a:srgbClr val="00FF00"/>
                    </a:solidFill>
                  </a:tcPr>
                </a:tc>
              </a:tr>
            </a:tbl>
          </a:graphicData>
        </a:graphic>
      </p:graphicFrame>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txBox="1">
            <a:spLocks noGrp="1"/>
          </p:cNvSpPr>
          <p:nvPr>
            <p:ph type="body" idx="1"/>
          </p:nvPr>
        </p:nvSpPr>
        <p:spPr>
          <a:xfrm>
            <a:off x="251520" y="692696"/>
            <a:ext cx="8712967" cy="5976662"/>
          </a:xfrm>
          <a:ln>
            <a:miter lim="800000"/>
            <a:headEnd/>
            <a:tailEnd/>
          </a:ln>
        </p:spPr>
        <p:txBody>
          <a:bodyPr tIns="45700" bIns="45700">
            <a:noAutofit/>
          </a:bodyPr>
          <a:lstStyle/>
          <a:p>
            <a:pPr algn="just" eaLnBrk="1" fontAlgn="auto" hangingPunct="1">
              <a:spcBef>
                <a:spcPct val="0"/>
              </a:spcBef>
              <a:spcAft>
                <a:spcPts val="0"/>
              </a:spcAft>
              <a:buClr>
                <a:srgbClr val="000000"/>
              </a:buClr>
              <a:buSzPct val="25000"/>
              <a:defRPr/>
            </a:pPr>
            <a:r>
              <a:rPr lang="fr-FR" altLang="fr-FR" sz="2400" b="1" dirty="0" smtClean="0">
                <a:latin typeface="Source Sans Pro"/>
                <a:ea typeface="Source Sans Pro"/>
                <a:cs typeface="Source Sans Pro"/>
                <a:sym typeface="Source Sans Pro"/>
              </a:rPr>
              <a:t>2.3 -</a:t>
            </a:r>
            <a:r>
              <a:rPr lang="fr-FR" altLang="fr-FR" sz="2400" b="1" i="1" dirty="0" smtClean="0">
                <a:latin typeface="Source Sans Pro"/>
                <a:ea typeface="Source Sans Pro"/>
                <a:cs typeface="Source Sans Pro"/>
                <a:sym typeface="Source Sans Pro"/>
              </a:rPr>
              <a:t> </a:t>
            </a:r>
            <a:r>
              <a:rPr lang="fr-FR" altLang="fr-FR" sz="2400" b="1" u="sng" dirty="0" smtClean="0">
                <a:latin typeface="Source Sans Pro"/>
                <a:ea typeface="Source Sans Pro"/>
                <a:cs typeface="Source Sans Pro"/>
                <a:sym typeface="Source Sans Pro"/>
              </a:rPr>
              <a:t>Cohérence </a:t>
            </a:r>
            <a:r>
              <a:rPr lang="fr-FR" altLang="fr-FR" sz="2400" b="1" u="sng" dirty="0">
                <a:latin typeface="Source Sans Pro"/>
                <a:ea typeface="Source Sans Pro"/>
                <a:cs typeface="Source Sans Pro"/>
                <a:sym typeface="Source Sans Pro"/>
              </a:rPr>
              <a:t>du projet avec le contexte national, le INDS et la politique de la Banque mondiale</a:t>
            </a:r>
          </a:p>
          <a:p>
            <a:pPr marL="180000" lvl="1" indent="-180000" algn="just" eaLnBrk="1" fontAlgn="auto" hangingPunct="1">
              <a:spcBef>
                <a:spcPts val="1200"/>
              </a:spcBef>
              <a:spcAft>
                <a:spcPts val="0"/>
              </a:spcAft>
              <a:buFont typeface="Wingdings" panose="05000000000000000000" pitchFamily="2" charset="2"/>
              <a:buChar char="§"/>
              <a:defRPr/>
            </a:pPr>
            <a:r>
              <a:rPr lang="fr-FR" altLang="fr-FR" sz="2400" i="1" dirty="0">
                <a:latin typeface="Source Sans Pro"/>
                <a:ea typeface="Source Sans Pro"/>
                <a:cs typeface="Source Sans Pro"/>
                <a:sym typeface="Source Sans Pro"/>
              </a:rPr>
              <a:t>Cohérence avec le contexte national</a:t>
            </a:r>
          </a:p>
          <a:p>
            <a:pPr marL="571500" lvl="2" indent="-342900" algn="just" eaLnBrk="1" fontAlgn="auto" hangingPunct="1">
              <a:spcAft>
                <a:spcPts val="0"/>
              </a:spcAft>
              <a:buFont typeface="Wingdings" panose="05000000000000000000" pitchFamily="2" charset="2"/>
              <a:buChar char="Ø"/>
              <a:defRPr/>
            </a:pPr>
            <a:r>
              <a:rPr lang="fr-FR" altLang="fr-FR" sz="2200" i="1" dirty="0" smtClean="0">
                <a:latin typeface="Source Sans Pro"/>
                <a:ea typeface="Source Sans Pro"/>
                <a:cs typeface="Source Sans Pro"/>
                <a:sym typeface="Source Sans Pro"/>
              </a:rPr>
              <a:t>Cohérence </a:t>
            </a:r>
            <a:r>
              <a:rPr lang="fr-FR" altLang="fr-FR" sz="2200" i="1" dirty="0">
                <a:latin typeface="Source Sans Pro"/>
                <a:ea typeface="Source Sans Pro"/>
                <a:cs typeface="Source Sans Pro"/>
                <a:sym typeface="Source Sans Pro"/>
              </a:rPr>
              <a:t>des objectifs, des composantes et du contexte national </a:t>
            </a:r>
            <a:r>
              <a:rPr lang="fr-FR" altLang="fr-FR" sz="2200" i="1" dirty="0" smtClean="0">
                <a:latin typeface="Source Sans Pro"/>
                <a:ea typeface="Source Sans Pro"/>
                <a:cs typeface="Source Sans Pro"/>
                <a:sym typeface="Source Sans Pro"/>
              </a:rPr>
              <a:t>est établie : le </a:t>
            </a:r>
            <a:r>
              <a:rPr lang="fr-FR" altLang="fr-FR" sz="2200" i="1" dirty="0">
                <a:latin typeface="Source Sans Pro"/>
                <a:ea typeface="Source Sans Pro"/>
                <a:cs typeface="Source Sans Pro"/>
                <a:sym typeface="Source Sans Pro"/>
              </a:rPr>
              <a:t>PREPUD Q 7 s’adresse au  </a:t>
            </a:r>
            <a:r>
              <a:rPr lang="fr-FR" altLang="fr-FR" sz="2200" i="1" dirty="0" smtClean="0">
                <a:latin typeface="Source Sans Pro"/>
                <a:ea typeface="Source Sans Pro"/>
                <a:cs typeface="Source Sans Pro"/>
                <a:sym typeface="Source Sans Pro"/>
              </a:rPr>
              <a:t>Quartier </a:t>
            </a:r>
            <a:r>
              <a:rPr lang="fr-FR" altLang="fr-FR" sz="2200" i="1" dirty="0">
                <a:latin typeface="Source Sans Pro"/>
                <a:ea typeface="Source Sans Pro"/>
                <a:cs typeface="Source Sans Pro"/>
                <a:sym typeface="Source Sans Pro"/>
              </a:rPr>
              <a:t>7 qui est l’un des </a:t>
            </a:r>
            <a:r>
              <a:rPr lang="fr-FR" altLang="fr-FR" sz="2200" i="1" dirty="0" smtClean="0">
                <a:latin typeface="Source Sans Pro"/>
                <a:ea typeface="Source Sans Pro"/>
                <a:cs typeface="Source Sans Pro"/>
                <a:sym typeface="Source Sans Pro"/>
              </a:rPr>
              <a:t>plus vieux et </a:t>
            </a:r>
            <a:r>
              <a:rPr lang="fr-FR" altLang="fr-FR" sz="2200" i="1" dirty="0">
                <a:latin typeface="Source Sans Pro"/>
                <a:ea typeface="Source Sans Pro"/>
                <a:cs typeface="Source Sans Pro"/>
                <a:sym typeface="Source Sans Pro"/>
              </a:rPr>
              <a:t>pauvres </a:t>
            </a:r>
            <a:r>
              <a:rPr lang="fr-FR" altLang="fr-FR" sz="2200" i="1" dirty="0" smtClean="0">
                <a:latin typeface="Source Sans Pro"/>
                <a:ea typeface="Source Sans Pro"/>
                <a:cs typeface="Source Sans Pro"/>
                <a:sym typeface="Source Sans Pro"/>
              </a:rPr>
              <a:t>quartiers </a:t>
            </a:r>
            <a:r>
              <a:rPr lang="fr-FR" altLang="fr-FR" sz="2200" i="1" dirty="0">
                <a:latin typeface="Source Sans Pro"/>
                <a:ea typeface="Source Sans Pro"/>
                <a:cs typeface="Source Sans Pro"/>
                <a:sym typeface="Source Sans Pro"/>
              </a:rPr>
              <a:t>de </a:t>
            </a:r>
            <a:r>
              <a:rPr lang="fr-FR" altLang="fr-FR" sz="2200" i="1" dirty="0" smtClean="0">
                <a:latin typeface="Source Sans Pro"/>
                <a:ea typeface="Source Sans Pro"/>
                <a:cs typeface="Source Sans Pro"/>
                <a:sym typeface="Source Sans Pro"/>
              </a:rPr>
              <a:t>Djibouti-Ville, selon la majorité des indicateurs disponibles.</a:t>
            </a:r>
            <a:endParaRPr lang="fr-FR" altLang="fr-FR" sz="2200" i="1" dirty="0">
              <a:latin typeface="Source Sans Pro"/>
              <a:ea typeface="Source Sans Pro"/>
              <a:cs typeface="Source Sans Pro"/>
              <a:sym typeface="Source Sans Pro"/>
            </a:endParaRPr>
          </a:p>
          <a:p>
            <a:pPr marL="180000" lvl="1" indent="-180000" algn="just" eaLnBrk="1" fontAlgn="auto" hangingPunct="1">
              <a:spcBef>
                <a:spcPts val="1200"/>
              </a:spcBef>
              <a:spcAft>
                <a:spcPts val="0"/>
              </a:spcAft>
              <a:buFont typeface="Wingdings" panose="05000000000000000000" pitchFamily="2" charset="2"/>
              <a:buChar char="§"/>
              <a:defRPr/>
            </a:pPr>
            <a:r>
              <a:rPr lang="fr-FR" altLang="fr-FR" sz="2400" i="1" dirty="0">
                <a:latin typeface="Source Sans Pro"/>
                <a:ea typeface="Source Sans Pro"/>
                <a:cs typeface="Source Sans Pro"/>
                <a:sym typeface="Source Sans Pro"/>
              </a:rPr>
              <a:t>Cohérence avec </a:t>
            </a:r>
            <a:r>
              <a:rPr lang="fr-FR" altLang="fr-FR" sz="2400" i="1" dirty="0" smtClean="0">
                <a:latin typeface="Source Sans Pro"/>
                <a:ea typeface="Source Sans Pro"/>
                <a:cs typeface="Source Sans Pro"/>
                <a:sym typeface="Source Sans Pro"/>
              </a:rPr>
              <a:t>l’Initiative Nationale pour le Développement Social (INDS)</a:t>
            </a:r>
          </a:p>
          <a:p>
            <a:pPr marL="571500" lvl="2" indent="-342900" algn="just" eaLnBrk="1" fontAlgn="auto" hangingPunct="1">
              <a:spcAft>
                <a:spcPts val="0"/>
              </a:spcAft>
              <a:buFont typeface="Wingdings" panose="05000000000000000000" pitchFamily="2" charset="2"/>
              <a:buChar char="Ø"/>
              <a:defRPr/>
            </a:pPr>
            <a:r>
              <a:rPr lang="fr-FR" altLang="fr-FR" sz="2200" i="1" dirty="0" smtClean="0">
                <a:latin typeface="Source Sans Pro"/>
                <a:ea typeface="Source Sans Pro"/>
                <a:cs typeface="Source Sans Pro"/>
                <a:sym typeface="Source Sans Pro"/>
              </a:rPr>
              <a:t>Cohérence entre les objectifs, les composantes et l’INDS est établie. Le PREPUD Q7 proposé soutient les objectifs sociaux du Gouvernement en termes d’accès aux services de base, de création d’emploi et d’assistance aux plus démunis</a:t>
            </a:r>
            <a:r>
              <a:rPr lang="fr-FR" altLang="fr-FR" sz="2200" b="1" dirty="0" smtClean="0">
                <a:latin typeface="Arial" pitchFamily="34" charset="0"/>
                <a:ea typeface="Source Sans Pro"/>
                <a:cs typeface="Arial" pitchFamily="34" charset="0"/>
                <a:sym typeface="Arial"/>
              </a:rPr>
              <a:t>, </a:t>
            </a:r>
            <a:r>
              <a:rPr lang="fr-FR" altLang="fr-FR" sz="2200" i="1" dirty="0" smtClean="0">
                <a:latin typeface="Source Sans Pro"/>
                <a:ea typeface="Source Sans Pro"/>
                <a:cs typeface="Source Sans Pro"/>
                <a:sym typeface="Source Sans Pro"/>
              </a:rPr>
              <a:t>s’inscrit dans l</a:t>
            </a:r>
            <a:r>
              <a:rPr lang="fr-FR" altLang="fr-FR" sz="2200" dirty="0" smtClean="0">
                <a:latin typeface="Arial" pitchFamily="34" charset="0"/>
                <a:cs typeface="Arial" pitchFamily="34" charset="0"/>
                <a:sym typeface="Arial"/>
              </a:rPr>
              <a:t>es piliers de l’INDS </a:t>
            </a:r>
            <a:r>
              <a:rPr lang="fr-FR" altLang="fr-FR" sz="2200" dirty="0" smtClean="0">
                <a:latin typeface="Source Sans Pro"/>
                <a:ea typeface="Source Sans Pro"/>
                <a:cs typeface="Source Sans Pro"/>
                <a:sym typeface="Source Sans Pro"/>
              </a:rPr>
              <a:t>avec notamment comme stratégie</a:t>
            </a:r>
            <a:r>
              <a:rPr lang="fr-FR" altLang="fr-FR" sz="2200" dirty="0" smtClean="0">
                <a:latin typeface="Arial" pitchFamily="34" charset="0"/>
                <a:cs typeface="Arial" pitchFamily="34" charset="0"/>
                <a:sym typeface="Arial"/>
              </a:rPr>
              <a:t>: l’amélioration de l’environnement économique et social, la promotion des activités génératrices de revenu et l’auto-emploi</a:t>
            </a:r>
            <a:endParaRPr lang="fr-FR" altLang="fr-FR" sz="2200" dirty="0" smtClean="0">
              <a:latin typeface="Source Sans Pro"/>
              <a:ea typeface="Source Sans Pro"/>
              <a:cs typeface="Source Sans Pro"/>
              <a:sym typeface="Source Sans Pro"/>
            </a:endParaRPr>
          </a:p>
          <a:p>
            <a:pPr marL="1751076" lvl="7" indent="-342900" algn="just">
              <a:buSzPct val="100000"/>
              <a:buFont typeface="Wingdings" panose="05000000000000000000" pitchFamily="2" charset="2"/>
              <a:buChar char="Ø"/>
              <a:defRPr/>
            </a:pPr>
            <a:endParaRPr lang="fr-FR" sz="2400" dirty="0" smtClean="0">
              <a:latin typeface="Souce Sans Pro"/>
            </a:endParaRPr>
          </a:p>
        </p:txBody>
      </p:sp>
      <p:sp>
        <p:nvSpPr>
          <p:cNvPr id="3" name="Shape 124"/>
          <p:cNvSpPr txBox="1">
            <a:spLocks noGrp="1"/>
          </p:cNvSpPr>
          <p:nvPr>
            <p:ph type="title"/>
          </p:nvPr>
        </p:nvSpPr>
        <p:spPr>
          <a:xfrm>
            <a:off x="107950" y="115888"/>
            <a:ext cx="8928100" cy="576262"/>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
            </a:r>
            <a:br>
              <a:rPr lang="fr-FR" sz="2500" b="1" cap="small" dirty="0">
                <a:solidFill>
                  <a:schemeClr val="dk1"/>
                </a:solidFill>
                <a:latin typeface="Souce Sans Pro"/>
                <a:ea typeface="Souce Sans Pro"/>
                <a:cs typeface="Souce Sans Pro"/>
                <a:sym typeface="Souce Sans Pro"/>
              </a:rPr>
            </a:br>
            <a:r>
              <a:rPr lang="fr-FR" sz="2500" b="1" cap="small" dirty="0">
                <a:solidFill>
                  <a:schemeClr val="dk1"/>
                </a:solidFill>
                <a:latin typeface="Souce Sans Pro"/>
                <a:ea typeface="Souce Sans Pro"/>
                <a:cs typeface="Souce Sans Pro"/>
                <a:sym typeface="Souce Sans Pro"/>
              </a:rPr>
              <a:t/>
            </a:r>
            <a:br>
              <a:rPr lang="fr-FR" sz="2500" b="1" cap="small" dirty="0">
                <a:solidFill>
                  <a:schemeClr val="dk1"/>
                </a:solidFill>
                <a:latin typeface="Souce Sans Pro"/>
                <a:ea typeface="Souce Sans Pro"/>
                <a:cs typeface="Souce Sans Pro"/>
                <a:sym typeface="Souce Sans Pro"/>
              </a:rPr>
            </a:br>
            <a:r>
              <a:rPr lang="fr-FR" sz="2500" b="1" cap="small" dirty="0">
                <a:solidFill>
                  <a:schemeClr val="dk1"/>
                </a:solidFill>
                <a:latin typeface="Souce Sans Pro"/>
                <a:ea typeface="Souce Sans Pro"/>
                <a:cs typeface="Souce Sans Pro"/>
                <a:sym typeface="Souce Sans Pro"/>
              </a:rPr>
              <a:t>II-</a:t>
            </a:r>
            <a:r>
              <a:rPr lang="fr-FR" sz="2500" cap="small" dirty="0">
                <a:solidFill>
                  <a:schemeClr val="dk1"/>
                </a:solidFill>
                <a:latin typeface="Souce Sans Pro"/>
                <a:ea typeface="Souce Sans Pro"/>
                <a:cs typeface="Souce Sans Pro"/>
                <a:sym typeface="Souce Sans Pro"/>
              </a:rPr>
              <a:t> </a:t>
            </a:r>
            <a:r>
              <a:rPr lang="fr-FR" sz="2500" b="1" cap="small" dirty="0">
                <a:solidFill>
                  <a:schemeClr val="dk1"/>
                </a:solidFill>
                <a:latin typeface="Souce Sans Pro"/>
                <a:ea typeface="Souce Sans Pro"/>
                <a:cs typeface="Souce Sans Pro"/>
                <a:sym typeface="Souce Sans Pro"/>
              </a:rPr>
              <a:t>Qualité de la conception du </a:t>
            </a:r>
            <a:r>
              <a:rPr lang="fr-FR" sz="2500" b="1" cap="small" dirty="0" smtClean="0">
                <a:solidFill>
                  <a:schemeClr val="dk1"/>
                </a:solidFill>
                <a:latin typeface="Souce Sans Pro"/>
                <a:ea typeface="Souce Sans Pro"/>
                <a:cs typeface="Souce Sans Pro"/>
                <a:sym typeface="Souce Sans Pro"/>
              </a:rPr>
              <a:t>projet (suite)</a:t>
            </a:r>
            <a:r>
              <a:rPr lang="fr-FR" sz="2500" b="1" cap="small" dirty="0">
                <a:solidFill>
                  <a:schemeClr val="dk1"/>
                </a:solidFill>
                <a:latin typeface="Souce Sans Pro"/>
                <a:ea typeface="Souce Sans Pro"/>
                <a:cs typeface="Souce Sans Pro"/>
                <a:sym typeface="Souce Sans Pro"/>
              </a:rPr>
              <a:t/>
            </a:r>
            <a:br>
              <a:rPr lang="fr-FR" sz="2500" b="1" cap="small" dirty="0">
                <a:solidFill>
                  <a:schemeClr val="dk1"/>
                </a:solidFill>
                <a:latin typeface="Souce Sans Pro"/>
                <a:ea typeface="Souce Sans Pro"/>
                <a:cs typeface="Souce Sans Pro"/>
                <a:sym typeface="Souce Sans Pro"/>
              </a:rPr>
            </a:br>
            <a:r>
              <a:rPr lang="fr-FR" sz="2500" b="1" cap="small" dirty="0">
                <a:solidFill>
                  <a:schemeClr val="dk1"/>
                </a:solidFill>
                <a:latin typeface="Souce Sans Pro"/>
                <a:ea typeface="Souce Sans Pro"/>
                <a:cs typeface="Souce Sans Pro"/>
                <a:sym typeface="Souce Sans Pro"/>
              </a:rPr>
              <a:t/>
            </a:r>
            <a:br>
              <a:rPr lang="fr-FR" sz="2500" b="1" cap="small" dirty="0">
                <a:solidFill>
                  <a:schemeClr val="dk1"/>
                </a:solidFill>
                <a:latin typeface="Souce Sans Pro"/>
                <a:ea typeface="Souce Sans Pro"/>
                <a:cs typeface="Souce Sans Pro"/>
                <a:sym typeface="Souce Sans Pro"/>
              </a:rPr>
            </a:br>
            <a:endParaRPr lang="fr-FR" sz="2500" b="1" cap="small" dirty="0">
              <a:solidFill>
                <a:schemeClr val="dk1"/>
              </a:solidFill>
              <a:latin typeface="Souce Sans Pro"/>
              <a:ea typeface="Souce Sans Pro"/>
              <a:cs typeface="Souce Sans Pro"/>
              <a:sym typeface="Souce Sans Pro"/>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hape 140"/>
          <p:cNvSpPr txBox="1">
            <a:spLocks noGrp="1"/>
          </p:cNvSpPr>
          <p:nvPr>
            <p:ph type="body" idx="1"/>
          </p:nvPr>
        </p:nvSpPr>
        <p:spPr>
          <a:xfrm>
            <a:off x="214313" y="836613"/>
            <a:ext cx="8929687" cy="5400675"/>
          </a:xfrm>
        </p:spPr>
        <p:txBody>
          <a:bodyPr tIns="45700" bIns="45700"/>
          <a:lstStyle/>
          <a:p>
            <a:pPr marL="179388" indent="-179388" eaLnBrk="1" hangingPunct="1">
              <a:spcBef>
                <a:spcPts val="1200"/>
              </a:spcBef>
              <a:spcAft>
                <a:spcPts val="300"/>
              </a:spcAft>
              <a:buClr>
                <a:schemeClr val="accent2"/>
              </a:buClr>
              <a:buFont typeface="Wingdings" pitchFamily="2" charset="2"/>
              <a:buChar char="§"/>
            </a:pPr>
            <a:r>
              <a:rPr lang="fr-FR" altLang="tr-TR" sz="2400" smtClean="0">
                <a:latin typeface="Arial" pitchFamily="34" charset="0"/>
                <a:cs typeface="Arial" pitchFamily="34" charset="0"/>
              </a:rPr>
              <a:t>Cohérence avec la Stratégie d’aide-pays (SAP): </a:t>
            </a:r>
            <a:endParaRPr lang="fr-FR" altLang="fr-FR" sz="2400" i="1" smtClean="0">
              <a:latin typeface="Source Sans Pro"/>
              <a:ea typeface="Source Sans Pro"/>
              <a:cs typeface="Source Sans Pro"/>
              <a:sym typeface="Source Sans Pro"/>
            </a:endParaRPr>
          </a:p>
          <a:p>
            <a:pPr marL="401638" lvl="2" indent="-71438" eaLnBrk="1" hangingPunct="1">
              <a:lnSpc>
                <a:spcPts val="2800"/>
              </a:lnSpc>
              <a:spcBef>
                <a:spcPct val="0"/>
              </a:spcBef>
              <a:buFont typeface="Wingdings" pitchFamily="2" charset="2"/>
              <a:buChar char="Ø"/>
            </a:pPr>
            <a:r>
              <a:rPr lang="fr-FR" altLang="fr-FR" sz="2200" i="1" smtClean="0">
                <a:latin typeface="Souce Sans Pro"/>
                <a:ea typeface="Source Sans Pro"/>
                <a:cs typeface="Source Sans Pro"/>
                <a:sym typeface="Source Sans Pro"/>
              </a:rPr>
              <a:t>L’opération proposée contribue aux objectifs du deuxième pilier de </a:t>
            </a:r>
            <a:r>
              <a:rPr lang="fr-FR" altLang="tr-TR" sz="2200" i="1" smtClean="0">
                <a:latin typeface="Souce Sans Pro"/>
                <a:cs typeface="Arial" pitchFamily="34" charset="0"/>
              </a:rPr>
              <a:t>la Stratégie d’aide-pays (SAP)</a:t>
            </a:r>
            <a:r>
              <a:rPr lang="fr-FR" altLang="fr-FR" sz="2200" i="1" smtClean="0">
                <a:latin typeface="Souce Sans Pro"/>
                <a:ea typeface="Source Sans Pro"/>
                <a:cs typeface="Source Sans Pro"/>
                <a:sym typeface="Source Sans Pro"/>
              </a:rPr>
              <a:t>, </a:t>
            </a:r>
            <a:r>
              <a:rPr lang="fr-FR" altLang="tr-TR" sz="2200" i="1" smtClean="0">
                <a:latin typeface="Souce Sans Pro"/>
                <a:cs typeface="Arial" pitchFamily="34" charset="0"/>
              </a:rPr>
              <a:t>approuvée par le Conseil des Administrateurs le 29 avril 2009, qui met l’accent sur l’aide à l’accès aux services sociaux élémentaires et au développement humain grâce à : (i) un meilleur accès à une éducation élémentaire de qualité ; (ii) un accès accru à des soins de meilleure qualité ; et (iii) une meilleure protection sociale et une aide directe aux plus pauvres. </a:t>
            </a:r>
          </a:p>
          <a:p>
            <a:pPr marL="401638" lvl="2" indent="-71438" eaLnBrk="1" hangingPunct="1">
              <a:lnSpc>
                <a:spcPts val="2800"/>
              </a:lnSpc>
              <a:spcBef>
                <a:spcPts val="1200"/>
              </a:spcBef>
              <a:buFont typeface="Wingdings" pitchFamily="2" charset="2"/>
              <a:buChar char="Ø"/>
            </a:pPr>
            <a:r>
              <a:rPr lang="fr-FR" altLang="tr-TR" sz="2200" i="1" smtClean="0">
                <a:latin typeface="Souce Sans Pro"/>
                <a:cs typeface="Arial" pitchFamily="34" charset="0"/>
              </a:rPr>
              <a:t>Le PREPUD rentre donc dans le cadre de ce thème de la SAP, car il finance les infrastructures économiques et sociales de base d’un quartier pauvre de Djibouti afin de favoriser son développement.</a:t>
            </a:r>
            <a:endParaRPr lang="fr-FR" altLang="tr-TR" sz="2200" i="1" smtClean="0">
              <a:latin typeface="Souce Sans Pro"/>
              <a:ea typeface="Source Sans Pro"/>
              <a:cs typeface="Source Sans Pro"/>
              <a:sym typeface="Source Sans Pro"/>
            </a:endParaRPr>
          </a:p>
        </p:txBody>
      </p:sp>
      <p:sp>
        <p:nvSpPr>
          <p:cNvPr id="3" name="Shape 124"/>
          <p:cNvSpPr txBox="1">
            <a:spLocks noGrp="1"/>
          </p:cNvSpPr>
          <p:nvPr>
            <p:ph type="title"/>
          </p:nvPr>
        </p:nvSpPr>
        <p:spPr>
          <a:xfrm>
            <a:off x="539750" y="115888"/>
            <a:ext cx="8208963" cy="576262"/>
          </a:xfrm>
        </p:spPr>
        <p:txBody>
          <a:bodyPr tIns="45700" bIns="45700">
            <a:noAutofit/>
          </a:bodyPr>
          <a:lstStyle/>
          <a:p>
            <a:pPr eaLnBrk="1" fontAlgn="auto" hangingPunct="1">
              <a:spcBef>
                <a:spcPts val="600"/>
              </a:spcBef>
              <a:spcAft>
                <a:spcPts val="600"/>
              </a:spcAft>
              <a:buSzPct val="25000"/>
              <a:defRPr/>
            </a:pPr>
            <a:r>
              <a:rPr lang="fr-FR" sz="2500" b="1" cap="small" dirty="0">
                <a:solidFill>
                  <a:schemeClr val="dk1"/>
                </a:solidFill>
                <a:latin typeface="Souce Sans Pro"/>
                <a:ea typeface="Souce Sans Pro"/>
                <a:cs typeface="Souce Sans Pro"/>
                <a:sym typeface="Souce Sans Pro"/>
              </a:rPr>
              <a:t/>
            </a:r>
            <a:br>
              <a:rPr lang="fr-FR" sz="2500" b="1" cap="small" dirty="0">
                <a:solidFill>
                  <a:schemeClr val="dk1"/>
                </a:solidFill>
                <a:latin typeface="Souce Sans Pro"/>
                <a:ea typeface="Souce Sans Pro"/>
                <a:cs typeface="Souce Sans Pro"/>
                <a:sym typeface="Souce Sans Pro"/>
              </a:rPr>
            </a:br>
            <a:r>
              <a:rPr lang="fr-FR" sz="2500" b="1" cap="small" dirty="0">
                <a:solidFill>
                  <a:schemeClr val="dk1"/>
                </a:solidFill>
                <a:latin typeface="Souce Sans Pro"/>
                <a:ea typeface="Souce Sans Pro"/>
                <a:cs typeface="Souce Sans Pro"/>
                <a:sym typeface="Souce Sans Pro"/>
              </a:rPr>
              <a:t/>
            </a:r>
            <a:br>
              <a:rPr lang="fr-FR" sz="2500" b="1" cap="small" dirty="0">
                <a:solidFill>
                  <a:schemeClr val="dk1"/>
                </a:solidFill>
                <a:latin typeface="Souce Sans Pro"/>
                <a:ea typeface="Souce Sans Pro"/>
                <a:cs typeface="Souce Sans Pro"/>
                <a:sym typeface="Souce Sans Pro"/>
              </a:rPr>
            </a:br>
            <a:r>
              <a:rPr lang="fr-FR" sz="2500" b="1" cap="small" dirty="0">
                <a:solidFill>
                  <a:schemeClr val="dk1"/>
                </a:solidFill>
                <a:latin typeface="Souce Sans Pro"/>
                <a:ea typeface="Souce Sans Pro"/>
                <a:cs typeface="Souce Sans Pro"/>
                <a:sym typeface="Souce Sans Pro"/>
              </a:rPr>
              <a:t>II-</a:t>
            </a:r>
            <a:r>
              <a:rPr lang="fr-FR" sz="2500" cap="small" dirty="0">
                <a:solidFill>
                  <a:schemeClr val="dk1"/>
                </a:solidFill>
                <a:latin typeface="Souce Sans Pro"/>
                <a:ea typeface="Souce Sans Pro"/>
                <a:cs typeface="Souce Sans Pro"/>
                <a:sym typeface="Souce Sans Pro"/>
              </a:rPr>
              <a:t> </a:t>
            </a:r>
            <a:r>
              <a:rPr lang="fr-FR" sz="2500" b="1" cap="small" dirty="0">
                <a:solidFill>
                  <a:schemeClr val="dk1"/>
                </a:solidFill>
                <a:latin typeface="Souce Sans Pro"/>
                <a:ea typeface="Souce Sans Pro"/>
                <a:cs typeface="Souce Sans Pro"/>
                <a:sym typeface="Souce Sans Pro"/>
              </a:rPr>
              <a:t>Qualité de la conception du </a:t>
            </a:r>
            <a:r>
              <a:rPr lang="fr-FR" sz="2500" b="1" cap="small" dirty="0" smtClean="0">
                <a:solidFill>
                  <a:schemeClr val="dk1"/>
                </a:solidFill>
                <a:latin typeface="Souce Sans Pro"/>
                <a:ea typeface="Souce Sans Pro"/>
                <a:cs typeface="Souce Sans Pro"/>
                <a:sym typeface="Souce Sans Pro"/>
              </a:rPr>
              <a:t>projet (suite)</a:t>
            </a:r>
            <a:r>
              <a:rPr lang="fr-FR" sz="2500" b="1" cap="small" dirty="0">
                <a:solidFill>
                  <a:schemeClr val="dk1"/>
                </a:solidFill>
                <a:latin typeface="Souce Sans Pro"/>
                <a:ea typeface="Souce Sans Pro"/>
                <a:cs typeface="Souce Sans Pro"/>
                <a:sym typeface="Souce Sans Pro"/>
              </a:rPr>
              <a:t/>
            </a:r>
            <a:br>
              <a:rPr lang="fr-FR" sz="2500" b="1" cap="small" dirty="0">
                <a:solidFill>
                  <a:schemeClr val="dk1"/>
                </a:solidFill>
                <a:latin typeface="Souce Sans Pro"/>
                <a:ea typeface="Souce Sans Pro"/>
                <a:cs typeface="Souce Sans Pro"/>
                <a:sym typeface="Souce Sans Pro"/>
              </a:rPr>
            </a:br>
            <a:r>
              <a:rPr lang="fr-FR" sz="2500" b="1" cap="small" dirty="0">
                <a:solidFill>
                  <a:schemeClr val="dk1"/>
                </a:solidFill>
                <a:latin typeface="Souce Sans Pro"/>
                <a:ea typeface="Souce Sans Pro"/>
                <a:cs typeface="Souce Sans Pro"/>
                <a:sym typeface="Souce Sans Pro"/>
              </a:rPr>
              <a:t/>
            </a:r>
            <a:br>
              <a:rPr lang="fr-FR" sz="2500" b="1" cap="small" dirty="0">
                <a:solidFill>
                  <a:schemeClr val="dk1"/>
                </a:solidFill>
                <a:latin typeface="Souce Sans Pro"/>
                <a:ea typeface="Souce Sans Pro"/>
                <a:cs typeface="Souce Sans Pro"/>
                <a:sym typeface="Souce Sans Pro"/>
              </a:rPr>
            </a:br>
            <a:endParaRPr lang="fr-FR" sz="2500" b="1" cap="small" dirty="0">
              <a:solidFill>
                <a:schemeClr val="dk1"/>
              </a:solidFill>
              <a:latin typeface="Souce Sans Pro"/>
              <a:ea typeface="Souce Sans Pro"/>
              <a:cs typeface="Souce Sans Pro"/>
              <a:sym typeface="Souce Sans Pro"/>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txBox="1">
            <a:spLocks noGrp="1"/>
          </p:cNvSpPr>
          <p:nvPr>
            <p:ph type="title"/>
          </p:nvPr>
        </p:nvSpPr>
        <p:spPr>
          <a:xfrm>
            <a:off x="395288" y="115888"/>
            <a:ext cx="8229600" cy="50482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a:t>
            </a:r>
            <a:endParaRPr lang="fr-FR" sz="2500" b="1" cap="small" dirty="0">
              <a:solidFill>
                <a:schemeClr val="dk1"/>
              </a:solidFill>
              <a:latin typeface="Souce Sans Pro"/>
              <a:ea typeface="Souce Sans Pro"/>
              <a:cs typeface="Souce Sans Pro"/>
              <a:sym typeface="Souce Sans Pro"/>
            </a:endParaRPr>
          </a:p>
        </p:txBody>
      </p:sp>
      <p:sp>
        <p:nvSpPr>
          <p:cNvPr id="151" name="Shape 151"/>
          <p:cNvSpPr txBox="1">
            <a:spLocks noGrp="1"/>
          </p:cNvSpPr>
          <p:nvPr>
            <p:ph type="body" idx="1"/>
          </p:nvPr>
        </p:nvSpPr>
        <p:spPr>
          <a:xfrm>
            <a:off x="107504" y="692696"/>
            <a:ext cx="8928992" cy="6048672"/>
          </a:xfrm>
          <a:ln>
            <a:miter lim="800000"/>
            <a:headEnd/>
            <a:tailEnd/>
          </a:ln>
        </p:spPr>
        <p:txBody>
          <a:bodyPr tIns="45700" bIns="45700">
            <a:noAutofit/>
          </a:bodyPr>
          <a:lstStyle/>
          <a:p>
            <a:pPr marL="0" indent="0" eaLnBrk="1" fontAlgn="auto" hangingPunct="1">
              <a:spcBef>
                <a:spcPts val="0"/>
              </a:spcBef>
              <a:spcAft>
                <a:spcPts val="1200"/>
              </a:spcAft>
              <a:buSzPct val="25000"/>
              <a:defRPr/>
            </a:pPr>
            <a:r>
              <a:rPr lang="fr-FR" sz="2600" b="1" dirty="0" smtClean="0">
                <a:solidFill>
                  <a:schemeClr val="dk1"/>
                </a:solidFill>
                <a:latin typeface="Source Sans Pro"/>
                <a:ea typeface="Source Sans Pro"/>
                <a:cs typeface="Source Sans Pro"/>
                <a:sym typeface="Source Sans Pro"/>
              </a:rPr>
              <a:t>3.1 - Situation de référence du projet</a:t>
            </a:r>
          </a:p>
          <a:p>
            <a:pPr eaLnBrk="1" fontAlgn="auto" hangingPunct="1">
              <a:spcBef>
                <a:spcPts val="0"/>
              </a:spcBef>
              <a:spcAft>
                <a:spcPts val="0"/>
              </a:spcAft>
              <a:buClr>
                <a:schemeClr val="accent2">
                  <a:lumMod val="75000"/>
                </a:schemeClr>
              </a:buClr>
              <a:buSzPct val="100000"/>
              <a:buFont typeface="Wingdings" panose="05000000000000000000" pitchFamily="2" charset="2"/>
              <a:buChar char="q"/>
              <a:defRPr/>
            </a:pPr>
            <a:r>
              <a:rPr lang="fr-FR" sz="2400" b="1" dirty="0" smtClean="0">
                <a:solidFill>
                  <a:schemeClr val="dk1"/>
                </a:solidFill>
                <a:latin typeface="Source Sans Pro"/>
                <a:ea typeface="Source Sans Pro"/>
                <a:cs typeface="Source Sans Pro"/>
                <a:sym typeface="Source Sans Pro"/>
              </a:rPr>
              <a:t>Composante « </a:t>
            </a:r>
            <a:r>
              <a:rPr lang="fr-FR" sz="2400" b="1" i="1" dirty="0" smtClean="0">
                <a:solidFill>
                  <a:schemeClr val="dk1"/>
                </a:solidFill>
                <a:latin typeface="Source Sans Pro"/>
                <a:ea typeface="Source Sans Pro"/>
                <a:cs typeface="Source Sans Pro"/>
                <a:sym typeface="Source Sans Pro"/>
              </a:rPr>
              <a:t>amélioration </a:t>
            </a:r>
            <a:r>
              <a:rPr lang="fr-FR" sz="2400" b="1" i="1" dirty="0">
                <a:solidFill>
                  <a:schemeClr val="dk1"/>
                </a:solidFill>
                <a:latin typeface="Source Sans Pro"/>
                <a:ea typeface="Source Sans Pro"/>
                <a:cs typeface="Source Sans Pro"/>
                <a:sym typeface="Source Sans Pro"/>
              </a:rPr>
              <a:t>de </a:t>
            </a:r>
            <a:r>
              <a:rPr lang="fr-FR" sz="2400" b="1" i="1" dirty="0" smtClean="0">
                <a:solidFill>
                  <a:schemeClr val="dk1"/>
                </a:solidFill>
                <a:latin typeface="Source Sans Pro"/>
                <a:ea typeface="Source Sans Pro"/>
                <a:cs typeface="Source Sans Pro"/>
                <a:sym typeface="Source Sans Pro"/>
              </a:rPr>
              <a:t>l’infrastructure »</a:t>
            </a:r>
            <a:r>
              <a:rPr lang="fr-FR" sz="2400" b="1" dirty="0" smtClean="0">
                <a:solidFill>
                  <a:schemeClr val="dk1"/>
                </a:solidFill>
                <a:latin typeface="Source Sans Pro"/>
                <a:ea typeface="Source Sans Pro"/>
                <a:cs typeface="Source Sans Pro"/>
                <a:sym typeface="Source Sans Pro"/>
              </a:rPr>
              <a:t> </a:t>
            </a:r>
          </a:p>
          <a:p>
            <a:pPr marL="540000" lvl="5" indent="-216000">
              <a:spcBef>
                <a:spcPts val="600"/>
              </a:spcBef>
              <a:spcAft>
                <a:spcPts val="600"/>
              </a:spcAft>
              <a:buClr>
                <a:schemeClr val="accent2">
                  <a:lumMod val="75000"/>
                </a:schemeClr>
              </a:buClr>
              <a:buSzPct val="100000"/>
              <a:buFont typeface="Wingdings" panose="05000000000000000000" pitchFamily="2" charset="2"/>
              <a:buChar char="v"/>
              <a:defRPr/>
            </a:pPr>
            <a:r>
              <a:rPr lang="fr-FR" sz="2200" i="1" dirty="0" smtClean="0">
                <a:latin typeface="Source Sans Pro"/>
              </a:rPr>
              <a:t>Le </a:t>
            </a:r>
            <a:r>
              <a:rPr lang="fr-FR" sz="2200" i="1" dirty="0">
                <a:latin typeface="Source Sans Pro"/>
              </a:rPr>
              <a:t>quartier </a:t>
            </a:r>
            <a:r>
              <a:rPr lang="fr-FR" sz="2200" i="1" dirty="0" smtClean="0">
                <a:latin typeface="Source Sans Pro"/>
              </a:rPr>
              <a:t>7 est faiblement pourvu en infrastructures </a:t>
            </a:r>
            <a:r>
              <a:rPr lang="fr-FR" sz="2200" i="1" dirty="0">
                <a:latin typeface="Source Sans Pro"/>
              </a:rPr>
              <a:t>et équipements </a:t>
            </a:r>
            <a:r>
              <a:rPr lang="fr-FR" sz="2200" i="1" dirty="0" smtClean="0">
                <a:latin typeface="Source Sans Pro"/>
              </a:rPr>
              <a:t>socio-économiques </a:t>
            </a:r>
            <a:r>
              <a:rPr lang="fr-FR" sz="2200" i="1" dirty="0">
                <a:latin typeface="Source Sans Pro"/>
              </a:rPr>
              <a:t>de </a:t>
            </a:r>
            <a:r>
              <a:rPr lang="fr-FR" sz="2200" i="1" dirty="0" smtClean="0">
                <a:latin typeface="Source Sans Pro"/>
              </a:rPr>
              <a:t>base. Il </a:t>
            </a:r>
            <a:r>
              <a:rPr lang="fr-FR" sz="2200" i="1" dirty="0">
                <a:latin typeface="Source Sans Pro"/>
              </a:rPr>
              <a:t>ne dispose ni d’un Centre de Développement Communautaire (CDC) et encore </a:t>
            </a:r>
            <a:r>
              <a:rPr lang="fr-FR" sz="2200" i="1" dirty="0" smtClean="0">
                <a:latin typeface="Source Sans Pro"/>
              </a:rPr>
              <a:t>moins </a:t>
            </a:r>
            <a:r>
              <a:rPr lang="fr-FR" sz="2200" i="1" dirty="0">
                <a:latin typeface="Source Sans Pro"/>
              </a:rPr>
              <a:t>d’un </a:t>
            </a:r>
            <a:r>
              <a:rPr lang="fr-FR" sz="2200" i="1" dirty="0" smtClean="0">
                <a:latin typeface="Source Sans Pro"/>
              </a:rPr>
              <a:t>Centre de Soins Communautaire </a:t>
            </a:r>
            <a:r>
              <a:rPr lang="fr-FR" sz="2200" i="1" dirty="0">
                <a:latin typeface="Source Sans Pro"/>
              </a:rPr>
              <a:t>(CSC</a:t>
            </a:r>
            <a:r>
              <a:rPr lang="fr-FR" sz="2200" i="1" dirty="0" smtClean="0">
                <a:latin typeface="Source Sans Pro"/>
              </a:rPr>
              <a:t>).</a:t>
            </a:r>
          </a:p>
          <a:p>
            <a:pPr marL="540000" lvl="5" indent="-216000">
              <a:spcBef>
                <a:spcPts val="600"/>
              </a:spcBef>
              <a:spcAft>
                <a:spcPts val="600"/>
              </a:spcAft>
              <a:buClr>
                <a:schemeClr val="accent2">
                  <a:lumMod val="75000"/>
                </a:schemeClr>
              </a:buClr>
              <a:buSzPct val="100000"/>
              <a:buFont typeface="Wingdings" panose="05000000000000000000" pitchFamily="2" charset="2"/>
              <a:buChar char="v"/>
              <a:defRPr/>
            </a:pPr>
            <a:r>
              <a:rPr lang="fr-FR" sz="2200" i="1" dirty="0" smtClean="0">
                <a:latin typeface="Source Sans Pro"/>
              </a:rPr>
              <a:t>Le quartier est très limité en éclairage public (</a:t>
            </a:r>
            <a:r>
              <a:rPr lang="fr-FR" sz="2200" i="1" dirty="0">
                <a:latin typeface="Source Sans Pro"/>
              </a:rPr>
              <a:t>p</a:t>
            </a:r>
            <a:r>
              <a:rPr lang="fr-FR" sz="2200" i="1" dirty="0" smtClean="0">
                <a:latin typeface="Source Sans Pro"/>
              </a:rPr>
              <a:t>our </a:t>
            </a:r>
            <a:r>
              <a:rPr lang="fr-FR" sz="2200" i="1" dirty="0">
                <a:latin typeface="Source Sans Pro"/>
              </a:rPr>
              <a:t>80% de la population la rue où ils habitent n’est pas </a:t>
            </a:r>
            <a:r>
              <a:rPr lang="fr-FR" sz="2200" i="1" dirty="0" smtClean="0">
                <a:latin typeface="Source Sans Pro"/>
              </a:rPr>
              <a:t>éclairée). </a:t>
            </a:r>
            <a:r>
              <a:rPr lang="fr-FR" sz="2200" i="1" dirty="0">
                <a:latin typeface="Source Sans Pro"/>
              </a:rPr>
              <a:t>Cette situation </a:t>
            </a:r>
            <a:r>
              <a:rPr lang="fr-FR" sz="2200" i="1" dirty="0" smtClean="0">
                <a:latin typeface="Source Sans Pro"/>
              </a:rPr>
              <a:t>constitue </a:t>
            </a:r>
            <a:r>
              <a:rPr lang="fr-FR" sz="2200" i="1" dirty="0">
                <a:latin typeface="Source Sans Pro"/>
              </a:rPr>
              <a:t>un élément pouvant augmenter l’insécurité et dégrader la qualité de vie dans le quartier.</a:t>
            </a:r>
            <a:endParaRPr lang="fr-FR" sz="2200" i="1" dirty="0">
              <a:solidFill>
                <a:schemeClr val="dk1"/>
              </a:solidFill>
              <a:latin typeface="Source Sans Pro"/>
              <a:ea typeface="Source Sans Pro"/>
              <a:cs typeface="Source Sans Pro"/>
              <a:sym typeface="Source Sans Pro"/>
            </a:endParaRPr>
          </a:p>
          <a:p>
            <a:pPr marL="540000" lvl="5" indent="-216000">
              <a:spcBef>
                <a:spcPts val="600"/>
              </a:spcBef>
              <a:spcAft>
                <a:spcPts val="600"/>
              </a:spcAft>
              <a:buClr>
                <a:schemeClr val="accent3">
                  <a:lumMod val="75000"/>
                </a:schemeClr>
              </a:buClr>
              <a:buSzPct val="100000"/>
              <a:buFont typeface="Wingdings" panose="05000000000000000000" pitchFamily="2" charset="2"/>
              <a:buChar char="v"/>
              <a:defRPr/>
            </a:pPr>
            <a:r>
              <a:rPr lang="fr-FR" sz="2200" i="1" dirty="0">
                <a:latin typeface="Source Sans Pro"/>
              </a:rPr>
              <a:t>Le système de drainage est </a:t>
            </a:r>
            <a:r>
              <a:rPr lang="fr-FR" sz="2200" i="1" dirty="0" smtClean="0">
                <a:latin typeface="Source Sans Pro"/>
              </a:rPr>
              <a:t>quasi-inexistant au Quartier 7 et les  rues intérieures, qui sont pratiquement non revêtues, deviennent rapidement </a:t>
            </a:r>
            <a:r>
              <a:rPr lang="fr-FR" sz="2200" i="1" dirty="0">
                <a:latin typeface="Source Sans Pro"/>
              </a:rPr>
              <a:t>impraticables durant les périodes de pluie. A cet effet, plus de 97% des </a:t>
            </a:r>
            <a:r>
              <a:rPr lang="fr-FR" sz="2200" i="1" dirty="0" smtClean="0">
                <a:latin typeface="Source Sans Pro"/>
              </a:rPr>
              <a:t>ménages soulignent </a:t>
            </a:r>
            <a:r>
              <a:rPr lang="fr-FR" sz="2200" i="1" dirty="0">
                <a:latin typeface="Source Sans Pro"/>
              </a:rPr>
              <a:t>que la </a:t>
            </a:r>
            <a:r>
              <a:rPr lang="fr-FR" sz="2200" i="1" dirty="0" smtClean="0">
                <a:latin typeface="Source Sans Pro"/>
              </a:rPr>
              <a:t>rue</a:t>
            </a:r>
            <a:r>
              <a:rPr lang="fr-FR" sz="2200" i="1" dirty="0">
                <a:latin typeface="Source Sans Pro"/>
              </a:rPr>
              <a:t>, où ils résident</a:t>
            </a:r>
            <a:r>
              <a:rPr lang="fr-FR" sz="2200" i="1" dirty="0" smtClean="0">
                <a:latin typeface="Source Sans Pro"/>
              </a:rPr>
              <a:t>, </a:t>
            </a:r>
            <a:r>
              <a:rPr lang="fr-FR" sz="2200" i="1" dirty="0">
                <a:latin typeface="Source Sans Pro"/>
              </a:rPr>
              <a:t>n’est pas goudronnée, tandis que </a:t>
            </a:r>
            <a:r>
              <a:rPr lang="fr-FR" sz="2200" i="1" dirty="0" smtClean="0">
                <a:latin typeface="Source Sans Pro"/>
              </a:rPr>
              <a:t>25</a:t>
            </a:r>
            <a:r>
              <a:rPr lang="fr-FR" sz="2200" i="1" dirty="0">
                <a:latin typeface="Source Sans Pro"/>
              </a:rPr>
              <a:t>% de ces derniers </a:t>
            </a:r>
            <a:r>
              <a:rPr lang="fr-FR" sz="2200" i="1" dirty="0" smtClean="0">
                <a:latin typeface="Source Sans Pro"/>
              </a:rPr>
              <a:t>déclarent </a:t>
            </a:r>
            <a:r>
              <a:rPr lang="fr-FR" sz="2200" i="1" dirty="0">
                <a:latin typeface="Source Sans Pro"/>
              </a:rPr>
              <a:t>habiter </a:t>
            </a:r>
            <a:r>
              <a:rPr lang="fr-FR" sz="2200" i="1" dirty="0" smtClean="0">
                <a:latin typeface="Source Sans Pro"/>
              </a:rPr>
              <a:t>à </a:t>
            </a:r>
            <a:r>
              <a:rPr lang="fr-FR" sz="2200" i="1" dirty="0">
                <a:latin typeface="Source Sans Pro"/>
              </a:rPr>
              <a:t>moins </a:t>
            </a:r>
            <a:r>
              <a:rPr lang="fr-FR" sz="2200" i="1" dirty="0" smtClean="0">
                <a:latin typeface="Source Sans Pro"/>
              </a:rPr>
              <a:t>de 100 mètres d’une rue goudronnée</a:t>
            </a:r>
            <a:r>
              <a:rPr lang="fr-FR" sz="2200" dirty="0" smtClean="0"/>
              <a:t>. </a:t>
            </a:r>
            <a:endParaRPr lang="fr-FR" sz="2200" dirty="0">
              <a:solidFill>
                <a:schemeClr val="dk1"/>
              </a:solidFill>
              <a:latin typeface="Source Sans Pro"/>
              <a:ea typeface="Source Sans Pro"/>
              <a:cs typeface="Source Sans Pro"/>
              <a:sym typeface="Source Sans Pro"/>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50"/>
          <p:cNvSpPr txBox="1">
            <a:spLocks noGrp="1"/>
          </p:cNvSpPr>
          <p:nvPr>
            <p:ph type="title"/>
          </p:nvPr>
        </p:nvSpPr>
        <p:spPr>
          <a:xfrm>
            <a:off x="827088" y="22225"/>
            <a:ext cx="7521575" cy="54927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sp>
        <p:nvSpPr>
          <p:cNvPr id="5" name="Shape 151"/>
          <p:cNvSpPr txBox="1">
            <a:spLocks noGrp="1"/>
          </p:cNvSpPr>
          <p:nvPr>
            <p:ph type="body" idx="1"/>
          </p:nvPr>
        </p:nvSpPr>
        <p:spPr>
          <a:xfrm>
            <a:off x="107950" y="692150"/>
            <a:ext cx="8928100" cy="6049963"/>
          </a:xfrm>
        </p:spPr>
        <p:txBody>
          <a:bodyPr tIns="45700" bIns="45700">
            <a:noAutofit/>
          </a:bodyPr>
          <a:lstStyle/>
          <a:p>
            <a:pPr marL="540000" lvl="2" indent="-216000" eaLnBrk="1" fontAlgn="auto" hangingPunct="1">
              <a:spcBef>
                <a:spcPts val="1200"/>
              </a:spcBef>
              <a:spcAft>
                <a:spcPts val="0"/>
              </a:spcAft>
              <a:buClr>
                <a:srgbClr val="FF0000"/>
              </a:buClr>
              <a:buSzPct val="100000"/>
              <a:buFont typeface="Wingdings" panose="05000000000000000000" pitchFamily="2" charset="2"/>
              <a:buChar char="v"/>
              <a:defRPr/>
            </a:pPr>
            <a:r>
              <a:rPr lang="fr-FR" sz="2200" dirty="0" smtClean="0">
                <a:sym typeface="Arial"/>
              </a:rPr>
              <a:t>Cette  situation </a:t>
            </a:r>
            <a:r>
              <a:rPr lang="fr-FR" sz="2200" dirty="0">
                <a:sym typeface="Arial"/>
              </a:rPr>
              <a:t>de déficit de voiries limite l’accès des engins de collecte des ordures ménagères à l’intérieur du quartier</a:t>
            </a:r>
            <a:r>
              <a:rPr lang="fr-FR" sz="2200" dirty="0" smtClean="0">
                <a:sym typeface="Arial"/>
              </a:rPr>
              <a:t>.</a:t>
            </a:r>
            <a:r>
              <a:rPr lang="fr-FR" sz="2200" i="1" dirty="0">
                <a:latin typeface="Souce Sans Pro"/>
                <a:sym typeface="Arial"/>
              </a:rPr>
              <a:t> En général, les ménages laissent leurs poubelles dans les espaces publics et les rues créant des dangers </a:t>
            </a:r>
            <a:r>
              <a:rPr lang="fr-FR" sz="2200" i="1" dirty="0" smtClean="0">
                <a:latin typeface="Souce Sans Pro"/>
                <a:sym typeface="Arial"/>
              </a:rPr>
              <a:t>environnementaux et </a:t>
            </a:r>
            <a:r>
              <a:rPr lang="fr-FR" sz="2200" i="1" dirty="0">
                <a:latin typeface="Souce Sans Pro"/>
                <a:sym typeface="Arial"/>
              </a:rPr>
              <a:t>de santé</a:t>
            </a:r>
            <a:r>
              <a:rPr lang="fr-FR" sz="2200" i="1" dirty="0">
                <a:solidFill>
                  <a:schemeClr val="dk1"/>
                </a:solidFill>
                <a:latin typeface="Souce Sans Pro"/>
                <a:sym typeface="Source Sans Pro"/>
              </a:rPr>
              <a:t>.</a:t>
            </a:r>
          </a:p>
          <a:p>
            <a:pPr marL="468000" lvl="2" indent="0" eaLnBrk="1" fontAlgn="auto" hangingPunct="1">
              <a:spcBef>
                <a:spcPts val="0"/>
              </a:spcBef>
              <a:spcAft>
                <a:spcPts val="0"/>
              </a:spcAft>
              <a:buClr>
                <a:srgbClr val="FF0000"/>
              </a:buClr>
              <a:buSzPct val="100000"/>
              <a:buFont typeface="Source Sans Pro"/>
              <a:buNone/>
              <a:defRPr/>
            </a:pPr>
            <a:endParaRPr lang="fr-FR" sz="800" dirty="0">
              <a:sym typeface="Arial"/>
            </a:endParaRPr>
          </a:p>
          <a:p>
            <a:pPr marL="540000" lvl="2" indent="-216000" eaLnBrk="1" fontAlgn="auto" hangingPunct="1">
              <a:spcAft>
                <a:spcPts val="0"/>
              </a:spcAft>
              <a:buClr>
                <a:srgbClr val="FF0000"/>
              </a:buClr>
              <a:buSzPct val="100000"/>
              <a:buFont typeface="Wingdings" panose="05000000000000000000" pitchFamily="2" charset="2"/>
              <a:buChar char="v"/>
              <a:defRPr/>
            </a:pPr>
            <a:r>
              <a:rPr lang="fr-FR" sz="2200" i="1" dirty="0">
                <a:solidFill>
                  <a:schemeClr val="dk1"/>
                </a:solidFill>
                <a:latin typeface="Souce Sans Pro"/>
                <a:sym typeface="Source Sans Pro"/>
              </a:rPr>
              <a:t>Quant au</a:t>
            </a:r>
            <a:r>
              <a:rPr lang="fr-FR" sz="2200" i="1" dirty="0">
                <a:latin typeface="Souce Sans Pro"/>
                <a:sym typeface="Arial"/>
              </a:rPr>
              <a:t> système d’assainissement, il est constitué de latrines individuelles sèches ou à eau (</a:t>
            </a:r>
            <a:r>
              <a:rPr lang="fr-FR" sz="2200" i="1" dirty="0" err="1">
                <a:latin typeface="Souce Sans Pro"/>
                <a:sym typeface="Arial"/>
              </a:rPr>
              <a:t>poor</a:t>
            </a:r>
            <a:r>
              <a:rPr lang="fr-FR" sz="2200" i="1" dirty="0">
                <a:latin typeface="Souce Sans Pro"/>
                <a:sym typeface="Arial"/>
              </a:rPr>
              <a:t> flush) qui se déchargent dans le sol et qui débordent souvent sur la route</a:t>
            </a:r>
            <a:r>
              <a:rPr lang="fr-FR" sz="2000" i="1" dirty="0">
                <a:solidFill>
                  <a:schemeClr val="dk1"/>
                </a:solidFill>
                <a:latin typeface="Souce Sans Pro"/>
                <a:sym typeface="Source Sans Pro"/>
              </a:rPr>
              <a:t>.</a:t>
            </a:r>
            <a:endParaRPr lang="fr-FR" sz="2000" i="1" dirty="0">
              <a:solidFill>
                <a:schemeClr val="dk1"/>
              </a:solidFill>
              <a:latin typeface="Souce Sans Pro"/>
              <a:ea typeface="Source Sans Pro"/>
              <a:cs typeface="Source Sans Pro"/>
              <a:sym typeface="Source Sans Pro"/>
            </a:endParaRPr>
          </a:p>
          <a:p>
            <a:pPr marL="468000" lvl="2" indent="0" eaLnBrk="1" fontAlgn="auto" hangingPunct="1">
              <a:spcAft>
                <a:spcPts val="0"/>
              </a:spcAft>
              <a:buClr>
                <a:srgbClr val="FF0000"/>
              </a:buClr>
              <a:buSzPct val="100000"/>
              <a:buFont typeface="Source Sans Pro"/>
              <a:buNone/>
              <a:defRPr/>
            </a:pPr>
            <a:endParaRPr lang="fr-FR" sz="1000" i="1" dirty="0">
              <a:solidFill>
                <a:schemeClr val="dk1"/>
              </a:solidFill>
              <a:latin typeface="Souce Sans Pro"/>
              <a:ea typeface="Source Sans Pro"/>
              <a:cs typeface="Source Sans Pro"/>
              <a:sym typeface="Source Sans Pro"/>
            </a:endParaRPr>
          </a:p>
          <a:p>
            <a:pPr eaLnBrk="1" fontAlgn="auto" hangingPunct="1">
              <a:spcBef>
                <a:spcPts val="0"/>
              </a:spcBef>
              <a:spcAft>
                <a:spcPts val="1200"/>
              </a:spcAft>
              <a:buClr>
                <a:srgbClr val="FF0000"/>
              </a:buClr>
              <a:buSzPct val="100000"/>
              <a:buFont typeface="Wingdings" panose="05000000000000000000" pitchFamily="2" charset="2"/>
              <a:buChar char="q"/>
              <a:defRPr/>
            </a:pPr>
            <a:r>
              <a:rPr lang="fr-FR" sz="2200" b="1" dirty="0">
                <a:solidFill>
                  <a:schemeClr val="dk1"/>
                </a:solidFill>
                <a:latin typeface="Source Sans Pro"/>
                <a:ea typeface="Source Sans Pro"/>
                <a:cs typeface="Source Sans Pro"/>
                <a:sym typeface="Source Sans Pro"/>
              </a:rPr>
              <a:t> C</a:t>
            </a:r>
            <a:r>
              <a:rPr lang="fr-FR" sz="2400" b="1" dirty="0">
                <a:solidFill>
                  <a:schemeClr val="dk1"/>
                </a:solidFill>
                <a:latin typeface="Source Sans Pro"/>
                <a:ea typeface="Source Sans Pro"/>
                <a:cs typeface="Source Sans Pro"/>
                <a:sym typeface="Source Sans Pro"/>
              </a:rPr>
              <a:t>omposante </a:t>
            </a:r>
            <a:r>
              <a:rPr lang="fr-FR" sz="2400" b="1" i="1" dirty="0">
                <a:solidFill>
                  <a:schemeClr val="dk1"/>
                </a:solidFill>
                <a:latin typeface="Source Sans Pro"/>
                <a:ea typeface="Source Sans Pro"/>
                <a:cs typeface="Source Sans Pro"/>
                <a:sym typeface="Source Sans Pro"/>
              </a:rPr>
              <a:t>« développement communautaire »</a:t>
            </a:r>
          </a:p>
          <a:p>
            <a:pPr marL="684000" lvl="3" indent="-216000" eaLnBrk="1" fontAlgn="auto" hangingPunct="1">
              <a:spcBef>
                <a:spcPts val="0"/>
              </a:spcBef>
              <a:spcAft>
                <a:spcPts val="1200"/>
              </a:spcAft>
              <a:buClr>
                <a:srgbClr val="C00000"/>
              </a:buClr>
              <a:buSzPct val="100000"/>
              <a:buFont typeface="Wingdings" panose="05000000000000000000" pitchFamily="2" charset="2"/>
              <a:buChar char="v"/>
              <a:defRPr/>
            </a:pPr>
            <a:r>
              <a:rPr lang="fr-FR" sz="2200" i="1" dirty="0">
                <a:sym typeface="Arial"/>
              </a:rPr>
              <a:t>Peu d’actions relatives aux activités communautaires ont été initiées dans le quartier 7, parmi lesquelles trois activités d’apprentissage professionnel à destination des femmes, un programme de ramassage des ordures ménagères pour améliorer le niveau d’hygiène du quartier et des activités de réhabilitation qui ont été réalisées pour deux écoles primaires du quartier.</a:t>
            </a:r>
          </a:p>
          <a:p>
            <a:pPr marL="0" lvl="1" indent="0" eaLnBrk="1" fontAlgn="auto" hangingPunct="1">
              <a:spcAft>
                <a:spcPts val="0"/>
              </a:spcAft>
              <a:buSzPct val="100000"/>
              <a:buFont typeface="Source Sans Pro"/>
              <a:buNone/>
              <a:defRPr/>
            </a:pPr>
            <a:endParaRPr lang="fr-FR" sz="2000" b="1" u="sng" dirty="0" smtClean="0">
              <a:solidFill>
                <a:schemeClr val="dk1"/>
              </a:solidFill>
              <a:latin typeface="Souce Sans Pro"/>
              <a:ea typeface="Source Sans Pro"/>
              <a:cs typeface="Source Sans Pro"/>
              <a:sym typeface="Source Sans Pr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50"/>
          <p:cNvSpPr txBox="1">
            <a:spLocks noGrp="1"/>
          </p:cNvSpPr>
          <p:nvPr>
            <p:ph type="title"/>
          </p:nvPr>
        </p:nvSpPr>
        <p:spPr>
          <a:xfrm>
            <a:off x="827088" y="22225"/>
            <a:ext cx="7521575" cy="54927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sp>
        <p:nvSpPr>
          <p:cNvPr id="5" name="Shape 151"/>
          <p:cNvSpPr txBox="1">
            <a:spLocks noGrp="1"/>
          </p:cNvSpPr>
          <p:nvPr>
            <p:ph type="body" idx="1"/>
          </p:nvPr>
        </p:nvSpPr>
        <p:spPr>
          <a:xfrm>
            <a:off x="107950" y="692150"/>
            <a:ext cx="8928100" cy="6049963"/>
          </a:xfrm>
        </p:spPr>
        <p:txBody>
          <a:bodyPr tIns="45700" bIns="45700">
            <a:noAutofit/>
          </a:bodyPr>
          <a:lstStyle/>
          <a:p>
            <a:pPr marL="684000" lvl="2" indent="-216000" eaLnBrk="1" fontAlgn="auto" hangingPunct="1">
              <a:lnSpc>
                <a:spcPts val="2800"/>
              </a:lnSpc>
              <a:spcBef>
                <a:spcPts val="1200"/>
              </a:spcBef>
              <a:spcAft>
                <a:spcPts val="0"/>
              </a:spcAft>
              <a:buClr>
                <a:schemeClr val="accent2">
                  <a:lumMod val="75000"/>
                </a:schemeClr>
              </a:buClr>
              <a:buFont typeface="Wingdings" panose="05000000000000000000" pitchFamily="2" charset="2"/>
              <a:buChar char="v"/>
              <a:defRPr/>
            </a:pPr>
            <a:endParaRPr lang="fr-FR" sz="2200" i="1" dirty="0" smtClean="0">
              <a:sym typeface="Arial"/>
            </a:endParaRPr>
          </a:p>
          <a:p>
            <a:pPr marL="684000" lvl="2" indent="-216000" eaLnBrk="1" fontAlgn="auto" hangingPunct="1">
              <a:lnSpc>
                <a:spcPts val="2800"/>
              </a:lnSpc>
              <a:spcBef>
                <a:spcPts val="1200"/>
              </a:spcBef>
              <a:spcAft>
                <a:spcPts val="0"/>
              </a:spcAft>
              <a:buClr>
                <a:schemeClr val="accent2">
                  <a:lumMod val="75000"/>
                </a:schemeClr>
              </a:buClr>
              <a:buFont typeface="Wingdings" panose="05000000000000000000" pitchFamily="2" charset="2"/>
              <a:buChar char="v"/>
              <a:defRPr/>
            </a:pPr>
            <a:r>
              <a:rPr lang="fr-FR" sz="2200" i="1" dirty="0" smtClean="0">
                <a:sym typeface="Arial"/>
              </a:rPr>
              <a:t>Au </a:t>
            </a:r>
            <a:r>
              <a:rPr lang="fr-FR" sz="2200" i="1" dirty="0">
                <a:sym typeface="Arial"/>
              </a:rPr>
              <a:t>début du Projet, selon la base de données d’associations disponible, il figure 18 associations dans la localité de Quartier 7 : 3 jeunes et 15 femmes. La grande majorité de ces structures n’a jamais bénéficié des formations</a:t>
            </a:r>
            <a:r>
              <a:rPr lang="fr-FR" sz="2200" i="1" dirty="0" smtClean="0">
                <a:sym typeface="Arial"/>
              </a:rPr>
              <a:t>.</a:t>
            </a:r>
            <a:endParaRPr lang="fr-FR" sz="2200" i="1" dirty="0" smtClean="0">
              <a:latin typeface="Souce Sans Pro"/>
              <a:sym typeface="Arial"/>
            </a:endParaRPr>
          </a:p>
          <a:p>
            <a:pPr marL="468000" lvl="2" indent="0" eaLnBrk="1" fontAlgn="auto" hangingPunct="1">
              <a:spcBef>
                <a:spcPts val="1200"/>
              </a:spcBef>
              <a:spcAft>
                <a:spcPts val="1200"/>
              </a:spcAft>
              <a:buClr>
                <a:schemeClr val="accent2">
                  <a:lumMod val="75000"/>
                </a:schemeClr>
              </a:buClr>
              <a:buFont typeface="Source Sans Pro"/>
              <a:buNone/>
              <a:defRPr/>
            </a:pPr>
            <a:endParaRPr lang="fr-FR" sz="2200" i="1" dirty="0">
              <a:latin typeface="Souce Sans Pro"/>
              <a:sym typeface="Arial"/>
            </a:endParaRPr>
          </a:p>
          <a:p>
            <a:pPr marL="684000" lvl="2" indent="-216000" eaLnBrk="1" fontAlgn="auto" hangingPunct="1">
              <a:lnSpc>
                <a:spcPts val="2800"/>
              </a:lnSpc>
              <a:spcAft>
                <a:spcPts val="0"/>
              </a:spcAft>
              <a:buClr>
                <a:schemeClr val="accent2">
                  <a:lumMod val="75000"/>
                </a:schemeClr>
              </a:buClr>
              <a:buFont typeface="Wingdings" panose="05000000000000000000" pitchFamily="2" charset="2"/>
              <a:buChar char="v"/>
              <a:defRPr/>
            </a:pPr>
            <a:r>
              <a:rPr lang="fr-FR" sz="2200" i="1" dirty="0" smtClean="0">
                <a:latin typeface="Souce Sans Pro"/>
                <a:sym typeface="Arial"/>
              </a:rPr>
              <a:t>La </a:t>
            </a:r>
            <a:r>
              <a:rPr lang="fr-FR" sz="2200" i="1" dirty="0">
                <a:latin typeface="Souce Sans Pro"/>
                <a:sym typeface="Arial"/>
              </a:rPr>
              <a:t>situation de l’alphabétisation et de post-alphabétisation reste un défi particulièrement important pour les femmes. Les programmes d’alphabétisation traditionnels ont vu beaucoup de femmes redoubler les classes : il manquait un suivi après les cours d’alphabétisation ou de formation professionnelle pour s’assurer que les femmes mettaient en pratique l’enseignement reçu (lire, écrire, compter).</a:t>
            </a:r>
          </a:p>
          <a:p>
            <a:pPr marL="0" lvl="1" indent="0" eaLnBrk="1" fontAlgn="auto" hangingPunct="1">
              <a:spcAft>
                <a:spcPts val="0"/>
              </a:spcAft>
              <a:buSzPct val="100000"/>
              <a:buFont typeface="Source Sans Pro"/>
              <a:buNone/>
              <a:defRPr/>
            </a:pPr>
            <a:endParaRPr lang="fr-FR" sz="2000" b="1" u="sng" dirty="0" smtClean="0">
              <a:solidFill>
                <a:schemeClr val="dk1"/>
              </a:solidFill>
              <a:latin typeface="Souce Sans Pro"/>
              <a:ea typeface="Source Sans Pro"/>
              <a:cs typeface="Source Sans Pro"/>
              <a:sym typeface="Source Sans Pr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txBox="1">
            <a:spLocks noGrp="1"/>
          </p:cNvSpPr>
          <p:nvPr>
            <p:ph type="body" idx="1"/>
          </p:nvPr>
        </p:nvSpPr>
        <p:spPr>
          <a:xfrm>
            <a:off x="179388" y="692150"/>
            <a:ext cx="8785225" cy="5976938"/>
          </a:xfrm>
        </p:spPr>
        <p:txBody>
          <a:bodyPr tIns="45700" bIns="45700">
            <a:noAutofit/>
          </a:bodyPr>
          <a:lstStyle/>
          <a:p>
            <a:pPr marL="0" lvl="1" indent="0" algn="just" eaLnBrk="1" fontAlgn="auto" hangingPunct="1">
              <a:spcBef>
                <a:spcPts val="0"/>
              </a:spcBef>
              <a:spcAft>
                <a:spcPts val="0"/>
              </a:spcAft>
              <a:buSzPct val="100000"/>
              <a:buFont typeface="Source Sans Pro"/>
              <a:buNone/>
              <a:defRPr/>
            </a:pPr>
            <a:r>
              <a:rPr lang="fr-FR" sz="2600" b="1" dirty="0" smtClean="0">
                <a:solidFill>
                  <a:schemeClr val="dk1"/>
                </a:solidFill>
                <a:latin typeface="Source Sans Pro"/>
                <a:ea typeface="Source Sans Pro"/>
                <a:cs typeface="Source Sans Pro"/>
                <a:sym typeface="Source Sans Pro"/>
              </a:rPr>
              <a:t>3.2 - Activités prévues du projet</a:t>
            </a:r>
          </a:p>
          <a:p>
            <a:pPr marL="571500" lvl="2" indent="-342900" algn="just" eaLnBrk="1" fontAlgn="auto" hangingPunct="1">
              <a:spcBef>
                <a:spcPts val="600"/>
              </a:spcBef>
              <a:spcAft>
                <a:spcPts val="600"/>
              </a:spcAft>
              <a:buSzPct val="100000"/>
              <a:buFont typeface="Wingdings" panose="05000000000000000000" pitchFamily="2" charset="2"/>
              <a:buChar char="q"/>
              <a:defRPr/>
            </a:pPr>
            <a:r>
              <a:rPr lang="fr-FR" sz="2400" b="1" dirty="0" smtClean="0">
                <a:solidFill>
                  <a:schemeClr val="dk1"/>
                </a:solidFill>
                <a:latin typeface="Source Sans Pro"/>
                <a:ea typeface="Source Sans Pro"/>
                <a:cs typeface="Source Sans Pro"/>
                <a:sym typeface="Source Sans Pro"/>
              </a:rPr>
              <a:t>Composante </a:t>
            </a:r>
            <a:r>
              <a:rPr lang="fr-FR" sz="2400" b="1" dirty="0">
                <a:solidFill>
                  <a:schemeClr val="dk1"/>
                </a:solidFill>
                <a:latin typeface="Source Sans Pro"/>
                <a:ea typeface="Source Sans Pro"/>
                <a:cs typeface="Source Sans Pro"/>
                <a:sym typeface="Source Sans Pro"/>
              </a:rPr>
              <a:t>« </a:t>
            </a:r>
            <a:r>
              <a:rPr lang="fr-FR" sz="2400" b="1" i="1" dirty="0">
                <a:solidFill>
                  <a:schemeClr val="dk1"/>
                </a:solidFill>
                <a:latin typeface="Source Sans Pro"/>
                <a:ea typeface="Source Sans Pro"/>
                <a:cs typeface="Source Sans Pro"/>
                <a:sym typeface="Source Sans Pro"/>
              </a:rPr>
              <a:t>amélioration de l’infrastructure </a:t>
            </a:r>
            <a:r>
              <a:rPr lang="fr-FR" sz="2400" b="1" i="1" dirty="0" smtClean="0">
                <a:solidFill>
                  <a:schemeClr val="dk1"/>
                </a:solidFill>
                <a:latin typeface="Source Sans Pro"/>
                <a:ea typeface="Source Sans Pro"/>
                <a:cs typeface="Source Sans Pro"/>
                <a:sym typeface="Source Sans Pro"/>
              </a:rPr>
              <a:t>»</a:t>
            </a:r>
          </a:p>
          <a:p>
            <a:pPr marL="800100" lvl="3" indent="-342900" algn="just" eaLnBrk="1" fontAlgn="auto" hangingPunct="1">
              <a:lnSpc>
                <a:spcPts val="2900"/>
              </a:lnSpc>
              <a:spcBef>
                <a:spcPts val="0"/>
              </a:spcBef>
              <a:spcAft>
                <a:spcPts val="0"/>
              </a:spcAft>
              <a:buSzPct val="100000"/>
              <a:buFont typeface="Wingdings" panose="05000000000000000000" pitchFamily="2" charset="2"/>
              <a:buChar char="Ø"/>
              <a:defRPr/>
            </a:pPr>
            <a:r>
              <a:rPr lang="fr-FR" sz="2000" dirty="0">
                <a:sym typeface="Arial"/>
              </a:rPr>
              <a:t>L</a:t>
            </a:r>
            <a:r>
              <a:rPr lang="fr-FR" sz="2000" dirty="0" smtClean="0">
                <a:sym typeface="Arial"/>
              </a:rPr>
              <a:t>’ADDS privilégie, en </a:t>
            </a:r>
            <a:r>
              <a:rPr lang="fr-FR" sz="2000" dirty="0">
                <a:sym typeface="Arial"/>
              </a:rPr>
              <a:t>matière de construction </a:t>
            </a:r>
            <a:r>
              <a:rPr lang="fr-FR" sz="2000" dirty="0" smtClean="0">
                <a:sym typeface="Arial"/>
              </a:rPr>
              <a:t>d’infrastructures, </a:t>
            </a:r>
            <a:r>
              <a:rPr lang="fr-FR" sz="2000" dirty="0">
                <a:sym typeface="Arial"/>
              </a:rPr>
              <a:t>dans la mesure du possible, le recours à une main-d’œuvre </a:t>
            </a:r>
            <a:r>
              <a:rPr lang="fr-FR" sz="2000" dirty="0" smtClean="0">
                <a:sym typeface="Arial"/>
              </a:rPr>
              <a:t>intensive (HIMO), </a:t>
            </a:r>
            <a:r>
              <a:rPr lang="fr-FR" sz="2000" dirty="0">
                <a:sym typeface="Arial"/>
              </a:rPr>
              <a:t>ce qui favorise la création d’emplois dans le quartier. Bien que ces emplois soient par définition temporaires, ils permettent de développer les compétences de leurs bénéficiaires et de leur redonner confiance en eux-mêmes</a:t>
            </a:r>
            <a:r>
              <a:rPr lang="fr-FR" sz="2400" dirty="0" smtClean="0">
                <a:sym typeface="Arial"/>
              </a:rPr>
              <a:t>.</a:t>
            </a:r>
          </a:p>
          <a:p>
            <a:pPr marL="0" lvl="1" indent="0" algn="just" eaLnBrk="1" fontAlgn="auto" hangingPunct="1">
              <a:spcBef>
                <a:spcPts val="0"/>
              </a:spcBef>
              <a:spcAft>
                <a:spcPts val="0"/>
              </a:spcAft>
              <a:buSzPct val="100000"/>
              <a:buFont typeface="Source Sans Pro"/>
              <a:buNone/>
              <a:defRPr/>
            </a:pPr>
            <a:endParaRPr lang="fr-FR" sz="800" b="1" dirty="0">
              <a:solidFill>
                <a:schemeClr val="dk1"/>
              </a:solidFill>
              <a:latin typeface="Source Sans Pro"/>
              <a:ea typeface="Source Sans Pro"/>
              <a:cs typeface="Source Sans Pro"/>
              <a:sym typeface="Source Sans Pro"/>
            </a:endParaRPr>
          </a:p>
          <a:p>
            <a:pPr marL="571500" lvl="2" indent="-342900" algn="just" eaLnBrk="1" fontAlgn="auto" hangingPunct="1">
              <a:spcBef>
                <a:spcPts val="0"/>
              </a:spcBef>
              <a:spcAft>
                <a:spcPts val="0"/>
              </a:spcAft>
              <a:buSzPct val="100000"/>
              <a:buFont typeface="Wingdings" panose="05000000000000000000" pitchFamily="2" charset="2"/>
              <a:buChar char="v"/>
              <a:defRPr/>
            </a:pPr>
            <a:r>
              <a:rPr lang="fr-FR" sz="2400" u="sng" dirty="0">
                <a:sym typeface="Arial"/>
              </a:rPr>
              <a:t>Réhabilitation de la voirie, revêtement et drainage</a:t>
            </a:r>
            <a:endParaRPr lang="fr-FR" sz="2400" dirty="0">
              <a:sym typeface="Arial"/>
            </a:endParaRPr>
          </a:p>
          <a:p>
            <a:pPr marL="800100" lvl="3" indent="-342900" algn="just" eaLnBrk="1" fontAlgn="auto" hangingPunct="1">
              <a:spcBef>
                <a:spcPts val="600"/>
              </a:spcBef>
              <a:spcAft>
                <a:spcPts val="0"/>
              </a:spcAft>
              <a:buSzPct val="100000"/>
              <a:buFont typeface="Wingdings" panose="05000000000000000000" pitchFamily="2" charset="2"/>
              <a:buChar char="Ø"/>
              <a:defRPr/>
            </a:pPr>
            <a:r>
              <a:rPr lang="fr-FR" sz="2200" dirty="0">
                <a:solidFill>
                  <a:schemeClr val="dk1"/>
                </a:solidFill>
                <a:latin typeface="Source Sans Pro"/>
                <a:ea typeface="Source Sans Pro"/>
                <a:cs typeface="Source Sans Pro"/>
                <a:sym typeface="Source Sans Pro"/>
              </a:rPr>
              <a:t>Ciblage :</a:t>
            </a:r>
          </a:p>
          <a:p>
            <a:pPr marL="1028700" lvl="4" indent="-342900" algn="just" eaLnBrk="1" fontAlgn="auto" hangingPunct="1">
              <a:spcBef>
                <a:spcPts val="600"/>
              </a:spcBef>
              <a:spcAft>
                <a:spcPts val="0"/>
              </a:spcAft>
              <a:buSzPct val="100000"/>
              <a:buFont typeface="Courier New" panose="02070309020205020404" pitchFamily="49" charset="0"/>
              <a:buChar char="o"/>
              <a:defRPr/>
            </a:pPr>
            <a:r>
              <a:rPr lang="fr-FR" sz="2200" dirty="0">
                <a:solidFill>
                  <a:schemeClr val="dk1"/>
                </a:solidFill>
                <a:latin typeface="Source Sans Pro"/>
                <a:ea typeface="Source Sans Pro"/>
                <a:cs typeface="Source Sans Pro"/>
                <a:sym typeface="Source Sans Pro"/>
              </a:rPr>
              <a:t>Zones difficile d’accès;</a:t>
            </a:r>
          </a:p>
          <a:p>
            <a:pPr marL="1028700" lvl="4" indent="-342900" algn="just" eaLnBrk="1" fontAlgn="auto" hangingPunct="1">
              <a:spcBef>
                <a:spcPts val="600"/>
              </a:spcBef>
              <a:spcAft>
                <a:spcPts val="0"/>
              </a:spcAft>
              <a:buClr>
                <a:schemeClr val="accent3">
                  <a:lumMod val="75000"/>
                </a:schemeClr>
              </a:buClr>
              <a:buSzPct val="100000"/>
              <a:buFont typeface="Courier New" panose="02070309020205020404" pitchFamily="49" charset="0"/>
              <a:buChar char="o"/>
              <a:defRPr/>
            </a:pPr>
            <a:r>
              <a:rPr lang="fr-FR" sz="2200" dirty="0">
                <a:solidFill>
                  <a:schemeClr val="dk1"/>
                </a:solidFill>
                <a:latin typeface="Source Sans Pro"/>
                <a:ea typeface="Source Sans Pro"/>
                <a:cs typeface="Source Sans Pro"/>
                <a:sym typeface="Source Sans Pro"/>
              </a:rPr>
              <a:t>Zones sinistrées: inondations;</a:t>
            </a:r>
          </a:p>
          <a:p>
            <a:pPr marL="800100" lvl="3" indent="-342900" algn="just" eaLnBrk="1" fontAlgn="auto" hangingPunct="1">
              <a:spcBef>
                <a:spcPts val="600"/>
              </a:spcBef>
              <a:spcAft>
                <a:spcPts val="0"/>
              </a:spcAft>
              <a:buClr>
                <a:schemeClr val="accent3">
                  <a:lumMod val="75000"/>
                </a:schemeClr>
              </a:buClr>
              <a:buSzPct val="100000"/>
              <a:buFont typeface="Wingdings" panose="05000000000000000000" pitchFamily="2" charset="2"/>
              <a:buChar char="Ø"/>
              <a:defRPr/>
            </a:pPr>
            <a:r>
              <a:rPr lang="fr-FR" sz="2200" dirty="0">
                <a:solidFill>
                  <a:schemeClr val="dk1"/>
                </a:solidFill>
                <a:latin typeface="Source Sans Pro"/>
                <a:ea typeface="Source Sans Pro"/>
                <a:cs typeface="Source Sans Pro"/>
                <a:sym typeface="Source Sans Pro"/>
              </a:rPr>
              <a:t>Corriger le déficit en infrastructures de base;</a:t>
            </a:r>
          </a:p>
          <a:p>
            <a:pPr marL="800100" lvl="3" indent="-342900" algn="just" eaLnBrk="1" fontAlgn="auto" hangingPunct="1">
              <a:spcBef>
                <a:spcPts val="600"/>
              </a:spcBef>
              <a:spcAft>
                <a:spcPts val="0"/>
              </a:spcAft>
              <a:buClr>
                <a:srgbClr val="FF0000"/>
              </a:buClr>
              <a:buSzPct val="100000"/>
              <a:buFont typeface="Wingdings" panose="05000000000000000000" pitchFamily="2" charset="2"/>
              <a:buChar char="Ø"/>
              <a:defRPr/>
            </a:pPr>
            <a:r>
              <a:rPr lang="fr-FR" sz="2200" dirty="0" smtClean="0">
                <a:sym typeface="Arial"/>
              </a:rPr>
              <a:t>Le </a:t>
            </a:r>
            <a:r>
              <a:rPr lang="fr-FR" sz="2200" dirty="0">
                <a:sym typeface="Arial"/>
              </a:rPr>
              <a:t>projet prend en compte la réhabilitation et le revêtement d’environ 1,5km de rues au sein du Quartier 7 </a:t>
            </a:r>
            <a:r>
              <a:rPr lang="fr-FR" sz="2200" dirty="0" smtClean="0">
                <a:solidFill>
                  <a:schemeClr val="dk1"/>
                </a:solidFill>
                <a:latin typeface="Source Sans Pro"/>
                <a:ea typeface="Source Sans Pro"/>
                <a:cs typeface="Source Sans Pro"/>
                <a:sym typeface="Source Sans Pro"/>
              </a:rPr>
              <a:t>:</a:t>
            </a:r>
            <a:endParaRPr lang="fr-FR" sz="2000" dirty="0">
              <a:sym typeface="Arial"/>
            </a:endParaRPr>
          </a:p>
          <a:p>
            <a:pPr lvl="2" indent="-46736" algn="just" eaLnBrk="1" fontAlgn="auto" hangingPunct="1">
              <a:spcAft>
                <a:spcPts val="0"/>
              </a:spcAft>
              <a:buFont typeface="Source Sans Pro"/>
              <a:buNone/>
              <a:defRPr/>
            </a:pPr>
            <a:endParaRPr sz="2000" dirty="0">
              <a:solidFill>
                <a:schemeClr val="dk1"/>
              </a:solidFill>
              <a:latin typeface="Source Sans Pro"/>
              <a:ea typeface="Source Sans Pro"/>
              <a:cs typeface="Source Sans Pro"/>
              <a:sym typeface="Source Sans Pro"/>
            </a:endParaRPr>
          </a:p>
          <a:p>
            <a:pPr eaLnBrk="1" fontAlgn="auto" hangingPunct="1">
              <a:spcAft>
                <a:spcPts val="0"/>
              </a:spcAft>
              <a:defRPr/>
            </a:pPr>
            <a:endParaRPr sz="1600" b="1" dirty="0">
              <a:solidFill>
                <a:schemeClr val="dk1"/>
              </a:solidFill>
              <a:latin typeface="Source Sans Pro"/>
              <a:ea typeface="Source Sans Pro"/>
              <a:cs typeface="Source Sans Pro"/>
              <a:sym typeface="Source Sans Pro"/>
            </a:endParaRPr>
          </a:p>
        </p:txBody>
      </p:sp>
      <p:sp>
        <p:nvSpPr>
          <p:cNvPr id="3" name="Shape 150"/>
          <p:cNvSpPr txBox="1">
            <a:spLocks noGrp="1"/>
          </p:cNvSpPr>
          <p:nvPr>
            <p:ph type="title"/>
          </p:nvPr>
        </p:nvSpPr>
        <p:spPr>
          <a:xfrm>
            <a:off x="395288" y="115888"/>
            <a:ext cx="8229600" cy="50482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txBox="1">
            <a:spLocks noGrp="1"/>
          </p:cNvSpPr>
          <p:nvPr>
            <p:ph type="title"/>
          </p:nvPr>
        </p:nvSpPr>
        <p:spPr>
          <a:xfrm>
            <a:off x="822325" y="365125"/>
            <a:ext cx="7521575" cy="549275"/>
          </a:xfrm>
        </p:spPr>
        <p:txBody>
          <a:bodyPr/>
          <a:lstStyle/>
          <a:p>
            <a:pPr eaLnBrk="1" hangingPunct="1">
              <a:spcBef>
                <a:spcPct val="0"/>
              </a:spcBef>
              <a:buClr>
                <a:srgbClr val="000000"/>
              </a:buClr>
            </a:pPr>
            <a:r>
              <a:rPr lang="fr-FR" altLang="tr-TR" smtClean="0">
                <a:latin typeface="Arial" pitchFamily="34" charset="0"/>
                <a:cs typeface="Arial" pitchFamily="34" charset="0"/>
              </a:rPr>
              <a:t/>
            </a:r>
            <a:br>
              <a:rPr lang="fr-FR" altLang="tr-TR" smtClean="0">
                <a:latin typeface="Arial" pitchFamily="34" charset="0"/>
                <a:cs typeface="Arial" pitchFamily="34" charset="0"/>
              </a:rPr>
            </a:br>
            <a:r>
              <a:rPr lang="fr-FR" altLang="tr-TR" smtClean="0">
                <a:latin typeface="Arial" pitchFamily="34" charset="0"/>
                <a:cs typeface="Arial" pitchFamily="34" charset="0"/>
              </a:rPr>
              <a:t/>
            </a:r>
            <a:br>
              <a:rPr lang="fr-FR" altLang="tr-TR" smtClean="0">
                <a:latin typeface="Arial" pitchFamily="34" charset="0"/>
                <a:cs typeface="Arial" pitchFamily="34" charset="0"/>
              </a:rPr>
            </a:br>
            <a:endParaRPr lang="fr-FR" altLang="tr-TR" smtClean="0">
              <a:latin typeface="Arial" pitchFamily="34" charset="0"/>
              <a:cs typeface="Arial" pitchFamily="34" charset="0"/>
            </a:endParaRPr>
          </a:p>
        </p:txBody>
      </p:sp>
      <p:sp>
        <p:nvSpPr>
          <p:cNvPr id="4099" name="Espace réservé du texte 2"/>
          <p:cNvSpPr txBox="1">
            <a:spLocks noGrp="1"/>
          </p:cNvSpPr>
          <p:nvPr>
            <p:ph type="body" idx="1"/>
          </p:nvPr>
        </p:nvSpPr>
        <p:spPr>
          <a:xfrm rot="5400000">
            <a:off x="2793207" y="-870744"/>
            <a:ext cx="3579812" cy="7521575"/>
          </a:xfrm>
        </p:spPr>
        <p:txBody>
          <a:bodyPr/>
          <a:lstStyle/>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a:p>
            <a:pPr eaLnBrk="1" hangingPunct="1">
              <a:buClr>
                <a:srgbClr val="000000"/>
              </a:buClr>
            </a:pPr>
            <a:endParaRPr lang="fr-FR" altLang="tr-TR" smtClean="0">
              <a:latin typeface="Arial" pitchFamily="34" charset="0"/>
              <a:cs typeface="Arial" pitchFamily="34" charset="0"/>
            </a:endParaRPr>
          </a:p>
        </p:txBody>
      </p:sp>
      <p:pic>
        <p:nvPicPr>
          <p:cNvPr id="4100" name="Imag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0"/>
            <a:ext cx="8820150" cy="146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au 5"/>
          <p:cNvGraphicFramePr>
            <a:graphicFrameLocks noGrp="1"/>
          </p:cNvGraphicFramePr>
          <p:nvPr/>
        </p:nvGraphicFramePr>
        <p:xfrm>
          <a:off x="323850" y="1268413"/>
          <a:ext cx="8820150" cy="431800"/>
        </p:xfrm>
        <a:graphic>
          <a:graphicData uri="http://schemas.openxmlformats.org/drawingml/2006/table">
            <a:tbl>
              <a:tblPr firstRow="1" bandRow="1">
                <a:tableStyleId>{D969DA02-3A93-4694-806E-B10726D65EC6}</a:tableStyleId>
              </a:tblPr>
              <a:tblGrid>
                <a:gridCol w="8820150"/>
              </a:tblGrid>
              <a:tr h="431800">
                <a:tc>
                  <a:txBody>
                    <a:bodyPr/>
                    <a:lstStyle/>
                    <a:p>
                      <a:endParaRPr lang="fr-FR" sz="1400" dirty="0">
                        <a:solidFill>
                          <a:srgbClr val="92D050"/>
                        </a:solidFill>
                      </a:endParaRPr>
                    </a:p>
                  </a:txBody>
                  <a:tcPr marL="91437" marR="91437" marT="45694" marB="45694">
                    <a:solidFill>
                      <a:srgbClr val="00FF00"/>
                    </a:solidFill>
                  </a:tcPr>
                </a:tc>
              </a:tr>
            </a:tbl>
          </a:graphicData>
        </a:graphic>
      </p:graphicFrame>
      <p:sp>
        <p:nvSpPr>
          <p:cNvPr id="4107" name="Rectangle 3"/>
          <p:cNvSpPr>
            <a:spLocks noChangeArrowheads="1"/>
          </p:cNvSpPr>
          <p:nvPr/>
        </p:nvSpPr>
        <p:spPr bwMode="auto">
          <a:xfrm>
            <a:off x="0" y="2025650"/>
            <a:ext cx="91440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af-ZA" altLang="tr-TR" sz="2000" i="1">
                <a:solidFill>
                  <a:schemeClr val="tx1"/>
                </a:solidFill>
                <a:cs typeface="Times New Roman" pitchFamily="18" charset="0"/>
              </a:rPr>
              <a:t>Dans la lignée de l’initiative Nationale de Développement Social (INDS), destinée à mettre en œuvre, les bases de la lutte contre la pauvreté, par l’amélioration des conditions de vie et des revenus des populations les plus défavorisées, le Gouvernement a créé, par la </a:t>
            </a:r>
            <a:r>
              <a:rPr lang="af-ZA" altLang="tr-TR" sz="2000" b="1" i="1">
                <a:solidFill>
                  <a:schemeClr val="tx1"/>
                </a:solidFill>
                <a:cs typeface="Times New Roman" pitchFamily="18" charset="0"/>
              </a:rPr>
              <a:t>loi n°203/AN/07/5</a:t>
            </a:r>
            <a:r>
              <a:rPr lang="af-ZA" altLang="tr-TR" sz="2000" b="1" i="1" baseline="30000">
                <a:solidFill>
                  <a:schemeClr val="tx1"/>
                </a:solidFill>
                <a:cs typeface="Times New Roman" pitchFamily="18" charset="0"/>
              </a:rPr>
              <a:t>ème</a:t>
            </a:r>
            <a:r>
              <a:rPr lang="af-ZA" altLang="tr-TR" sz="2000" b="1" i="1">
                <a:solidFill>
                  <a:schemeClr val="tx1"/>
                </a:solidFill>
                <a:cs typeface="Times New Roman" pitchFamily="18" charset="0"/>
              </a:rPr>
              <a:t> L </a:t>
            </a:r>
            <a:r>
              <a:rPr lang="af-ZA" altLang="tr-TR" sz="2000" i="1">
                <a:solidFill>
                  <a:schemeClr val="tx1"/>
                </a:solidFill>
                <a:cs typeface="Times New Roman" pitchFamily="18" charset="0"/>
              </a:rPr>
              <a:t>du </a:t>
            </a:r>
            <a:r>
              <a:rPr lang="af-ZA" altLang="tr-TR" sz="2000" b="1" i="1">
                <a:solidFill>
                  <a:schemeClr val="tx1"/>
                </a:solidFill>
                <a:cs typeface="Times New Roman" pitchFamily="18" charset="0"/>
              </a:rPr>
              <a:t>22 décembre 2007</a:t>
            </a:r>
            <a:r>
              <a:rPr lang="af-ZA" altLang="tr-TR" sz="2000" i="1">
                <a:solidFill>
                  <a:schemeClr val="tx1"/>
                </a:solidFill>
                <a:cs typeface="Times New Roman" pitchFamily="18" charset="0"/>
              </a:rPr>
              <a:t>,  une institution appelée </a:t>
            </a:r>
            <a:r>
              <a:rPr lang="af-ZA" altLang="tr-TR" sz="2000" b="1" i="1">
                <a:solidFill>
                  <a:schemeClr val="tx1"/>
                </a:solidFill>
                <a:cs typeface="Times New Roman" pitchFamily="18" charset="0"/>
              </a:rPr>
              <a:t>Agence Nationale de l’Emploi, de la Formation et de l’Insertion Professionnelle</a:t>
            </a:r>
            <a:r>
              <a:rPr lang="af-ZA" altLang="tr-TR" sz="2000" i="1">
                <a:solidFill>
                  <a:schemeClr val="tx1"/>
                </a:solidFill>
                <a:cs typeface="Times New Roman" pitchFamily="18" charset="0"/>
              </a:rPr>
              <a:t> (</a:t>
            </a:r>
            <a:r>
              <a:rPr lang="af-ZA" altLang="tr-TR" sz="2000" b="1" i="1">
                <a:solidFill>
                  <a:schemeClr val="tx1"/>
                </a:solidFill>
                <a:cs typeface="Times New Roman" pitchFamily="18" charset="0"/>
              </a:rPr>
              <a:t>ANEFIP</a:t>
            </a:r>
            <a:r>
              <a:rPr lang="af-ZA" altLang="tr-TR" sz="2000" i="1">
                <a:solidFill>
                  <a:schemeClr val="tx1"/>
                </a:solidFill>
                <a:cs typeface="Times New Roman" pitchFamily="18" charset="0"/>
              </a:rPr>
              <a:t>), chargée de la promotion de l’emploi, de l’amélioration des qualifications et de l’employabilité des jeunes, ainsi que le rehaussement de leurs capacités d’insertion dans la vie active</a:t>
            </a:r>
            <a:r>
              <a:rPr lang="af-ZA" altLang="tr-TR" sz="2000">
                <a:solidFill>
                  <a:schemeClr val="tx1"/>
                </a:solidFill>
                <a:cs typeface="Times New Roman" pitchFamily="18" charset="0"/>
              </a:rPr>
              <a:t>.  </a:t>
            </a:r>
            <a:endParaRPr lang="af-ZA" altLang="tr-TR" sz="200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txBox="1">
            <a:spLocks noGrp="1"/>
          </p:cNvSpPr>
          <p:nvPr>
            <p:ph type="body" idx="1"/>
          </p:nvPr>
        </p:nvSpPr>
        <p:spPr>
          <a:xfrm>
            <a:off x="179512" y="692696"/>
            <a:ext cx="8784976" cy="6165304"/>
          </a:xfrm>
          <a:ln>
            <a:miter lim="800000"/>
            <a:headEnd/>
            <a:tailEnd/>
          </a:ln>
        </p:spPr>
        <p:txBody>
          <a:bodyPr tIns="45700" bIns="45700">
            <a:noAutofit/>
          </a:bodyPr>
          <a:lstStyle/>
          <a:p>
            <a:pPr marL="646344" lvl="5" indent="-180000" algn="just">
              <a:lnSpc>
                <a:spcPts val="2500"/>
              </a:lnSpc>
              <a:spcBef>
                <a:spcPts val="1200"/>
              </a:spcBef>
              <a:spcAft>
                <a:spcPts val="1200"/>
              </a:spcAft>
              <a:buClr>
                <a:schemeClr val="accent3">
                  <a:lumMod val="75000"/>
                </a:schemeClr>
              </a:buClr>
              <a:buSzPct val="100000"/>
              <a:buFont typeface="Wingdings" panose="05000000000000000000" pitchFamily="2" charset="2"/>
              <a:buChar char="Ø"/>
              <a:defRPr/>
            </a:pPr>
            <a:r>
              <a:rPr lang="fr-FR" sz="2000" i="1" dirty="0"/>
              <a:t>L’axe est-ouest Avenue 35 de la voie type E au Boulevard 50 sur une longueur d’environ 600 mètres et Avenue 37 du Boulevard 50 au Boulevard </a:t>
            </a:r>
            <a:r>
              <a:rPr lang="fr-FR" sz="2000" i="1" dirty="0" err="1"/>
              <a:t>Guelleh</a:t>
            </a:r>
            <a:r>
              <a:rPr lang="fr-FR" sz="2000" i="1" dirty="0"/>
              <a:t> </a:t>
            </a:r>
            <a:r>
              <a:rPr lang="fr-FR" sz="2000" i="1" dirty="0" err="1"/>
              <a:t>Batal</a:t>
            </a:r>
            <a:r>
              <a:rPr lang="fr-FR" sz="2000" i="1" dirty="0"/>
              <a:t> sur une longueur d’environ 400 mètres ; </a:t>
            </a:r>
          </a:p>
          <a:p>
            <a:pPr marL="646344" lvl="5" indent="-180000" algn="just">
              <a:spcBef>
                <a:spcPts val="1200"/>
              </a:spcBef>
              <a:spcAft>
                <a:spcPts val="1200"/>
              </a:spcAft>
              <a:buClr>
                <a:schemeClr val="accent3">
                  <a:lumMod val="75000"/>
                </a:schemeClr>
              </a:buClr>
              <a:buSzPct val="100000"/>
              <a:buFont typeface="Wingdings" panose="05000000000000000000" pitchFamily="2" charset="2"/>
              <a:buChar char="Ø"/>
              <a:defRPr/>
            </a:pPr>
            <a:r>
              <a:rPr lang="fr-FR" sz="2000" i="1" dirty="0" smtClean="0"/>
              <a:t>L’axe </a:t>
            </a:r>
            <a:r>
              <a:rPr lang="fr-FR" sz="2000" i="1" dirty="0"/>
              <a:t>nord-sud Boulevard 50 sur une portion d’environ 600 mètres.</a:t>
            </a:r>
          </a:p>
          <a:p>
            <a:pPr marL="664632" lvl="7" indent="-180000" algn="just">
              <a:lnSpc>
                <a:spcPts val="2500"/>
              </a:lnSpc>
              <a:spcBef>
                <a:spcPts val="1200"/>
              </a:spcBef>
              <a:spcAft>
                <a:spcPts val="1200"/>
              </a:spcAft>
              <a:buClr>
                <a:schemeClr val="accent3">
                  <a:lumMod val="75000"/>
                </a:schemeClr>
              </a:buClr>
              <a:buSzPct val="100000"/>
              <a:buFont typeface="Wingdings" panose="05000000000000000000" pitchFamily="2" charset="2"/>
              <a:buChar char="Ø"/>
              <a:defRPr/>
            </a:pPr>
            <a:r>
              <a:rPr lang="fr-FR" sz="2000" i="1" dirty="0"/>
              <a:t>Les rues réhabilitées d’une largeur de 6 à 12 mètres bénéficient d’un revêtement fait de blocs de ciment autobloquants qui sont faits sur le site grâce à des techniques à forte intensité de main d’œuvre; </a:t>
            </a:r>
          </a:p>
          <a:p>
            <a:pPr marL="637200" lvl="4" indent="-180000" algn="just" eaLnBrk="1" fontAlgn="auto" hangingPunct="1">
              <a:spcBef>
                <a:spcPts val="1200"/>
              </a:spcBef>
              <a:spcAft>
                <a:spcPts val="1200"/>
              </a:spcAft>
              <a:buClr>
                <a:schemeClr val="accent3">
                  <a:lumMod val="75000"/>
                </a:schemeClr>
              </a:buClr>
              <a:buSzPct val="100000"/>
              <a:buFont typeface="Wingdings" panose="05000000000000000000" pitchFamily="2" charset="2"/>
              <a:buChar char="Ø"/>
              <a:defRPr/>
            </a:pPr>
            <a:r>
              <a:rPr lang="fr-FR" sz="2000" i="1" dirty="0" smtClean="0">
                <a:sym typeface="Arial"/>
              </a:rPr>
              <a:t>Alternativement</a:t>
            </a:r>
            <a:r>
              <a:rPr lang="fr-FR" sz="2000" i="1" dirty="0">
                <a:sym typeface="Arial"/>
              </a:rPr>
              <a:t>, certaines rues seront recouvertes d’asphalte;</a:t>
            </a:r>
          </a:p>
          <a:p>
            <a:pPr marL="637200" lvl="4" indent="-180000" algn="just" eaLnBrk="1" fontAlgn="auto" hangingPunct="1">
              <a:lnSpc>
                <a:spcPts val="2500"/>
              </a:lnSpc>
              <a:spcBef>
                <a:spcPts val="1200"/>
              </a:spcBef>
              <a:spcAft>
                <a:spcPts val="1200"/>
              </a:spcAft>
              <a:buClr>
                <a:schemeClr val="accent3">
                  <a:lumMod val="75000"/>
                </a:schemeClr>
              </a:buClr>
              <a:buSzPct val="100000"/>
              <a:buFont typeface="Wingdings" panose="05000000000000000000" pitchFamily="2" charset="2"/>
              <a:buChar char="Ø"/>
              <a:defRPr/>
            </a:pPr>
            <a:r>
              <a:rPr lang="fr-FR" sz="2000" i="1" dirty="0">
                <a:sym typeface="Arial"/>
              </a:rPr>
              <a:t>Les deux canaux de drainage latéraux seront construits en ciment et draineront l’eau de pluie des rues réhabilitées;</a:t>
            </a:r>
          </a:p>
          <a:p>
            <a:pPr marL="637200" lvl="4" indent="-180000" algn="just" eaLnBrk="1" fontAlgn="auto" hangingPunct="1">
              <a:lnSpc>
                <a:spcPts val="2500"/>
              </a:lnSpc>
              <a:spcBef>
                <a:spcPts val="1200"/>
              </a:spcBef>
              <a:spcAft>
                <a:spcPts val="1200"/>
              </a:spcAft>
              <a:buClr>
                <a:schemeClr val="accent3">
                  <a:lumMod val="75000"/>
                </a:schemeClr>
              </a:buClr>
              <a:buSzPct val="100000"/>
              <a:buFont typeface="Wingdings" panose="05000000000000000000" pitchFamily="2" charset="2"/>
              <a:buChar char="Ø"/>
              <a:defRPr/>
            </a:pPr>
            <a:r>
              <a:rPr lang="fr-FR" sz="2000" i="1" dirty="0">
                <a:sym typeface="Arial"/>
              </a:rPr>
              <a:t>Le système de drainage sera conçu de telle sorte qu’il évacue les eaux vers le système principal passant sous les avenues périphériques.</a:t>
            </a:r>
          </a:p>
          <a:p>
            <a:pPr marL="0" lvl="1" indent="0" algn="just" eaLnBrk="1" fontAlgn="auto" hangingPunct="1">
              <a:spcBef>
                <a:spcPts val="0"/>
              </a:spcBef>
              <a:spcAft>
                <a:spcPts val="0"/>
              </a:spcAft>
              <a:buSzPct val="100000"/>
              <a:buFont typeface="Source Sans Pro"/>
              <a:buNone/>
              <a:defRPr/>
            </a:pPr>
            <a:endParaRPr lang="fr-FR" sz="800" u="sng" dirty="0">
              <a:sym typeface="Arial"/>
            </a:endParaRPr>
          </a:p>
          <a:p>
            <a:pPr marL="0" lvl="1" indent="0" algn="just" eaLnBrk="1" fontAlgn="auto" hangingPunct="1">
              <a:spcBef>
                <a:spcPts val="0"/>
              </a:spcBef>
              <a:spcAft>
                <a:spcPts val="0"/>
              </a:spcAft>
              <a:buSzPct val="100000"/>
              <a:buFont typeface="Source Sans Pro"/>
              <a:buNone/>
              <a:defRPr/>
            </a:pPr>
            <a:endParaRPr lang="fr-FR" sz="800" dirty="0">
              <a:sym typeface="Arial"/>
            </a:endParaRPr>
          </a:p>
          <a:p>
            <a:pPr lvl="1" indent="-173736" algn="just" eaLnBrk="1" fontAlgn="auto" hangingPunct="1">
              <a:spcBef>
                <a:spcPts val="0"/>
              </a:spcBef>
              <a:spcAft>
                <a:spcPts val="0"/>
              </a:spcAft>
              <a:buSzPct val="100000"/>
              <a:defRPr/>
            </a:pPr>
            <a:endParaRPr lang="fr-FR" sz="2000" dirty="0" smtClean="0">
              <a:sym typeface="Arial"/>
            </a:endParaRPr>
          </a:p>
          <a:p>
            <a:pPr lvl="2" indent="-46736" algn="just" eaLnBrk="1" fontAlgn="auto" hangingPunct="1">
              <a:spcAft>
                <a:spcPts val="0"/>
              </a:spcAft>
              <a:buFont typeface="Source Sans Pro"/>
              <a:buNone/>
              <a:defRPr/>
            </a:pPr>
            <a:endParaRPr sz="2000" dirty="0">
              <a:solidFill>
                <a:schemeClr val="dk1"/>
              </a:solidFill>
              <a:latin typeface="Source Sans Pro"/>
              <a:ea typeface="Source Sans Pro"/>
              <a:cs typeface="Source Sans Pro"/>
              <a:sym typeface="Source Sans Pro"/>
            </a:endParaRPr>
          </a:p>
          <a:p>
            <a:pPr eaLnBrk="1" fontAlgn="auto" hangingPunct="1">
              <a:spcAft>
                <a:spcPts val="0"/>
              </a:spcAft>
              <a:defRPr/>
            </a:pPr>
            <a:endParaRPr sz="1600" b="1" dirty="0">
              <a:solidFill>
                <a:schemeClr val="dk1"/>
              </a:solidFill>
              <a:latin typeface="Source Sans Pro"/>
              <a:ea typeface="Source Sans Pro"/>
              <a:cs typeface="Source Sans Pro"/>
              <a:sym typeface="Source Sans Pro"/>
            </a:endParaRPr>
          </a:p>
        </p:txBody>
      </p:sp>
      <p:sp>
        <p:nvSpPr>
          <p:cNvPr id="3" name="Shape 150"/>
          <p:cNvSpPr txBox="1">
            <a:spLocks noGrp="1"/>
          </p:cNvSpPr>
          <p:nvPr>
            <p:ph type="title"/>
          </p:nvPr>
        </p:nvSpPr>
        <p:spPr>
          <a:xfrm>
            <a:off x="107950" y="115888"/>
            <a:ext cx="9036050" cy="50482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a:t>
            </a:r>
            <a:r>
              <a:rPr lang="fr-FR" sz="2000" b="1" cap="small" dirty="0" smtClean="0">
                <a:solidFill>
                  <a:schemeClr val="dk1"/>
                </a:solidFill>
                <a:latin typeface="Souce Sans Pro"/>
                <a:ea typeface="Souce Sans Pro"/>
                <a:cs typeface="Souce Sans Pro"/>
                <a:sym typeface="Souce Sans Pro"/>
              </a:rPr>
              <a:t>(</a:t>
            </a:r>
            <a:r>
              <a:rPr lang="fr-FR" sz="2000" b="1" dirty="0" smtClean="0">
                <a:solidFill>
                  <a:schemeClr val="dk1"/>
                </a:solidFill>
                <a:latin typeface="Source Sans Pro"/>
                <a:ea typeface="Source Sans Pro"/>
                <a:cs typeface="Source Sans Pro"/>
                <a:sym typeface="Source Sans Pro"/>
              </a:rPr>
              <a:t>SUITE</a:t>
            </a:r>
            <a:r>
              <a:rPr lang="fr-FR" sz="2000" b="1" cap="small" dirty="0" smtClean="0">
                <a:solidFill>
                  <a:schemeClr val="dk1"/>
                </a:solidFill>
                <a:latin typeface="Souce Sans Pro"/>
                <a:ea typeface="Souce Sans Pro"/>
                <a:cs typeface="Souce Sans Pro"/>
                <a:sym typeface="Souce Sans Pro"/>
              </a:rPr>
              <a:t>)</a:t>
            </a:r>
            <a:endParaRPr lang="fr-FR" sz="2000" b="1" cap="small" dirty="0">
              <a:solidFill>
                <a:schemeClr val="dk1"/>
              </a:solidFill>
              <a:latin typeface="Souce Sans Pro"/>
              <a:ea typeface="Souce Sans Pro"/>
              <a:cs typeface="Souce Sans Pro"/>
              <a:sym typeface="Souce Sans Pro"/>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39731" y="692696"/>
            <a:ext cx="8496944" cy="6001643"/>
          </a:xfrm>
          <a:prstGeom prst="rect">
            <a:avLst/>
          </a:prstGeom>
        </p:spPr>
        <p:txBody>
          <a:bodyPr>
            <a:spAutoFit/>
          </a:bodyPr>
          <a:lstStyle/>
          <a:p>
            <a:pPr marL="342900" lvl="1" indent="-342900" algn="just" fontAlgn="auto">
              <a:spcBef>
                <a:spcPts val="0"/>
              </a:spcBef>
              <a:spcAft>
                <a:spcPts val="0"/>
              </a:spcAft>
              <a:buClr>
                <a:schemeClr val="accent3">
                  <a:lumMod val="75000"/>
                </a:schemeClr>
              </a:buClr>
              <a:buSzPct val="100000"/>
              <a:buFont typeface="Wingdings" panose="05000000000000000000" pitchFamily="2" charset="2"/>
              <a:buChar char="v"/>
              <a:defRPr/>
            </a:pPr>
            <a:r>
              <a:rPr lang="fr-FR" sz="2400" u="sng" kern="0" dirty="0">
                <a:latin typeface="Souce Sans Pro"/>
                <a:ea typeface="Arial"/>
                <a:cs typeface="Arial"/>
                <a:sym typeface="Arial"/>
              </a:rPr>
              <a:t>Construction et équipements du CDC</a:t>
            </a:r>
            <a:r>
              <a:rPr lang="fr-FR" sz="2400" kern="0" dirty="0">
                <a:latin typeface="Souce Sans Pro"/>
                <a:ea typeface="Arial"/>
                <a:cs typeface="Arial"/>
                <a:sym typeface="Arial"/>
              </a:rPr>
              <a:t>.</a:t>
            </a:r>
          </a:p>
          <a:p>
            <a:pPr marL="0" lvl="1" algn="just" fontAlgn="auto">
              <a:spcBef>
                <a:spcPts val="0"/>
              </a:spcBef>
              <a:spcAft>
                <a:spcPts val="0"/>
              </a:spcAft>
              <a:buSzPct val="100000"/>
              <a:defRPr/>
            </a:pPr>
            <a:endParaRPr lang="fr-FR" sz="800" kern="0" dirty="0">
              <a:latin typeface="Souce Sans Pro"/>
              <a:ea typeface="Arial"/>
              <a:cs typeface="Arial"/>
              <a:sym typeface="Arial"/>
            </a:endParaRPr>
          </a:p>
          <a:p>
            <a:pPr marL="324000" lvl="8" indent="-324000">
              <a:spcBef>
                <a:spcPts val="600"/>
              </a:spcBef>
              <a:spcAft>
                <a:spcPts val="600"/>
              </a:spcAft>
              <a:buSzPct val="100000"/>
              <a:buFont typeface="Wingdings" panose="05000000000000000000" pitchFamily="2" charset="2"/>
              <a:buChar char="Ø"/>
              <a:defRPr/>
            </a:pPr>
            <a:r>
              <a:rPr lang="fr-FR" sz="2200" kern="0" dirty="0">
                <a:solidFill>
                  <a:schemeClr val="dk1"/>
                </a:solidFill>
                <a:latin typeface="Source Sans Pro"/>
                <a:ea typeface="Source Sans Pro"/>
                <a:cs typeface="Source Sans Pro"/>
                <a:sym typeface="Source Sans Pro"/>
              </a:rPr>
              <a:t>Ciblage des bénéficiaires : jeunes garçons et filles d’âge compris entre 18 et 35 ans du Quartier 7</a:t>
            </a:r>
          </a:p>
          <a:p>
            <a:pPr marL="540000" lvl="8" indent="-324000">
              <a:spcBef>
                <a:spcPts val="600"/>
              </a:spcBef>
              <a:spcAft>
                <a:spcPts val="600"/>
              </a:spcAft>
              <a:buClr>
                <a:schemeClr val="accent3">
                  <a:lumMod val="75000"/>
                </a:schemeClr>
              </a:buClr>
              <a:buSzPct val="100000"/>
              <a:buFont typeface="Wingdings" panose="05000000000000000000" pitchFamily="2" charset="2"/>
              <a:buChar char="Ø"/>
              <a:defRPr/>
            </a:pPr>
            <a:r>
              <a:rPr lang="fr-FR" sz="2200" kern="0" dirty="0">
                <a:solidFill>
                  <a:schemeClr val="dk1"/>
                </a:solidFill>
                <a:latin typeface="Source Sans Pro"/>
                <a:ea typeface="Source Sans Pro"/>
                <a:cs typeface="Source Sans Pro"/>
                <a:sym typeface="Source Sans Pro"/>
              </a:rPr>
              <a:t>Corriger le déficit en infrastructures de base;</a:t>
            </a:r>
          </a:p>
          <a:p>
            <a:pPr marL="540000" lvl="3" indent="-324000" algn="just" fontAlgn="auto">
              <a:spcBef>
                <a:spcPts val="600"/>
              </a:spcBef>
              <a:spcAft>
                <a:spcPts val="600"/>
              </a:spcAft>
              <a:buClr>
                <a:schemeClr val="accent3">
                  <a:lumMod val="75000"/>
                </a:schemeClr>
              </a:buClr>
              <a:buSzPct val="100000"/>
              <a:buFont typeface="Wingdings" panose="05000000000000000000" pitchFamily="2" charset="2"/>
              <a:buChar char="Ø"/>
              <a:defRPr/>
            </a:pPr>
            <a:r>
              <a:rPr lang="fr-FR" sz="2200" kern="0" dirty="0">
                <a:solidFill>
                  <a:schemeClr val="dk1"/>
                </a:solidFill>
                <a:latin typeface="Source Sans Pro"/>
                <a:ea typeface="Source Sans Pro"/>
                <a:cs typeface="Source Sans Pro"/>
                <a:sym typeface="Source Sans Pro"/>
              </a:rPr>
              <a:t>Capacité à prendre en charge les opérations d’entretien plus tard (pérennité);</a:t>
            </a:r>
          </a:p>
          <a:p>
            <a:pPr marL="0" lvl="3" algn="just" fontAlgn="auto">
              <a:spcBef>
                <a:spcPts val="0"/>
              </a:spcBef>
              <a:spcAft>
                <a:spcPts val="0"/>
              </a:spcAft>
              <a:buClr>
                <a:schemeClr val="accent3">
                  <a:lumMod val="75000"/>
                </a:schemeClr>
              </a:buClr>
              <a:buSzPct val="100000"/>
              <a:defRPr/>
            </a:pPr>
            <a:endParaRPr lang="fr-FR" sz="900" kern="0" dirty="0">
              <a:solidFill>
                <a:schemeClr val="dk1"/>
              </a:solidFill>
              <a:latin typeface="Source Sans Pro"/>
              <a:ea typeface="Source Sans Pro"/>
              <a:cs typeface="Source Sans Pro"/>
              <a:sym typeface="Source Sans Pro"/>
            </a:endParaRPr>
          </a:p>
          <a:p>
            <a:pPr marL="342900" indent="-342900" fontAlgn="auto">
              <a:spcBef>
                <a:spcPts val="1200"/>
              </a:spcBef>
              <a:spcAft>
                <a:spcPts val="1200"/>
              </a:spcAft>
              <a:buClr>
                <a:srgbClr val="C00000"/>
              </a:buClr>
              <a:buSzPct val="100000"/>
              <a:buFont typeface="Wingdings" panose="05000000000000000000" pitchFamily="2" charset="2"/>
              <a:buChar char="v"/>
              <a:defRPr/>
            </a:pPr>
            <a:r>
              <a:rPr lang="fr-FR" sz="2400" kern="0" dirty="0">
                <a:solidFill>
                  <a:schemeClr val="dk1"/>
                </a:solidFill>
                <a:latin typeface="Souce Sans Pro"/>
                <a:ea typeface="Source Sans Pro"/>
                <a:cs typeface="Source Sans Pro"/>
                <a:sym typeface="Source Sans Pro"/>
              </a:rPr>
              <a:t> </a:t>
            </a:r>
            <a:r>
              <a:rPr lang="fr-FR" sz="2400" u="sng" kern="0" dirty="0">
                <a:solidFill>
                  <a:schemeClr val="dk1"/>
                </a:solidFill>
                <a:latin typeface="Souce Sans Pro"/>
                <a:ea typeface="Source Sans Pro"/>
                <a:cs typeface="Source Sans Pro"/>
                <a:sym typeface="Source Sans Pro"/>
              </a:rPr>
              <a:t>Eclairage</a:t>
            </a:r>
            <a:r>
              <a:rPr lang="fr-FR" sz="2400" u="sng" kern="0" dirty="0">
                <a:latin typeface="Souce Sans Pro"/>
                <a:ea typeface="Arial"/>
                <a:cs typeface="Arial"/>
                <a:sym typeface="Arial"/>
              </a:rPr>
              <a:t> public</a:t>
            </a:r>
            <a:endParaRPr lang="fr-FR" sz="2400" u="sng" kern="0" dirty="0">
              <a:solidFill>
                <a:schemeClr val="dk1"/>
              </a:solidFill>
              <a:latin typeface="Souce Sans Pro"/>
              <a:ea typeface="Source Sans Pro"/>
              <a:cs typeface="Source Sans Pro"/>
              <a:sym typeface="Source Sans Pro"/>
            </a:endParaRPr>
          </a:p>
          <a:p>
            <a:pPr marL="169164" lvl="1" indent="-342900" algn="just" fontAlgn="auto">
              <a:spcBef>
                <a:spcPts val="600"/>
              </a:spcBef>
              <a:spcAft>
                <a:spcPts val="600"/>
              </a:spcAft>
              <a:buSzPct val="100000"/>
              <a:buFont typeface="Wingdings" panose="05000000000000000000" pitchFamily="2" charset="2"/>
              <a:buChar char="Ø"/>
              <a:defRPr/>
            </a:pPr>
            <a:r>
              <a:rPr lang="fr-FR" sz="2200" kern="0" dirty="0">
                <a:solidFill>
                  <a:schemeClr val="dk1"/>
                </a:solidFill>
                <a:latin typeface="Source Sans Pro"/>
                <a:ea typeface="Source Sans Pro"/>
                <a:cs typeface="Source Sans Pro"/>
                <a:sym typeface="Source Sans Pro"/>
              </a:rPr>
              <a:t>Ciblage : Population du quartier</a:t>
            </a:r>
          </a:p>
          <a:p>
            <a:pPr marL="540000" lvl="3" indent="-342900" fontAlgn="auto">
              <a:spcBef>
                <a:spcPts val="600"/>
              </a:spcBef>
              <a:spcAft>
                <a:spcPts val="600"/>
              </a:spcAft>
              <a:buFont typeface="Wingdings" panose="05000000000000000000" pitchFamily="2" charset="2"/>
              <a:buChar char="Ø"/>
              <a:defRPr/>
            </a:pPr>
            <a:r>
              <a:rPr lang="fr-FR" sz="2200" kern="0" dirty="0">
                <a:latin typeface="Arial"/>
                <a:ea typeface="Arial"/>
                <a:cs typeface="Arial"/>
                <a:sym typeface="Arial"/>
              </a:rPr>
              <a:t>Améliorer l’utilisation des rues réhabilitées</a:t>
            </a:r>
          </a:p>
          <a:p>
            <a:pPr marL="540000" lvl="3" indent="-342900" fontAlgn="auto">
              <a:spcBef>
                <a:spcPts val="600"/>
              </a:spcBef>
              <a:spcAft>
                <a:spcPts val="600"/>
              </a:spcAft>
              <a:buFont typeface="Wingdings" panose="05000000000000000000" pitchFamily="2" charset="2"/>
              <a:buChar char="Ø"/>
              <a:defRPr/>
            </a:pPr>
            <a:r>
              <a:rPr lang="fr-FR" sz="2200" kern="0" dirty="0">
                <a:latin typeface="Arial"/>
                <a:ea typeface="Arial"/>
                <a:cs typeface="Arial"/>
                <a:sym typeface="Arial"/>
              </a:rPr>
              <a:t>Améliorer la sécurité des espaces publics pour les passants</a:t>
            </a:r>
          </a:p>
          <a:p>
            <a:pPr marL="540000" lvl="3" indent="-342900" fontAlgn="auto">
              <a:spcBef>
                <a:spcPts val="600"/>
              </a:spcBef>
              <a:spcAft>
                <a:spcPts val="600"/>
              </a:spcAft>
              <a:buFont typeface="Wingdings" panose="05000000000000000000" pitchFamily="2" charset="2"/>
              <a:buChar char="Ø"/>
              <a:defRPr/>
            </a:pPr>
            <a:r>
              <a:rPr lang="fr-FR" sz="2200" kern="0" dirty="0">
                <a:latin typeface="Arial"/>
                <a:ea typeface="Arial"/>
                <a:cs typeface="Arial"/>
                <a:sym typeface="Arial"/>
              </a:rPr>
              <a:t>Par la construction d’environ 1km d’éclairage public, soit environ 50 lampadaires et circuits basse-tension.</a:t>
            </a:r>
          </a:p>
          <a:p>
            <a:pPr marL="0" lvl="1" algn="just" fontAlgn="auto">
              <a:spcBef>
                <a:spcPts val="0"/>
              </a:spcBef>
              <a:spcAft>
                <a:spcPts val="0"/>
              </a:spcAft>
              <a:buSzPct val="100000"/>
              <a:defRPr/>
            </a:pPr>
            <a:endParaRPr lang="fr-FR" sz="900" kern="0" dirty="0">
              <a:solidFill>
                <a:schemeClr val="dk1"/>
              </a:solidFill>
              <a:latin typeface="Source Sans Pro"/>
              <a:ea typeface="Source Sans Pro"/>
              <a:cs typeface="Source Sans Pro"/>
              <a:sym typeface="Source Sans Pro"/>
            </a:endParaRPr>
          </a:p>
        </p:txBody>
      </p:sp>
      <p:sp>
        <p:nvSpPr>
          <p:cNvPr id="6" name="Shape 150"/>
          <p:cNvSpPr txBox="1">
            <a:spLocks noGrp="1"/>
          </p:cNvSpPr>
          <p:nvPr>
            <p:ph type="title"/>
          </p:nvPr>
        </p:nvSpPr>
        <p:spPr>
          <a:xfrm>
            <a:off x="827088" y="115888"/>
            <a:ext cx="7521575" cy="50482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950" y="549275"/>
            <a:ext cx="8928100" cy="6454775"/>
          </a:xfrm>
          <a:prstGeom prst="rect">
            <a:avLst/>
          </a:prstGeom>
        </p:spPr>
        <p:txBody>
          <a:bodyPr>
            <a:spAutoFit/>
          </a:bodyPr>
          <a:lstStyle/>
          <a:p>
            <a:pPr marL="342900" lvl="1" indent="-342900" algn="just" fontAlgn="auto">
              <a:spcBef>
                <a:spcPts val="0"/>
              </a:spcBef>
              <a:spcAft>
                <a:spcPts val="0"/>
              </a:spcAft>
              <a:buClr>
                <a:srgbClr val="FF0000"/>
              </a:buClr>
              <a:buSzPct val="100000"/>
              <a:buFont typeface="Wingdings" panose="05000000000000000000" pitchFamily="2" charset="2"/>
              <a:buChar char="q"/>
              <a:defRPr/>
            </a:pPr>
            <a:r>
              <a:rPr lang="fr-FR" sz="2400" b="1" kern="0" dirty="0">
                <a:solidFill>
                  <a:schemeClr val="dk1"/>
                </a:solidFill>
                <a:latin typeface="Source Sans Pro"/>
                <a:ea typeface="Source Sans Pro"/>
                <a:cs typeface="Source Sans Pro"/>
                <a:sym typeface="Source Sans Pro"/>
              </a:rPr>
              <a:t>Composante </a:t>
            </a:r>
            <a:r>
              <a:rPr lang="fr-FR" sz="2400" b="1" i="1" kern="0" dirty="0">
                <a:solidFill>
                  <a:schemeClr val="dk1"/>
                </a:solidFill>
                <a:latin typeface="Source Sans Pro"/>
                <a:ea typeface="Source Sans Pro"/>
                <a:cs typeface="Source Sans Pro"/>
                <a:sym typeface="Source Sans Pro"/>
              </a:rPr>
              <a:t>« développement communautaire »</a:t>
            </a:r>
          </a:p>
          <a:p>
            <a:pPr marL="792000" lvl="3" indent="-342900" algn="just" fontAlgn="auto">
              <a:lnSpc>
                <a:spcPts val="2800"/>
              </a:lnSpc>
              <a:spcBef>
                <a:spcPts val="600"/>
              </a:spcBef>
              <a:spcAft>
                <a:spcPts val="0"/>
              </a:spcAft>
              <a:buSzPct val="100000"/>
              <a:buFont typeface="Wingdings" panose="05000000000000000000" pitchFamily="2" charset="2"/>
              <a:buChar char="Ø"/>
              <a:defRPr/>
            </a:pPr>
            <a:r>
              <a:rPr lang="fr-FR" sz="2200" kern="0" dirty="0">
                <a:latin typeface="Source Sans Pro"/>
                <a:ea typeface="Arial"/>
                <a:cs typeface="Arial"/>
                <a:sym typeface="Arial"/>
              </a:rPr>
              <a:t>La composante sociale du projet est pour l’essentiel destinée à l’aide aux habitants du quartier à travers des actions qui sont susceptibles d’avoir un effet multiplicateur, telles que des campagnes d’alphabétisation, des formations professionnelles répondant aux besoins ou le renforcement des associations et qui sont absolument vitales en temps de crise.</a:t>
            </a:r>
          </a:p>
          <a:p>
            <a:pPr marL="0" lvl="1" algn="just" fontAlgn="auto">
              <a:spcBef>
                <a:spcPts val="0"/>
              </a:spcBef>
              <a:spcAft>
                <a:spcPts val="0"/>
              </a:spcAft>
              <a:buSzPct val="100000"/>
              <a:defRPr/>
            </a:pPr>
            <a:endParaRPr lang="fr-FR" sz="800" kern="0" dirty="0">
              <a:latin typeface="Arial"/>
              <a:ea typeface="Arial"/>
              <a:cs typeface="Arial"/>
              <a:sym typeface="Arial"/>
            </a:endParaRPr>
          </a:p>
          <a:p>
            <a:pPr marL="612000" indent="-360000" fontAlgn="auto">
              <a:spcBef>
                <a:spcPts val="0"/>
              </a:spcBef>
              <a:spcAft>
                <a:spcPts val="0"/>
              </a:spcAft>
              <a:buClr>
                <a:schemeClr val="accent2"/>
              </a:buClr>
              <a:buSzPct val="100000"/>
              <a:buFont typeface="Wingdings" panose="05000000000000000000" pitchFamily="2" charset="2"/>
              <a:buChar char="v"/>
              <a:defRPr/>
            </a:pPr>
            <a:r>
              <a:rPr lang="fr-FR" sz="2400" u="sng" kern="0" dirty="0">
                <a:solidFill>
                  <a:schemeClr val="dk1"/>
                </a:solidFill>
                <a:latin typeface="Source Sans Pro"/>
                <a:ea typeface="Arial"/>
                <a:cs typeface="Arial"/>
                <a:sym typeface="Source Sans Pro"/>
              </a:rPr>
              <a:t>A</a:t>
            </a:r>
            <a:r>
              <a:rPr lang="fr-FR" sz="2400" u="sng" kern="0" dirty="0">
                <a:latin typeface="Source Sans Pro"/>
                <a:ea typeface="Arial"/>
                <a:cs typeface="Arial"/>
                <a:sym typeface="Arial"/>
              </a:rPr>
              <a:t>lphabétisation et post-alphabétisation</a:t>
            </a:r>
          </a:p>
          <a:p>
            <a:pPr marL="792000" lvl="3" indent="-360000" fontAlgn="auto">
              <a:lnSpc>
                <a:spcPts val="2700"/>
              </a:lnSpc>
              <a:spcBef>
                <a:spcPts val="0"/>
              </a:spcBef>
              <a:spcAft>
                <a:spcPts val="0"/>
              </a:spcAft>
              <a:buClr>
                <a:schemeClr val="accent3">
                  <a:lumMod val="75000"/>
                </a:schemeClr>
              </a:buClr>
              <a:buSzPct val="100000"/>
              <a:buFont typeface="Wingdings" panose="05000000000000000000" pitchFamily="2" charset="2"/>
              <a:buChar char="Ø"/>
              <a:defRPr/>
            </a:pPr>
            <a:r>
              <a:rPr lang="fr-FR" sz="2200" kern="0" dirty="0">
                <a:solidFill>
                  <a:schemeClr val="dk1"/>
                </a:solidFill>
                <a:latin typeface="Source Sans Pro"/>
                <a:ea typeface="Source Sans Pro"/>
                <a:cs typeface="Source Sans Pro"/>
                <a:sym typeface="Source Sans Pro"/>
              </a:rPr>
              <a:t>Ciblage des bénéficiaires : Population adulte âgée de 15 ans et plus du Quartier 7</a:t>
            </a:r>
          </a:p>
          <a:p>
            <a:pPr marL="0" lvl="1" algn="just" fontAlgn="auto">
              <a:lnSpc>
                <a:spcPts val="2700"/>
              </a:lnSpc>
              <a:spcBef>
                <a:spcPts val="0"/>
              </a:spcBef>
              <a:spcAft>
                <a:spcPts val="0"/>
              </a:spcAft>
              <a:buSzPct val="100000"/>
              <a:defRPr/>
            </a:pPr>
            <a:endParaRPr lang="fr-FR" sz="800" kern="0" dirty="0">
              <a:latin typeface="Arial"/>
              <a:ea typeface="Arial"/>
              <a:cs typeface="Arial"/>
              <a:sym typeface="Arial"/>
            </a:endParaRPr>
          </a:p>
          <a:p>
            <a:pPr marL="792000" lvl="3" indent="-360000" algn="just" fontAlgn="auto">
              <a:lnSpc>
                <a:spcPts val="2700"/>
              </a:lnSpc>
              <a:spcBef>
                <a:spcPts val="0"/>
              </a:spcBef>
              <a:spcAft>
                <a:spcPts val="0"/>
              </a:spcAft>
              <a:buClr>
                <a:schemeClr val="accent3">
                  <a:lumMod val="75000"/>
                </a:schemeClr>
              </a:buClr>
              <a:buSzPct val="100000"/>
              <a:buFont typeface="Wingdings" panose="05000000000000000000" pitchFamily="2" charset="2"/>
              <a:buChar char="Ø"/>
              <a:defRPr/>
            </a:pPr>
            <a:r>
              <a:rPr lang="fr-FR" sz="2200" kern="0" dirty="0">
                <a:latin typeface="Source Sans Pro"/>
                <a:ea typeface="Arial"/>
                <a:cs typeface="Arial"/>
                <a:sym typeface="Arial"/>
              </a:rPr>
              <a:t>Les campagnes d’alphabétisation ont commencé en octobre 2009 et se sont poursuivies pendant </a:t>
            </a:r>
            <a:r>
              <a:rPr lang="fr-FR" sz="2200" kern="0" dirty="0">
                <a:solidFill>
                  <a:schemeClr val="tx1"/>
                </a:solidFill>
                <a:latin typeface="Source Sans Pro"/>
                <a:ea typeface="Arial"/>
                <a:cs typeface="Arial"/>
                <a:sym typeface="Arial"/>
              </a:rPr>
              <a:t>3</a:t>
            </a:r>
            <a:r>
              <a:rPr lang="fr-FR" sz="2200" kern="0" dirty="0">
                <a:latin typeface="Source Sans Pro"/>
                <a:ea typeface="Arial"/>
                <a:cs typeface="Arial"/>
                <a:sym typeface="Arial"/>
              </a:rPr>
              <a:t> ans</a:t>
            </a:r>
          </a:p>
          <a:p>
            <a:pPr marL="684000" lvl="2" indent="-324000" algn="just" fontAlgn="auto">
              <a:spcBef>
                <a:spcPts val="1200"/>
              </a:spcBef>
              <a:spcAft>
                <a:spcPts val="0"/>
              </a:spcAft>
              <a:buClr>
                <a:schemeClr val="accent3">
                  <a:lumMod val="75000"/>
                </a:schemeClr>
              </a:buClr>
              <a:buSzPct val="100000"/>
              <a:buFont typeface="Wingdings" panose="05000000000000000000" pitchFamily="2" charset="2"/>
              <a:buChar char="v"/>
              <a:defRPr/>
            </a:pPr>
            <a:r>
              <a:rPr lang="fr-FR" sz="2400" u="sng" kern="0" dirty="0">
                <a:solidFill>
                  <a:schemeClr val="dk1"/>
                </a:solidFill>
                <a:latin typeface="Source Sans Pro"/>
                <a:ea typeface="Arial"/>
                <a:cs typeface="Arial"/>
                <a:sym typeface="Source Sans Pro"/>
              </a:rPr>
              <a:t>Appui aux associations communautaires</a:t>
            </a:r>
            <a:endParaRPr lang="fr-FR" sz="2400" u="sng" kern="0" dirty="0">
              <a:latin typeface="Source Sans Pro"/>
              <a:ea typeface="Arial"/>
              <a:cs typeface="Arial"/>
              <a:sym typeface="Arial"/>
            </a:endParaRPr>
          </a:p>
          <a:p>
            <a:pPr marL="432000" lvl="3" algn="just" fontAlgn="auto">
              <a:spcBef>
                <a:spcPts val="0"/>
              </a:spcBef>
              <a:spcAft>
                <a:spcPts val="0"/>
              </a:spcAft>
              <a:buClr>
                <a:schemeClr val="accent3">
                  <a:lumMod val="75000"/>
                </a:schemeClr>
              </a:buClr>
              <a:buSzPct val="100000"/>
              <a:defRPr/>
            </a:pPr>
            <a:endParaRPr lang="fr-FR" sz="2200" kern="0" dirty="0">
              <a:latin typeface="Source Sans Pro"/>
              <a:ea typeface="Arial"/>
              <a:cs typeface="Arial"/>
              <a:sym typeface="Arial"/>
            </a:endParaRPr>
          </a:p>
          <a:p>
            <a:pPr marL="432000" lvl="3" algn="just" fontAlgn="auto">
              <a:spcBef>
                <a:spcPts val="0"/>
              </a:spcBef>
              <a:spcAft>
                <a:spcPts val="0"/>
              </a:spcAft>
              <a:buClr>
                <a:schemeClr val="accent3">
                  <a:lumMod val="75000"/>
                </a:schemeClr>
              </a:buClr>
              <a:buSzPct val="100000"/>
              <a:defRPr/>
            </a:pPr>
            <a:endParaRPr lang="fr-FR" sz="2200" kern="0" dirty="0">
              <a:latin typeface="Source Sans Pro"/>
              <a:ea typeface="Arial"/>
              <a:cs typeface="Arial"/>
              <a:sym typeface="Arial"/>
            </a:endParaRPr>
          </a:p>
          <a:p>
            <a:pPr marL="432000" lvl="3" algn="just" fontAlgn="auto">
              <a:spcBef>
                <a:spcPts val="0"/>
              </a:spcBef>
              <a:spcAft>
                <a:spcPts val="0"/>
              </a:spcAft>
              <a:buClr>
                <a:schemeClr val="accent3">
                  <a:lumMod val="75000"/>
                </a:schemeClr>
              </a:buClr>
              <a:buSzPct val="100000"/>
              <a:defRPr/>
            </a:pPr>
            <a:endParaRPr lang="fr-FR" sz="2200" kern="0" dirty="0">
              <a:latin typeface="Source Sans Pro"/>
              <a:ea typeface="Arial"/>
              <a:cs typeface="Arial"/>
              <a:sym typeface="Arial"/>
            </a:endParaRPr>
          </a:p>
        </p:txBody>
      </p:sp>
      <p:sp>
        <p:nvSpPr>
          <p:cNvPr id="6" name="Shape 150"/>
          <p:cNvSpPr txBox="1">
            <a:spLocks noGrp="1"/>
          </p:cNvSpPr>
          <p:nvPr>
            <p:ph type="title"/>
          </p:nvPr>
        </p:nvSpPr>
        <p:spPr>
          <a:xfrm>
            <a:off x="755650" y="115888"/>
            <a:ext cx="7521575" cy="433387"/>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504" y="548680"/>
            <a:ext cx="8928992" cy="6017032"/>
          </a:xfrm>
          <a:prstGeom prst="rect">
            <a:avLst/>
          </a:prstGeom>
        </p:spPr>
        <p:txBody>
          <a:bodyPr>
            <a:spAutoFit/>
          </a:bodyPr>
          <a:lstStyle/>
          <a:p>
            <a:pPr marL="0" lvl="1" fontAlgn="auto">
              <a:spcBef>
                <a:spcPts val="0"/>
              </a:spcBef>
              <a:spcAft>
                <a:spcPts val="0"/>
              </a:spcAft>
              <a:buClr>
                <a:srgbClr val="000000"/>
              </a:buClr>
              <a:defRPr/>
            </a:pPr>
            <a:r>
              <a:rPr lang="fr-FR" sz="2600" b="1" kern="0" dirty="0">
                <a:solidFill>
                  <a:schemeClr val="dk1"/>
                </a:solidFill>
                <a:latin typeface="Source Sans Pro"/>
                <a:ea typeface="Source Sans Pro"/>
                <a:cs typeface="Source Sans Pro"/>
                <a:sym typeface="Source Sans Pro"/>
              </a:rPr>
              <a:t>3.3 - Activités réalisées du projet</a:t>
            </a:r>
          </a:p>
          <a:p>
            <a:pPr fontAlgn="auto">
              <a:spcBef>
                <a:spcPts val="0"/>
              </a:spcBef>
              <a:spcAft>
                <a:spcPts val="0"/>
              </a:spcAft>
              <a:buClr>
                <a:srgbClr val="000000"/>
              </a:buClr>
              <a:defRPr/>
            </a:pPr>
            <a:r>
              <a:rPr lang="fr-FR" altLang="fr-FR" sz="2000" kern="0" dirty="0">
                <a:latin typeface="Source Sans Pro"/>
                <a:ea typeface="Source Sans Pro"/>
                <a:cs typeface="Source Sans Pro"/>
                <a:sym typeface="Source Sans Pro"/>
              </a:rPr>
              <a:t> </a:t>
            </a:r>
          </a:p>
          <a:p>
            <a:pPr marL="342900" indent="-342900" fontAlgn="auto">
              <a:spcBef>
                <a:spcPts val="0"/>
              </a:spcBef>
              <a:spcAft>
                <a:spcPts val="0"/>
              </a:spcAft>
              <a:buClr>
                <a:srgbClr val="FF0000"/>
              </a:buClr>
              <a:buFont typeface="Wingdings" panose="05000000000000000000" pitchFamily="2" charset="2"/>
              <a:buChar char="q"/>
              <a:defRPr/>
            </a:pPr>
            <a:r>
              <a:rPr lang="fr-FR" altLang="fr-FR" sz="2200" kern="0" dirty="0">
                <a:latin typeface="Source Sans Pro"/>
                <a:ea typeface="Source Sans Pro"/>
                <a:cs typeface="Source Sans Pro"/>
                <a:sym typeface="Source Sans Pro"/>
              </a:rPr>
              <a:t>Le PREPUD a permis de mettre à niveau le Q7 en matière d’équipements sociaux avec :</a:t>
            </a:r>
          </a:p>
          <a:p>
            <a:pPr marL="684000" lvl="5" indent="-216000">
              <a:spcBef>
                <a:spcPts val="1200"/>
              </a:spcBef>
              <a:spcAft>
                <a:spcPts val="600"/>
              </a:spcAft>
              <a:buClr>
                <a:srgbClr val="000000"/>
              </a:buClr>
              <a:buFont typeface="Wingdings" panose="05000000000000000000" pitchFamily="2" charset="2"/>
              <a:buChar char="Ø"/>
              <a:defRPr/>
            </a:pPr>
            <a:r>
              <a:rPr lang="fr-FR" altLang="fr-FR" sz="2000" kern="0" dirty="0">
                <a:latin typeface="Source Sans Pro"/>
                <a:ea typeface="Source Sans Pro"/>
                <a:cs typeface="Source Sans Pro"/>
                <a:sym typeface="Source Sans Pro"/>
              </a:rPr>
              <a:t> la construction d’un centre de développement communautaire, </a:t>
            </a:r>
          </a:p>
          <a:p>
            <a:pPr marL="684000" lvl="2" indent="-216000" fontAlgn="auto">
              <a:spcBef>
                <a:spcPts val="1200"/>
              </a:spcBef>
              <a:spcAft>
                <a:spcPts val="600"/>
              </a:spcAft>
              <a:buClr>
                <a:srgbClr val="000000"/>
              </a:buClr>
              <a:buFont typeface="Wingdings" panose="05000000000000000000" pitchFamily="2" charset="2"/>
              <a:buChar char="Ø"/>
              <a:defRPr/>
            </a:pPr>
            <a:r>
              <a:rPr lang="fr-FR" altLang="fr-FR" sz="2000" kern="0" dirty="0">
                <a:latin typeface="Source Sans Pro"/>
                <a:ea typeface="Source Sans Pro"/>
                <a:cs typeface="Source Sans Pro"/>
                <a:sym typeface="Source Sans Pro"/>
              </a:rPr>
              <a:t>deux terrains de sports, </a:t>
            </a:r>
          </a:p>
          <a:p>
            <a:pPr marL="684000" lvl="2" indent="-216000" fontAlgn="auto">
              <a:spcBef>
                <a:spcPts val="1200"/>
              </a:spcBef>
              <a:spcAft>
                <a:spcPts val="600"/>
              </a:spcAft>
              <a:buClr>
                <a:srgbClr val="000000"/>
              </a:buClr>
              <a:buFont typeface="Wingdings" panose="05000000000000000000" pitchFamily="2" charset="2"/>
              <a:buChar char="Ø"/>
              <a:defRPr/>
            </a:pPr>
            <a:r>
              <a:rPr lang="fr-FR" altLang="fr-FR" sz="2000" kern="0" dirty="0">
                <a:latin typeface="Source Sans Pro"/>
                <a:ea typeface="Source Sans Pro"/>
                <a:cs typeface="Source Sans Pro"/>
                <a:sym typeface="Source Sans Pro"/>
              </a:rPr>
              <a:t>un jardin d’enfants, et </a:t>
            </a:r>
          </a:p>
          <a:p>
            <a:pPr marL="684000" lvl="2" indent="-216000" fontAlgn="auto">
              <a:spcBef>
                <a:spcPts val="1200"/>
              </a:spcBef>
              <a:spcAft>
                <a:spcPts val="600"/>
              </a:spcAft>
              <a:buClr>
                <a:srgbClr val="000000"/>
              </a:buClr>
              <a:buFont typeface="Wingdings" panose="05000000000000000000" pitchFamily="2" charset="2"/>
              <a:buChar char="Ø"/>
              <a:defRPr/>
            </a:pPr>
            <a:r>
              <a:rPr lang="fr-FR" altLang="fr-FR" sz="2000" kern="0" dirty="0">
                <a:latin typeface="Source Sans Pro"/>
                <a:ea typeface="Source Sans Pro"/>
                <a:cs typeface="Source Sans Pro"/>
                <a:sym typeface="Source Sans Pro"/>
              </a:rPr>
              <a:t>un centre de santé. </a:t>
            </a:r>
          </a:p>
          <a:p>
            <a:pPr marL="684000" lvl="2" indent="-216000" fontAlgn="auto">
              <a:spcBef>
                <a:spcPts val="1200"/>
              </a:spcBef>
              <a:spcAft>
                <a:spcPts val="600"/>
              </a:spcAft>
              <a:buClr>
                <a:srgbClr val="000000"/>
              </a:buClr>
              <a:buFont typeface="Wingdings" panose="05000000000000000000" pitchFamily="2" charset="2"/>
              <a:buChar char="Ø"/>
              <a:defRPr/>
            </a:pPr>
            <a:r>
              <a:rPr lang="fr-FR" altLang="fr-FR" sz="2000" kern="0" dirty="0">
                <a:latin typeface="Source Sans Pro"/>
                <a:ea typeface="Source Sans Pro"/>
                <a:cs typeface="Source Sans Pro"/>
                <a:sym typeface="Source Sans Pro"/>
              </a:rPr>
              <a:t>Le quartier a aussi bénéficié d’une amélioration en matière de voirie et de services</a:t>
            </a:r>
            <a:r>
              <a:rPr lang="fr-FR" altLang="fr-FR" sz="2000" kern="0" dirty="0">
                <a:ea typeface="Arial"/>
                <a:sym typeface="Arial"/>
              </a:rPr>
              <a:t>. </a:t>
            </a:r>
          </a:p>
          <a:p>
            <a:pPr marL="468000" lvl="2" fontAlgn="auto">
              <a:spcBef>
                <a:spcPts val="0"/>
              </a:spcBef>
              <a:spcAft>
                <a:spcPts val="0"/>
              </a:spcAft>
              <a:buClr>
                <a:srgbClr val="000000"/>
              </a:buClr>
              <a:defRPr/>
            </a:pPr>
            <a:endParaRPr lang="fr-FR" altLang="fr-FR" sz="2000" b="1" kern="0" dirty="0">
              <a:ea typeface="Source Sans Pro"/>
              <a:sym typeface="Source Sans Pro"/>
            </a:endParaRPr>
          </a:p>
          <a:p>
            <a:pPr marL="468000" lvl="2" fontAlgn="auto">
              <a:spcBef>
                <a:spcPts val="0"/>
              </a:spcBef>
              <a:spcAft>
                <a:spcPts val="0"/>
              </a:spcAft>
              <a:buClr>
                <a:srgbClr val="000000"/>
              </a:buClr>
              <a:defRPr/>
            </a:pPr>
            <a:endParaRPr lang="fr-FR" altLang="fr-FR" sz="2000" b="1" kern="0" dirty="0">
              <a:ea typeface="Source Sans Pro"/>
              <a:sym typeface="Source Sans Pro"/>
            </a:endParaRPr>
          </a:p>
          <a:p>
            <a:pPr marL="468000" lvl="2" fontAlgn="auto">
              <a:spcBef>
                <a:spcPts val="0"/>
              </a:spcBef>
              <a:spcAft>
                <a:spcPts val="0"/>
              </a:spcAft>
              <a:buClr>
                <a:srgbClr val="000000"/>
              </a:buClr>
              <a:defRPr/>
            </a:pPr>
            <a:endParaRPr lang="fr-FR" altLang="fr-FR" sz="2000" b="1" kern="0" dirty="0">
              <a:ea typeface="Source Sans Pro"/>
              <a:sym typeface="Source Sans Pro"/>
            </a:endParaRPr>
          </a:p>
          <a:p>
            <a:pPr marL="468000" lvl="2" fontAlgn="auto">
              <a:spcBef>
                <a:spcPts val="0"/>
              </a:spcBef>
              <a:spcAft>
                <a:spcPts val="0"/>
              </a:spcAft>
              <a:buClr>
                <a:srgbClr val="000000"/>
              </a:buClr>
              <a:defRPr/>
            </a:pPr>
            <a:endParaRPr lang="fr-FR" altLang="fr-FR" sz="2000" b="1" kern="0" dirty="0">
              <a:ea typeface="Source Sans Pro"/>
              <a:sym typeface="Source Sans Pro"/>
            </a:endParaRPr>
          </a:p>
          <a:p>
            <a:pPr marL="468000" lvl="2" fontAlgn="auto">
              <a:spcBef>
                <a:spcPts val="0"/>
              </a:spcBef>
              <a:spcAft>
                <a:spcPts val="0"/>
              </a:spcAft>
              <a:buClr>
                <a:srgbClr val="000000"/>
              </a:buClr>
              <a:defRPr/>
            </a:pPr>
            <a:endParaRPr lang="fr-FR" altLang="fr-FR" sz="2000" b="1" kern="0" dirty="0">
              <a:latin typeface="Source Sans Pro"/>
              <a:ea typeface="Source Sans Pro"/>
              <a:cs typeface="Source Sans Pro"/>
              <a:sym typeface="Source Sans Pro"/>
            </a:endParaRPr>
          </a:p>
        </p:txBody>
      </p:sp>
      <p:sp>
        <p:nvSpPr>
          <p:cNvPr id="6" name="Shape 150"/>
          <p:cNvSpPr txBox="1">
            <a:spLocks noGrp="1"/>
          </p:cNvSpPr>
          <p:nvPr>
            <p:ph type="title"/>
          </p:nvPr>
        </p:nvSpPr>
        <p:spPr>
          <a:xfrm>
            <a:off x="755650" y="115888"/>
            <a:ext cx="7521575" cy="433387"/>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txBox="1">
            <a:spLocks noGrp="1"/>
          </p:cNvSpPr>
          <p:nvPr>
            <p:ph type="body" idx="1"/>
          </p:nvPr>
        </p:nvSpPr>
        <p:spPr>
          <a:xfrm>
            <a:off x="179388" y="115888"/>
            <a:ext cx="8856662" cy="720725"/>
          </a:xfrm>
        </p:spPr>
        <p:txBody>
          <a:bodyPr tIns="45700" bIns="45700">
            <a:noAutofit/>
          </a:bodyPr>
          <a:lstStyle/>
          <a:p>
            <a:pPr algn="ctr" eaLnBrk="1" fontAlgn="auto" hangingPunct="1">
              <a:spcAft>
                <a:spcPts val="0"/>
              </a:spcAft>
              <a:defRPr sz="1400" b="1" i="0" u="none" strike="noStrike" kern="1200" baseline="0">
                <a:solidFill>
                  <a:sysClr val="windowText" lastClr="000000"/>
                </a:solidFill>
                <a:latin typeface="+mn-lt"/>
                <a:ea typeface="+mn-ea"/>
                <a:cs typeface="+mn-cs"/>
              </a:defRPr>
            </a:pPr>
            <a:r>
              <a:rPr lang="fr-FR" sz="2400" b="1" u="sng" kern="1200" dirty="0">
                <a:solidFill>
                  <a:schemeClr val="dk1"/>
                </a:solidFill>
                <a:latin typeface="Source Sans Pro"/>
                <a:ea typeface="Source Sans Pro"/>
                <a:cs typeface="Source Sans Pro"/>
                <a:sym typeface="Source Sans Pro"/>
              </a:rPr>
              <a:t>Graphique1:</a:t>
            </a:r>
            <a:r>
              <a:rPr lang="fr-FR" sz="2400" b="1" kern="1200" dirty="0">
                <a:solidFill>
                  <a:schemeClr val="dk1"/>
                </a:solidFill>
                <a:latin typeface="Source Sans Pro"/>
                <a:ea typeface="Source Sans Pro"/>
                <a:cs typeface="Source Sans Pro"/>
                <a:sym typeface="Source Sans Pro"/>
              </a:rPr>
              <a:t> </a:t>
            </a:r>
            <a:r>
              <a:rPr lang="fr-FR" sz="2400" b="1" kern="1200" dirty="0" smtClean="0">
                <a:solidFill>
                  <a:sysClr val="windowText" lastClr="000000"/>
                </a:solidFill>
                <a:latin typeface="+mn-lt"/>
                <a:ea typeface="+mn-ea"/>
                <a:cs typeface="+mn-cs"/>
                <a:sym typeface="Arial"/>
              </a:rPr>
              <a:t>Caractéristiques</a:t>
            </a:r>
            <a:r>
              <a:rPr lang="en-US" sz="2400" b="1" kern="1200" dirty="0" smtClean="0">
                <a:solidFill>
                  <a:sysClr val="windowText" lastClr="000000"/>
                </a:solidFill>
                <a:latin typeface="+mn-lt"/>
                <a:ea typeface="+mn-ea"/>
                <a:cs typeface="+mn-cs"/>
                <a:sym typeface="Arial"/>
              </a:rPr>
              <a:t> </a:t>
            </a:r>
            <a:r>
              <a:rPr lang="en-US" sz="2400" b="1" kern="1200" dirty="0">
                <a:solidFill>
                  <a:sysClr val="windowText" lastClr="000000"/>
                </a:solidFill>
                <a:latin typeface="+mn-lt"/>
                <a:ea typeface="+mn-ea"/>
                <a:cs typeface="+mn-cs"/>
                <a:sym typeface="Arial"/>
              </a:rPr>
              <a:t>de </a:t>
            </a:r>
            <a:r>
              <a:rPr lang="fr-FR" sz="2400" b="1" kern="1200" dirty="0" smtClean="0">
                <a:solidFill>
                  <a:sysClr val="windowText" lastClr="000000"/>
                </a:solidFill>
                <a:latin typeface="+mn-lt"/>
                <a:ea typeface="+mn-ea"/>
                <a:cs typeface="+mn-cs"/>
                <a:sym typeface="Arial"/>
              </a:rPr>
              <a:t>l'habitat</a:t>
            </a:r>
            <a:r>
              <a:rPr lang="en-US" sz="2400" b="1" kern="1200" dirty="0" smtClean="0">
                <a:solidFill>
                  <a:sysClr val="windowText" lastClr="000000"/>
                </a:solidFill>
                <a:latin typeface="+mn-lt"/>
                <a:ea typeface="+mn-ea"/>
                <a:cs typeface="+mn-cs"/>
                <a:sym typeface="Arial"/>
              </a:rPr>
              <a:t> </a:t>
            </a:r>
            <a:r>
              <a:rPr lang="en-US" sz="2400" b="1" kern="1200" dirty="0">
                <a:solidFill>
                  <a:sysClr val="windowText" lastClr="000000"/>
                </a:solidFill>
                <a:latin typeface="+mn-lt"/>
                <a:ea typeface="+mn-ea"/>
                <a:cs typeface="+mn-cs"/>
                <a:sym typeface="Arial"/>
              </a:rPr>
              <a:t>au </a:t>
            </a:r>
            <a:r>
              <a:rPr lang="fr-FR" sz="2400" b="1" kern="1200" dirty="0" smtClean="0">
                <a:solidFill>
                  <a:sysClr val="windowText" lastClr="000000"/>
                </a:solidFill>
                <a:latin typeface="+mn-lt"/>
                <a:ea typeface="+mn-ea"/>
                <a:cs typeface="+mn-cs"/>
                <a:sym typeface="Arial"/>
              </a:rPr>
              <a:t>niveau</a:t>
            </a:r>
            <a:r>
              <a:rPr lang="en-US" sz="2400" b="1" kern="1200" dirty="0" smtClean="0">
                <a:solidFill>
                  <a:sysClr val="windowText" lastClr="000000"/>
                </a:solidFill>
                <a:latin typeface="+mn-lt"/>
                <a:ea typeface="+mn-ea"/>
                <a:cs typeface="+mn-cs"/>
                <a:sym typeface="Arial"/>
              </a:rPr>
              <a:t> </a:t>
            </a:r>
            <a:r>
              <a:rPr lang="en-US" sz="2400" b="1" kern="1200" dirty="0">
                <a:solidFill>
                  <a:sysClr val="windowText" lastClr="000000"/>
                </a:solidFill>
                <a:latin typeface="+mn-lt"/>
                <a:ea typeface="+mn-ea"/>
                <a:cs typeface="+mn-cs"/>
                <a:sym typeface="Arial"/>
              </a:rPr>
              <a:t>du Q7, au début et à la fin du </a:t>
            </a:r>
            <a:r>
              <a:rPr lang="fr-FR" sz="2400" b="1" kern="1200" dirty="0" smtClean="0">
                <a:solidFill>
                  <a:sysClr val="windowText" lastClr="000000"/>
                </a:solidFill>
                <a:latin typeface="+mn-lt"/>
                <a:ea typeface="+mn-ea"/>
                <a:cs typeface="+mn-cs"/>
                <a:sym typeface="Arial"/>
              </a:rPr>
              <a:t>projet</a:t>
            </a:r>
          </a:p>
          <a:p>
            <a:pPr eaLnBrk="1" fontAlgn="auto" hangingPunct="1">
              <a:spcAft>
                <a:spcPts val="0"/>
              </a:spcAft>
              <a:defRPr/>
            </a:pPr>
            <a:endParaRPr sz="1600" b="1" dirty="0">
              <a:solidFill>
                <a:schemeClr val="dk1"/>
              </a:solidFill>
              <a:latin typeface="Source Sans Pro"/>
              <a:ea typeface="Source Sans Pro"/>
              <a:cs typeface="Source Sans Pro"/>
              <a:sym typeface="Source Sans Pro"/>
            </a:endParaRPr>
          </a:p>
        </p:txBody>
      </p:sp>
      <p:graphicFrame>
        <p:nvGraphicFramePr>
          <p:cNvPr id="1026" name="Graphique 4"/>
          <p:cNvGraphicFramePr>
            <a:graphicFrameLocks/>
          </p:cNvGraphicFramePr>
          <p:nvPr/>
        </p:nvGraphicFramePr>
        <p:xfrm>
          <a:off x="57150" y="857250"/>
          <a:ext cx="8943975" cy="5853113"/>
        </p:xfrm>
        <a:graphic>
          <a:graphicData uri="http://schemas.openxmlformats.org/presentationml/2006/ole">
            <mc:AlternateContent xmlns:mc="http://schemas.openxmlformats.org/markup-compatibility/2006">
              <mc:Choice xmlns:v="urn:schemas-microsoft-com:vml" Requires="v">
                <p:oleObj spid="_x0000_s1028" r:id="rId4" imgW="8943607" imgH="5852667" progId="Excel.Chart.8">
                  <p:embed/>
                </p:oleObj>
              </mc:Choice>
              <mc:Fallback>
                <p:oleObj r:id="rId4" imgW="8943607" imgH="5852667" progId="Excel.Chart.8">
                  <p:embed/>
                  <p:pic>
                    <p:nvPicPr>
                      <p:cNvPr id="0" name="Graphiqu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 y="857250"/>
                        <a:ext cx="8943975" cy="5853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hape 180"/>
          <p:cNvSpPr txBox="1">
            <a:spLocks noGrp="1"/>
          </p:cNvSpPr>
          <p:nvPr>
            <p:ph type="body" idx="1"/>
          </p:nvPr>
        </p:nvSpPr>
        <p:spPr>
          <a:xfrm>
            <a:off x="250825" y="765175"/>
            <a:ext cx="8642350" cy="5903913"/>
          </a:xfrm>
        </p:spPr>
        <p:txBody>
          <a:bodyPr tIns="45700" bIns="45700"/>
          <a:lstStyle/>
          <a:p>
            <a:pPr eaLnBrk="1" hangingPunct="1">
              <a:spcBef>
                <a:spcPct val="0"/>
              </a:spcBef>
              <a:buClr>
                <a:srgbClr val="000000"/>
              </a:buClr>
              <a:buSzPct val="25000"/>
            </a:pPr>
            <a:r>
              <a:rPr lang="fr-FR" altLang="tr-TR" sz="1800" b="1" u="sng" smtClean="0">
                <a:latin typeface="Source Sans Pro"/>
                <a:ea typeface="Source Sans Pro"/>
                <a:cs typeface="Source Sans Pro"/>
                <a:sym typeface="Source Sans Pro"/>
              </a:rPr>
              <a:t>Tableau 1</a:t>
            </a:r>
            <a:r>
              <a:rPr lang="fr-FR" altLang="tr-TR" sz="1800" b="1" smtClean="0">
                <a:latin typeface="Source Sans Pro"/>
                <a:ea typeface="Source Sans Pro"/>
                <a:cs typeface="Source Sans Pro"/>
                <a:sym typeface="Source Sans Pro"/>
              </a:rPr>
              <a:t>: Résultats par rapport au cadre logique du PREPUD</a:t>
            </a:r>
          </a:p>
          <a:p>
            <a:pPr eaLnBrk="1" hangingPunct="1">
              <a:buClr>
                <a:srgbClr val="000000"/>
              </a:buClr>
            </a:pPr>
            <a:endParaRPr lang="fr-FR" altLang="tr-TR" sz="1600" b="1" smtClean="0">
              <a:latin typeface="Source Sans Pro"/>
              <a:ea typeface="Source Sans Pro"/>
              <a:cs typeface="Source Sans Pro"/>
              <a:sym typeface="Source Sans Pro"/>
            </a:endParaRPr>
          </a:p>
        </p:txBody>
      </p:sp>
      <p:sp>
        <p:nvSpPr>
          <p:cNvPr id="26627" name="Rectangle 1"/>
          <p:cNvSpPr>
            <a:spLocks noChangeArrowheads="1"/>
          </p:cNvSpPr>
          <p:nvPr/>
        </p:nvSpPr>
        <p:spPr bwMode="auto">
          <a:xfrm>
            <a:off x="3165475" y="11001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fr-FR" sz="1800">
                <a:solidFill>
                  <a:schemeClr val="tx1"/>
                </a:solidFill>
              </a:rPr>
              <a:t/>
            </a:r>
            <a:br>
              <a:rPr lang="fr-FR" altLang="fr-FR" sz="1800">
                <a:solidFill>
                  <a:schemeClr val="tx1"/>
                </a:solidFill>
              </a:rPr>
            </a:br>
            <a:endParaRPr lang="fr-FR" altLang="fr-FR" sz="1800">
              <a:solidFill>
                <a:schemeClr val="tx1"/>
              </a:solidFill>
            </a:endParaRPr>
          </a:p>
        </p:txBody>
      </p:sp>
      <p:graphicFrame>
        <p:nvGraphicFramePr>
          <p:cNvPr id="6" name="Tableau 5"/>
          <p:cNvGraphicFramePr>
            <a:graphicFrameLocks noGrp="1"/>
          </p:cNvGraphicFramePr>
          <p:nvPr/>
        </p:nvGraphicFramePr>
        <p:xfrm>
          <a:off x="107950" y="1304925"/>
          <a:ext cx="8856663" cy="5689600"/>
        </p:xfrm>
        <a:graphic>
          <a:graphicData uri="http://schemas.openxmlformats.org/drawingml/2006/table">
            <a:tbl>
              <a:tblPr firstRow="1" firstCol="1" bandRow="1">
                <a:tableStyleId>{D969DA02-3A93-4694-806E-B10726D65EC6}</a:tableStyleId>
              </a:tblPr>
              <a:tblGrid>
                <a:gridCol w="1834949"/>
                <a:gridCol w="3458175"/>
                <a:gridCol w="3563539"/>
              </a:tblGrid>
              <a:tr h="254264">
                <a:tc>
                  <a:txBody>
                    <a:bodyPr/>
                    <a:lstStyle/>
                    <a:p>
                      <a:pPr algn="ctr">
                        <a:lnSpc>
                          <a:spcPct val="115000"/>
                        </a:lnSpc>
                        <a:spcAft>
                          <a:spcPts val="0"/>
                        </a:spcAft>
                      </a:pPr>
                      <a:r>
                        <a:rPr lang="fr-FR" sz="1400" dirty="0">
                          <a:effectLst/>
                        </a:rPr>
                        <a:t>OBJECTIFS</a:t>
                      </a:r>
                      <a:endParaRPr lang="fr-FR" sz="1400" dirty="0">
                        <a:effectLst/>
                        <a:latin typeface="Calibri"/>
                        <a:ea typeface="Calibri"/>
                        <a:cs typeface="Times New Roman"/>
                      </a:endParaRPr>
                    </a:p>
                  </a:txBody>
                  <a:tcPr marL="53875" marR="53875" marT="0" marB="0"/>
                </a:tc>
                <a:tc>
                  <a:txBody>
                    <a:bodyPr/>
                    <a:lstStyle/>
                    <a:p>
                      <a:pPr algn="ctr">
                        <a:lnSpc>
                          <a:spcPct val="115000"/>
                        </a:lnSpc>
                        <a:spcAft>
                          <a:spcPts val="0"/>
                        </a:spcAft>
                      </a:pPr>
                      <a:r>
                        <a:rPr lang="fr-FR" sz="1400">
                          <a:effectLst/>
                        </a:rPr>
                        <a:t>RESULTATS ATTENDUS</a:t>
                      </a:r>
                      <a:endParaRPr lang="fr-FR" sz="1400">
                        <a:effectLst/>
                        <a:latin typeface="Calibri"/>
                        <a:ea typeface="Calibri"/>
                        <a:cs typeface="Times New Roman"/>
                      </a:endParaRPr>
                    </a:p>
                  </a:txBody>
                  <a:tcPr marL="53875" marR="53875" marT="0" marB="0"/>
                </a:tc>
                <a:tc>
                  <a:txBody>
                    <a:bodyPr/>
                    <a:lstStyle/>
                    <a:p>
                      <a:pPr algn="ctr">
                        <a:lnSpc>
                          <a:spcPct val="115000"/>
                        </a:lnSpc>
                        <a:spcAft>
                          <a:spcPts val="0"/>
                        </a:spcAft>
                      </a:pPr>
                      <a:r>
                        <a:rPr lang="fr-FR" sz="1400">
                          <a:effectLst/>
                        </a:rPr>
                        <a:t>RESULTATS ATTEINTS</a:t>
                      </a:r>
                      <a:endParaRPr lang="fr-FR" sz="1400">
                        <a:effectLst/>
                        <a:latin typeface="Calibri"/>
                        <a:ea typeface="Calibri"/>
                        <a:cs typeface="Times New Roman"/>
                      </a:endParaRPr>
                    </a:p>
                  </a:txBody>
                  <a:tcPr marL="53875" marR="53875" marT="0" marB="0"/>
                </a:tc>
              </a:tr>
              <a:tr h="662285">
                <a:tc rowSpan="5">
                  <a:txBody>
                    <a:bodyPr/>
                    <a:lstStyle/>
                    <a:p>
                      <a:pPr algn="ctr">
                        <a:lnSpc>
                          <a:spcPct val="115000"/>
                        </a:lnSpc>
                        <a:spcAft>
                          <a:spcPts val="0"/>
                        </a:spcAft>
                      </a:pPr>
                      <a:r>
                        <a:rPr lang="fr-FR" sz="1400" dirty="0">
                          <a:effectLst/>
                        </a:rPr>
                        <a:t> </a:t>
                      </a:r>
                    </a:p>
                    <a:p>
                      <a:pPr algn="ctr">
                        <a:lnSpc>
                          <a:spcPct val="115000"/>
                        </a:lnSpc>
                        <a:spcAft>
                          <a:spcPts val="0"/>
                        </a:spcAft>
                      </a:pPr>
                      <a:r>
                        <a:rPr lang="fr-FR" sz="1400" dirty="0">
                          <a:effectLst/>
                        </a:rPr>
                        <a:t> </a:t>
                      </a:r>
                    </a:p>
                    <a:p>
                      <a:pPr algn="ctr">
                        <a:lnSpc>
                          <a:spcPct val="115000"/>
                        </a:lnSpc>
                        <a:spcAft>
                          <a:spcPts val="0"/>
                        </a:spcAft>
                      </a:pPr>
                      <a:r>
                        <a:rPr lang="fr-FR" sz="1400" dirty="0">
                          <a:effectLst/>
                        </a:rPr>
                        <a:t> </a:t>
                      </a:r>
                    </a:p>
                    <a:p>
                      <a:pPr algn="ctr">
                        <a:lnSpc>
                          <a:spcPct val="115000"/>
                        </a:lnSpc>
                        <a:spcAft>
                          <a:spcPts val="0"/>
                        </a:spcAft>
                      </a:pPr>
                      <a:r>
                        <a:rPr lang="fr-FR" sz="1400" dirty="0">
                          <a:effectLst/>
                        </a:rPr>
                        <a:t> </a:t>
                      </a:r>
                    </a:p>
                    <a:p>
                      <a:pPr algn="ctr">
                        <a:lnSpc>
                          <a:spcPct val="115000"/>
                        </a:lnSpc>
                        <a:spcAft>
                          <a:spcPts val="0"/>
                        </a:spcAft>
                      </a:pPr>
                      <a:r>
                        <a:rPr lang="fr-FR" sz="1400" dirty="0">
                          <a:effectLst/>
                        </a:rPr>
                        <a:t> </a:t>
                      </a:r>
                    </a:p>
                    <a:p>
                      <a:pPr algn="ctr">
                        <a:lnSpc>
                          <a:spcPct val="115000"/>
                        </a:lnSpc>
                        <a:spcAft>
                          <a:spcPts val="0"/>
                        </a:spcAft>
                      </a:pPr>
                      <a:r>
                        <a:rPr lang="fr-FR" sz="1400" dirty="0">
                          <a:effectLst/>
                        </a:rPr>
                        <a:t> </a:t>
                      </a:r>
                    </a:p>
                    <a:p>
                      <a:pPr algn="ctr">
                        <a:lnSpc>
                          <a:spcPct val="115000"/>
                        </a:lnSpc>
                        <a:spcAft>
                          <a:spcPts val="0"/>
                        </a:spcAft>
                      </a:pPr>
                      <a:r>
                        <a:rPr lang="fr-FR" sz="1400" dirty="0">
                          <a:effectLst/>
                        </a:rPr>
                        <a:t> </a:t>
                      </a:r>
                    </a:p>
                    <a:p>
                      <a:pPr algn="ctr">
                        <a:lnSpc>
                          <a:spcPct val="115000"/>
                        </a:lnSpc>
                        <a:spcAft>
                          <a:spcPts val="0"/>
                        </a:spcAft>
                      </a:pPr>
                      <a:r>
                        <a:rPr lang="fr-FR" sz="1400" dirty="0">
                          <a:effectLst/>
                        </a:rPr>
                        <a:t> </a:t>
                      </a:r>
                    </a:p>
                    <a:p>
                      <a:pPr algn="ctr">
                        <a:lnSpc>
                          <a:spcPct val="115000"/>
                        </a:lnSpc>
                        <a:spcAft>
                          <a:spcPts val="0"/>
                        </a:spcAft>
                      </a:pPr>
                      <a:r>
                        <a:rPr lang="fr-FR" sz="1400" dirty="0">
                          <a:effectLst/>
                        </a:rPr>
                        <a:t>Améliorer l’accès aux infrastructures sociales et</a:t>
                      </a:r>
                    </a:p>
                    <a:p>
                      <a:pPr algn="ctr">
                        <a:lnSpc>
                          <a:spcPct val="115000"/>
                        </a:lnSpc>
                        <a:spcAft>
                          <a:spcPts val="0"/>
                        </a:spcAft>
                      </a:pPr>
                      <a:r>
                        <a:rPr lang="fr-FR" sz="1400" dirty="0">
                          <a:effectLst/>
                        </a:rPr>
                        <a:t>économiques de base du Quartier 7.</a:t>
                      </a:r>
                      <a:endParaRPr lang="fr-FR" sz="1400" dirty="0">
                        <a:effectLst/>
                        <a:latin typeface="Calibri"/>
                        <a:ea typeface="Calibri"/>
                        <a:cs typeface="Times New Roman"/>
                      </a:endParaRPr>
                    </a:p>
                  </a:txBody>
                  <a:tcPr marL="53875" marR="53875" marT="0" marB="0"/>
                </a:tc>
                <a:tc>
                  <a:txBody>
                    <a:bodyPr/>
                    <a:lstStyle/>
                    <a:p>
                      <a:pPr>
                        <a:lnSpc>
                          <a:spcPct val="115000"/>
                        </a:lnSpc>
                        <a:spcAft>
                          <a:spcPts val="0"/>
                        </a:spcAft>
                      </a:pPr>
                      <a:r>
                        <a:rPr lang="fr-FR" sz="1400" dirty="0">
                          <a:effectLst/>
                        </a:rPr>
                        <a:t>Infrastructures de </a:t>
                      </a:r>
                      <a:r>
                        <a:rPr lang="fr-FR" sz="1400" dirty="0" smtClean="0">
                          <a:effectLst/>
                        </a:rPr>
                        <a:t>base</a:t>
                      </a:r>
                      <a:r>
                        <a:rPr lang="fr-FR" sz="1400" baseline="0" dirty="0" smtClean="0">
                          <a:effectLst/>
                        </a:rPr>
                        <a:t> </a:t>
                      </a:r>
                      <a:r>
                        <a:rPr lang="fr-FR" sz="1400" dirty="0" smtClean="0">
                          <a:effectLst/>
                        </a:rPr>
                        <a:t>10</a:t>
                      </a:r>
                      <a:r>
                        <a:rPr lang="fr-FR" sz="1400" dirty="0">
                          <a:effectLst/>
                        </a:rPr>
                        <a:t>% de foyers prêts à investir </a:t>
                      </a:r>
                      <a:r>
                        <a:rPr lang="fr-FR" sz="1400" dirty="0" smtClean="0">
                          <a:effectLst/>
                        </a:rPr>
                        <a:t>dans</a:t>
                      </a:r>
                      <a:r>
                        <a:rPr lang="fr-FR" sz="1400" baseline="0" dirty="0" smtClean="0">
                          <a:effectLst/>
                        </a:rPr>
                        <a:t> </a:t>
                      </a:r>
                      <a:r>
                        <a:rPr lang="fr-FR" sz="1400" dirty="0" smtClean="0">
                          <a:effectLst/>
                        </a:rPr>
                        <a:t>de </a:t>
                      </a:r>
                      <a:r>
                        <a:rPr lang="fr-FR" sz="1400" dirty="0">
                          <a:effectLst/>
                        </a:rPr>
                        <a:t>nouvelles </a:t>
                      </a:r>
                      <a:r>
                        <a:rPr lang="fr-FR" sz="1400" dirty="0" smtClean="0">
                          <a:effectLst/>
                        </a:rPr>
                        <a:t>latrines</a:t>
                      </a:r>
                      <a:endParaRPr lang="fr-FR" sz="1400" dirty="0">
                        <a:effectLst/>
                      </a:endParaRPr>
                    </a:p>
                  </a:txBody>
                  <a:tcPr marL="53875" marR="53875" marT="0" marB="0"/>
                </a:tc>
                <a:tc>
                  <a:txBody>
                    <a:bodyPr/>
                    <a:lstStyle/>
                    <a:p>
                      <a:pPr>
                        <a:lnSpc>
                          <a:spcPct val="115000"/>
                        </a:lnSpc>
                        <a:spcAft>
                          <a:spcPts val="0"/>
                        </a:spcAft>
                      </a:pPr>
                      <a:r>
                        <a:rPr lang="fr-FR" sz="1400" dirty="0">
                          <a:effectLst/>
                        </a:rPr>
                        <a:t>22,8 %</a:t>
                      </a:r>
                      <a:endParaRPr lang="fr-FR" sz="1400" dirty="0">
                        <a:effectLst/>
                        <a:latin typeface="Calibri"/>
                        <a:ea typeface="Calibri"/>
                        <a:cs typeface="Times New Roman"/>
                      </a:endParaRPr>
                    </a:p>
                  </a:txBody>
                  <a:tcPr marL="53875" marR="53875" marT="0" marB="0"/>
                </a:tc>
              </a:tr>
              <a:tr h="872112">
                <a:tc vMerge="1">
                  <a:txBody>
                    <a:bodyPr/>
                    <a:lstStyle/>
                    <a:p>
                      <a:endParaRPr lang="fr-FR"/>
                    </a:p>
                  </a:txBody>
                  <a:tcPr/>
                </a:tc>
                <a:tc>
                  <a:txBody>
                    <a:bodyPr/>
                    <a:lstStyle/>
                    <a:p>
                      <a:pPr>
                        <a:lnSpc>
                          <a:spcPct val="115000"/>
                        </a:lnSpc>
                        <a:spcAft>
                          <a:spcPts val="0"/>
                        </a:spcAft>
                      </a:pPr>
                      <a:r>
                        <a:rPr lang="fr-FR" sz="1400" dirty="0">
                          <a:effectLst/>
                        </a:rPr>
                        <a:t>Infrastructures de base</a:t>
                      </a:r>
                    </a:p>
                    <a:p>
                      <a:pPr>
                        <a:lnSpc>
                          <a:spcPct val="115000"/>
                        </a:lnSpc>
                        <a:spcAft>
                          <a:spcPts val="0"/>
                        </a:spcAft>
                      </a:pPr>
                      <a:r>
                        <a:rPr lang="fr-FR" sz="1400" dirty="0">
                          <a:effectLst/>
                        </a:rPr>
                        <a:t>Augmentation de 50% des propriétés dans </a:t>
                      </a:r>
                      <a:r>
                        <a:rPr lang="fr-FR" sz="1400" dirty="0" smtClean="0">
                          <a:effectLst/>
                        </a:rPr>
                        <a:t>un</a:t>
                      </a:r>
                      <a:r>
                        <a:rPr lang="fr-FR" sz="1400" baseline="0" dirty="0" smtClean="0">
                          <a:effectLst/>
                        </a:rPr>
                        <a:t> </a:t>
                      </a:r>
                      <a:r>
                        <a:rPr lang="fr-FR" sz="1400" dirty="0" smtClean="0">
                          <a:effectLst/>
                        </a:rPr>
                        <a:t>rayon </a:t>
                      </a:r>
                      <a:r>
                        <a:rPr lang="fr-FR" sz="1400" dirty="0">
                          <a:effectLst/>
                        </a:rPr>
                        <a:t>de 50 m des </a:t>
                      </a:r>
                      <a:r>
                        <a:rPr lang="fr-FR" sz="1400" dirty="0" smtClean="0">
                          <a:effectLst/>
                        </a:rPr>
                        <a:t>routes</a:t>
                      </a:r>
                      <a:r>
                        <a:rPr lang="fr-FR" sz="1400" baseline="0" dirty="0" smtClean="0">
                          <a:effectLst/>
                        </a:rPr>
                        <a:t> </a:t>
                      </a:r>
                      <a:r>
                        <a:rPr lang="fr-FR" sz="1400" dirty="0" smtClean="0">
                          <a:effectLst/>
                        </a:rPr>
                        <a:t>recouvertes</a:t>
                      </a:r>
                      <a:endParaRPr lang="fr-FR" sz="1400" dirty="0">
                        <a:effectLst/>
                      </a:endParaRPr>
                    </a:p>
                  </a:txBody>
                  <a:tcPr marL="53875" marR="53875" marT="0" marB="0"/>
                </a:tc>
                <a:tc>
                  <a:txBody>
                    <a:bodyPr/>
                    <a:lstStyle/>
                    <a:p>
                      <a:pPr>
                        <a:lnSpc>
                          <a:spcPct val="115000"/>
                        </a:lnSpc>
                        <a:spcAft>
                          <a:spcPts val="0"/>
                        </a:spcAft>
                      </a:pPr>
                      <a:r>
                        <a:rPr lang="fr-FR" sz="1400" dirty="0">
                          <a:effectLst/>
                        </a:rPr>
                        <a:t>Objectif atteint</a:t>
                      </a:r>
                      <a:endParaRPr lang="fr-FR" sz="1400" dirty="0">
                        <a:effectLst/>
                        <a:latin typeface="Calibri"/>
                        <a:ea typeface="Calibri"/>
                        <a:cs typeface="Times New Roman"/>
                      </a:endParaRPr>
                    </a:p>
                  </a:txBody>
                  <a:tcPr marL="53875" marR="53875" marT="0" marB="0"/>
                </a:tc>
              </a:tr>
              <a:tr h="894883">
                <a:tc vMerge="1">
                  <a:txBody>
                    <a:bodyPr/>
                    <a:lstStyle/>
                    <a:p>
                      <a:endParaRPr lang="fr-FR"/>
                    </a:p>
                  </a:txBody>
                  <a:tcPr/>
                </a:tc>
                <a:tc>
                  <a:txBody>
                    <a:bodyPr/>
                    <a:lstStyle/>
                    <a:p>
                      <a:pPr>
                        <a:lnSpc>
                          <a:spcPct val="115000"/>
                        </a:lnSpc>
                        <a:spcAft>
                          <a:spcPts val="0"/>
                        </a:spcAft>
                      </a:pPr>
                      <a:r>
                        <a:rPr lang="fr-FR" sz="1400" dirty="0">
                          <a:effectLst/>
                        </a:rPr>
                        <a:t>Infrastructures de base</a:t>
                      </a:r>
                    </a:p>
                    <a:p>
                      <a:pPr>
                        <a:lnSpc>
                          <a:spcPct val="115000"/>
                        </a:lnSpc>
                        <a:spcAft>
                          <a:spcPts val="0"/>
                        </a:spcAft>
                      </a:pPr>
                      <a:r>
                        <a:rPr lang="fr-FR" sz="1400" dirty="0">
                          <a:effectLst/>
                        </a:rPr>
                        <a:t>Diminution de 40% du temps</a:t>
                      </a:r>
                    </a:p>
                    <a:p>
                      <a:pPr>
                        <a:lnSpc>
                          <a:spcPct val="115000"/>
                        </a:lnSpc>
                        <a:spcAft>
                          <a:spcPts val="0"/>
                        </a:spcAft>
                      </a:pPr>
                      <a:r>
                        <a:rPr lang="fr-FR" sz="1400" dirty="0">
                          <a:effectLst/>
                        </a:rPr>
                        <a:t>d’évacuation des eaux de </a:t>
                      </a:r>
                      <a:r>
                        <a:rPr lang="fr-FR" sz="1400" dirty="0" smtClean="0">
                          <a:effectLst/>
                        </a:rPr>
                        <a:t>pluie</a:t>
                      </a:r>
                      <a:endParaRPr lang="fr-FR" sz="1400" dirty="0">
                        <a:effectLst/>
                      </a:endParaRPr>
                    </a:p>
                  </a:txBody>
                  <a:tcPr marL="53875" marR="53875" marT="0" marB="0"/>
                </a:tc>
                <a:tc>
                  <a:txBody>
                    <a:bodyPr/>
                    <a:lstStyle/>
                    <a:p>
                      <a:pPr>
                        <a:lnSpc>
                          <a:spcPct val="115000"/>
                        </a:lnSpc>
                        <a:spcAft>
                          <a:spcPts val="0"/>
                        </a:spcAft>
                      </a:pPr>
                      <a:r>
                        <a:rPr lang="fr-FR" sz="1400" dirty="0">
                          <a:effectLst/>
                        </a:rPr>
                        <a:t>Objectif atteint sur les voies revêtues </a:t>
                      </a:r>
                    </a:p>
                    <a:p>
                      <a:pPr>
                        <a:lnSpc>
                          <a:spcPct val="115000"/>
                        </a:lnSpc>
                        <a:spcAft>
                          <a:spcPts val="0"/>
                        </a:spcAft>
                      </a:pPr>
                      <a:r>
                        <a:rPr lang="fr-FR" sz="1400" dirty="0">
                          <a:effectLst/>
                        </a:rPr>
                        <a:t> </a:t>
                      </a:r>
                      <a:endParaRPr lang="fr-FR" sz="1400" dirty="0">
                        <a:effectLst/>
                        <a:latin typeface="Calibri"/>
                        <a:ea typeface="Calibri"/>
                        <a:cs typeface="Times New Roman"/>
                      </a:endParaRPr>
                    </a:p>
                  </a:txBody>
                  <a:tcPr marL="53875" marR="53875" marT="0" marB="0"/>
                </a:tc>
              </a:tr>
              <a:tr h="2208542">
                <a:tc vMerge="1">
                  <a:txBody>
                    <a:bodyPr/>
                    <a:lstStyle/>
                    <a:p>
                      <a:endParaRPr lang="fr-FR"/>
                    </a:p>
                  </a:txBody>
                  <a:tcPr/>
                </a:tc>
                <a:tc>
                  <a:txBody>
                    <a:bodyPr/>
                    <a:lstStyle/>
                    <a:p>
                      <a:pPr>
                        <a:lnSpc>
                          <a:spcPct val="115000"/>
                        </a:lnSpc>
                        <a:spcAft>
                          <a:spcPts val="0"/>
                        </a:spcAft>
                      </a:pPr>
                      <a:r>
                        <a:rPr lang="fr-FR" sz="1400" dirty="0">
                          <a:effectLst/>
                        </a:rPr>
                        <a:t>Équipements</a:t>
                      </a:r>
                    </a:p>
                    <a:p>
                      <a:pPr>
                        <a:lnSpc>
                          <a:spcPct val="115000"/>
                        </a:lnSpc>
                        <a:spcAft>
                          <a:spcPts val="0"/>
                        </a:spcAft>
                      </a:pPr>
                      <a:r>
                        <a:rPr lang="fr-FR" sz="1400" dirty="0">
                          <a:effectLst/>
                        </a:rPr>
                        <a:t>Utilisation du centre de</a:t>
                      </a:r>
                    </a:p>
                    <a:p>
                      <a:pPr>
                        <a:lnSpc>
                          <a:spcPct val="115000"/>
                        </a:lnSpc>
                        <a:spcAft>
                          <a:spcPts val="0"/>
                        </a:spcAft>
                      </a:pPr>
                      <a:r>
                        <a:rPr lang="fr-FR" sz="1400" dirty="0">
                          <a:effectLst/>
                        </a:rPr>
                        <a:t>développement communautaire</a:t>
                      </a:r>
                    </a:p>
                    <a:p>
                      <a:pPr>
                        <a:lnSpc>
                          <a:spcPct val="115000"/>
                        </a:lnSpc>
                        <a:spcAft>
                          <a:spcPts val="0"/>
                        </a:spcAft>
                      </a:pPr>
                      <a:r>
                        <a:rPr lang="fr-FR" sz="1400" dirty="0">
                          <a:effectLst/>
                        </a:rPr>
                        <a:t>et ses équipements par 1000 habitants du quartier 7</a:t>
                      </a:r>
                      <a:endParaRPr lang="fr-FR" sz="1400" dirty="0">
                        <a:effectLst/>
                        <a:latin typeface="Calibri"/>
                        <a:ea typeface="Calibri"/>
                        <a:cs typeface="Times New Roman"/>
                      </a:endParaRPr>
                    </a:p>
                  </a:txBody>
                  <a:tcPr marL="53875" marR="53875" marT="0" marB="0"/>
                </a:tc>
                <a:tc>
                  <a:txBody>
                    <a:bodyPr/>
                    <a:lstStyle/>
                    <a:p>
                      <a:pPr>
                        <a:lnSpc>
                          <a:spcPct val="115000"/>
                        </a:lnSpc>
                        <a:spcAft>
                          <a:spcPts val="0"/>
                        </a:spcAft>
                      </a:pPr>
                      <a:r>
                        <a:rPr lang="fr-FR" sz="1400" b="1" dirty="0">
                          <a:effectLst/>
                        </a:rPr>
                        <a:t>936</a:t>
                      </a:r>
                      <a:r>
                        <a:rPr lang="fr-FR" sz="1400" dirty="0">
                          <a:effectLst/>
                        </a:rPr>
                        <a:t> </a:t>
                      </a:r>
                      <a:r>
                        <a:rPr lang="fr-FR" sz="1400" b="1" dirty="0">
                          <a:effectLst/>
                        </a:rPr>
                        <a:t>jeunes</a:t>
                      </a:r>
                      <a:r>
                        <a:rPr lang="fr-FR" sz="1400" dirty="0">
                          <a:effectLst/>
                        </a:rPr>
                        <a:t> utilisent le CDC </a:t>
                      </a:r>
                    </a:p>
                    <a:p>
                      <a:pPr>
                        <a:lnSpc>
                          <a:spcPct val="115000"/>
                        </a:lnSpc>
                        <a:spcAft>
                          <a:spcPts val="0"/>
                        </a:spcAft>
                      </a:pPr>
                      <a:r>
                        <a:rPr lang="fr-FR" sz="1400" b="1" dirty="0">
                          <a:effectLst/>
                        </a:rPr>
                        <a:t>792</a:t>
                      </a:r>
                      <a:r>
                        <a:rPr lang="fr-FR" sz="1400" dirty="0">
                          <a:effectLst/>
                        </a:rPr>
                        <a:t> </a:t>
                      </a:r>
                      <a:r>
                        <a:rPr lang="fr-FR" sz="1400" dirty="0" smtClean="0">
                          <a:effectLst/>
                        </a:rPr>
                        <a:t> </a:t>
                      </a:r>
                      <a:r>
                        <a:rPr lang="fr-FR" sz="1400" b="1" dirty="0" smtClean="0">
                          <a:effectLst/>
                        </a:rPr>
                        <a:t>Jeunes</a:t>
                      </a:r>
                      <a:r>
                        <a:rPr lang="fr-FR" sz="1400" baseline="0" dirty="0" smtClean="0">
                          <a:effectLst/>
                        </a:rPr>
                        <a:t> utilisent les </a:t>
                      </a:r>
                      <a:r>
                        <a:rPr lang="fr-FR" sz="1400" dirty="0" smtClean="0">
                          <a:effectLst/>
                        </a:rPr>
                        <a:t>aires </a:t>
                      </a:r>
                      <a:r>
                        <a:rPr lang="fr-FR" sz="1400" dirty="0">
                          <a:effectLst/>
                        </a:rPr>
                        <a:t>de jeux par  mois  en </a:t>
                      </a:r>
                      <a:r>
                        <a:rPr lang="fr-FR" sz="1400" dirty="0" smtClean="0">
                          <a:effectLst/>
                        </a:rPr>
                        <a:t>moyenne</a:t>
                      </a:r>
                      <a:endParaRPr lang="fr-FR" sz="1400" dirty="0">
                        <a:effectLst/>
                      </a:endParaRPr>
                    </a:p>
                    <a:p>
                      <a:pPr>
                        <a:lnSpc>
                          <a:spcPct val="115000"/>
                        </a:lnSpc>
                        <a:spcAft>
                          <a:spcPts val="0"/>
                        </a:spcAft>
                      </a:pPr>
                      <a:r>
                        <a:rPr lang="fr-FR" sz="1400" b="1" dirty="0">
                          <a:effectLst/>
                        </a:rPr>
                        <a:t>2</a:t>
                      </a:r>
                      <a:r>
                        <a:rPr lang="fr-FR" sz="1400" dirty="0">
                          <a:effectLst/>
                        </a:rPr>
                        <a:t> conférences réunissant </a:t>
                      </a:r>
                      <a:r>
                        <a:rPr lang="fr-FR" sz="1400" b="1" dirty="0">
                          <a:effectLst/>
                        </a:rPr>
                        <a:t>400</a:t>
                      </a:r>
                      <a:r>
                        <a:rPr lang="fr-FR" sz="1400" dirty="0">
                          <a:effectLst/>
                        </a:rPr>
                        <a:t> </a:t>
                      </a:r>
                    </a:p>
                    <a:p>
                      <a:pPr>
                        <a:lnSpc>
                          <a:spcPct val="115000"/>
                        </a:lnSpc>
                        <a:spcAft>
                          <a:spcPts val="0"/>
                        </a:spcAft>
                      </a:pPr>
                      <a:r>
                        <a:rPr lang="fr-FR" sz="1400" b="1" dirty="0">
                          <a:effectLst/>
                        </a:rPr>
                        <a:t>25</a:t>
                      </a:r>
                      <a:r>
                        <a:rPr lang="fr-FR" sz="1400" dirty="0">
                          <a:effectLst/>
                        </a:rPr>
                        <a:t> formés en secourisme</a:t>
                      </a:r>
                    </a:p>
                    <a:p>
                      <a:pPr>
                        <a:lnSpc>
                          <a:spcPct val="115000"/>
                        </a:lnSpc>
                        <a:spcAft>
                          <a:spcPts val="0"/>
                        </a:spcAft>
                      </a:pPr>
                      <a:endParaRPr lang="fr-FR" sz="1400" dirty="0" smtClean="0">
                        <a:effectLst/>
                      </a:endParaRPr>
                    </a:p>
                    <a:p>
                      <a:pPr marL="0" marR="0" indent="0" algn="l" defTabSz="914400" rtl="0" eaLnBrk="1" fontAlgn="auto" latinLnBrk="0" hangingPunct="1">
                        <a:lnSpc>
                          <a:spcPct val="115000"/>
                        </a:lnSpc>
                        <a:spcBef>
                          <a:spcPts val="0"/>
                        </a:spcBef>
                        <a:spcAft>
                          <a:spcPts val="0"/>
                        </a:spcAft>
                        <a:buClrTx/>
                        <a:buSzTx/>
                        <a:buFontTx/>
                        <a:buNone/>
                        <a:tabLst/>
                        <a:defRPr/>
                      </a:pPr>
                      <a:r>
                        <a:rPr lang="fr-FR" sz="1400" b="1" dirty="0" smtClean="0">
                          <a:effectLst/>
                        </a:rPr>
                        <a:t>En moyenne 2153</a:t>
                      </a:r>
                      <a:r>
                        <a:rPr lang="fr-FR" sz="1400" b="1" baseline="0" dirty="0" smtClean="0">
                          <a:effectLst/>
                          <a:latin typeface="Calibri"/>
                          <a:cs typeface="Times New Roman"/>
                        </a:rPr>
                        <a:t> </a:t>
                      </a:r>
                      <a:r>
                        <a:rPr lang="fr-FR" sz="1400" dirty="0" smtClean="0">
                          <a:effectLst/>
                        </a:rPr>
                        <a:t>personnes utilisent régulièrement le CDC par an</a:t>
                      </a:r>
                      <a:endParaRPr lang="fr-FR" sz="1400" dirty="0">
                        <a:effectLst/>
                      </a:endParaRPr>
                    </a:p>
                    <a:p>
                      <a:pPr>
                        <a:lnSpc>
                          <a:spcPct val="115000"/>
                        </a:lnSpc>
                        <a:spcAft>
                          <a:spcPts val="0"/>
                        </a:spcAft>
                      </a:pPr>
                      <a:r>
                        <a:rPr lang="fr-FR" sz="1400" dirty="0">
                          <a:effectLst/>
                        </a:rPr>
                        <a:t> </a:t>
                      </a:r>
                      <a:endParaRPr lang="fr-FR" sz="1400" b="1" dirty="0">
                        <a:effectLst/>
                        <a:latin typeface="Calibri"/>
                        <a:ea typeface="Calibri"/>
                        <a:cs typeface="Times New Roman"/>
                      </a:endParaRPr>
                    </a:p>
                  </a:txBody>
                  <a:tcPr marL="53875" marR="53875" marT="0" marB="0"/>
                </a:tc>
              </a:tr>
              <a:tr h="797516">
                <a:tc vMerge="1">
                  <a:txBody>
                    <a:bodyPr/>
                    <a:lstStyle/>
                    <a:p>
                      <a:endParaRPr lang="fr-FR"/>
                    </a:p>
                  </a:txBody>
                  <a:tcPr/>
                </a:tc>
                <a:tc>
                  <a:txBody>
                    <a:bodyPr/>
                    <a:lstStyle/>
                    <a:p>
                      <a:pPr>
                        <a:lnSpc>
                          <a:spcPct val="115000"/>
                        </a:lnSpc>
                        <a:spcAft>
                          <a:spcPts val="0"/>
                        </a:spcAft>
                      </a:pPr>
                      <a:r>
                        <a:rPr lang="fr-FR" sz="1400" dirty="0">
                          <a:effectLst/>
                        </a:rPr>
                        <a:t>Équipements*</a:t>
                      </a:r>
                    </a:p>
                    <a:p>
                      <a:pPr>
                        <a:lnSpc>
                          <a:spcPct val="115000"/>
                        </a:lnSpc>
                        <a:spcAft>
                          <a:spcPts val="0"/>
                        </a:spcAft>
                      </a:pPr>
                      <a:r>
                        <a:rPr lang="fr-FR" sz="1400" dirty="0">
                          <a:effectLst/>
                        </a:rPr>
                        <a:t>Utilisation du centre de santé par 70% des habitants du Q.7</a:t>
                      </a:r>
                      <a:endParaRPr lang="fr-FR" sz="1400" dirty="0">
                        <a:effectLst/>
                        <a:latin typeface="Calibri"/>
                        <a:ea typeface="Calibri"/>
                        <a:cs typeface="Times New Roman"/>
                      </a:endParaRPr>
                    </a:p>
                  </a:txBody>
                  <a:tcPr marL="53875" marR="53875" marT="0" marB="0"/>
                </a:tc>
                <a:tc>
                  <a:txBody>
                    <a:bodyPr/>
                    <a:lstStyle/>
                    <a:p>
                      <a:pPr>
                        <a:lnSpc>
                          <a:spcPct val="115000"/>
                        </a:lnSpc>
                        <a:spcAft>
                          <a:spcPts val="0"/>
                        </a:spcAft>
                      </a:pPr>
                      <a:r>
                        <a:rPr lang="fr-FR" sz="1400" dirty="0">
                          <a:effectLst/>
                        </a:rPr>
                        <a:t>Centre achevé. Le Ministère de la Santé </a:t>
                      </a:r>
                      <a:r>
                        <a:rPr lang="fr-FR" sz="1400" dirty="0" smtClean="0">
                          <a:effectLst/>
                        </a:rPr>
                        <a:t>devra équiper </a:t>
                      </a:r>
                      <a:r>
                        <a:rPr lang="fr-FR" sz="1400" dirty="0">
                          <a:effectLst/>
                        </a:rPr>
                        <a:t>et l’opérer dès le </a:t>
                      </a:r>
                      <a:r>
                        <a:rPr lang="fr-FR" sz="1400" dirty="0" smtClean="0">
                          <a:effectLst/>
                        </a:rPr>
                        <a:t>1</a:t>
                      </a:r>
                      <a:r>
                        <a:rPr lang="fr-FR" sz="1400" baseline="30000" dirty="0" smtClean="0">
                          <a:effectLst/>
                        </a:rPr>
                        <a:t>er</a:t>
                      </a:r>
                      <a:r>
                        <a:rPr lang="fr-FR" sz="1400" dirty="0" smtClean="0">
                          <a:effectLst/>
                        </a:rPr>
                        <a:t> trimestre de 2015. </a:t>
                      </a:r>
                      <a:endParaRPr lang="fr-FR" sz="1400" dirty="0">
                        <a:solidFill>
                          <a:srgbClr val="FF0000"/>
                        </a:solidFill>
                        <a:effectLst/>
                        <a:latin typeface="Calibri"/>
                        <a:ea typeface="Calibri"/>
                        <a:cs typeface="Times New Roman"/>
                      </a:endParaRPr>
                    </a:p>
                  </a:txBody>
                  <a:tcPr marL="53875" marR="53875" marT="0" marB="0"/>
                </a:tc>
              </a:tr>
            </a:tbl>
          </a:graphicData>
        </a:graphic>
      </p:graphicFrame>
      <p:sp>
        <p:nvSpPr>
          <p:cNvPr id="26654" name="Rectangle 4"/>
          <p:cNvSpPr>
            <a:spLocks noChangeArrowheads="1"/>
          </p:cNvSpPr>
          <p:nvPr/>
        </p:nvSpPr>
        <p:spPr bwMode="auto">
          <a:xfrm>
            <a:off x="1911350" y="10668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fr-FR" sz="1800">
                <a:solidFill>
                  <a:schemeClr val="tx1"/>
                </a:solidFill>
              </a:rPr>
              <a:t/>
            </a:r>
            <a:br>
              <a:rPr lang="fr-FR" altLang="fr-FR" sz="1800">
                <a:solidFill>
                  <a:schemeClr val="tx1"/>
                </a:solidFill>
              </a:rPr>
            </a:br>
            <a:endParaRPr lang="fr-FR" altLang="fr-FR" sz="1800">
              <a:solidFill>
                <a:schemeClr val="tx1"/>
              </a:solidFill>
            </a:endParaRPr>
          </a:p>
        </p:txBody>
      </p:sp>
      <p:sp>
        <p:nvSpPr>
          <p:cNvPr id="11" name="Shape 150"/>
          <p:cNvSpPr txBox="1">
            <a:spLocks noGrp="1"/>
          </p:cNvSpPr>
          <p:nvPr>
            <p:ph type="title"/>
          </p:nvPr>
        </p:nvSpPr>
        <p:spPr>
          <a:xfrm>
            <a:off x="395288" y="115888"/>
            <a:ext cx="8353425" cy="54927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spTree>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hape 180"/>
          <p:cNvSpPr txBox="1">
            <a:spLocks noGrp="1"/>
          </p:cNvSpPr>
          <p:nvPr>
            <p:ph type="body" idx="1"/>
          </p:nvPr>
        </p:nvSpPr>
        <p:spPr>
          <a:xfrm>
            <a:off x="250825" y="765175"/>
            <a:ext cx="8642350" cy="5903913"/>
          </a:xfrm>
        </p:spPr>
        <p:txBody>
          <a:bodyPr tIns="45700" bIns="45700"/>
          <a:lstStyle/>
          <a:p>
            <a:pPr eaLnBrk="1" hangingPunct="1">
              <a:spcBef>
                <a:spcPct val="0"/>
              </a:spcBef>
              <a:buClr>
                <a:srgbClr val="000000"/>
              </a:buClr>
              <a:buSzPct val="25000"/>
            </a:pPr>
            <a:r>
              <a:rPr lang="fr-FR" altLang="tr-TR" sz="1800" b="1" u="sng" smtClean="0">
                <a:latin typeface="Source Sans Pro"/>
                <a:ea typeface="Source Sans Pro"/>
                <a:cs typeface="Source Sans Pro"/>
                <a:sym typeface="Source Sans Pro"/>
              </a:rPr>
              <a:t>Tableau 1</a:t>
            </a:r>
            <a:r>
              <a:rPr lang="fr-FR" altLang="tr-TR" sz="1800" b="1" smtClean="0">
                <a:latin typeface="Source Sans Pro"/>
                <a:ea typeface="Source Sans Pro"/>
                <a:cs typeface="Source Sans Pro"/>
                <a:sym typeface="Source Sans Pro"/>
              </a:rPr>
              <a:t>: Résultats par rapport au cadre logique du PREPUD (suite)</a:t>
            </a:r>
          </a:p>
          <a:p>
            <a:pPr eaLnBrk="1" hangingPunct="1">
              <a:buClr>
                <a:srgbClr val="000000"/>
              </a:buClr>
            </a:pPr>
            <a:endParaRPr lang="fr-FR" altLang="tr-TR" sz="1600" b="1" smtClean="0">
              <a:latin typeface="Source Sans Pro"/>
              <a:ea typeface="Source Sans Pro"/>
              <a:cs typeface="Source Sans Pro"/>
              <a:sym typeface="Source Sans Pro"/>
            </a:endParaRPr>
          </a:p>
        </p:txBody>
      </p:sp>
      <p:sp>
        <p:nvSpPr>
          <p:cNvPr id="27651" name="Rectangle 1"/>
          <p:cNvSpPr>
            <a:spLocks noChangeArrowheads="1"/>
          </p:cNvSpPr>
          <p:nvPr/>
        </p:nvSpPr>
        <p:spPr bwMode="auto">
          <a:xfrm>
            <a:off x="3165475" y="11001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fr-FR" sz="1800">
                <a:solidFill>
                  <a:schemeClr val="tx1"/>
                </a:solidFill>
              </a:rPr>
              <a:t/>
            </a:r>
            <a:br>
              <a:rPr lang="fr-FR" altLang="fr-FR" sz="1800">
                <a:solidFill>
                  <a:schemeClr val="tx1"/>
                </a:solidFill>
              </a:rPr>
            </a:br>
            <a:endParaRPr lang="fr-FR" altLang="fr-FR" sz="1800">
              <a:solidFill>
                <a:schemeClr val="tx1"/>
              </a:solidFill>
            </a:endParaRPr>
          </a:p>
        </p:txBody>
      </p:sp>
      <p:sp>
        <p:nvSpPr>
          <p:cNvPr id="27652" name="Rectangle 4"/>
          <p:cNvSpPr>
            <a:spLocks noChangeArrowheads="1"/>
          </p:cNvSpPr>
          <p:nvPr/>
        </p:nvSpPr>
        <p:spPr bwMode="auto">
          <a:xfrm>
            <a:off x="1911350" y="10668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fr-FR" sz="1800">
                <a:solidFill>
                  <a:schemeClr val="tx1"/>
                </a:solidFill>
              </a:rPr>
              <a:t/>
            </a:r>
            <a:br>
              <a:rPr lang="fr-FR" altLang="fr-FR" sz="1800">
                <a:solidFill>
                  <a:schemeClr val="tx1"/>
                </a:solidFill>
              </a:rPr>
            </a:br>
            <a:endParaRPr lang="fr-FR" altLang="fr-FR" sz="1800">
              <a:solidFill>
                <a:schemeClr val="tx1"/>
              </a:solidFill>
            </a:endParaRPr>
          </a:p>
        </p:txBody>
      </p:sp>
      <p:graphicFrame>
        <p:nvGraphicFramePr>
          <p:cNvPr id="2" name="Tableau 1"/>
          <p:cNvGraphicFramePr>
            <a:graphicFrameLocks noGrp="1"/>
          </p:cNvGraphicFramePr>
          <p:nvPr/>
        </p:nvGraphicFramePr>
        <p:xfrm>
          <a:off x="107950" y="1268413"/>
          <a:ext cx="8893175" cy="5286375"/>
        </p:xfrm>
        <a:graphic>
          <a:graphicData uri="http://schemas.openxmlformats.org/drawingml/2006/table">
            <a:tbl>
              <a:tblPr firstRow="1" firstCol="1" bandRow="1">
                <a:tableStyleId>{D969DA02-3A93-4694-806E-B10726D65EC6}</a:tableStyleId>
              </a:tblPr>
              <a:tblGrid>
                <a:gridCol w="2196184"/>
                <a:gridCol w="2360649"/>
                <a:gridCol w="4336341"/>
              </a:tblGrid>
              <a:tr h="253192">
                <a:tc>
                  <a:txBody>
                    <a:bodyPr/>
                    <a:lstStyle/>
                    <a:p>
                      <a:pPr algn="ctr">
                        <a:lnSpc>
                          <a:spcPct val="115000"/>
                        </a:lnSpc>
                        <a:spcAft>
                          <a:spcPts val="0"/>
                        </a:spcAft>
                      </a:pPr>
                      <a:r>
                        <a:rPr lang="fr-FR" sz="1400" dirty="0">
                          <a:effectLst/>
                        </a:rPr>
                        <a:t>OBJECTIFS</a:t>
                      </a:r>
                      <a:endParaRPr lang="fr-FR" sz="1400" dirty="0">
                        <a:effectLst/>
                        <a:latin typeface="Calibri"/>
                        <a:ea typeface="Calibri"/>
                        <a:cs typeface="Times New Roman"/>
                      </a:endParaRPr>
                    </a:p>
                  </a:txBody>
                  <a:tcPr marL="58371" marR="58371" marT="0" marB="0"/>
                </a:tc>
                <a:tc>
                  <a:txBody>
                    <a:bodyPr/>
                    <a:lstStyle/>
                    <a:p>
                      <a:pPr algn="ctr">
                        <a:lnSpc>
                          <a:spcPct val="115000"/>
                        </a:lnSpc>
                        <a:spcAft>
                          <a:spcPts val="0"/>
                        </a:spcAft>
                      </a:pPr>
                      <a:r>
                        <a:rPr lang="fr-FR" sz="1400">
                          <a:effectLst/>
                        </a:rPr>
                        <a:t>RESULTATS ATTENDUS</a:t>
                      </a:r>
                      <a:endParaRPr lang="fr-FR" sz="1400">
                        <a:effectLst/>
                        <a:latin typeface="Calibri"/>
                        <a:ea typeface="Calibri"/>
                        <a:cs typeface="Times New Roman"/>
                      </a:endParaRPr>
                    </a:p>
                  </a:txBody>
                  <a:tcPr marL="58371" marR="58371" marT="0" marB="0"/>
                </a:tc>
                <a:tc>
                  <a:txBody>
                    <a:bodyPr/>
                    <a:lstStyle/>
                    <a:p>
                      <a:pPr algn="ctr">
                        <a:lnSpc>
                          <a:spcPct val="115000"/>
                        </a:lnSpc>
                        <a:spcAft>
                          <a:spcPts val="0"/>
                        </a:spcAft>
                      </a:pPr>
                      <a:r>
                        <a:rPr lang="fr-FR" sz="1400">
                          <a:effectLst/>
                        </a:rPr>
                        <a:t>RESULTATS ATTEINTS</a:t>
                      </a:r>
                      <a:endParaRPr lang="fr-FR" sz="1400">
                        <a:effectLst/>
                        <a:latin typeface="Calibri"/>
                        <a:ea typeface="Calibri"/>
                        <a:cs typeface="Times New Roman"/>
                      </a:endParaRPr>
                    </a:p>
                  </a:txBody>
                  <a:tcPr marL="58371" marR="58371" marT="0" marB="0"/>
                </a:tc>
              </a:tr>
              <a:tr h="3707622">
                <a:tc>
                  <a:txBody>
                    <a:bodyPr/>
                    <a:lstStyle/>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endParaRPr lang="fr-FR" sz="1400" dirty="0" smtClean="0">
                        <a:effectLst/>
                      </a:endParaRPr>
                    </a:p>
                    <a:p>
                      <a:pPr algn="ctr">
                        <a:lnSpc>
                          <a:spcPct val="115000"/>
                        </a:lnSpc>
                        <a:spcAft>
                          <a:spcPts val="0"/>
                        </a:spcAft>
                      </a:pPr>
                      <a:r>
                        <a:rPr lang="fr-FR" sz="1400" dirty="0" smtClean="0">
                          <a:effectLst/>
                        </a:rPr>
                        <a:t>Améliorer </a:t>
                      </a:r>
                      <a:r>
                        <a:rPr lang="fr-FR" sz="1400" dirty="0">
                          <a:effectLst/>
                        </a:rPr>
                        <a:t>l’accès aux opportunités de développement communautaire au sein du Quartier 7.</a:t>
                      </a:r>
                      <a:endParaRPr lang="fr-FR" sz="1400" dirty="0">
                        <a:effectLst/>
                        <a:latin typeface="Calibri"/>
                        <a:ea typeface="Calibri"/>
                        <a:cs typeface="Times New Roman"/>
                      </a:endParaRPr>
                    </a:p>
                  </a:txBody>
                  <a:tcPr marL="58371" marR="58371" marT="0" marB="0"/>
                </a:tc>
                <a:tc>
                  <a:txBody>
                    <a:bodyPr/>
                    <a:lstStyle/>
                    <a:p>
                      <a:pPr>
                        <a:lnSpc>
                          <a:spcPct val="115000"/>
                        </a:lnSpc>
                        <a:spcAft>
                          <a:spcPts val="0"/>
                        </a:spcAft>
                      </a:pPr>
                      <a:r>
                        <a:rPr lang="fr-FR" sz="1400" dirty="0">
                          <a:effectLst/>
                        </a:rPr>
                        <a:t>Développement </a:t>
                      </a:r>
                      <a:r>
                        <a:rPr lang="fr-FR" sz="1400" dirty="0" smtClean="0">
                          <a:effectLst/>
                        </a:rPr>
                        <a:t>communautaire</a:t>
                      </a:r>
                      <a:r>
                        <a:rPr lang="fr-FR" sz="1400" baseline="0" dirty="0" smtClean="0">
                          <a:effectLst/>
                        </a:rPr>
                        <a:t> </a:t>
                      </a:r>
                      <a:r>
                        <a:rPr lang="fr-FR" sz="1400" dirty="0" smtClean="0">
                          <a:effectLst/>
                        </a:rPr>
                        <a:t>10</a:t>
                      </a:r>
                      <a:r>
                        <a:rPr lang="fr-FR" sz="1400" dirty="0">
                          <a:effectLst/>
                        </a:rPr>
                        <a:t>% des habitants (tous âges</a:t>
                      </a:r>
                    </a:p>
                    <a:p>
                      <a:pPr>
                        <a:lnSpc>
                          <a:spcPct val="115000"/>
                        </a:lnSpc>
                        <a:spcAft>
                          <a:spcPts val="0"/>
                        </a:spcAft>
                      </a:pPr>
                      <a:r>
                        <a:rPr lang="fr-FR" sz="1400" dirty="0">
                          <a:effectLst/>
                        </a:rPr>
                        <a:t>confondus) doivent bénéficier des </a:t>
                      </a:r>
                      <a:r>
                        <a:rPr lang="fr-FR" sz="1400" dirty="0" smtClean="0">
                          <a:effectLst/>
                        </a:rPr>
                        <a:t>sous-projets</a:t>
                      </a:r>
                      <a:r>
                        <a:rPr lang="fr-FR" sz="1400" baseline="0" dirty="0" smtClean="0">
                          <a:effectLst/>
                        </a:rPr>
                        <a:t> </a:t>
                      </a:r>
                      <a:r>
                        <a:rPr lang="fr-FR" sz="1400" dirty="0" smtClean="0">
                          <a:effectLst/>
                        </a:rPr>
                        <a:t>de </a:t>
                      </a:r>
                      <a:r>
                        <a:rPr lang="fr-FR" sz="1400" dirty="0">
                          <a:effectLst/>
                        </a:rPr>
                        <a:t>développement</a:t>
                      </a:r>
                    </a:p>
                    <a:p>
                      <a:pPr>
                        <a:lnSpc>
                          <a:spcPct val="115000"/>
                        </a:lnSpc>
                        <a:spcAft>
                          <a:spcPts val="0"/>
                        </a:spcAft>
                      </a:pPr>
                      <a:r>
                        <a:rPr lang="fr-FR" sz="1400" dirty="0">
                          <a:effectLst/>
                        </a:rPr>
                        <a:t>communautaire</a:t>
                      </a:r>
                      <a:endParaRPr lang="fr-FR" sz="1400" dirty="0">
                        <a:effectLst/>
                        <a:latin typeface="Calibri"/>
                        <a:ea typeface="Calibri"/>
                        <a:cs typeface="Times New Roman"/>
                      </a:endParaRPr>
                    </a:p>
                  </a:txBody>
                  <a:tcPr marL="58371" marR="58371" marT="0" marB="0"/>
                </a:tc>
                <a:tc>
                  <a:txBody>
                    <a:bodyPr/>
                    <a:lstStyle/>
                    <a:p>
                      <a:pPr>
                        <a:lnSpc>
                          <a:spcPct val="115000"/>
                        </a:lnSpc>
                        <a:spcAft>
                          <a:spcPts val="0"/>
                        </a:spcAft>
                      </a:pPr>
                      <a:r>
                        <a:rPr lang="fr-FR" sz="1400" b="1" dirty="0">
                          <a:effectLst/>
                        </a:rPr>
                        <a:t>139</a:t>
                      </a:r>
                      <a:r>
                        <a:rPr lang="fr-FR" sz="1400" dirty="0">
                          <a:effectLst/>
                        </a:rPr>
                        <a:t> </a:t>
                      </a:r>
                      <a:r>
                        <a:rPr lang="fr-FR" sz="1400" b="1" dirty="0">
                          <a:effectLst/>
                        </a:rPr>
                        <a:t>jeunes</a:t>
                      </a:r>
                      <a:r>
                        <a:rPr lang="fr-FR" sz="1400" dirty="0">
                          <a:effectLst/>
                        </a:rPr>
                        <a:t> (55 filles et 84 garçons) ont été formés dans 9 filières </a:t>
                      </a:r>
                    </a:p>
                    <a:p>
                      <a:pPr>
                        <a:lnSpc>
                          <a:spcPct val="115000"/>
                        </a:lnSpc>
                        <a:spcAft>
                          <a:spcPts val="0"/>
                        </a:spcAft>
                      </a:pPr>
                      <a:r>
                        <a:rPr lang="fr-FR" sz="1400" b="1" dirty="0">
                          <a:effectLst/>
                        </a:rPr>
                        <a:t>402</a:t>
                      </a:r>
                      <a:r>
                        <a:rPr lang="fr-FR" sz="1400" dirty="0">
                          <a:effectLst/>
                        </a:rPr>
                        <a:t> </a:t>
                      </a:r>
                      <a:r>
                        <a:rPr lang="fr-FR" sz="1400" b="1" dirty="0">
                          <a:effectLst/>
                        </a:rPr>
                        <a:t>adultes</a:t>
                      </a:r>
                      <a:r>
                        <a:rPr lang="fr-FR" sz="1400" dirty="0">
                          <a:effectLst/>
                        </a:rPr>
                        <a:t> (312 femmes et 90 hommes) ont été alphabétisés</a:t>
                      </a:r>
                    </a:p>
                    <a:p>
                      <a:pPr>
                        <a:lnSpc>
                          <a:spcPct val="115000"/>
                        </a:lnSpc>
                        <a:spcAft>
                          <a:spcPts val="0"/>
                        </a:spcAft>
                      </a:pPr>
                      <a:r>
                        <a:rPr lang="fr-FR" sz="1400" b="1" dirty="0">
                          <a:effectLst/>
                        </a:rPr>
                        <a:t>192</a:t>
                      </a:r>
                      <a:r>
                        <a:rPr lang="fr-FR" sz="1400" dirty="0">
                          <a:effectLst/>
                        </a:rPr>
                        <a:t> </a:t>
                      </a:r>
                      <a:r>
                        <a:rPr lang="fr-FR" sz="1400" b="1" dirty="0">
                          <a:effectLst/>
                        </a:rPr>
                        <a:t>membres</a:t>
                      </a:r>
                      <a:r>
                        <a:rPr lang="fr-FR" sz="1400" dirty="0">
                          <a:effectLst/>
                        </a:rPr>
                        <a:t> </a:t>
                      </a:r>
                      <a:r>
                        <a:rPr lang="fr-FR" sz="1400" b="1" dirty="0">
                          <a:effectLst/>
                        </a:rPr>
                        <a:t>de</a:t>
                      </a:r>
                      <a:r>
                        <a:rPr lang="fr-FR" sz="1400" dirty="0">
                          <a:effectLst/>
                        </a:rPr>
                        <a:t> </a:t>
                      </a:r>
                      <a:r>
                        <a:rPr lang="fr-FR" sz="1400" b="1" dirty="0">
                          <a:effectLst/>
                        </a:rPr>
                        <a:t>38</a:t>
                      </a:r>
                      <a:r>
                        <a:rPr lang="fr-FR" sz="1400" dirty="0">
                          <a:effectLst/>
                        </a:rPr>
                        <a:t> </a:t>
                      </a:r>
                      <a:r>
                        <a:rPr lang="fr-FR" sz="1400" b="1" dirty="0">
                          <a:effectLst/>
                        </a:rPr>
                        <a:t>associations</a:t>
                      </a:r>
                      <a:r>
                        <a:rPr lang="fr-FR" sz="1400" dirty="0">
                          <a:effectLst/>
                        </a:rPr>
                        <a:t> (dont 20 associations de femmes) ont été formés sur 3 modules</a:t>
                      </a:r>
                    </a:p>
                    <a:p>
                      <a:pPr>
                        <a:lnSpc>
                          <a:spcPct val="115000"/>
                        </a:lnSpc>
                        <a:spcAft>
                          <a:spcPts val="0"/>
                        </a:spcAft>
                      </a:pPr>
                      <a:r>
                        <a:rPr lang="fr-FR" sz="1400" b="1" dirty="0">
                          <a:effectLst/>
                        </a:rPr>
                        <a:t>12</a:t>
                      </a:r>
                      <a:r>
                        <a:rPr lang="fr-FR" sz="1400" dirty="0">
                          <a:effectLst/>
                        </a:rPr>
                        <a:t> </a:t>
                      </a:r>
                      <a:r>
                        <a:rPr lang="fr-FR" sz="1400" b="1" dirty="0">
                          <a:effectLst/>
                        </a:rPr>
                        <a:t>facilitateurs</a:t>
                      </a:r>
                      <a:r>
                        <a:rPr lang="fr-FR" sz="1400" dirty="0">
                          <a:effectLst/>
                        </a:rPr>
                        <a:t> (2 filles et 10 garçons) formés à la méthode </a:t>
                      </a:r>
                      <a:r>
                        <a:rPr lang="fr-FR" sz="1400" dirty="0" smtClean="0">
                          <a:effectLst/>
                        </a:rPr>
                        <a:t>PHAST</a:t>
                      </a:r>
                    </a:p>
                    <a:p>
                      <a:pPr>
                        <a:lnSpc>
                          <a:spcPct val="115000"/>
                        </a:lnSpc>
                        <a:spcAft>
                          <a:spcPts val="0"/>
                        </a:spcAft>
                      </a:pPr>
                      <a:r>
                        <a:rPr lang="fr-FR" sz="1400" b="1" dirty="0" smtClean="0">
                          <a:effectLst/>
                        </a:rPr>
                        <a:t>15</a:t>
                      </a:r>
                      <a:r>
                        <a:rPr lang="fr-FR" sz="1400" dirty="0" smtClean="0">
                          <a:effectLst/>
                        </a:rPr>
                        <a:t> </a:t>
                      </a:r>
                      <a:r>
                        <a:rPr lang="fr-FR" sz="1400" b="1" dirty="0" smtClean="0">
                          <a:effectLst/>
                        </a:rPr>
                        <a:t>maçons</a:t>
                      </a:r>
                      <a:r>
                        <a:rPr lang="fr-FR" sz="1400" dirty="0" smtClean="0">
                          <a:effectLst/>
                        </a:rPr>
                        <a:t> formés en latrines spécifiques</a:t>
                      </a:r>
                      <a:endParaRPr lang="fr-FR" sz="1400" dirty="0">
                        <a:effectLst/>
                      </a:endParaRPr>
                    </a:p>
                    <a:p>
                      <a:pPr>
                        <a:lnSpc>
                          <a:spcPct val="115000"/>
                        </a:lnSpc>
                        <a:spcAft>
                          <a:spcPts val="0"/>
                        </a:spcAft>
                      </a:pPr>
                      <a:r>
                        <a:rPr lang="fr-FR" sz="1400" b="1" dirty="0">
                          <a:effectLst/>
                        </a:rPr>
                        <a:t>5</a:t>
                      </a:r>
                      <a:r>
                        <a:rPr lang="fr-FR" sz="1400" dirty="0">
                          <a:effectLst/>
                        </a:rPr>
                        <a:t> tournois qui ont rassemblés </a:t>
                      </a:r>
                      <a:r>
                        <a:rPr lang="fr-FR" sz="1400" b="1" dirty="0">
                          <a:effectLst/>
                        </a:rPr>
                        <a:t>288</a:t>
                      </a:r>
                      <a:r>
                        <a:rPr lang="fr-FR" sz="1400" dirty="0">
                          <a:effectLst/>
                        </a:rPr>
                        <a:t> </a:t>
                      </a:r>
                      <a:r>
                        <a:rPr lang="fr-FR" sz="1400" b="1" dirty="0">
                          <a:effectLst/>
                        </a:rPr>
                        <a:t>jeunes</a:t>
                      </a:r>
                    </a:p>
                    <a:p>
                      <a:pPr>
                        <a:lnSpc>
                          <a:spcPct val="115000"/>
                        </a:lnSpc>
                        <a:spcAft>
                          <a:spcPts val="0"/>
                        </a:spcAft>
                      </a:pPr>
                      <a:r>
                        <a:rPr lang="fr-FR" sz="1400" b="1" dirty="0">
                          <a:effectLst/>
                        </a:rPr>
                        <a:t>39 élus formés</a:t>
                      </a:r>
                    </a:p>
                    <a:p>
                      <a:pPr>
                        <a:lnSpc>
                          <a:spcPct val="115000"/>
                        </a:lnSpc>
                        <a:spcAft>
                          <a:spcPts val="0"/>
                        </a:spcAft>
                      </a:pPr>
                      <a:r>
                        <a:rPr lang="fr-FR" sz="1400" b="1" dirty="0">
                          <a:effectLst/>
                        </a:rPr>
                        <a:t>25 formés en secourisme</a:t>
                      </a:r>
                    </a:p>
                    <a:p>
                      <a:pPr>
                        <a:lnSpc>
                          <a:spcPct val="115000"/>
                        </a:lnSpc>
                        <a:spcAft>
                          <a:spcPts val="0"/>
                        </a:spcAft>
                      </a:pPr>
                      <a:r>
                        <a:rPr lang="fr-FR" sz="1400" b="1" dirty="0">
                          <a:effectLst/>
                        </a:rPr>
                        <a:t>400 personnes </a:t>
                      </a:r>
                      <a:r>
                        <a:rPr lang="fr-FR" sz="1400" dirty="0">
                          <a:effectLst/>
                        </a:rPr>
                        <a:t>participant aux conférences</a:t>
                      </a:r>
                    </a:p>
                    <a:p>
                      <a:pPr>
                        <a:lnSpc>
                          <a:spcPct val="115000"/>
                        </a:lnSpc>
                        <a:spcAft>
                          <a:spcPts val="0"/>
                        </a:spcAft>
                      </a:pPr>
                      <a:r>
                        <a:rPr lang="fr-FR" sz="1400" b="1" dirty="0" smtClean="0">
                          <a:effectLst/>
                        </a:rPr>
                        <a:t>1700 </a:t>
                      </a:r>
                      <a:r>
                        <a:rPr lang="fr-FR" sz="1400" b="1" dirty="0">
                          <a:effectLst/>
                        </a:rPr>
                        <a:t>personnes</a:t>
                      </a:r>
                      <a:r>
                        <a:rPr lang="fr-FR" sz="1400" dirty="0">
                          <a:effectLst/>
                        </a:rPr>
                        <a:t> sensibilisées autour du projet </a:t>
                      </a:r>
                    </a:p>
                    <a:p>
                      <a:pPr>
                        <a:lnSpc>
                          <a:spcPct val="115000"/>
                        </a:lnSpc>
                        <a:spcAft>
                          <a:spcPts val="0"/>
                        </a:spcAft>
                      </a:pPr>
                      <a:r>
                        <a:rPr lang="fr-FR" sz="1400" b="1" dirty="0">
                          <a:effectLst/>
                        </a:rPr>
                        <a:t>Soit un total de </a:t>
                      </a:r>
                      <a:r>
                        <a:rPr lang="fr-FR" sz="1400" b="1" dirty="0" smtClean="0">
                          <a:effectLst/>
                        </a:rPr>
                        <a:t>3212 personnes (10,1%)</a:t>
                      </a:r>
                      <a:endParaRPr lang="fr-FR" sz="1400" b="1" dirty="0">
                        <a:effectLst/>
                        <a:latin typeface="Calibri"/>
                        <a:ea typeface="Calibri"/>
                        <a:cs typeface="Times New Roman"/>
                      </a:endParaRPr>
                    </a:p>
                  </a:txBody>
                  <a:tcPr marL="58371" marR="58371" marT="0" marB="0"/>
                </a:tc>
              </a:tr>
              <a:tr h="1325561">
                <a:tc>
                  <a:txBody>
                    <a:bodyPr/>
                    <a:lstStyle/>
                    <a:p>
                      <a:pPr>
                        <a:lnSpc>
                          <a:spcPct val="115000"/>
                        </a:lnSpc>
                        <a:spcAft>
                          <a:spcPts val="0"/>
                        </a:spcAft>
                      </a:pPr>
                      <a:r>
                        <a:rPr lang="fr-FR" sz="1400">
                          <a:effectLst/>
                        </a:rPr>
                        <a:t> </a:t>
                      </a:r>
                      <a:endParaRPr lang="fr-FR" sz="1400">
                        <a:effectLst/>
                        <a:latin typeface="Calibri"/>
                        <a:ea typeface="Calibri"/>
                        <a:cs typeface="Times New Roman"/>
                      </a:endParaRPr>
                    </a:p>
                  </a:txBody>
                  <a:tcPr marL="58371" marR="58371" marT="0" marB="0"/>
                </a:tc>
                <a:tc>
                  <a:txBody>
                    <a:bodyPr/>
                    <a:lstStyle/>
                    <a:p>
                      <a:pPr>
                        <a:lnSpc>
                          <a:spcPct val="115000"/>
                        </a:lnSpc>
                        <a:spcAft>
                          <a:spcPts val="0"/>
                        </a:spcAft>
                      </a:pPr>
                      <a:r>
                        <a:rPr lang="fr-FR" sz="1400" dirty="0">
                          <a:effectLst/>
                        </a:rPr>
                        <a:t>Création d’emplois</a:t>
                      </a:r>
                    </a:p>
                    <a:p>
                      <a:pPr>
                        <a:lnSpc>
                          <a:spcPct val="115000"/>
                        </a:lnSpc>
                        <a:spcAft>
                          <a:spcPts val="0"/>
                        </a:spcAft>
                      </a:pPr>
                      <a:r>
                        <a:rPr lang="fr-FR" sz="1400" dirty="0">
                          <a:effectLst/>
                        </a:rPr>
                        <a:t>12 000 personnes-jours bénéficient d’emplois à court</a:t>
                      </a:r>
                    </a:p>
                    <a:p>
                      <a:pPr>
                        <a:lnSpc>
                          <a:spcPct val="115000"/>
                        </a:lnSpc>
                        <a:spcAft>
                          <a:spcPts val="0"/>
                        </a:spcAft>
                      </a:pPr>
                      <a:r>
                        <a:rPr lang="fr-FR" sz="1400" dirty="0">
                          <a:effectLst/>
                        </a:rPr>
                        <a:t>terme générés par le projet</a:t>
                      </a:r>
                      <a:endParaRPr lang="fr-FR" sz="1400" dirty="0">
                        <a:effectLst/>
                        <a:latin typeface="Calibri"/>
                        <a:ea typeface="Calibri"/>
                        <a:cs typeface="Times New Roman"/>
                      </a:endParaRPr>
                    </a:p>
                  </a:txBody>
                  <a:tcPr marL="58371" marR="58371" marT="0" marB="0"/>
                </a:tc>
                <a:tc>
                  <a:txBody>
                    <a:bodyPr/>
                    <a:lstStyle/>
                    <a:p>
                      <a:pPr>
                        <a:lnSpc>
                          <a:spcPct val="115000"/>
                        </a:lnSpc>
                        <a:spcAft>
                          <a:spcPts val="0"/>
                        </a:spcAft>
                      </a:pPr>
                      <a:r>
                        <a:rPr lang="fr-FR" sz="1400" dirty="0">
                          <a:effectLst/>
                        </a:rPr>
                        <a:t>2009 : </a:t>
                      </a:r>
                      <a:r>
                        <a:rPr lang="fr-FR" sz="1400" dirty="0" smtClean="0">
                          <a:effectLst/>
                        </a:rPr>
                        <a:t>2 165 </a:t>
                      </a:r>
                      <a:r>
                        <a:rPr lang="fr-FR" sz="1400" dirty="0">
                          <a:effectLst/>
                        </a:rPr>
                        <a:t>hommes jours</a:t>
                      </a:r>
                    </a:p>
                    <a:p>
                      <a:pPr>
                        <a:lnSpc>
                          <a:spcPct val="115000"/>
                        </a:lnSpc>
                        <a:spcAft>
                          <a:spcPts val="0"/>
                        </a:spcAft>
                      </a:pPr>
                      <a:r>
                        <a:rPr lang="fr-FR" sz="1400" dirty="0">
                          <a:effectLst/>
                        </a:rPr>
                        <a:t>2010 : </a:t>
                      </a:r>
                      <a:r>
                        <a:rPr lang="fr-FR" sz="1400" dirty="0" smtClean="0">
                          <a:effectLst/>
                        </a:rPr>
                        <a:t>2 590 </a:t>
                      </a:r>
                      <a:r>
                        <a:rPr lang="fr-FR" sz="1400" dirty="0">
                          <a:effectLst/>
                        </a:rPr>
                        <a:t>hommes jours</a:t>
                      </a:r>
                    </a:p>
                    <a:p>
                      <a:pPr>
                        <a:lnSpc>
                          <a:spcPct val="115000"/>
                        </a:lnSpc>
                        <a:spcAft>
                          <a:spcPts val="0"/>
                        </a:spcAft>
                      </a:pPr>
                      <a:r>
                        <a:rPr lang="fr-FR" sz="1400" dirty="0">
                          <a:effectLst/>
                        </a:rPr>
                        <a:t>2011 : 10 156 hommes jours</a:t>
                      </a:r>
                    </a:p>
                    <a:p>
                      <a:pPr>
                        <a:lnSpc>
                          <a:spcPct val="115000"/>
                        </a:lnSpc>
                        <a:spcAft>
                          <a:spcPts val="0"/>
                        </a:spcAft>
                      </a:pPr>
                      <a:r>
                        <a:rPr lang="fr-FR" sz="1400" dirty="0">
                          <a:effectLst/>
                        </a:rPr>
                        <a:t>2012-2013 : </a:t>
                      </a:r>
                      <a:r>
                        <a:rPr lang="fr-FR" sz="1400" dirty="0" smtClean="0">
                          <a:effectLst/>
                        </a:rPr>
                        <a:t>15 854 hommes jours</a:t>
                      </a:r>
                      <a:endParaRPr lang="fr-FR" sz="1400" dirty="0">
                        <a:effectLst/>
                      </a:endParaRPr>
                    </a:p>
                    <a:p>
                      <a:pPr>
                        <a:lnSpc>
                          <a:spcPct val="115000"/>
                        </a:lnSpc>
                        <a:spcAft>
                          <a:spcPts val="0"/>
                        </a:spcAft>
                      </a:pPr>
                      <a:r>
                        <a:rPr lang="fr-FR" sz="1400" dirty="0">
                          <a:effectLst/>
                        </a:rPr>
                        <a:t>2014: </a:t>
                      </a:r>
                      <a:r>
                        <a:rPr lang="fr-FR" sz="1400" b="1" dirty="0" smtClean="0">
                          <a:effectLst/>
                        </a:rPr>
                        <a:t>23000 </a:t>
                      </a:r>
                      <a:r>
                        <a:rPr lang="fr-FR" sz="1400" b="1" dirty="0">
                          <a:effectLst/>
                        </a:rPr>
                        <a:t>hommes jours </a:t>
                      </a:r>
                      <a:r>
                        <a:rPr lang="fr-FR" sz="1400" dirty="0">
                          <a:effectLst/>
                        </a:rPr>
                        <a:t>à Mi-2014</a:t>
                      </a:r>
                      <a:endParaRPr lang="fr-FR" sz="1400" dirty="0">
                        <a:effectLst/>
                        <a:latin typeface="Calibri"/>
                        <a:ea typeface="Calibri"/>
                        <a:cs typeface="Times New Roman"/>
                      </a:endParaRPr>
                    </a:p>
                  </a:txBody>
                  <a:tcPr marL="58371" marR="58371" marT="0" marB="0"/>
                </a:tc>
              </a:tr>
            </a:tbl>
          </a:graphicData>
        </a:graphic>
      </p:graphicFrame>
      <p:sp>
        <p:nvSpPr>
          <p:cNvPr id="27671" name="Rectangle 1"/>
          <p:cNvSpPr>
            <a:spLocks noChangeArrowheads="1"/>
          </p:cNvSpPr>
          <p:nvPr/>
        </p:nvSpPr>
        <p:spPr bwMode="auto">
          <a:xfrm>
            <a:off x="2074863" y="9969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fr-FR" sz="1800">
                <a:solidFill>
                  <a:schemeClr val="tx1"/>
                </a:solidFill>
              </a:rPr>
              <a:t/>
            </a:r>
            <a:br>
              <a:rPr lang="fr-FR" altLang="fr-FR" sz="1800">
                <a:solidFill>
                  <a:schemeClr val="tx1"/>
                </a:solidFill>
              </a:rPr>
            </a:br>
            <a:endParaRPr lang="fr-FR" altLang="fr-FR" sz="1800">
              <a:solidFill>
                <a:schemeClr val="tx1"/>
              </a:solidFill>
            </a:endParaRPr>
          </a:p>
        </p:txBody>
      </p:sp>
      <p:sp>
        <p:nvSpPr>
          <p:cNvPr id="10" name="Shape 150"/>
          <p:cNvSpPr txBox="1">
            <a:spLocks noGrp="1"/>
          </p:cNvSpPr>
          <p:nvPr>
            <p:ph type="title"/>
          </p:nvPr>
        </p:nvSpPr>
        <p:spPr>
          <a:xfrm>
            <a:off x="395288" y="115888"/>
            <a:ext cx="8353425" cy="54927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hape 180"/>
          <p:cNvSpPr txBox="1">
            <a:spLocks noGrp="1"/>
          </p:cNvSpPr>
          <p:nvPr>
            <p:ph type="body" idx="1"/>
          </p:nvPr>
        </p:nvSpPr>
        <p:spPr>
          <a:xfrm>
            <a:off x="250825" y="765175"/>
            <a:ext cx="8642350" cy="5903913"/>
          </a:xfrm>
        </p:spPr>
        <p:txBody>
          <a:bodyPr tIns="45700" bIns="45700"/>
          <a:lstStyle/>
          <a:p>
            <a:pPr eaLnBrk="1" hangingPunct="1">
              <a:spcBef>
                <a:spcPct val="0"/>
              </a:spcBef>
              <a:buClr>
                <a:srgbClr val="000000"/>
              </a:buClr>
              <a:buSzPct val="25000"/>
            </a:pPr>
            <a:r>
              <a:rPr lang="fr-FR" altLang="tr-TR" sz="1800" b="1" u="sng" smtClean="0">
                <a:latin typeface="Source Sans Pro"/>
                <a:ea typeface="Source Sans Pro"/>
                <a:cs typeface="Source Sans Pro"/>
                <a:sym typeface="Source Sans Pro"/>
              </a:rPr>
              <a:t>Tableau 1</a:t>
            </a:r>
            <a:r>
              <a:rPr lang="fr-FR" altLang="tr-TR" sz="1800" b="1" smtClean="0">
                <a:latin typeface="Source Sans Pro"/>
                <a:ea typeface="Source Sans Pro"/>
                <a:cs typeface="Source Sans Pro"/>
                <a:sym typeface="Source Sans Pro"/>
              </a:rPr>
              <a:t>: Résultats par rapport au cadre logique du PREPUD (suite)</a:t>
            </a:r>
          </a:p>
          <a:p>
            <a:pPr eaLnBrk="1" hangingPunct="1">
              <a:buClr>
                <a:srgbClr val="000000"/>
              </a:buClr>
            </a:pPr>
            <a:endParaRPr lang="fr-FR" altLang="tr-TR" sz="1600" b="1" smtClean="0">
              <a:latin typeface="Source Sans Pro"/>
              <a:ea typeface="Source Sans Pro"/>
              <a:cs typeface="Source Sans Pro"/>
              <a:sym typeface="Source Sans Pro"/>
            </a:endParaRPr>
          </a:p>
        </p:txBody>
      </p:sp>
      <p:sp>
        <p:nvSpPr>
          <p:cNvPr id="28675" name="Rectangle 1"/>
          <p:cNvSpPr>
            <a:spLocks noChangeArrowheads="1"/>
          </p:cNvSpPr>
          <p:nvPr/>
        </p:nvSpPr>
        <p:spPr bwMode="auto">
          <a:xfrm>
            <a:off x="3165475" y="11001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fr-FR" sz="1800">
                <a:solidFill>
                  <a:schemeClr val="tx1"/>
                </a:solidFill>
              </a:rPr>
              <a:t/>
            </a:r>
            <a:br>
              <a:rPr lang="fr-FR" altLang="fr-FR" sz="1800">
                <a:solidFill>
                  <a:schemeClr val="tx1"/>
                </a:solidFill>
              </a:rPr>
            </a:br>
            <a:endParaRPr lang="fr-FR" altLang="fr-FR" sz="1800">
              <a:solidFill>
                <a:schemeClr val="tx1"/>
              </a:solidFill>
            </a:endParaRPr>
          </a:p>
        </p:txBody>
      </p:sp>
      <p:sp>
        <p:nvSpPr>
          <p:cNvPr id="28676" name="Rectangle 4"/>
          <p:cNvSpPr>
            <a:spLocks noChangeArrowheads="1"/>
          </p:cNvSpPr>
          <p:nvPr/>
        </p:nvSpPr>
        <p:spPr bwMode="auto">
          <a:xfrm>
            <a:off x="1911350" y="10668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fr-FR" sz="1800">
                <a:solidFill>
                  <a:schemeClr val="tx1"/>
                </a:solidFill>
              </a:rPr>
              <a:t/>
            </a:r>
            <a:br>
              <a:rPr lang="fr-FR" altLang="fr-FR" sz="1800">
                <a:solidFill>
                  <a:schemeClr val="tx1"/>
                </a:solidFill>
              </a:rPr>
            </a:br>
            <a:endParaRPr lang="fr-FR" altLang="fr-FR" sz="1800">
              <a:solidFill>
                <a:schemeClr val="tx1"/>
              </a:solidFill>
            </a:endParaRPr>
          </a:p>
        </p:txBody>
      </p:sp>
      <p:sp>
        <p:nvSpPr>
          <p:cNvPr id="28677" name="Rectangle 1"/>
          <p:cNvSpPr>
            <a:spLocks noChangeArrowheads="1"/>
          </p:cNvSpPr>
          <p:nvPr/>
        </p:nvSpPr>
        <p:spPr bwMode="auto">
          <a:xfrm>
            <a:off x="2074863" y="9969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fr-FR" sz="1800">
                <a:solidFill>
                  <a:schemeClr val="tx1"/>
                </a:solidFill>
              </a:rPr>
              <a:t/>
            </a:r>
            <a:br>
              <a:rPr lang="fr-FR" altLang="fr-FR" sz="1800">
                <a:solidFill>
                  <a:schemeClr val="tx1"/>
                </a:solidFill>
              </a:rPr>
            </a:br>
            <a:endParaRPr lang="fr-FR" altLang="fr-FR" sz="1800">
              <a:solidFill>
                <a:schemeClr val="tx1"/>
              </a:solidFill>
            </a:endParaRPr>
          </a:p>
        </p:txBody>
      </p:sp>
      <p:sp>
        <p:nvSpPr>
          <p:cNvPr id="10" name="Shape 150"/>
          <p:cNvSpPr txBox="1">
            <a:spLocks noGrp="1"/>
          </p:cNvSpPr>
          <p:nvPr>
            <p:ph type="title"/>
          </p:nvPr>
        </p:nvSpPr>
        <p:spPr>
          <a:xfrm>
            <a:off x="395288" y="115888"/>
            <a:ext cx="8353425" cy="54927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graphicFrame>
        <p:nvGraphicFramePr>
          <p:cNvPr id="5" name="Tableau 4"/>
          <p:cNvGraphicFramePr>
            <a:graphicFrameLocks noGrp="1"/>
          </p:cNvGraphicFramePr>
          <p:nvPr/>
        </p:nvGraphicFramePr>
        <p:xfrm>
          <a:off x="107950" y="1196975"/>
          <a:ext cx="8929688" cy="5521325"/>
        </p:xfrm>
        <a:graphic>
          <a:graphicData uri="http://schemas.openxmlformats.org/drawingml/2006/table">
            <a:tbl>
              <a:tblPr firstRow="1" firstCol="1" bandRow="1">
                <a:tableStyleId>{D969DA02-3A93-4694-806E-B10726D65EC6}</a:tableStyleId>
              </a:tblPr>
              <a:tblGrid>
                <a:gridCol w="5382041"/>
                <a:gridCol w="3547647"/>
              </a:tblGrid>
              <a:tr h="313875">
                <a:tc gridSpan="2">
                  <a:txBody>
                    <a:bodyPr/>
                    <a:lstStyle/>
                    <a:p>
                      <a:pPr>
                        <a:lnSpc>
                          <a:spcPct val="115000"/>
                        </a:lnSpc>
                        <a:spcAft>
                          <a:spcPts val="0"/>
                        </a:spcAft>
                      </a:pPr>
                      <a:r>
                        <a:rPr lang="fr-FR" sz="1600" dirty="0">
                          <a:effectLst/>
                        </a:rPr>
                        <a:t>Indicateurs de Suivi</a:t>
                      </a:r>
                      <a:endParaRPr lang="fr-FR" sz="1600" dirty="0">
                        <a:effectLst/>
                        <a:latin typeface="Calibri"/>
                        <a:ea typeface="Calibri"/>
                        <a:cs typeface="Times New Roman"/>
                      </a:endParaRPr>
                    </a:p>
                  </a:txBody>
                  <a:tcPr marL="68585" marR="68585" marT="0" marB="0"/>
                </a:tc>
                <a:tc hMerge="1">
                  <a:txBody>
                    <a:bodyPr/>
                    <a:lstStyle/>
                    <a:p>
                      <a:endParaRPr lang="fr-FR"/>
                    </a:p>
                  </a:txBody>
                  <a:tcPr/>
                </a:tc>
              </a:tr>
              <a:tr h="313875">
                <a:tc>
                  <a:txBody>
                    <a:bodyPr/>
                    <a:lstStyle/>
                    <a:p>
                      <a:pPr>
                        <a:lnSpc>
                          <a:spcPct val="115000"/>
                        </a:lnSpc>
                        <a:spcAft>
                          <a:spcPts val="0"/>
                        </a:spcAft>
                      </a:pPr>
                      <a:r>
                        <a:rPr lang="fr-FR" sz="1600" dirty="0">
                          <a:effectLst/>
                        </a:rPr>
                        <a:t>% des travaux de voiries complétés</a:t>
                      </a:r>
                      <a:endParaRPr lang="fr-FR" sz="1600" dirty="0">
                        <a:effectLst/>
                        <a:latin typeface="Calibri"/>
                        <a:ea typeface="Calibri"/>
                        <a:cs typeface="Times New Roman"/>
                      </a:endParaRPr>
                    </a:p>
                  </a:txBody>
                  <a:tcPr marL="68585" marR="68585" marT="0" marB="0"/>
                </a:tc>
                <a:tc>
                  <a:txBody>
                    <a:bodyPr/>
                    <a:lstStyle/>
                    <a:p>
                      <a:pPr>
                        <a:lnSpc>
                          <a:spcPct val="115000"/>
                        </a:lnSpc>
                        <a:spcAft>
                          <a:spcPts val="0"/>
                        </a:spcAft>
                      </a:pPr>
                      <a:r>
                        <a:rPr lang="fr-FR" sz="1600">
                          <a:effectLst/>
                        </a:rPr>
                        <a:t>100% </a:t>
                      </a:r>
                      <a:endParaRPr lang="fr-FR" sz="1600">
                        <a:effectLst/>
                        <a:latin typeface="Calibri"/>
                        <a:ea typeface="Calibri"/>
                        <a:cs typeface="Times New Roman"/>
                      </a:endParaRPr>
                    </a:p>
                  </a:txBody>
                  <a:tcPr marL="68585" marR="68585" marT="0" marB="0"/>
                </a:tc>
              </a:tr>
              <a:tr h="866663">
                <a:tc>
                  <a:txBody>
                    <a:bodyPr/>
                    <a:lstStyle/>
                    <a:p>
                      <a:pPr>
                        <a:lnSpc>
                          <a:spcPct val="115000"/>
                        </a:lnSpc>
                        <a:spcAft>
                          <a:spcPts val="0"/>
                        </a:spcAft>
                      </a:pPr>
                      <a:r>
                        <a:rPr lang="fr-FR" sz="1600" dirty="0">
                          <a:effectLst/>
                        </a:rPr>
                        <a:t>3500 mètres de Drainages construits ou </a:t>
                      </a:r>
                      <a:r>
                        <a:rPr lang="fr-FR" sz="1600" dirty="0" smtClean="0">
                          <a:effectLst/>
                        </a:rPr>
                        <a:t>réhabilités</a:t>
                      </a:r>
                    </a:p>
                  </a:txBody>
                  <a:tcPr marL="68585" marR="68585" marT="0" marB="0"/>
                </a:tc>
                <a:tc>
                  <a:txBody>
                    <a:bodyPr/>
                    <a:lstStyle/>
                    <a:p>
                      <a:pPr>
                        <a:lnSpc>
                          <a:spcPct val="115000"/>
                        </a:lnSpc>
                        <a:spcAft>
                          <a:spcPts val="0"/>
                        </a:spcAft>
                      </a:pPr>
                      <a:r>
                        <a:rPr lang="fr-FR" sz="1600" dirty="0">
                          <a:effectLst/>
                        </a:rPr>
                        <a:t>Cette activité a été substituée par l’acquisition du camion hydrocureur </a:t>
                      </a:r>
                      <a:endParaRPr lang="fr-FR" sz="1600" dirty="0">
                        <a:effectLst/>
                        <a:latin typeface="Calibri"/>
                        <a:ea typeface="Calibri"/>
                        <a:cs typeface="Times New Roman"/>
                      </a:endParaRPr>
                    </a:p>
                  </a:txBody>
                  <a:tcPr marL="68585" marR="68585" marT="0" marB="0"/>
                </a:tc>
              </a:tr>
              <a:tr h="1046090">
                <a:tc>
                  <a:txBody>
                    <a:bodyPr/>
                    <a:lstStyle/>
                    <a:p>
                      <a:pPr>
                        <a:lnSpc>
                          <a:spcPct val="115000"/>
                        </a:lnSpc>
                        <a:spcAft>
                          <a:spcPts val="0"/>
                        </a:spcAft>
                      </a:pPr>
                      <a:r>
                        <a:rPr lang="fr-FR" sz="1600" dirty="0">
                          <a:effectLst/>
                        </a:rPr>
                        <a:t>Construction du Centre de Développement </a:t>
                      </a:r>
                      <a:r>
                        <a:rPr lang="fr-FR" sz="1600" dirty="0" smtClean="0">
                          <a:effectLst/>
                        </a:rPr>
                        <a:t>Communautaire</a:t>
                      </a:r>
                    </a:p>
                    <a:p>
                      <a:pPr>
                        <a:lnSpc>
                          <a:spcPct val="115000"/>
                        </a:lnSpc>
                        <a:spcAft>
                          <a:spcPts val="0"/>
                        </a:spcAft>
                      </a:pPr>
                      <a:endParaRPr lang="fr-FR" sz="1600" dirty="0" smtClean="0">
                        <a:effectLst/>
                        <a:latin typeface="Calibri"/>
                        <a:ea typeface="Calibri"/>
                        <a:cs typeface="Times New Roman"/>
                      </a:endParaRPr>
                    </a:p>
                    <a:p>
                      <a:pPr>
                        <a:lnSpc>
                          <a:spcPct val="115000"/>
                        </a:lnSpc>
                        <a:spcAft>
                          <a:spcPts val="0"/>
                        </a:spcAft>
                      </a:pPr>
                      <a:r>
                        <a:rPr lang="fr-FR" sz="1600" dirty="0" smtClean="0">
                          <a:effectLst/>
                          <a:latin typeface="Franklin Gothic Book" panose="020B0503020102020204" pitchFamily="34" charset="0"/>
                          <a:ea typeface="Calibri"/>
                          <a:cs typeface="Times New Roman"/>
                        </a:rPr>
                        <a:t>Aires de jeux sont aménagés</a:t>
                      </a:r>
                      <a:endParaRPr lang="fr-FR" sz="1600" dirty="0">
                        <a:effectLst/>
                        <a:latin typeface="Franklin Gothic Book" panose="020B0503020102020204" pitchFamily="34" charset="0"/>
                        <a:ea typeface="Calibri"/>
                        <a:cs typeface="Times New Roman"/>
                      </a:endParaRPr>
                    </a:p>
                  </a:txBody>
                  <a:tcPr marL="68585" marR="68585" marT="0" marB="0"/>
                </a:tc>
                <a:tc>
                  <a:txBody>
                    <a:bodyPr/>
                    <a:lstStyle/>
                    <a:p>
                      <a:pPr>
                        <a:lnSpc>
                          <a:spcPct val="115000"/>
                        </a:lnSpc>
                        <a:spcAft>
                          <a:spcPts val="0"/>
                        </a:spcAft>
                      </a:pPr>
                      <a:r>
                        <a:rPr lang="fr-FR" sz="1600" dirty="0">
                          <a:effectLst/>
                        </a:rPr>
                        <a:t>100% complétée </a:t>
                      </a:r>
                      <a:endParaRPr lang="fr-FR" sz="1600" dirty="0" smtClean="0">
                        <a:effectLst/>
                      </a:endParaRPr>
                    </a:p>
                    <a:p>
                      <a:pPr>
                        <a:lnSpc>
                          <a:spcPct val="115000"/>
                        </a:lnSpc>
                        <a:spcAft>
                          <a:spcPts val="0"/>
                        </a:spcAft>
                      </a:pPr>
                      <a:endParaRPr lang="fr-FR" sz="1600" dirty="0" smtClean="0">
                        <a:effectLst/>
                        <a:latin typeface="Calibri"/>
                        <a:ea typeface="Calibri"/>
                        <a:cs typeface="Times New Roman"/>
                      </a:endParaRPr>
                    </a:p>
                    <a:p>
                      <a:pPr>
                        <a:lnSpc>
                          <a:spcPct val="115000"/>
                        </a:lnSpc>
                        <a:spcAft>
                          <a:spcPts val="0"/>
                        </a:spcAft>
                      </a:pPr>
                      <a:r>
                        <a:rPr lang="fr-FR" sz="1600" dirty="0" smtClean="0">
                          <a:effectLst/>
                          <a:latin typeface="Franklin Gothic Book" panose="020B0503020102020204" pitchFamily="34" charset="0"/>
                          <a:ea typeface="Calibri"/>
                          <a:cs typeface="Times New Roman"/>
                        </a:rPr>
                        <a:t>100%</a:t>
                      </a:r>
                      <a:endParaRPr lang="fr-FR" sz="1600" dirty="0">
                        <a:effectLst/>
                        <a:latin typeface="Franklin Gothic Book" panose="020B0503020102020204" pitchFamily="34" charset="0"/>
                        <a:ea typeface="Calibri"/>
                        <a:cs typeface="Times New Roman"/>
                      </a:endParaRPr>
                    </a:p>
                  </a:txBody>
                  <a:tcPr marL="68585" marR="68585" marT="0" marB="0"/>
                </a:tc>
              </a:tr>
              <a:tr h="649247">
                <a:tc>
                  <a:txBody>
                    <a:bodyPr/>
                    <a:lstStyle/>
                    <a:p>
                      <a:pPr>
                        <a:lnSpc>
                          <a:spcPct val="115000"/>
                        </a:lnSpc>
                        <a:spcAft>
                          <a:spcPts val="0"/>
                        </a:spcAft>
                      </a:pPr>
                      <a:r>
                        <a:rPr lang="fr-FR" sz="1600">
                          <a:effectLst/>
                        </a:rPr>
                        <a:t>Construction du Centre de Sante</a:t>
                      </a:r>
                      <a:endParaRPr lang="fr-FR" sz="1600">
                        <a:effectLst/>
                        <a:latin typeface="Calibri"/>
                        <a:ea typeface="Calibri"/>
                        <a:cs typeface="Times New Roman"/>
                      </a:endParaRPr>
                    </a:p>
                  </a:txBody>
                  <a:tcPr marL="68585" marR="68585" marT="0" marB="0"/>
                </a:tc>
                <a:tc>
                  <a:txBody>
                    <a:bodyPr/>
                    <a:lstStyle/>
                    <a:p>
                      <a:pPr>
                        <a:lnSpc>
                          <a:spcPct val="115000"/>
                        </a:lnSpc>
                        <a:spcAft>
                          <a:spcPts val="0"/>
                        </a:spcAft>
                      </a:pPr>
                      <a:r>
                        <a:rPr lang="fr-FR" sz="1600">
                          <a:effectLst/>
                        </a:rPr>
                        <a:t>Progrès à 100% (Réception Provisoire)</a:t>
                      </a:r>
                      <a:endParaRPr lang="fr-FR" sz="1600">
                        <a:effectLst/>
                        <a:latin typeface="Calibri"/>
                        <a:ea typeface="Calibri"/>
                        <a:cs typeface="Times New Roman"/>
                      </a:endParaRPr>
                    </a:p>
                  </a:txBody>
                  <a:tcPr marL="68585" marR="68585" marT="0" marB="0"/>
                </a:tc>
              </a:tr>
              <a:tr h="482825">
                <a:tc>
                  <a:txBody>
                    <a:bodyPr/>
                    <a:lstStyle/>
                    <a:p>
                      <a:pPr>
                        <a:lnSpc>
                          <a:spcPct val="115000"/>
                        </a:lnSpc>
                        <a:spcAft>
                          <a:spcPts val="0"/>
                        </a:spcAft>
                      </a:pPr>
                      <a:r>
                        <a:rPr lang="fr-FR" sz="1600">
                          <a:effectLst/>
                        </a:rPr>
                        <a:t>Construction des équipements sportifs et commerciaux</a:t>
                      </a:r>
                      <a:endParaRPr lang="fr-FR" sz="1600">
                        <a:effectLst/>
                        <a:latin typeface="Calibri"/>
                        <a:ea typeface="Calibri"/>
                        <a:cs typeface="Times New Roman"/>
                      </a:endParaRPr>
                    </a:p>
                  </a:txBody>
                  <a:tcPr marL="68585" marR="68585" marT="0" marB="0"/>
                </a:tc>
                <a:tc>
                  <a:txBody>
                    <a:bodyPr/>
                    <a:lstStyle/>
                    <a:p>
                      <a:pPr>
                        <a:lnSpc>
                          <a:spcPct val="115000"/>
                        </a:lnSpc>
                        <a:spcAft>
                          <a:spcPts val="0"/>
                        </a:spcAft>
                      </a:pPr>
                      <a:r>
                        <a:rPr lang="fr-FR" sz="1600">
                          <a:effectLst/>
                        </a:rPr>
                        <a:t>100% complétée </a:t>
                      </a:r>
                      <a:endParaRPr lang="fr-FR" sz="1600">
                        <a:effectLst/>
                        <a:latin typeface="Calibri"/>
                        <a:ea typeface="Calibri"/>
                        <a:cs typeface="Times New Roman"/>
                      </a:endParaRPr>
                    </a:p>
                  </a:txBody>
                  <a:tcPr marL="68585" marR="68585" marT="0" marB="0"/>
                </a:tc>
              </a:tr>
              <a:tr h="864136">
                <a:tc>
                  <a:txBody>
                    <a:bodyPr/>
                    <a:lstStyle/>
                    <a:p>
                      <a:pPr>
                        <a:lnSpc>
                          <a:spcPct val="115000"/>
                        </a:lnSpc>
                        <a:spcAft>
                          <a:spcPts val="0"/>
                        </a:spcAft>
                      </a:pPr>
                      <a:r>
                        <a:rPr lang="fr-FR" sz="1600" dirty="0">
                          <a:effectLst/>
                        </a:rPr>
                        <a:t>4 Activités de développement communautaires complétées </a:t>
                      </a:r>
                      <a:endParaRPr lang="fr-FR" sz="1600" dirty="0" smtClean="0">
                        <a:effectLst/>
                      </a:endParaRPr>
                    </a:p>
                    <a:p>
                      <a:r>
                        <a:rPr lang="fr-FR" sz="1400" b="1" i="1" u="none" strike="noStrike" cap="none" baseline="0" dirty="0" smtClean="0">
                          <a:solidFill>
                            <a:schemeClr val="lt1"/>
                          </a:solidFill>
                          <a:effectLst/>
                          <a:latin typeface="Franklin Gothic Book"/>
                          <a:ea typeface="Franklin Gothic Book"/>
                          <a:cs typeface="Franklin Gothic Book"/>
                          <a:sym typeface="Arial"/>
                        </a:rPr>
                        <a:t>(alphabétisation</a:t>
                      </a:r>
                      <a:r>
                        <a:rPr lang="fr-FR" sz="1400" b="1" i="0" u="none" strike="noStrike" cap="none" baseline="0" dirty="0" smtClean="0">
                          <a:solidFill>
                            <a:schemeClr val="lt1"/>
                          </a:solidFill>
                          <a:effectLst/>
                          <a:latin typeface="Franklin Gothic Book"/>
                          <a:ea typeface="Franklin Gothic Book"/>
                          <a:cs typeface="Franklin Gothic Book"/>
                          <a:sym typeface="Arial"/>
                        </a:rPr>
                        <a:t>, </a:t>
                      </a:r>
                      <a:r>
                        <a:rPr lang="fr-FR" sz="1400" b="1" i="1" u="none" strike="noStrike" cap="none" baseline="0" dirty="0" smtClean="0">
                          <a:solidFill>
                            <a:schemeClr val="lt1"/>
                          </a:solidFill>
                          <a:effectLst/>
                          <a:latin typeface="Franklin Gothic Book"/>
                          <a:ea typeface="Franklin Gothic Book"/>
                          <a:cs typeface="Franklin Gothic Book"/>
                          <a:sym typeface="Arial"/>
                        </a:rPr>
                        <a:t>formation associations</a:t>
                      </a:r>
                      <a:r>
                        <a:rPr lang="fr-FR" sz="1400" b="1" i="0" u="none" strike="noStrike" cap="none" baseline="0" dirty="0" smtClean="0">
                          <a:solidFill>
                            <a:schemeClr val="lt1"/>
                          </a:solidFill>
                          <a:effectLst/>
                          <a:latin typeface="Franklin Gothic Book"/>
                          <a:ea typeface="Franklin Gothic Book"/>
                          <a:cs typeface="Franklin Gothic Book"/>
                          <a:sym typeface="Arial"/>
                        </a:rPr>
                        <a:t>, </a:t>
                      </a:r>
                      <a:r>
                        <a:rPr lang="fr-FR" sz="1400" b="1" i="1" u="none" strike="noStrike" cap="none" baseline="0" dirty="0" smtClean="0">
                          <a:solidFill>
                            <a:schemeClr val="lt1"/>
                          </a:solidFill>
                          <a:effectLst/>
                          <a:latin typeface="Franklin Gothic Book"/>
                          <a:ea typeface="Franklin Gothic Book"/>
                          <a:cs typeface="Franklin Gothic Book"/>
                          <a:sym typeface="Arial"/>
                        </a:rPr>
                        <a:t>sensibilisation</a:t>
                      </a:r>
                      <a:r>
                        <a:rPr lang="fr-FR" sz="1400" b="1" i="0" u="none" strike="noStrike" cap="none" baseline="0" dirty="0" smtClean="0">
                          <a:solidFill>
                            <a:schemeClr val="lt1"/>
                          </a:solidFill>
                          <a:effectLst/>
                          <a:latin typeface="Franklin Gothic Book"/>
                          <a:ea typeface="Franklin Gothic Book"/>
                          <a:cs typeface="Franklin Gothic Book"/>
                          <a:sym typeface="Arial"/>
                        </a:rPr>
                        <a:t> et </a:t>
                      </a:r>
                      <a:r>
                        <a:rPr lang="fr-FR" sz="1400" b="1" i="1" u="none" strike="noStrike" cap="none" baseline="0" dirty="0" smtClean="0">
                          <a:solidFill>
                            <a:schemeClr val="lt1"/>
                          </a:solidFill>
                          <a:effectLst/>
                          <a:latin typeface="Franklin Gothic Book"/>
                          <a:ea typeface="Franklin Gothic Book"/>
                          <a:cs typeface="Franklin Gothic Book"/>
                          <a:sym typeface="Arial"/>
                        </a:rPr>
                        <a:t>formation de maçons)</a:t>
                      </a:r>
                      <a:endParaRPr lang="fr-FR" sz="1600" dirty="0">
                        <a:effectLst/>
                        <a:latin typeface="Calibri"/>
                        <a:ea typeface="Calibri"/>
                        <a:cs typeface="Times New Roman"/>
                      </a:endParaRPr>
                    </a:p>
                  </a:txBody>
                  <a:tcPr marL="68585" marR="68585" marT="0" marB="0"/>
                </a:tc>
                <a:tc>
                  <a:txBody>
                    <a:bodyPr/>
                    <a:lstStyle/>
                    <a:p>
                      <a:pPr>
                        <a:lnSpc>
                          <a:spcPct val="115000"/>
                        </a:lnSpc>
                        <a:spcAft>
                          <a:spcPts val="0"/>
                        </a:spcAft>
                      </a:pPr>
                      <a:r>
                        <a:rPr lang="fr-FR" sz="1600">
                          <a:effectLst/>
                        </a:rPr>
                        <a:t>4 complétées </a:t>
                      </a:r>
                      <a:endParaRPr lang="fr-FR" sz="1600">
                        <a:effectLst/>
                        <a:latin typeface="Calibri"/>
                        <a:ea typeface="Calibri"/>
                        <a:cs typeface="Times New Roman"/>
                      </a:endParaRPr>
                    </a:p>
                  </a:txBody>
                  <a:tcPr marL="68585" marR="68585" marT="0" marB="0"/>
                </a:tc>
              </a:tr>
              <a:tr h="984614">
                <a:tc>
                  <a:txBody>
                    <a:bodyPr/>
                    <a:lstStyle/>
                    <a:p>
                      <a:pPr>
                        <a:lnSpc>
                          <a:spcPct val="115000"/>
                        </a:lnSpc>
                        <a:spcAft>
                          <a:spcPts val="0"/>
                        </a:spcAft>
                      </a:pPr>
                      <a:r>
                        <a:rPr lang="fr-FR" sz="1600" dirty="0">
                          <a:effectLst/>
                        </a:rPr>
                        <a:t>Schéma directeur complété </a:t>
                      </a:r>
                      <a:endParaRPr lang="fr-FR" sz="1600" dirty="0" smtClean="0">
                        <a:effectLst/>
                      </a:endParaRPr>
                    </a:p>
                    <a:p>
                      <a:pPr>
                        <a:lnSpc>
                          <a:spcPct val="115000"/>
                        </a:lnSpc>
                        <a:spcAft>
                          <a:spcPts val="0"/>
                        </a:spcAft>
                      </a:pPr>
                      <a:r>
                        <a:rPr lang="fr-FR" sz="1600" dirty="0" smtClean="0">
                          <a:effectLst/>
                        </a:rPr>
                        <a:t>Logiciel pour l’OVD</a:t>
                      </a:r>
                    </a:p>
                    <a:p>
                      <a:pPr>
                        <a:lnSpc>
                          <a:spcPct val="115000"/>
                        </a:lnSpc>
                        <a:spcAft>
                          <a:spcPts val="0"/>
                        </a:spcAft>
                      </a:pPr>
                      <a:r>
                        <a:rPr lang="fr-FR" sz="1600" dirty="0" smtClean="0">
                          <a:effectLst/>
                          <a:latin typeface="Franklin Gothic Book" panose="020B0503020102020204" pitchFamily="34" charset="0"/>
                          <a:ea typeface="Calibri"/>
                          <a:cs typeface="Times New Roman"/>
                        </a:rPr>
                        <a:t>Construction de 2 salles communautaires et une échoppe</a:t>
                      </a:r>
                      <a:endParaRPr lang="fr-FR" sz="1600" dirty="0">
                        <a:effectLst/>
                        <a:latin typeface="Franklin Gothic Book" panose="020B0503020102020204" pitchFamily="34" charset="0"/>
                        <a:ea typeface="Calibri"/>
                        <a:cs typeface="Times New Roman"/>
                      </a:endParaRPr>
                    </a:p>
                  </a:txBody>
                  <a:tcPr marL="68585" marR="68585" marT="0" marB="0"/>
                </a:tc>
                <a:tc>
                  <a:txBody>
                    <a:bodyPr/>
                    <a:lstStyle/>
                    <a:p>
                      <a:pPr>
                        <a:lnSpc>
                          <a:spcPct val="115000"/>
                        </a:lnSpc>
                        <a:spcAft>
                          <a:spcPts val="0"/>
                        </a:spcAft>
                      </a:pPr>
                      <a:r>
                        <a:rPr lang="fr-FR" sz="1600" dirty="0" smtClean="0">
                          <a:effectLst/>
                        </a:rPr>
                        <a:t>100% (en cours d’impression)</a:t>
                      </a:r>
                    </a:p>
                    <a:p>
                      <a:pPr>
                        <a:lnSpc>
                          <a:spcPct val="115000"/>
                        </a:lnSpc>
                        <a:spcAft>
                          <a:spcPts val="0"/>
                        </a:spcAft>
                      </a:pPr>
                      <a:r>
                        <a:rPr lang="fr-FR" sz="1600" dirty="0" smtClean="0">
                          <a:effectLst/>
                        </a:rPr>
                        <a:t>100%</a:t>
                      </a:r>
                    </a:p>
                    <a:p>
                      <a:pPr>
                        <a:lnSpc>
                          <a:spcPct val="115000"/>
                        </a:lnSpc>
                        <a:spcAft>
                          <a:spcPts val="0"/>
                        </a:spcAft>
                      </a:pPr>
                      <a:r>
                        <a:rPr lang="fr-FR" sz="1600" dirty="0" smtClean="0">
                          <a:effectLst/>
                          <a:latin typeface="Franklin Gothic Book" panose="020B0503020102020204" pitchFamily="34" charset="0"/>
                          <a:ea typeface="Calibri"/>
                          <a:cs typeface="Times New Roman"/>
                        </a:rPr>
                        <a:t>100%</a:t>
                      </a:r>
                      <a:endParaRPr lang="fr-FR" sz="1600" dirty="0">
                        <a:effectLst/>
                        <a:latin typeface="Franklin Gothic Book" panose="020B0503020102020204" pitchFamily="34" charset="0"/>
                        <a:ea typeface="Calibri"/>
                        <a:cs typeface="Times New Roman"/>
                      </a:endParaRPr>
                    </a:p>
                  </a:txBody>
                  <a:tcPr marL="68585" marR="68585" marT="0" marB="0"/>
                </a:tc>
              </a:tr>
            </a:tbl>
          </a:graphicData>
        </a:graphic>
      </p:graphicFrame>
    </p:spTree>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txBox="1">
            <a:spLocks noGrp="1"/>
          </p:cNvSpPr>
          <p:nvPr>
            <p:ph type="body" idx="1"/>
          </p:nvPr>
        </p:nvSpPr>
        <p:spPr>
          <a:xfrm>
            <a:off x="266700" y="692150"/>
            <a:ext cx="8769350" cy="504825"/>
          </a:xfrm>
        </p:spPr>
        <p:txBody>
          <a:bodyPr tIns="45700" bIns="45700">
            <a:noAutofit/>
          </a:bodyPr>
          <a:lstStyle/>
          <a:p>
            <a:pPr eaLnBrk="1" fontAlgn="auto" hangingPunct="1">
              <a:spcAft>
                <a:spcPts val="0"/>
              </a:spcAft>
              <a:defRPr sz="1400" b="1" i="0" u="none" strike="noStrike" kern="1200" baseline="0">
                <a:solidFill>
                  <a:sysClr val="windowText" lastClr="000000"/>
                </a:solidFill>
                <a:latin typeface="+mn-lt"/>
                <a:ea typeface="+mn-ea"/>
                <a:cs typeface="+mn-cs"/>
              </a:defRPr>
            </a:pPr>
            <a:r>
              <a:rPr lang="fr-FR" sz="1800" b="1" u="sng" kern="1200" dirty="0" smtClean="0">
                <a:solidFill>
                  <a:schemeClr val="dk1"/>
                </a:solidFill>
                <a:latin typeface="+mj-lt"/>
                <a:ea typeface="Source Sans Pro"/>
                <a:cs typeface="Source Sans Pro"/>
                <a:sym typeface="Source Sans Pro"/>
              </a:rPr>
              <a:t>Tableau 2:</a:t>
            </a:r>
            <a:r>
              <a:rPr lang="fr-FR" sz="1800" b="1" kern="1200" dirty="0" smtClean="0">
                <a:solidFill>
                  <a:schemeClr val="dk1"/>
                </a:solidFill>
                <a:latin typeface="+mj-lt"/>
                <a:ea typeface="Source Sans Pro"/>
                <a:cs typeface="Source Sans Pro"/>
                <a:sym typeface="Source Sans Pro"/>
              </a:rPr>
              <a:t> </a:t>
            </a:r>
            <a:r>
              <a:rPr lang="fr-FR" sz="1800" b="1" kern="1200" dirty="0" smtClean="0">
                <a:solidFill>
                  <a:sysClr val="windowText" lastClr="000000"/>
                </a:solidFill>
                <a:latin typeface="+mj-lt"/>
                <a:ea typeface="+mn-ea"/>
                <a:cs typeface="+mn-cs"/>
                <a:sym typeface="Arial"/>
              </a:rPr>
              <a:t>Résultats de l’appui aux associations communautaires au Q</a:t>
            </a:r>
            <a:r>
              <a:rPr lang="en-US" sz="1800" b="1" kern="1200" dirty="0" smtClean="0">
                <a:solidFill>
                  <a:sysClr val="windowText" lastClr="000000"/>
                </a:solidFill>
                <a:latin typeface="+mj-lt"/>
                <a:ea typeface="+mn-ea"/>
                <a:cs typeface="+mn-cs"/>
                <a:sym typeface="Arial"/>
              </a:rPr>
              <a:t>7</a:t>
            </a:r>
            <a:endParaRPr lang="fr-FR" sz="1800" b="1" kern="1200" dirty="0" smtClean="0">
              <a:solidFill>
                <a:sysClr val="windowText" lastClr="000000"/>
              </a:solidFill>
              <a:latin typeface="+mj-lt"/>
              <a:ea typeface="+mn-ea"/>
              <a:cs typeface="+mn-cs"/>
              <a:sym typeface="Arial"/>
            </a:endParaRPr>
          </a:p>
          <a:p>
            <a:pPr eaLnBrk="1" fontAlgn="auto" hangingPunct="1">
              <a:spcAft>
                <a:spcPts val="0"/>
              </a:spcAft>
              <a:defRPr/>
            </a:pPr>
            <a:endParaRPr sz="1600" b="1" dirty="0">
              <a:solidFill>
                <a:schemeClr val="dk1"/>
              </a:solidFill>
              <a:latin typeface="Source Sans Pro"/>
              <a:ea typeface="Source Sans Pro"/>
              <a:cs typeface="Source Sans Pro"/>
              <a:sym typeface="Source Sans Pro"/>
            </a:endParaRPr>
          </a:p>
        </p:txBody>
      </p:sp>
      <p:graphicFrame>
        <p:nvGraphicFramePr>
          <p:cNvPr id="2" name="Tableau 1"/>
          <p:cNvGraphicFramePr>
            <a:graphicFrameLocks noGrp="1"/>
          </p:cNvGraphicFramePr>
          <p:nvPr/>
        </p:nvGraphicFramePr>
        <p:xfrm>
          <a:off x="107950" y="1268413"/>
          <a:ext cx="8929688" cy="5400675"/>
        </p:xfrm>
        <a:graphic>
          <a:graphicData uri="http://schemas.openxmlformats.org/drawingml/2006/table">
            <a:tbl>
              <a:tblPr firstRow="1" firstCol="1" bandRow="1">
                <a:tableStyleId>{D969DA02-3A93-4694-806E-B10726D65EC6}</a:tableStyleId>
              </a:tblPr>
              <a:tblGrid>
                <a:gridCol w="2077644"/>
                <a:gridCol w="2371397"/>
                <a:gridCol w="4480648"/>
              </a:tblGrid>
              <a:tr h="804708">
                <a:tc>
                  <a:txBody>
                    <a:bodyPr/>
                    <a:lstStyle/>
                    <a:p>
                      <a:pPr algn="just">
                        <a:lnSpc>
                          <a:spcPct val="110000"/>
                        </a:lnSpc>
                        <a:spcAft>
                          <a:spcPts val="0"/>
                        </a:spcAft>
                      </a:pPr>
                      <a:r>
                        <a:rPr lang="fr-FR" sz="1600" dirty="0">
                          <a:effectLst/>
                        </a:rPr>
                        <a:t> </a:t>
                      </a:r>
                      <a:endParaRPr lang="fr-FR" sz="1600" dirty="0">
                        <a:effectLst/>
                        <a:latin typeface="Calibri"/>
                        <a:ea typeface="Calibri"/>
                        <a:cs typeface="Times New Roman"/>
                      </a:endParaRPr>
                    </a:p>
                  </a:txBody>
                  <a:tcPr marL="68585" marR="68585" marT="0" marB="0"/>
                </a:tc>
                <a:tc>
                  <a:txBody>
                    <a:bodyPr/>
                    <a:lstStyle/>
                    <a:p>
                      <a:pPr algn="ctr">
                        <a:lnSpc>
                          <a:spcPct val="110000"/>
                        </a:lnSpc>
                        <a:spcAft>
                          <a:spcPts val="0"/>
                        </a:spcAft>
                      </a:pPr>
                      <a:r>
                        <a:rPr lang="fr-FR" sz="1600" dirty="0">
                          <a:effectLst/>
                        </a:rPr>
                        <a:t>Situation de référence (début du Projet, 2009)</a:t>
                      </a:r>
                      <a:endParaRPr lang="fr-FR" sz="1600" dirty="0">
                        <a:effectLst/>
                        <a:latin typeface="Calibri"/>
                        <a:ea typeface="Calibri"/>
                        <a:cs typeface="Times New Roman"/>
                      </a:endParaRPr>
                    </a:p>
                  </a:txBody>
                  <a:tcPr marL="68585" marR="68585" marT="0" marB="0"/>
                </a:tc>
                <a:tc>
                  <a:txBody>
                    <a:bodyPr/>
                    <a:lstStyle/>
                    <a:p>
                      <a:pPr algn="ctr">
                        <a:lnSpc>
                          <a:spcPct val="110000"/>
                        </a:lnSpc>
                        <a:spcAft>
                          <a:spcPts val="0"/>
                        </a:spcAft>
                      </a:pPr>
                      <a:r>
                        <a:rPr lang="fr-FR" sz="1600" dirty="0">
                          <a:effectLst/>
                        </a:rPr>
                        <a:t>Résultats à la fin du projet (2014)</a:t>
                      </a:r>
                      <a:endParaRPr lang="fr-FR" sz="1600" dirty="0">
                        <a:effectLst/>
                        <a:latin typeface="Calibri"/>
                        <a:ea typeface="Calibri"/>
                        <a:cs typeface="Times New Roman"/>
                      </a:endParaRPr>
                    </a:p>
                  </a:txBody>
                  <a:tcPr marL="68585" marR="68585" marT="0" marB="0"/>
                </a:tc>
              </a:tr>
              <a:tr h="763717">
                <a:tc>
                  <a:txBody>
                    <a:bodyPr/>
                    <a:lstStyle/>
                    <a:p>
                      <a:pPr algn="just">
                        <a:lnSpc>
                          <a:spcPct val="110000"/>
                        </a:lnSpc>
                        <a:spcBef>
                          <a:spcPts val="600"/>
                        </a:spcBef>
                        <a:spcAft>
                          <a:spcPts val="0"/>
                        </a:spcAft>
                      </a:pPr>
                      <a:r>
                        <a:rPr lang="fr-FR" sz="1600" dirty="0" smtClean="0">
                          <a:effectLst/>
                        </a:rPr>
                        <a:t>Nombre </a:t>
                      </a:r>
                      <a:r>
                        <a:rPr lang="fr-FR" sz="1600" dirty="0">
                          <a:effectLst/>
                        </a:rPr>
                        <a:t>d’associations</a:t>
                      </a:r>
                      <a:endParaRPr lang="fr-FR" sz="1600" dirty="0">
                        <a:effectLst/>
                        <a:latin typeface="Calibri"/>
                        <a:ea typeface="Calibri"/>
                        <a:cs typeface="Times New Roman"/>
                      </a:endParaRPr>
                    </a:p>
                  </a:txBody>
                  <a:tcPr marL="68585" marR="68585" marT="0" marB="0"/>
                </a:tc>
                <a:tc>
                  <a:txBody>
                    <a:bodyPr/>
                    <a:lstStyle/>
                    <a:p>
                      <a:pPr algn="ctr">
                        <a:lnSpc>
                          <a:spcPct val="110000"/>
                        </a:lnSpc>
                        <a:spcAft>
                          <a:spcPts val="0"/>
                        </a:spcAft>
                      </a:pPr>
                      <a:endParaRPr lang="fr-FR" sz="1600" b="1" dirty="0" smtClean="0">
                        <a:effectLst/>
                      </a:endParaRPr>
                    </a:p>
                    <a:p>
                      <a:pPr algn="ctr">
                        <a:lnSpc>
                          <a:spcPct val="110000"/>
                        </a:lnSpc>
                        <a:spcAft>
                          <a:spcPts val="0"/>
                        </a:spcAft>
                      </a:pPr>
                      <a:r>
                        <a:rPr lang="fr-FR" sz="1600" b="1" dirty="0" smtClean="0">
                          <a:effectLst/>
                        </a:rPr>
                        <a:t>18</a:t>
                      </a:r>
                      <a:endParaRPr lang="fr-FR" sz="1600" b="1" dirty="0">
                        <a:effectLst/>
                        <a:latin typeface="Calibri"/>
                        <a:ea typeface="Calibri"/>
                        <a:cs typeface="Times New Roman"/>
                      </a:endParaRPr>
                    </a:p>
                  </a:txBody>
                  <a:tcPr marL="68585" marR="68585" marT="0" marB="0"/>
                </a:tc>
                <a:tc>
                  <a:txBody>
                    <a:bodyPr/>
                    <a:lstStyle/>
                    <a:p>
                      <a:pPr algn="ctr">
                        <a:lnSpc>
                          <a:spcPct val="110000"/>
                        </a:lnSpc>
                        <a:spcAft>
                          <a:spcPts val="0"/>
                        </a:spcAft>
                      </a:pPr>
                      <a:endParaRPr lang="fr-FR" sz="1600" b="1" dirty="0" smtClean="0">
                        <a:effectLst/>
                      </a:endParaRPr>
                    </a:p>
                    <a:p>
                      <a:pPr algn="ctr">
                        <a:lnSpc>
                          <a:spcPct val="110000"/>
                        </a:lnSpc>
                        <a:spcAft>
                          <a:spcPts val="0"/>
                        </a:spcAft>
                      </a:pPr>
                      <a:r>
                        <a:rPr lang="fr-FR" sz="1600" b="1" dirty="0" smtClean="0">
                          <a:effectLst/>
                        </a:rPr>
                        <a:t>38</a:t>
                      </a:r>
                      <a:endParaRPr lang="fr-FR" sz="1600" b="1" dirty="0">
                        <a:effectLst/>
                        <a:latin typeface="Calibri"/>
                        <a:ea typeface="Calibri"/>
                        <a:cs typeface="Times New Roman"/>
                      </a:endParaRPr>
                    </a:p>
                  </a:txBody>
                  <a:tcPr marL="68585" marR="68585" marT="0" marB="0"/>
                </a:tc>
              </a:tr>
              <a:tr h="2499615">
                <a:tc>
                  <a:txBody>
                    <a:bodyPr/>
                    <a:lstStyle/>
                    <a:p>
                      <a:pPr algn="just">
                        <a:lnSpc>
                          <a:spcPct val="110000"/>
                        </a:lnSpc>
                        <a:spcAft>
                          <a:spcPts val="0"/>
                        </a:spcAft>
                      </a:pPr>
                      <a:r>
                        <a:rPr lang="fr-FR" sz="1600" dirty="0">
                          <a:effectLst/>
                        </a:rPr>
                        <a:t>Activités associatives</a:t>
                      </a:r>
                      <a:endParaRPr lang="fr-FR" sz="1600" dirty="0">
                        <a:effectLst/>
                        <a:latin typeface="Calibri"/>
                        <a:ea typeface="Calibri"/>
                        <a:cs typeface="Times New Roman"/>
                      </a:endParaRPr>
                    </a:p>
                  </a:txBody>
                  <a:tcPr marL="68585" marR="68585" marT="0" marB="0"/>
                </a:tc>
                <a:tc>
                  <a:txBody>
                    <a:bodyPr/>
                    <a:lstStyle/>
                    <a:p>
                      <a:pPr algn="just">
                        <a:lnSpc>
                          <a:spcPct val="110000"/>
                        </a:lnSpc>
                        <a:spcAft>
                          <a:spcPts val="0"/>
                        </a:spcAft>
                      </a:pPr>
                      <a:r>
                        <a:rPr lang="fr-FR" sz="1600" dirty="0">
                          <a:effectLst/>
                        </a:rPr>
                        <a:t>La sensibilisation contre le VIH/SIDA, les MGF et le Paludisme.</a:t>
                      </a:r>
                      <a:endParaRPr lang="fr-FR" sz="1600" dirty="0">
                        <a:effectLst/>
                        <a:latin typeface="Calibri"/>
                        <a:ea typeface="Calibri"/>
                        <a:cs typeface="Times New Roman"/>
                      </a:endParaRPr>
                    </a:p>
                  </a:txBody>
                  <a:tcPr marL="68585" marR="68585" marT="0" marB="0"/>
                </a:tc>
                <a:tc>
                  <a:txBody>
                    <a:bodyPr/>
                    <a:lstStyle/>
                    <a:p>
                      <a:pPr>
                        <a:lnSpc>
                          <a:spcPct val="110000"/>
                        </a:lnSpc>
                        <a:spcBef>
                          <a:spcPts val="600"/>
                        </a:spcBef>
                        <a:spcAft>
                          <a:spcPts val="600"/>
                        </a:spcAft>
                      </a:pPr>
                      <a:r>
                        <a:rPr lang="fr-FR" sz="1600" dirty="0">
                          <a:effectLst/>
                        </a:rPr>
                        <a:t>La lutte contre la pauvreté, l’amélioration des conditions de vie, l’entre aide, la protection de l’environnement, la lutte contre l’insalubrité, le développement culturel et sanitaire, le développement de l’artisanat, la sensibilisation contre le VIH/SIDA, l’intégration de la femme et son développement, l’éducation, l’alphabétisation, la formation professionnelle et le sport.</a:t>
                      </a:r>
                      <a:endParaRPr lang="fr-FR" sz="1600" dirty="0">
                        <a:effectLst/>
                        <a:latin typeface="Calibri"/>
                        <a:ea typeface="Calibri"/>
                        <a:cs typeface="Times New Roman"/>
                      </a:endParaRPr>
                    </a:p>
                  </a:txBody>
                  <a:tcPr marL="68585" marR="68585" marT="0" marB="0"/>
                </a:tc>
              </a:tr>
              <a:tr h="1332636">
                <a:tc>
                  <a:txBody>
                    <a:bodyPr/>
                    <a:lstStyle/>
                    <a:p>
                      <a:pPr algn="just">
                        <a:lnSpc>
                          <a:spcPct val="110000"/>
                        </a:lnSpc>
                        <a:spcAft>
                          <a:spcPts val="0"/>
                        </a:spcAft>
                      </a:pPr>
                      <a:r>
                        <a:rPr lang="fr-FR" sz="1600" dirty="0">
                          <a:effectLst/>
                        </a:rPr>
                        <a:t>Taux de couverture des ménages par les actions des associations</a:t>
                      </a:r>
                      <a:endParaRPr lang="fr-FR" sz="1600" dirty="0">
                        <a:effectLst/>
                        <a:latin typeface="Calibri"/>
                        <a:ea typeface="Calibri"/>
                        <a:cs typeface="Times New Roman"/>
                      </a:endParaRPr>
                    </a:p>
                  </a:txBody>
                  <a:tcPr marL="68585" marR="68585" marT="0" marB="0"/>
                </a:tc>
                <a:tc>
                  <a:txBody>
                    <a:bodyPr/>
                    <a:lstStyle/>
                    <a:p>
                      <a:pPr algn="just">
                        <a:lnSpc>
                          <a:spcPct val="110000"/>
                        </a:lnSpc>
                        <a:spcAft>
                          <a:spcPts val="0"/>
                        </a:spcAft>
                      </a:pPr>
                      <a:r>
                        <a:rPr lang="fr-FR" sz="1600" dirty="0">
                          <a:effectLst/>
                        </a:rPr>
                        <a:t>Très faible (3,4% des ménages)</a:t>
                      </a:r>
                      <a:endParaRPr lang="fr-FR" sz="1600" dirty="0">
                        <a:effectLst/>
                        <a:latin typeface="Calibri"/>
                        <a:ea typeface="Calibri"/>
                        <a:cs typeface="Times New Roman"/>
                      </a:endParaRPr>
                    </a:p>
                  </a:txBody>
                  <a:tcPr marL="68585" marR="68585" marT="0" marB="0"/>
                </a:tc>
                <a:tc>
                  <a:txBody>
                    <a:bodyPr/>
                    <a:lstStyle/>
                    <a:p>
                      <a:pPr algn="just">
                        <a:lnSpc>
                          <a:spcPct val="110000"/>
                        </a:lnSpc>
                        <a:spcAft>
                          <a:spcPts val="0"/>
                        </a:spcAft>
                      </a:pPr>
                      <a:r>
                        <a:rPr lang="fr-FR" sz="1600" dirty="0">
                          <a:effectLst/>
                        </a:rPr>
                        <a:t> </a:t>
                      </a:r>
                      <a:r>
                        <a:rPr lang="fr-FR" sz="1600" b="1" dirty="0" smtClean="0">
                          <a:effectLst/>
                        </a:rPr>
                        <a:t>Inchangé</a:t>
                      </a:r>
                      <a:endParaRPr lang="fr-FR" sz="1600" b="1" dirty="0">
                        <a:effectLst/>
                        <a:latin typeface="Calibri"/>
                        <a:ea typeface="Calibri"/>
                        <a:cs typeface="Times New Roman"/>
                      </a:endParaRPr>
                    </a:p>
                  </a:txBody>
                  <a:tcPr marL="68585" marR="68585" marT="0" marB="0"/>
                </a:tc>
              </a:tr>
            </a:tbl>
          </a:graphicData>
        </a:graphic>
      </p:graphicFrame>
      <p:sp>
        <p:nvSpPr>
          <p:cNvPr id="29721" name="Rectangle 1"/>
          <p:cNvSpPr>
            <a:spLocks noChangeArrowheads="1"/>
          </p:cNvSpPr>
          <p:nvPr/>
        </p:nvSpPr>
        <p:spPr bwMode="auto">
          <a:xfrm>
            <a:off x="1533525" y="1716088"/>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endParaRPr lang="fr-FR" altLang="fr-FR" sz="1800">
              <a:solidFill>
                <a:schemeClr val="tx1"/>
              </a:solidFill>
            </a:endParaRPr>
          </a:p>
        </p:txBody>
      </p:sp>
      <p:sp>
        <p:nvSpPr>
          <p:cNvPr id="6" name="Shape 150"/>
          <p:cNvSpPr txBox="1">
            <a:spLocks noGrp="1"/>
          </p:cNvSpPr>
          <p:nvPr>
            <p:ph type="title"/>
          </p:nvPr>
        </p:nvSpPr>
        <p:spPr>
          <a:xfrm>
            <a:off x="395288" y="115888"/>
            <a:ext cx="8353425" cy="549275"/>
          </a:xfrm>
        </p:spPr>
        <p:txBody>
          <a:bodyPr tIns="45700" bIns="45700">
            <a:noAutofit/>
          </a:bodyPr>
          <a:lstStyle/>
          <a:p>
            <a:pPr eaLnBrk="1" fontAlgn="auto" hangingPunct="1">
              <a:spcAft>
                <a:spcPts val="0"/>
              </a:spcAft>
              <a:buSzPct val="25000"/>
              <a:defRPr/>
            </a:pPr>
            <a:r>
              <a:rPr lang="fr-FR" sz="2500" b="1" cap="small" dirty="0">
                <a:solidFill>
                  <a:schemeClr val="dk1"/>
                </a:solidFill>
                <a:latin typeface="Souce Sans Pro"/>
                <a:ea typeface="Souce Sans Pro"/>
                <a:cs typeface="Souce Sans Pro"/>
                <a:sym typeface="Souce Sans Pro"/>
              </a:rPr>
              <a:t>III- Activités et résultats du </a:t>
            </a:r>
            <a:r>
              <a:rPr lang="fr-FR" sz="2500" b="1" cap="small" dirty="0" smtClean="0">
                <a:solidFill>
                  <a:schemeClr val="dk1"/>
                </a:solidFill>
                <a:latin typeface="Souce Sans Pro"/>
                <a:ea typeface="Souce Sans Pro"/>
                <a:cs typeface="Souce Sans Pro"/>
                <a:sym typeface="Souce Sans Pro"/>
              </a:rPr>
              <a:t>PREPUD (suite)</a:t>
            </a:r>
            <a:endParaRPr lang="fr-FR" sz="2500" b="1" cap="small" dirty="0">
              <a:solidFill>
                <a:schemeClr val="dk1"/>
              </a:solidFill>
              <a:latin typeface="Souce Sans Pro"/>
              <a:ea typeface="Souce Sans Pro"/>
              <a:cs typeface="Souce Sans Pro"/>
              <a:sym typeface="Souce Sans Pro"/>
            </a:endParaRP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0825" y="115888"/>
            <a:ext cx="8569325" cy="504825"/>
          </a:xfrm>
        </p:spPr>
        <p:txBody>
          <a:bodyPr/>
          <a:lstStyle/>
          <a:p>
            <a:pPr eaLnBrk="1" fontAlgn="auto" hangingPunct="1">
              <a:spcAft>
                <a:spcPts val="0"/>
              </a:spcAft>
              <a:defRPr/>
            </a:pPr>
            <a:r>
              <a:rPr lang="fr-FR" sz="2500" b="1" cap="small" dirty="0">
                <a:solidFill>
                  <a:schemeClr val="dk1"/>
                </a:solidFill>
                <a:latin typeface="Souce Sans Pro"/>
                <a:ea typeface="Souce Sans Pro"/>
                <a:cs typeface="Souce Sans Pro"/>
                <a:sym typeface="Souce Sans Pro"/>
              </a:rPr>
              <a:t>III- Activités et résultats du PREPUD (suite)</a:t>
            </a:r>
            <a:endParaRPr lang="fr-FR" sz="2500" b="1" dirty="0">
              <a:sym typeface="Arial"/>
            </a:endParaRPr>
          </a:p>
        </p:txBody>
      </p:sp>
      <p:sp>
        <p:nvSpPr>
          <p:cNvPr id="30723" name="Espace réservé du texte 2"/>
          <p:cNvSpPr txBox="1">
            <a:spLocks noGrp="1"/>
          </p:cNvSpPr>
          <p:nvPr>
            <p:ph type="body" idx="1"/>
          </p:nvPr>
        </p:nvSpPr>
        <p:spPr>
          <a:xfrm>
            <a:off x="539750" y="620713"/>
            <a:ext cx="8208963" cy="384175"/>
          </a:xfrm>
        </p:spPr>
        <p:txBody>
          <a:bodyPr/>
          <a:lstStyle/>
          <a:p>
            <a:pPr eaLnBrk="1" hangingPunct="1">
              <a:buClr>
                <a:srgbClr val="000000"/>
              </a:buClr>
            </a:pPr>
            <a:r>
              <a:rPr lang="fr-FR" altLang="tr-TR" sz="1500" b="1" u="sng" smtClean="0">
                <a:latin typeface="Source Sans Pro"/>
                <a:ea typeface="Source Sans Pro"/>
                <a:cs typeface="Source Sans Pro"/>
                <a:sym typeface="Source Sans Pro"/>
              </a:rPr>
              <a:t>Tableau 2: </a:t>
            </a:r>
            <a:r>
              <a:rPr lang="fr-FR" altLang="tr-TR" sz="1500" b="1" smtClean="0">
                <a:latin typeface="Arial" pitchFamily="34" charset="0"/>
                <a:cs typeface="Arial" pitchFamily="34" charset="0"/>
              </a:rPr>
              <a:t>Structures économiques existantes dans le Q7, au début et à la fin du Projet</a:t>
            </a:r>
            <a:endParaRPr lang="fr-FR" altLang="tr-TR" sz="1500" smtClean="0">
              <a:latin typeface="Arial" pitchFamily="34" charset="0"/>
              <a:cs typeface="Arial" pitchFamily="34" charset="0"/>
            </a:endParaRPr>
          </a:p>
        </p:txBody>
      </p:sp>
      <p:graphicFrame>
        <p:nvGraphicFramePr>
          <p:cNvPr id="5" name="Tableau 4"/>
          <p:cNvGraphicFramePr>
            <a:graphicFrameLocks noGrp="1"/>
          </p:cNvGraphicFramePr>
          <p:nvPr/>
        </p:nvGraphicFramePr>
        <p:xfrm>
          <a:off x="468313" y="1125538"/>
          <a:ext cx="8353425" cy="5624512"/>
        </p:xfrm>
        <a:graphic>
          <a:graphicData uri="http://schemas.openxmlformats.org/drawingml/2006/table">
            <a:tbl>
              <a:tblPr>
                <a:tableStyleId>{D969DA02-3A93-4694-806E-B10726D65EC6}</a:tableStyleId>
              </a:tblPr>
              <a:tblGrid>
                <a:gridCol w="5685276"/>
                <a:gridCol w="1274815"/>
                <a:gridCol w="1393334"/>
              </a:tblGrid>
              <a:tr h="234355">
                <a:tc rowSpan="2">
                  <a:txBody>
                    <a:bodyPr/>
                    <a:lstStyle/>
                    <a:p>
                      <a:pPr algn="ctr" fontAlgn="b"/>
                      <a:r>
                        <a:rPr lang="fr-FR" sz="1500" b="1" u="none" strike="noStrike" dirty="0">
                          <a:effectLst/>
                        </a:rPr>
                        <a:t>Type Activité économique</a:t>
                      </a:r>
                      <a:endParaRPr lang="fr-FR" sz="1500" b="1" i="0" u="none" strike="noStrike" dirty="0">
                        <a:solidFill>
                          <a:srgbClr val="000000"/>
                        </a:solidFill>
                        <a:effectLst/>
                        <a:latin typeface="Calibri"/>
                      </a:endParaRPr>
                    </a:p>
                  </a:txBody>
                  <a:tcPr marL="5739" marR="5739" marT="5739" marB="0" anchor="b"/>
                </a:tc>
                <a:tc gridSpan="2">
                  <a:txBody>
                    <a:bodyPr/>
                    <a:lstStyle/>
                    <a:p>
                      <a:pPr algn="ctr" fontAlgn="b"/>
                      <a:r>
                        <a:rPr lang="fr-FR" sz="1500" b="1" u="none" strike="noStrike" dirty="0">
                          <a:effectLst/>
                        </a:rPr>
                        <a:t>Nombre</a:t>
                      </a:r>
                      <a:endParaRPr lang="fr-FR" sz="1500" b="1" i="0" u="none" strike="noStrike" dirty="0">
                        <a:solidFill>
                          <a:srgbClr val="000000"/>
                        </a:solidFill>
                        <a:effectLst/>
                        <a:latin typeface="Calibri"/>
                      </a:endParaRPr>
                    </a:p>
                  </a:txBody>
                  <a:tcPr marL="5739" marR="5739" marT="5739" marB="0" anchor="b"/>
                </a:tc>
                <a:tc hMerge="1">
                  <a:txBody>
                    <a:bodyPr/>
                    <a:lstStyle/>
                    <a:p>
                      <a:endParaRPr lang="fr-FR"/>
                    </a:p>
                  </a:txBody>
                  <a:tcPr/>
                </a:tc>
              </a:tr>
              <a:tr h="234355">
                <a:tc vMerge="1">
                  <a:txBody>
                    <a:bodyPr/>
                    <a:lstStyle/>
                    <a:p>
                      <a:endParaRPr lang="fr-FR"/>
                    </a:p>
                  </a:txBody>
                  <a:tcPr/>
                </a:tc>
                <a:tc>
                  <a:txBody>
                    <a:bodyPr/>
                    <a:lstStyle/>
                    <a:p>
                      <a:pPr algn="l" fontAlgn="b"/>
                      <a:r>
                        <a:rPr lang="fr-FR" sz="1500" b="1" u="none" strike="noStrike" dirty="0">
                          <a:effectLst/>
                        </a:rPr>
                        <a:t>Début du Projet</a:t>
                      </a:r>
                      <a:endParaRPr lang="fr-FR" sz="1500" b="1" i="0" u="none" strike="noStrike" dirty="0">
                        <a:solidFill>
                          <a:srgbClr val="000000"/>
                        </a:solidFill>
                        <a:effectLst/>
                        <a:latin typeface="Calibri"/>
                      </a:endParaRPr>
                    </a:p>
                  </a:txBody>
                  <a:tcPr marL="5739" marR="5739" marT="5739" marB="0" anchor="b"/>
                </a:tc>
                <a:tc>
                  <a:txBody>
                    <a:bodyPr/>
                    <a:lstStyle/>
                    <a:p>
                      <a:pPr algn="l" fontAlgn="b"/>
                      <a:r>
                        <a:rPr lang="fr-FR" sz="1500" b="1" u="none" strike="noStrike" dirty="0">
                          <a:effectLst/>
                        </a:rPr>
                        <a:t>Fin du Projet</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Boulangeries</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Boutiques</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40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73</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Tailleurs</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6</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6</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Menuisiers</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Restaurant/gargote</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9</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12</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Garage/réparateur de pneus</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8</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8</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Quincaillerie</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Salle de jeux/ film vidéo</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3</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sng" strike="noStrike" dirty="0">
                          <a:effectLst/>
                        </a:rPr>
                        <a:t>Cabine téléphone</a:t>
                      </a:r>
                      <a:endParaRPr lang="fr-FR" sz="1500" b="0" i="1" u="sng"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smtClean="0">
                          <a:effectLst/>
                        </a:rPr>
                        <a:t>3</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16</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Clinique privée</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Studio photo</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Distributeur de Coca Cola</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Stock de produits</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Vente à l'étalage</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Ecole privée/Cours de soutien</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i="0" u="none" strike="noStrike" dirty="0" smtClean="0">
                          <a:solidFill>
                            <a:srgbClr val="000000"/>
                          </a:solidFill>
                          <a:effectLst/>
                          <a:latin typeface="Calibri"/>
                        </a:rPr>
                        <a:t>1</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13</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Cyber café</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Coiffeur</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Pharmacie</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Fabrique de parpaing</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0</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a:t>
                      </a:r>
                      <a:endParaRPr lang="fr-FR" sz="1500" b="1" i="0"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Total des activités formelles</a:t>
                      </a:r>
                      <a:endParaRPr lang="fr-FR" sz="1500" b="0" i="1"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smtClean="0">
                          <a:effectLst/>
                        </a:rPr>
                        <a:t>68</a:t>
                      </a:r>
                      <a:endParaRPr lang="fr-FR" sz="1500" b="1" i="1"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150</a:t>
                      </a:r>
                      <a:endParaRPr lang="fr-FR" sz="1500" b="1" i="1"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Total des activités informelles </a:t>
                      </a:r>
                      <a:r>
                        <a:rPr lang="fr-FR" sz="1500" b="0" u="none" strike="noStrike" baseline="30000" dirty="0">
                          <a:effectLst/>
                        </a:rPr>
                        <a:t>1</a:t>
                      </a:r>
                      <a:endParaRPr lang="fr-FR" sz="1500" b="0" i="1" u="none" strike="noStrike" dirty="0">
                        <a:solidFill>
                          <a:srgbClr val="000000"/>
                        </a:solidFill>
                        <a:effectLst/>
                        <a:latin typeface="Calibri"/>
                      </a:endParaRPr>
                    </a:p>
                  </a:txBody>
                  <a:tcPr marL="5739" marR="5739" marT="5739" marB="0" anchor="b"/>
                </a:tc>
                <a:tc>
                  <a:txBody>
                    <a:bodyPr/>
                    <a:lstStyle/>
                    <a:p>
                      <a:pPr algn="l" fontAlgn="b"/>
                      <a:r>
                        <a:rPr lang="fr-FR" sz="1500" b="1" u="none" strike="noStrike" dirty="0">
                          <a:effectLst/>
                        </a:rPr>
                        <a:t> </a:t>
                      </a:r>
                      <a:endParaRPr lang="fr-FR" sz="1500" b="1" i="1"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29</a:t>
                      </a:r>
                      <a:endParaRPr lang="fr-FR" sz="1500" b="1" i="1" u="none" strike="noStrike" dirty="0">
                        <a:solidFill>
                          <a:srgbClr val="000000"/>
                        </a:solidFill>
                        <a:effectLst/>
                        <a:latin typeface="Calibri"/>
                      </a:endParaRPr>
                    </a:p>
                  </a:txBody>
                  <a:tcPr marL="5739" marR="5739" marT="5739" marB="0" anchor="b"/>
                </a:tc>
              </a:tr>
              <a:tr h="234355">
                <a:tc>
                  <a:txBody>
                    <a:bodyPr/>
                    <a:lstStyle/>
                    <a:p>
                      <a:pPr algn="l" fontAlgn="b"/>
                      <a:r>
                        <a:rPr lang="fr-FR" sz="1500" b="0" u="none" strike="noStrike" dirty="0">
                          <a:effectLst/>
                        </a:rPr>
                        <a:t>Ensembles des activités</a:t>
                      </a:r>
                      <a:endParaRPr lang="fr-FR" sz="1500" b="0"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smtClean="0">
                          <a:effectLst/>
                        </a:rPr>
                        <a:t>68</a:t>
                      </a:r>
                      <a:endParaRPr lang="fr-FR" sz="1500" b="1" i="0" u="none" strike="noStrike" dirty="0">
                        <a:solidFill>
                          <a:srgbClr val="000000"/>
                        </a:solidFill>
                        <a:effectLst/>
                        <a:latin typeface="Calibri"/>
                      </a:endParaRPr>
                    </a:p>
                  </a:txBody>
                  <a:tcPr marL="5739" marR="5739" marT="5739" marB="0" anchor="b"/>
                </a:tc>
                <a:tc>
                  <a:txBody>
                    <a:bodyPr/>
                    <a:lstStyle/>
                    <a:p>
                      <a:pPr algn="r" fontAlgn="b"/>
                      <a:r>
                        <a:rPr lang="fr-FR" sz="1500" b="1" u="none" strike="noStrike" dirty="0">
                          <a:effectLst/>
                        </a:rPr>
                        <a:t>179</a:t>
                      </a:r>
                      <a:endParaRPr lang="fr-FR" sz="1500" b="1" i="0" u="none" strike="noStrike" dirty="0">
                        <a:solidFill>
                          <a:srgbClr val="000000"/>
                        </a:solidFill>
                        <a:effectLst/>
                        <a:latin typeface="Calibri"/>
                      </a:endParaRPr>
                    </a:p>
                  </a:txBody>
                  <a:tcPr marL="5739" marR="5739" marT="5739" marB="0" anchor="b"/>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3"/>
          <p:cNvSpPr txBox="1">
            <a:spLocks noGrp="1"/>
          </p:cNvSpPr>
          <p:nvPr>
            <p:ph type="title"/>
          </p:nvPr>
        </p:nvSpPr>
        <p:spPr>
          <a:xfrm>
            <a:off x="822325" y="365125"/>
            <a:ext cx="7521575" cy="549275"/>
          </a:xfrm>
        </p:spPr>
        <p:txBody>
          <a:bodyPr/>
          <a:lstStyle/>
          <a:p>
            <a:pPr eaLnBrk="1" hangingPunct="1">
              <a:spcBef>
                <a:spcPct val="0"/>
              </a:spcBef>
              <a:buClr>
                <a:srgbClr val="000000"/>
              </a:buClr>
            </a:pPr>
            <a:endParaRPr lang="tr-TR" altLang="tr-TR" smtClean="0">
              <a:latin typeface="Arial" pitchFamily="34" charset="0"/>
              <a:cs typeface="Arial" pitchFamily="34" charset="0"/>
            </a:endParaRPr>
          </a:p>
        </p:txBody>
      </p:sp>
      <p:sp>
        <p:nvSpPr>
          <p:cNvPr id="5123" name="Espace réservé du texte 4"/>
          <p:cNvSpPr txBox="1">
            <a:spLocks noGrp="1"/>
          </p:cNvSpPr>
          <p:nvPr>
            <p:ph type="body" idx="1"/>
          </p:nvPr>
        </p:nvSpPr>
        <p:spPr>
          <a:xfrm>
            <a:off x="1042988" y="1773238"/>
            <a:ext cx="7300912" cy="2906712"/>
          </a:xfrm>
        </p:spPr>
        <p:txBody>
          <a:bodyPr/>
          <a:lstStyle/>
          <a:p>
            <a:pPr eaLnBrk="1" hangingPunct="1">
              <a:buClr>
                <a:srgbClr val="000000"/>
              </a:buClr>
            </a:pPr>
            <a:r>
              <a:rPr lang="fr-FR" altLang="tr-TR" sz="2000" b="1" u="sng" smtClean="0">
                <a:latin typeface="Arial" pitchFamily="34" charset="0"/>
                <a:cs typeface="Arial" pitchFamily="34" charset="0"/>
              </a:rPr>
              <a:t>En matière d’insertion professionnelle</a:t>
            </a:r>
            <a:endParaRPr lang="fr-FR" altLang="tr-TR" sz="2000" smtClean="0">
              <a:latin typeface="Arial" pitchFamily="34" charset="0"/>
              <a:cs typeface="Arial" pitchFamily="34" charset="0"/>
            </a:endParaRPr>
          </a:p>
          <a:p>
            <a:pPr eaLnBrk="1" hangingPunct="1">
              <a:buClr>
                <a:srgbClr val="000000"/>
              </a:buClr>
            </a:pPr>
            <a:r>
              <a:rPr lang="fr-FR" altLang="tr-TR" sz="2000" b="1" smtClean="0">
                <a:latin typeface="Arial" pitchFamily="34" charset="0"/>
                <a:cs typeface="Arial" pitchFamily="34" charset="0"/>
              </a:rPr>
              <a:t> </a:t>
            </a:r>
            <a:endParaRPr lang="fr-FR" altLang="tr-TR" sz="2000" smtClean="0">
              <a:latin typeface="Arial" pitchFamily="34" charset="0"/>
              <a:cs typeface="Arial" pitchFamily="34" charset="0"/>
            </a:endParaRPr>
          </a:p>
          <a:p>
            <a:pPr eaLnBrk="1" hangingPunct="1">
              <a:buClr>
                <a:srgbClr val="000000"/>
              </a:buClr>
            </a:pPr>
            <a:r>
              <a:rPr lang="fr-FR" altLang="tr-TR" sz="2000" b="1" u="sng" smtClean="0">
                <a:latin typeface="Arial" pitchFamily="34" charset="0"/>
                <a:cs typeface="Arial" pitchFamily="34" charset="0"/>
              </a:rPr>
              <a:t>Ses Missions </a:t>
            </a:r>
            <a:endParaRPr lang="fr-FR" altLang="tr-TR" sz="2000" smtClean="0">
              <a:latin typeface="Arial" pitchFamily="34" charset="0"/>
              <a:cs typeface="Arial" pitchFamily="34" charset="0"/>
            </a:endParaRPr>
          </a:p>
          <a:p>
            <a:pPr eaLnBrk="1" hangingPunct="1">
              <a:buClr>
                <a:srgbClr val="000000"/>
              </a:buClr>
            </a:pPr>
            <a:r>
              <a:rPr lang="fr-FR" altLang="tr-TR" sz="2000" smtClean="0">
                <a:latin typeface="Arial" pitchFamily="34" charset="0"/>
                <a:cs typeface="Arial" pitchFamily="34" charset="0"/>
              </a:rPr>
              <a:t>L’ANEFIP doit favoriser l’accès des jeunes au marché de l’emploi, faciliter leur insertion par le biais d’instruments d’intervention et de programmes spéciaux appelés « </a:t>
            </a:r>
            <a:r>
              <a:rPr lang="fr-FR" altLang="tr-TR" sz="2000" b="1" smtClean="0">
                <a:latin typeface="Arial" pitchFamily="34" charset="0"/>
                <a:cs typeface="Arial" pitchFamily="34" charset="0"/>
              </a:rPr>
              <a:t>emploi- insertion </a:t>
            </a:r>
            <a:r>
              <a:rPr lang="fr-FR" altLang="tr-TR" sz="2000" smtClean="0">
                <a:latin typeface="Arial" pitchFamily="34" charset="0"/>
                <a:cs typeface="Arial" pitchFamily="34" charset="0"/>
              </a:rPr>
              <a:t>». </a:t>
            </a:r>
          </a:p>
          <a:p>
            <a:pPr eaLnBrk="1" hangingPunct="1">
              <a:buClr>
                <a:srgbClr val="000000"/>
              </a:buClr>
            </a:pPr>
            <a:r>
              <a:rPr lang="fr-FR" altLang="tr-TR" sz="2000" smtClean="0">
                <a:latin typeface="Arial" pitchFamily="34" charset="0"/>
                <a:cs typeface="Arial" pitchFamily="34" charset="0"/>
              </a:rPr>
              <a:t>De même qu’elle doit promouvoir leur esprit d’entreprise, mettre en œuvre des programmes de politiques actives d’emploi et d’insertion, afin de lutter contre le chômage et faciliter leur insertion professionnelle et à satisfaire les besoins en qualifications, du secteur productif privé.</a:t>
            </a:r>
          </a:p>
          <a:p>
            <a:pPr eaLnBrk="1" hangingPunct="1">
              <a:buClr>
                <a:srgbClr val="000000"/>
              </a:buClr>
            </a:pPr>
            <a:endParaRPr lang="fr-FR" altLang="tr-TR" smtClean="0">
              <a:latin typeface="Arial" pitchFamily="34" charset="0"/>
              <a:cs typeface="Arial" pitchFamily="34" charset="0"/>
            </a:endParaRPr>
          </a:p>
        </p:txBody>
      </p:sp>
      <p:pic>
        <p:nvPicPr>
          <p:cNvPr id="5124"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88913"/>
            <a:ext cx="882015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au 6"/>
          <p:cNvGraphicFramePr>
            <a:graphicFrameLocks noGrp="1"/>
          </p:cNvGraphicFramePr>
          <p:nvPr/>
        </p:nvGraphicFramePr>
        <p:xfrm>
          <a:off x="323850" y="1341438"/>
          <a:ext cx="8820150" cy="360362"/>
        </p:xfrm>
        <a:graphic>
          <a:graphicData uri="http://schemas.openxmlformats.org/drawingml/2006/table">
            <a:tbl>
              <a:tblPr firstRow="1" bandRow="1">
                <a:tableStyleId>{D969DA02-3A93-4694-806E-B10726D65EC6}</a:tableStyleId>
              </a:tblPr>
              <a:tblGrid>
                <a:gridCol w="8820150"/>
              </a:tblGrid>
              <a:tr h="360362">
                <a:tc>
                  <a:txBody>
                    <a:bodyPr/>
                    <a:lstStyle/>
                    <a:p>
                      <a:endParaRPr lang="fr-FR" sz="1400" dirty="0">
                        <a:solidFill>
                          <a:srgbClr val="92D050"/>
                        </a:solidFill>
                      </a:endParaRPr>
                    </a:p>
                  </a:txBody>
                  <a:tcPr marL="91437" marR="91437" marT="45761" marB="45761">
                    <a:solidFill>
                      <a:srgbClr val="00FF00"/>
                    </a:solidFill>
                  </a:tcPr>
                </a:tc>
              </a:tr>
            </a:tbl>
          </a:graphicData>
        </a:graphic>
      </p:graphicFrame>
    </p:spTree>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Shape 267"/>
          <p:cNvSpPr txBox="1">
            <a:spLocks noGrp="1"/>
          </p:cNvSpPr>
          <p:nvPr>
            <p:ph type="title"/>
          </p:nvPr>
        </p:nvSpPr>
        <p:spPr>
          <a:xfrm>
            <a:off x="457200" y="274638"/>
            <a:ext cx="8229600" cy="706437"/>
          </a:xfrm>
        </p:spPr>
        <p:txBody>
          <a:bodyPr tIns="45700" bIns="45700">
            <a:noAutofit/>
          </a:bodyPr>
          <a:lstStyle/>
          <a:p>
            <a:pPr eaLnBrk="1" fontAlgn="auto" hangingPunct="1">
              <a:spcAft>
                <a:spcPts val="0"/>
              </a:spcAft>
              <a:buSzPct val="25000"/>
              <a:defRPr/>
            </a:pPr>
            <a:r>
              <a:rPr lang="fr-FR" sz="2800" cap="small" dirty="0">
                <a:solidFill>
                  <a:schemeClr val="dk1"/>
                </a:solidFill>
                <a:latin typeface="Souce Sans Pro"/>
                <a:ea typeface="Souce Sans Pro"/>
                <a:cs typeface="Souce Sans Pro"/>
                <a:sym typeface="Souce Sans Pro"/>
              </a:rPr>
              <a:t>IV- Pérennité des acquis du </a:t>
            </a:r>
            <a:r>
              <a:rPr lang="fr-FR" sz="2800" cap="small" dirty="0" smtClean="0">
                <a:solidFill>
                  <a:schemeClr val="dk1"/>
                </a:solidFill>
                <a:latin typeface="Souce Sans Pro"/>
                <a:ea typeface="Souce Sans Pro"/>
                <a:cs typeface="Souce Sans Pro"/>
                <a:sym typeface="Souce Sans Pro"/>
              </a:rPr>
              <a:t>PREPUD - Q7</a:t>
            </a:r>
            <a:endParaRPr lang="fr-FR" sz="2800" cap="small" dirty="0">
              <a:solidFill>
                <a:schemeClr val="dk1"/>
              </a:solidFill>
              <a:latin typeface="Souce Sans Pro"/>
              <a:ea typeface="Souce Sans Pro"/>
              <a:cs typeface="Souce Sans Pro"/>
              <a:sym typeface="Souce Sans Pro"/>
            </a:endParaRPr>
          </a:p>
        </p:txBody>
      </p:sp>
      <p:sp>
        <p:nvSpPr>
          <p:cNvPr id="268" name="Shape 268"/>
          <p:cNvSpPr txBox="1">
            <a:spLocks noGrp="1"/>
          </p:cNvSpPr>
          <p:nvPr>
            <p:ph type="body" idx="1"/>
          </p:nvPr>
        </p:nvSpPr>
        <p:spPr>
          <a:xfrm>
            <a:off x="457200" y="1052513"/>
            <a:ext cx="8229600" cy="5329237"/>
          </a:xfrm>
        </p:spPr>
        <p:txBody>
          <a:bodyPr tIns="45700" bIns="45700">
            <a:noAutofit/>
          </a:bodyPr>
          <a:lstStyle/>
          <a:p>
            <a:pPr algn="just" eaLnBrk="1" fontAlgn="auto" hangingPunct="1">
              <a:spcBef>
                <a:spcPts val="0"/>
              </a:spcBef>
              <a:spcAft>
                <a:spcPts val="0"/>
              </a:spcAft>
              <a:buClr>
                <a:srgbClr val="FF0000"/>
              </a:buClr>
              <a:buSzPct val="100000"/>
              <a:buFont typeface="Wingdings" panose="05000000000000000000" pitchFamily="2" charset="2"/>
              <a:buChar char="v"/>
              <a:defRPr/>
            </a:pPr>
            <a:r>
              <a:rPr lang="fr-FR" sz="2400" b="1" dirty="0" smtClean="0">
                <a:solidFill>
                  <a:schemeClr val="dk1"/>
                </a:solidFill>
                <a:latin typeface="Source Sans Pro"/>
                <a:ea typeface="Source Sans Pro"/>
                <a:cs typeface="Source Sans Pro"/>
                <a:sym typeface="Source Sans Pro"/>
              </a:rPr>
              <a:t>Pérennité de </a:t>
            </a:r>
            <a:r>
              <a:rPr lang="fr-FR" sz="2400" b="1" i="1" dirty="0" smtClean="0">
                <a:solidFill>
                  <a:schemeClr val="dk1"/>
                </a:solidFill>
                <a:latin typeface="Source Sans Pro"/>
                <a:ea typeface="Source Sans Pro"/>
                <a:cs typeface="Source Sans Pro"/>
                <a:sym typeface="Source Sans Pro"/>
              </a:rPr>
              <a:t>la</a:t>
            </a:r>
            <a:r>
              <a:rPr lang="fr-FR" sz="2400" b="1" dirty="0" smtClean="0">
                <a:solidFill>
                  <a:schemeClr val="dk1"/>
                </a:solidFill>
                <a:latin typeface="Source Sans Pro"/>
                <a:ea typeface="Source Sans Pro"/>
                <a:cs typeface="Source Sans Pro"/>
                <a:sym typeface="Source Sans Pro"/>
              </a:rPr>
              <a:t> </a:t>
            </a:r>
            <a:r>
              <a:rPr lang="fr-FR" sz="2400" b="1" i="1" dirty="0">
                <a:solidFill>
                  <a:schemeClr val="dk1"/>
                </a:solidFill>
                <a:latin typeface="Source Sans Pro"/>
                <a:ea typeface="Source Sans Pro"/>
                <a:cs typeface="Source Sans Pro"/>
                <a:sym typeface="Source Sans Pro"/>
              </a:rPr>
              <a:t>c</a:t>
            </a:r>
            <a:r>
              <a:rPr lang="fr-FR" sz="2400" b="1" i="1" dirty="0" smtClean="0">
                <a:solidFill>
                  <a:schemeClr val="dk1"/>
                </a:solidFill>
                <a:latin typeface="Source Sans Pro"/>
                <a:ea typeface="Source Sans Pro"/>
                <a:cs typeface="Source Sans Pro"/>
                <a:sym typeface="Source Sans Pro"/>
              </a:rPr>
              <a:t>omposante </a:t>
            </a:r>
            <a:r>
              <a:rPr lang="fr-FR" sz="2400" b="1" i="1" dirty="0">
                <a:solidFill>
                  <a:schemeClr val="dk1"/>
                </a:solidFill>
                <a:latin typeface="Source Sans Pro"/>
                <a:ea typeface="Source Sans Pro"/>
                <a:cs typeface="Source Sans Pro"/>
                <a:sym typeface="Source Sans Pro"/>
              </a:rPr>
              <a:t>" amélioration de l’infrastructure" </a:t>
            </a:r>
            <a:r>
              <a:rPr lang="fr-FR" sz="2400" b="1" dirty="0" smtClean="0">
                <a:solidFill>
                  <a:schemeClr val="dk1"/>
                </a:solidFill>
                <a:latin typeface="Source Sans Pro"/>
                <a:ea typeface="Source Sans Pro"/>
                <a:cs typeface="Source Sans Pro"/>
                <a:sym typeface="Source Sans Pro"/>
              </a:rPr>
              <a:t>:</a:t>
            </a:r>
            <a:endParaRPr lang="fr-FR" sz="2400" b="1" dirty="0">
              <a:solidFill>
                <a:schemeClr val="dk1"/>
              </a:solidFill>
              <a:latin typeface="Source Sans Pro"/>
              <a:ea typeface="Source Sans Pro"/>
              <a:cs typeface="Source Sans Pro"/>
              <a:sym typeface="Source Sans Pro"/>
            </a:endParaRPr>
          </a:p>
          <a:p>
            <a:pPr marL="684000" lvl="3" indent="-216000" algn="just" eaLnBrk="1" fontAlgn="auto" hangingPunct="1">
              <a:spcAft>
                <a:spcPts val="0"/>
              </a:spcAft>
              <a:buSzPct val="100000"/>
              <a:buFont typeface="Wingdings" panose="05000000000000000000" pitchFamily="2" charset="2"/>
              <a:buChar char="Ø"/>
              <a:defRPr/>
            </a:pPr>
            <a:r>
              <a:rPr lang="fr-FR" sz="2200" dirty="0">
                <a:sym typeface="Arial"/>
              </a:rPr>
              <a:t>la maintenance des nouveaux acquis reste </a:t>
            </a:r>
            <a:r>
              <a:rPr lang="fr-FR" sz="2200" dirty="0" smtClean="0">
                <a:sym typeface="Arial"/>
              </a:rPr>
              <a:t>inexistante, </a:t>
            </a:r>
            <a:r>
              <a:rPr lang="fr-FR" sz="2200" dirty="0">
                <a:sym typeface="Arial"/>
              </a:rPr>
              <a:t>ce qui compromet fortement la pérennisation souhaitée des actifs. </a:t>
            </a:r>
            <a:endParaRPr lang="fr-FR" sz="2200" b="1" dirty="0" smtClean="0">
              <a:solidFill>
                <a:schemeClr val="dk1"/>
              </a:solidFill>
              <a:latin typeface="Source Sans Pro"/>
              <a:ea typeface="Source Sans Pro"/>
              <a:cs typeface="Source Sans Pro"/>
              <a:sym typeface="Source Sans Pro"/>
            </a:endParaRPr>
          </a:p>
          <a:p>
            <a:pPr algn="just" eaLnBrk="1" fontAlgn="auto" hangingPunct="1">
              <a:spcAft>
                <a:spcPts val="0"/>
              </a:spcAft>
              <a:buSzPct val="25000"/>
              <a:defRPr/>
            </a:pPr>
            <a:endParaRPr lang="fr-FR" sz="2000" b="1" dirty="0" smtClean="0">
              <a:solidFill>
                <a:schemeClr val="dk1"/>
              </a:solidFill>
              <a:latin typeface="Source Sans Pro"/>
              <a:ea typeface="Source Sans Pro"/>
              <a:cs typeface="Source Sans Pro"/>
              <a:sym typeface="Source Sans Pro"/>
            </a:endParaRPr>
          </a:p>
          <a:p>
            <a:pPr algn="just" eaLnBrk="1" fontAlgn="auto" hangingPunct="1">
              <a:spcAft>
                <a:spcPts val="0"/>
              </a:spcAft>
              <a:buClr>
                <a:srgbClr val="FF0000"/>
              </a:buClr>
              <a:buSzPct val="100000"/>
              <a:buFont typeface="Wingdings" panose="05000000000000000000" pitchFamily="2" charset="2"/>
              <a:buChar char="v"/>
              <a:defRPr/>
            </a:pPr>
            <a:r>
              <a:rPr lang="fr-FR" sz="2400" b="1" dirty="0" smtClean="0">
                <a:solidFill>
                  <a:schemeClr val="dk1"/>
                </a:solidFill>
                <a:latin typeface="Source Sans Pro"/>
                <a:ea typeface="Source Sans Pro"/>
                <a:cs typeface="Source Sans Pro"/>
                <a:sym typeface="Source Sans Pro"/>
              </a:rPr>
              <a:t>Pérennité de l</a:t>
            </a:r>
            <a:r>
              <a:rPr lang="fr-FR" sz="2400" b="1" i="1" dirty="0" smtClean="0">
                <a:solidFill>
                  <a:schemeClr val="dk1"/>
                </a:solidFill>
                <a:latin typeface="Source Sans Pro"/>
                <a:ea typeface="Source Sans Pro"/>
                <a:cs typeface="Source Sans Pro"/>
                <a:sym typeface="Source Sans Pro"/>
              </a:rPr>
              <a:t>a </a:t>
            </a:r>
            <a:r>
              <a:rPr lang="fr-FR" sz="2400" b="1" i="1" dirty="0">
                <a:solidFill>
                  <a:schemeClr val="dk1"/>
                </a:solidFill>
                <a:latin typeface="Source Sans Pro"/>
                <a:ea typeface="Source Sans Pro"/>
                <a:cs typeface="Source Sans Pro"/>
                <a:sym typeface="Source Sans Pro"/>
              </a:rPr>
              <a:t>composante développement communautaire </a:t>
            </a:r>
            <a:r>
              <a:rPr lang="fr-FR" sz="2400" b="1" dirty="0" smtClean="0">
                <a:solidFill>
                  <a:schemeClr val="dk1"/>
                </a:solidFill>
                <a:latin typeface="Source Sans Pro"/>
                <a:ea typeface="Source Sans Pro"/>
                <a:cs typeface="Source Sans Pro"/>
                <a:sym typeface="Source Sans Pro"/>
              </a:rPr>
              <a:t>:</a:t>
            </a:r>
            <a:endParaRPr lang="fr-FR" sz="2400" b="1" dirty="0">
              <a:solidFill>
                <a:schemeClr val="dk1"/>
              </a:solidFill>
              <a:latin typeface="Source Sans Pro"/>
              <a:ea typeface="Source Sans Pro"/>
              <a:cs typeface="Source Sans Pro"/>
              <a:sym typeface="Source Sans Pro"/>
            </a:endParaRPr>
          </a:p>
          <a:p>
            <a:pPr marL="684000" lvl="2" indent="-216000" eaLnBrk="1" fontAlgn="auto" hangingPunct="1">
              <a:spcAft>
                <a:spcPts val="0"/>
              </a:spcAft>
              <a:buFont typeface="Wingdings" panose="05000000000000000000" pitchFamily="2" charset="2"/>
              <a:buChar char="Ø"/>
              <a:defRPr/>
            </a:pPr>
            <a:r>
              <a:rPr lang="fr-FR" sz="2200" dirty="0" smtClean="0">
                <a:solidFill>
                  <a:schemeClr val="dk1"/>
                </a:solidFill>
                <a:latin typeface="+mj-lt"/>
                <a:sym typeface="Source Sans Pro"/>
              </a:rPr>
              <a:t>il s’est avéré que l’appui aux associations communautaires </a:t>
            </a:r>
            <a:r>
              <a:rPr lang="fr-FR" sz="2400" dirty="0">
                <a:sym typeface="Arial"/>
              </a:rPr>
              <a:t>à</a:t>
            </a:r>
            <a:r>
              <a:rPr lang="fr-FR" sz="2200" dirty="0" smtClean="0">
                <a:solidFill>
                  <a:schemeClr val="dk1"/>
                </a:solidFill>
                <a:latin typeface="+mj-lt"/>
                <a:sym typeface="Source Sans Pro"/>
              </a:rPr>
              <a:t> l’absence d’un soutien financier compromettrait fortement </a:t>
            </a:r>
            <a:r>
              <a:rPr lang="fr-FR" sz="2200" dirty="0">
                <a:sym typeface="Arial"/>
              </a:rPr>
              <a:t>la pérennisation </a:t>
            </a:r>
            <a:r>
              <a:rPr lang="fr-FR" sz="2200" dirty="0" smtClean="0">
                <a:sym typeface="Arial"/>
              </a:rPr>
              <a:t>souhaitée.</a:t>
            </a:r>
            <a:endParaRPr lang="fr-FR" sz="2200" dirty="0" smtClean="0">
              <a:solidFill>
                <a:schemeClr val="dk1"/>
              </a:solidFill>
              <a:latin typeface="+mj-lt"/>
              <a:sym typeface="Source Sans Pro"/>
            </a:endParaRPr>
          </a:p>
          <a:p>
            <a:pPr marL="0" indent="0" eaLnBrk="1" fontAlgn="auto" hangingPunct="1">
              <a:spcAft>
                <a:spcPts val="0"/>
              </a:spcAft>
              <a:defRPr/>
            </a:pPr>
            <a:endParaRPr sz="1600" b="1" dirty="0">
              <a:solidFill>
                <a:schemeClr val="dk1"/>
              </a:solidFill>
              <a:latin typeface="+mj-lt"/>
              <a:ea typeface="Source Sans Pro"/>
              <a:cs typeface="Source Sans Pro"/>
              <a:sym typeface="Source Sans Pro"/>
            </a:endParaRP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hape 284"/>
          <p:cNvSpPr txBox="1">
            <a:spLocks noGrp="1"/>
          </p:cNvSpPr>
          <p:nvPr>
            <p:ph type="title"/>
          </p:nvPr>
        </p:nvSpPr>
        <p:spPr>
          <a:xfrm>
            <a:off x="457200" y="274638"/>
            <a:ext cx="8229600" cy="633412"/>
          </a:xfrm>
        </p:spPr>
        <p:txBody>
          <a:bodyPr tIns="45700" bIns="45700">
            <a:noAutofit/>
          </a:bodyPr>
          <a:lstStyle/>
          <a:p>
            <a:pPr eaLnBrk="1" fontAlgn="auto" hangingPunct="1">
              <a:spcAft>
                <a:spcPts val="0"/>
              </a:spcAft>
              <a:buSzPct val="25000"/>
              <a:defRPr/>
            </a:pPr>
            <a:r>
              <a:rPr lang="fr-FR" sz="2800" b="1" cap="small" dirty="0">
                <a:solidFill>
                  <a:schemeClr val="dk1"/>
                </a:solidFill>
                <a:latin typeface="Souce Sans Pro"/>
                <a:ea typeface="Souce Sans Pro"/>
                <a:cs typeface="Souce Sans Pro"/>
                <a:sym typeface="Souce Sans Pro"/>
              </a:rPr>
              <a:t>Vi-Leçons tirées</a:t>
            </a:r>
          </a:p>
        </p:txBody>
      </p:sp>
      <p:sp>
        <p:nvSpPr>
          <p:cNvPr id="285" name="Shape 285"/>
          <p:cNvSpPr txBox="1">
            <a:spLocks noGrp="1"/>
          </p:cNvSpPr>
          <p:nvPr>
            <p:ph type="body" idx="1"/>
          </p:nvPr>
        </p:nvSpPr>
        <p:spPr>
          <a:xfrm>
            <a:off x="250825" y="981075"/>
            <a:ext cx="8642350" cy="5761038"/>
          </a:xfrm>
        </p:spPr>
        <p:txBody>
          <a:bodyPr tIns="45700" bIns="45700">
            <a:noAutofit/>
          </a:bodyPr>
          <a:lstStyle/>
          <a:p>
            <a:pPr marL="457200" indent="-457200" eaLnBrk="1" fontAlgn="auto" hangingPunct="1">
              <a:spcBef>
                <a:spcPts val="1200"/>
              </a:spcBef>
              <a:spcAft>
                <a:spcPts val="300"/>
              </a:spcAft>
              <a:buClr>
                <a:schemeClr val="accent3">
                  <a:lumMod val="75000"/>
                </a:schemeClr>
              </a:buClr>
              <a:buSzPct val="100000"/>
              <a:buFont typeface="Wingdings" panose="05000000000000000000" pitchFamily="2" charset="2"/>
              <a:buChar char="Ø"/>
              <a:defRPr/>
            </a:pPr>
            <a:r>
              <a:rPr lang="fr-FR" sz="2600" b="1" dirty="0">
                <a:solidFill>
                  <a:schemeClr val="dk1"/>
                </a:solidFill>
                <a:latin typeface="Source Sans Pro"/>
                <a:ea typeface="Source Sans Pro"/>
                <a:cs typeface="Source Sans Pro"/>
                <a:sym typeface="Source Sans Pro"/>
              </a:rPr>
              <a:t>Le </a:t>
            </a:r>
            <a:r>
              <a:rPr lang="fr-FR" sz="2600" b="1" dirty="0" smtClean="0">
                <a:solidFill>
                  <a:schemeClr val="dk1"/>
                </a:solidFill>
                <a:latin typeface="Source Sans Pro"/>
                <a:ea typeface="Source Sans Pro"/>
                <a:cs typeface="Source Sans Pro"/>
                <a:sym typeface="Source Sans Pro"/>
              </a:rPr>
              <a:t>PREPUD </a:t>
            </a:r>
            <a:r>
              <a:rPr lang="fr-FR" sz="2600" b="1" dirty="0">
                <a:solidFill>
                  <a:schemeClr val="dk1"/>
                </a:solidFill>
                <a:latin typeface="Source Sans Pro"/>
                <a:ea typeface="Source Sans Pro"/>
                <a:cs typeface="Source Sans Pro"/>
                <a:sym typeface="Source Sans Pro"/>
              </a:rPr>
              <a:t>a eu un poids réel en réduction de la pauvreté au </a:t>
            </a:r>
            <a:r>
              <a:rPr lang="fr-FR" sz="2600" b="1" dirty="0" smtClean="0">
                <a:solidFill>
                  <a:schemeClr val="dk1"/>
                </a:solidFill>
                <a:latin typeface="Source Sans Pro"/>
                <a:ea typeface="Source Sans Pro"/>
                <a:cs typeface="Source Sans Pro"/>
                <a:sym typeface="Source Sans Pro"/>
              </a:rPr>
              <a:t>Quartier 7;</a:t>
            </a:r>
            <a:endParaRPr lang="fr-FR" sz="2600" b="1" dirty="0">
              <a:solidFill>
                <a:schemeClr val="dk1"/>
              </a:solidFill>
              <a:latin typeface="Source Sans Pro"/>
              <a:ea typeface="Source Sans Pro"/>
              <a:cs typeface="Source Sans Pro"/>
              <a:sym typeface="Source Sans Pro"/>
            </a:endParaRPr>
          </a:p>
          <a:p>
            <a:pPr marL="457200" indent="-457200" eaLnBrk="1" fontAlgn="auto" hangingPunct="1">
              <a:spcBef>
                <a:spcPts val="1200"/>
              </a:spcBef>
              <a:spcAft>
                <a:spcPts val="300"/>
              </a:spcAft>
              <a:buClr>
                <a:srgbClr val="FF0000"/>
              </a:buClr>
              <a:buSzPct val="100000"/>
              <a:buFont typeface="Wingdings" panose="05000000000000000000" pitchFamily="2" charset="2"/>
              <a:buChar char="Ø"/>
              <a:defRPr/>
            </a:pPr>
            <a:r>
              <a:rPr lang="fr-FR" sz="2600" b="1" dirty="0">
                <a:solidFill>
                  <a:schemeClr val="dk1"/>
                </a:solidFill>
                <a:latin typeface="Source Sans Pro"/>
                <a:ea typeface="Source Sans Pro"/>
                <a:cs typeface="Source Sans Pro"/>
                <a:sym typeface="Source Sans Pro"/>
              </a:rPr>
              <a:t>Approche de développement conduit par les communautés utilisée a </a:t>
            </a:r>
            <a:r>
              <a:rPr lang="fr-FR" sz="2600" b="1" dirty="0" smtClean="0">
                <a:solidFill>
                  <a:schemeClr val="dk1"/>
                </a:solidFill>
                <a:latin typeface="Source Sans Pro"/>
                <a:ea typeface="Source Sans Pro"/>
                <a:cs typeface="Source Sans Pro"/>
                <a:sym typeface="Source Sans Pro"/>
              </a:rPr>
              <a:t>permis une mobilisation </a:t>
            </a:r>
            <a:r>
              <a:rPr lang="fr-FR" sz="2600" b="1" dirty="0">
                <a:solidFill>
                  <a:schemeClr val="dk1"/>
                </a:solidFill>
                <a:latin typeface="Source Sans Pro"/>
                <a:ea typeface="Source Sans Pro"/>
                <a:cs typeface="Source Sans Pro"/>
                <a:sym typeface="Source Sans Pro"/>
              </a:rPr>
              <a:t>communautaire réelle </a:t>
            </a:r>
            <a:r>
              <a:rPr lang="fr-FR" sz="2600" b="1" dirty="0" smtClean="0">
                <a:solidFill>
                  <a:schemeClr val="dk1"/>
                </a:solidFill>
                <a:latin typeface="Source Sans Pro"/>
                <a:ea typeface="Source Sans Pro"/>
                <a:cs typeface="Source Sans Pro"/>
                <a:sym typeface="Source Sans Pro"/>
              </a:rPr>
              <a:t>;</a:t>
            </a:r>
            <a:endParaRPr lang="fr-FR" sz="2600" b="1" dirty="0">
              <a:solidFill>
                <a:schemeClr val="dk1"/>
              </a:solidFill>
              <a:latin typeface="Source Sans Pro"/>
              <a:ea typeface="Source Sans Pro"/>
              <a:cs typeface="Source Sans Pro"/>
              <a:sym typeface="Source Sans Pro"/>
            </a:endParaRPr>
          </a:p>
          <a:p>
            <a:pPr marL="457200" indent="-457200" eaLnBrk="1" fontAlgn="auto" hangingPunct="1">
              <a:spcBef>
                <a:spcPts val="1200"/>
              </a:spcBef>
              <a:spcAft>
                <a:spcPts val="300"/>
              </a:spcAft>
              <a:buClr>
                <a:srgbClr val="FF0000"/>
              </a:buClr>
              <a:buSzPct val="100000"/>
              <a:buFont typeface="Wingdings" panose="05000000000000000000" pitchFamily="2" charset="2"/>
              <a:buChar char="Ø"/>
              <a:defRPr/>
            </a:pPr>
            <a:r>
              <a:rPr lang="fr-FR" sz="2600" b="1" dirty="0">
                <a:solidFill>
                  <a:schemeClr val="dk1"/>
                </a:solidFill>
                <a:latin typeface="Source Sans Pro"/>
                <a:ea typeface="Source Sans Pro"/>
                <a:cs typeface="Source Sans Pro"/>
                <a:sym typeface="Source Sans Pro"/>
              </a:rPr>
              <a:t>Nécessité d’une situation de référence avant </a:t>
            </a:r>
            <a:r>
              <a:rPr lang="fr-FR" sz="2600" b="1" dirty="0" smtClean="0">
                <a:solidFill>
                  <a:schemeClr val="dk1"/>
                </a:solidFill>
                <a:latin typeface="Source Sans Pro"/>
                <a:ea typeface="Source Sans Pro"/>
                <a:cs typeface="Source Sans Pro"/>
                <a:sym typeface="Source Sans Pro"/>
              </a:rPr>
              <a:t>l’intervention du projet a contribué </a:t>
            </a:r>
            <a:r>
              <a:rPr lang="fr-FR" sz="2600" b="1" dirty="0">
                <a:latin typeface="Source Sans Pro"/>
                <a:sym typeface="Arial"/>
              </a:rPr>
              <a:t>à</a:t>
            </a:r>
            <a:r>
              <a:rPr lang="fr-FR" sz="2600" b="1" dirty="0" smtClean="0">
                <a:solidFill>
                  <a:schemeClr val="dk1"/>
                </a:solidFill>
                <a:latin typeface="Source Sans Pro"/>
                <a:ea typeface="Source Sans Pro"/>
                <a:cs typeface="Source Sans Pro"/>
                <a:sym typeface="Source Sans Pro"/>
              </a:rPr>
              <a:t> l’élaboration du présent RAP ;</a:t>
            </a:r>
            <a:endParaRPr lang="fr-FR" sz="2600" b="1" dirty="0">
              <a:solidFill>
                <a:schemeClr val="dk1"/>
              </a:solidFill>
              <a:latin typeface="Source Sans Pro"/>
              <a:ea typeface="Source Sans Pro"/>
              <a:cs typeface="Source Sans Pro"/>
              <a:sym typeface="Source Sans Pro"/>
            </a:endParaRPr>
          </a:p>
          <a:p>
            <a:pPr marL="457200" indent="-457200" eaLnBrk="1" fontAlgn="auto" hangingPunct="1">
              <a:spcBef>
                <a:spcPts val="1200"/>
              </a:spcBef>
              <a:spcAft>
                <a:spcPts val="300"/>
              </a:spcAft>
              <a:buClr>
                <a:schemeClr val="accent3">
                  <a:lumMod val="75000"/>
                </a:schemeClr>
              </a:buClr>
              <a:buSzPct val="100000"/>
              <a:buFont typeface="Wingdings" panose="05000000000000000000" pitchFamily="2" charset="2"/>
              <a:buChar char="Ø"/>
              <a:defRPr/>
            </a:pPr>
            <a:r>
              <a:rPr lang="fr-FR" sz="2600" b="1" dirty="0" smtClean="0">
                <a:solidFill>
                  <a:schemeClr val="dk1"/>
                </a:solidFill>
                <a:latin typeface="Source Sans Pro"/>
                <a:ea typeface="Source Sans Pro"/>
                <a:cs typeface="Source Sans Pro"/>
                <a:sym typeface="Source Sans Pro"/>
              </a:rPr>
              <a:t>Lenteur au niveau de la mobilisation </a:t>
            </a:r>
            <a:r>
              <a:rPr lang="fr-FR" sz="2600" b="1" dirty="0">
                <a:solidFill>
                  <a:schemeClr val="dk1"/>
                </a:solidFill>
                <a:latin typeface="Source Sans Pro"/>
                <a:ea typeface="Source Sans Pro"/>
                <a:cs typeface="Source Sans Pro"/>
                <a:sym typeface="Source Sans Pro"/>
              </a:rPr>
              <a:t>des ministères techniques sectoriels </a:t>
            </a:r>
            <a:r>
              <a:rPr lang="fr-FR" sz="2600" b="1" dirty="0" smtClean="0">
                <a:solidFill>
                  <a:schemeClr val="dk1"/>
                </a:solidFill>
                <a:latin typeface="Source Sans Pro"/>
                <a:ea typeface="Source Sans Pro"/>
                <a:cs typeface="Source Sans Pro"/>
                <a:sym typeface="Source Sans Pro"/>
              </a:rPr>
              <a:t>tout au long du projet ;</a:t>
            </a:r>
          </a:p>
          <a:p>
            <a:pPr marL="457200" indent="-457200" eaLnBrk="1" fontAlgn="auto" hangingPunct="1">
              <a:spcBef>
                <a:spcPts val="1200"/>
              </a:spcBef>
              <a:spcAft>
                <a:spcPts val="300"/>
              </a:spcAft>
              <a:buClr>
                <a:schemeClr val="accent3">
                  <a:lumMod val="50000"/>
                </a:schemeClr>
              </a:buClr>
              <a:buSzPct val="100000"/>
              <a:buFont typeface="Wingdings" panose="05000000000000000000" pitchFamily="2" charset="2"/>
              <a:buChar char="Ø"/>
              <a:defRPr/>
            </a:pPr>
            <a:r>
              <a:rPr lang="fr-FR" sz="2600" b="1" dirty="0" smtClean="0">
                <a:solidFill>
                  <a:schemeClr val="dk1"/>
                </a:solidFill>
                <a:latin typeface="Source Sans Pro"/>
                <a:ea typeface="Source Sans Pro"/>
                <a:cs typeface="Source Sans Pro"/>
                <a:sym typeface="Source Sans Pro"/>
              </a:rPr>
              <a:t>Sérieux problème d’insécurité dans les chantiers.</a:t>
            </a:r>
            <a:endParaRPr lang="fr-FR" sz="2600" b="1" dirty="0">
              <a:solidFill>
                <a:schemeClr val="dk1"/>
              </a:solidFill>
              <a:latin typeface="Source Sans Pro"/>
              <a:ea typeface="Source Sans Pro"/>
              <a:cs typeface="Source Sans Pro"/>
              <a:sym typeface="Source Sans Pro"/>
            </a:endParaRPr>
          </a:p>
          <a:p>
            <a:pPr eaLnBrk="1" fontAlgn="auto" hangingPunct="1">
              <a:spcBef>
                <a:spcPts val="1200"/>
              </a:spcBef>
              <a:spcAft>
                <a:spcPts val="300"/>
              </a:spcAft>
              <a:defRPr/>
            </a:pPr>
            <a:endParaRPr sz="2800" b="1" dirty="0">
              <a:solidFill>
                <a:schemeClr val="dk1"/>
              </a:solidFill>
              <a:latin typeface="Source Sans Pro"/>
              <a:ea typeface="Source Sans Pro"/>
              <a:cs typeface="Source Sans Pro"/>
              <a:sym typeface="Source Sans Pro"/>
            </a:endParaRP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hape 284"/>
          <p:cNvSpPr txBox="1">
            <a:spLocks noGrp="1"/>
          </p:cNvSpPr>
          <p:nvPr>
            <p:ph type="title"/>
          </p:nvPr>
        </p:nvSpPr>
        <p:spPr>
          <a:xfrm>
            <a:off x="468313" y="115888"/>
            <a:ext cx="8229600" cy="635000"/>
          </a:xfrm>
        </p:spPr>
        <p:txBody>
          <a:bodyPr tIns="45700" bIns="45700">
            <a:noAutofit/>
          </a:bodyPr>
          <a:lstStyle/>
          <a:p>
            <a:pPr eaLnBrk="1" fontAlgn="auto" hangingPunct="1">
              <a:spcAft>
                <a:spcPts val="0"/>
              </a:spcAft>
              <a:buSzPct val="25000"/>
              <a:defRPr/>
            </a:pPr>
            <a:r>
              <a:rPr lang="fr-FR" sz="2400" b="1" cap="small" dirty="0" smtClean="0">
                <a:solidFill>
                  <a:schemeClr val="dk1"/>
                </a:solidFill>
                <a:latin typeface="+mj-lt"/>
                <a:ea typeface="Souce Sans Pro"/>
                <a:cs typeface="Souce Sans Pro"/>
                <a:sym typeface="Souce Sans Pro"/>
              </a:rPr>
              <a:t>Vii- </a:t>
            </a:r>
            <a:r>
              <a:rPr lang="fr-FR" sz="2400" b="1" dirty="0" smtClean="0">
                <a:latin typeface="+mj-lt"/>
                <a:sym typeface="Arial"/>
              </a:rPr>
              <a:t>BILAN </a:t>
            </a:r>
            <a:r>
              <a:rPr lang="fr-FR" sz="2400" b="1" dirty="0">
                <a:latin typeface="+mj-lt"/>
                <a:sym typeface="Arial"/>
              </a:rPr>
              <a:t>SUCCINCT DU PROJET</a:t>
            </a:r>
            <a:endParaRPr lang="fr-FR" sz="2400" b="1" cap="small" dirty="0">
              <a:solidFill>
                <a:schemeClr val="dk1"/>
              </a:solidFill>
              <a:latin typeface="+mj-lt"/>
              <a:ea typeface="Souce Sans Pro"/>
              <a:cs typeface="Souce Sans Pro"/>
              <a:sym typeface="Souce Sans Pro"/>
            </a:endParaRPr>
          </a:p>
        </p:txBody>
      </p:sp>
      <p:sp>
        <p:nvSpPr>
          <p:cNvPr id="33795" name="Shape 285"/>
          <p:cNvSpPr txBox="1">
            <a:spLocks noGrp="1"/>
          </p:cNvSpPr>
          <p:nvPr>
            <p:ph type="body" idx="1"/>
          </p:nvPr>
        </p:nvSpPr>
        <p:spPr>
          <a:xfrm>
            <a:off x="250825" y="981075"/>
            <a:ext cx="8642350" cy="5761038"/>
          </a:xfrm>
        </p:spPr>
        <p:txBody>
          <a:bodyPr tIns="45700" bIns="45700"/>
          <a:lstStyle/>
          <a:p>
            <a:pPr eaLnBrk="1" hangingPunct="1">
              <a:buClr>
                <a:srgbClr val="FF0000"/>
              </a:buClr>
              <a:buFont typeface="Wingdings" pitchFamily="2" charset="2"/>
              <a:buChar char="q"/>
            </a:pPr>
            <a:r>
              <a:rPr lang="fr-FR" altLang="tr-TR" sz="2200" b="1" smtClean="0">
                <a:latin typeface="Arial" pitchFamily="34" charset="0"/>
                <a:cs typeface="Arial" pitchFamily="34" charset="0"/>
              </a:rPr>
              <a:t>Le Bilan du projet est établi sur la base d'une échelle de notation à quatre niveaux :</a:t>
            </a:r>
          </a:p>
          <a:p>
            <a:pPr eaLnBrk="1" hangingPunct="1">
              <a:buClr>
                <a:srgbClr val="000000"/>
              </a:buClr>
            </a:pPr>
            <a:r>
              <a:rPr lang="fr-FR" altLang="tr-TR" sz="1800" i="1" smtClean="0">
                <a:latin typeface="Arial" pitchFamily="34" charset="0"/>
                <a:cs typeface="Arial" pitchFamily="34" charset="0"/>
              </a:rPr>
              <a:t>Très satisfaisant (TS) - Satisfaisant (S) - Insatisfaisant (I) - Très insatisfaisant (TI</a:t>
            </a:r>
            <a:r>
              <a:rPr lang="fr-FR" altLang="tr-TR" sz="1800" smtClean="0">
                <a:latin typeface="Arial" pitchFamily="34" charset="0"/>
                <a:cs typeface="Arial" pitchFamily="34" charset="0"/>
              </a:rPr>
              <a:t>) </a:t>
            </a:r>
          </a:p>
          <a:p>
            <a:pPr eaLnBrk="1" hangingPunct="1">
              <a:buClr>
                <a:srgbClr val="000000"/>
              </a:buClr>
            </a:pPr>
            <a:r>
              <a:rPr lang="fr-FR" altLang="tr-TR" sz="1800" smtClean="0">
                <a:latin typeface="Arial" pitchFamily="34" charset="0"/>
                <a:cs typeface="Arial" pitchFamily="34" charset="0"/>
              </a:rPr>
              <a:t>Cette échelle est utilisée selon les définitions suivantes: </a:t>
            </a:r>
          </a:p>
          <a:p>
            <a:pPr eaLnBrk="1" hangingPunct="1">
              <a:spcAft>
                <a:spcPts val="600"/>
              </a:spcAft>
              <a:buClr>
                <a:srgbClr val="000000"/>
              </a:buClr>
            </a:pPr>
            <a:r>
              <a:rPr lang="fr-FR" altLang="tr-TR" sz="1800" b="1" u="sng" smtClean="0">
                <a:latin typeface="Arial" pitchFamily="34" charset="0"/>
                <a:cs typeface="Arial" pitchFamily="34" charset="0"/>
              </a:rPr>
              <a:t>Très satisfaisant </a:t>
            </a:r>
            <a:r>
              <a:rPr lang="fr-FR" altLang="tr-TR" sz="1800" smtClean="0">
                <a:latin typeface="Arial" pitchFamily="34" charset="0"/>
                <a:cs typeface="Arial" pitchFamily="34" charset="0"/>
              </a:rPr>
              <a:t>(TS): Le projet a réalisé des progrès acceptables vers tous les objectifs majeurs et constitue une "meilleur pratique" en terme d'impact développemental sur un ou plus d'un. Pas de faiblesses majeures ont été décelées. </a:t>
            </a:r>
          </a:p>
          <a:p>
            <a:pPr eaLnBrk="1" hangingPunct="1">
              <a:spcAft>
                <a:spcPts val="600"/>
              </a:spcAft>
              <a:buClr>
                <a:srgbClr val="000000"/>
              </a:buClr>
            </a:pPr>
            <a:r>
              <a:rPr lang="fr-FR" altLang="tr-TR" sz="1800" b="1" u="sng" smtClean="0">
                <a:latin typeface="Arial" pitchFamily="34" charset="0"/>
                <a:cs typeface="Arial" pitchFamily="34" charset="0"/>
              </a:rPr>
              <a:t>Satisfaisant</a:t>
            </a:r>
            <a:r>
              <a:rPr lang="fr-FR" altLang="tr-TR" sz="1800" smtClean="0">
                <a:latin typeface="Arial" pitchFamily="34" charset="0"/>
                <a:cs typeface="Arial" pitchFamily="34" charset="0"/>
              </a:rPr>
              <a:t> (S): Le projet a réalisé des progrès acceptables vers tous ou la plupart des objectifs majeurs  attendus, mais n'est  pas un cas de "meilleur pratique". Pas de faiblesses majeures identifiées. </a:t>
            </a:r>
          </a:p>
          <a:p>
            <a:pPr eaLnBrk="1" hangingPunct="1">
              <a:spcAft>
                <a:spcPts val="600"/>
              </a:spcAft>
              <a:buClr>
                <a:srgbClr val="000000"/>
              </a:buClr>
            </a:pPr>
            <a:r>
              <a:rPr lang="fr-FR" altLang="tr-TR" sz="1800" b="1" u="sng" smtClean="0">
                <a:latin typeface="Arial" pitchFamily="34" charset="0"/>
                <a:cs typeface="Arial" pitchFamily="34" charset="0"/>
              </a:rPr>
              <a:t>Insatisfaisant</a:t>
            </a:r>
            <a:r>
              <a:rPr lang="fr-FR" altLang="tr-TR" sz="1800" smtClean="0">
                <a:latin typeface="Arial" pitchFamily="34" charset="0"/>
                <a:cs typeface="Arial" pitchFamily="34" charset="0"/>
              </a:rPr>
              <a:t> (I): Le projet n'a pas réalisé des progrès vers la plupart des objectifs visés, mais a cherché à trouver des solutions aux contraintes rencontrées. </a:t>
            </a:r>
          </a:p>
          <a:p>
            <a:pPr eaLnBrk="1" hangingPunct="1">
              <a:spcAft>
                <a:spcPts val="600"/>
              </a:spcAft>
              <a:buClr>
                <a:srgbClr val="000000"/>
              </a:buClr>
            </a:pPr>
            <a:r>
              <a:rPr lang="fr-FR" altLang="tr-TR" sz="1800" b="1" u="sng" smtClean="0">
                <a:latin typeface="Arial" pitchFamily="34" charset="0"/>
                <a:cs typeface="Arial" pitchFamily="34" charset="0"/>
              </a:rPr>
              <a:t>Très insatisfaisant</a:t>
            </a:r>
            <a:r>
              <a:rPr lang="fr-FR" altLang="tr-TR" sz="1800" smtClean="0">
                <a:latin typeface="Arial" pitchFamily="34" charset="0"/>
                <a:cs typeface="Arial" pitchFamily="34" charset="0"/>
              </a:rPr>
              <a:t> (TI): Le projet n'a pas réalisé de progrès satisfaisant vers aucun des objectifs visés et n'a pas été en mesure de s'ajuster aux contraintes au développement rencontrées ou a produit des faiblesses majeures.</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hape 284"/>
          <p:cNvSpPr txBox="1">
            <a:spLocks noGrp="1"/>
          </p:cNvSpPr>
          <p:nvPr>
            <p:ph type="title"/>
          </p:nvPr>
        </p:nvSpPr>
        <p:spPr>
          <a:xfrm>
            <a:off x="457200" y="274638"/>
            <a:ext cx="8229600" cy="633412"/>
          </a:xfrm>
        </p:spPr>
        <p:txBody>
          <a:bodyPr tIns="45700" bIns="45700">
            <a:noAutofit/>
          </a:bodyPr>
          <a:lstStyle/>
          <a:p>
            <a:pPr eaLnBrk="1" fontAlgn="auto" hangingPunct="1">
              <a:spcAft>
                <a:spcPts val="0"/>
              </a:spcAft>
              <a:buSzPct val="25000"/>
              <a:defRPr/>
            </a:pPr>
            <a:r>
              <a:rPr lang="fr-FR" sz="2400" b="1" cap="small" dirty="0" smtClean="0">
                <a:solidFill>
                  <a:schemeClr val="dk1"/>
                </a:solidFill>
                <a:latin typeface="+mj-lt"/>
                <a:ea typeface="Souce Sans Pro"/>
                <a:cs typeface="Souce Sans Pro"/>
                <a:sym typeface="Souce Sans Pro"/>
              </a:rPr>
              <a:t>Vii- </a:t>
            </a:r>
            <a:r>
              <a:rPr lang="fr-FR" sz="2400" b="1" dirty="0" smtClean="0">
                <a:latin typeface="+mj-lt"/>
                <a:sym typeface="Arial"/>
              </a:rPr>
              <a:t>BILAN </a:t>
            </a:r>
            <a:r>
              <a:rPr lang="fr-FR" sz="2400" b="1" dirty="0">
                <a:latin typeface="+mj-lt"/>
                <a:sym typeface="Arial"/>
              </a:rPr>
              <a:t>SUCCINCT DU </a:t>
            </a:r>
            <a:r>
              <a:rPr lang="fr-FR" sz="2400" b="1" dirty="0" smtClean="0">
                <a:latin typeface="+mj-lt"/>
                <a:sym typeface="Arial"/>
              </a:rPr>
              <a:t>PROJET (suite)</a:t>
            </a:r>
            <a:endParaRPr lang="fr-FR" sz="2400" b="1" cap="small" dirty="0">
              <a:solidFill>
                <a:schemeClr val="dk1"/>
              </a:solidFill>
              <a:latin typeface="+mj-lt"/>
              <a:ea typeface="Souce Sans Pro"/>
              <a:cs typeface="Souce Sans Pro"/>
              <a:sym typeface="Souce Sans Pro"/>
            </a:endParaRPr>
          </a:p>
        </p:txBody>
      </p:sp>
      <p:sp>
        <p:nvSpPr>
          <p:cNvPr id="285" name="Shape 285"/>
          <p:cNvSpPr txBox="1">
            <a:spLocks noGrp="1"/>
          </p:cNvSpPr>
          <p:nvPr>
            <p:ph type="body" idx="1"/>
          </p:nvPr>
        </p:nvSpPr>
        <p:spPr>
          <a:xfrm>
            <a:off x="250825" y="981075"/>
            <a:ext cx="8642350" cy="5761038"/>
          </a:xfrm>
        </p:spPr>
        <p:txBody>
          <a:bodyPr tIns="45700" bIns="45700">
            <a:noAutofit/>
          </a:bodyPr>
          <a:lstStyle/>
          <a:p>
            <a:pPr eaLnBrk="1" fontAlgn="auto" hangingPunct="1">
              <a:spcAft>
                <a:spcPts val="1200"/>
              </a:spcAft>
              <a:buClr>
                <a:srgbClr val="FF0000"/>
              </a:buClr>
              <a:buFont typeface="Wingdings" panose="05000000000000000000" pitchFamily="2" charset="2"/>
              <a:buChar char="v"/>
              <a:defRPr/>
            </a:pPr>
            <a:r>
              <a:rPr lang="fr-FR" sz="2000" b="1" dirty="0">
                <a:sym typeface="Arial"/>
              </a:rPr>
              <a:t>Pertinence de la conception initiale et révisée: (S)  Satisfaisant. </a:t>
            </a:r>
            <a:endParaRPr lang="fr-FR" sz="2000" dirty="0">
              <a:sym typeface="Arial"/>
            </a:endParaRPr>
          </a:p>
          <a:p>
            <a:pPr marL="684000" lvl="3" indent="-216000" eaLnBrk="1" fontAlgn="auto" hangingPunct="1">
              <a:lnSpc>
                <a:spcPts val="2600"/>
              </a:lnSpc>
              <a:spcAft>
                <a:spcPts val="0"/>
              </a:spcAft>
              <a:buFont typeface="Wingdings" panose="05000000000000000000" pitchFamily="2" charset="2"/>
              <a:buChar char="ü"/>
              <a:defRPr/>
            </a:pPr>
            <a:r>
              <a:rPr lang="fr-FR" sz="2000" i="1" dirty="0">
                <a:sym typeface="Arial"/>
              </a:rPr>
              <a:t>Le projet a fait face au démarrage à quelques difficultés liées à certains aspects de la conception. Après un </a:t>
            </a:r>
            <a:r>
              <a:rPr lang="fr-FR" sz="2000" i="1" dirty="0" smtClean="0">
                <a:sym typeface="Arial"/>
              </a:rPr>
              <a:t>certain délai, </a:t>
            </a:r>
            <a:r>
              <a:rPr lang="fr-FR" sz="2000" i="1" dirty="0">
                <a:sym typeface="Arial"/>
              </a:rPr>
              <a:t>une solution a pu être trouvée. La conception initiale a quelque peu changé, mais l'esprit initial du projet est demeuré et le projet a réussi à le mettre en œuvre. </a:t>
            </a:r>
            <a:endParaRPr lang="fr-FR" sz="2000" i="1" dirty="0" smtClean="0">
              <a:sym typeface="Arial"/>
            </a:endParaRPr>
          </a:p>
          <a:p>
            <a:pPr marL="468000" lvl="3" indent="0" eaLnBrk="1" fontAlgn="auto" hangingPunct="1">
              <a:spcAft>
                <a:spcPts val="0"/>
              </a:spcAft>
              <a:buFont typeface="Source Sans Pro"/>
              <a:buNone/>
              <a:defRPr/>
            </a:pPr>
            <a:endParaRPr lang="fr-FR" sz="2000" i="1" dirty="0">
              <a:sym typeface="Arial"/>
            </a:endParaRPr>
          </a:p>
          <a:p>
            <a:pPr eaLnBrk="1" fontAlgn="auto" hangingPunct="1">
              <a:spcAft>
                <a:spcPts val="1200"/>
              </a:spcAft>
              <a:buFont typeface="Wingdings" panose="05000000000000000000" pitchFamily="2" charset="2"/>
              <a:buChar char="v"/>
              <a:defRPr/>
            </a:pPr>
            <a:r>
              <a:rPr lang="fr-FR" sz="2000" b="1" dirty="0">
                <a:sym typeface="Arial"/>
              </a:rPr>
              <a:t>Réalisation des objectifs de développement et couverture des bénéficiaires:(S) Satisfaisant. </a:t>
            </a:r>
            <a:endParaRPr lang="fr-FR" sz="2000" dirty="0">
              <a:sym typeface="Arial"/>
            </a:endParaRPr>
          </a:p>
          <a:p>
            <a:pPr marL="684000" lvl="3" indent="-216000" eaLnBrk="1" fontAlgn="auto" hangingPunct="1">
              <a:lnSpc>
                <a:spcPts val="2600"/>
              </a:lnSpc>
              <a:spcAft>
                <a:spcPts val="0"/>
              </a:spcAft>
              <a:buFont typeface="Wingdings" panose="05000000000000000000" pitchFamily="2" charset="2"/>
              <a:buChar char="ü"/>
              <a:defRPr/>
            </a:pPr>
            <a:r>
              <a:rPr lang="fr-FR" sz="2000" i="1" dirty="0">
                <a:sym typeface="Arial"/>
              </a:rPr>
              <a:t>Les résultats des enquêtes quantitatives et des enquêtes participatives font état d'améliorations tangibles sur les ménages pauvres particulièrement. Le projet a réalisé des progrès dans la lutte contre la pauvreté. Même si ces progrès ne sont pas apparents à grande échelle, le fait de perdre ces acquis seraient marginalement très grand. </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hape 284"/>
          <p:cNvSpPr txBox="1">
            <a:spLocks noGrp="1"/>
          </p:cNvSpPr>
          <p:nvPr>
            <p:ph type="title"/>
          </p:nvPr>
        </p:nvSpPr>
        <p:spPr>
          <a:xfrm>
            <a:off x="468313" y="0"/>
            <a:ext cx="8229600" cy="549275"/>
          </a:xfrm>
        </p:spPr>
        <p:txBody>
          <a:bodyPr tIns="45700" bIns="45700">
            <a:noAutofit/>
          </a:bodyPr>
          <a:lstStyle/>
          <a:p>
            <a:pPr eaLnBrk="1" fontAlgn="auto" hangingPunct="1">
              <a:spcAft>
                <a:spcPts val="0"/>
              </a:spcAft>
              <a:buSzPct val="25000"/>
              <a:defRPr/>
            </a:pPr>
            <a:r>
              <a:rPr lang="fr-FR" sz="2400" b="1" cap="small" dirty="0" smtClean="0">
                <a:solidFill>
                  <a:schemeClr val="dk1"/>
                </a:solidFill>
                <a:latin typeface="+mj-lt"/>
                <a:ea typeface="Souce Sans Pro"/>
                <a:cs typeface="Souce Sans Pro"/>
                <a:sym typeface="Souce Sans Pro"/>
              </a:rPr>
              <a:t>Vii- </a:t>
            </a:r>
            <a:r>
              <a:rPr lang="fr-FR" sz="2400" b="1" dirty="0" smtClean="0">
                <a:latin typeface="+mj-lt"/>
                <a:sym typeface="Arial"/>
              </a:rPr>
              <a:t>BILAN </a:t>
            </a:r>
            <a:r>
              <a:rPr lang="fr-FR" sz="2400" b="1" dirty="0">
                <a:latin typeface="+mj-lt"/>
                <a:sym typeface="Arial"/>
              </a:rPr>
              <a:t>SUCCINCT DU </a:t>
            </a:r>
            <a:r>
              <a:rPr lang="fr-FR" sz="2400" b="1" dirty="0" smtClean="0">
                <a:latin typeface="+mj-lt"/>
                <a:sym typeface="Arial"/>
              </a:rPr>
              <a:t>PROJET (suite)</a:t>
            </a:r>
            <a:endParaRPr lang="fr-FR" sz="2400" b="1" cap="small" dirty="0">
              <a:solidFill>
                <a:schemeClr val="dk1"/>
              </a:solidFill>
              <a:latin typeface="+mj-lt"/>
              <a:ea typeface="Souce Sans Pro"/>
              <a:cs typeface="Souce Sans Pro"/>
              <a:sym typeface="Souce Sans Pro"/>
            </a:endParaRPr>
          </a:p>
        </p:txBody>
      </p:sp>
      <p:sp>
        <p:nvSpPr>
          <p:cNvPr id="35843" name="Shape 285"/>
          <p:cNvSpPr txBox="1">
            <a:spLocks noGrp="1"/>
          </p:cNvSpPr>
          <p:nvPr>
            <p:ph type="body" idx="1"/>
          </p:nvPr>
        </p:nvSpPr>
        <p:spPr>
          <a:xfrm>
            <a:off x="107950" y="620713"/>
            <a:ext cx="8928100" cy="6121400"/>
          </a:xfrm>
        </p:spPr>
        <p:txBody>
          <a:bodyPr tIns="45700" bIns="45700"/>
          <a:lstStyle/>
          <a:p>
            <a:pPr eaLnBrk="1" hangingPunct="1">
              <a:buClr>
                <a:srgbClr val="FF0000"/>
              </a:buClr>
              <a:buFont typeface="Wingdings" pitchFamily="2" charset="2"/>
              <a:buChar char="q"/>
            </a:pPr>
            <a:r>
              <a:rPr lang="fr-FR" altLang="tr-TR" sz="2400" b="1" smtClean="0">
                <a:latin typeface="Arial" pitchFamily="34" charset="0"/>
                <a:cs typeface="Arial" pitchFamily="34" charset="0"/>
              </a:rPr>
              <a:t>Résultats atteints par composante et sous composante: </a:t>
            </a:r>
            <a:endParaRPr lang="fr-FR" altLang="tr-TR" sz="2400" smtClean="0">
              <a:latin typeface="Arial" pitchFamily="34" charset="0"/>
              <a:cs typeface="Arial" pitchFamily="34" charset="0"/>
            </a:endParaRPr>
          </a:p>
          <a:p>
            <a:pPr eaLnBrk="1" hangingPunct="1">
              <a:buClr>
                <a:srgbClr val="FF0000"/>
              </a:buClr>
              <a:buFont typeface="Wingdings" pitchFamily="2" charset="2"/>
              <a:buChar char="v"/>
            </a:pPr>
            <a:r>
              <a:rPr lang="fr-FR" altLang="tr-TR" sz="2200" u="sng" smtClean="0">
                <a:latin typeface="Arial" pitchFamily="34" charset="0"/>
                <a:cs typeface="Arial" pitchFamily="34" charset="0"/>
              </a:rPr>
              <a:t>Construction et équipements du CDC:</a:t>
            </a:r>
            <a:r>
              <a:rPr lang="fr-FR" altLang="tr-TR" sz="2200" smtClean="0">
                <a:latin typeface="Arial" pitchFamily="34" charset="0"/>
                <a:cs typeface="Arial" pitchFamily="34" charset="0"/>
              </a:rPr>
              <a:t> (S) Satisfaisant</a:t>
            </a:r>
            <a:r>
              <a:rPr lang="fr-FR" altLang="tr-TR" sz="2400" smtClean="0">
                <a:latin typeface="Arial" pitchFamily="34" charset="0"/>
                <a:cs typeface="Arial" pitchFamily="34" charset="0"/>
              </a:rPr>
              <a:t> </a:t>
            </a:r>
          </a:p>
          <a:p>
            <a:pPr marL="682625" lvl="2" indent="-215900" eaLnBrk="1" hangingPunct="1">
              <a:spcAft>
                <a:spcPts val="600"/>
              </a:spcAft>
              <a:buFont typeface="Wingdings" pitchFamily="2" charset="2"/>
              <a:buChar char="ü"/>
            </a:pPr>
            <a:r>
              <a:rPr lang="fr-FR" altLang="tr-TR" sz="2000" i="1" smtClean="0">
                <a:latin typeface="Arial" pitchFamily="34" charset="0"/>
                <a:cs typeface="Arial" pitchFamily="34" charset="0"/>
              </a:rPr>
              <a:t>Cette sous-composante a fait face au démarrage à quelques difficultés liées au choix du site où le CDC devrait être construit. Ensuite, bien que la construction soit réalisée dans le temps, la gestion du CDC est demeurée non opérationnelle pendant une longue période, et où la sécurité du matériel en place présentait un risque assez élevé. </a:t>
            </a:r>
            <a:endParaRPr lang="fr-FR" altLang="tr-TR" sz="2000" i="1" u="sng" smtClean="0">
              <a:latin typeface="Arial" pitchFamily="34" charset="0"/>
              <a:cs typeface="Arial" pitchFamily="34" charset="0"/>
            </a:endParaRPr>
          </a:p>
          <a:p>
            <a:pPr eaLnBrk="1" hangingPunct="1">
              <a:spcBef>
                <a:spcPts val="1200"/>
              </a:spcBef>
              <a:buClr>
                <a:srgbClr val="FF0000"/>
              </a:buClr>
              <a:buFont typeface="Wingdings" pitchFamily="2" charset="2"/>
              <a:buChar char="v"/>
            </a:pPr>
            <a:r>
              <a:rPr lang="fr-FR" altLang="tr-TR" sz="2200" u="sng" smtClean="0">
                <a:latin typeface="Arial" pitchFamily="34" charset="0"/>
                <a:cs typeface="Arial" pitchFamily="34" charset="0"/>
              </a:rPr>
              <a:t>Appui aux associations et à la Commune</a:t>
            </a:r>
            <a:r>
              <a:rPr lang="fr-FR" altLang="tr-TR" sz="2200" smtClean="0">
                <a:latin typeface="Arial" pitchFamily="34" charset="0"/>
                <a:cs typeface="Arial" pitchFamily="34" charset="0"/>
              </a:rPr>
              <a:t>: (I) Satisfaisant. </a:t>
            </a:r>
          </a:p>
          <a:p>
            <a:pPr marL="682625" lvl="3" indent="-215900" eaLnBrk="1" hangingPunct="1">
              <a:buFont typeface="Wingdings" pitchFamily="2" charset="2"/>
              <a:buChar char="ü"/>
            </a:pPr>
            <a:r>
              <a:rPr lang="fr-FR" altLang="tr-TR" sz="2000" i="1" smtClean="0">
                <a:latin typeface="Arial" pitchFamily="34" charset="0"/>
                <a:cs typeface="Arial" pitchFamily="34" charset="0"/>
              </a:rPr>
              <a:t>Le nombre de groupements créés est fortement supérieur au nombre initial. Cependant, la fonctionnalité des associations est moyenne. Les initiatives locales donnent l'impression d'avoir eu peu d'effets sur le terrain et la participation des associations et de la commune à la gestion des activités de développement appuyées par le PREPUD est relativement irrégulière. Les relations avec la commune sont bonnes, mais un travail de sensibilisation doit être repris à chaque élection de nouveaux  représentants. Le rôle de la commune est pourtant important dans les structures de relève  pour suivre les associations. </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hape 284"/>
          <p:cNvSpPr txBox="1">
            <a:spLocks noGrp="1"/>
          </p:cNvSpPr>
          <p:nvPr>
            <p:ph type="title"/>
          </p:nvPr>
        </p:nvSpPr>
        <p:spPr>
          <a:xfrm>
            <a:off x="468313" y="0"/>
            <a:ext cx="8229600" cy="549275"/>
          </a:xfrm>
        </p:spPr>
        <p:txBody>
          <a:bodyPr tIns="45700" bIns="45700">
            <a:noAutofit/>
          </a:bodyPr>
          <a:lstStyle/>
          <a:p>
            <a:pPr eaLnBrk="1" fontAlgn="auto" hangingPunct="1">
              <a:spcAft>
                <a:spcPts val="0"/>
              </a:spcAft>
              <a:buSzPct val="25000"/>
              <a:defRPr/>
            </a:pPr>
            <a:r>
              <a:rPr lang="fr-FR" sz="2400" b="1" cap="small" dirty="0" smtClean="0">
                <a:solidFill>
                  <a:schemeClr val="dk1"/>
                </a:solidFill>
                <a:latin typeface="+mj-lt"/>
                <a:ea typeface="Souce Sans Pro"/>
                <a:cs typeface="Souce Sans Pro"/>
                <a:sym typeface="Souce Sans Pro"/>
              </a:rPr>
              <a:t>Vii- </a:t>
            </a:r>
            <a:r>
              <a:rPr lang="fr-FR" sz="2400" b="1" dirty="0" smtClean="0">
                <a:latin typeface="+mj-lt"/>
                <a:sym typeface="Arial"/>
              </a:rPr>
              <a:t>BILAN </a:t>
            </a:r>
            <a:r>
              <a:rPr lang="fr-FR" sz="2400" b="1" dirty="0">
                <a:latin typeface="+mj-lt"/>
                <a:sym typeface="Arial"/>
              </a:rPr>
              <a:t>SUCCINCT DU </a:t>
            </a:r>
            <a:r>
              <a:rPr lang="fr-FR" sz="2400" b="1" dirty="0" smtClean="0">
                <a:latin typeface="+mj-lt"/>
                <a:sym typeface="Arial"/>
              </a:rPr>
              <a:t>PROJET (suite)</a:t>
            </a:r>
            <a:endParaRPr lang="fr-FR" sz="2400" b="1" cap="small" dirty="0">
              <a:solidFill>
                <a:schemeClr val="dk1"/>
              </a:solidFill>
              <a:latin typeface="+mj-lt"/>
              <a:ea typeface="Souce Sans Pro"/>
              <a:cs typeface="Souce Sans Pro"/>
              <a:sym typeface="Souce Sans Pro"/>
            </a:endParaRPr>
          </a:p>
        </p:txBody>
      </p:sp>
      <p:sp>
        <p:nvSpPr>
          <p:cNvPr id="36867" name="Shape 285"/>
          <p:cNvSpPr txBox="1">
            <a:spLocks noGrp="1"/>
          </p:cNvSpPr>
          <p:nvPr>
            <p:ph type="body" idx="1"/>
          </p:nvPr>
        </p:nvSpPr>
        <p:spPr>
          <a:xfrm>
            <a:off x="107950" y="692150"/>
            <a:ext cx="8928100" cy="5905500"/>
          </a:xfrm>
        </p:spPr>
        <p:txBody>
          <a:bodyPr tIns="45700" bIns="45700"/>
          <a:lstStyle/>
          <a:p>
            <a:pPr eaLnBrk="1" hangingPunct="1">
              <a:spcBef>
                <a:spcPts val="1200"/>
              </a:spcBef>
              <a:spcAft>
                <a:spcPts val="600"/>
              </a:spcAft>
              <a:buClr>
                <a:srgbClr val="FF0000"/>
              </a:buClr>
              <a:buFont typeface="Wingdings" pitchFamily="2" charset="2"/>
              <a:buChar char="v"/>
            </a:pPr>
            <a:r>
              <a:rPr lang="fr-FR" altLang="tr-TR" sz="2000" b="1" smtClean="0">
                <a:latin typeface="Arial" pitchFamily="34" charset="0"/>
                <a:cs typeface="Arial" pitchFamily="34" charset="0"/>
              </a:rPr>
              <a:t>Organisation et gestion:</a:t>
            </a:r>
            <a:r>
              <a:rPr lang="fr-FR" altLang="tr-TR" sz="2000" smtClean="0">
                <a:latin typeface="Arial" pitchFamily="34" charset="0"/>
                <a:cs typeface="Arial" pitchFamily="34" charset="0"/>
              </a:rPr>
              <a:t> (S) Satisfaisante.</a:t>
            </a:r>
          </a:p>
          <a:p>
            <a:pPr marL="682625" lvl="3" indent="-215900" eaLnBrk="1" hangingPunct="1">
              <a:spcAft>
                <a:spcPts val="600"/>
              </a:spcAft>
              <a:buFont typeface="Wingdings" pitchFamily="2" charset="2"/>
              <a:buChar char="ü"/>
            </a:pPr>
            <a:r>
              <a:rPr lang="fr-FR" altLang="tr-TR" sz="2000" i="1" smtClean="0">
                <a:latin typeface="Arial" pitchFamily="34" charset="0"/>
                <a:cs typeface="Arial" pitchFamily="34" charset="0"/>
              </a:rPr>
              <a:t>Gestion d'ensemble du projet est satisfaisante en ce qui a trait à la programmation et budgétisation, à la gestion financière, à la gestion des marchés, à  la gestion des ressources humaines, à la gestion du matériel et des équipements. Elle est également satisfaisante en ce qui a trait à la supervision, au S&amp;E et à la coordination, trois fonctions pour lesquelles il existe de directives claires.</a:t>
            </a:r>
          </a:p>
          <a:p>
            <a:pPr eaLnBrk="1" hangingPunct="1">
              <a:spcBef>
                <a:spcPts val="1200"/>
              </a:spcBef>
              <a:spcAft>
                <a:spcPts val="600"/>
              </a:spcAft>
              <a:buClr>
                <a:srgbClr val="FF0000"/>
              </a:buClr>
              <a:buFont typeface="Wingdings" pitchFamily="2" charset="2"/>
              <a:buChar char="v"/>
            </a:pPr>
            <a:r>
              <a:rPr lang="fr-FR" altLang="tr-TR" sz="2000" b="1" smtClean="0">
                <a:latin typeface="Arial" pitchFamily="34" charset="0"/>
                <a:cs typeface="Arial" pitchFamily="34" charset="0"/>
              </a:rPr>
              <a:t>Coûts et financement</a:t>
            </a:r>
            <a:r>
              <a:rPr lang="fr-FR" altLang="tr-TR" sz="2000" smtClean="0">
                <a:latin typeface="Arial" pitchFamily="34" charset="0"/>
                <a:cs typeface="Arial" pitchFamily="34" charset="0"/>
              </a:rPr>
              <a:t>: (S) Satisfaisant </a:t>
            </a:r>
          </a:p>
          <a:p>
            <a:pPr marL="682625" lvl="3" indent="-215900" eaLnBrk="1" hangingPunct="1">
              <a:buFont typeface="Wingdings" pitchFamily="2" charset="2"/>
              <a:buChar char="ü"/>
            </a:pPr>
            <a:r>
              <a:rPr lang="fr-FR" altLang="tr-TR" sz="2000" i="1" smtClean="0">
                <a:latin typeface="Arial" pitchFamily="34" charset="0"/>
                <a:cs typeface="Arial" pitchFamily="34" charset="0"/>
              </a:rPr>
              <a:t>Les  coûts totaux du projet estimés à 6 millions USD ont été décaissés à </a:t>
            </a:r>
            <a:r>
              <a:rPr lang="fr-FR" altLang="tr-TR" sz="2000" i="1" smtClean="0">
                <a:solidFill>
                  <a:schemeClr val="tx1"/>
                </a:solidFill>
                <a:latin typeface="Arial" pitchFamily="34" charset="0"/>
                <a:cs typeface="Arial" pitchFamily="34" charset="0"/>
              </a:rPr>
              <a:t>99%</a:t>
            </a:r>
            <a:r>
              <a:rPr lang="fr-FR" altLang="tr-TR" sz="2000" i="1" smtClean="0">
                <a:latin typeface="Arial" pitchFamily="34" charset="0"/>
                <a:cs typeface="Arial" pitchFamily="34" charset="0"/>
              </a:rPr>
              <a:t> en raison des fluctuations importantes des taux de change. Les fonds du projet ont été décaissés pour les fins auxquelles ils étaient prévus, tels que confirmés par les tableaux annuels de décaissements par composante ou par catégorie de dépenses. Un dépassement a eu lieu pour les dépenses de gestion et coordination  du projet  principalement imputable à la prolongation.</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Shape 290"/>
          <p:cNvSpPr txBox="1">
            <a:spLocks noGrp="1"/>
          </p:cNvSpPr>
          <p:nvPr>
            <p:ph type="title"/>
          </p:nvPr>
        </p:nvSpPr>
        <p:spPr>
          <a:xfrm>
            <a:off x="457200" y="274638"/>
            <a:ext cx="8229600" cy="706437"/>
          </a:xfrm>
        </p:spPr>
        <p:txBody>
          <a:bodyPr tIns="45700" bIns="45700">
            <a:noAutofit/>
          </a:bodyPr>
          <a:lstStyle/>
          <a:p>
            <a:pPr eaLnBrk="1" fontAlgn="auto" hangingPunct="1">
              <a:spcAft>
                <a:spcPts val="0"/>
              </a:spcAft>
              <a:buSzPct val="25000"/>
              <a:defRPr/>
            </a:pPr>
            <a:r>
              <a:rPr lang="fr-FR" sz="2800" b="1" cap="small" dirty="0">
                <a:solidFill>
                  <a:schemeClr val="dk1"/>
                </a:solidFill>
                <a:latin typeface="Souce Sans Pro"/>
                <a:ea typeface="Souce Sans Pro"/>
                <a:cs typeface="Souce Sans Pro"/>
                <a:sym typeface="Souce Sans Pro"/>
              </a:rPr>
              <a:t>Conclusion</a:t>
            </a:r>
            <a:r>
              <a:rPr lang="fr-FR" sz="2800" cap="small" dirty="0">
                <a:solidFill>
                  <a:schemeClr val="dk1"/>
                </a:solidFill>
                <a:latin typeface="Souce Sans Pro"/>
                <a:ea typeface="Souce Sans Pro"/>
                <a:cs typeface="Souce Sans Pro"/>
                <a:sym typeface="Souce Sans Pro"/>
              </a:rPr>
              <a:t> </a:t>
            </a:r>
          </a:p>
        </p:txBody>
      </p:sp>
      <p:sp>
        <p:nvSpPr>
          <p:cNvPr id="291" name="Shape 291"/>
          <p:cNvSpPr txBox="1">
            <a:spLocks noGrp="1"/>
          </p:cNvSpPr>
          <p:nvPr>
            <p:ph type="body" idx="1"/>
          </p:nvPr>
        </p:nvSpPr>
        <p:spPr>
          <a:xfrm>
            <a:off x="250825" y="908050"/>
            <a:ext cx="8569325" cy="5689600"/>
          </a:xfrm>
        </p:spPr>
        <p:txBody>
          <a:bodyPr tIns="45700" bIns="45700">
            <a:noAutofit/>
          </a:bodyPr>
          <a:lstStyle/>
          <a:p>
            <a:pPr eaLnBrk="1" fontAlgn="auto" hangingPunct="1">
              <a:spcBef>
                <a:spcPts val="0"/>
              </a:spcBef>
              <a:spcAft>
                <a:spcPts val="0"/>
              </a:spcAft>
              <a:buSzPct val="25000"/>
              <a:defRPr/>
            </a:pPr>
            <a:r>
              <a:rPr lang="fr-FR" sz="2800" b="1" dirty="0">
                <a:solidFill>
                  <a:schemeClr val="dk1"/>
                </a:solidFill>
                <a:latin typeface="Source Sans Pro"/>
                <a:ea typeface="Source Sans Pro"/>
                <a:cs typeface="Source Sans Pro"/>
                <a:sym typeface="Source Sans Pro"/>
              </a:rPr>
              <a:t>Les résultats du projet sont dus:</a:t>
            </a:r>
          </a:p>
          <a:p>
            <a:pPr lvl="2" indent="-173736" eaLnBrk="1" fontAlgn="auto" hangingPunct="1">
              <a:spcBef>
                <a:spcPts val="600"/>
              </a:spcBef>
              <a:spcAft>
                <a:spcPts val="300"/>
              </a:spcAft>
              <a:buSzPct val="100000"/>
              <a:defRPr/>
            </a:pPr>
            <a:r>
              <a:rPr lang="fr-FR" sz="2800" dirty="0">
                <a:solidFill>
                  <a:schemeClr val="dk1"/>
                </a:solidFill>
                <a:latin typeface="Source Sans Pro"/>
                <a:ea typeface="Source Sans Pro"/>
                <a:cs typeface="Source Sans Pro"/>
                <a:sym typeface="Source Sans Pro"/>
              </a:rPr>
              <a:t>Cohérence du projet avec le contexte national et les orientations de développement </a:t>
            </a:r>
            <a:r>
              <a:rPr lang="fr-FR" sz="2800" dirty="0" smtClean="0">
                <a:solidFill>
                  <a:schemeClr val="dk1"/>
                </a:solidFill>
                <a:latin typeface="Source Sans Pro"/>
                <a:ea typeface="Source Sans Pro"/>
                <a:cs typeface="Source Sans Pro"/>
                <a:sym typeface="Source Sans Pro"/>
              </a:rPr>
              <a:t>de l’INDS </a:t>
            </a:r>
            <a:r>
              <a:rPr lang="fr-FR" sz="2800" dirty="0">
                <a:solidFill>
                  <a:schemeClr val="dk1"/>
                </a:solidFill>
                <a:latin typeface="Source Sans Pro"/>
                <a:ea typeface="Source Sans Pro"/>
                <a:cs typeface="Source Sans Pro"/>
                <a:sym typeface="Source Sans Pro"/>
              </a:rPr>
              <a:t>qui a favorisé la contribution des différents secteurs au résultats;</a:t>
            </a:r>
          </a:p>
          <a:p>
            <a:pPr lvl="2" indent="-173736" eaLnBrk="1" fontAlgn="auto" hangingPunct="1">
              <a:spcBef>
                <a:spcPts val="600"/>
              </a:spcBef>
              <a:spcAft>
                <a:spcPts val="300"/>
              </a:spcAft>
              <a:buSzPct val="100000"/>
              <a:defRPr/>
            </a:pPr>
            <a:r>
              <a:rPr lang="fr-FR" sz="2800" dirty="0">
                <a:solidFill>
                  <a:schemeClr val="dk1"/>
                </a:solidFill>
                <a:latin typeface="Source Sans Pro"/>
                <a:ea typeface="Source Sans Pro"/>
                <a:cs typeface="Source Sans Pro"/>
                <a:sym typeface="Source Sans Pro"/>
              </a:rPr>
              <a:t>aux appuis apportés aux unités de gestion de </a:t>
            </a:r>
            <a:r>
              <a:rPr lang="fr-FR" sz="2800" dirty="0" smtClean="0">
                <a:solidFill>
                  <a:schemeClr val="dk1"/>
                </a:solidFill>
                <a:latin typeface="Source Sans Pro"/>
                <a:ea typeface="Source Sans Pro"/>
                <a:cs typeface="Source Sans Pro"/>
                <a:sym typeface="Source Sans Pro"/>
              </a:rPr>
              <a:t>projet;</a:t>
            </a:r>
            <a:endParaRPr lang="fr-FR" sz="2800" dirty="0">
              <a:solidFill>
                <a:schemeClr val="dk1"/>
              </a:solidFill>
              <a:latin typeface="Source Sans Pro"/>
              <a:ea typeface="Source Sans Pro"/>
              <a:cs typeface="Source Sans Pro"/>
              <a:sym typeface="Source Sans Pro"/>
            </a:endParaRPr>
          </a:p>
          <a:p>
            <a:pPr lvl="2" indent="-173736" eaLnBrk="1" fontAlgn="auto" hangingPunct="1">
              <a:spcBef>
                <a:spcPts val="600"/>
              </a:spcBef>
              <a:spcAft>
                <a:spcPts val="300"/>
              </a:spcAft>
              <a:buSzPct val="100000"/>
              <a:defRPr/>
            </a:pPr>
            <a:r>
              <a:rPr lang="fr-FR" sz="2800" dirty="0">
                <a:solidFill>
                  <a:schemeClr val="dk1"/>
                </a:solidFill>
                <a:latin typeface="Source Sans Pro"/>
                <a:ea typeface="Source Sans Pro"/>
                <a:cs typeface="Source Sans Pro"/>
                <a:sym typeface="Source Sans Pro"/>
              </a:rPr>
              <a:t>aux instruments de travail développés (manuels de procédures, système comptable, système de suivi-évaluation etc.);</a:t>
            </a:r>
          </a:p>
          <a:p>
            <a:pPr lvl="2" indent="-173736" eaLnBrk="1" fontAlgn="auto" hangingPunct="1">
              <a:spcBef>
                <a:spcPts val="600"/>
              </a:spcBef>
              <a:spcAft>
                <a:spcPts val="300"/>
              </a:spcAft>
              <a:buClr>
                <a:schemeClr val="accent3">
                  <a:lumMod val="75000"/>
                </a:schemeClr>
              </a:buClr>
              <a:buSzPct val="100000"/>
              <a:defRPr/>
            </a:pPr>
            <a:r>
              <a:rPr lang="fr-FR" sz="2800" dirty="0">
                <a:solidFill>
                  <a:schemeClr val="dk1"/>
                </a:solidFill>
                <a:latin typeface="Source Sans Pro"/>
                <a:ea typeface="Source Sans Pro"/>
                <a:cs typeface="Source Sans Pro"/>
                <a:sym typeface="Source Sans Pro"/>
              </a:rPr>
              <a:t>appuis formatifs apportés par le </a:t>
            </a:r>
            <a:r>
              <a:rPr lang="fr-FR" sz="2800" dirty="0" smtClean="0">
                <a:solidFill>
                  <a:schemeClr val="dk1"/>
                </a:solidFill>
                <a:latin typeface="Source Sans Pro"/>
                <a:ea typeface="Source Sans Pro"/>
                <a:cs typeface="Source Sans Pro"/>
                <a:sym typeface="Source Sans Pro"/>
              </a:rPr>
              <a:t>bailleur</a:t>
            </a:r>
            <a:r>
              <a:rPr lang="fr-FR" sz="2800" dirty="0">
                <a:solidFill>
                  <a:schemeClr val="dk1"/>
                </a:solidFill>
                <a:latin typeface="Source Sans Pro"/>
                <a:ea typeface="Source Sans Pro"/>
                <a:cs typeface="Source Sans Pro"/>
                <a:sym typeface="Source Sans Pro"/>
              </a:rPr>
              <a:t>.</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hape 296"/>
          <p:cNvSpPr txBox="1">
            <a:spLocks noGrp="1"/>
          </p:cNvSpPr>
          <p:nvPr>
            <p:ph type="body" idx="1"/>
          </p:nvPr>
        </p:nvSpPr>
        <p:spPr>
          <a:xfrm>
            <a:off x="755650" y="2060575"/>
            <a:ext cx="7521575" cy="960438"/>
          </a:xfrm>
        </p:spPr>
        <p:txBody>
          <a:bodyPr tIns="45700" bIns="45700"/>
          <a:lstStyle/>
          <a:p>
            <a:pPr algn="ctr" eaLnBrk="1" hangingPunct="1">
              <a:spcBef>
                <a:spcPct val="0"/>
              </a:spcBef>
              <a:buClr>
                <a:srgbClr val="000000"/>
              </a:buClr>
              <a:buSzPct val="25000"/>
            </a:pPr>
            <a:r>
              <a:rPr lang="fr-FR" altLang="tr-TR" sz="4800" b="1" smtClean="0">
                <a:latin typeface="Source Sans Pro"/>
                <a:ea typeface="Source Sans Pro"/>
                <a:cs typeface="Source Sans Pro"/>
                <a:sym typeface="Source Sans Pro"/>
              </a:rPr>
              <a:t>Nous vous remercions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3"/>
          <p:cNvSpPr txBox="1">
            <a:spLocks noGrp="1"/>
          </p:cNvSpPr>
          <p:nvPr>
            <p:ph type="title"/>
          </p:nvPr>
        </p:nvSpPr>
        <p:spPr>
          <a:xfrm>
            <a:off x="822325" y="365125"/>
            <a:ext cx="7521575" cy="549275"/>
          </a:xfrm>
        </p:spPr>
        <p:txBody>
          <a:bodyPr/>
          <a:lstStyle/>
          <a:p>
            <a:pPr eaLnBrk="1" hangingPunct="1">
              <a:spcBef>
                <a:spcPct val="0"/>
              </a:spcBef>
              <a:buClr>
                <a:srgbClr val="000000"/>
              </a:buClr>
            </a:pPr>
            <a:endParaRPr lang="tr-TR" altLang="tr-TR" smtClean="0">
              <a:latin typeface="Arial" pitchFamily="34" charset="0"/>
              <a:cs typeface="Arial" pitchFamily="34" charset="0"/>
            </a:endParaRPr>
          </a:p>
        </p:txBody>
      </p:sp>
      <p:sp>
        <p:nvSpPr>
          <p:cNvPr id="6147" name="Espace réservé du texte 4"/>
          <p:cNvSpPr txBox="1">
            <a:spLocks noGrp="1"/>
          </p:cNvSpPr>
          <p:nvPr>
            <p:ph type="body" idx="1"/>
          </p:nvPr>
        </p:nvSpPr>
        <p:spPr>
          <a:xfrm>
            <a:off x="822325" y="1557338"/>
            <a:ext cx="7637463" cy="4751387"/>
          </a:xfrm>
        </p:spPr>
        <p:txBody>
          <a:bodyPr/>
          <a:lstStyle/>
          <a:p>
            <a:pPr eaLnBrk="1" hangingPunct="1">
              <a:buClr>
                <a:srgbClr val="000000"/>
              </a:buClr>
            </a:pPr>
            <a:r>
              <a:rPr lang="fr-FR" altLang="tr-TR" sz="1800" smtClean="0">
                <a:latin typeface="Arial" pitchFamily="34" charset="0"/>
                <a:cs typeface="Arial" pitchFamily="34" charset="0"/>
              </a:rPr>
              <a:t>La mise en œuvre (1) </a:t>
            </a:r>
            <a:r>
              <a:rPr lang="fr-FR" altLang="tr-TR" sz="1800" b="1" i="1" smtClean="0">
                <a:latin typeface="Arial" pitchFamily="34" charset="0"/>
                <a:cs typeface="Arial" pitchFamily="34" charset="0"/>
              </a:rPr>
              <a:t>du programme national d’insertion et d’adaptation professionnelle (PNIAP)</a:t>
            </a:r>
            <a:r>
              <a:rPr lang="fr-FR" altLang="tr-TR" sz="1800" smtClean="0">
                <a:latin typeface="Arial" pitchFamily="34" charset="0"/>
                <a:cs typeface="Arial" pitchFamily="34" charset="0"/>
              </a:rPr>
              <a:t>, notamment à destination des jeunes diplômés de plus en plus nombreux,( 2) </a:t>
            </a:r>
            <a:r>
              <a:rPr lang="fr-FR" altLang="tr-TR" sz="1800" b="1" i="1" smtClean="0">
                <a:latin typeface="Arial" pitchFamily="34" charset="0"/>
                <a:cs typeface="Arial" pitchFamily="34" charset="0"/>
              </a:rPr>
              <a:t>du projet de création d’un bureau de proximité dénommé Pôle Emploi aux CDC</a:t>
            </a:r>
            <a:r>
              <a:rPr lang="fr-FR" altLang="tr-TR" sz="1800" smtClean="0">
                <a:latin typeface="Arial" pitchFamily="34" charset="0"/>
                <a:cs typeface="Arial" pitchFamily="34" charset="0"/>
              </a:rPr>
              <a:t>, (3) </a:t>
            </a:r>
            <a:r>
              <a:rPr lang="fr-FR" altLang="tr-TR" sz="1800" b="1" i="1" smtClean="0">
                <a:latin typeface="Arial" pitchFamily="34" charset="0"/>
                <a:cs typeface="Arial" pitchFamily="34" charset="0"/>
              </a:rPr>
              <a:t>du projet d’appui à la création d’entreprise (auto-emploi)</a:t>
            </a:r>
            <a:r>
              <a:rPr lang="fr-FR" altLang="tr-TR" sz="1800" smtClean="0">
                <a:latin typeface="Arial" pitchFamily="34" charset="0"/>
                <a:cs typeface="Arial" pitchFamily="34" charset="0"/>
              </a:rPr>
              <a:t>, constituent les priorités de l’ANEFIP. </a:t>
            </a:r>
          </a:p>
          <a:p>
            <a:pPr eaLnBrk="1" hangingPunct="1">
              <a:buClr>
                <a:srgbClr val="000000"/>
              </a:buClr>
            </a:pPr>
            <a:r>
              <a:rPr lang="fr-FR" altLang="tr-TR" sz="1800" smtClean="0">
                <a:latin typeface="Arial" pitchFamily="34" charset="0"/>
                <a:cs typeface="Arial" pitchFamily="34" charset="0"/>
              </a:rPr>
              <a:t> </a:t>
            </a:r>
          </a:p>
          <a:p>
            <a:pPr eaLnBrk="1" hangingPunct="1">
              <a:buClr>
                <a:srgbClr val="000000"/>
              </a:buClr>
            </a:pPr>
            <a:r>
              <a:rPr lang="fr-FR" altLang="tr-TR" sz="1800" smtClean="0">
                <a:latin typeface="Arial" pitchFamily="34" charset="0"/>
                <a:cs typeface="Arial" pitchFamily="34" charset="0"/>
              </a:rPr>
              <a:t>Un projet pilote (</a:t>
            </a:r>
            <a:r>
              <a:rPr lang="fr-FR" altLang="tr-TR" sz="1800" b="1" smtClean="0">
                <a:latin typeface="Arial" pitchFamily="34" charset="0"/>
                <a:cs typeface="Arial" pitchFamily="34" charset="0"/>
              </a:rPr>
              <a:t>PNIAP</a:t>
            </a:r>
            <a:r>
              <a:rPr lang="fr-FR" altLang="tr-TR" sz="1800" smtClean="0">
                <a:latin typeface="Arial" pitchFamily="34" charset="0"/>
                <a:cs typeface="Arial" pitchFamily="34" charset="0"/>
              </a:rPr>
              <a:t>) sur un nombre réduit de demandeurs d’emploi diplômés de l’enseignement supérieur sera mis en œuvre en 2014 afin de les insérer dans l’optique d’un emploi définitif. </a:t>
            </a:r>
          </a:p>
          <a:p>
            <a:pPr eaLnBrk="1" hangingPunct="1">
              <a:buClr>
                <a:srgbClr val="000000"/>
              </a:buClr>
            </a:pPr>
            <a:r>
              <a:rPr lang="fr-FR" altLang="tr-TR" sz="1800" smtClean="0">
                <a:latin typeface="Arial" pitchFamily="34" charset="0"/>
                <a:cs typeface="Arial" pitchFamily="34" charset="0"/>
              </a:rPr>
              <a:t>Par ailleurs, un petit « </a:t>
            </a:r>
            <a:r>
              <a:rPr lang="fr-FR" altLang="tr-TR" sz="1800" b="1" i="1" smtClean="0">
                <a:latin typeface="Arial" pitchFamily="34" charset="0"/>
                <a:cs typeface="Arial" pitchFamily="34" charset="0"/>
              </a:rPr>
              <a:t>espace entreprendre </a:t>
            </a:r>
            <a:r>
              <a:rPr lang="fr-FR" altLang="tr-TR" sz="1800" smtClean="0">
                <a:latin typeface="Arial" pitchFamily="34" charset="0"/>
                <a:cs typeface="Arial" pitchFamily="34" charset="0"/>
              </a:rPr>
              <a:t>», dédié aux jeunes souhaitant créer une entreprise, a été créé. Cependant, à cause de l’étroitesse du marché de l’emploi, toutes les demandes d’emplois, ne peuvent être absorbées. C’est pourquoi, nous encourageons les jeunes, à créer leur propre entreprise, afin d’échapper aux affres du chômage. Enfin, est-il utile de signaler que des lignes de crédits, notamment du FDED,  existent pour ces jeunes. </a:t>
            </a:r>
          </a:p>
          <a:p>
            <a:pPr eaLnBrk="1" hangingPunct="1">
              <a:buClr>
                <a:srgbClr val="000000"/>
              </a:buClr>
            </a:pPr>
            <a:endParaRPr lang="fr-FR" altLang="tr-TR" smtClean="0">
              <a:latin typeface="Arial" pitchFamily="34" charset="0"/>
              <a:cs typeface="Arial" pitchFamily="34" charset="0"/>
            </a:endParaRPr>
          </a:p>
        </p:txBody>
      </p:sp>
      <p:pic>
        <p:nvPicPr>
          <p:cNvPr id="6148"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au 6"/>
          <p:cNvGraphicFramePr>
            <a:graphicFrameLocks noGrp="1"/>
          </p:cNvGraphicFramePr>
          <p:nvPr/>
        </p:nvGraphicFramePr>
        <p:xfrm>
          <a:off x="0" y="1196975"/>
          <a:ext cx="9144000" cy="431800"/>
        </p:xfrm>
        <a:graphic>
          <a:graphicData uri="http://schemas.openxmlformats.org/drawingml/2006/table">
            <a:tbl>
              <a:tblPr firstRow="1" bandRow="1">
                <a:tableStyleId>{D969DA02-3A93-4694-806E-B10726D65EC6}</a:tableStyleId>
              </a:tblPr>
              <a:tblGrid>
                <a:gridCol w="9144000"/>
              </a:tblGrid>
              <a:tr h="431800">
                <a:tc>
                  <a:txBody>
                    <a:bodyPr/>
                    <a:lstStyle/>
                    <a:p>
                      <a:endParaRPr lang="fr-FR" sz="1400" dirty="0">
                        <a:solidFill>
                          <a:srgbClr val="92D050"/>
                        </a:solidFill>
                      </a:endParaRPr>
                    </a:p>
                  </a:txBody>
                  <a:tcPr marL="91437" marR="91437" marT="45717" marB="45717">
                    <a:solidFill>
                      <a:srgbClr val="00FF00"/>
                    </a:solidFill>
                  </a:tcPr>
                </a:tc>
              </a:tr>
            </a:tbl>
          </a:graphicData>
        </a:graphic>
      </p:graphicFrame>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texte 4"/>
          <p:cNvSpPr txBox="1">
            <a:spLocks noGrp="1"/>
          </p:cNvSpPr>
          <p:nvPr>
            <p:ph type="body" idx="1"/>
          </p:nvPr>
        </p:nvSpPr>
        <p:spPr>
          <a:xfrm>
            <a:off x="250825" y="1412875"/>
            <a:ext cx="8424863" cy="2763838"/>
          </a:xfrm>
        </p:spPr>
        <p:txBody>
          <a:bodyPr/>
          <a:lstStyle/>
          <a:p>
            <a:pPr eaLnBrk="1" hangingPunct="1">
              <a:buClr>
                <a:srgbClr val="000000"/>
              </a:buClr>
            </a:pPr>
            <a:r>
              <a:rPr lang="fr-FR" altLang="tr-TR" sz="1800" smtClean="0">
                <a:latin typeface="Arial" pitchFamily="34" charset="0"/>
                <a:cs typeface="Arial" pitchFamily="34" charset="0"/>
              </a:rPr>
              <a:t>Cette évolution des effectifs placés, s’explique par :</a:t>
            </a:r>
          </a:p>
          <a:p>
            <a:pPr eaLnBrk="1" hangingPunct="1">
              <a:buClr>
                <a:srgbClr val="000000"/>
              </a:buClr>
            </a:pPr>
            <a:r>
              <a:rPr lang="fr-FR" altLang="tr-TR" sz="1800" smtClean="0">
                <a:latin typeface="Arial" pitchFamily="34" charset="0"/>
                <a:cs typeface="Arial" pitchFamily="34" charset="0"/>
              </a:rPr>
              <a:t>L’amélioration de la gestion des données, relatifs aux demandeurs d’emplois. Ainsi,chaque année, au mois de</a:t>
            </a:r>
            <a:r>
              <a:rPr lang="fr-FR" altLang="tr-TR" sz="1800" b="1" smtClean="0">
                <a:latin typeface="Arial" pitchFamily="34" charset="0"/>
                <a:cs typeface="Arial" pitchFamily="34" charset="0"/>
              </a:rPr>
              <a:t> mars</a:t>
            </a:r>
            <a:r>
              <a:rPr lang="fr-FR" altLang="tr-TR" sz="1800" smtClean="0">
                <a:latin typeface="Arial" pitchFamily="34" charset="0"/>
                <a:cs typeface="Arial" pitchFamily="34" charset="0"/>
              </a:rPr>
              <a:t>, un aperçu annuel de l’emploi est produit. </a:t>
            </a:r>
          </a:p>
          <a:p>
            <a:pPr eaLnBrk="1" hangingPunct="1">
              <a:buClr>
                <a:srgbClr val="000000"/>
              </a:buClr>
            </a:pPr>
            <a:r>
              <a:rPr lang="fr-FR" altLang="tr-TR" sz="1800" smtClean="0">
                <a:latin typeface="Arial" pitchFamily="34" charset="0"/>
                <a:cs typeface="Arial" pitchFamily="34" charset="0"/>
              </a:rPr>
              <a:t>Il nous permettra de commenter et d’analyser, l’évolution de l’emploi dans les différents secteurs et branches, de l’activité professionnelle. De même qu’un </a:t>
            </a:r>
            <a:r>
              <a:rPr lang="fr-FR" altLang="tr-TR" sz="1800" b="1" smtClean="0">
                <a:latin typeface="Arial" pitchFamily="34" charset="0"/>
                <a:cs typeface="Arial" pitchFamily="34" charset="0"/>
              </a:rPr>
              <a:t>Fichier par catégorie professionnelle</a:t>
            </a:r>
            <a:r>
              <a:rPr lang="fr-FR" altLang="tr-TR" sz="1800" smtClean="0">
                <a:latin typeface="Arial" pitchFamily="34" charset="0"/>
                <a:cs typeface="Arial" pitchFamily="34" charset="0"/>
              </a:rPr>
              <a:t> a été réalisé,  il comporte les listes des transitaires, des hôtels/restaurants, des garages mécanique auto, des ateliers de soudure, des agences de voyage, des banques, comme des besoins de qualification des activités portuaires, logistiques et transports. </a:t>
            </a:r>
          </a:p>
          <a:p>
            <a:pPr eaLnBrk="1" hangingPunct="1">
              <a:buClr>
                <a:srgbClr val="000000"/>
              </a:buClr>
            </a:pPr>
            <a:r>
              <a:rPr lang="fr-FR" altLang="tr-TR" sz="1800" smtClean="0">
                <a:latin typeface="Arial" pitchFamily="34" charset="0"/>
                <a:cs typeface="Arial" pitchFamily="34" charset="0"/>
              </a:rPr>
              <a:t> La mise en place d’une procédure, pour aider les jeunes à la recherche d’emplois(les accueillir, analyser leurs dossiers, évaluer leurs compétences professionnelles, leurs aptitudes et motivations. Ensuite, leur proposer des stages professionnels et/ou des formations, pour l’obtention de certificats. Enfin leur trouver des emplois, ci-possible). </a:t>
            </a:r>
          </a:p>
          <a:p>
            <a:pPr eaLnBrk="1" hangingPunct="1">
              <a:buClr>
                <a:srgbClr val="000000"/>
              </a:buClr>
            </a:pPr>
            <a:r>
              <a:rPr lang="fr-FR" altLang="tr-TR" sz="2000" smtClean="0">
                <a:latin typeface="Arial" pitchFamily="34" charset="0"/>
                <a:cs typeface="Arial" pitchFamily="34" charset="0"/>
              </a:rPr>
              <a:t> </a:t>
            </a:r>
          </a:p>
          <a:p>
            <a:pPr eaLnBrk="1" hangingPunct="1">
              <a:buClr>
                <a:srgbClr val="000000"/>
              </a:buClr>
            </a:pPr>
            <a:endParaRPr lang="fr-FR" altLang="tr-TR" smtClean="0">
              <a:latin typeface="Arial" pitchFamily="34" charset="0"/>
              <a:cs typeface="Arial" pitchFamily="34" charset="0"/>
            </a:endParaRPr>
          </a:p>
        </p:txBody>
      </p:sp>
      <p:pic>
        <p:nvPicPr>
          <p:cNvPr id="7171" name="Imag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913"/>
            <a:ext cx="91440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eau 4"/>
          <p:cNvGraphicFramePr>
            <a:graphicFrameLocks noGrp="1"/>
          </p:cNvGraphicFramePr>
          <p:nvPr/>
        </p:nvGraphicFramePr>
        <p:xfrm>
          <a:off x="0" y="908050"/>
          <a:ext cx="9144000" cy="431800"/>
        </p:xfrm>
        <a:graphic>
          <a:graphicData uri="http://schemas.openxmlformats.org/drawingml/2006/table">
            <a:tbl>
              <a:tblPr firstRow="1" bandRow="1">
                <a:tableStyleId>{D969DA02-3A93-4694-806E-B10726D65EC6}</a:tableStyleId>
              </a:tblPr>
              <a:tblGrid>
                <a:gridCol w="9144000"/>
              </a:tblGrid>
              <a:tr h="431800">
                <a:tc>
                  <a:txBody>
                    <a:bodyPr/>
                    <a:lstStyle/>
                    <a:p>
                      <a:endParaRPr lang="fr-FR" sz="1400" dirty="0">
                        <a:solidFill>
                          <a:srgbClr val="92D050"/>
                        </a:solidFill>
                      </a:endParaRPr>
                    </a:p>
                  </a:txBody>
                  <a:tcPr marL="91437" marR="91437" marT="45717" marB="45717">
                    <a:solidFill>
                      <a:srgbClr val="00FF00"/>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phique 4"/>
          <p:cNvGraphicFramePr/>
          <p:nvPr/>
        </p:nvGraphicFramePr>
        <p:xfrm>
          <a:off x="683568" y="1484784"/>
          <a:ext cx="6513140" cy="4896544"/>
        </p:xfrm>
        <a:graphic>
          <a:graphicData uri="http://schemas.openxmlformats.org/drawingml/2006/chart">
            <c:chart xmlns:c="http://schemas.openxmlformats.org/drawingml/2006/chart" xmlns:r="http://schemas.openxmlformats.org/officeDocument/2006/relationships" r:id="rId2"/>
          </a:graphicData>
        </a:graphic>
      </p:graphicFrame>
      <p:sp>
        <p:nvSpPr>
          <p:cNvPr id="8195" name="ZoneTexte 5"/>
          <p:cNvSpPr txBox="1">
            <a:spLocks noChangeArrowheads="1"/>
          </p:cNvSpPr>
          <p:nvPr/>
        </p:nvSpPr>
        <p:spPr bwMode="auto">
          <a:xfrm>
            <a:off x="1476375" y="1341438"/>
            <a:ext cx="29511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eaLnBrk="1" hangingPunct="1"/>
            <a:r>
              <a:rPr lang="fr-FR" altLang="tr-TR"/>
              <a:t>PLACEMENT DES STAGIAIRES</a:t>
            </a:r>
          </a:p>
        </p:txBody>
      </p:sp>
      <p:pic>
        <p:nvPicPr>
          <p:cNvPr id="8196"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Tableau 7"/>
          <p:cNvGraphicFramePr>
            <a:graphicFrameLocks noGrp="1"/>
          </p:cNvGraphicFramePr>
          <p:nvPr/>
        </p:nvGraphicFramePr>
        <p:xfrm>
          <a:off x="0" y="620713"/>
          <a:ext cx="9144000" cy="360362"/>
        </p:xfrm>
        <a:graphic>
          <a:graphicData uri="http://schemas.openxmlformats.org/drawingml/2006/table">
            <a:tbl>
              <a:tblPr firstRow="1" bandRow="1">
                <a:tableStyleId>{D969DA02-3A93-4694-806E-B10726D65EC6}</a:tableStyleId>
              </a:tblPr>
              <a:tblGrid>
                <a:gridCol w="9144000"/>
              </a:tblGrid>
              <a:tr h="360362">
                <a:tc>
                  <a:txBody>
                    <a:bodyPr/>
                    <a:lstStyle/>
                    <a:p>
                      <a:endParaRPr lang="fr-FR" sz="1400" dirty="0">
                        <a:solidFill>
                          <a:srgbClr val="92D050"/>
                        </a:solidFill>
                      </a:endParaRPr>
                    </a:p>
                  </a:txBody>
                  <a:tcPr marL="91437" marR="91437" marT="45761" marB="45761">
                    <a:solidFill>
                      <a:srgbClr val="00FF00"/>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texte 4"/>
          <p:cNvSpPr txBox="1">
            <a:spLocks noGrp="1"/>
          </p:cNvSpPr>
          <p:nvPr>
            <p:ph type="body" idx="1"/>
          </p:nvPr>
        </p:nvSpPr>
        <p:spPr>
          <a:xfrm>
            <a:off x="827088" y="1412875"/>
            <a:ext cx="7521575" cy="3579813"/>
          </a:xfrm>
        </p:spPr>
        <p:txBody>
          <a:bodyPr/>
          <a:lstStyle/>
          <a:p>
            <a:pPr eaLnBrk="1" hangingPunct="1">
              <a:buClr>
                <a:srgbClr val="000000"/>
              </a:buClr>
            </a:pPr>
            <a:r>
              <a:rPr lang="fr-FR" altLang="tr-TR" sz="2000" smtClean="0">
                <a:latin typeface="Arial" pitchFamily="34" charset="0"/>
                <a:cs typeface="Arial" pitchFamily="34" charset="0"/>
              </a:rPr>
              <a:t>La mise en place des mêmes mesures pour les employeurs( leur expliquer que nous disposons d’une base de donnée, sur la main d’œuvre disponible, par catégorie professionnelle) ; de même qu’ils peuvent aussi nous transmettre, leurs offres d’emploi, par e-mail à travers le site de l’ANEFIP (</a:t>
            </a:r>
            <a:r>
              <a:rPr lang="fr-FR" altLang="tr-TR" sz="2000" u="sng" smtClean="0">
                <a:latin typeface="Arial" pitchFamily="34" charset="0"/>
                <a:cs typeface="Arial" pitchFamily="34" charset="0"/>
                <a:hlinkClick r:id="rId2"/>
              </a:rPr>
              <a:t>www.anefip.dj</a:t>
            </a:r>
            <a:r>
              <a:rPr lang="fr-FR" altLang="tr-TR" sz="2000" smtClean="0">
                <a:latin typeface="Arial" pitchFamily="34" charset="0"/>
                <a:cs typeface="Arial" pitchFamily="34" charset="0"/>
              </a:rPr>
              <a:t>). </a:t>
            </a:r>
          </a:p>
          <a:p>
            <a:pPr eaLnBrk="1" hangingPunct="1">
              <a:buClr>
                <a:srgbClr val="000000"/>
              </a:buClr>
            </a:pPr>
            <a:r>
              <a:rPr lang="fr-FR" altLang="tr-TR" sz="2000" smtClean="0">
                <a:latin typeface="Arial" pitchFamily="34" charset="0"/>
                <a:cs typeface="Arial" pitchFamily="34" charset="0"/>
              </a:rPr>
              <a:t>La création d’une cellule-conseil aux centres de formation et à l’université, non seulement pour établir l’adéquation formation-emploi de leurs filières, mais aussi, pour les convaincre de mettre en place de nouvelles branches, porteuses d’emplois.</a:t>
            </a:r>
          </a:p>
          <a:p>
            <a:pPr eaLnBrk="1" hangingPunct="1">
              <a:buClr>
                <a:srgbClr val="000000"/>
              </a:buClr>
            </a:pPr>
            <a:r>
              <a:rPr lang="fr-FR" altLang="tr-TR" sz="2000" smtClean="0">
                <a:latin typeface="Arial" pitchFamily="34" charset="0"/>
                <a:cs typeface="Arial" pitchFamily="34" charset="0"/>
              </a:rPr>
              <a:t>La réalisation de démarches continues, comme des visites, contacts téléphoniques et contacts physiques, sans oublier par courriers, auprès des entreprises, afin de recenser les opportunités de stages et d’emplois qu’elles offrent, que nous les transmettons aux jeunes demandeurs d’emploi.</a:t>
            </a:r>
          </a:p>
          <a:p>
            <a:pPr eaLnBrk="1" hangingPunct="1">
              <a:buClr>
                <a:srgbClr val="000000"/>
              </a:buClr>
            </a:pPr>
            <a:endParaRPr lang="fr-FR" altLang="tr-TR" smtClean="0">
              <a:latin typeface="Arial" pitchFamily="34" charset="0"/>
              <a:cs typeface="Arial" pitchFamily="34" charset="0"/>
            </a:endParaRPr>
          </a:p>
        </p:txBody>
      </p:sp>
      <p:pic>
        <p:nvPicPr>
          <p:cNvPr id="9219"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913"/>
            <a:ext cx="9144000"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eau 4"/>
          <p:cNvGraphicFramePr>
            <a:graphicFrameLocks noGrp="1"/>
          </p:cNvGraphicFramePr>
          <p:nvPr/>
        </p:nvGraphicFramePr>
        <p:xfrm>
          <a:off x="0" y="908050"/>
          <a:ext cx="9144000" cy="304800"/>
        </p:xfrm>
        <a:graphic>
          <a:graphicData uri="http://schemas.openxmlformats.org/drawingml/2006/table">
            <a:tbl>
              <a:tblPr firstRow="1" bandRow="1">
                <a:tableStyleId>{D969DA02-3A93-4694-806E-B10726D65EC6}</a:tableStyleId>
              </a:tblPr>
              <a:tblGrid>
                <a:gridCol w="9144000"/>
              </a:tblGrid>
              <a:tr h="288032">
                <a:tc>
                  <a:txBody>
                    <a:bodyPr/>
                    <a:lstStyle/>
                    <a:p>
                      <a:endParaRPr lang="fr-FR" dirty="0">
                        <a:solidFill>
                          <a:srgbClr val="92D050"/>
                        </a:solidFill>
                      </a:endParaRPr>
                    </a:p>
                  </a:txBody>
                  <a:tcPr marL="91437" marR="91437">
                    <a:solidFill>
                      <a:srgbClr val="00FF00"/>
                    </a:solidFill>
                  </a:tcPr>
                </a:tc>
              </a:tr>
            </a:tbl>
          </a:graphicData>
        </a:graphic>
      </p:graphicFrame>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12776"/>
            <a:ext cx="9144000" cy="5445224"/>
          </a:xfrm>
          <a:noFill/>
          <a:ln>
            <a:solidFill>
              <a:srgbClr val="FFC000"/>
            </a:solidFill>
            <a:miter lim="800000"/>
            <a:headEnd/>
            <a:tailEnd/>
          </a:ln>
          <a:effectLst>
            <a:glow rad="228600">
              <a:schemeClr val="accent6">
                <a:satMod val="175000"/>
                <a:alpha val="40000"/>
              </a:schemeClr>
            </a:glow>
          </a:effectLst>
        </p:spPr>
        <p:txBody>
          <a:bodyPr>
            <a:normAutofit/>
          </a:bodyPr>
          <a:lstStyle/>
          <a:p>
            <a:pPr eaLnBrk="1" fontAlgn="auto" hangingPunct="1">
              <a:spcAft>
                <a:spcPts val="0"/>
              </a:spcAft>
              <a:defRPr/>
            </a:pPr>
            <a:r>
              <a:rPr lang="fr-FR" sz="2000" b="1" dirty="0" smtClean="0">
                <a:solidFill>
                  <a:srgbClr val="00B050"/>
                </a:solidFill>
                <a:latin typeface="Arial Black" pitchFamily="34" charset="0"/>
                <a:sym typeface="Arial"/>
              </a:rPr>
              <a:t> </a:t>
            </a:r>
          </a:p>
          <a:p>
            <a:pPr eaLnBrk="1" fontAlgn="auto" hangingPunct="1">
              <a:spcAft>
                <a:spcPts val="0"/>
              </a:spcAft>
              <a:defRPr/>
            </a:pPr>
            <a:endParaRPr lang="fr-FR" sz="2000" i="1" u="sng" dirty="0" smtClean="0">
              <a:sym typeface="Arial"/>
            </a:endParaRPr>
          </a:p>
        </p:txBody>
      </p:sp>
      <p:sp>
        <p:nvSpPr>
          <p:cNvPr id="10245" name="Rectangle 2"/>
          <p:cNvSpPr>
            <a:spLocks noChangeArrowheads="1"/>
          </p:cNvSpPr>
          <p:nvPr/>
        </p:nvSpPr>
        <p:spPr bwMode="auto">
          <a:xfrm>
            <a:off x="250825" y="1373188"/>
            <a:ext cx="64500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rgbClr val="000000"/>
                </a:solidFill>
                <a:latin typeface="Arial" pitchFamily="34" charset="0"/>
                <a:cs typeface="Arial" pitchFamily="34" charset="0"/>
                <a:sym typeface="Arial" pitchFamily="34" charset="0"/>
              </a:defRPr>
            </a:lvl1pPr>
            <a:lvl2pPr marL="742950" indent="-285750" eaLnBrk="0" hangingPunct="0">
              <a:defRPr sz="1400">
                <a:solidFill>
                  <a:srgbClr val="000000"/>
                </a:solidFill>
                <a:latin typeface="Arial" pitchFamily="34" charset="0"/>
                <a:cs typeface="Arial" pitchFamily="34" charset="0"/>
                <a:sym typeface="Arial" pitchFamily="34" charset="0"/>
              </a:defRPr>
            </a:lvl2pPr>
            <a:lvl3pPr marL="1143000" indent="-228600" eaLnBrk="0" hangingPunct="0">
              <a:defRPr sz="1400">
                <a:solidFill>
                  <a:srgbClr val="000000"/>
                </a:solidFill>
                <a:latin typeface="Arial" pitchFamily="34" charset="0"/>
                <a:cs typeface="Arial" pitchFamily="34" charset="0"/>
                <a:sym typeface="Arial" pitchFamily="34" charset="0"/>
              </a:defRPr>
            </a:lvl3pPr>
            <a:lvl4pPr marL="1600200" indent="-228600" eaLnBrk="0" hangingPunct="0">
              <a:defRPr sz="1400">
                <a:solidFill>
                  <a:srgbClr val="000000"/>
                </a:solidFill>
                <a:latin typeface="Arial" pitchFamily="34" charset="0"/>
                <a:cs typeface="Arial" pitchFamily="34" charset="0"/>
                <a:sym typeface="Arial" pitchFamily="34" charset="0"/>
              </a:defRPr>
            </a:lvl4pPr>
            <a:lvl5pPr marL="2057400" indent="-228600" eaLnBrk="0" hangingPunc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400">
                <a:solidFill>
                  <a:srgbClr val="000000"/>
                </a:solidFill>
                <a:latin typeface="Arial" pitchFamily="34" charset="0"/>
                <a:cs typeface="Arial" pitchFamily="34" charset="0"/>
                <a:sym typeface="Arial" pitchFamily="34" charset="0"/>
              </a:defRPr>
            </a:lvl9pPr>
          </a:lstStyle>
          <a:p>
            <a:pPr>
              <a:buFontTx/>
              <a:buChar char="•"/>
            </a:pPr>
            <a:r>
              <a:rPr lang="de-DE" altLang="ja-JP" b="1">
                <a:solidFill>
                  <a:schemeClr val="tx1"/>
                </a:solidFill>
                <a:ea typeface="Andale Sans UI"/>
                <a:cs typeface="Andale Sans UI"/>
              </a:rPr>
              <a:t>EVOLUTION DES EFFECTIFS DE DEMANDEURS D‘EMPLOI PAR GENRE </a:t>
            </a:r>
          </a:p>
        </p:txBody>
      </p:sp>
      <p:pic>
        <p:nvPicPr>
          <p:cNvPr id="10246"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913"/>
            <a:ext cx="9144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Tableau 6"/>
          <p:cNvGraphicFramePr>
            <a:graphicFrameLocks noGrp="1"/>
          </p:cNvGraphicFramePr>
          <p:nvPr/>
        </p:nvGraphicFramePr>
        <p:xfrm>
          <a:off x="0" y="692150"/>
          <a:ext cx="9144000" cy="304800"/>
        </p:xfrm>
        <a:graphic>
          <a:graphicData uri="http://schemas.openxmlformats.org/drawingml/2006/table">
            <a:tbl>
              <a:tblPr firstRow="1" bandRow="1">
                <a:tableStyleId>{D969DA02-3A93-4694-806E-B10726D65EC6}</a:tableStyleId>
              </a:tblPr>
              <a:tblGrid>
                <a:gridCol w="9144000"/>
              </a:tblGrid>
              <a:tr h="288032">
                <a:tc>
                  <a:txBody>
                    <a:bodyPr/>
                    <a:lstStyle/>
                    <a:p>
                      <a:endParaRPr lang="fr-FR" dirty="0">
                        <a:solidFill>
                          <a:srgbClr val="92D050"/>
                        </a:solidFill>
                      </a:endParaRPr>
                    </a:p>
                  </a:txBody>
                  <a:tcPr marL="91437" marR="91437">
                    <a:solidFill>
                      <a:srgbClr val="00FF00"/>
                    </a:solidFill>
                  </a:tcPr>
                </a:tc>
              </a:tr>
            </a:tbl>
          </a:graphicData>
        </a:graphic>
      </p:graphicFrame>
      <p:graphicFrame>
        <p:nvGraphicFramePr>
          <p:cNvPr id="8" name="Graphique 7"/>
          <p:cNvGraphicFramePr/>
          <p:nvPr/>
        </p:nvGraphicFramePr>
        <p:xfrm>
          <a:off x="971600" y="2060848"/>
          <a:ext cx="6408712" cy="446449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913"/>
            <a:ext cx="914400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au 5"/>
          <p:cNvGraphicFramePr>
            <a:graphicFrameLocks noGrp="1"/>
          </p:cNvGraphicFramePr>
          <p:nvPr/>
        </p:nvGraphicFramePr>
        <p:xfrm>
          <a:off x="0" y="765175"/>
          <a:ext cx="9144000" cy="304800"/>
        </p:xfrm>
        <a:graphic>
          <a:graphicData uri="http://schemas.openxmlformats.org/drawingml/2006/table">
            <a:tbl>
              <a:tblPr firstRow="1" bandRow="1">
                <a:tableStyleId>{D969DA02-3A93-4694-806E-B10726D65EC6}</a:tableStyleId>
              </a:tblPr>
              <a:tblGrid>
                <a:gridCol w="9144000"/>
              </a:tblGrid>
              <a:tr h="288032">
                <a:tc>
                  <a:txBody>
                    <a:bodyPr/>
                    <a:lstStyle/>
                    <a:p>
                      <a:endParaRPr lang="fr-FR" dirty="0">
                        <a:solidFill>
                          <a:srgbClr val="92D050"/>
                        </a:solidFill>
                      </a:endParaRPr>
                    </a:p>
                  </a:txBody>
                  <a:tcPr marL="91437" marR="91437">
                    <a:solidFill>
                      <a:srgbClr val="00FF00"/>
                    </a:solidFill>
                  </a:tcPr>
                </a:tc>
              </a:tr>
            </a:tbl>
          </a:graphicData>
        </a:graphic>
      </p:graphicFrame>
      <p:graphicFrame>
        <p:nvGraphicFramePr>
          <p:cNvPr id="4" name="Graphique 3"/>
          <p:cNvGraphicFramePr/>
          <p:nvPr/>
        </p:nvGraphicFramePr>
        <p:xfrm>
          <a:off x="1619672" y="1124744"/>
          <a:ext cx="5976664" cy="446449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2283</TotalTime>
  <Words>2317</Words>
  <Application>Microsoft Office PowerPoint</Application>
  <PresentationFormat>On-screen Show (4:3)</PresentationFormat>
  <Paragraphs>391</Paragraphs>
  <Slides>37</Slides>
  <Notes>27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9" baseType="lpstr">
      <vt:lpstr>Arial</vt:lpstr>
      <vt:lpstr>Courier New</vt:lpstr>
      <vt:lpstr>Wingdings</vt:lpstr>
      <vt:lpstr>Franklin Gothic Book</vt:lpstr>
      <vt:lpstr>Souce Sans Pro</vt:lpstr>
      <vt:lpstr>Source Sans Pro</vt:lpstr>
      <vt:lpstr>Times New Roman</vt:lpstr>
      <vt:lpstr>Arial Black</vt:lpstr>
      <vt:lpstr>Andale Sans UI</vt:lpstr>
      <vt:lpstr>Calibri</vt:lpstr>
      <vt:lpstr>Angles</vt:lpstr>
      <vt:lpstr>Graphique Microsoft Office Excel</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II- Qualité de la conception du projet (suite)  </vt:lpstr>
      <vt:lpstr>  II- Qualité de la conception du projet (suite)  </vt:lpstr>
      <vt:lpstr>III- Activités et résultats du PREPUD</vt:lpstr>
      <vt:lpstr>III- Activités et résultats du PREPUD (suite)</vt:lpstr>
      <vt:lpstr>III- Activités et résultats du PREPUD (suite)</vt:lpstr>
      <vt:lpstr>III- Activités et résultats du PREPUD (suite)</vt:lpstr>
      <vt:lpstr>III- Activités et résultats du PREPUD (SUITE)</vt:lpstr>
      <vt:lpstr>III- Activités et résultats du PREPUD (suite)</vt:lpstr>
      <vt:lpstr>III- Activités et résultats du PREPUD (suite)</vt:lpstr>
      <vt:lpstr>III- Activités et résultats du PREPUD (suite)</vt:lpstr>
      <vt:lpstr>PowerPoint Presentation</vt:lpstr>
      <vt:lpstr>III- Activités et résultats du PREPUD (suite)</vt:lpstr>
      <vt:lpstr>III- Activités et résultats du PREPUD (suite)</vt:lpstr>
      <vt:lpstr>III- Activités et résultats du PREPUD (suite)</vt:lpstr>
      <vt:lpstr>III- Activités et résultats du PREPUD (suite)</vt:lpstr>
      <vt:lpstr>III- Activités et résultats du PREPUD (suite)</vt:lpstr>
      <vt:lpstr>IV- Pérennité des acquis du PREPUD - Q7</vt:lpstr>
      <vt:lpstr>Vi-Leçons tirées</vt:lpstr>
      <vt:lpstr>Vii- BILAN SUCCINCT DU PROJET</vt:lpstr>
      <vt:lpstr>Vii- BILAN SUCCINCT DU PROJET (suite)</vt:lpstr>
      <vt:lpstr>Vii- BILAN SUCCINCT DU PROJET (suite)</vt:lpstr>
      <vt:lpstr>Vii- BILAN SUCCINCT DU PROJET (suite)</vt:lpstr>
      <vt:lpstr>Conclusion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D’ACHEVEMENT DU PROJET DE DEVELOPPEMENT COMMUNAUTAIRE  (PDC)</dc:title>
  <dc:creator>othman</dc:creator>
  <cp:lastModifiedBy>Mansur Boydas</cp:lastModifiedBy>
  <cp:revision>245</cp:revision>
  <dcterms:modified xsi:type="dcterms:W3CDTF">2016-10-02T11:54:46Z</dcterms:modified>
</cp:coreProperties>
</file>