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87" r:id="rId2"/>
    <p:sldId id="267" r:id="rId3"/>
    <p:sldId id="298" r:id="rId4"/>
    <p:sldId id="306" r:id="rId5"/>
    <p:sldId id="264" r:id="rId6"/>
    <p:sldId id="281" r:id="rId7"/>
    <p:sldId id="284" r:id="rId8"/>
    <p:sldId id="268" r:id="rId9"/>
    <p:sldId id="282" r:id="rId10"/>
    <p:sldId id="292" r:id="rId11"/>
    <p:sldId id="309" r:id="rId12"/>
    <p:sldId id="285" r:id="rId13"/>
    <p:sldId id="291" r:id="rId14"/>
    <p:sldId id="269" r:id="rId15"/>
    <p:sldId id="315" r:id="rId16"/>
    <p:sldId id="272" r:id="rId17"/>
    <p:sldId id="316" r:id="rId18"/>
    <p:sldId id="302" r:id="rId19"/>
    <p:sldId id="300" r:id="rId20"/>
    <p:sldId id="273" r:id="rId21"/>
    <p:sldId id="288" r:id="rId22"/>
    <p:sldId id="312" r:id="rId23"/>
    <p:sldId id="293" r:id="rId24"/>
    <p:sldId id="318" r:id="rId25"/>
    <p:sldId id="304" r:id="rId26"/>
    <p:sldId id="274" r:id="rId27"/>
    <p:sldId id="313" r:id="rId28"/>
    <p:sldId id="294" r:id="rId29"/>
    <p:sldId id="314" r:id="rId30"/>
    <p:sldId id="307" r:id="rId31"/>
    <p:sldId id="277" r:id="rId32"/>
    <p:sldId id="278" r:id="rId33"/>
    <p:sldId id="297" r:id="rId34"/>
    <p:sldId id="310" r:id="rId35"/>
    <p:sldId id="308" r:id="rId36"/>
    <p:sldId id="280" r:id="rId37"/>
    <p:sldId id="283" r:id="rId38"/>
    <p:sldId id="311" r:id="rId39"/>
    <p:sldId id="29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94662" autoAdjust="0"/>
  </p:normalViewPr>
  <p:slideViewPr>
    <p:cSldViewPr>
      <p:cViewPr>
        <p:scale>
          <a:sx n="114" d="100"/>
          <a:sy n="114" d="100"/>
        </p:scale>
        <p:origin x="-1458" y="-54"/>
      </p:cViewPr>
      <p:guideLst>
        <p:guide orient="horz" pos="1134"/>
        <p:guide pos="408"/>
      </p:guideLst>
    </p:cSldViewPr>
  </p:slideViewPr>
  <p:outlineViewPr>
    <p:cViewPr>
      <p:scale>
        <a:sx n="33" d="100"/>
        <a:sy n="33" d="100"/>
      </p:scale>
      <p:origin x="0" y="43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NAD2013:TABLEAU%20AUTOemp-CREDITag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NAD2013:TABLEAU%20AUTOemp-CREDITag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NAD2013:TABLEAU%20AUTOemp-CREDITag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NAD2013:TABLEAU%20AUTOemp-CREDITag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Feuil1!$B$52</c:f>
              <c:strCache>
                <c:ptCount val="1"/>
                <c:pt idx="0">
                  <c:v>L'allure de Financement dans le temps</c:v>
                </c:pt>
              </c:strCache>
            </c:strRef>
          </c:tx>
          <c:marker>
            <c:symbol val="none"/>
          </c:marker>
          <c:cat>
            <c:strRef>
              <c:f>Feuil1!$A$53:$A$59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2016*</c:v>
                </c:pt>
              </c:strCache>
            </c:strRef>
          </c:cat>
          <c:val>
            <c:numRef>
              <c:f>Feuil1!$B$53:$B$59</c:f>
              <c:numCache>
                <c:formatCode>General</c:formatCode>
                <c:ptCount val="7"/>
                <c:pt idx="0">
                  <c:v>69558750</c:v>
                </c:pt>
                <c:pt idx="1">
                  <c:v>160001570</c:v>
                </c:pt>
                <c:pt idx="2">
                  <c:v>223388650</c:v>
                </c:pt>
                <c:pt idx="3">
                  <c:v>249870000</c:v>
                </c:pt>
                <c:pt idx="4">
                  <c:v>330950000</c:v>
                </c:pt>
                <c:pt idx="5">
                  <c:v>207250000</c:v>
                </c:pt>
                <c:pt idx="6">
                  <c:v>177130000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70319616"/>
        <c:axId val="42616512"/>
      </c:lineChart>
      <c:catAx>
        <c:axId val="7031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Années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616512"/>
        <c:crosses val="autoZero"/>
        <c:auto val="1"/>
        <c:lblAlgn val="ctr"/>
        <c:lblOffset val="100"/>
        <c:noMultiLvlLbl val="0"/>
      </c:catAx>
      <c:valAx>
        <c:axId val="42616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Montant</a:t>
                </a:r>
                <a:r>
                  <a:rPr lang="fr-FR" baseline="0"/>
                  <a:t> Financé en FCFA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319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Feuil1!$L$68</c:f>
              <c:strCache>
                <c:ptCount val="1"/>
                <c:pt idx="0">
                  <c:v>Courbe du nombre de projets financés dans le temps</c:v>
                </c:pt>
              </c:strCache>
            </c:strRef>
          </c:tx>
          <c:marker>
            <c:symbol val="none"/>
          </c:marker>
          <c:cat>
            <c:strRef>
              <c:f>Feuil1!$K$69:$K$75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2016*</c:v>
                </c:pt>
              </c:strCache>
            </c:strRef>
          </c:cat>
          <c:val>
            <c:numRef>
              <c:f>Feuil1!$L$69:$L$75</c:f>
              <c:numCache>
                <c:formatCode>General</c:formatCode>
                <c:ptCount val="7"/>
                <c:pt idx="0">
                  <c:v>36</c:v>
                </c:pt>
                <c:pt idx="1">
                  <c:v>110</c:v>
                </c:pt>
                <c:pt idx="2">
                  <c:v>155</c:v>
                </c:pt>
                <c:pt idx="3">
                  <c:v>173</c:v>
                </c:pt>
                <c:pt idx="4">
                  <c:v>232</c:v>
                </c:pt>
                <c:pt idx="5">
                  <c:v>168</c:v>
                </c:pt>
                <c:pt idx="6">
                  <c:v>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58670592"/>
        <c:axId val="42619968"/>
      </c:lineChart>
      <c:catAx>
        <c:axId val="58670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Années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619968"/>
        <c:crosses val="autoZero"/>
        <c:auto val="1"/>
        <c:lblAlgn val="ctr"/>
        <c:lblOffset val="100"/>
        <c:noMultiLvlLbl val="0"/>
      </c:catAx>
      <c:valAx>
        <c:axId val="42619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Nombre</a:t>
                </a:r>
                <a:r>
                  <a:rPr lang="fr-FR" baseline="0"/>
                  <a:t> de projets financés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8670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Feuil1!$K$95</c:f>
              <c:strCache>
                <c:ptCount val="1"/>
                <c:pt idx="0">
                  <c:v>Courbe évolutive de financement</c:v>
                </c:pt>
              </c:strCache>
            </c:strRef>
          </c:tx>
          <c:marker>
            <c:symbol val="none"/>
          </c:marker>
          <c:cat>
            <c:numRef>
              <c:f>Feuil1!$J$96:$J$100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Feuil1!$K$96:$K$100</c:f>
              <c:numCache>
                <c:formatCode>General</c:formatCode>
                <c:ptCount val="5"/>
                <c:pt idx="0">
                  <c:v>245470350</c:v>
                </c:pt>
                <c:pt idx="1">
                  <c:v>241745500</c:v>
                </c:pt>
                <c:pt idx="2">
                  <c:v>383316600</c:v>
                </c:pt>
                <c:pt idx="3">
                  <c:v>827800000</c:v>
                </c:pt>
                <c:pt idx="4">
                  <c:v>971600000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1002496"/>
        <c:axId val="42652160"/>
      </c:lineChart>
      <c:catAx>
        <c:axId val="8100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Années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652160"/>
        <c:crosses val="autoZero"/>
        <c:auto val="1"/>
        <c:lblAlgn val="ctr"/>
        <c:lblOffset val="100"/>
        <c:noMultiLvlLbl val="0"/>
      </c:catAx>
      <c:valAx>
        <c:axId val="42652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Montant</a:t>
                </a:r>
                <a:r>
                  <a:rPr lang="fr-FR" baseline="0"/>
                  <a:t> de financement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100249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Feuil1!$K$115</c:f>
              <c:strCache>
                <c:ptCount val="1"/>
                <c:pt idx="0">
                  <c:v>Nombre de projets dans le temps</c:v>
                </c:pt>
              </c:strCache>
            </c:strRef>
          </c:tx>
          <c:marker>
            <c:symbol val="none"/>
          </c:marker>
          <c:cat>
            <c:numRef>
              <c:f>Feuil1!$J$116:$J$120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Feuil1!$K$116:$K$120</c:f>
              <c:numCache>
                <c:formatCode>General</c:formatCode>
                <c:ptCount val="5"/>
                <c:pt idx="0">
                  <c:v>1199</c:v>
                </c:pt>
                <c:pt idx="1">
                  <c:v>896</c:v>
                </c:pt>
                <c:pt idx="2">
                  <c:v>2147</c:v>
                </c:pt>
                <c:pt idx="3">
                  <c:v>4751</c:v>
                </c:pt>
                <c:pt idx="4">
                  <c:v>5917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82708480"/>
        <c:axId val="41288256"/>
      </c:lineChart>
      <c:catAx>
        <c:axId val="8270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Années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1288256"/>
        <c:crosses val="autoZero"/>
        <c:auto val="1"/>
        <c:lblAlgn val="ctr"/>
        <c:lblOffset val="100"/>
        <c:noMultiLvlLbl val="0"/>
      </c:catAx>
      <c:valAx>
        <c:axId val="41288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Nombre</a:t>
                </a:r>
                <a:r>
                  <a:rPr lang="fr-FR" baseline="0"/>
                  <a:t> de projets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2708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4232A-7160-3A45-BD29-0FFD4548EDA1}" type="doc">
      <dgm:prSet loTypeId="urn:microsoft.com/office/officeart/2005/8/layout/matrix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074D8-8EFB-D94A-AD8B-915271AF6C4F}">
      <dgm:prSet/>
      <dgm:spPr/>
      <dgm:t>
        <a:bodyPr/>
        <a:lstStyle/>
        <a:p>
          <a:pPr rtl="0"/>
          <a:r>
            <a:rPr lang="fr-FR" dirty="0" smtClean="0"/>
            <a:t>Subventions de l’Etat </a:t>
          </a:r>
          <a:endParaRPr lang="fr-FR" dirty="0"/>
        </a:p>
      </dgm:t>
    </dgm:pt>
    <dgm:pt modelId="{8CED471B-F46A-C84C-8150-7168F33544D1}" type="parTrans" cxnId="{C7814E48-C3DC-EE4A-BE58-DEF619AFD31C}">
      <dgm:prSet/>
      <dgm:spPr/>
      <dgm:t>
        <a:bodyPr/>
        <a:lstStyle/>
        <a:p>
          <a:endParaRPr lang="en-US"/>
        </a:p>
      </dgm:t>
    </dgm:pt>
    <dgm:pt modelId="{CADED698-4888-4449-AE03-C9771DB7C730}" type="sibTrans" cxnId="{C7814E48-C3DC-EE4A-BE58-DEF619AFD31C}">
      <dgm:prSet/>
      <dgm:spPr/>
      <dgm:t>
        <a:bodyPr/>
        <a:lstStyle/>
        <a:p>
          <a:endParaRPr lang="en-US"/>
        </a:p>
      </dgm:t>
    </dgm:pt>
    <dgm:pt modelId="{701B9E18-71FE-B54B-ADB5-660E0C18316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fr-FR" dirty="0" smtClean="0">
              <a:solidFill>
                <a:srgbClr val="0000FF"/>
              </a:solidFill>
            </a:rPr>
            <a:t>Quote-part de la CNPS (prestation familiale )</a:t>
          </a:r>
          <a:endParaRPr lang="fr-FR" dirty="0">
            <a:solidFill>
              <a:srgbClr val="0000FF"/>
            </a:solidFill>
          </a:endParaRPr>
        </a:p>
      </dgm:t>
    </dgm:pt>
    <dgm:pt modelId="{3CB6AA02-F145-F449-861C-B88AF483B4AA}" type="parTrans" cxnId="{29AF8FD0-E69D-E040-91D8-FADD738492D8}">
      <dgm:prSet/>
      <dgm:spPr/>
      <dgm:t>
        <a:bodyPr/>
        <a:lstStyle/>
        <a:p>
          <a:endParaRPr lang="en-US"/>
        </a:p>
      </dgm:t>
    </dgm:pt>
    <dgm:pt modelId="{D2D0ADB8-92D1-4D47-A84D-76D925E3E3EA}" type="sibTrans" cxnId="{29AF8FD0-E69D-E040-91D8-FADD738492D8}">
      <dgm:prSet/>
      <dgm:spPr/>
      <dgm:t>
        <a:bodyPr/>
        <a:lstStyle/>
        <a:p>
          <a:endParaRPr lang="en-US"/>
        </a:p>
      </dgm:t>
    </dgm:pt>
    <dgm:pt modelId="{198B0EE4-E232-AA48-8403-EB27176C147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dirty="0" smtClean="0"/>
            <a:t>Frais d’autorisation d’emploi </a:t>
          </a:r>
          <a:endParaRPr lang="fr-FR" dirty="0"/>
        </a:p>
      </dgm:t>
    </dgm:pt>
    <dgm:pt modelId="{D2A3A6C7-488C-824C-8756-39A3355E32D4}" type="parTrans" cxnId="{1D0019F4-9EE9-9147-B26E-8AAE6CA004AD}">
      <dgm:prSet/>
      <dgm:spPr/>
      <dgm:t>
        <a:bodyPr/>
        <a:lstStyle/>
        <a:p>
          <a:endParaRPr lang="en-US"/>
        </a:p>
      </dgm:t>
    </dgm:pt>
    <dgm:pt modelId="{8C139BF1-873C-4645-B8B2-62474EB54D1B}" type="sibTrans" cxnId="{1D0019F4-9EE9-9147-B26E-8AAE6CA004AD}">
      <dgm:prSet/>
      <dgm:spPr/>
      <dgm:t>
        <a:bodyPr/>
        <a:lstStyle/>
        <a:p>
          <a:endParaRPr lang="en-US"/>
        </a:p>
      </dgm:t>
    </dgm:pt>
    <dgm:pt modelId="{B07A78D4-3BD9-E640-B2F0-E9B6738025F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r-FR" dirty="0" smtClean="0"/>
            <a:t>Revenus locatifs</a:t>
          </a:r>
          <a:endParaRPr lang="fr-FR" dirty="0"/>
        </a:p>
      </dgm:t>
    </dgm:pt>
    <dgm:pt modelId="{D5F414C7-CEAF-764A-B49E-371457134D57}" type="parTrans" cxnId="{4678FE26-06FD-9E41-A2B4-723DBF6BBF45}">
      <dgm:prSet/>
      <dgm:spPr/>
      <dgm:t>
        <a:bodyPr/>
        <a:lstStyle/>
        <a:p>
          <a:endParaRPr lang="en-US"/>
        </a:p>
      </dgm:t>
    </dgm:pt>
    <dgm:pt modelId="{A19057FB-D040-7C4F-986B-0ACC9CD0FC12}" type="sibTrans" cxnId="{4678FE26-06FD-9E41-A2B4-723DBF6BBF45}">
      <dgm:prSet/>
      <dgm:spPr/>
      <dgm:t>
        <a:bodyPr/>
        <a:lstStyle/>
        <a:p>
          <a:endParaRPr lang="en-US"/>
        </a:p>
      </dgm:t>
    </dgm:pt>
    <dgm:pt modelId="{AC80BFB2-B6B7-034A-AA4B-7B2AAC5BF97D}" type="pres">
      <dgm:prSet presAssocID="{05B4232A-7160-3A45-BD29-0FFD4548EDA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9DE008-89C3-BE4C-B3A6-B69483D9B77B}" type="pres">
      <dgm:prSet presAssocID="{05B4232A-7160-3A45-BD29-0FFD4548EDA1}" presName="diamond" presStyleLbl="b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A65CBF6E-BAEE-364A-8D37-23320AC7F41F}" type="pres">
      <dgm:prSet presAssocID="{05B4232A-7160-3A45-BD29-0FFD4548EDA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C77C6-9907-B64D-978E-879F776B62CC}" type="pres">
      <dgm:prSet presAssocID="{05B4232A-7160-3A45-BD29-0FFD4548EDA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1FD89-3969-A747-9ED3-D3704BDD4031}" type="pres">
      <dgm:prSet presAssocID="{05B4232A-7160-3A45-BD29-0FFD4548EDA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59DA5-8550-314F-8602-6214C4E1B221}" type="pres">
      <dgm:prSet presAssocID="{05B4232A-7160-3A45-BD29-0FFD4548EDA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89D89-50E8-DC4B-B20D-3C90F02D6659}" type="presOf" srcId="{701B9E18-71FE-B54B-ADB5-660E0C18316B}" destId="{68AC77C6-9907-B64D-978E-879F776B62CC}" srcOrd="0" destOrd="0" presId="urn:microsoft.com/office/officeart/2005/8/layout/matrix3"/>
    <dgm:cxn modelId="{1D0019F4-9EE9-9147-B26E-8AAE6CA004AD}" srcId="{05B4232A-7160-3A45-BD29-0FFD4548EDA1}" destId="{198B0EE4-E232-AA48-8403-EB27176C147F}" srcOrd="2" destOrd="0" parTransId="{D2A3A6C7-488C-824C-8756-39A3355E32D4}" sibTransId="{8C139BF1-873C-4645-B8B2-62474EB54D1B}"/>
    <dgm:cxn modelId="{4678FE26-06FD-9E41-A2B4-723DBF6BBF45}" srcId="{05B4232A-7160-3A45-BD29-0FFD4548EDA1}" destId="{B07A78D4-3BD9-E640-B2F0-E9B6738025FD}" srcOrd="3" destOrd="0" parTransId="{D5F414C7-CEAF-764A-B49E-371457134D57}" sibTransId="{A19057FB-D040-7C4F-986B-0ACC9CD0FC12}"/>
    <dgm:cxn modelId="{74133D2C-4E01-364D-A65B-DDC97FD0E535}" type="presOf" srcId="{05B4232A-7160-3A45-BD29-0FFD4548EDA1}" destId="{AC80BFB2-B6B7-034A-AA4B-7B2AAC5BF97D}" srcOrd="0" destOrd="0" presId="urn:microsoft.com/office/officeart/2005/8/layout/matrix3"/>
    <dgm:cxn modelId="{C7814E48-C3DC-EE4A-BE58-DEF619AFD31C}" srcId="{05B4232A-7160-3A45-BD29-0FFD4548EDA1}" destId="{8DD074D8-8EFB-D94A-AD8B-915271AF6C4F}" srcOrd="0" destOrd="0" parTransId="{8CED471B-F46A-C84C-8150-7168F33544D1}" sibTransId="{CADED698-4888-4449-AE03-C9771DB7C730}"/>
    <dgm:cxn modelId="{803B4188-A0A4-D24F-8A1B-F75F5891FA6B}" type="presOf" srcId="{B07A78D4-3BD9-E640-B2F0-E9B6738025FD}" destId="{EA359DA5-8550-314F-8602-6214C4E1B221}" srcOrd="0" destOrd="0" presId="urn:microsoft.com/office/officeart/2005/8/layout/matrix3"/>
    <dgm:cxn modelId="{29AF8FD0-E69D-E040-91D8-FADD738492D8}" srcId="{05B4232A-7160-3A45-BD29-0FFD4548EDA1}" destId="{701B9E18-71FE-B54B-ADB5-660E0C18316B}" srcOrd="1" destOrd="0" parTransId="{3CB6AA02-F145-F449-861C-B88AF483B4AA}" sibTransId="{D2D0ADB8-92D1-4D47-A84D-76D925E3E3EA}"/>
    <dgm:cxn modelId="{D94AEDB1-B533-7641-9187-D0183EEDB702}" type="presOf" srcId="{198B0EE4-E232-AA48-8403-EB27176C147F}" destId="{B111FD89-3969-A747-9ED3-D3704BDD4031}" srcOrd="0" destOrd="0" presId="urn:microsoft.com/office/officeart/2005/8/layout/matrix3"/>
    <dgm:cxn modelId="{2226E006-FA5A-7D4B-BFEF-981B0E234B21}" type="presOf" srcId="{8DD074D8-8EFB-D94A-AD8B-915271AF6C4F}" destId="{A65CBF6E-BAEE-364A-8D37-23320AC7F41F}" srcOrd="0" destOrd="0" presId="urn:microsoft.com/office/officeart/2005/8/layout/matrix3"/>
    <dgm:cxn modelId="{B33DAFAC-19E8-834D-A441-7BE3FF7BAFF7}" type="presParOf" srcId="{AC80BFB2-B6B7-034A-AA4B-7B2AAC5BF97D}" destId="{DF9DE008-89C3-BE4C-B3A6-B69483D9B77B}" srcOrd="0" destOrd="0" presId="urn:microsoft.com/office/officeart/2005/8/layout/matrix3"/>
    <dgm:cxn modelId="{FFBD08B9-BCB8-E740-B58C-5EC03D41C704}" type="presParOf" srcId="{AC80BFB2-B6B7-034A-AA4B-7B2AAC5BF97D}" destId="{A65CBF6E-BAEE-364A-8D37-23320AC7F41F}" srcOrd="1" destOrd="0" presId="urn:microsoft.com/office/officeart/2005/8/layout/matrix3"/>
    <dgm:cxn modelId="{AC9CC7FC-FBCF-7140-B27C-2C6CA86DAD80}" type="presParOf" srcId="{AC80BFB2-B6B7-034A-AA4B-7B2AAC5BF97D}" destId="{68AC77C6-9907-B64D-978E-879F776B62CC}" srcOrd="2" destOrd="0" presId="urn:microsoft.com/office/officeart/2005/8/layout/matrix3"/>
    <dgm:cxn modelId="{3554938E-7E35-2147-AFAC-F9A0B45BAE62}" type="presParOf" srcId="{AC80BFB2-B6B7-034A-AA4B-7B2AAC5BF97D}" destId="{B111FD89-3969-A747-9ED3-D3704BDD4031}" srcOrd="3" destOrd="0" presId="urn:microsoft.com/office/officeart/2005/8/layout/matrix3"/>
    <dgm:cxn modelId="{810278B4-B50D-A040-9472-53D1CE2B8E63}" type="presParOf" srcId="{AC80BFB2-B6B7-034A-AA4B-7B2AAC5BF97D}" destId="{EA359DA5-8550-314F-8602-6214C4E1B2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C318-90DD-4339-B69C-3F9308C6D3ED}" type="datetimeFigureOut">
              <a:rPr lang="fr-FR" smtClean="0"/>
              <a:pPr/>
              <a:t>26/09/2016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034E-84AF-4C2E-B9FC-9210DA3AB9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32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034E-84AF-4C2E-B9FC-9210DA3AB92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9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034E-84AF-4C2E-B9FC-9210DA3AB92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1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AAD5-31E6-45AB-A0F5-6B5228E7378A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CACD-0301-49EC-87AA-D8D1B7BF26C7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36279-5199-4CCA-A9CE-CE251A684D98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A201-F363-4456-9669-EF8D8026DC02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A952-053A-4DEC-9551-B81E3A3F3880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B359-4BE9-4C42-BB66-26A3B622156E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E110-337D-4EC0-97A7-525185DC84A8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1952-3334-44F4-B5C6-A2314C6FBD2D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4C11-0DD2-41AB-866C-531F4459F291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2B68-FD6A-4E9F-9ECF-644B7AF0E806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B405E40-04CE-4419-88CB-00579092F3D8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DD7E1A-E213-4FB5-BCAA-EA3C607A9366}" type="datetime1">
              <a:rPr lang="fr-FR" smtClean="0"/>
              <a:pPr/>
              <a:t>26/09/2016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Un Jeuneune Qualification- un Emploi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A87BBB-9F2F-458B-BF5C-8DD7D81A589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147248" cy="5505475"/>
          </a:xfrm>
        </p:spPr>
        <p:txBody>
          <a:bodyPr/>
          <a:lstStyle/>
          <a:p>
            <a:pPr marL="36576" indent="0" algn="ctr">
              <a:buNone/>
            </a:pPr>
            <a:r>
              <a:rPr lang="fr-FR" sz="3200" b="1" dirty="0" smtClean="0">
                <a:solidFill>
                  <a:schemeClr val="accent1"/>
                </a:solidFill>
                <a:latin typeface="Algerian" pitchFamily="82" charset="0"/>
              </a:rPr>
              <a:t>OFFICE NATIONAL POUR       </a:t>
            </a:r>
          </a:p>
          <a:p>
            <a:pPr marL="36576" indent="0" algn="ctr">
              <a:buNone/>
            </a:pPr>
            <a:r>
              <a:rPr lang="fr-FR" sz="3200" b="1" dirty="0" smtClean="0">
                <a:solidFill>
                  <a:schemeClr val="accent1"/>
                </a:solidFill>
                <a:latin typeface="Algerian" pitchFamily="82" charset="0"/>
              </a:rPr>
              <a:t>LA PROMOTION DE L’EMPLOI</a:t>
            </a:r>
          </a:p>
          <a:p>
            <a:pPr marL="36576" indent="0">
              <a:buNone/>
            </a:pPr>
            <a:endParaRPr lang="fr-FR" dirty="0" smtClean="0"/>
          </a:p>
          <a:p>
            <a:pPr marL="36576" indent="0">
              <a:buNone/>
            </a:pPr>
            <a:endParaRPr lang="fr-FR" dirty="0"/>
          </a:p>
          <a:p>
            <a:pPr marL="36576" indent="0">
              <a:buNone/>
            </a:pPr>
            <a:endParaRPr lang="fr-FR" dirty="0" smtClean="0"/>
          </a:p>
          <a:p>
            <a:pPr marL="36576" indent="0">
              <a:buNone/>
            </a:pPr>
            <a:endParaRPr lang="fr-FR" dirty="0" smtClean="0"/>
          </a:p>
          <a:p>
            <a:pPr marL="36576" indent="0">
              <a:buNone/>
            </a:pPr>
            <a:endParaRPr lang="fr-FR" dirty="0" smtClean="0"/>
          </a:p>
          <a:p>
            <a:pPr marL="36576" indent="0">
              <a:buNone/>
            </a:pPr>
            <a:endParaRPr lang="fr-FR" dirty="0" smtClean="0"/>
          </a:p>
          <a:p>
            <a:pPr marL="36576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UN JEUNE - UNE QUALIFICATION – UN EMPLOI</a:t>
            </a:r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16561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165304"/>
            <a:ext cx="84818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BP: 721 Quartier BOLOLO-</a:t>
            </a:r>
            <a:r>
              <a:rPr lang="en-US" dirty="0" err="1" smtClean="0">
                <a:solidFill>
                  <a:schemeClr val="accent1"/>
                </a:solidFill>
              </a:rPr>
              <a:t>N’Djaména</a:t>
            </a:r>
            <a:r>
              <a:rPr lang="en-US" dirty="0" smtClean="0">
                <a:solidFill>
                  <a:schemeClr val="accent1"/>
                </a:solidFill>
              </a:rPr>
              <a:t> TCHAD Mail: </a:t>
            </a:r>
            <a:r>
              <a:rPr lang="en-US" dirty="0" err="1" smtClean="0">
                <a:solidFill>
                  <a:schemeClr val="accent1"/>
                </a:solidFill>
              </a:rPr>
              <a:t>contact@onape.td</a:t>
            </a:r>
            <a:r>
              <a:rPr lang="en-US" dirty="0" smtClean="0">
                <a:solidFill>
                  <a:schemeClr val="accent1"/>
                </a:solidFill>
              </a:rPr>
              <a:t>- site web: </a:t>
            </a:r>
            <a:r>
              <a:rPr lang="en-US" dirty="0" err="1" smtClean="0">
                <a:solidFill>
                  <a:schemeClr val="accent1"/>
                </a:solidFill>
              </a:rPr>
              <a:t>www.onape.td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5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9" y="260648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001136"/>
              </p:ext>
            </p:extLst>
          </p:nvPr>
        </p:nvGraphicFramePr>
        <p:xfrm>
          <a:off x="827584" y="1844824"/>
          <a:ext cx="66247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512" y="980728"/>
            <a:ext cx="5112568" cy="4597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>
              <a:buFont typeface="Wingdings 2"/>
              <a:buNone/>
            </a:pP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Sources  de financement</a:t>
            </a:r>
            <a:endParaRPr lang="fr-FR" sz="24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3" name="Cube 12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Présentation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Cube 13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/>
              <a:t>Approche et Programme</a:t>
            </a:r>
            <a:endParaRPr lang="en-US" sz="1600" b="1" dirty="0"/>
          </a:p>
        </p:txBody>
      </p:sp>
      <p:sp>
        <p:nvSpPr>
          <p:cNvPr id="15" name="Cube 14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6" name="Cube 15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7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7776864" cy="204482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fr-FR" sz="4000" b="1" dirty="0">
                <a:ln/>
                <a:solidFill>
                  <a:schemeClr val="accent5"/>
                </a:solidFill>
              </a:rPr>
              <a:t>II-Approche et programmes réussis pour l’insertion des jeunes dans la vie active</a:t>
            </a:r>
          </a:p>
          <a:p>
            <a:endParaRPr lang="fr-FR" sz="4000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10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412776"/>
            <a:ext cx="8219256" cy="2520280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L’intermédiation </a:t>
            </a:r>
            <a:r>
              <a:rPr lang="fr-FR" sz="2000" dirty="0">
                <a:solidFill>
                  <a:schemeClr val="accent1"/>
                </a:solidFill>
              </a:rPr>
              <a:t>est une opération ayant pour </a:t>
            </a:r>
            <a:r>
              <a:rPr lang="fr-FR" sz="2000" dirty="0">
                <a:solidFill>
                  <a:srgbClr val="0000FF"/>
                </a:solidFill>
              </a:rPr>
              <a:t>objet le rapprochement de l’offre et la demande en matière d’emploi</a:t>
            </a:r>
            <a:r>
              <a:rPr lang="fr-FR" sz="2000" dirty="0">
                <a:solidFill>
                  <a:schemeClr val="accent1"/>
                </a:solidFill>
              </a:rPr>
              <a:t>. A cet effet, </a:t>
            </a:r>
            <a:r>
              <a:rPr lang="fr-FR" sz="2000" dirty="0" smtClean="0">
                <a:solidFill>
                  <a:schemeClr val="accent1"/>
                </a:solidFill>
              </a:rPr>
              <a:t>il y a l’accueil des </a:t>
            </a:r>
            <a:r>
              <a:rPr lang="fr-FR" sz="2000" dirty="0">
                <a:solidFill>
                  <a:srgbClr val="0000FF"/>
                </a:solidFill>
              </a:rPr>
              <a:t>primo demandeurs </a:t>
            </a:r>
            <a:r>
              <a:rPr lang="fr-FR" sz="2000" dirty="0">
                <a:solidFill>
                  <a:schemeClr val="accent1"/>
                </a:solidFill>
              </a:rPr>
              <a:t>d’emploi pour un </a:t>
            </a:r>
            <a:r>
              <a:rPr lang="fr-FR" sz="2000" dirty="0">
                <a:solidFill>
                  <a:srgbClr val="0000FF"/>
                </a:solidFill>
              </a:rPr>
              <a:t>premier entretien professionnel </a:t>
            </a:r>
            <a:r>
              <a:rPr lang="fr-FR" sz="2000" dirty="0">
                <a:solidFill>
                  <a:schemeClr val="accent1"/>
                </a:solidFill>
              </a:rPr>
              <a:t>(</a:t>
            </a:r>
            <a:r>
              <a:rPr lang="fr-FR" sz="2000" b="1" dirty="0" smtClean="0">
                <a:solidFill>
                  <a:schemeClr val="accent1"/>
                </a:solidFill>
              </a:rPr>
              <a:t>PEP</a:t>
            </a:r>
            <a:r>
              <a:rPr lang="fr-FR" sz="2000" dirty="0" smtClean="0">
                <a:solidFill>
                  <a:schemeClr val="accent1"/>
                </a:solidFill>
              </a:rPr>
              <a:t>) en vue d’une </a:t>
            </a:r>
            <a:r>
              <a:rPr lang="fr-FR" sz="2000" dirty="0" smtClean="0">
                <a:solidFill>
                  <a:srgbClr val="0000FF"/>
                </a:solidFill>
              </a:rPr>
              <a:t>orientation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chemeClr val="accent1"/>
                </a:solidFill>
              </a:rPr>
              <a:t>vers un </a:t>
            </a:r>
            <a:r>
              <a:rPr lang="fr-FR" sz="2000" dirty="0">
                <a:solidFill>
                  <a:srgbClr val="0000FF"/>
                </a:solidFill>
              </a:rPr>
              <a:t>service</a:t>
            </a:r>
            <a:r>
              <a:rPr lang="fr-FR" sz="2000" dirty="0">
                <a:solidFill>
                  <a:schemeClr val="accent1"/>
                </a:solidFill>
              </a:rPr>
              <a:t> ou un </a:t>
            </a:r>
            <a:r>
              <a:rPr lang="fr-FR" sz="2000" dirty="0">
                <a:solidFill>
                  <a:srgbClr val="0000FF"/>
                </a:solidFill>
              </a:rPr>
              <a:t>programme</a:t>
            </a:r>
            <a:r>
              <a:rPr lang="fr-FR" sz="2000" dirty="0">
                <a:solidFill>
                  <a:schemeClr val="accent1"/>
                </a:solidFill>
              </a:rPr>
              <a:t> pour </a:t>
            </a:r>
            <a:r>
              <a:rPr lang="fr-FR" sz="2000" dirty="0" smtClean="0">
                <a:solidFill>
                  <a:schemeClr val="accent1"/>
                </a:solidFill>
              </a:rPr>
              <a:t>une </a:t>
            </a:r>
            <a:r>
              <a:rPr lang="fr-FR" sz="2000" dirty="0">
                <a:solidFill>
                  <a:srgbClr val="0000FF"/>
                </a:solidFill>
              </a:rPr>
              <a:t>prise en charge </a:t>
            </a:r>
            <a:r>
              <a:rPr lang="fr-FR" sz="2000" dirty="0">
                <a:solidFill>
                  <a:schemeClr val="accent1"/>
                </a:solidFill>
              </a:rPr>
              <a:t>adaptée afin d’aboutir à une insertion effective</a:t>
            </a:r>
            <a:r>
              <a:rPr lang="fr-FR" sz="2000" dirty="0" smtClean="0">
                <a:solidFill>
                  <a:schemeClr val="accent1"/>
                </a:solidFill>
              </a:rPr>
              <a:t>.</a:t>
            </a: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36576" indent="0">
              <a:lnSpc>
                <a:spcPct val="130000"/>
              </a:lnSpc>
              <a:buNone/>
            </a:pP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11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2696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INTERMEDIATION</a:t>
            </a:r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68" y="3789040"/>
            <a:ext cx="792088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000" b="1" dirty="0">
                <a:solidFill>
                  <a:schemeClr val="accent1"/>
                </a:solidFill>
              </a:rPr>
              <a:t>l’ONAPE</a:t>
            </a:r>
            <a:r>
              <a:rPr lang="fr-FR" sz="2000" dirty="0">
                <a:solidFill>
                  <a:schemeClr val="accent1"/>
                </a:solidFill>
              </a:rPr>
              <a:t>, en plus de l’intermédiation qui est une activité de mise en relation pour un emploi salarié, a  développé  trois  programmes qui sont : </a:t>
            </a:r>
          </a:p>
          <a:p>
            <a:pPr algn="just">
              <a:lnSpc>
                <a:spcPct val="130000"/>
              </a:lnSpc>
              <a:buFont typeface="Wingdings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 l’Auto Emploi,</a:t>
            </a:r>
          </a:p>
          <a:p>
            <a:pPr algn="just">
              <a:lnSpc>
                <a:spcPct val="130000"/>
              </a:lnSpc>
              <a:buFont typeface="Wingdings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 le Crédit agricole </a:t>
            </a:r>
          </a:p>
          <a:p>
            <a:pPr algn="just">
              <a:lnSpc>
                <a:spcPct val="130000"/>
              </a:lnSpc>
              <a:buFont typeface="Wingdings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le Programme d’Appui aux Diplômés sans Expérience.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3224" y="1928589"/>
            <a:ext cx="8147248" cy="3012579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Créé en </a:t>
            </a:r>
            <a:r>
              <a:rPr lang="fr-FR" sz="2000" dirty="0">
                <a:solidFill>
                  <a:schemeClr val="accent1"/>
                </a:solidFill>
              </a:rPr>
              <a:t>janvier 2007 et mis en œuvre en 2009, le </a:t>
            </a:r>
            <a:r>
              <a:rPr lang="fr-FR" sz="2000" dirty="0">
                <a:solidFill>
                  <a:srgbClr val="0000FF"/>
                </a:solidFill>
              </a:rPr>
              <a:t>programme Auto-Emploi </a:t>
            </a:r>
            <a:r>
              <a:rPr lang="fr-FR" sz="2000" dirty="0">
                <a:solidFill>
                  <a:schemeClr val="accent1"/>
                </a:solidFill>
              </a:rPr>
              <a:t>à pour objectif </a:t>
            </a:r>
            <a:r>
              <a:rPr lang="fr-FR" sz="2000" dirty="0" smtClean="0">
                <a:solidFill>
                  <a:schemeClr val="accent1"/>
                </a:solidFill>
              </a:rPr>
              <a:t>général de contribuer </a:t>
            </a:r>
            <a:r>
              <a:rPr lang="fr-FR" sz="2000" dirty="0">
                <a:solidFill>
                  <a:schemeClr val="accent1"/>
                </a:solidFill>
              </a:rPr>
              <a:t>au </a:t>
            </a:r>
            <a:r>
              <a:rPr lang="fr-FR" sz="2000" dirty="0">
                <a:solidFill>
                  <a:srgbClr val="0000FF"/>
                </a:solidFill>
              </a:rPr>
              <a:t>développement </a:t>
            </a:r>
            <a:r>
              <a:rPr lang="fr-FR" sz="2000" dirty="0" smtClean="0">
                <a:solidFill>
                  <a:srgbClr val="0000FF"/>
                </a:solidFill>
              </a:rPr>
              <a:t>socio-économique</a:t>
            </a:r>
            <a:r>
              <a:rPr lang="fr-FR" sz="2000" dirty="0" smtClean="0">
                <a:solidFill>
                  <a:schemeClr val="accent1"/>
                </a:solidFill>
              </a:rPr>
              <a:t> et  </a:t>
            </a:r>
            <a:r>
              <a:rPr lang="fr-FR" sz="2000" dirty="0">
                <a:solidFill>
                  <a:schemeClr val="accent1"/>
                </a:solidFill>
              </a:rPr>
              <a:t>à la </a:t>
            </a:r>
            <a:r>
              <a:rPr lang="fr-FR" sz="2000" dirty="0" smtClean="0">
                <a:solidFill>
                  <a:srgbClr val="0000FF"/>
                </a:solidFill>
              </a:rPr>
              <a:t>réduction du </a:t>
            </a:r>
            <a:r>
              <a:rPr lang="fr-FR" sz="2000" dirty="0">
                <a:solidFill>
                  <a:srgbClr val="0000FF"/>
                </a:solidFill>
              </a:rPr>
              <a:t>chômage</a:t>
            </a:r>
            <a:r>
              <a:rPr lang="fr-FR" sz="2000" dirty="0">
                <a:solidFill>
                  <a:schemeClr val="accent1"/>
                </a:solidFill>
              </a:rPr>
              <a:t> et </a:t>
            </a:r>
            <a:r>
              <a:rPr lang="fr-FR" sz="2000" dirty="0" smtClean="0">
                <a:solidFill>
                  <a:schemeClr val="accent1"/>
                </a:solidFill>
              </a:rPr>
              <a:t>de la </a:t>
            </a:r>
            <a:r>
              <a:rPr lang="fr-FR" sz="2000" dirty="0" smtClean="0">
                <a:solidFill>
                  <a:srgbClr val="0000FF"/>
                </a:solidFill>
              </a:rPr>
              <a:t>pauvreté</a:t>
            </a:r>
            <a:r>
              <a:rPr lang="fr-FR" sz="2000" dirty="0" smtClean="0">
                <a:solidFill>
                  <a:schemeClr val="accent1"/>
                </a:solidFill>
              </a:rPr>
              <a:t>. </a:t>
            </a: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36576" lvl="0" indent="0">
              <a:lnSpc>
                <a:spcPct val="130000"/>
              </a:lnSpc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Public cible </a:t>
            </a:r>
          </a:p>
          <a:p>
            <a:pPr marL="36576" indent="0">
              <a:lnSpc>
                <a:spcPct val="130000"/>
              </a:lnSpc>
              <a:buNone/>
            </a:pPr>
            <a:r>
              <a:rPr lang="fr-FR" sz="2000" dirty="0">
                <a:solidFill>
                  <a:srgbClr val="0000FF"/>
                </a:solidFill>
              </a:rPr>
              <a:t>Jeunes demandeurs </a:t>
            </a:r>
            <a:r>
              <a:rPr lang="fr-FR" sz="2000" dirty="0" smtClean="0">
                <a:solidFill>
                  <a:schemeClr val="accent1"/>
                </a:solidFill>
              </a:rPr>
              <a:t>d’emploi </a:t>
            </a:r>
            <a:r>
              <a:rPr lang="fr-FR" sz="2000" dirty="0">
                <a:solidFill>
                  <a:srgbClr val="0000FF"/>
                </a:solidFill>
              </a:rPr>
              <a:t>détenteurs</a:t>
            </a:r>
            <a:r>
              <a:rPr lang="fr-FR" sz="2000" dirty="0">
                <a:solidFill>
                  <a:schemeClr val="accent1"/>
                </a:solidFill>
              </a:rPr>
              <a:t> des projets de </a:t>
            </a:r>
            <a:r>
              <a:rPr lang="fr-FR" sz="2000" dirty="0">
                <a:solidFill>
                  <a:srgbClr val="0000FF"/>
                </a:solidFill>
              </a:rPr>
              <a:t>création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smtClean="0">
                <a:solidFill>
                  <a:schemeClr val="accent1"/>
                </a:solidFill>
              </a:rPr>
              <a:t>d’emploi</a:t>
            </a:r>
            <a:r>
              <a:rPr lang="fr-FR" sz="2000" b="1" dirty="0" smtClean="0">
                <a:solidFill>
                  <a:schemeClr val="accent1"/>
                </a:solidFill>
              </a:rPr>
              <a:t>.</a:t>
            </a:r>
            <a:endParaRPr lang="fr-FR" sz="2000" dirty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13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340768"/>
            <a:ext cx="4109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lvl="0" algn="ctr">
              <a:spcBef>
                <a:spcPct val="20000"/>
              </a:spcBef>
              <a:buClr>
                <a:srgbClr val="363432"/>
              </a:buClr>
              <a:buSzPct val="80000"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63432">
                        <a:tint val="40000"/>
                        <a:satMod val="250000"/>
                      </a:srgbClr>
                    </a:gs>
                    <a:gs pos="9000">
                      <a:srgbClr val="363432">
                        <a:tint val="52000"/>
                        <a:satMod val="300000"/>
                      </a:srgbClr>
                    </a:gs>
                    <a:gs pos="50000">
                      <a:srgbClr val="363432">
                        <a:shade val="20000"/>
                        <a:satMod val="300000"/>
                      </a:srgbClr>
                    </a:gs>
                    <a:gs pos="79000">
                      <a:srgbClr val="363432">
                        <a:tint val="52000"/>
                        <a:satMod val="300000"/>
                      </a:srgbClr>
                    </a:gs>
                    <a:gs pos="100000">
                      <a:srgbClr val="36343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PROGRAMME AUTO EMPLOI </a:t>
            </a:r>
          </a:p>
          <a:p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0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056784" cy="295232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Être</a:t>
            </a:r>
            <a:r>
              <a:rPr lang="fr-FR" sz="2000" dirty="0">
                <a:solidFill>
                  <a:srgbClr val="0000FF"/>
                </a:solidFill>
              </a:rPr>
              <a:t> inscrit </a:t>
            </a:r>
            <a:r>
              <a:rPr lang="fr-FR" sz="2000" dirty="0">
                <a:solidFill>
                  <a:schemeClr val="accent1"/>
                </a:solidFill>
              </a:rPr>
              <a:t>à l’ONAPE 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Être âgé de </a:t>
            </a:r>
            <a:r>
              <a:rPr lang="fr-FR" sz="2000" dirty="0">
                <a:solidFill>
                  <a:srgbClr val="0000FF"/>
                </a:solidFill>
              </a:rPr>
              <a:t>18 à 45 ans</a:t>
            </a:r>
            <a:r>
              <a:rPr lang="fr-FR" sz="2000" dirty="0">
                <a:solidFill>
                  <a:schemeClr val="accent1"/>
                </a:solidFill>
              </a:rPr>
              <a:t> ;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Présenter un </a:t>
            </a:r>
            <a:r>
              <a:rPr lang="fr-FR" sz="2000" dirty="0">
                <a:solidFill>
                  <a:srgbClr val="0000FF"/>
                </a:solidFill>
              </a:rPr>
              <a:t>projet créateur d’emploi </a:t>
            </a:r>
            <a:r>
              <a:rPr lang="fr-FR" sz="2000" dirty="0">
                <a:solidFill>
                  <a:schemeClr val="accent1"/>
                </a:solidFill>
              </a:rPr>
              <a:t>;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Avoir un apport  </a:t>
            </a:r>
            <a:r>
              <a:rPr lang="fr-FR" sz="2000" dirty="0">
                <a:solidFill>
                  <a:srgbClr val="0000FF"/>
                </a:solidFill>
              </a:rPr>
              <a:t>d’au moins 20%  du montant du crédit demandé</a:t>
            </a:r>
            <a:r>
              <a:rPr lang="fr-FR" sz="2000" dirty="0">
                <a:solidFill>
                  <a:schemeClr val="accent1"/>
                </a:solidFill>
              </a:rPr>
              <a:t> ; 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Se munir des </a:t>
            </a:r>
            <a:r>
              <a:rPr lang="fr-FR" sz="2000" dirty="0">
                <a:solidFill>
                  <a:srgbClr val="0000FF"/>
                </a:solidFill>
              </a:rPr>
              <a:t>actes juridiques</a:t>
            </a:r>
            <a:r>
              <a:rPr lang="fr-FR" sz="2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01216" y="1349152"/>
            <a:ext cx="8003232" cy="711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Critères d’éligibilité </a:t>
            </a:r>
          </a:p>
        </p:txBody>
      </p:sp>
      <p:sp>
        <p:nvSpPr>
          <p:cNvPr id="10" name="Cube 9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2" name="Cube 11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14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16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Presentation</a:t>
            </a:r>
            <a:endParaRPr lang="en-US" sz="1600" b="1" dirty="0"/>
          </a:p>
        </p:txBody>
      </p:sp>
      <p:sp>
        <p:nvSpPr>
          <p:cNvPr id="24" name="Cube 23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25" name="Cube 24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26" name="Cube 25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908720"/>
            <a:ext cx="6228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Processus de financement suite</a:t>
            </a:r>
          </a:p>
          <a:p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95536" y="1844824"/>
            <a:ext cx="3834000" cy="4049528"/>
            <a:chOff x="1547664" y="1700808"/>
            <a:chExt cx="5616624" cy="4877530"/>
          </a:xfrm>
        </p:grpSpPr>
        <p:cxnSp>
          <p:nvCxnSpPr>
            <p:cNvPr id="59" name="Connecteur droit avec flèche 18"/>
            <p:cNvCxnSpPr/>
            <p:nvPr/>
          </p:nvCxnSpPr>
          <p:spPr>
            <a:xfrm flipH="1">
              <a:off x="3417437" y="2126581"/>
              <a:ext cx="186630" cy="422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20"/>
            <p:cNvCxnSpPr/>
            <p:nvPr/>
          </p:nvCxnSpPr>
          <p:spPr>
            <a:xfrm>
              <a:off x="5147355" y="2123649"/>
              <a:ext cx="209226" cy="4147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33"/>
            <p:cNvCxnSpPr/>
            <p:nvPr/>
          </p:nvCxnSpPr>
          <p:spPr>
            <a:xfrm flipH="1">
              <a:off x="5148064" y="3933056"/>
              <a:ext cx="237729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419872" y="1700808"/>
              <a:ext cx="2016224" cy="504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Accueil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3384" y="2582188"/>
              <a:ext cx="2016224" cy="504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Formation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7355" y="2571243"/>
              <a:ext cx="2016224" cy="504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Entretien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48064" y="3450889"/>
              <a:ext cx="2016224" cy="504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Elaborations (accompagnement)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47664" y="3450889"/>
              <a:ext cx="2016224" cy="504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Entretien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47864" y="4314985"/>
              <a:ext cx="2192068" cy="504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Elaboration du Projet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(plan d’affaires)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8" name="Flèche vers le bas 40"/>
            <p:cNvSpPr/>
            <p:nvPr/>
          </p:nvSpPr>
          <p:spPr>
            <a:xfrm>
              <a:off x="2604340" y="3140968"/>
              <a:ext cx="45719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69" name="Flèche vers le bas 41"/>
            <p:cNvSpPr/>
            <p:nvPr/>
          </p:nvSpPr>
          <p:spPr>
            <a:xfrm>
              <a:off x="6109748" y="3140968"/>
              <a:ext cx="45719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59942" y="5194633"/>
              <a:ext cx="2320170" cy="5040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Etude préalable (DAE)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71" name="Flèche vers le bas 47"/>
            <p:cNvSpPr/>
            <p:nvPr/>
          </p:nvSpPr>
          <p:spPr>
            <a:xfrm>
              <a:off x="4352529" y="4884709"/>
              <a:ext cx="45720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131841" y="6074281"/>
              <a:ext cx="2592289" cy="50405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Cabinet d’étude (externe)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73" name="Flèche vers le bas 49"/>
            <p:cNvSpPr/>
            <p:nvPr/>
          </p:nvSpPr>
          <p:spPr>
            <a:xfrm>
              <a:off x="4352529" y="5764356"/>
              <a:ext cx="45720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74" name="Flèche droite 2"/>
            <p:cNvSpPr/>
            <p:nvPr/>
          </p:nvSpPr>
          <p:spPr>
            <a:xfrm>
              <a:off x="3563889" y="3681028"/>
              <a:ext cx="15121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02110" y="1844824"/>
            <a:ext cx="2642298" cy="4035979"/>
            <a:chOff x="2474051" y="133962"/>
            <a:chExt cx="3528394" cy="5389005"/>
          </a:xfrm>
        </p:grpSpPr>
        <p:sp>
          <p:nvSpPr>
            <p:cNvPr id="77" name="Rectangle 76"/>
            <p:cNvSpPr/>
            <p:nvPr/>
          </p:nvSpPr>
          <p:spPr>
            <a:xfrm>
              <a:off x="2939413" y="5018911"/>
              <a:ext cx="2772309" cy="504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Comité (pour la validation)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474051" y="4023582"/>
              <a:ext cx="3528393" cy="6480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Signature des conventions internes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(PCC – D. ONAPE – le promoteur)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474052" y="3013005"/>
              <a:ext cx="3528393" cy="6480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Etablissement d’une convention avec caution (Cabinet Notarial)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80" name="Flèche vers le bas 15"/>
            <p:cNvSpPr/>
            <p:nvPr/>
          </p:nvSpPr>
          <p:spPr>
            <a:xfrm rot="10800000">
              <a:off x="4238247" y="823148"/>
              <a:ext cx="45719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81" name="Flèche vers le bas 16"/>
            <p:cNvSpPr/>
            <p:nvPr/>
          </p:nvSpPr>
          <p:spPr>
            <a:xfrm rot="10800000">
              <a:off x="4256250" y="1690714"/>
              <a:ext cx="45718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82" name="Flèche vers le bas 17"/>
            <p:cNvSpPr/>
            <p:nvPr/>
          </p:nvSpPr>
          <p:spPr>
            <a:xfrm rot="10800000">
              <a:off x="4317628" y="3711701"/>
              <a:ext cx="45718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83" name="Flèche vers le bas 18"/>
            <p:cNvSpPr/>
            <p:nvPr/>
          </p:nvSpPr>
          <p:spPr>
            <a:xfrm rot="10800000">
              <a:off x="4345445" y="4707431"/>
              <a:ext cx="45718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84" name="Flèche vers le bas 19"/>
            <p:cNvSpPr/>
            <p:nvPr/>
          </p:nvSpPr>
          <p:spPr>
            <a:xfrm rot="10800000">
              <a:off x="4301970" y="2705464"/>
              <a:ext cx="45718" cy="252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>
                  <a:effectLst/>
                  <a:ea typeface="Times New Roman"/>
                  <a:cs typeface="Times New Roman"/>
                </a:rPr>
                <a:t> </a:t>
              </a:r>
              <a:endParaRPr lang="fr-FR" sz="1000">
                <a:effectLst/>
                <a:ea typeface="Calibri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74051" y="2004977"/>
              <a:ext cx="3528393" cy="6480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Accompagnement pour insertion</a:t>
              </a:r>
              <a:endParaRPr lang="fr-FR" sz="10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852093" y="1135493"/>
              <a:ext cx="2772309" cy="504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Suivi régulier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74052" y="133962"/>
              <a:ext cx="3528393" cy="6480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FR" sz="1000" kern="12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Evaluation après 6 mois d’activités</a:t>
              </a:r>
              <a:endParaRPr lang="fr-FR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</p:grpSp>
      <p:cxnSp>
        <p:nvCxnSpPr>
          <p:cNvPr id="3" name="Elbow Connector 2"/>
          <p:cNvCxnSpPr>
            <a:stCxn id="72" idx="2"/>
            <a:endCxn id="77" idx="2"/>
          </p:cNvCxnSpPr>
          <p:nvPr/>
        </p:nvCxnSpPr>
        <p:spPr>
          <a:xfrm rot="5400000" flipH="1" flipV="1">
            <a:off x="4668395" y="3574098"/>
            <a:ext cx="13549" cy="4626959"/>
          </a:xfrm>
          <a:prstGeom prst="bentConnector3">
            <a:avLst>
              <a:gd name="adj1" fmla="val -1687209"/>
            </a:avLst>
          </a:prstGeom>
          <a:ln>
            <a:solidFill>
              <a:srgbClr val="3634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340768"/>
            <a:ext cx="8075240" cy="4896544"/>
          </a:xfrm>
        </p:spPr>
        <p:txBody>
          <a:bodyPr>
            <a:noAutofit/>
          </a:bodyPr>
          <a:lstStyle/>
          <a:p>
            <a:pPr marL="36576" lvl="0" indent="0"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Montant des prêts</a:t>
            </a: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Le </a:t>
            </a:r>
            <a:r>
              <a:rPr lang="fr-FR" sz="2000" dirty="0">
                <a:solidFill>
                  <a:schemeClr val="accent1"/>
                </a:solidFill>
              </a:rPr>
              <a:t>montant des prêts se situe entre </a:t>
            </a:r>
            <a:r>
              <a:rPr lang="fr-FR" sz="2000" b="1" dirty="0">
                <a:solidFill>
                  <a:srgbClr val="0000FF"/>
                </a:solidFill>
              </a:rPr>
              <a:t>500 000 </a:t>
            </a:r>
            <a:r>
              <a:rPr lang="fr-FR" sz="2000" dirty="0">
                <a:solidFill>
                  <a:schemeClr val="accent1"/>
                </a:solidFill>
              </a:rPr>
              <a:t>et </a:t>
            </a:r>
            <a:r>
              <a:rPr lang="fr-FR" sz="2000" b="1" dirty="0" smtClean="0">
                <a:solidFill>
                  <a:srgbClr val="0000FF"/>
                </a:solidFill>
              </a:rPr>
              <a:t>3 000 000 </a:t>
            </a:r>
            <a:r>
              <a:rPr lang="fr-FR" sz="2000" b="1" dirty="0">
                <a:solidFill>
                  <a:srgbClr val="0000FF"/>
                </a:solidFill>
              </a:rPr>
              <a:t>de FCFA </a:t>
            </a:r>
            <a:r>
              <a:rPr lang="fr-FR" sz="2000" dirty="0">
                <a:solidFill>
                  <a:schemeClr val="accent1"/>
                </a:solidFill>
              </a:rPr>
              <a:t>avec une durée de remboursement qui varie de </a:t>
            </a:r>
            <a:r>
              <a:rPr lang="fr-FR" sz="2000" b="1" dirty="0">
                <a:solidFill>
                  <a:srgbClr val="0000FF"/>
                </a:solidFill>
              </a:rPr>
              <a:t>0</a:t>
            </a:r>
            <a:r>
              <a:rPr lang="fr-FR" sz="2000" b="1" dirty="0" smtClean="0">
                <a:solidFill>
                  <a:srgbClr val="0000FF"/>
                </a:solidFill>
              </a:rPr>
              <a:t>1 </a:t>
            </a:r>
            <a:r>
              <a:rPr lang="fr-FR" sz="2000" b="1" dirty="0">
                <a:solidFill>
                  <a:srgbClr val="0000FF"/>
                </a:solidFill>
              </a:rPr>
              <a:t>à </a:t>
            </a:r>
            <a:r>
              <a:rPr lang="fr-FR" sz="2000" b="1" dirty="0" smtClean="0">
                <a:solidFill>
                  <a:srgbClr val="0000FF"/>
                </a:solidFill>
              </a:rPr>
              <a:t>03 </a:t>
            </a:r>
            <a:r>
              <a:rPr lang="fr-FR" sz="2000" b="1" dirty="0">
                <a:solidFill>
                  <a:srgbClr val="0000FF"/>
                </a:solidFill>
              </a:rPr>
              <a:t>ans </a:t>
            </a:r>
            <a:r>
              <a:rPr lang="fr-FR" sz="2000" dirty="0">
                <a:solidFill>
                  <a:schemeClr val="accent1"/>
                </a:solidFill>
              </a:rPr>
              <a:t>selon la nature du projet  et le </a:t>
            </a:r>
            <a:r>
              <a:rPr lang="fr-FR" sz="2000" dirty="0" smtClean="0">
                <a:solidFill>
                  <a:schemeClr val="accent1"/>
                </a:solidFill>
              </a:rPr>
              <a:t>montant du prêt </a:t>
            </a:r>
            <a:r>
              <a:rPr lang="fr-FR" sz="2000" dirty="0">
                <a:solidFill>
                  <a:schemeClr val="accent1"/>
                </a:solidFill>
              </a:rPr>
              <a:t>accordé</a:t>
            </a:r>
            <a:r>
              <a:rPr lang="fr-FR" sz="2800" dirty="0" smtClean="0">
                <a:solidFill>
                  <a:schemeClr val="accent1"/>
                </a:solidFill>
              </a:rPr>
              <a:t>.</a:t>
            </a:r>
          </a:p>
          <a:p>
            <a:pPr marL="36576" indent="0">
              <a:buNone/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Création d’emploi</a:t>
            </a: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En terme de création d’emploi, ce programme a pu insérer environ </a:t>
            </a:r>
            <a:endParaRPr lang="fr-FR" sz="2000" dirty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2100 demandeurs d’emploi.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17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569279" cy="4896544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fr-FR" sz="2000" b="1" dirty="0">
                <a:solidFill>
                  <a:schemeClr val="accent1"/>
                </a:solidFill>
              </a:rPr>
              <a:t>Graphe traduisant l’allure du financement des projets  </a:t>
            </a:r>
            <a:r>
              <a:rPr lang="fr-FR" sz="2000" b="1" dirty="0" smtClean="0">
                <a:solidFill>
                  <a:schemeClr val="accent1"/>
                </a:solidFill>
              </a:rPr>
              <a:t>de 2010  </a:t>
            </a:r>
            <a:r>
              <a:rPr lang="fr-FR" sz="2000" b="1" dirty="0">
                <a:solidFill>
                  <a:schemeClr val="accent1"/>
                </a:solidFill>
              </a:rPr>
              <a:t>à </a:t>
            </a:r>
            <a:r>
              <a:rPr lang="fr-FR" sz="2000" b="1" dirty="0" smtClean="0">
                <a:solidFill>
                  <a:schemeClr val="accent1"/>
                </a:solidFill>
              </a:rPr>
              <a:t>2016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36576" lvl="0" indent="0" algn="ctr">
              <a:buNone/>
            </a:pPr>
            <a:endParaRPr lang="fr-FR" sz="2000" b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2" name="Cube 11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18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9467" y="4334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322066"/>
              </p:ext>
            </p:extLst>
          </p:nvPr>
        </p:nvGraphicFramePr>
        <p:xfrm>
          <a:off x="395536" y="2132856"/>
          <a:ext cx="82089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233" y="1340768"/>
            <a:ext cx="7705183" cy="4896544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fr-FR" sz="2000" b="1" dirty="0">
                <a:solidFill>
                  <a:schemeClr val="accent1"/>
                </a:solidFill>
              </a:rPr>
              <a:t>Graphe traduisant l’allure de la courbe du nombre des projets financés </a:t>
            </a:r>
            <a:r>
              <a:rPr lang="fr-FR" sz="2000" b="1" dirty="0" smtClean="0">
                <a:solidFill>
                  <a:schemeClr val="accent1"/>
                </a:solidFill>
              </a:rPr>
              <a:t>de 2010 à 2016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2" name="Cube 11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19</a:t>
            </a:r>
            <a:endParaRPr lang="fr-FR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16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033913"/>
              </p:ext>
            </p:extLst>
          </p:nvPr>
        </p:nvGraphicFramePr>
        <p:xfrm>
          <a:off x="971600" y="2276872"/>
          <a:ext cx="7503170" cy="35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240" cy="2664296"/>
          </a:xfrm>
        </p:spPr>
        <p:txBody>
          <a:bodyPr>
            <a:noAutofit/>
          </a:bodyPr>
          <a:lstStyle/>
          <a:p>
            <a:pPr marL="36576" lvl="0" indent="0" algn="just"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Les avantages </a:t>
            </a:r>
          </a:p>
          <a:p>
            <a:pPr marL="36576" lvl="0" indent="0">
              <a:buNone/>
            </a:pPr>
            <a:endParaRPr lang="fr-FR" sz="2400" dirty="0">
              <a:solidFill>
                <a:srgbClr val="0000FF"/>
              </a:solidFill>
            </a:endParaRPr>
          </a:p>
          <a:p>
            <a:pPr lvl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Des </a:t>
            </a:r>
            <a:r>
              <a:rPr lang="fr-FR" sz="2000" dirty="0" smtClean="0">
                <a:solidFill>
                  <a:srgbClr val="0000FF"/>
                </a:solidFill>
              </a:rPr>
              <a:t>prêts sans intérêt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lvl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La </a:t>
            </a:r>
            <a:r>
              <a:rPr lang="fr-FR" sz="2000" dirty="0">
                <a:solidFill>
                  <a:schemeClr val="accent1"/>
                </a:solidFill>
              </a:rPr>
              <a:t>prise en charge des </a:t>
            </a:r>
            <a:r>
              <a:rPr lang="fr-FR" sz="2000" dirty="0">
                <a:solidFill>
                  <a:srgbClr val="0000FF"/>
                </a:solidFill>
              </a:rPr>
              <a:t>frais de cabinet </a:t>
            </a:r>
            <a:r>
              <a:rPr lang="fr-FR" sz="2000" dirty="0">
                <a:solidFill>
                  <a:schemeClr val="accent1"/>
                </a:solidFill>
              </a:rPr>
              <a:t>d’expertise des projets et des </a:t>
            </a:r>
            <a:r>
              <a:rPr lang="fr-FR" sz="2000" dirty="0">
                <a:solidFill>
                  <a:srgbClr val="0000FF"/>
                </a:solidFill>
              </a:rPr>
              <a:t>contrats </a:t>
            </a:r>
            <a:r>
              <a:rPr lang="fr-FR" sz="2000" dirty="0" smtClean="0">
                <a:solidFill>
                  <a:srgbClr val="0000FF"/>
                </a:solidFill>
              </a:rPr>
              <a:t>juridiques;</a:t>
            </a:r>
          </a:p>
          <a:p>
            <a:pPr lvl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La </a:t>
            </a:r>
            <a:r>
              <a:rPr lang="fr-FR" sz="2000" dirty="0">
                <a:solidFill>
                  <a:schemeClr val="accent1"/>
                </a:solidFill>
              </a:rPr>
              <a:t>gratuité de la </a:t>
            </a:r>
            <a:r>
              <a:rPr lang="fr-FR" sz="2000" dirty="0" smtClean="0">
                <a:solidFill>
                  <a:srgbClr val="0000FF"/>
                </a:solidFill>
              </a:rPr>
              <a:t>formation</a:t>
            </a:r>
            <a:r>
              <a:rPr lang="fr-FR" sz="2000" dirty="0" smtClean="0">
                <a:solidFill>
                  <a:schemeClr val="accent1"/>
                </a:solidFill>
              </a:rPr>
              <a:t>; </a:t>
            </a:r>
          </a:p>
          <a:p>
            <a:pPr lvl="0">
              <a:buFont typeface="Wingdings" pitchFamily="2" charset="2"/>
              <a:buChar char="ü"/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fr-FR" sz="2400" dirty="0">
                <a:solidFill>
                  <a:schemeClr val="accent1"/>
                </a:solidFill>
              </a:rPr>
              <a:t/>
            </a:r>
            <a:br>
              <a:rPr lang="fr-FR" sz="2400" dirty="0">
                <a:solidFill>
                  <a:schemeClr val="accent1"/>
                </a:solidFill>
              </a:rPr>
            </a:br>
            <a:endParaRPr lang="fr-FR" sz="2400" dirty="0" smtClean="0">
              <a:solidFill>
                <a:schemeClr val="accent1"/>
              </a:solidFill>
            </a:endParaRPr>
          </a:p>
          <a:p>
            <a:pPr marL="36576" lvl="0" indent="0" algn="dist">
              <a:buNone/>
            </a:pP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21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924944"/>
            <a:ext cx="7931224" cy="259228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fr-F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L’EXPÉRIENCE DE L’ONAPE SUR L’INSERTION PROFESSIONNELLE DES JEUNES  TCHADIENS</a:t>
            </a:r>
          </a:p>
          <a:p>
            <a:pPr marL="36576" indent="0" algn="ctr">
              <a:buNone/>
            </a:pPr>
            <a:endParaRPr lang="fr-F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9224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8976" y="1700808"/>
            <a:ext cx="2796559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6600" b="1" dirty="0">
                <a:ln/>
                <a:solidFill>
                  <a:schemeClr val="accent5"/>
                </a:solidFill>
              </a:rPr>
              <a:t>Thème: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494116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indent="0" algn="ctr">
              <a:buNone/>
            </a:pPr>
            <a:r>
              <a:rPr lang="fr-FR" sz="2000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Présenté par:</a:t>
            </a:r>
          </a:p>
          <a:p>
            <a:pPr marL="36576" indent="0" algn="ctr">
              <a:buNone/>
            </a:pPr>
            <a:r>
              <a:rPr lang="fr-FR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MAHAMAT NASSOUR ABDOULAYE</a:t>
            </a:r>
          </a:p>
          <a:p>
            <a:pPr marL="36576" indent="0" algn="ctr">
              <a:buNone/>
            </a:pPr>
            <a:r>
              <a:rPr lang="fr-F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Directeur</a:t>
            </a:r>
          </a:p>
          <a:p>
            <a:pPr marL="36576" indent="0" algn="ctr">
              <a:buNone/>
            </a:pPr>
            <a:endParaRPr lang="fr-FR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36576" indent="0" algn="ctr">
              <a:buNone/>
            </a:pPr>
            <a:r>
              <a:rPr lang="fr-FR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ANKARA le 27 et 28 Septembre 2016</a:t>
            </a:r>
            <a:endParaRPr lang="fr-FR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19" y="2060848"/>
            <a:ext cx="8003232" cy="5328592"/>
          </a:xfrm>
        </p:spPr>
        <p:txBody>
          <a:bodyPr>
            <a:normAutofit/>
          </a:bodyPr>
          <a:lstStyle/>
          <a:p>
            <a:pPr marL="36576" indent="0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Initié </a:t>
            </a:r>
            <a:r>
              <a:rPr lang="fr-FR" sz="2000" dirty="0">
                <a:solidFill>
                  <a:schemeClr val="accent1"/>
                </a:solidFill>
              </a:rPr>
              <a:t>et mis en œuvre en 2012, Ce programme a pour objectif : 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Encourager et créer l'emploi en </a:t>
            </a:r>
            <a:r>
              <a:rPr lang="fr-FR" sz="2000" dirty="0">
                <a:solidFill>
                  <a:srgbClr val="0000FF"/>
                </a:solidFill>
              </a:rPr>
              <a:t>milieu rural</a:t>
            </a:r>
            <a:r>
              <a:rPr lang="fr-FR" sz="2000" dirty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Réduire le </a:t>
            </a:r>
            <a:r>
              <a:rPr lang="fr-FR" sz="2000" dirty="0">
                <a:solidFill>
                  <a:srgbClr val="0000FF"/>
                </a:solidFill>
              </a:rPr>
              <a:t>chômage</a:t>
            </a:r>
            <a:r>
              <a:rPr lang="fr-FR" sz="2000" dirty="0">
                <a:solidFill>
                  <a:schemeClr val="accent1"/>
                </a:solidFill>
              </a:rPr>
              <a:t> et la </a:t>
            </a:r>
            <a:r>
              <a:rPr lang="fr-FR" sz="2000" dirty="0">
                <a:solidFill>
                  <a:srgbClr val="0000FF"/>
                </a:solidFill>
              </a:rPr>
              <a:t>pauvreté</a:t>
            </a:r>
            <a:r>
              <a:rPr lang="fr-FR" sz="2000" dirty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Décourager la </a:t>
            </a:r>
            <a:r>
              <a:rPr lang="fr-FR" sz="2000" dirty="0" smtClean="0">
                <a:solidFill>
                  <a:srgbClr val="0000FF"/>
                </a:solidFill>
              </a:rPr>
              <a:t>pratique usurière en milieu rural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Lutter contre </a:t>
            </a:r>
            <a:r>
              <a:rPr lang="fr-FR" sz="2000" dirty="0">
                <a:solidFill>
                  <a:srgbClr val="0000FF"/>
                </a:solidFill>
              </a:rPr>
              <a:t>l'exode </a:t>
            </a:r>
            <a:r>
              <a:rPr lang="fr-FR" sz="2000" dirty="0" smtClean="0">
                <a:solidFill>
                  <a:srgbClr val="0000FF"/>
                </a:solidFill>
              </a:rPr>
              <a:t>rural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Améliorer </a:t>
            </a:r>
            <a:r>
              <a:rPr lang="fr-FR" sz="2000" dirty="0">
                <a:solidFill>
                  <a:schemeClr val="accent1"/>
                </a:solidFill>
              </a:rPr>
              <a:t>les </a:t>
            </a:r>
            <a:r>
              <a:rPr lang="fr-FR" sz="2000" dirty="0">
                <a:solidFill>
                  <a:srgbClr val="0000FF"/>
                </a:solidFill>
              </a:rPr>
              <a:t>conditions de vie </a:t>
            </a:r>
            <a:r>
              <a:rPr lang="fr-FR" sz="2000" dirty="0" smtClean="0">
                <a:solidFill>
                  <a:srgbClr val="0000FF"/>
                </a:solidFill>
              </a:rPr>
              <a:t>des </a:t>
            </a:r>
            <a:r>
              <a:rPr lang="fr-FR" sz="2000" dirty="0">
                <a:solidFill>
                  <a:srgbClr val="0000FF"/>
                </a:solidFill>
              </a:rPr>
              <a:t>différents </a:t>
            </a:r>
            <a:r>
              <a:rPr lang="fr-FR" sz="2000" dirty="0" smtClean="0">
                <a:solidFill>
                  <a:srgbClr val="0000FF"/>
                </a:solidFill>
              </a:rPr>
              <a:t>ménages</a:t>
            </a:r>
            <a:r>
              <a:rPr lang="fr-FR" sz="2000" dirty="0" smtClean="0">
                <a:solidFill>
                  <a:schemeClr val="accent1"/>
                </a:solidFill>
              </a:rPr>
              <a:t>.</a:t>
            </a:r>
            <a:endParaRPr lang="fr-FR" sz="2400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 marL="36576" lvl="0" indent="0">
              <a:buNone/>
            </a:pPr>
            <a:endParaRPr lang="fr-FR" sz="2600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22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11" y="1394192"/>
            <a:ext cx="47814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63432">
                        <a:tint val="40000"/>
                        <a:satMod val="250000"/>
                      </a:srgbClr>
                    </a:gs>
                    <a:gs pos="9000">
                      <a:srgbClr val="363432">
                        <a:tint val="52000"/>
                        <a:satMod val="300000"/>
                      </a:srgbClr>
                    </a:gs>
                    <a:gs pos="50000">
                      <a:srgbClr val="363432">
                        <a:shade val="20000"/>
                        <a:satMod val="300000"/>
                      </a:srgbClr>
                    </a:gs>
                    <a:gs pos="79000">
                      <a:srgbClr val="363432">
                        <a:tint val="52000"/>
                        <a:satMod val="300000"/>
                      </a:srgbClr>
                    </a:gs>
                    <a:gs pos="100000">
                      <a:srgbClr val="36343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PROGRAMME  CREDIT AGRICOLE</a:t>
            </a:r>
          </a:p>
          <a:p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6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23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750" y="2054166"/>
            <a:ext cx="6858578" cy="3247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Ce </a:t>
            </a:r>
            <a:r>
              <a:rPr lang="fr-FR" sz="2000" dirty="0">
                <a:solidFill>
                  <a:schemeClr val="accent1"/>
                </a:solidFill>
              </a:rPr>
              <a:t>programme est mené en cinq phases :    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36576" indent="0">
              <a:lnSpc>
                <a:spcPct val="50000"/>
              </a:lnSpc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indent="358775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La </a:t>
            </a:r>
            <a:r>
              <a:rPr lang="fr-FR" sz="2000" dirty="0">
                <a:solidFill>
                  <a:srgbClr val="0000FF"/>
                </a:solidFill>
              </a:rPr>
              <a:t>sensibilisation</a:t>
            </a:r>
            <a:r>
              <a:rPr lang="fr-FR" sz="2000" dirty="0">
                <a:solidFill>
                  <a:schemeClr val="accent1"/>
                </a:solidFill>
              </a:rPr>
              <a:t> et les </a:t>
            </a:r>
            <a:r>
              <a:rPr lang="fr-FR" sz="2000" dirty="0">
                <a:solidFill>
                  <a:srgbClr val="0000FF"/>
                </a:solidFill>
              </a:rPr>
              <a:t>collectes</a:t>
            </a:r>
            <a:r>
              <a:rPr lang="fr-FR" sz="2000" dirty="0">
                <a:solidFill>
                  <a:schemeClr val="accent1"/>
                </a:solidFill>
              </a:rPr>
              <a:t> des projets 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indent="358775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indent="358775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L'étude des projets </a:t>
            </a:r>
            <a:r>
              <a:rPr lang="fr-FR" sz="2000" dirty="0">
                <a:solidFill>
                  <a:schemeClr val="accent1"/>
                </a:solidFill>
              </a:rPr>
              <a:t>par le comité technique de crédit 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indent="358775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indent="358775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L’octroi</a:t>
            </a:r>
            <a:r>
              <a:rPr lang="fr-FR" sz="2000" dirty="0">
                <a:solidFill>
                  <a:schemeClr val="accent1"/>
                </a:solidFill>
              </a:rPr>
              <a:t> du crédit 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indent="358775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indent="358775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le </a:t>
            </a:r>
            <a:r>
              <a:rPr lang="fr-FR" sz="2000" dirty="0">
                <a:solidFill>
                  <a:srgbClr val="0000FF"/>
                </a:solidFill>
              </a:rPr>
              <a:t>suivi</a:t>
            </a:r>
            <a:r>
              <a:rPr lang="fr-FR" sz="2000" dirty="0">
                <a:solidFill>
                  <a:schemeClr val="accent1"/>
                </a:solidFill>
              </a:rPr>
              <a:t> et </a:t>
            </a:r>
            <a:r>
              <a:rPr lang="fr-FR" sz="2000" dirty="0">
                <a:solidFill>
                  <a:srgbClr val="0000FF"/>
                </a:solidFill>
              </a:rPr>
              <a:t>l'évaluation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indent="358775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indent="358775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La mise en œuvre des </a:t>
            </a:r>
            <a:r>
              <a:rPr lang="fr-FR" sz="2000" dirty="0">
                <a:solidFill>
                  <a:srgbClr val="0000FF"/>
                </a:solidFill>
              </a:rPr>
              <a:t>recommandations</a:t>
            </a:r>
            <a:r>
              <a:rPr lang="fr-FR" sz="2000" dirty="0">
                <a:solidFill>
                  <a:schemeClr val="accent1"/>
                </a:solidFill>
              </a:rPr>
              <a:t> du suivi et </a:t>
            </a:r>
            <a:r>
              <a:rPr lang="fr-FR" sz="2000" dirty="0">
                <a:solidFill>
                  <a:srgbClr val="0000FF"/>
                </a:solidFill>
              </a:rPr>
              <a:t>évaluation</a:t>
            </a:r>
            <a:r>
              <a:rPr lang="fr-FR" sz="20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008" y="980728"/>
            <a:ext cx="35347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indent="0">
              <a:buNone/>
            </a:pPr>
            <a:endParaRPr lang="fr-FR" sz="24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  <a:p>
            <a:pPr marL="36576" indent="0"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Processus de financement</a:t>
            </a:r>
          </a:p>
          <a:p>
            <a:endParaRPr lang="en-US" sz="2400" dirty="0"/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82631" cy="4968552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Les </a:t>
            </a: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conditions d’accès au 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crédit </a:t>
            </a: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sont:</a:t>
            </a:r>
          </a:p>
          <a:p>
            <a:pPr marL="717550" indent="-382588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La </a:t>
            </a:r>
            <a:r>
              <a:rPr lang="fr-FR" sz="2000" dirty="0" smtClean="0">
                <a:solidFill>
                  <a:srgbClr val="0000FF"/>
                </a:solidFill>
              </a:rPr>
              <a:t>pertinence</a:t>
            </a:r>
            <a:r>
              <a:rPr lang="fr-FR" sz="2000" dirty="0" smtClean="0">
                <a:solidFill>
                  <a:schemeClr val="accent1"/>
                </a:solidFill>
              </a:rPr>
              <a:t> du projet;</a:t>
            </a:r>
          </a:p>
          <a:p>
            <a:pPr marL="717550" indent="-382588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Les </a:t>
            </a:r>
            <a:r>
              <a:rPr lang="fr-FR" sz="2000" dirty="0">
                <a:solidFill>
                  <a:schemeClr val="accent1"/>
                </a:solidFill>
              </a:rPr>
              <a:t>actes juridiques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marL="717550" indent="-382588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La garantie réelle</a:t>
            </a:r>
            <a:r>
              <a:rPr lang="fr-FR" sz="2000" dirty="0" smtClean="0">
                <a:solidFill>
                  <a:schemeClr val="accent1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sz="24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24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033" y="1052737"/>
            <a:ext cx="8075240" cy="108012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 marL="36576" indent="0" algn="just">
              <a:buNone/>
            </a:pPr>
            <a:r>
              <a:rPr lang="fr-FR" sz="2200" b="1" dirty="0">
                <a:solidFill>
                  <a:schemeClr val="accent1"/>
                </a:solidFill>
              </a:rPr>
              <a:t>Graphe traduisant le montant de financement de 2012 à </a:t>
            </a:r>
            <a:r>
              <a:rPr lang="fr-FR" sz="2200" b="1" dirty="0" smtClean="0">
                <a:solidFill>
                  <a:schemeClr val="accent1"/>
                </a:solidFill>
              </a:rPr>
              <a:t>2016</a:t>
            </a:r>
            <a:endParaRPr lang="fr-FR" sz="2200" b="1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  <a:p>
            <a:pPr marL="36576" lvl="0" indent="0">
              <a:buNone/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2" name="Cube 11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25</a:t>
            </a:r>
            <a:endParaRPr lang="fr-FR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17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925065"/>
              </p:ext>
            </p:extLst>
          </p:nvPr>
        </p:nvGraphicFramePr>
        <p:xfrm>
          <a:off x="611560" y="1988840"/>
          <a:ext cx="7632848" cy="428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033" y="1052737"/>
            <a:ext cx="8075240" cy="108012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 marL="36576" indent="0" algn="just">
              <a:buNone/>
            </a:pPr>
            <a:r>
              <a:rPr lang="fr-FR" sz="2200" b="1" dirty="0">
                <a:solidFill>
                  <a:schemeClr val="accent1"/>
                </a:solidFill>
              </a:rPr>
              <a:t>Graphe traduisant le </a:t>
            </a:r>
            <a:r>
              <a:rPr lang="fr-FR" sz="2200" b="1" dirty="0" smtClean="0">
                <a:solidFill>
                  <a:schemeClr val="accent1"/>
                </a:solidFill>
              </a:rPr>
              <a:t>nombre de </a:t>
            </a:r>
            <a:r>
              <a:rPr lang="fr-FR" sz="2200" b="1" dirty="0">
                <a:solidFill>
                  <a:schemeClr val="accent1"/>
                </a:solidFill>
              </a:rPr>
              <a:t>financement de 2012 à </a:t>
            </a:r>
            <a:r>
              <a:rPr lang="fr-FR" sz="2200" b="1" dirty="0" smtClean="0">
                <a:solidFill>
                  <a:schemeClr val="accent1"/>
                </a:solidFill>
              </a:rPr>
              <a:t>2016</a:t>
            </a:r>
            <a:endParaRPr lang="fr-FR" sz="2200" b="1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  <a:p>
            <a:pPr marL="36576" lvl="0" indent="0">
              <a:buNone/>
            </a:pPr>
            <a:endParaRPr lang="fr-FR" sz="2400" dirty="0" smtClean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2" name="Cube 11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25</a:t>
            </a:r>
            <a:endParaRPr lang="fr-FR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18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2853"/>
              </p:ext>
            </p:extLst>
          </p:nvPr>
        </p:nvGraphicFramePr>
        <p:xfrm>
          <a:off x="827584" y="2152650"/>
          <a:ext cx="7200800" cy="422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5232" y="1124744"/>
            <a:ext cx="7499176" cy="5001419"/>
          </a:xfrm>
        </p:spPr>
        <p:txBody>
          <a:bodyPr>
            <a:normAutofit/>
          </a:bodyPr>
          <a:lstStyle/>
          <a:p>
            <a:pPr marL="36576" lvl="0" indent="0" algn="just">
              <a:lnSpc>
                <a:spcPct val="130000"/>
              </a:lnSpc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36576" lvl="0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En terme de création d’emploi, plus de </a:t>
            </a:r>
            <a:r>
              <a:rPr lang="fr-FR" sz="2000" b="1" dirty="0" smtClean="0">
                <a:solidFill>
                  <a:srgbClr val="0000FF"/>
                </a:solidFill>
              </a:rPr>
              <a:t>116 000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chemeClr val="accent1"/>
                </a:solidFill>
              </a:rPr>
              <a:t>emplois saisonniers ont été créés en quatre ans d’exercice pour </a:t>
            </a:r>
            <a:r>
              <a:rPr lang="fr-FR" sz="2000" b="1" dirty="0">
                <a:solidFill>
                  <a:srgbClr val="0000FF"/>
                </a:solidFill>
              </a:rPr>
              <a:t>13 711 </a:t>
            </a:r>
            <a:r>
              <a:rPr lang="fr-FR" sz="2000" dirty="0">
                <a:solidFill>
                  <a:schemeClr val="accent1"/>
                </a:solidFill>
              </a:rPr>
              <a:t>projets financés  </a:t>
            </a:r>
            <a:r>
              <a:rPr lang="fr-FR" sz="2000" dirty="0" smtClean="0">
                <a:solidFill>
                  <a:schemeClr val="accent1"/>
                </a:solidFill>
              </a:rPr>
              <a:t>.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NB: </a:t>
            </a:r>
            <a:r>
              <a:rPr lang="fr-FR" sz="2000" b="1" i="1" dirty="0" smtClean="0">
                <a:solidFill>
                  <a:schemeClr val="accent1"/>
                </a:solidFill>
              </a:rPr>
              <a:t>N’étant </a:t>
            </a:r>
            <a:r>
              <a:rPr lang="fr-FR" sz="2000" b="1" i="1" dirty="0">
                <a:solidFill>
                  <a:schemeClr val="accent1"/>
                </a:solidFill>
              </a:rPr>
              <a:t>pas une institution  </a:t>
            </a:r>
            <a:r>
              <a:rPr lang="fr-FR" sz="2000" b="1" i="1" dirty="0">
                <a:solidFill>
                  <a:srgbClr val="0000FF"/>
                </a:solidFill>
              </a:rPr>
              <a:t>de </a:t>
            </a:r>
            <a:r>
              <a:rPr lang="fr-FR" sz="2000" b="1" i="1" dirty="0" smtClean="0">
                <a:solidFill>
                  <a:srgbClr val="0000FF"/>
                </a:solidFill>
              </a:rPr>
              <a:t>micro-finance </a:t>
            </a:r>
            <a:r>
              <a:rPr lang="fr-FR" sz="2000" b="1" i="1" dirty="0">
                <a:solidFill>
                  <a:srgbClr val="0000FF"/>
                </a:solidFill>
              </a:rPr>
              <a:t>ou de </a:t>
            </a:r>
            <a:r>
              <a:rPr lang="fr-FR" sz="2000" b="1" i="1" dirty="0" smtClean="0">
                <a:solidFill>
                  <a:srgbClr val="0000FF"/>
                </a:solidFill>
              </a:rPr>
              <a:t>micro-crédit</a:t>
            </a:r>
            <a:r>
              <a:rPr lang="fr-FR" sz="2000" b="1" i="1" dirty="0">
                <a:solidFill>
                  <a:schemeClr val="accent1"/>
                </a:solidFill>
              </a:rPr>
              <a:t>, l’ONAPE, à travers ces actions, cherche des voies et moyens </a:t>
            </a:r>
            <a:r>
              <a:rPr lang="fr-FR" sz="2000" b="1" i="1" dirty="0">
                <a:solidFill>
                  <a:srgbClr val="0000FF"/>
                </a:solidFill>
              </a:rPr>
              <a:t>pour  réduire le chômage et la pauvreté</a:t>
            </a:r>
            <a:r>
              <a:rPr lang="fr-FR" sz="2000" b="1" i="1" dirty="0">
                <a:solidFill>
                  <a:schemeClr val="accent1"/>
                </a:solidFill>
              </a:rPr>
              <a:t> dans le milieu de la jeunesse tant urbain que rural. </a:t>
            </a:r>
          </a:p>
          <a:p>
            <a:pPr marL="36576" lvl="0" indent="0">
              <a:lnSpc>
                <a:spcPct val="130000"/>
              </a:lnSpc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36576" indent="0">
              <a:lnSpc>
                <a:spcPct val="130000"/>
              </a:lnSpc>
              <a:buNone/>
            </a:pP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27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353" y="2132856"/>
            <a:ext cx="7814071" cy="2376264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>
                <a:solidFill>
                  <a:schemeClr val="accent1"/>
                </a:solidFill>
              </a:rPr>
              <a:t>Lancé en Avril 2012, le </a:t>
            </a:r>
            <a:r>
              <a:rPr lang="fr-FR" sz="2000" b="1" dirty="0">
                <a:solidFill>
                  <a:srgbClr val="0000FF"/>
                </a:solidFill>
              </a:rPr>
              <a:t>PADE</a:t>
            </a:r>
            <a:r>
              <a:rPr lang="fr-FR" sz="2000" dirty="0">
                <a:solidFill>
                  <a:schemeClr val="accent1"/>
                </a:solidFill>
              </a:rPr>
              <a:t> (Programme d’Appui aux Diplômés sans Expérience) est </a:t>
            </a:r>
            <a:r>
              <a:rPr lang="fr-FR" sz="2000" dirty="0">
                <a:solidFill>
                  <a:srgbClr val="0000FF"/>
                </a:solidFill>
              </a:rPr>
              <a:t>un programme de stage </a:t>
            </a:r>
            <a:r>
              <a:rPr lang="fr-FR" sz="2000" dirty="0">
                <a:solidFill>
                  <a:schemeClr val="accent1"/>
                </a:solidFill>
              </a:rPr>
              <a:t>en entreprise en faveur des jeunes diplômés tchadiens nouvellement </a:t>
            </a:r>
            <a:r>
              <a:rPr lang="fr-FR" sz="2000" dirty="0">
                <a:solidFill>
                  <a:srgbClr val="0000FF"/>
                </a:solidFill>
              </a:rPr>
              <a:t>sortis du système éducatif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>
                <a:solidFill>
                  <a:srgbClr val="0000FF"/>
                </a:solidFill>
              </a:rPr>
              <a:t>démunis</a:t>
            </a:r>
            <a:r>
              <a:rPr lang="fr-FR" sz="2000" dirty="0">
                <a:solidFill>
                  <a:schemeClr val="accent1"/>
                </a:solidFill>
              </a:rPr>
              <a:t> d’expériences professionnelles et à la recherche d’un emploi</a:t>
            </a:r>
            <a:r>
              <a:rPr lang="fr-FR" sz="2000" dirty="0" smtClean="0">
                <a:solidFill>
                  <a:schemeClr val="accent1"/>
                </a:solidFill>
              </a:rPr>
              <a:t>.</a:t>
            </a:r>
          </a:p>
          <a:p>
            <a:pPr marL="36576" lvl="0" indent="0">
              <a:lnSpc>
                <a:spcPct val="130000"/>
              </a:lnSpc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36576" indent="0">
              <a:lnSpc>
                <a:spcPct val="130000"/>
              </a:lnSpc>
              <a:buNone/>
            </a:pP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28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94192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63432">
                        <a:tint val="40000"/>
                        <a:satMod val="250000"/>
                      </a:srgbClr>
                    </a:gs>
                    <a:gs pos="9000">
                      <a:srgbClr val="363432">
                        <a:tint val="52000"/>
                        <a:satMod val="300000"/>
                      </a:srgbClr>
                    </a:gs>
                    <a:gs pos="50000">
                      <a:srgbClr val="363432">
                        <a:shade val="20000"/>
                        <a:satMod val="300000"/>
                      </a:srgbClr>
                    </a:gs>
                    <a:gs pos="79000">
                      <a:srgbClr val="363432">
                        <a:tint val="52000"/>
                        <a:satMod val="300000"/>
                      </a:srgbClr>
                    </a:gs>
                    <a:gs pos="100000">
                      <a:srgbClr val="36343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PROGRAMME D’APPUI AUX DIPLOMES SANS EXPERIENCE </a:t>
            </a:r>
          </a:p>
          <a:p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29</a:t>
            </a:r>
            <a:endParaRPr lang="fr-FR" sz="16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552" y="1415385"/>
            <a:ext cx="68580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r>
              <a:rPr lang="fr-FR" sz="2400" dirty="0"/>
              <a:t> </a:t>
            </a: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Objectif du 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PADE</a:t>
            </a:r>
          </a:p>
          <a:p>
            <a:pPr marL="36576" indent="0" algn="just">
              <a:buNone/>
            </a:pPr>
            <a:endParaRPr lang="fr-FR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  <a:p>
            <a:pPr marL="179388" indent="358775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Amener </a:t>
            </a:r>
            <a:r>
              <a:rPr lang="fr-FR" sz="2000" dirty="0">
                <a:solidFill>
                  <a:schemeClr val="accent1"/>
                </a:solidFill>
              </a:rPr>
              <a:t>les jeunes diplômés à acquérir des connaissances et des expériences afin de </a:t>
            </a:r>
            <a:r>
              <a:rPr lang="fr-FR" sz="2000" dirty="0">
                <a:solidFill>
                  <a:srgbClr val="0000FF"/>
                </a:solidFill>
              </a:rPr>
              <a:t>concilier la théorie à la pratique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marL="179388" indent="358775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marL="179388" lvl="0" indent="358775" algn="just">
              <a:lnSpc>
                <a:spcPct val="130000"/>
              </a:lnSpc>
              <a:buClr>
                <a:srgbClr val="363432"/>
              </a:buClr>
              <a:buFont typeface="Wingdings" pitchFamily="2" charset="2"/>
              <a:buChar char="ü"/>
            </a:pPr>
            <a:r>
              <a:rPr lang="fr-FR" sz="2000" dirty="0">
                <a:solidFill>
                  <a:srgbClr val="363432"/>
                </a:solidFill>
              </a:rPr>
              <a:t>Exploiter </a:t>
            </a:r>
            <a:r>
              <a:rPr lang="fr-FR" sz="2000" dirty="0">
                <a:solidFill>
                  <a:srgbClr val="0000FF"/>
                </a:solidFill>
              </a:rPr>
              <a:t>les potentialités de formation professionnelle </a:t>
            </a:r>
            <a:r>
              <a:rPr lang="fr-FR" sz="2000" dirty="0">
                <a:solidFill>
                  <a:srgbClr val="363432"/>
                </a:solidFill>
              </a:rPr>
              <a:t>existantes dans les entreprises en vue de la qualification des jeunes diplômés sans expériences professionnelles.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" y="4569222"/>
            <a:ext cx="774072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just">
              <a:spcBef>
                <a:spcPct val="20000"/>
              </a:spcBef>
              <a:buClr>
                <a:srgbClr val="363432"/>
              </a:buClr>
              <a:buSzPct val="80000"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Population cible</a:t>
            </a:r>
          </a:p>
          <a:p>
            <a:pPr marL="36576" lvl="0" algn="just">
              <a:lnSpc>
                <a:spcPct val="130000"/>
              </a:lnSpc>
              <a:spcBef>
                <a:spcPct val="20000"/>
              </a:spcBef>
              <a:buClr>
                <a:srgbClr val="363432"/>
              </a:buClr>
              <a:buSzPct val="80000"/>
            </a:pPr>
            <a:r>
              <a:rPr lang="fr-FR" sz="2000" dirty="0">
                <a:solidFill>
                  <a:srgbClr val="363432"/>
                </a:solidFill>
              </a:rPr>
              <a:t> Jeunes diplômés, hommes et femmes, âgés de </a:t>
            </a:r>
            <a:r>
              <a:rPr lang="fr-FR" sz="2000" dirty="0">
                <a:solidFill>
                  <a:srgbClr val="0000FF"/>
                </a:solidFill>
              </a:rPr>
              <a:t>18 à 45 ans</a:t>
            </a:r>
            <a:r>
              <a:rPr lang="fr-FR" sz="2000" dirty="0">
                <a:solidFill>
                  <a:srgbClr val="363432"/>
                </a:solidFill>
              </a:rPr>
              <a:t>, inscrits à l’ONAPE, n’ayant </a:t>
            </a:r>
            <a:r>
              <a:rPr lang="fr-FR" sz="2000" dirty="0">
                <a:solidFill>
                  <a:srgbClr val="0000FF"/>
                </a:solidFill>
              </a:rPr>
              <a:t>aucune expérience professionnelle et en quête du travail</a:t>
            </a:r>
            <a:r>
              <a:rPr lang="fr-FR" sz="2000" dirty="0">
                <a:solidFill>
                  <a:srgbClr val="363432"/>
                </a:solidFill>
              </a:rPr>
              <a:t>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84576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Stratégies </a:t>
            </a: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et mécanismes</a:t>
            </a: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Identification des secteurs d’activités et des entreprises pouvant accueillir les </a:t>
            </a:r>
            <a:r>
              <a:rPr lang="fr-FR" sz="2000" dirty="0" smtClean="0">
                <a:solidFill>
                  <a:srgbClr val="0000FF"/>
                </a:solidFill>
              </a:rPr>
              <a:t>stagiaires</a:t>
            </a:r>
            <a:r>
              <a:rPr lang="fr-FR" sz="2000" dirty="0" smtClean="0">
                <a:solidFill>
                  <a:schemeClr val="accent1"/>
                </a:solidFill>
              </a:rPr>
              <a:t> ; </a:t>
            </a:r>
          </a:p>
          <a:p>
            <a:pPr lvl="0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Evaluation des capacités et des </a:t>
            </a:r>
            <a:r>
              <a:rPr lang="fr-FR" sz="2000" dirty="0">
                <a:solidFill>
                  <a:srgbClr val="0000FF"/>
                </a:solidFill>
              </a:rPr>
              <a:t>conditions de stage </a:t>
            </a:r>
            <a:r>
              <a:rPr lang="fr-FR" sz="2000" dirty="0">
                <a:solidFill>
                  <a:schemeClr val="accent1"/>
                </a:solidFill>
              </a:rPr>
              <a:t>de l’entreprise à répondre aux objectifs du </a:t>
            </a:r>
            <a:r>
              <a:rPr lang="fr-FR" sz="2000" dirty="0">
                <a:solidFill>
                  <a:srgbClr val="0000FF"/>
                </a:solidFill>
              </a:rPr>
              <a:t>Programme</a:t>
            </a:r>
            <a:r>
              <a:rPr lang="fr-FR" sz="2000" dirty="0">
                <a:solidFill>
                  <a:schemeClr val="accent1"/>
                </a:solidFill>
              </a:rPr>
              <a:t> 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lvl="0" algn="just">
              <a:lnSpc>
                <a:spcPct val="5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Sélection du/des candidats dans le fichier de l’ONAPE </a:t>
            </a:r>
            <a:r>
              <a:rPr lang="fr-FR" sz="2000" dirty="0">
                <a:solidFill>
                  <a:srgbClr val="0000FF"/>
                </a:solidFill>
              </a:rPr>
              <a:t>sur la base du profil </a:t>
            </a:r>
            <a:r>
              <a:rPr lang="fr-FR" sz="2000" dirty="0">
                <a:solidFill>
                  <a:schemeClr val="accent1"/>
                </a:solidFill>
              </a:rPr>
              <a:t>demandé par l’employeur 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lvl="0" algn="just">
              <a:lnSpc>
                <a:spcPct val="6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Souscription d’un engagement entre l’ONAPE et les entreprises identifiées 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lvl="0" algn="just">
              <a:lnSpc>
                <a:spcPct val="60000"/>
              </a:lnSpc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Souscription </a:t>
            </a:r>
            <a:r>
              <a:rPr lang="fr-FR" sz="2000" dirty="0">
                <a:solidFill>
                  <a:srgbClr val="0000FF"/>
                </a:solidFill>
              </a:rPr>
              <a:t>d’un engagement tripartite </a:t>
            </a:r>
            <a:r>
              <a:rPr lang="fr-FR" sz="2000" dirty="0">
                <a:solidFill>
                  <a:schemeClr val="accent1"/>
                </a:solidFill>
              </a:rPr>
              <a:t>(ONAPE – Entreprise - Stagiaire) avec un programme de formation et de stage détaillé ;</a:t>
            </a:r>
          </a:p>
          <a:p>
            <a:pPr lvl="0" algn="just">
              <a:buFont typeface="Wingdings" pitchFamily="2" charset="2"/>
              <a:buChar char="ü"/>
            </a:pPr>
            <a:endParaRPr lang="fr-FR" sz="2000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dirty="0"/>
          </a:p>
          <a:p>
            <a:pPr marL="36576" indent="0">
              <a:buNone/>
            </a:pPr>
            <a:endParaRPr lang="fr-FR" dirty="0"/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30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3224" y="1052737"/>
            <a:ext cx="8147248" cy="2232248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Introduction des stagiaires dans les entreprises identifiées ;</a:t>
            </a: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Suivi </a:t>
            </a:r>
            <a:r>
              <a:rPr lang="fr-FR" sz="2000" dirty="0">
                <a:solidFill>
                  <a:schemeClr val="accent1"/>
                </a:solidFill>
              </a:rPr>
              <a:t>et évaluation mensuelle </a:t>
            </a:r>
            <a:r>
              <a:rPr lang="fr-FR" sz="2000" dirty="0" smtClean="0">
                <a:solidFill>
                  <a:schemeClr val="accent1"/>
                </a:solidFill>
              </a:rPr>
              <a:t>pendant le stage;</a:t>
            </a: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Suivi post-stage.</a:t>
            </a:r>
          </a:p>
          <a:p>
            <a:pPr marL="36576" indent="0" algn="just"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Réalisations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: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36576" lvl="0" indent="0" algn="just">
              <a:buNone/>
            </a:pPr>
            <a:endParaRPr lang="fr-FR" sz="2400" dirty="0"/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31840" y="6859011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Approche et Programme</a:t>
            </a:r>
          </a:p>
        </p:txBody>
      </p:sp>
      <p:sp>
        <p:nvSpPr>
          <p:cNvPr id="12" name="Cube 11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31</a:t>
            </a:r>
            <a:endParaRPr lang="fr-FR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04788"/>
              </p:ext>
            </p:extLst>
          </p:nvPr>
        </p:nvGraphicFramePr>
        <p:xfrm>
          <a:off x="755576" y="3212976"/>
          <a:ext cx="7632848" cy="2765772"/>
        </p:xfrm>
        <a:graphic>
          <a:graphicData uri="http://schemas.openxmlformats.org/drawingml/2006/table">
            <a:tbl>
              <a:tblPr/>
              <a:tblGrid>
                <a:gridCol w="1908212"/>
                <a:gridCol w="1908212"/>
                <a:gridCol w="1908212"/>
                <a:gridCol w="1908212"/>
              </a:tblGrid>
              <a:tr h="582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Perpetua"/>
                        </a:rPr>
                        <a:t>Année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Perpetua"/>
                        </a:rPr>
                        <a:t>nombre de demandes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Perpetua"/>
                        </a:rPr>
                        <a:t>Placement des stagiaires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Perpetua"/>
                        </a:rPr>
                        <a:t>Stagiaires retenus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432"/>
                    </a:solidFill>
                  </a:tcPr>
                </a:tc>
              </a:tr>
              <a:tr h="373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2012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789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1093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622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1598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864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1584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602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141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6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2016</a:t>
                      </a:r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   </a:t>
                      </a:r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(</a:t>
                      </a:r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1</a:t>
                      </a:r>
                      <a:r>
                        <a:rPr lang="is-I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er</a:t>
                      </a:r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 semestre)</a:t>
                      </a:r>
                      <a:endParaRPr lang="is-IS" sz="2000" b="1" i="0" u="none" strike="noStrike">
                        <a:solidFill>
                          <a:srgbClr val="000000"/>
                        </a:solidFill>
                        <a:effectLst/>
                        <a:latin typeface="Perpetu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600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390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Perpetua"/>
                        </a:rPr>
                        <a:t>88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  </a:t>
            </a:r>
            <a:r>
              <a:rPr lang="fr-FR" sz="7300" b="1" dirty="0">
                <a:ln/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7931224" cy="5001419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I- </a:t>
            </a:r>
            <a:r>
              <a:rPr lang="fr-FR" b="1" dirty="0">
                <a:solidFill>
                  <a:schemeClr val="accent1"/>
                </a:solidFill>
              </a:rPr>
              <a:t>Présentation sommaire de l’ONAPE</a:t>
            </a:r>
            <a:endParaRPr lang="fr-FR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Historique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Organisation </a:t>
            </a:r>
            <a:r>
              <a:rPr lang="fr-FR" dirty="0">
                <a:solidFill>
                  <a:schemeClr val="accent1"/>
                </a:solidFill>
              </a:rPr>
              <a:t>et </a:t>
            </a:r>
            <a:r>
              <a:rPr lang="fr-FR" dirty="0" smtClean="0">
                <a:solidFill>
                  <a:schemeClr val="accent1"/>
                </a:solidFill>
              </a:rPr>
              <a:t>fonctionnement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Mission </a:t>
            </a:r>
            <a:r>
              <a:rPr lang="fr-FR" dirty="0">
                <a:solidFill>
                  <a:schemeClr val="accent1"/>
                </a:solidFill>
              </a:rPr>
              <a:t>et </a:t>
            </a:r>
            <a:r>
              <a:rPr lang="fr-FR" dirty="0" smtClean="0">
                <a:solidFill>
                  <a:schemeClr val="accent1"/>
                </a:solidFill>
              </a:rPr>
              <a:t>objectifs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Sources </a:t>
            </a:r>
            <a:r>
              <a:rPr lang="fr-FR" dirty="0">
                <a:solidFill>
                  <a:schemeClr val="accent1"/>
                </a:solidFill>
              </a:rPr>
              <a:t>de </a:t>
            </a:r>
            <a:r>
              <a:rPr lang="fr-FR" dirty="0" smtClean="0">
                <a:solidFill>
                  <a:schemeClr val="accent1"/>
                </a:solidFill>
              </a:rPr>
              <a:t>financement</a:t>
            </a:r>
            <a:endParaRPr lang="fr-FR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II- Approche </a:t>
            </a:r>
            <a:r>
              <a:rPr lang="fr-FR" b="1" dirty="0">
                <a:solidFill>
                  <a:schemeClr val="accent1"/>
                </a:solidFill>
              </a:rPr>
              <a:t>et programmes réussies pour l’insertion des jeunes dans la vie active</a:t>
            </a:r>
            <a:endParaRPr lang="fr-FR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Intermédiation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Programme d’Appui </a:t>
            </a:r>
            <a:r>
              <a:rPr lang="fr-FR" dirty="0">
                <a:solidFill>
                  <a:schemeClr val="accent1"/>
                </a:solidFill>
              </a:rPr>
              <a:t>aux </a:t>
            </a:r>
            <a:r>
              <a:rPr lang="fr-FR" dirty="0" smtClean="0">
                <a:solidFill>
                  <a:schemeClr val="accent1"/>
                </a:solidFill>
              </a:rPr>
              <a:t>Diplômés </a:t>
            </a:r>
            <a:r>
              <a:rPr lang="fr-FR" dirty="0">
                <a:solidFill>
                  <a:schemeClr val="accent1"/>
                </a:solidFill>
              </a:rPr>
              <a:t>sans </a:t>
            </a:r>
            <a:r>
              <a:rPr lang="fr-FR" dirty="0" smtClean="0">
                <a:solidFill>
                  <a:schemeClr val="accent1"/>
                </a:solidFill>
              </a:rPr>
              <a:t>Expérience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Auto emploi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Emploi </a:t>
            </a:r>
            <a:r>
              <a:rPr lang="fr-FR" dirty="0">
                <a:solidFill>
                  <a:schemeClr val="accent1"/>
                </a:solidFill>
              </a:rPr>
              <a:t>rural</a:t>
            </a:r>
          </a:p>
          <a:p>
            <a:pPr marL="36576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III- Formation </a:t>
            </a:r>
            <a:r>
              <a:rPr lang="fr-FR" b="1" dirty="0">
                <a:solidFill>
                  <a:schemeClr val="accent1"/>
                </a:solidFill>
              </a:rPr>
              <a:t>vers une insertion certaine</a:t>
            </a:r>
            <a:endParaRPr lang="fr-FR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IV-Impact </a:t>
            </a:r>
            <a:r>
              <a:rPr lang="fr-FR" b="1" dirty="0">
                <a:solidFill>
                  <a:schemeClr val="accent1"/>
                </a:solidFill>
              </a:rPr>
              <a:t>socio économique des programmes</a:t>
            </a:r>
            <a:endParaRPr lang="fr-FR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2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5208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805264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320280"/>
            <a:ext cx="5472608" cy="2044824"/>
          </a:xfrm>
        </p:spPr>
        <p:txBody>
          <a:bodyPr>
            <a:normAutofit/>
          </a:bodyPr>
          <a:lstStyle/>
          <a:p>
            <a:pPr marL="36576" indent="0" algn="ctr">
              <a:lnSpc>
                <a:spcPct val="80000"/>
              </a:lnSpc>
              <a:buNone/>
            </a:pPr>
            <a:r>
              <a:rPr lang="fr-FR" sz="4000" b="1" dirty="0">
                <a:ln/>
                <a:solidFill>
                  <a:schemeClr val="accent5"/>
                </a:solidFill>
              </a:rPr>
              <a:t>III-Formation vers une insertion certaine</a:t>
            </a:r>
          </a:p>
          <a:p>
            <a:endParaRPr lang="fr-FR" sz="4000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32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35893"/>
            <a:ext cx="8219256" cy="5001419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Afin </a:t>
            </a:r>
            <a:r>
              <a:rPr lang="fr-FR" sz="2000" dirty="0">
                <a:solidFill>
                  <a:schemeClr val="accent1"/>
                </a:solidFill>
              </a:rPr>
              <a:t>de satisfaire les besoins dans certains secteurs ou de </a:t>
            </a:r>
            <a:r>
              <a:rPr lang="fr-FR" sz="2000" dirty="0" smtClean="0">
                <a:solidFill>
                  <a:schemeClr val="accent1"/>
                </a:solidFill>
              </a:rPr>
              <a:t>palier </a:t>
            </a:r>
            <a:r>
              <a:rPr lang="fr-FR" sz="2000" dirty="0">
                <a:solidFill>
                  <a:schemeClr val="accent1"/>
                </a:solidFill>
              </a:rPr>
              <a:t>au déficit d’employabilité, l’ONAPE offre de nouvelles opportunités de reconversion </a:t>
            </a:r>
            <a:r>
              <a:rPr lang="fr-FR" sz="2000" dirty="0" smtClean="0">
                <a:solidFill>
                  <a:schemeClr val="accent1"/>
                </a:solidFill>
              </a:rPr>
              <a:t>dans </a:t>
            </a:r>
            <a:r>
              <a:rPr lang="fr-FR" sz="2000" dirty="0">
                <a:solidFill>
                  <a:schemeClr val="accent1"/>
                </a:solidFill>
              </a:rPr>
              <a:t>des métiers adaptés aux besoins du marché de </a:t>
            </a:r>
            <a:r>
              <a:rPr lang="fr-FR" sz="2000" dirty="0" smtClean="0">
                <a:solidFill>
                  <a:schemeClr val="accent1"/>
                </a:solidFill>
              </a:rPr>
              <a:t>l’emploi aux </a:t>
            </a:r>
            <a:r>
              <a:rPr lang="fr-FR" sz="2000" dirty="0">
                <a:solidFill>
                  <a:schemeClr val="accent1"/>
                </a:solidFill>
              </a:rPr>
              <a:t>diplômés ayant des difficultés d’insertion .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endParaRPr lang="fr-FR" sz="2600" dirty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Objectif visé 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:</a:t>
            </a:r>
            <a:endParaRPr lang="fr-FR" sz="2400" b="1" dirty="0">
              <a:solidFill>
                <a:schemeClr val="accent1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Améliorer </a:t>
            </a:r>
            <a:r>
              <a:rPr lang="fr-FR" sz="2000" dirty="0">
                <a:solidFill>
                  <a:schemeClr val="accent1"/>
                </a:solidFill>
              </a:rPr>
              <a:t>l’employabilité des jeunes </a:t>
            </a:r>
            <a:r>
              <a:rPr lang="fr-FR" sz="2000" dirty="0" smtClean="0">
                <a:solidFill>
                  <a:schemeClr val="accent1"/>
                </a:solidFill>
              </a:rPr>
              <a:t>diplômés;</a:t>
            </a:r>
            <a:endParaRPr lang="fr-FR" sz="2000" dirty="0">
              <a:solidFill>
                <a:schemeClr val="accent1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Répondre aux besoins ponctuels  (par entreprise) ou aux besoins sectoriels en </a:t>
            </a:r>
            <a:r>
              <a:rPr lang="fr-FR" sz="2000" dirty="0" smtClean="0">
                <a:solidFill>
                  <a:schemeClr val="accent1"/>
                </a:solidFill>
              </a:rPr>
              <a:t>recrutement;</a:t>
            </a:r>
            <a:endParaRPr lang="fr-FR" sz="2000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Formation</a:t>
            </a:r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33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3528392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Processus :</a:t>
            </a:r>
            <a:endParaRPr lang="fr-FR" sz="24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1"/>
                </a:solidFill>
              </a:rPr>
              <a:t>Analyse des offres </a:t>
            </a:r>
            <a:r>
              <a:rPr lang="fr-FR" sz="2200" dirty="0" smtClean="0">
                <a:solidFill>
                  <a:schemeClr val="accent1"/>
                </a:solidFill>
              </a:rPr>
              <a:t>insatisfaites</a:t>
            </a:r>
            <a:r>
              <a:rPr lang="fr-FR" sz="2200" dirty="0">
                <a:solidFill>
                  <a:schemeClr val="accent1"/>
                </a:solidFill>
              </a:rPr>
              <a:t> ;</a:t>
            </a:r>
          </a:p>
          <a:p>
            <a:pPr lvl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200" dirty="0" smtClean="0">
                <a:solidFill>
                  <a:schemeClr val="accent1"/>
                </a:solidFill>
              </a:rPr>
              <a:t>Sélection </a:t>
            </a:r>
            <a:r>
              <a:rPr lang="fr-FR" sz="2200" dirty="0">
                <a:solidFill>
                  <a:schemeClr val="accent1"/>
                </a:solidFill>
              </a:rPr>
              <a:t>des candidats dans la banque des données ;</a:t>
            </a: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1"/>
                </a:solidFill>
              </a:rPr>
              <a:t>Signature de la convention avec l’offreur de formation ;</a:t>
            </a: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1"/>
                </a:solidFill>
              </a:rPr>
              <a:t>Formation et suivi ;</a:t>
            </a:r>
          </a:p>
          <a:p>
            <a:pPr lvl="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1"/>
                </a:solidFill>
              </a:rPr>
              <a:t>Accompagnement à l’insertion</a:t>
            </a:r>
            <a:r>
              <a:rPr lang="fr-FR" sz="2200" dirty="0" smtClean="0">
                <a:solidFill>
                  <a:schemeClr val="accent1"/>
                </a:solidFill>
              </a:rPr>
              <a:t>.</a:t>
            </a:r>
          </a:p>
          <a:p>
            <a:endParaRPr lang="fr-FR" dirty="0"/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Formation</a:t>
            </a:r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34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268760"/>
            <a:ext cx="8219256" cy="4896544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Avantages :</a:t>
            </a:r>
            <a:endParaRPr lang="fr-FR" sz="24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  <a:p>
            <a:pPr lvl="0"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</a:rPr>
              <a:t>Financement intégral </a:t>
            </a:r>
            <a:r>
              <a:rPr lang="fr-FR" sz="2200" dirty="0">
                <a:solidFill>
                  <a:schemeClr val="accent1"/>
                </a:solidFill>
              </a:rPr>
              <a:t>de la formation par l’ONAPE ;</a:t>
            </a:r>
          </a:p>
          <a:p>
            <a:pPr lvl="0"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1"/>
                </a:solidFill>
              </a:rPr>
              <a:t>Validation du programme par des professionnels </a:t>
            </a:r>
            <a:r>
              <a:rPr lang="fr-FR" sz="2200" dirty="0" smtClean="0">
                <a:solidFill>
                  <a:schemeClr val="accent1"/>
                </a:solidFill>
              </a:rPr>
              <a:t>;</a:t>
            </a:r>
          </a:p>
          <a:p>
            <a:pPr lvl="0"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2200" dirty="0" smtClean="0">
                <a:solidFill>
                  <a:schemeClr val="accent1"/>
                </a:solidFill>
              </a:rPr>
              <a:t>Accompagnement </a:t>
            </a:r>
            <a:r>
              <a:rPr lang="fr-FR" sz="2200" dirty="0">
                <a:solidFill>
                  <a:schemeClr val="accent1"/>
                </a:solidFill>
              </a:rPr>
              <a:t>des candidats à l’insertion : Dispatching des bénéficiaires par </a:t>
            </a:r>
            <a:r>
              <a:rPr lang="fr-FR" sz="2200" dirty="0" smtClean="0">
                <a:solidFill>
                  <a:schemeClr val="accent1"/>
                </a:solidFill>
              </a:rPr>
              <a:t>les conseillers </a:t>
            </a:r>
            <a:r>
              <a:rPr lang="fr-FR" sz="2200" dirty="0">
                <a:solidFill>
                  <a:schemeClr val="accent1"/>
                </a:solidFill>
              </a:rPr>
              <a:t>dans les entreprises pour un stage </a:t>
            </a:r>
            <a:r>
              <a:rPr lang="fr-FR" sz="2200" dirty="0" smtClean="0">
                <a:solidFill>
                  <a:schemeClr val="accent1"/>
                </a:solidFill>
              </a:rPr>
              <a:t>pré emploi </a:t>
            </a:r>
            <a:r>
              <a:rPr lang="fr-FR" sz="2200" dirty="0">
                <a:solidFill>
                  <a:schemeClr val="accent1"/>
                </a:solidFill>
              </a:rPr>
              <a:t>;</a:t>
            </a:r>
          </a:p>
          <a:p>
            <a:pPr lvl="0"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1"/>
                </a:solidFill>
              </a:rPr>
              <a:t> </a:t>
            </a:r>
            <a:r>
              <a:rPr lang="fr-FR" sz="2200" dirty="0" smtClean="0">
                <a:solidFill>
                  <a:schemeClr val="accent1"/>
                </a:solidFill>
              </a:rPr>
              <a:t>Prise en charge </a:t>
            </a:r>
            <a:r>
              <a:rPr lang="fr-FR" sz="2200" dirty="0">
                <a:solidFill>
                  <a:srgbClr val="0000FF"/>
                </a:solidFill>
              </a:rPr>
              <a:t>de frais de déplacement et </a:t>
            </a:r>
            <a:r>
              <a:rPr lang="fr-FR" sz="2200" dirty="0" smtClean="0">
                <a:solidFill>
                  <a:srgbClr val="0000FF"/>
                </a:solidFill>
              </a:rPr>
              <a:t>d’assurance</a:t>
            </a:r>
            <a:r>
              <a:rPr lang="fr-FR" sz="2200" dirty="0">
                <a:solidFill>
                  <a:srgbClr val="0000FF"/>
                </a:solidFill>
              </a:rPr>
              <a:t>.</a:t>
            </a:r>
          </a:p>
          <a:p>
            <a:pPr marL="36576" indent="0" algn="just">
              <a:buNone/>
            </a:pPr>
            <a:endParaRPr lang="fr-FR" sz="2800" b="1" dirty="0" smtClean="0">
              <a:solidFill>
                <a:srgbClr val="0000FF"/>
              </a:solidFill>
            </a:endParaRPr>
          </a:p>
          <a:p>
            <a:pPr marL="36576" indent="0">
              <a:buNone/>
            </a:pPr>
            <a:endParaRPr lang="fr-FR" dirty="0"/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Formation</a:t>
            </a:r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35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19256" cy="4896544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40000"/>
              </a:lnSpc>
              <a:buNone/>
            </a:pP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Réalisations :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endParaRPr lang="fr-FR" sz="24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</a:rPr>
              <a:t>840</a:t>
            </a:r>
            <a:r>
              <a:rPr lang="fr-FR" sz="2000" dirty="0">
                <a:solidFill>
                  <a:srgbClr val="0000FF"/>
                </a:solidFill>
              </a:rPr>
              <a:t> </a:t>
            </a:r>
            <a:r>
              <a:rPr lang="fr-FR" sz="2000" b="1" dirty="0">
                <a:solidFill>
                  <a:srgbClr val="0000FF"/>
                </a:solidFill>
              </a:rPr>
              <a:t>demandeurs d’emploi </a:t>
            </a:r>
            <a:r>
              <a:rPr lang="fr-FR" sz="2000" dirty="0">
                <a:solidFill>
                  <a:schemeClr val="accent1"/>
                </a:solidFill>
              </a:rPr>
              <a:t>formés en techniques de création et de gestion de micro-entreprise;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</a:rPr>
              <a:t>30 caristes</a:t>
            </a:r>
            <a:r>
              <a:rPr lang="fr-FR" sz="2000" dirty="0">
                <a:solidFill>
                  <a:schemeClr val="accent1"/>
                </a:solidFill>
              </a:rPr>
              <a:t>, convention avec la brasserie du Tchad;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</a:rPr>
              <a:t>17 animateurs et présentateurs</a:t>
            </a:r>
            <a:r>
              <a:rPr lang="fr-FR" sz="2000" dirty="0">
                <a:solidFill>
                  <a:schemeClr val="accent1"/>
                </a:solidFill>
              </a:rPr>
              <a:t>, convention avec ETV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00FF"/>
                </a:solidFill>
              </a:rPr>
              <a:t>50 </a:t>
            </a:r>
            <a:r>
              <a:rPr lang="fr-FR" sz="2000" b="1" dirty="0">
                <a:solidFill>
                  <a:srgbClr val="0000FF"/>
                </a:solidFill>
              </a:rPr>
              <a:t>artisans </a:t>
            </a:r>
            <a:r>
              <a:rPr lang="fr-FR" sz="2000" dirty="0">
                <a:solidFill>
                  <a:schemeClr val="accent1"/>
                </a:solidFill>
              </a:rPr>
              <a:t>en </a:t>
            </a:r>
            <a:r>
              <a:rPr lang="fr-FR" sz="2000" dirty="0" smtClean="0">
                <a:solidFill>
                  <a:schemeClr val="accent1"/>
                </a:solidFill>
              </a:rPr>
              <a:t>art batik, </a:t>
            </a:r>
            <a:r>
              <a:rPr lang="fr-FR" sz="2000" dirty="0">
                <a:solidFill>
                  <a:schemeClr val="accent1"/>
                </a:solidFill>
              </a:rPr>
              <a:t>le centre AL </a:t>
            </a:r>
            <a:r>
              <a:rPr lang="fr-FR" sz="2000" dirty="0" smtClean="0">
                <a:solidFill>
                  <a:schemeClr val="accent1"/>
                </a:solidFill>
              </a:rPr>
              <a:t>Mouna 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00FF"/>
                </a:solidFill>
              </a:rPr>
              <a:t>12 </a:t>
            </a:r>
            <a:r>
              <a:rPr lang="fr-FR" sz="2000" b="1" dirty="0">
                <a:solidFill>
                  <a:srgbClr val="0000FF"/>
                </a:solidFill>
              </a:rPr>
              <a:t>techniciens </a:t>
            </a:r>
            <a:r>
              <a:rPr lang="fr-FR" sz="2000" dirty="0">
                <a:solidFill>
                  <a:schemeClr val="accent1"/>
                </a:solidFill>
              </a:rPr>
              <a:t>en électricité </a:t>
            </a:r>
            <a:r>
              <a:rPr lang="fr-FR" sz="2000" dirty="0" smtClean="0">
                <a:solidFill>
                  <a:schemeClr val="accent1"/>
                </a:solidFill>
              </a:rPr>
              <a:t>auto 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00FF"/>
                </a:solidFill>
              </a:rPr>
              <a:t>12 </a:t>
            </a:r>
            <a:r>
              <a:rPr lang="fr-FR" sz="2000" b="1" dirty="0">
                <a:solidFill>
                  <a:srgbClr val="0000FF"/>
                </a:solidFill>
              </a:rPr>
              <a:t>techniciens </a:t>
            </a:r>
            <a:r>
              <a:rPr lang="fr-FR" sz="2000" dirty="0">
                <a:solidFill>
                  <a:schemeClr val="accent1"/>
                </a:solidFill>
              </a:rPr>
              <a:t>en plomberie </a:t>
            </a:r>
            <a:r>
              <a:rPr lang="fr-FR" sz="2000" dirty="0" smtClean="0">
                <a:solidFill>
                  <a:schemeClr val="accent1"/>
                </a:solidFill>
              </a:rPr>
              <a:t>sanitaire 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0000FF"/>
                </a:solidFill>
              </a:rPr>
              <a:t>17 </a:t>
            </a:r>
            <a:r>
              <a:rPr lang="fr-FR" sz="2000" b="1" dirty="0">
                <a:solidFill>
                  <a:srgbClr val="0000FF"/>
                </a:solidFill>
              </a:rPr>
              <a:t>techniciens en technique </a:t>
            </a:r>
            <a:r>
              <a:rPr lang="fr-FR" sz="2000" dirty="0">
                <a:solidFill>
                  <a:schemeClr val="accent1"/>
                </a:solidFill>
              </a:rPr>
              <a:t>de construction en </a:t>
            </a:r>
            <a:r>
              <a:rPr lang="fr-FR" sz="2000" dirty="0" smtClean="0">
                <a:solidFill>
                  <a:schemeClr val="accent1"/>
                </a:solidFill>
              </a:rPr>
              <a:t>bâtiment;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</a:rPr>
              <a:t>42 demandeurs d’emploi formés </a:t>
            </a:r>
            <a:r>
              <a:rPr lang="fr-FR" sz="2000" dirty="0">
                <a:solidFill>
                  <a:schemeClr val="accent1"/>
                </a:solidFill>
              </a:rPr>
              <a:t>en électricité bâtiment</a:t>
            </a:r>
            <a:r>
              <a:rPr lang="fr-FR" sz="2000" b="1" dirty="0">
                <a:solidFill>
                  <a:srgbClr val="0000FF"/>
                </a:solidFill>
              </a:rPr>
              <a:t>  .</a:t>
            </a:r>
          </a:p>
          <a:p>
            <a:endParaRPr lang="fr-FR" dirty="0"/>
          </a:p>
          <a:p>
            <a:pPr marL="36576" indent="0">
              <a:buNone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Formation</a:t>
            </a:r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36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536304"/>
            <a:ext cx="6552728" cy="1180728"/>
          </a:xfrm>
        </p:spPr>
        <p:txBody>
          <a:bodyPr>
            <a:normAutofit/>
          </a:bodyPr>
          <a:lstStyle/>
          <a:p>
            <a:pPr marL="36576" indent="0" algn="ctr">
              <a:lnSpc>
                <a:spcPct val="80000"/>
              </a:lnSpc>
              <a:buNone/>
            </a:pPr>
            <a:r>
              <a:rPr lang="fr-FR" sz="4000" b="1" dirty="0">
                <a:ln/>
                <a:solidFill>
                  <a:schemeClr val="accent5"/>
                </a:solidFill>
              </a:rPr>
              <a:t>IV-Impact socio-économique des </a:t>
            </a:r>
            <a:r>
              <a:rPr lang="fr-FR" sz="4000" b="1" dirty="0" smtClean="0">
                <a:ln/>
                <a:solidFill>
                  <a:schemeClr val="accent5"/>
                </a:solidFill>
              </a:rPr>
              <a:t>programmes</a:t>
            </a:r>
            <a:endParaRPr lang="fr-FR" sz="4000" b="1" dirty="0">
              <a:ln/>
              <a:solidFill>
                <a:schemeClr val="accent5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37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467600" cy="92045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567" y="1480220"/>
            <a:ext cx="7633849" cy="5477172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Les </a:t>
            </a:r>
            <a:r>
              <a:rPr lang="fr-FR" sz="2000" dirty="0">
                <a:solidFill>
                  <a:schemeClr val="accent1"/>
                </a:solidFill>
              </a:rPr>
              <a:t>trois programmes initiés et mis en œuvre par l’ONAPE </a:t>
            </a:r>
            <a:r>
              <a:rPr lang="fr-FR" sz="2000" dirty="0" smtClean="0">
                <a:solidFill>
                  <a:schemeClr val="accent1"/>
                </a:solidFill>
              </a:rPr>
              <a:t>ont des impacts </a:t>
            </a:r>
            <a:r>
              <a:rPr lang="fr-FR" sz="2000" dirty="0">
                <a:solidFill>
                  <a:schemeClr val="accent1"/>
                </a:solidFill>
              </a:rPr>
              <a:t>très </a:t>
            </a:r>
            <a:r>
              <a:rPr lang="fr-FR" sz="2000" dirty="0" smtClean="0">
                <a:solidFill>
                  <a:schemeClr val="accent1"/>
                </a:solidFill>
              </a:rPr>
              <a:t>importants </a:t>
            </a:r>
            <a:r>
              <a:rPr lang="fr-FR" sz="2000" dirty="0">
                <a:solidFill>
                  <a:schemeClr val="accent1"/>
                </a:solidFill>
              </a:rPr>
              <a:t>sur la jeunesse </a:t>
            </a:r>
            <a:r>
              <a:rPr lang="fr-FR" sz="2000" dirty="0" smtClean="0">
                <a:solidFill>
                  <a:schemeClr val="accent1"/>
                </a:solidFill>
              </a:rPr>
              <a:t>tchadienne.</a:t>
            </a:r>
          </a:p>
          <a:p>
            <a:pPr marL="36576" indent="0" algn="just">
              <a:lnSpc>
                <a:spcPct val="130000"/>
              </a:lnSpc>
              <a:buNone/>
            </a:pPr>
            <a:endParaRPr lang="fr-FR" sz="2000" b="1" dirty="0" smtClean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Sur le 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social</a:t>
            </a: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 : </a:t>
            </a:r>
            <a:r>
              <a:rPr lang="fr-FR" sz="2000" dirty="0">
                <a:solidFill>
                  <a:schemeClr val="accent1"/>
                </a:solidFill>
              </a:rPr>
              <a:t>	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50000"/>
              </a:lnSpc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  <a:buFont typeface="Wingdings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Tous ces différents </a:t>
            </a:r>
            <a:r>
              <a:rPr lang="fr-FR" sz="2000" dirty="0" smtClean="0">
                <a:solidFill>
                  <a:schemeClr val="accent1"/>
                </a:solidFill>
              </a:rPr>
              <a:t>programmes en </a:t>
            </a:r>
            <a:r>
              <a:rPr lang="fr-FR" sz="2000" dirty="0">
                <a:solidFill>
                  <a:schemeClr val="accent1"/>
                </a:solidFill>
              </a:rPr>
              <a:t>faveur des jeunes réduisent de </a:t>
            </a:r>
            <a:r>
              <a:rPr lang="fr-FR" sz="2000" dirty="0">
                <a:solidFill>
                  <a:srgbClr val="0000FF"/>
                </a:solidFill>
              </a:rPr>
              <a:t>facto la vulnérabilité</a:t>
            </a:r>
            <a:r>
              <a:rPr lang="fr-FR" sz="2000" dirty="0">
                <a:solidFill>
                  <a:schemeClr val="accent1"/>
                </a:solidFill>
              </a:rPr>
              <a:t> de ces derniers face aux </a:t>
            </a:r>
            <a:r>
              <a:rPr lang="fr-FR" sz="2000" dirty="0" smtClean="0">
                <a:solidFill>
                  <a:schemeClr val="accent1"/>
                </a:solidFill>
              </a:rPr>
              <a:t>aléas externes.</a:t>
            </a:r>
          </a:p>
          <a:p>
            <a:pPr algn="just">
              <a:lnSpc>
                <a:spcPct val="50000"/>
              </a:lnSpc>
              <a:buFont typeface="Wingdings" charset="2"/>
              <a:buChar char="ü"/>
            </a:pPr>
            <a:endParaRPr lang="fr-FR" sz="2000" dirty="0" smtClean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  <a:buFont typeface="Wingdings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Par leur insertion dans la </a:t>
            </a:r>
            <a:r>
              <a:rPr lang="fr-FR" sz="2000" dirty="0">
                <a:solidFill>
                  <a:schemeClr val="accent1"/>
                </a:solidFill>
              </a:rPr>
              <a:t>vie active, </a:t>
            </a:r>
            <a:r>
              <a:rPr lang="fr-FR" sz="2000" dirty="0" smtClean="0">
                <a:solidFill>
                  <a:schemeClr val="accent1"/>
                </a:solidFill>
              </a:rPr>
              <a:t>ces jeunes bénéficient d’une certaine </a:t>
            </a:r>
            <a:r>
              <a:rPr lang="fr-FR" sz="2000" dirty="0">
                <a:solidFill>
                  <a:srgbClr val="0000FF"/>
                </a:solidFill>
              </a:rPr>
              <a:t>protection </a:t>
            </a:r>
            <a:r>
              <a:rPr lang="fr-FR" sz="2000" dirty="0" smtClean="0">
                <a:solidFill>
                  <a:srgbClr val="0000FF"/>
                </a:solidFill>
              </a:rPr>
              <a:t>sociale</a:t>
            </a:r>
            <a:r>
              <a:rPr lang="fr-FR" sz="2000" dirty="0" smtClean="0">
                <a:solidFill>
                  <a:schemeClr val="accent1"/>
                </a:solidFill>
              </a:rPr>
              <a:t>. </a:t>
            </a:r>
          </a:p>
          <a:p>
            <a:pPr marL="36576" indent="0" algn="just"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/>
              <a:t>Formation</a:t>
            </a:r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Impact socio-economique</a:t>
            </a:r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38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3" y="1360912"/>
            <a:ext cx="8136904" cy="4012304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Sur le plan économique :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1"/>
                </a:solidFill>
              </a:rPr>
              <a:t>Le </a:t>
            </a:r>
            <a:r>
              <a:rPr lang="fr-FR" sz="2000" dirty="0" smtClean="0">
                <a:solidFill>
                  <a:srgbClr val="0000FF"/>
                </a:solidFill>
              </a:rPr>
              <a:t>micro-crédit </a:t>
            </a:r>
            <a:r>
              <a:rPr lang="fr-FR" sz="2000" dirty="0">
                <a:solidFill>
                  <a:schemeClr val="accent1"/>
                </a:solidFill>
              </a:rPr>
              <a:t>aide les jeunes entrepreneurs à gérer  leurs propres  activités génératrices de revenus et d’emplois qui permettent aux communautés locales </a:t>
            </a:r>
            <a:r>
              <a:rPr lang="fr-FR" sz="2000" dirty="0" smtClean="0">
                <a:solidFill>
                  <a:schemeClr val="accent1"/>
                </a:solidFill>
              </a:rPr>
              <a:t>d’accéder </a:t>
            </a:r>
            <a:r>
              <a:rPr lang="fr-FR" sz="2000" dirty="0">
                <a:solidFill>
                  <a:schemeClr val="accent1"/>
                </a:solidFill>
              </a:rPr>
              <a:t>facilement aux  produits ou </a:t>
            </a:r>
            <a:r>
              <a:rPr lang="fr-FR" sz="2000" dirty="0" smtClean="0">
                <a:solidFill>
                  <a:schemeClr val="accent1"/>
                </a:solidFill>
              </a:rPr>
              <a:t>aux services ;</a:t>
            </a: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1"/>
                </a:solidFill>
              </a:rPr>
              <a:t>De </a:t>
            </a:r>
            <a:r>
              <a:rPr lang="fr-FR" sz="2000" dirty="0">
                <a:solidFill>
                  <a:schemeClr val="accent1"/>
                </a:solidFill>
              </a:rPr>
              <a:t>même, en élargissant leurs activités grâce au </a:t>
            </a:r>
            <a:r>
              <a:rPr lang="fr-FR" sz="2000" dirty="0">
                <a:solidFill>
                  <a:srgbClr val="0000FF"/>
                </a:solidFill>
              </a:rPr>
              <a:t>financement du crédit agricole</a:t>
            </a:r>
            <a:r>
              <a:rPr lang="fr-FR" sz="2000" dirty="0">
                <a:solidFill>
                  <a:schemeClr val="accent1"/>
                </a:solidFill>
              </a:rPr>
              <a:t>, les bénéficiaires contribuent, aussi </a:t>
            </a:r>
            <a:r>
              <a:rPr lang="fr-FR" sz="2000" dirty="0" smtClean="0">
                <a:solidFill>
                  <a:schemeClr val="accent1"/>
                </a:solidFill>
              </a:rPr>
              <a:t>modeste que soit-il à </a:t>
            </a:r>
            <a:r>
              <a:rPr lang="fr-FR" sz="2000" dirty="0">
                <a:solidFill>
                  <a:schemeClr val="accent1"/>
                </a:solidFill>
              </a:rPr>
              <a:t>la création </a:t>
            </a:r>
            <a:r>
              <a:rPr lang="fr-FR" sz="2000" dirty="0" smtClean="0">
                <a:solidFill>
                  <a:schemeClr val="accent1"/>
                </a:solidFill>
              </a:rPr>
              <a:t>d’emplois. Nous </a:t>
            </a:r>
            <a:r>
              <a:rPr lang="fr-FR" sz="2000" dirty="0">
                <a:solidFill>
                  <a:schemeClr val="accent1"/>
                </a:solidFill>
              </a:rPr>
              <a:t>ne perdons pas de vue l’augmentation des </a:t>
            </a:r>
            <a:r>
              <a:rPr lang="fr-FR" sz="2000" dirty="0">
                <a:solidFill>
                  <a:srgbClr val="0000FF"/>
                </a:solidFill>
              </a:rPr>
              <a:t>surfaces cultivables </a:t>
            </a:r>
            <a:r>
              <a:rPr lang="fr-FR" sz="2000" dirty="0">
                <a:solidFill>
                  <a:schemeClr val="accent1"/>
                </a:solidFill>
              </a:rPr>
              <a:t>de notre pays grâce </a:t>
            </a:r>
            <a:r>
              <a:rPr lang="fr-FR" sz="2000" dirty="0" smtClean="0">
                <a:solidFill>
                  <a:schemeClr val="accent1"/>
                </a:solidFill>
              </a:rPr>
              <a:t>à ce </a:t>
            </a:r>
            <a:r>
              <a:rPr lang="fr-FR" sz="2000" dirty="0">
                <a:solidFill>
                  <a:schemeClr val="accent1"/>
                </a:solidFill>
              </a:rPr>
              <a:t>programme </a:t>
            </a:r>
            <a:r>
              <a:rPr lang="fr-FR" sz="2000" dirty="0" smtClean="0">
                <a:solidFill>
                  <a:schemeClr val="accent1"/>
                </a:solidFill>
              </a:rPr>
              <a:t>et </a:t>
            </a:r>
            <a:r>
              <a:rPr lang="fr-FR" sz="2000" dirty="0">
                <a:solidFill>
                  <a:schemeClr val="accent1"/>
                </a:solidFill>
              </a:rPr>
              <a:t>à la mécanisation de notre agriculture.  </a:t>
            </a:r>
          </a:p>
          <a:p>
            <a:pPr marL="36576" indent="0" algn="just"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/>
              <a:t>Formation</a:t>
            </a:r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Impact socio-economique</a:t>
            </a:r>
          </a:p>
        </p:txBody>
      </p:sp>
      <p:sp>
        <p:nvSpPr>
          <p:cNvPr id="12" name="Oval 11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39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544" y="1196752"/>
            <a:ext cx="8147248" cy="4968552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30000"/>
              </a:lnSpc>
              <a:buNone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Sur le plan éducatif :</a:t>
            </a:r>
          </a:p>
          <a:p>
            <a:pPr marL="36576" indent="0" algn="just">
              <a:lnSpc>
                <a:spcPct val="130000"/>
              </a:lnSpc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Tous ces </a:t>
            </a:r>
            <a:r>
              <a:rPr lang="fr-FR" sz="2000" dirty="0">
                <a:solidFill>
                  <a:schemeClr val="accent1"/>
                </a:solidFill>
              </a:rPr>
              <a:t>programmes initient des formations professionnelles et techniques de </a:t>
            </a:r>
            <a:r>
              <a:rPr lang="fr-FR" sz="2000" dirty="0" smtClean="0">
                <a:solidFill>
                  <a:schemeClr val="accent1"/>
                </a:solidFill>
              </a:rPr>
              <a:t>base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chemeClr val="accent1"/>
                </a:solidFill>
              </a:rPr>
              <a:t>de courte </a:t>
            </a:r>
            <a:r>
              <a:rPr lang="fr-FR" sz="2000" dirty="0" smtClean="0">
                <a:solidFill>
                  <a:schemeClr val="accent1"/>
                </a:solidFill>
              </a:rPr>
              <a:t>durée.</a:t>
            </a:r>
            <a:endParaRPr lang="fr-FR" sz="2000" dirty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/>
              <a:t>Présentation</a:t>
            </a:r>
            <a:endParaRPr lang="en-US" sz="1600" b="1" dirty="0"/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Approche et Programme</a:t>
            </a:r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/>
              <a:t>Formation</a:t>
            </a:r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Impact socio-economique</a:t>
            </a:r>
          </a:p>
        </p:txBody>
      </p:sp>
      <p:sp>
        <p:nvSpPr>
          <p:cNvPr id="12" name="Oval 11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chemeClr val="bg2"/>
                </a:solidFill>
              </a:rPr>
              <a:t>40</a:t>
            </a:r>
            <a:endParaRPr lang="fr-FR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933056"/>
            <a:ext cx="7848872" cy="208823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endParaRPr lang="fr-FR" sz="2400" dirty="0">
              <a:solidFill>
                <a:schemeClr val="accent1"/>
              </a:solidFill>
            </a:endParaRPr>
          </a:p>
          <a:p>
            <a:pPr marL="36576" indent="0" algn="ctr">
              <a:buNone/>
            </a:pPr>
            <a:r>
              <a:rPr lang="fr-FR" sz="5400" b="1" dirty="0" smtClean="0">
                <a:solidFill>
                  <a:srgbClr val="FF0000"/>
                </a:solidFill>
                <a:latin typeface="Brush Script MT Italic"/>
                <a:cs typeface="Brush Script MT Italic"/>
              </a:rPr>
              <a:t>Merci pour votre Attention!!!</a:t>
            </a:r>
          </a:p>
          <a:p>
            <a:pPr marL="36576" indent="0" algn="ctr">
              <a:buNone/>
            </a:pPr>
            <a:endParaRPr lang="fr-FR" sz="5400" b="1" dirty="0">
              <a:solidFill>
                <a:srgbClr val="FF0000"/>
              </a:solidFill>
              <a:latin typeface="Brush Script MT Italic"/>
              <a:cs typeface="Brush Script MT Italic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83568" y="1988840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Wingdings 2"/>
              <a:buNone/>
            </a:pPr>
            <a:r>
              <a:rPr lang="fr-FR" dirty="0" smtClean="0"/>
              <a:t>«</a:t>
            </a:r>
            <a:r>
              <a:rPr lang="fr-FR" dirty="0" smtClean="0">
                <a:latin typeface="Apple Chancery"/>
                <a:cs typeface="Apple Chancery"/>
              </a:rPr>
              <a:t> </a:t>
            </a:r>
            <a:r>
              <a:rPr lang="fr-FR" b="1" i="1" dirty="0" smtClean="0">
                <a:solidFill>
                  <a:schemeClr val="accent1"/>
                </a:solidFill>
                <a:latin typeface="Apple Chancery"/>
                <a:cs typeface="Apple Chancery"/>
              </a:rPr>
              <a:t>Quand le soleil se lèvera, il nous trouvera entrain de bâtir le chantier de l’employabilité de nos jeunes en quête d’emploi.</a:t>
            </a:r>
            <a:r>
              <a:rPr lang="fr-FR" b="1" dirty="0" smtClean="0">
                <a:solidFill>
                  <a:schemeClr val="accent1"/>
                </a:solidFill>
              </a:rPr>
              <a:t> »</a:t>
            </a:r>
            <a:endParaRPr lang="fr-FR" b="1" dirty="0">
              <a:solidFill>
                <a:schemeClr val="accent1"/>
              </a:solidFill>
            </a:endParaRPr>
          </a:p>
          <a:p>
            <a:pPr marL="36576" indent="0" algn="ctr">
              <a:buFont typeface="Wingdings 2"/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 marL="36576" indent="0" algn="ctr">
              <a:buFont typeface="Wingdings 2"/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642135" y="15008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348880"/>
            <a:ext cx="6552728" cy="230425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fr-FR" sz="4000" b="1" dirty="0">
                <a:ln/>
                <a:solidFill>
                  <a:schemeClr val="accent5"/>
                </a:solidFill>
              </a:rPr>
              <a:t>I-Présentation sommaire de l’ONAPE</a:t>
            </a:r>
          </a:p>
          <a:p>
            <a:endParaRPr lang="fr-FR" sz="4000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19256" cy="3312368"/>
          </a:xfrm>
        </p:spPr>
        <p:txBody>
          <a:bodyPr>
            <a:normAutofit lnSpcReduction="10000"/>
          </a:bodyPr>
          <a:lstStyle/>
          <a:p>
            <a:pPr marL="36576" lvl="0" indent="0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Créé </a:t>
            </a:r>
            <a:r>
              <a:rPr lang="fr-FR" sz="2000" dirty="0">
                <a:solidFill>
                  <a:schemeClr val="accent1"/>
                </a:solidFill>
              </a:rPr>
              <a:t>en 1957, par Arrêté </a:t>
            </a:r>
            <a:r>
              <a:rPr lang="fr-FR" sz="2000" b="1" dirty="0">
                <a:solidFill>
                  <a:srgbClr val="0000FF"/>
                </a:solidFill>
              </a:rPr>
              <a:t>N</a:t>
            </a:r>
            <a:r>
              <a:rPr lang="fr-FR" sz="2000" b="1" dirty="0" smtClean="0">
                <a:solidFill>
                  <a:srgbClr val="0000FF"/>
                </a:solidFill>
              </a:rPr>
              <a:t>°: 0087/IGT-LS/57 </a:t>
            </a:r>
            <a:r>
              <a:rPr lang="fr-FR" sz="2000" dirty="0">
                <a:solidFill>
                  <a:schemeClr val="accent1"/>
                </a:solidFill>
              </a:rPr>
              <a:t>du 29 janvier 1957 à Brazzaville, l’Office de la Main-d’œuvre (OMO</a:t>
            </a:r>
            <a:r>
              <a:rPr lang="fr-FR" sz="2000" dirty="0" smtClean="0">
                <a:solidFill>
                  <a:schemeClr val="accent1"/>
                </a:solidFill>
              </a:rPr>
              <a:t>) a connu plusieurs restructurations et est devenu Office </a:t>
            </a:r>
            <a:r>
              <a:rPr lang="fr-FR" sz="2000" dirty="0">
                <a:solidFill>
                  <a:schemeClr val="accent1"/>
                </a:solidFill>
              </a:rPr>
              <a:t>National pour la Promotion de l’Emploi (ONAPE) par Décret </a:t>
            </a:r>
            <a:r>
              <a:rPr lang="fr-FR" sz="2000" b="1" dirty="0" smtClean="0">
                <a:solidFill>
                  <a:srgbClr val="0000FF"/>
                </a:solidFill>
              </a:rPr>
              <a:t>N°471/PR/MFPT/92 </a:t>
            </a:r>
            <a:r>
              <a:rPr lang="fr-FR" sz="2000" b="1" dirty="0">
                <a:solidFill>
                  <a:srgbClr val="0000FF"/>
                </a:solidFill>
              </a:rPr>
              <a:t>du 10 septembre 1992</a:t>
            </a:r>
            <a:r>
              <a:rPr lang="fr-FR" sz="2000" dirty="0">
                <a:solidFill>
                  <a:schemeClr val="accent1"/>
                </a:solidFill>
              </a:rPr>
              <a:t>. </a:t>
            </a:r>
            <a:endParaRPr lang="fr-FR" sz="2000" i="1" dirty="0" smtClean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endParaRPr lang="fr-FR" sz="2400" i="1" dirty="0">
              <a:solidFill>
                <a:schemeClr val="accent1"/>
              </a:solidFill>
            </a:endParaRPr>
          </a:p>
          <a:p>
            <a:pPr marL="36576" indent="0" algn="just">
              <a:lnSpc>
                <a:spcPct val="130000"/>
              </a:lnSpc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L’ONAPE est un établissement </a:t>
            </a:r>
            <a:r>
              <a:rPr lang="fr-FR" sz="2000" b="1" dirty="0" smtClean="0">
                <a:solidFill>
                  <a:srgbClr val="0000FF"/>
                </a:solidFill>
              </a:rPr>
              <a:t>public</a:t>
            </a:r>
            <a:r>
              <a:rPr lang="fr-FR" sz="2000" dirty="0" smtClean="0">
                <a:solidFill>
                  <a:schemeClr val="accent1"/>
                </a:solidFill>
              </a:rPr>
              <a:t>, doté d’une personnalité morale avec une </a:t>
            </a:r>
            <a:r>
              <a:rPr lang="fr-FR" sz="2000" b="1" dirty="0" smtClean="0">
                <a:solidFill>
                  <a:srgbClr val="0000FF"/>
                </a:solidFill>
              </a:rPr>
              <a:t>autonomie financière</a:t>
            </a:r>
            <a:r>
              <a:rPr lang="fr-FR" sz="2000" dirty="0" smtClean="0">
                <a:solidFill>
                  <a:schemeClr val="accent1"/>
                </a:solidFill>
              </a:rPr>
              <a:t>, et est placé sous  la tutelle </a:t>
            </a:r>
            <a:r>
              <a:rPr lang="fr-FR" sz="2000" b="1" dirty="0">
                <a:solidFill>
                  <a:srgbClr val="0000FF"/>
                </a:solidFill>
              </a:rPr>
              <a:t>du Ministère en charge du Travail</a:t>
            </a:r>
            <a:r>
              <a:rPr lang="fr-FR" sz="2000" dirty="0" smtClean="0">
                <a:solidFill>
                  <a:schemeClr val="accent1"/>
                </a:solidFill>
              </a:rPr>
              <a:t>. </a:t>
            </a: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Présentation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/>
              <a:t>Approche et Programme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39552" y="961564"/>
            <a:ext cx="2269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lvl="0">
              <a:spcBef>
                <a:spcPct val="20000"/>
              </a:spcBef>
              <a:buClr>
                <a:srgbClr val="363432"/>
              </a:buClr>
              <a:buSzPct val="80000"/>
            </a:pPr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HISTORIQUE </a:t>
            </a:r>
            <a:endParaRPr lang="fr-F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4</a:t>
            </a:r>
          </a:p>
        </p:txBody>
      </p:sp>
      <p:pic>
        <p:nvPicPr>
          <p:cNvPr id="5121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6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2420888"/>
            <a:ext cx="3960440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b="1" dirty="0" smtClean="0">
                <a:solidFill>
                  <a:schemeClr val="accent1"/>
                </a:solidFill>
              </a:rPr>
              <a:t>la Direction</a:t>
            </a:r>
            <a:r>
              <a:rPr lang="fr-FR" sz="2200" dirty="0" smtClean="0">
                <a:solidFill>
                  <a:schemeClr val="accent1"/>
                </a:solidFill>
              </a:rPr>
              <a:t> </a:t>
            </a:r>
          </a:p>
          <a:p>
            <a:pPr marL="36576" indent="0" algn="just">
              <a:lnSpc>
                <a:spcPct val="130000"/>
              </a:lnSpc>
              <a:buFont typeface="Wingdings 2"/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La Direction compte :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Deux (2) bureaux centraux;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six (06) divisions;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trois (03) bureaux annexes;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dix (10)  bureaux  provinciaux. </a:t>
            </a:r>
            <a:r>
              <a:rPr lang="fr-FR" sz="2200" dirty="0" smtClean="0">
                <a:solidFill>
                  <a:schemeClr val="accent1"/>
                </a:solidFill>
              </a:rPr>
              <a:t> </a:t>
            </a:r>
          </a:p>
          <a:p>
            <a:pPr marL="36576" indent="0">
              <a:buFont typeface="Wingdings 2"/>
              <a:buNone/>
            </a:pPr>
            <a:r>
              <a:rPr lang="fr-FR" sz="2200" b="1" dirty="0" smtClean="0"/>
              <a:t>      </a:t>
            </a:r>
            <a:endParaRPr lang="fr-FR" sz="22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851920" y="1961456"/>
            <a:ext cx="5112568" cy="2331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b="1" dirty="0">
                <a:solidFill>
                  <a:schemeClr val="accent1"/>
                </a:solidFill>
              </a:rPr>
              <a:t>le Conseil d’Administration </a:t>
            </a:r>
          </a:p>
          <a:p>
            <a:pPr marL="36576" indent="0" algn="just">
              <a:lnSpc>
                <a:spcPct val="120000"/>
              </a:lnSpc>
              <a:buFont typeface="Wingdings 2"/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Il est composé de neuf (09) membres dont :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Trois (03) représentants de l’Administration; 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Trois (03) représentants du Patronat;</a:t>
            </a:r>
          </a:p>
          <a:p>
            <a:pPr lvl="1" algn="just">
              <a:lnSpc>
                <a:spcPct val="120000"/>
              </a:lnSpc>
            </a:pPr>
            <a:r>
              <a:rPr lang="fr-FR" sz="2000" dirty="0" smtClean="0">
                <a:solidFill>
                  <a:schemeClr val="accent1"/>
                </a:solidFill>
              </a:rPr>
              <a:t>Trois (03) représentants des Syndicats.</a:t>
            </a:r>
            <a:r>
              <a:rPr lang="fr-FR" sz="2200" b="1" dirty="0" smtClean="0"/>
              <a:t> </a:t>
            </a:r>
            <a:endParaRPr lang="fr-FR" sz="22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-324544" y="908720"/>
            <a:ext cx="8060891" cy="423664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Wingdings 2"/>
              <a:buNone/>
            </a:pP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ORGANISATION</a:t>
            </a:r>
            <a:r>
              <a:rPr lang="fr-FR" sz="2800" b="1" dirty="0" smtClean="0">
                <a:solidFill>
                  <a:schemeClr val="accent1"/>
                </a:solidFill>
              </a:rPr>
              <a:t> ET </a:t>
            </a: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FONCTIONNEMENT</a:t>
            </a:r>
          </a:p>
        </p:txBody>
      </p:sp>
      <p:sp>
        <p:nvSpPr>
          <p:cNvPr id="11" name="Cube 10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Présentation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Cube 11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/>
              <a:t>Approche et Programme</a:t>
            </a:r>
            <a:endParaRPr lang="en-US" sz="1600" b="1" dirty="0"/>
          </a:p>
        </p:txBody>
      </p:sp>
      <p:sp>
        <p:nvSpPr>
          <p:cNvPr id="13" name="Cube 12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4" name="Cube 13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5" name="Oval 14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112568"/>
          </a:xfrm>
        </p:spPr>
        <p:txBody>
          <a:bodyPr>
            <a:normAutofit fontScale="25000" lnSpcReduction="20000"/>
          </a:bodyPr>
          <a:lstStyle/>
          <a:p>
            <a:pPr marL="36576" lvl="0" indent="0" algn="just">
              <a:buNone/>
            </a:pPr>
            <a:r>
              <a:rPr lang="fr-FR" sz="96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Mission :</a:t>
            </a:r>
            <a:endParaRPr lang="fr-FR" sz="9600" dirty="0"/>
          </a:p>
          <a:p>
            <a:pPr algn="just">
              <a:buFont typeface="Wingdings" charset="2"/>
              <a:buChar char="Ø"/>
            </a:pPr>
            <a:r>
              <a:rPr lang="fr-CH" sz="8000" dirty="0">
                <a:solidFill>
                  <a:schemeClr val="accent1"/>
                </a:solidFill>
              </a:rPr>
              <a:t>L’office a pour mission essentielle la conception  et la mise en œuvre des stratégies et actions susceptibles de satisfaire aux besoins des demandeurs d’emploi et des employeurs</a:t>
            </a:r>
            <a:r>
              <a:rPr lang="fr-CH" sz="8000" dirty="0" smtClean="0">
                <a:solidFill>
                  <a:schemeClr val="accent1"/>
                </a:solidFill>
              </a:rPr>
              <a:t>. </a:t>
            </a:r>
          </a:p>
          <a:p>
            <a:pPr algn="just">
              <a:buFont typeface="Wingdings" charset="2"/>
              <a:buChar char="Ø"/>
            </a:pPr>
            <a:r>
              <a:rPr lang="fr-CH" sz="8000" dirty="0" smtClean="0">
                <a:solidFill>
                  <a:schemeClr val="accent1"/>
                </a:solidFill>
              </a:rPr>
              <a:t>Il  </a:t>
            </a:r>
            <a:r>
              <a:rPr lang="fr-CH" sz="8000" dirty="0">
                <a:solidFill>
                  <a:schemeClr val="accent1"/>
                </a:solidFill>
              </a:rPr>
              <a:t>joue également le rôle d’instruction de mise en œuvre de la politique du Gouvernement dans le domaine de la promotion de </a:t>
            </a:r>
            <a:r>
              <a:rPr lang="fr-CH" sz="8000" dirty="0" smtClean="0">
                <a:solidFill>
                  <a:schemeClr val="accent1"/>
                </a:solidFill>
              </a:rPr>
              <a:t>l’emploi</a:t>
            </a:r>
          </a:p>
          <a:p>
            <a:pPr marL="36576" indent="0" algn="just">
              <a:buNone/>
            </a:pPr>
            <a:endParaRPr lang="fr-FR" sz="9600" dirty="0">
              <a:solidFill>
                <a:schemeClr val="accent1"/>
              </a:solidFill>
            </a:endParaRPr>
          </a:p>
          <a:p>
            <a:pPr marL="36576" indent="0" algn="just">
              <a:buNone/>
            </a:pPr>
            <a:r>
              <a:rPr lang="fr-FR" sz="96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Objectifs</a:t>
            </a:r>
            <a:r>
              <a:rPr lang="fr-FR" sz="96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 </a:t>
            </a:r>
            <a:r>
              <a:rPr lang="fr-FR" sz="96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: (11)</a:t>
            </a:r>
            <a:endParaRPr lang="fr-FR" sz="96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8000" dirty="0">
                <a:solidFill>
                  <a:schemeClr val="accent1"/>
                </a:solidFill>
              </a:rPr>
              <a:t> Promouvoir </a:t>
            </a:r>
            <a:r>
              <a:rPr lang="fr-FR" sz="8000" dirty="0">
                <a:solidFill>
                  <a:srgbClr val="0000FF"/>
                </a:solidFill>
              </a:rPr>
              <a:t>l’emploi</a:t>
            </a:r>
            <a:r>
              <a:rPr lang="fr-FR" sz="8000" dirty="0">
                <a:solidFill>
                  <a:schemeClr val="accent1"/>
                </a:solidFill>
              </a:rPr>
              <a:t> et lutter contre le </a:t>
            </a:r>
            <a:r>
              <a:rPr lang="fr-FR" sz="8000" dirty="0">
                <a:solidFill>
                  <a:srgbClr val="0000FF"/>
                </a:solidFill>
              </a:rPr>
              <a:t>chômage</a:t>
            </a:r>
            <a:r>
              <a:rPr lang="fr-FR" sz="8000" dirty="0">
                <a:solidFill>
                  <a:schemeClr val="accent1"/>
                </a:solidFill>
              </a:rPr>
              <a:t> et le sous-emploi </a:t>
            </a:r>
            <a:r>
              <a:rPr lang="fr-FR" sz="8000" dirty="0" smtClean="0">
                <a:solidFill>
                  <a:schemeClr val="accent1"/>
                </a:solidFill>
              </a:rPr>
              <a:t>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8000" dirty="0" smtClean="0">
                <a:solidFill>
                  <a:schemeClr val="accent1"/>
                </a:solidFill>
              </a:rPr>
              <a:t>Procéder </a:t>
            </a:r>
            <a:r>
              <a:rPr lang="fr-FR" sz="8000" dirty="0">
                <a:solidFill>
                  <a:schemeClr val="accent1"/>
                </a:solidFill>
              </a:rPr>
              <a:t>à </a:t>
            </a:r>
            <a:r>
              <a:rPr lang="fr-FR" sz="8000" dirty="0">
                <a:solidFill>
                  <a:srgbClr val="0000FF"/>
                </a:solidFill>
              </a:rPr>
              <a:t>l’ajustement des demandes </a:t>
            </a:r>
            <a:r>
              <a:rPr lang="fr-FR" sz="8000" dirty="0">
                <a:solidFill>
                  <a:schemeClr val="accent1"/>
                </a:solidFill>
              </a:rPr>
              <a:t>et des </a:t>
            </a:r>
            <a:r>
              <a:rPr lang="fr-FR" sz="8000" dirty="0">
                <a:solidFill>
                  <a:srgbClr val="0000FF"/>
                </a:solidFill>
              </a:rPr>
              <a:t>offres d’emploi</a:t>
            </a:r>
            <a:r>
              <a:rPr lang="fr-FR" sz="8000" dirty="0">
                <a:solidFill>
                  <a:schemeClr val="accent1"/>
                </a:solidFill>
              </a:rPr>
              <a:t> </a:t>
            </a:r>
            <a:r>
              <a:rPr lang="fr-FR" sz="8000" dirty="0" smtClean="0">
                <a:solidFill>
                  <a:schemeClr val="accent1"/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8000" dirty="0" smtClean="0">
                <a:solidFill>
                  <a:schemeClr val="accent1"/>
                </a:solidFill>
              </a:rPr>
              <a:t>Diagnostiquer </a:t>
            </a:r>
            <a:r>
              <a:rPr lang="fr-FR" sz="8000" dirty="0">
                <a:solidFill>
                  <a:schemeClr val="accent1"/>
                </a:solidFill>
              </a:rPr>
              <a:t>et établir un </a:t>
            </a:r>
            <a:r>
              <a:rPr lang="fr-FR" sz="8000" dirty="0">
                <a:solidFill>
                  <a:srgbClr val="0000FF"/>
                </a:solidFill>
              </a:rPr>
              <a:t>système d’orientation </a:t>
            </a:r>
            <a:r>
              <a:rPr lang="fr-FR" sz="8000" dirty="0">
                <a:solidFill>
                  <a:schemeClr val="accent1"/>
                </a:solidFill>
              </a:rPr>
              <a:t>et de </a:t>
            </a:r>
            <a:r>
              <a:rPr lang="fr-FR" sz="8000" dirty="0">
                <a:solidFill>
                  <a:srgbClr val="0000FF"/>
                </a:solidFill>
              </a:rPr>
              <a:t>formation</a:t>
            </a:r>
            <a:r>
              <a:rPr lang="fr-FR" sz="8000" dirty="0">
                <a:solidFill>
                  <a:schemeClr val="accent1"/>
                </a:solidFill>
              </a:rPr>
              <a:t> des demandeurs d’emploi vers des </a:t>
            </a:r>
            <a:r>
              <a:rPr lang="fr-FR" sz="8000" dirty="0">
                <a:solidFill>
                  <a:srgbClr val="0000FF"/>
                </a:solidFill>
              </a:rPr>
              <a:t>métiers correspondant à leur aptitude</a:t>
            </a:r>
            <a:r>
              <a:rPr lang="fr-FR" sz="8000" dirty="0">
                <a:solidFill>
                  <a:schemeClr val="accent1"/>
                </a:solidFill>
              </a:rPr>
              <a:t> </a:t>
            </a:r>
            <a:r>
              <a:rPr lang="fr-FR" sz="8000" dirty="0" smtClean="0">
                <a:solidFill>
                  <a:schemeClr val="accent1"/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8000" dirty="0" smtClean="0">
                <a:solidFill>
                  <a:schemeClr val="accent1"/>
                </a:solidFill>
              </a:rPr>
              <a:t>Développer </a:t>
            </a:r>
            <a:r>
              <a:rPr lang="fr-FR" sz="8000" dirty="0">
                <a:solidFill>
                  <a:srgbClr val="0000FF"/>
                </a:solidFill>
              </a:rPr>
              <a:t>l’information</a:t>
            </a:r>
            <a:r>
              <a:rPr lang="fr-FR" sz="8000" dirty="0">
                <a:solidFill>
                  <a:schemeClr val="accent1"/>
                </a:solidFill>
              </a:rPr>
              <a:t> sur l’emploi et les </a:t>
            </a:r>
            <a:r>
              <a:rPr lang="fr-FR" sz="8000" dirty="0">
                <a:solidFill>
                  <a:srgbClr val="0000FF"/>
                </a:solidFill>
              </a:rPr>
              <a:t>qualifications</a:t>
            </a:r>
            <a:r>
              <a:rPr lang="fr-FR" sz="8000" dirty="0">
                <a:solidFill>
                  <a:schemeClr val="accent1"/>
                </a:solidFill>
              </a:rPr>
              <a:t> professionnelles au profit des </a:t>
            </a:r>
            <a:r>
              <a:rPr lang="fr-FR" sz="8000" dirty="0">
                <a:solidFill>
                  <a:srgbClr val="0000FF"/>
                </a:solidFill>
              </a:rPr>
              <a:t>entreprises</a:t>
            </a:r>
            <a:r>
              <a:rPr lang="fr-FR" sz="8000" dirty="0">
                <a:solidFill>
                  <a:schemeClr val="accent1"/>
                </a:solidFill>
              </a:rPr>
              <a:t> et des </a:t>
            </a:r>
            <a:r>
              <a:rPr lang="fr-FR" sz="8000" dirty="0">
                <a:solidFill>
                  <a:srgbClr val="0000FF"/>
                </a:solidFill>
              </a:rPr>
              <a:t>demandeurs d’emploi</a:t>
            </a:r>
            <a:r>
              <a:rPr lang="fr-FR" sz="8000" dirty="0">
                <a:solidFill>
                  <a:schemeClr val="accent1"/>
                </a:solidFill>
              </a:rPr>
              <a:t> ; </a:t>
            </a:r>
          </a:p>
          <a:p>
            <a:pPr marL="36576" lvl="0" indent="0" algn="just">
              <a:buNone/>
            </a:pPr>
            <a:endParaRPr lang="fr-FR" sz="9600" dirty="0">
              <a:solidFill>
                <a:schemeClr val="accent1"/>
              </a:solidFill>
            </a:endParaRPr>
          </a:p>
          <a:p>
            <a:pPr marL="36576" indent="0">
              <a:buNone/>
            </a:pPr>
            <a:endParaRPr lang="fr-FR" sz="31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Présentation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/>
              <a:t>Approche et Programme</a:t>
            </a:r>
            <a:endParaRPr lang="en-US" sz="1600" b="1" dirty="0"/>
          </a:p>
        </p:txBody>
      </p:sp>
      <p:sp>
        <p:nvSpPr>
          <p:cNvPr id="10" name="Cube 9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764704"/>
            <a:ext cx="3840790" cy="536229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fr-FR"/>
            </a:defPPr>
            <a:lvl1pPr marL="36576" indent="0"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  <a:lvl2pPr marL="7223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/>
            </a:lvl2pPr>
            <a:lvl3pPr marL="1005840" indent="-256032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/>
            </a:lvl3pPr>
            <a:lvl4pPr marL="1280160" indent="-237744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/>
            </a:lvl4pPr>
            <a:lvl5pPr marL="1490472" indent="-182880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/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baseline="0"/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/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/>
            </a:lvl9pPr>
          </a:lstStyle>
          <a:p>
            <a:r>
              <a:rPr lang="fr-FR" dirty="0"/>
              <a:t>MISSION ET </a:t>
            </a:r>
            <a:r>
              <a:rPr lang="fr-FR" dirty="0" smtClean="0"/>
              <a:t>OBJECTIFS</a:t>
            </a:r>
            <a:endParaRPr lang="fr-FR" dirty="0"/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6021288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7632848" cy="4680520"/>
          </a:xfrm>
        </p:spPr>
        <p:txBody>
          <a:bodyPr>
            <a:noAutofit/>
          </a:bodyPr>
          <a:lstStyle/>
          <a:p>
            <a:pPr marL="420624" lvl="1" indent="-384048" algn="just"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Elaborer les </a:t>
            </a:r>
            <a:r>
              <a:rPr lang="fr-FR" sz="2000" dirty="0">
                <a:solidFill>
                  <a:srgbClr val="0000FF"/>
                </a:solidFill>
              </a:rPr>
              <a:t>statistiques du marché </a:t>
            </a:r>
            <a:r>
              <a:rPr lang="fr-FR" sz="2000" dirty="0">
                <a:solidFill>
                  <a:schemeClr val="accent1"/>
                </a:solidFill>
              </a:rPr>
              <a:t>de travail en terme de flux et de stocks mensuels, trimestriels et annuels en prenant en compte les </a:t>
            </a:r>
            <a:r>
              <a:rPr lang="fr-FR" sz="2000" dirty="0">
                <a:solidFill>
                  <a:srgbClr val="0000FF"/>
                </a:solidFill>
              </a:rPr>
              <a:t>métiers</a:t>
            </a:r>
            <a:r>
              <a:rPr lang="fr-FR" sz="2000" dirty="0">
                <a:solidFill>
                  <a:schemeClr val="accent1"/>
                </a:solidFill>
              </a:rPr>
              <a:t>, les </a:t>
            </a:r>
            <a:r>
              <a:rPr lang="fr-FR" sz="2000" dirty="0">
                <a:solidFill>
                  <a:srgbClr val="0000FF"/>
                </a:solidFill>
              </a:rPr>
              <a:t>niveaux de formation </a:t>
            </a:r>
            <a:r>
              <a:rPr lang="fr-FR" sz="2000" dirty="0">
                <a:solidFill>
                  <a:schemeClr val="accent1"/>
                </a:solidFill>
              </a:rPr>
              <a:t>et </a:t>
            </a:r>
            <a:r>
              <a:rPr lang="fr-FR" sz="2000" dirty="0">
                <a:solidFill>
                  <a:srgbClr val="0000FF"/>
                </a:solidFill>
              </a:rPr>
              <a:t>les zones géographiques</a:t>
            </a:r>
            <a:r>
              <a:rPr lang="fr-FR" sz="2000" dirty="0">
                <a:solidFill>
                  <a:schemeClr val="accent1"/>
                </a:solidFill>
              </a:rPr>
              <a:t> </a:t>
            </a:r>
            <a:r>
              <a:rPr lang="fr-FR" sz="2000" dirty="0" smtClean="0">
                <a:solidFill>
                  <a:schemeClr val="accent1"/>
                </a:solidFill>
              </a:rPr>
              <a:t>;</a:t>
            </a:r>
          </a:p>
          <a:p>
            <a:pPr marL="420624" lvl="1" indent="-384048" algn="just">
              <a:lnSpc>
                <a:spcPct val="50000"/>
              </a:lnSpc>
              <a:buSzPct val="80000"/>
              <a:buFont typeface="Wingdings" pitchFamily="2" charset="2"/>
              <a:buChar char="Ø"/>
            </a:pPr>
            <a:endParaRPr lang="fr-FR" sz="2000" dirty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Délivrer les autorisations d’emploi des </a:t>
            </a:r>
            <a:r>
              <a:rPr lang="fr-FR" sz="2000" dirty="0">
                <a:solidFill>
                  <a:srgbClr val="0000FF"/>
                </a:solidFill>
              </a:rPr>
              <a:t>travailleurs étrangers </a:t>
            </a:r>
            <a:r>
              <a:rPr lang="fr-FR" sz="2000" dirty="0">
                <a:solidFill>
                  <a:schemeClr val="accent1"/>
                </a:solidFill>
              </a:rPr>
              <a:t>en liaison avec les services d’immigration et organiser les opérations d’introduction et de </a:t>
            </a:r>
            <a:r>
              <a:rPr lang="fr-FR" sz="2000" dirty="0">
                <a:solidFill>
                  <a:srgbClr val="0000FF"/>
                </a:solidFill>
              </a:rPr>
              <a:t>rapatriement de cette main-d’œuvre</a:t>
            </a:r>
            <a:r>
              <a:rPr lang="fr-FR" sz="2000" dirty="0">
                <a:solidFill>
                  <a:schemeClr val="accent1"/>
                </a:solidFill>
              </a:rPr>
              <a:t> ; 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50000"/>
              </a:lnSpc>
              <a:buSzPct val="80000"/>
              <a:buFont typeface="Wingdings" pitchFamily="2" charset="2"/>
              <a:buChar char="Ø"/>
            </a:pPr>
            <a:endParaRPr lang="fr-FR" sz="2000" dirty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Etudier et viser les </a:t>
            </a:r>
            <a:r>
              <a:rPr lang="fr-FR" sz="2000" dirty="0">
                <a:solidFill>
                  <a:srgbClr val="0000FF"/>
                </a:solidFill>
              </a:rPr>
              <a:t>contrats de travail</a:t>
            </a:r>
            <a:r>
              <a:rPr lang="fr-FR" sz="2000" dirty="0">
                <a:solidFill>
                  <a:schemeClr val="accent1"/>
                </a:solidFill>
              </a:rPr>
              <a:t> ; 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50000"/>
              </a:lnSpc>
              <a:buSzPct val="80000"/>
              <a:buFont typeface="Wingdings" pitchFamily="2" charset="2"/>
              <a:buChar char="Ø"/>
            </a:pPr>
            <a:endParaRPr lang="fr-FR" sz="2000" dirty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</a:rPr>
              <a:t>Promouvoir l’esprit d’entreprise des groupes </a:t>
            </a:r>
            <a:r>
              <a:rPr lang="fr-FR" sz="2000" dirty="0">
                <a:solidFill>
                  <a:srgbClr val="0000FF"/>
                </a:solidFill>
              </a:rPr>
              <a:t>les plus vulnérables </a:t>
            </a:r>
            <a:r>
              <a:rPr lang="fr-FR" sz="2000" dirty="0">
                <a:solidFill>
                  <a:schemeClr val="accent1"/>
                </a:solidFill>
              </a:rPr>
              <a:t>et en particulier les </a:t>
            </a:r>
            <a:r>
              <a:rPr lang="fr-FR" sz="2000" dirty="0">
                <a:solidFill>
                  <a:srgbClr val="0000FF"/>
                </a:solidFill>
              </a:rPr>
              <a:t>femmes</a:t>
            </a:r>
            <a:r>
              <a:rPr lang="fr-FR" sz="2000" dirty="0">
                <a:solidFill>
                  <a:schemeClr val="accent1"/>
                </a:solidFill>
              </a:rPr>
              <a:t> et les </a:t>
            </a:r>
            <a:r>
              <a:rPr lang="fr-FR" sz="2000" dirty="0">
                <a:solidFill>
                  <a:srgbClr val="0000FF"/>
                </a:solidFill>
              </a:rPr>
              <a:t>jeunes</a:t>
            </a:r>
            <a:r>
              <a:rPr lang="fr-FR" sz="2000" dirty="0">
                <a:solidFill>
                  <a:schemeClr val="accent1"/>
                </a:solidFill>
              </a:rPr>
              <a:t> en quêtes d’emploi ; 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Présentation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/>
              <a:t>Approche et Programme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913" y="1124744"/>
            <a:ext cx="2275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lvl="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Objectifs 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suite :</a:t>
            </a:r>
            <a:endParaRPr lang="fr-FR" sz="24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043" y="1628800"/>
            <a:ext cx="7787520" cy="4248472"/>
          </a:xfrm>
        </p:spPr>
        <p:txBody>
          <a:bodyPr>
            <a:normAutofit/>
          </a:bodyPr>
          <a:lstStyle/>
          <a:p>
            <a:pPr marL="379476" lvl="1" indent="-342900" algn="just">
              <a:lnSpc>
                <a:spcPct val="130000"/>
              </a:lnSpc>
              <a:buSzPct val="80000"/>
              <a:buFont typeface="Wingdings" charset="2"/>
              <a:buChar char="Ø"/>
            </a:pPr>
            <a:r>
              <a:rPr lang="fr-FR" sz="2000" dirty="0" smtClean="0">
                <a:solidFill>
                  <a:schemeClr val="accent1"/>
                </a:solidFill>
              </a:rPr>
              <a:t>Développer </a:t>
            </a:r>
            <a:r>
              <a:rPr lang="fr-FR" sz="2000" dirty="0">
                <a:solidFill>
                  <a:schemeClr val="accent1"/>
                </a:solidFill>
              </a:rPr>
              <a:t>les actions </a:t>
            </a:r>
            <a:r>
              <a:rPr lang="fr-FR" sz="2000" dirty="0" smtClean="0">
                <a:solidFill>
                  <a:srgbClr val="0000FF"/>
                </a:solidFill>
              </a:rPr>
              <a:t>de formations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>
                <a:solidFill>
                  <a:srgbClr val="0000FF"/>
                </a:solidFill>
              </a:rPr>
              <a:t>d’orientations</a:t>
            </a:r>
            <a:r>
              <a:rPr lang="fr-FR" sz="2000" dirty="0">
                <a:solidFill>
                  <a:schemeClr val="accent1"/>
                </a:solidFill>
              </a:rPr>
              <a:t>, de</a:t>
            </a:r>
            <a:r>
              <a:rPr lang="fr-FR" sz="2000" dirty="0">
                <a:solidFill>
                  <a:srgbClr val="0000FF"/>
                </a:solidFill>
              </a:rPr>
              <a:t> conseil professionnel </a:t>
            </a:r>
            <a:r>
              <a:rPr lang="fr-FR" sz="2000" dirty="0">
                <a:solidFill>
                  <a:schemeClr val="accent1"/>
                </a:solidFill>
              </a:rPr>
              <a:t>et </a:t>
            </a:r>
            <a:r>
              <a:rPr lang="fr-FR" sz="2000" dirty="0">
                <a:solidFill>
                  <a:srgbClr val="0000FF"/>
                </a:solidFill>
              </a:rPr>
              <a:t>d’incitation</a:t>
            </a:r>
            <a:r>
              <a:rPr lang="fr-FR" sz="2000" dirty="0">
                <a:solidFill>
                  <a:schemeClr val="accent1"/>
                </a:solidFill>
              </a:rPr>
              <a:t> à la </a:t>
            </a:r>
            <a:r>
              <a:rPr lang="fr-FR" sz="2000" dirty="0">
                <a:solidFill>
                  <a:srgbClr val="0000FF"/>
                </a:solidFill>
              </a:rPr>
              <a:t>création d’un emploi </a:t>
            </a:r>
            <a:r>
              <a:rPr lang="fr-FR" sz="2000" dirty="0">
                <a:solidFill>
                  <a:schemeClr val="accent1"/>
                </a:solidFill>
              </a:rPr>
              <a:t>indépendant ou d’une </a:t>
            </a:r>
            <a:r>
              <a:rPr lang="fr-FR" sz="2000" dirty="0">
                <a:solidFill>
                  <a:srgbClr val="0000FF"/>
                </a:solidFill>
              </a:rPr>
              <a:t>micro -entreprise</a:t>
            </a:r>
            <a:r>
              <a:rPr lang="fr-FR" sz="2000" dirty="0">
                <a:solidFill>
                  <a:schemeClr val="accent1"/>
                </a:solidFill>
              </a:rPr>
              <a:t> ; 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36576" lvl="1" indent="0" algn="just">
              <a:lnSpc>
                <a:spcPct val="50000"/>
              </a:lnSpc>
              <a:buSzPct val="80000"/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accent1"/>
                </a:solidFill>
              </a:rPr>
              <a:t>Développer </a:t>
            </a:r>
            <a:r>
              <a:rPr lang="fr-FR" sz="2000" dirty="0">
                <a:solidFill>
                  <a:schemeClr val="accent1"/>
                </a:solidFill>
              </a:rPr>
              <a:t>le </a:t>
            </a:r>
            <a:r>
              <a:rPr lang="fr-FR" sz="2000" dirty="0">
                <a:solidFill>
                  <a:srgbClr val="0000FF"/>
                </a:solidFill>
              </a:rPr>
              <a:t>partenariat</a:t>
            </a:r>
            <a:r>
              <a:rPr lang="fr-FR" sz="2000" dirty="0">
                <a:solidFill>
                  <a:schemeClr val="accent1"/>
                </a:solidFill>
              </a:rPr>
              <a:t> avec les </a:t>
            </a:r>
            <a:r>
              <a:rPr lang="fr-FR" sz="2000" dirty="0">
                <a:solidFill>
                  <a:srgbClr val="0000FF"/>
                </a:solidFill>
              </a:rPr>
              <a:t>entreprises</a:t>
            </a:r>
            <a:r>
              <a:rPr lang="fr-FR" sz="2000" dirty="0">
                <a:solidFill>
                  <a:schemeClr val="accent1"/>
                </a:solidFill>
              </a:rPr>
              <a:t>, les </a:t>
            </a:r>
            <a:r>
              <a:rPr lang="fr-FR" sz="2000" dirty="0">
                <a:solidFill>
                  <a:srgbClr val="0000FF"/>
                </a:solidFill>
              </a:rPr>
              <a:t>collectivités locales</a:t>
            </a:r>
            <a:r>
              <a:rPr lang="fr-FR" sz="2000" dirty="0">
                <a:solidFill>
                  <a:schemeClr val="accent1"/>
                </a:solidFill>
              </a:rPr>
              <a:t>, les </a:t>
            </a:r>
            <a:r>
              <a:rPr lang="fr-FR" sz="2000" dirty="0">
                <a:solidFill>
                  <a:srgbClr val="0000FF"/>
                </a:solidFill>
              </a:rPr>
              <a:t>ONG</a:t>
            </a:r>
            <a:r>
              <a:rPr lang="fr-FR" sz="2000" dirty="0">
                <a:solidFill>
                  <a:schemeClr val="accent1"/>
                </a:solidFill>
              </a:rPr>
              <a:t>, les </a:t>
            </a:r>
            <a:r>
              <a:rPr lang="fr-FR" sz="2000" dirty="0">
                <a:solidFill>
                  <a:srgbClr val="0000FF"/>
                </a:solidFill>
              </a:rPr>
              <a:t>institutions</a:t>
            </a:r>
            <a:r>
              <a:rPr lang="fr-FR" sz="2000" dirty="0">
                <a:solidFill>
                  <a:schemeClr val="accent1"/>
                </a:solidFill>
              </a:rPr>
              <a:t> tant publiques que </a:t>
            </a:r>
            <a:r>
              <a:rPr lang="fr-FR" sz="2000" dirty="0">
                <a:solidFill>
                  <a:srgbClr val="0000FF"/>
                </a:solidFill>
              </a:rPr>
              <a:t>privées</a:t>
            </a:r>
            <a:r>
              <a:rPr lang="fr-FR" sz="2000" dirty="0">
                <a:solidFill>
                  <a:schemeClr val="accent1"/>
                </a:solidFill>
              </a:rPr>
              <a:t> et </a:t>
            </a:r>
            <a:r>
              <a:rPr lang="fr-FR" sz="2000" dirty="0">
                <a:solidFill>
                  <a:srgbClr val="0000FF"/>
                </a:solidFill>
              </a:rPr>
              <a:t>internationales</a:t>
            </a:r>
            <a:r>
              <a:rPr lang="fr-FR" sz="2000" dirty="0">
                <a:solidFill>
                  <a:schemeClr val="accent1"/>
                </a:solidFill>
              </a:rPr>
              <a:t> pour promouvoir l’emploi ; </a:t>
            </a:r>
            <a:endParaRPr lang="fr-FR" sz="2000" dirty="0" smtClean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50000"/>
              </a:lnSpc>
              <a:buSzPct val="80000"/>
              <a:buFont typeface="Wingdings" pitchFamily="2" charset="2"/>
              <a:buChar char="Ø"/>
            </a:pPr>
            <a:endParaRPr lang="fr-FR" sz="2000" dirty="0">
              <a:solidFill>
                <a:schemeClr val="accent1"/>
              </a:solidFill>
            </a:endParaRPr>
          </a:p>
          <a:p>
            <a:pPr marL="420624" lvl="1" indent="-384048" algn="just">
              <a:lnSpc>
                <a:spcPct val="130000"/>
              </a:lnSpc>
              <a:buSzPct val="80000"/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FF"/>
                </a:solidFill>
              </a:rPr>
              <a:t>Informer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chemeClr val="accent1"/>
                </a:solidFill>
              </a:rPr>
              <a:t>les partenaires sociaux sur les formations professionnelles, les créneaux porteurs, les </a:t>
            </a:r>
            <a:r>
              <a:rPr lang="fr-FR" sz="2000" dirty="0">
                <a:solidFill>
                  <a:srgbClr val="0000FF"/>
                </a:solidFill>
              </a:rPr>
              <a:t>métiers recherchés </a:t>
            </a:r>
            <a:r>
              <a:rPr lang="fr-FR" sz="2000" dirty="0">
                <a:solidFill>
                  <a:schemeClr val="accent1"/>
                </a:solidFill>
              </a:rPr>
              <a:t>et sur </a:t>
            </a:r>
            <a:r>
              <a:rPr lang="fr-FR" sz="2000" dirty="0">
                <a:solidFill>
                  <a:srgbClr val="0000FF"/>
                </a:solidFill>
              </a:rPr>
              <a:t>l’auto-emploi</a:t>
            </a:r>
            <a:r>
              <a:rPr lang="fr-FR" sz="2000" dirty="0">
                <a:solidFill>
                  <a:schemeClr val="accent1"/>
                </a:solidFill>
              </a:rPr>
              <a:t>.</a:t>
            </a:r>
          </a:p>
          <a:p>
            <a:pPr lvl="1"/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193"/>
            <a:ext cx="4286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Un Jeune - Une Qualification - Un Emploi</a:t>
            </a:r>
            <a:endParaRPr lang="fr-FR" sz="1200" b="1" dirty="0">
              <a:solidFill>
                <a:schemeClr val="bg2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755576" y="168417"/>
            <a:ext cx="1565673" cy="452271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Présentation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2373443" y="151022"/>
            <a:ext cx="2605299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/>
              <a:t>Approche et Programme</a:t>
            </a:r>
            <a:endParaRPr lang="en-US" sz="1600" b="1" dirty="0"/>
          </a:p>
        </p:txBody>
      </p:sp>
      <p:sp>
        <p:nvSpPr>
          <p:cNvPr id="11" name="Cube 10"/>
          <p:cNvSpPr/>
          <p:nvPr/>
        </p:nvSpPr>
        <p:spPr>
          <a:xfrm>
            <a:off x="5052508" y="151022"/>
            <a:ext cx="13527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Formation</a:t>
            </a:r>
            <a:endParaRPr lang="en-US" sz="1600" b="1" dirty="0"/>
          </a:p>
        </p:txBody>
      </p:sp>
      <p:sp>
        <p:nvSpPr>
          <p:cNvPr id="12" name="Cube 11"/>
          <p:cNvSpPr/>
          <p:nvPr/>
        </p:nvSpPr>
        <p:spPr>
          <a:xfrm>
            <a:off x="6457450" y="133627"/>
            <a:ext cx="2651054" cy="452271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/>
              <a:t>Impact socio-economique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244408" y="6381328"/>
            <a:ext cx="576064" cy="4046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480" y="6309320"/>
            <a:ext cx="762000" cy="365125"/>
          </a:xfrm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913" y="951111"/>
            <a:ext cx="22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lvl="0" algn="just">
              <a:spcBef>
                <a:spcPct val="20000"/>
              </a:spcBef>
              <a:buClr>
                <a:srgbClr val="363432"/>
              </a:buClr>
              <a:buSzPct val="80000"/>
            </a:pPr>
            <a:r>
              <a:rPr lang="fr-FR" sz="2400" b="1" dirty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Objectifs </a:t>
            </a:r>
            <a:r>
              <a:rPr lang="fr-FR" sz="2400" b="1" dirty="0" smtClean="0">
                <a:ln w="10541" cmpd="sng">
                  <a:solidFill>
                    <a:srgbClr val="363432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suite :</a:t>
            </a:r>
            <a:endParaRPr lang="fr-FR" sz="2400" b="1" dirty="0">
              <a:ln w="10541" cmpd="sng">
                <a:solidFill>
                  <a:srgbClr val="363432">
                    <a:shade val="88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733256"/>
            <a:ext cx="122413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Z:\SESRIC\New Logo\High Resoluti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22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que">
  <a:themeElements>
    <a:clrScheme name="Personnalisé 10">
      <a:dk1>
        <a:srgbClr val="0070C0"/>
      </a:dk1>
      <a:lt1>
        <a:srgbClr val="0070C0"/>
      </a:lt1>
      <a:dk2>
        <a:srgbClr val="FFFFFF"/>
      </a:dk2>
      <a:lt2>
        <a:srgbClr val="0070C0"/>
      </a:lt2>
      <a:accent1>
        <a:srgbClr val="363432"/>
      </a:accent1>
      <a:accent2>
        <a:srgbClr val="CCAF0A"/>
      </a:accent2>
      <a:accent3>
        <a:srgbClr val="0070C0"/>
      </a:accent3>
      <a:accent4>
        <a:srgbClr val="00B050"/>
      </a:accent4>
      <a:accent5>
        <a:srgbClr val="0070C0"/>
      </a:accent5>
      <a:accent6>
        <a:srgbClr val="7E848D"/>
      </a:accent6>
      <a:hlink>
        <a:srgbClr val="0070C0"/>
      </a:hlink>
      <a:folHlink>
        <a:srgbClr val="A116E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11236</TotalTime>
  <Words>1809</Words>
  <Application>Microsoft Office PowerPoint</Application>
  <PresentationFormat>On-screen Show (4:3)</PresentationFormat>
  <Paragraphs>487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Technique</vt:lpstr>
      <vt:lpstr>PowerPoint Presentation</vt:lpstr>
      <vt:lpstr>PowerPoint Presentation</vt:lpstr>
      <vt:lpstr> 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DIC</dc:creator>
  <cp:lastModifiedBy>Mansur Boydas</cp:lastModifiedBy>
  <cp:revision>241</cp:revision>
  <dcterms:created xsi:type="dcterms:W3CDTF">2014-06-09T09:21:45Z</dcterms:created>
  <dcterms:modified xsi:type="dcterms:W3CDTF">2016-09-26T06:21:02Z</dcterms:modified>
</cp:coreProperties>
</file>