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5" r:id="rId1"/>
  </p:sldMasterIdLst>
  <p:notesMasterIdLst>
    <p:notesMasterId r:id="rId24"/>
  </p:notesMasterIdLst>
  <p:handoutMasterIdLst>
    <p:handoutMasterId r:id="rId25"/>
  </p:handoutMasterIdLst>
  <p:sldIdLst>
    <p:sldId id="541" r:id="rId2"/>
    <p:sldId id="530" r:id="rId3"/>
    <p:sldId id="509" r:id="rId4"/>
    <p:sldId id="539" r:id="rId5"/>
    <p:sldId id="542" r:id="rId6"/>
    <p:sldId id="510" r:id="rId7"/>
    <p:sldId id="515" r:id="rId8"/>
    <p:sldId id="535" r:id="rId9"/>
    <p:sldId id="543" r:id="rId10"/>
    <p:sldId id="552" r:id="rId11"/>
    <p:sldId id="533" r:id="rId12"/>
    <p:sldId id="521" r:id="rId13"/>
    <p:sldId id="518" r:id="rId14"/>
    <p:sldId id="544" r:id="rId15"/>
    <p:sldId id="554" r:id="rId16"/>
    <p:sldId id="547" r:id="rId17"/>
    <p:sldId id="548" r:id="rId18"/>
    <p:sldId id="549" r:id="rId19"/>
    <p:sldId id="525" r:id="rId20"/>
    <p:sldId id="526" r:id="rId21"/>
    <p:sldId id="527" r:id="rId22"/>
    <p:sldId id="553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02C"/>
    <a:srgbClr val="D48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>
      <p:cViewPr>
        <p:scale>
          <a:sx n="114" d="100"/>
          <a:sy n="114" d="100"/>
        </p:scale>
        <p:origin x="-25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3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4CBC37-6D35-4A31-8587-9977A493C69D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E0BB554-91CF-4F0E-96A8-3E3A3AFF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98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1ECCA3-80CB-4C84-86EC-C5D1A56C5CF0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563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0F3C08-47E1-4295-8704-9B4486371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27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F5A23-DA52-4E12-8FFD-F7B3B75DC920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EEBC1-34B6-41E5-B311-5D655505B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F6E7-743D-495B-A429-EBAF677744DF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9D8F-A3FA-4117-89CE-50A1CA1E8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2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118F9-9FE5-4B3C-B125-16BD6E41ECF9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62B0F-1A9A-4B86-9838-1736198A5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48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5333"/>
            <a:ext cx="8229023" cy="1143000"/>
          </a:xfrm>
        </p:spPr>
        <p:txBody>
          <a:bodyPr lIns="84216" tIns="42108" rIns="84216" bIns="42108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489" y="1599903"/>
            <a:ext cx="4045238" cy="45258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1273" y="1599903"/>
            <a:ext cx="4045239" cy="21907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1273" y="3933528"/>
            <a:ext cx="4045239" cy="21922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 lIns="84216" tIns="42108" rIns="84216" bIns="42108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 lIns="84216" tIns="42108" rIns="84216" bIns="42108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tIns="42108" bIns="42108"/>
          <a:lstStyle>
            <a:lvl1pPr>
              <a:defRPr/>
            </a:lvl1pPr>
          </a:lstStyle>
          <a:p>
            <a:pPr>
              <a:defRPr/>
            </a:pPr>
            <a:fld id="{F95CAEC9-7CF6-4BED-B701-DF6EA4CCD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63B19-8FE3-4474-9D43-51FC2A74F51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2BA6D-019B-4247-B5EB-E985F05A1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2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5C8F8-C723-4751-BDB0-98D2DBF93F14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FA62-8C69-4E67-B206-EAE2C875F4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48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44BA-976C-4F5C-B70A-039FE2ABB867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5B64E-B551-48D0-A50B-00A587C63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00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11A0-B23C-41CF-8DB3-341484C401D5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F0047-06B6-4B93-888D-F29B1282A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7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9425-1754-404A-AD8B-E7F50F0ED365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A659B-F7F8-473C-A254-74106A303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6CBC-7DAF-4ABD-8C5F-73C683CE220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30F3-84AC-42B3-9CB9-176866697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8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8AB14-A65C-478C-AF48-BD1BE72F19DC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EEC81-643A-4614-BB88-CCAAC5CF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6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67100-B6C2-40FB-9A17-478A15BFCE52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20FE-611A-467C-9B42-EB275E277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2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05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C9BC3FC-B209-465D-9BDD-A58F127F2592}" type="datetimeFigureOut">
              <a:rPr lang="en-US"/>
              <a:pPr>
                <a:defRPr/>
              </a:pPr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B613C4E-1CD2-459E-B17D-5DCC85B64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24" r:id="rId1"/>
    <p:sldLayoutId id="2147484525" r:id="rId2"/>
    <p:sldLayoutId id="2147484534" r:id="rId3"/>
    <p:sldLayoutId id="2147484526" r:id="rId4"/>
    <p:sldLayoutId id="2147484527" r:id="rId5"/>
    <p:sldLayoutId id="2147484528" r:id="rId6"/>
    <p:sldLayoutId id="2147484529" r:id="rId7"/>
    <p:sldLayoutId id="2147484530" r:id="rId8"/>
    <p:sldLayoutId id="2147484531" r:id="rId9"/>
    <p:sldLayoutId id="2147484532" r:id="rId10"/>
    <p:sldLayoutId id="2147484533" r:id="rId11"/>
    <p:sldLayoutId id="214748453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Employment Opportunities &amp; Best Practices: </a:t>
            </a:r>
            <a:b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Bangladesh Perspective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200400" y="3657600"/>
            <a:ext cx="4724400" cy="1828800"/>
          </a:xfrm>
        </p:spPr>
        <p:txBody>
          <a:bodyPr/>
          <a:lstStyle/>
          <a:p>
            <a:pPr eaLnBrk="1" hangingPunct="1"/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Mohammad Nurun Nabi Talukder</a:t>
            </a:r>
          </a:p>
          <a:p>
            <a:pPr eaLnBrk="1" hangingPunct="1"/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Secretary</a:t>
            </a:r>
          </a:p>
          <a:p>
            <a:pPr eaLnBrk="1" hangingPunct="1"/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Bangladesh Public Service Commission (BPSC)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Percentage &amp; Number of Overseas Employment in OIC countries</a:t>
            </a:r>
            <a:endParaRPr lang="en-US" sz="3200" dirty="0"/>
          </a:p>
        </p:txBody>
      </p:sp>
      <p:graphicFrame>
        <p:nvGraphicFramePr>
          <p:cNvPr id="1026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7988"/>
          <a:ext cx="8229600" cy="455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8229687" imgH="4552970" progId="Excel.Chart.8">
                  <p:embed/>
                </p:oleObj>
              </mc:Choice>
              <mc:Fallback>
                <p:oleObj name="Chart" r:id="rId3" imgW="8229687" imgH="4552970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77988"/>
                        <a:ext cx="8229600" cy="455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Overseas Employment in 2015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Professional 1828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Skilled Worker 214328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Semi-Skilled Worker 91099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Less-Skilled 243929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Other 4697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Total 555881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Source: Bureau of Manpower, Employment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Challenges: Overseas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latin typeface="Arial" charset="0"/>
                <a:cs typeface="Arial" charset="0"/>
              </a:rPr>
              <a:t>Finding suitable job;</a:t>
            </a:r>
          </a:p>
          <a:p>
            <a:pPr eaLnBrk="1" hangingPunct="1"/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Job security;</a:t>
            </a:r>
          </a:p>
          <a:p>
            <a:pPr eaLnBrk="1" hangingPunct="1"/>
            <a:r>
              <a:rPr lang="en-US" altLang="tr-TR" smtClean="0">
                <a:latin typeface="Arial" charset="0"/>
                <a:cs typeface="Arial" charset="0"/>
              </a:rPr>
              <a:t>Welfare of overseas employees;</a:t>
            </a:r>
          </a:p>
          <a:p>
            <a:pPr eaLnBrk="1" hangingPunct="1"/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Language barrier;</a:t>
            </a:r>
          </a:p>
          <a:p>
            <a:pPr eaLnBrk="1" hangingPunct="1"/>
            <a:r>
              <a:rPr lang="en-US" altLang="tr-TR" smtClean="0">
                <a:latin typeface="Arial" charset="0"/>
                <a:cs typeface="Arial" charset="0"/>
              </a:rPr>
              <a:t>Strict government supervision;</a:t>
            </a:r>
          </a:p>
          <a:p>
            <a:pPr eaLnBrk="1" hangingPunct="1"/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Training and knowledge on overseas environment;</a:t>
            </a:r>
          </a:p>
          <a:p>
            <a:pPr eaLnBrk="1" hangingPunct="1"/>
            <a:r>
              <a:rPr lang="en-US" altLang="tr-TR" smtClean="0">
                <a:latin typeface="Arial" charset="0"/>
                <a:cs typeface="Arial" charset="0"/>
              </a:rPr>
              <a:t>Unskilled worker and semi skilled worker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Co-operation: OIC Member Countries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Sharing of Skilled Manpower/Professionals;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Creation of employment opportunity;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Signing of G 2 G contracts within OIC member countries and implement the contract;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Exchange of experts;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Provide training facilities for un-skilled workers;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Set up training institutes for skill dev./language;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Ensuring job securities;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Best Practices: Bangladesh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325"/>
          </a:xfrm>
        </p:spPr>
        <p:txBody>
          <a:bodyPr/>
          <a:lstStyle/>
          <a:p>
            <a:endParaRPr lang="en-US" altLang="tr-TR" sz="2400" smtClean="0">
              <a:latin typeface="Arial" charset="0"/>
              <a:cs typeface="Arial" charset="0"/>
            </a:endParaRPr>
          </a:p>
          <a:p>
            <a:r>
              <a:rPr lang="en-US" altLang="tr-TR" sz="2400" smtClean="0">
                <a:latin typeface="Arial" charset="0"/>
                <a:cs typeface="Arial" charset="0"/>
              </a:rPr>
              <a:t>Emphasis on Vocational and Technical Education</a:t>
            </a:r>
          </a:p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Emphasis on ICT, Web portal, Call centres.</a:t>
            </a:r>
          </a:p>
          <a:p>
            <a:r>
              <a:rPr lang="en-US" altLang="tr-TR" sz="2400" smtClean="0">
                <a:latin typeface="Arial" charset="0"/>
                <a:cs typeface="Arial" charset="0"/>
              </a:rPr>
              <a:t>Government has created National Human Resource Development Fund (NHRDF) </a:t>
            </a:r>
          </a:p>
          <a:p>
            <a:r>
              <a:rPr lang="en-US" altLang="tr-TR" sz="2400" smtClean="0">
                <a:latin typeface="Arial" charset="0"/>
                <a:cs typeface="Arial" charset="0"/>
              </a:rPr>
              <a:t>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Government has taken initiative to establish adequate number of vocational and technical institution for job oriented education.</a:t>
            </a:r>
          </a:p>
          <a:p>
            <a:r>
              <a:rPr lang="en-US" altLang="tr-TR" sz="2400" smtClean="0">
                <a:latin typeface="Arial" charset="0"/>
                <a:cs typeface="Arial" charset="0"/>
              </a:rPr>
              <a:t>Government has planned to establish some technical universities for creating high level skilled workforce.</a:t>
            </a:r>
          </a:p>
          <a:p>
            <a:endParaRPr lang="en-US" altLang="tr-TR" sz="2400" smtClean="0">
              <a:latin typeface="Arial" charset="0"/>
              <a:cs typeface="Arial" charset="0"/>
            </a:endParaRPr>
          </a:p>
          <a:p>
            <a:endParaRPr lang="en-US" altLang="tr-TR" sz="2400" smtClean="0">
              <a:latin typeface="Arial" charset="0"/>
              <a:cs typeface="Arial" charset="0"/>
            </a:endParaRPr>
          </a:p>
          <a:p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Best Practices for overseas workers</a:t>
            </a:r>
            <a:endParaRPr lang="en-US" sz="32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8925"/>
          </a:xfrm>
        </p:spPr>
        <p:txBody>
          <a:bodyPr/>
          <a:lstStyle/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Government has taken initiatives to provide training in countries having the most overseas employments with the help of Bangladesh, high commissions/embassies.</a:t>
            </a:r>
          </a:p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  </a:t>
            </a:r>
          </a:p>
          <a:p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Government has emphasis to provide language training to overseas employees to overcome language barrier.</a:t>
            </a:r>
          </a:p>
          <a:p>
            <a:endParaRPr lang="en-US" altLang="tr-TR" sz="240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r>
              <a:rPr lang="en-US" altLang="tr-TR" sz="2400" smtClean="0">
                <a:latin typeface="Arial" charset="0"/>
                <a:cs typeface="Arial" charset="0"/>
              </a:rPr>
              <a:t>Multi Lingual Language training institutes are being established both public and private sectors.</a:t>
            </a:r>
            <a:endParaRPr lang="en-US" altLang="tr-TR" sz="2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Bset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Practices: FDI &amp;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Enterpreneurship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>
                <a:latin typeface="Arial" charset="0"/>
                <a:cs typeface="Arial" charset="0"/>
              </a:rPr>
              <a:t>SME Foundation </a:t>
            </a:r>
            <a:r>
              <a:rPr lang="en-US" altLang="tr-TR" sz="1800" smtClean="0">
                <a:solidFill>
                  <a:srgbClr val="FFFF00"/>
                </a:solidFill>
                <a:latin typeface="Arial" charset="0"/>
                <a:cs typeface="Arial" charset="0"/>
              </a:rPr>
              <a:t>is working for establishment of small and medium enterpreneurship.</a:t>
            </a:r>
          </a:p>
          <a:p>
            <a:r>
              <a:rPr lang="en-US" altLang="tr-TR" smtClean="0">
                <a:latin typeface="Arial" charset="0"/>
                <a:cs typeface="Arial" charset="0"/>
              </a:rPr>
              <a:t>BEPZA  </a:t>
            </a:r>
            <a:r>
              <a:rPr lang="en-US" altLang="tr-TR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to provide special areas for potential investors for export oriented industries.</a:t>
            </a:r>
          </a:p>
          <a:p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Government is going to establish 64 economic zones in 64 districts.</a:t>
            </a:r>
            <a:endParaRPr lang="en-US" altLang="tr-TR" sz="160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r>
              <a:rPr lang="en-US" altLang="tr-TR" smtClean="0">
                <a:latin typeface="Arial" charset="0"/>
                <a:cs typeface="Arial" charset="0"/>
              </a:rPr>
              <a:t>Special Economic Zone for some countries.</a:t>
            </a:r>
          </a:p>
          <a:p>
            <a:r>
              <a:rPr lang="en-US" altLang="tr-TR" smtClean="0">
                <a:latin typeface="Arial" charset="0"/>
                <a:cs typeface="Arial" charset="0"/>
              </a:rPr>
              <a:t>Joint collaboration projects </a:t>
            </a:r>
            <a:r>
              <a:rPr lang="en-US" altLang="tr-TR" smtClean="0">
                <a:solidFill>
                  <a:srgbClr val="002060"/>
                </a:solidFill>
                <a:latin typeface="Arial" charset="0"/>
                <a:cs typeface="Arial" charset="0"/>
              </a:rPr>
              <a:t>(in the field of electricity and power generation).</a:t>
            </a:r>
          </a:p>
          <a:p>
            <a:endParaRPr lang="en-US" altLang="tr-T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Best Practices: Job in the ICT &amp; 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NGO Sector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endParaRPr lang="en-US" altLang="tr-TR" sz="2300" smtClean="0">
              <a:latin typeface="Arial" charset="0"/>
              <a:cs typeface="Arial" charset="0"/>
            </a:endParaRPr>
          </a:p>
          <a:p>
            <a:r>
              <a:rPr lang="en-US" altLang="tr-TR" sz="2300" smtClean="0">
                <a:latin typeface="Arial" charset="0"/>
                <a:cs typeface="Arial" charset="0"/>
              </a:rPr>
              <a:t>Government has set up digital centres in 4,547 union parishads, 321 municipalities, and 407 wards in 11 city corporations have already been set up.</a:t>
            </a:r>
          </a:p>
          <a:p>
            <a:r>
              <a:rPr lang="en-US" altLang="tr-TR" sz="2300" smtClean="0">
                <a:solidFill>
                  <a:srgbClr val="FFFF00"/>
                </a:solidFill>
                <a:latin typeface="Arial" charset="0"/>
                <a:cs typeface="Arial" charset="0"/>
              </a:rPr>
              <a:t>Around 10,000 young ICT entrepreneurs have become self-reliant in the digital centres.</a:t>
            </a:r>
          </a:p>
          <a:p>
            <a:r>
              <a:rPr lang="en-US" altLang="tr-TR" sz="2300" smtClean="0">
                <a:latin typeface="Arial" charset="0"/>
                <a:cs typeface="Arial" charset="0"/>
              </a:rPr>
              <a:t>Bangladesh Association of Software and Information Services (BASIS) is working for creating skilled IT workforce, and creating employment.</a:t>
            </a:r>
          </a:p>
          <a:p>
            <a:r>
              <a:rPr lang="en-US" altLang="tr-TR" sz="2300" smtClean="0">
                <a:solidFill>
                  <a:srgbClr val="FFFF00"/>
                </a:solidFill>
                <a:latin typeface="Arial" charset="0"/>
                <a:cs typeface="Arial" charset="0"/>
              </a:rPr>
              <a:t>Measures are taken for capacity building of IT industries under Public-Private Partnership (PPP) model. </a:t>
            </a:r>
          </a:p>
          <a:p>
            <a:r>
              <a:rPr lang="en-US" altLang="tr-TR" sz="2300" smtClean="0">
                <a:latin typeface="Arial" charset="0"/>
                <a:cs typeface="Arial" charset="0"/>
              </a:rPr>
              <a:t>NGO friendly environment creates huge job opportunity in BD.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Best Practices to Reduce Time in Public Employment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8525"/>
          </a:xfrm>
        </p:spPr>
        <p:txBody>
          <a:bodyPr/>
          <a:lstStyle/>
          <a:p>
            <a:endParaRPr lang="en-US" altLang="tr-TR" sz="2400" smtClean="0">
              <a:latin typeface="Arial" charset="0"/>
              <a:cs typeface="Arial" charset="0"/>
            </a:endParaRPr>
          </a:p>
          <a:p>
            <a:r>
              <a:rPr lang="en-US" altLang="tr-TR" sz="2400" smtClean="0">
                <a:latin typeface="Arial" charset="0"/>
                <a:cs typeface="Arial" charset="0"/>
              </a:rPr>
              <a:t>BPSC has been involved initiated online application facility for all the recruitments, printing of question papers on the same day of examination. </a:t>
            </a:r>
          </a:p>
          <a:p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BPSC is arranging regular seminar and workshop to equip our officers. </a:t>
            </a:r>
          </a:p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BPSC is providing a unique ID for each educated young force to trace with his employment status.</a:t>
            </a:r>
          </a:p>
          <a:p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Role of Ministry of Expatriates’ Welfare and Overseas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Retain existing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market including exploration of new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market for workers;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Create skill manpower by providing training as per the demand of </a:t>
            </a:r>
            <a:r>
              <a:rPr lang="en-U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labour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market;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Maintain contact and keep close coordination with International Organizations.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Maintain data of migrant workers, receiving countries and related matters;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Ensure rights and welfare of the migrant Bangladeshi workers;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023" cy="86766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Bangladesh Profile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52600"/>
            <a:ext cx="8202613" cy="4648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tr-TR" sz="2400" smtClean="0">
                <a:latin typeface="Arial" charset="0"/>
                <a:cs typeface="Arial" charset="0"/>
              </a:rPr>
              <a:t>People’s Republic of Bangladesh attained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independence on 26 March 1971 </a:t>
            </a:r>
            <a:r>
              <a:rPr lang="en-US" altLang="tr-TR" sz="2400" smtClean="0">
                <a:latin typeface="Arial" charset="0"/>
                <a:cs typeface="Arial" charset="0"/>
              </a:rPr>
              <a:t>under the leadership of the Father of the Nation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Bangabandhu Sheikh Mujibur Rahman.</a:t>
            </a: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Bangladesh is the most densely populated country in the world. 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Around 160 million people are living in Bangladesh within an area of </a:t>
            </a:r>
            <a:r>
              <a:rPr lang="en-US" altLang="tr-TR" sz="2400" smtClean="0">
                <a:latin typeface="Arial" charset="0"/>
                <a:cs typeface="Arial" charset="0"/>
              </a:rPr>
              <a:t>1,47,570 square kms.</a:t>
            </a: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tr-TR" sz="2400" smtClean="0">
                <a:latin typeface="Arial" charset="0"/>
                <a:cs typeface="Arial" charset="0"/>
              </a:rPr>
              <a:t>It is one of the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biggest Muslim populated countries </a:t>
            </a:r>
            <a:r>
              <a:rPr lang="en-US" altLang="tr-TR" sz="2400" smtClean="0">
                <a:latin typeface="Arial" charset="0"/>
                <a:cs typeface="Arial" charset="0"/>
              </a:rPr>
              <a:t>in the world. About 90% people are Muslims.</a:t>
            </a: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tr-TR" sz="2400" smtClean="0">
                <a:latin typeface="Arial" charset="0"/>
                <a:cs typeface="Arial" charset="0"/>
              </a:rPr>
              <a:t>Member of OIC since 1974.</a:t>
            </a:r>
          </a:p>
          <a:p>
            <a:pPr algn="just" eaLnBrk="1" hangingPunct="1">
              <a:lnSpc>
                <a:spcPct val="80000"/>
              </a:lnSpc>
            </a:pPr>
            <a:endParaRPr lang="en-US" altLang="tr-TR" sz="20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GB" altLang="tr-TR" sz="20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24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1900" smtClean="0">
              <a:latin typeface="Arial" charset="0"/>
              <a:cs typeface="Arial" charset="0"/>
            </a:endParaRPr>
          </a:p>
        </p:txBody>
      </p:sp>
      <p:sp>
        <p:nvSpPr>
          <p:cNvPr id="409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05">
              <a:defRPr/>
            </a:pPr>
            <a:fld id="{AC904523-5C89-43C6-8198-42CC221B698B}" type="slidenum">
              <a:rPr lang="en-US"/>
              <a:pPr defTabSz="913805"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Role of Ministry of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724400"/>
          </a:xfrm>
        </p:spPr>
        <p:txBody>
          <a:bodyPr/>
          <a:lstStyle/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To reduce unemployment  &amp; poverty through productive  employment &amp; human resource development 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To create semi-skilled &amp; Skilled manpower.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Enhance productivity of Factories by creating working friendly environment between workers &amp; Employers.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Ensure welfare of workers in different industrial area.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To implement Labour-Laws.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To fix up minimum wages of labour.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Ensure justice through Labour Court. </a:t>
            </a:r>
          </a:p>
          <a:p>
            <a:pPr eaLnBrk="1" hangingPunct="1"/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Role of Ministry of Foreign Affairs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/>
          <a:lstStyle/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Maintenance of relations and dealings with other countries;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Coordination with the international organizations and world bodies;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Arrangement of agreements and treaties; 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Diplomatic and consular representations abroad;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Welfare of Bangladeshi expatriates;</a:t>
            </a: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Maintenance of liaison with International Organizations and dealing in the matters relating to treaties and agreements with other countries and world bodies;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Consultation with concerned Ministries in all other relevant matters.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672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en-US" altLang="tr-TR" sz="9600" smtClean="0"/>
          </a:p>
          <a:p>
            <a:pPr algn="ctr">
              <a:buFont typeface="Wingdings 2" pitchFamily="18" charset="2"/>
              <a:buNone/>
            </a:pPr>
            <a:r>
              <a:rPr lang="en-US" altLang="tr-TR" sz="9600" smtClean="0"/>
              <a:t>Thank you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force in Bangladesh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According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Force and Child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Survey of BBS, 2013 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Population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(15 +) is 106.265 million.</a:t>
            </a:r>
          </a:p>
          <a:p>
            <a:pPr marL="869315" lvl="1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Male 52 million.</a:t>
            </a:r>
          </a:p>
          <a:p>
            <a:pPr marL="869315" lvl="1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Female 54 million.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Working Age Group Population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60.6 million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(Employed 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58.1 million. 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Unemployed 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2.5 million)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Not 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force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45.6 million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Private Sector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In the private sector employees are recruited as per the recruitment policy and rules of the organisation;</a:t>
            </a:r>
          </a:p>
          <a:p>
            <a:pPr eaLnBrk="1" hangingPunct="1"/>
            <a:endParaRPr lang="en-US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Private sector is the main source of employing the labour force;</a:t>
            </a:r>
          </a:p>
          <a:p>
            <a:pPr eaLnBrk="1" hangingPunct="1"/>
            <a:endParaRPr lang="en-US" altLang="tr-TR" sz="18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Private sector has to follow the basic labour and industrial laws of the country;</a:t>
            </a:r>
          </a:p>
          <a:p>
            <a:pPr eaLnBrk="1" hangingPunct="1"/>
            <a:endParaRPr lang="en-US" altLang="tr-TR" sz="180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A huge number of labour force are self employed.</a:t>
            </a:r>
          </a:p>
          <a:p>
            <a:pPr eaLnBrk="1" hangingPunct="1"/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Public  Sector Employment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z="2400" b="1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B</a:t>
            </a:r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angladesh Public Service Commission </a:t>
            </a:r>
            <a:r>
              <a:rPr lang="en-US" altLang="tr-TR" sz="2400" smtClean="0">
                <a:latin typeface="Arial" charset="0"/>
                <a:cs typeface="Arial" charset="0"/>
              </a:rPr>
              <a:t>(BPSC) is a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key constitutional body </a:t>
            </a:r>
            <a:r>
              <a:rPr lang="en-US" altLang="tr-TR" sz="2400" smtClean="0">
                <a:latin typeface="Arial" charset="0"/>
                <a:cs typeface="Arial" charset="0"/>
              </a:rPr>
              <a:t>to select </a:t>
            </a:r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suitable and qualified persons</a:t>
            </a:r>
            <a:r>
              <a:rPr lang="en-US" altLang="tr-TR" sz="2400" smtClean="0">
                <a:latin typeface="Arial" charset="0"/>
                <a:cs typeface="Arial" charset="0"/>
              </a:rPr>
              <a:t> to the service of the republic.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tr-TR" sz="2400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altLang="tr-TR" sz="2400" smtClean="0">
                <a:latin typeface="Arial" charset="0"/>
                <a:cs typeface="Arial" charset="0"/>
              </a:rPr>
              <a:t>It has been performing a major national role in </a:t>
            </a:r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promoting excellence in human resource planning of the government as well as in ensuring impartiality</a:t>
            </a:r>
            <a:r>
              <a:rPr lang="en-US" altLang="tr-TR" sz="2400" smtClean="0">
                <a:latin typeface="Arial" charset="0"/>
                <a:cs typeface="Arial" charset="0"/>
              </a:rPr>
              <a:t> </a:t>
            </a:r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in civil service management.</a:t>
            </a:r>
          </a:p>
          <a:p>
            <a:pPr eaLnBrk="1" hangingPunct="1"/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Unemployment in Bangladesh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tr-TR" sz="240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In 2013 unemployment rate was 4.3 %</a:t>
            </a:r>
          </a:p>
          <a:p>
            <a:pPr lvl="1" eaLnBrk="1" hangingPunct="1"/>
            <a:r>
              <a:rPr lang="en-US" altLang="tr-TR" smtClean="0">
                <a:latin typeface="Arial" charset="0"/>
                <a:cs typeface="Arial" charset="0"/>
              </a:rPr>
              <a:t>Unemployment in the rural area 3.6 %</a:t>
            </a:r>
          </a:p>
          <a:p>
            <a:pPr lvl="1" eaLnBrk="1" hangingPunct="1"/>
            <a:r>
              <a:rPr lang="en-US" altLang="tr-TR" smtClean="0">
                <a:solidFill>
                  <a:srgbClr val="002060"/>
                </a:solidFill>
                <a:latin typeface="Arial" charset="0"/>
                <a:cs typeface="Arial" charset="0"/>
              </a:rPr>
              <a:t>Unemployment in the urban area 5.8 %</a:t>
            </a:r>
          </a:p>
          <a:p>
            <a:pPr lvl="1" eaLnBrk="1" hangingPunct="1"/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Male unemployment rate is 3.0%</a:t>
            </a:r>
          </a:p>
          <a:p>
            <a:pPr lvl="1" eaLnBrk="1" hangingPunct="1"/>
            <a:r>
              <a:rPr lang="en-US" altLang="tr-TR" smtClean="0">
                <a:latin typeface="Arial" charset="0"/>
                <a:cs typeface="Arial" charset="0"/>
              </a:rPr>
              <a:t>Female unemployment rate is 7.3%</a:t>
            </a:r>
          </a:p>
          <a:p>
            <a:pPr lvl="1" eaLnBrk="1" hangingPunct="1"/>
            <a:r>
              <a:rPr lang="en-US" altLang="tr-TR" smtClean="0">
                <a:solidFill>
                  <a:srgbClr val="002060"/>
                </a:solidFill>
                <a:latin typeface="Arial" charset="0"/>
                <a:cs typeface="Arial" charset="0"/>
              </a:rPr>
              <a:t>Though unemployment rate in Bangladesh is comparatively low, </a:t>
            </a:r>
            <a:r>
              <a:rPr lang="en-US" altLang="tr-TR" smtClean="0">
                <a:latin typeface="Arial" charset="0"/>
                <a:cs typeface="Arial" charset="0"/>
              </a:rPr>
              <a:t>the number of unemployed people, </a:t>
            </a:r>
            <a:r>
              <a:rPr lang="en-US" altLang="tr-TR" smtClean="0">
                <a:solidFill>
                  <a:srgbClr val="FFFF00"/>
                </a:solidFill>
                <a:latin typeface="Arial" charset="0"/>
                <a:cs typeface="Arial" charset="0"/>
              </a:rPr>
              <a:t>about 2.5 million </a:t>
            </a:r>
            <a:r>
              <a:rPr lang="en-US" altLang="tr-TR" smtClean="0">
                <a:latin typeface="Arial" charset="0"/>
                <a:cs typeface="Arial" charset="0"/>
              </a:rPr>
              <a:t>, is a big figure.</a:t>
            </a:r>
          </a:p>
          <a:p>
            <a:pPr lvl="1" eaLnBrk="1" hangingPunct="1"/>
            <a:endParaRPr lang="en-US" altLang="tr-TR" smtClean="0">
              <a:latin typeface="Arial" charset="0"/>
              <a:cs typeface="Arial" charset="0"/>
            </a:endParaRPr>
          </a:p>
          <a:p>
            <a:pPr lvl="1" eaLnBrk="1" hangingPunct="1"/>
            <a:r>
              <a:rPr lang="en-US" altLang="tr-TR" sz="1100" i="1" smtClean="0">
                <a:solidFill>
                  <a:srgbClr val="002060"/>
                </a:solidFill>
                <a:latin typeface="Arial" charset="0"/>
                <a:cs typeface="Arial" charset="0"/>
              </a:rPr>
              <a:t>Labour Force and Child Labour Survey of BBS, 2013  </a:t>
            </a:r>
          </a:p>
          <a:p>
            <a:pPr lvl="1" eaLnBrk="1" hangingPunct="1"/>
            <a:endParaRPr lang="en-US" altLang="tr-TR" smtClean="0">
              <a:latin typeface="Arial" charset="0"/>
              <a:cs typeface="Arial" charset="0"/>
            </a:endParaRPr>
          </a:p>
          <a:p>
            <a:pPr lvl="1" eaLnBrk="1" hangingPunct="1">
              <a:buFont typeface="Wingdings 2" pitchFamily="18" charset="2"/>
              <a:buNone/>
            </a:pPr>
            <a:endParaRPr lang="en-US" altLang="tr-TR" sz="2000" smtClean="0">
              <a:latin typeface="Arial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Scope of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092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Government Service/Semi Govt./Autonomous Body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Agriculture Sector/Fishing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Overseas Employment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Private Job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Bank/Corporate Sector/Educational institute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Ready Made Garment Sector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General Business/Retail Shop/ Super Mall /Hotel/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Restaurent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Medical/Hospital Service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Service Sector (Transport, ICT , Real State, Vocational Job 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Self Employment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(Out sourcing, SME, Farming, Agriculture)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NGO/Non formal Development Sector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Emerging Sector for Employment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VET &amp; ICT sectors are very much emerging for employment. These sectors include:</a:t>
            </a:r>
          </a:p>
          <a:p>
            <a:pPr marL="1133856" lvl="2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Software engineer; </a:t>
            </a:r>
            <a:r>
              <a:rPr lang="en-US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Programmar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1133856" lvl="2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Hardware engineer;</a:t>
            </a:r>
          </a:p>
          <a:p>
            <a:pPr marL="1133856" lvl="2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Training Institute;</a:t>
            </a:r>
          </a:p>
          <a:p>
            <a:pPr marL="1133856" lvl="2" eaLnBrk="1" fontAlgn="auto" hangingPunct="1">
              <a:spcAft>
                <a:spcPts val="0"/>
              </a:spcAft>
              <a:buFont typeface="Wingdings"/>
              <a:buChar char=""/>
              <a:defRPr/>
            </a:pP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 sourcing; Free lancer.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Overseas skilled employment;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If we can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create employment opportunities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for our workers and open investment avenues for entrepreneurs abroad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our economy will boost up. </a:t>
            </a:r>
            <a:b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endParaRPr lang="en-U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1133856" lvl="2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Challenges of Employment in Bangladesh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endParaRPr lang="en-US" altLang="tr-TR" sz="2400" smtClean="0">
              <a:latin typeface="Arial" charset="0"/>
              <a:cs typeface="Arial" charset="0"/>
            </a:endParaRPr>
          </a:p>
          <a:p>
            <a:r>
              <a:rPr lang="en-US" altLang="tr-TR" sz="2400" smtClean="0">
                <a:latin typeface="Arial" charset="0"/>
                <a:cs typeface="Arial" charset="0"/>
              </a:rPr>
              <a:t>Low  participation of women and merginalised group;</a:t>
            </a:r>
          </a:p>
          <a:p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Due to lack of linkage between education and job market create employment mismatch</a:t>
            </a:r>
          </a:p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Lack of data for job seekers.</a:t>
            </a:r>
          </a:p>
          <a:p>
            <a:r>
              <a:rPr lang="en-US" altLang="tr-TR" sz="2400" smtClean="0">
                <a:latin typeface="Arial" charset="0"/>
                <a:cs typeface="Arial" charset="0"/>
              </a:rPr>
              <a:t>Improve the climate for FDI.</a:t>
            </a:r>
          </a:p>
          <a:p>
            <a:r>
              <a:rPr lang="en-US" altLang="tr-TR" sz="2400" smtClean="0">
                <a:solidFill>
                  <a:srgbClr val="FFFF00"/>
                </a:solidFill>
                <a:latin typeface="Arial" charset="0"/>
                <a:cs typeface="Arial" charset="0"/>
              </a:rPr>
              <a:t>Lack of co-ordination among public and private employment providers.</a:t>
            </a:r>
          </a:p>
          <a:p>
            <a:r>
              <a:rPr lang="en-US" altLang="tr-TR" sz="2400" smtClean="0">
                <a:solidFill>
                  <a:srgbClr val="002060"/>
                </a:solidFill>
                <a:latin typeface="Arial" charset="0"/>
                <a:cs typeface="Arial" charset="0"/>
              </a:rPr>
              <a:t>Unregulated job market in the private and NGO sector.</a:t>
            </a:r>
            <a:endParaRPr lang="en-US" altLang="tr-TR" sz="2400" smtClean="0">
              <a:latin typeface="Arial" charset="0"/>
              <a:cs typeface="Arial" charset="0"/>
            </a:endParaRPr>
          </a:p>
          <a:p>
            <a:endParaRPr lang="en-US" altLang="tr-TR" sz="2400" smtClean="0">
              <a:latin typeface="Arial" charset="0"/>
              <a:cs typeface="Arial" charset="0"/>
            </a:endParaRPr>
          </a:p>
          <a:p>
            <a:endParaRPr lang="en-US" altLang="tr-TR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gladesh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Bangladesh</Template>
  <TotalTime>0</TotalTime>
  <Words>1133</Words>
  <Application>Microsoft Office PowerPoint</Application>
  <PresentationFormat>Ekran Gösterisi (4:3)</PresentationFormat>
  <Paragraphs>168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4" baseType="lpstr">
      <vt:lpstr>Bangladesh</vt:lpstr>
      <vt:lpstr>Chart</vt:lpstr>
      <vt:lpstr>Employment Opportunities &amp; Best Practices:  Bangladesh Perspective</vt:lpstr>
      <vt:lpstr> Bangladesh Profile</vt:lpstr>
      <vt:lpstr>Labour force in Bangladesh</vt:lpstr>
      <vt:lpstr>Private Sector Employment</vt:lpstr>
      <vt:lpstr>Public  Sector Employment </vt:lpstr>
      <vt:lpstr>Unemployment in Bangladesh</vt:lpstr>
      <vt:lpstr>Scope of Employment</vt:lpstr>
      <vt:lpstr>Emerging Sector for Employment</vt:lpstr>
      <vt:lpstr>Challenges of Employment in Bangladesh</vt:lpstr>
      <vt:lpstr>Percentage &amp; Number of Overseas Employment in OIC countries</vt:lpstr>
      <vt:lpstr>Overseas Employment in 2015</vt:lpstr>
      <vt:lpstr>Challenges: Overseas Employment</vt:lpstr>
      <vt:lpstr>Co-operation: OIC Member Countries</vt:lpstr>
      <vt:lpstr>Best Practices: Bangladesh</vt:lpstr>
      <vt:lpstr>Best Practices for overseas workers</vt:lpstr>
      <vt:lpstr>Bset Practices: FDI &amp; Enterpreneurship</vt:lpstr>
      <vt:lpstr>Best Practices: Job in the ICT &amp;  NGO Sector</vt:lpstr>
      <vt:lpstr>Best Practices to Reduce Time in Public Employment </vt:lpstr>
      <vt:lpstr>Role of Ministry of Expatriates’ Welfare and Overseas Employment</vt:lpstr>
      <vt:lpstr>Role of Ministry of Labour and Employment</vt:lpstr>
      <vt:lpstr>Role of Ministry of Foreign Affairs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Opportunities &amp; Best Practices:  Bangladesh Perspective</dc:title>
  <dc:creator>Demet Bayrakdar</dc:creator>
  <cp:lastModifiedBy>Demet Bayrakdar</cp:lastModifiedBy>
  <cp:revision>1</cp:revision>
  <dcterms:created xsi:type="dcterms:W3CDTF">2016-10-04T07:03:15Z</dcterms:created>
  <dcterms:modified xsi:type="dcterms:W3CDTF">2016-10-04T07:03:24Z</dcterms:modified>
</cp:coreProperties>
</file>