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9"/>
  </p:notesMasterIdLst>
  <p:handoutMasterIdLst>
    <p:handoutMasterId r:id="rId50"/>
  </p:handoutMasterIdLst>
  <p:sldIdLst>
    <p:sldId id="292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4" r:id="rId40"/>
    <p:sldId id="365" r:id="rId41"/>
    <p:sldId id="366" r:id="rId42"/>
    <p:sldId id="367" r:id="rId43"/>
    <p:sldId id="368" r:id="rId44"/>
    <p:sldId id="369" r:id="rId45"/>
    <p:sldId id="370" r:id="rId46"/>
    <p:sldId id="371" r:id="rId47"/>
    <p:sldId id="278" r:id="rId48"/>
  </p:sldIdLst>
  <p:sldSz cx="9144000" cy="6858000" type="screen4x3"/>
  <p:notesSz cx="9926638" cy="67818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72" d="100"/>
          <a:sy n="72" d="100"/>
        </p:scale>
        <p:origin x="-111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708"/>
    </p:cViewPr>
  </p:sorterViewPr>
  <p:notesViewPr>
    <p:cSldViewPr>
      <p:cViewPr varScale="1">
        <p:scale>
          <a:sx n="75" d="100"/>
          <a:sy n="75" d="100"/>
        </p:scale>
        <p:origin x="-1752" y="-102"/>
      </p:cViewPr>
      <p:guideLst>
        <p:guide orient="horz" pos="2136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Local\Temp\Temp1_Seris%20AK%20(2002-2015).zip\Seris%20AK%20(2002-2015)\TPAK\TPAK%20Golongan%20Umu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'[TPAK Golongan Umur.xls]Laki-Laki'!$A$27</c:f>
              <c:strCache>
                <c:ptCount val="1"/>
                <c:pt idx="0">
                  <c:v>Laki-laki</c:v>
                </c:pt>
              </c:strCache>
            </c:strRef>
          </c:tx>
          <c:invertIfNegative val="0"/>
          <c:cat>
            <c:multiLvlStrRef>
              <c:f>'[TPAK Golongan Umur.xls]Laki-Laki'!$B$25:$E$26</c:f>
              <c:multiLvlStrCache>
                <c:ptCount val="4"/>
                <c:lvl>
                  <c:pt idx="0">
                    <c:v>Peb</c:v>
                  </c:pt>
                  <c:pt idx="1">
                    <c:v>Agst</c:v>
                  </c:pt>
                  <c:pt idx="2">
                    <c:v>Peb</c:v>
                  </c:pt>
                  <c:pt idx="3">
                    <c:v>Agst</c:v>
                  </c:pt>
                </c:lvl>
                <c:lvl>
                  <c:pt idx="0">
                    <c:v>2014</c:v>
                  </c:pt>
                  <c:pt idx="2">
                    <c:v>2015</c:v>
                  </c:pt>
                </c:lvl>
              </c:multiLvlStrCache>
            </c:multiLvlStrRef>
          </c:cat>
          <c:val>
            <c:numRef>
              <c:f>'[TPAK Golongan Umur.xls]Laki-Laki'!$B$27:$E$27</c:f>
              <c:numCache>
                <c:formatCode>0.00</c:formatCode>
                <c:ptCount val="4"/>
                <c:pt idx="0">
                  <c:v>85.041352225004957</c:v>
                </c:pt>
                <c:pt idx="1">
                  <c:v>83.050204402963132</c:v>
                </c:pt>
                <c:pt idx="2">
                  <c:v>84.58182749672217</c:v>
                </c:pt>
                <c:pt idx="3">
                  <c:v>82.712978571010296</c:v>
                </c:pt>
              </c:numCache>
            </c:numRef>
          </c:val>
        </c:ser>
        <c:ser>
          <c:idx val="1"/>
          <c:order val="1"/>
          <c:tx>
            <c:strRef>
              <c:f>'[TPAK Golongan Umur.xls]Laki-Laki'!$A$28</c:f>
              <c:strCache>
                <c:ptCount val="1"/>
                <c:pt idx="0">
                  <c:v>Perempuan</c:v>
                </c:pt>
              </c:strCache>
            </c:strRef>
          </c:tx>
          <c:invertIfNegative val="0"/>
          <c:cat>
            <c:multiLvlStrRef>
              <c:f>'[TPAK Golongan Umur.xls]Laki-Laki'!$B$25:$E$26</c:f>
              <c:multiLvlStrCache>
                <c:ptCount val="4"/>
                <c:lvl>
                  <c:pt idx="0">
                    <c:v>Peb</c:v>
                  </c:pt>
                  <c:pt idx="1">
                    <c:v>Agst</c:v>
                  </c:pt>
                  <c:pt idx="2">
                    <c:v>Peb</c:v>
                  </c:pt>
                  <c:pt idx="3">
                    <c:v>Agst</c:v>
                  </c:pt>
                </c:lvl>
                <c:lvl>
                  <c:pt idx="0">
                    <c:v>2014</c:v>
                  </c:pt>
                  <c:pt idx="2">
                    <c:v>2015</c:v>
                  </c:pt>
                </c:lvl>
              </c:multiLvlStrCache>
            </c:multiLvlStrRef>
          </c:cat>
          <c:val>
            <c:numRef>
              <c:f>'[TPAK Golongan Umur.xls]Laki-Laki'!$B$28:$E$28</c:f>
              <c:numCache>
                <c:formatCode>0.00</c:formatCode>
                <c:ptCount val="4"/>
                <c:pt idx="0">
                  <c:v>53.372753240109795</c:v>
                </c:pt>
                <c:pt idx="1">
                  <c:v>50.219751863575247</c:v>
                </c:pt>
                <c:pt idx="2">
                  <c:v>54.483907441208387</c:v>
                </c:pt>
                <c:pt idx="3">
                  <c:v>48.874884872570249</c:v>
                </c:pt>
              </c:numCache>
            </c:numRef>
          </c:val>
        </c:ser>
        <c:ser>
          <c:idx val="2"/>
          <c:order val="2"/>
          <c:tx>
            <c:strRef>
              <c:f>'[TPAK Golongan Umur.xls]Laki-Laki'!$A$29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multiLvlStrRef>
              <c:f>'[TPAK Golongan Umur.xls]Laki-Laki'!$B$25:$E$26</c:f>
              <c:multiLvlStrCache>
                <c:ptCount val="4"/>
                <c:lvl>
                  <c:pt idx="0">
                    <c:v>Peb</c:v>
                  </c:pt>
                  <c:pt idx="1">
                    <c:v>Agst</c:v>
                  </c:pt>
                  <c:pt idx="2">
                    <c:v>Peb</c:v>
                  </c:pt>
                  <c:pt idx="3">
                    <c:v>Agst</c:v>
                  </c:pt>
                </c:lvl>
                <c:lvl>
                  <c:pt idx="0">
                    <c:v>2014</c:v>
                  </c:pt>
                  <c:pt idx="2">
                    <c:v>2015</c:v>
                  </c:pt>
                </c:lvl>
              </c:multiLvlStrCache>
            </c:multiLvlStrRef>
          </c:cat>
          <c:val>
            <c:numRef>
              <c:f>'[TPAK Golongan Umur.xls]Laki-Laki'!$B$29:$E$29</c:f>
              <c:numCache>
                <c:formatCode>0.00</c:formatCode>
                <c:ptCount val="4"/>
                <c:pt idx="0">
                  <c:v>69.170950139573904</c:v>
                </c:pt>
                <c:pt idx="1">
                  <c:v>66.600067290298341</c:v>
                </c:pt>
                <c:pt idx="2">
                  <c:v>69.502630327804312</c:v>
                </c:pt>
                <c:pt idx="3">
                  <c:v>65.760031155569209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916480"/>
        <c:axId val="104918016"/>
      </c:barChart>
      <c:catAx>
        <c:axId val="104916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4918016"/>
        <c:crosses val="autoZero"/>
        <c:auto val="1"/>
        <c:lblAlgn val="ctr"/>
        <c:lblOffset val="100"/>
        <c:noMultiLvlLbl val="0"/>
      </c:catAx>
      <c:valAx>
        <c:axId val="1049180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49164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A3EAE-92A5-4B10-BFDB-12A4F170F370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41533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41533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6B6C9-F886-48E2-B6C3-4342B8075A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83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2C05-8759-4441-A381-47FC7A92C70C}" type="datetimeFigureOut">
              <a:rPr lang="id-ID" smtClean="0"/>
              <a:t>08/09/2016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8000"/>
            <a:ext cx="3392488" cy="2543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1038"/>
            <a:ext cx="7942262" cy="305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42075"/>
            <a:ext cx="4302126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42075"/>
            <a:ext cx="4302126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94D36-8420-464C-B4D7-07D461B4671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684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94D36-8420-464C-B4D7-07D461B46712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417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11AA-57F9-4C56-86BD-CF68C5C50042}" type="datetime1">
              <a:rPr lang="id-ID" smtClean="0"/>
              <a:t>08/09/2016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EB89-16ED-47AC-B933-F521B4126B2D}" type="datetime1">
              <a:rPr lang="id-ID" smtClean="0"/>
              <a:t>08/09/2016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0F3C-8B3D-468E-ADB2-CE8830FD0E2C}" type="datetime1">
              <a:rPr lang="id-ID" smtClean="0"/>
              <a:t>08/09/2016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CA9C-BA60-4159-8918-B6C3EFFD4357}" type="datetime1">
              <a:rPr lang="id-ID" smtClean="0"/>
              <a:t>08/09/2016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CCE8-C012-481F-AFBB-F9983D2DA594}" type="datetime1">
              <a:rPr lang="id-ID" smtClean="0"/>
              <a:t>08/09/2016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DA92-8EDA-404A-A15F-042A12E9A9EA}" type="datetime1">
              <a:rPr lang="id-ID" smtClean="0"/>
              <a:t>08/09/2016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CBC0-8241-406A-AFA3-B5D8B71B391D}" type="datetime1">
              <a:rPr lang="id-ID" smtClean="0"/>
              <a:t>08/09/2016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56CBF-ED4C-425C-A08C-FFACA3C13D5C}" type="datetime1">
              <a:rPr lang="id-ID" smtClean="0"/>
              <a:t>08/09/2016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CE4E-5485-4143-9390-942BF3FDB66F}" type="datetime1">
              <a:rPr lang="id-ID" smtClean="0"/>
              <a:t>08/09/2016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C168-F3F3-4DF9-A37A-4E6BFB8D6135}" type="datetime1">
              <a:rPr lang="id-ID" smtClean="0"/>
              <a:t>08/09/2016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2D24-6914-4EC0-927D-6FC1FBB23C8D}" type="datetime1">
              <a:rPr lang="id-ID" smtClean="0"/>
              <a:t>08/09/2016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DD5F08C-8D8C-4F80-9F3F-4786E2C732FB}" type="datetime1">
              <a:rPr lang="id-ID" smtClean="0"/>
              <a:t>08/09/2016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125DCDE-EA79-4580-9315-99F0C883876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94046" y="2708920"/>
            <a:ext cx="7772400" cy="1656184"/>
          </a:xfrm>
        </p:spPr>
        <p:txBody>
          <a:bodyPr>
            <a:noAutofit/>
          </a:bodyPr>
          <a:lstStyle/>
          <a:p>
            <a:r>
              <a:rPr lang="id-ID" sz="4800" b="1" dirty="0" smtClean="0">
                <a:ln w="1905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nard MT Condensed" pitchFamily="18" charset="0"/>
              </a:rPr>
              <a:t>KEY INDICATORS OF THE LABOUR MARKET - KILM</a:t>
            </a:r>
            <a:endParaRPr lang="en-US" sz="5400" b="1" dirty="0">
              <a:ln w="1905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69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20880" cy="4536222"/>
          </a:xfrm>
          <a:ln>
            <a:noFill/>
          </a:ln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</a:rPr>
              <a:t>From </a:t>
            </a:r>
            <a:r>
              <a:rPr lang="id-ID" dirty="0" smtClean="0">
                <a:solidFill>
                  <a:schemeClr val="tx1"/>
                </a:solidFill>
              </a:rPr>
              <a:t>August 2014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id-ID" dirty="0" smtClean="0">
                <a:solidFill>
                  <a:schemeClr val="tx1"/>
                </a:solidFill>
              </a:rPr>
              <a:t>August 2015</a:t>
            </a:r>
            <a:r>
              <a:rPr lang="en-US" dirty="0" smtClean="0">
                <a:solidFill>
                  <a:schemeClr val="tx1"/>
                </a:solidFill>
              </a:rPr>
              <a:t> employment to population ratio</a:t>
            </a:r>
            <a:r>
              <a:rPr lang="id-ID" dirty="0" smtClean="0">
                <a:solidFill>
                  <a:schemeClr val="tx1"/>
                </a:solidFill>
              </a:rPr>
              <a:t> was decrease from 62.64 to 61.70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</a:rPr>
              <a:t>EPR for females are significantly lower than that of males</a:t>
            </a:r>
          </a:p>
          <a:p>
            <a:pPr algn="just"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</a:rPr>
              <a:t>EPR for males </a:t>
            </a:r>
            <a:r>
              <a:rPr lang="id-ID" dirty="0" smtClean="0">
                <a:solidFill>
                  <a:schemeClr val="tx1"/>
                </a:solidFill>
              </a:rPr>
              <a:t>and female </a:t>
            </a:r>
            <a:r>
              <a:rPr lang="en-US" dirty="0" smtClean="0">
                <a:solidFill>
                  <a:schemeClr val="tx1"/>
                </a:solidFill>
              </a:rPr>
              <a:t>appear to decline from </a:t>
            </a:r>
            <a:r>
              <a:rPr lang="id-ID" dirty="0" smtClean="0">
                <a:solidFill>
                  <a:schemeClr val="tx1"/>
                </a:solidFill>
              </a:rPr>
              <a:t>August 2014</a:t>
            </a:r>
            <a:r>
              <a:rPr lang="en-US" dirty="0" smtClean="0">
                <a:solidFill>
                  <a:schemeClr val="tx1"/>
                </a:solidFill>
              </a:rPr>
              <a:t> to August</a:t>
            </a:r>
            <a:r>
              <a:rPr lang="id-ID" dirty="0" smtClean="0">
                <a:solidFill>
                  <a:schemeClr val="tx1"/>
                </a:solidFill>
              </a:rPr>
              <a:t> 2015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251520" y="182880"/>
            <a:ext cx="8568952" cy="1111664"/>
          </a:xfrm>
          <a:prstGeom prst="flowChartAlternateProcess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The Employment-to-population ratio</a:t>
            </a:r>
            <a:r>
              <a:rPr lang="id-ID" sz="4000" b="1" dirty="0" smtClean="0">
                <a:solidFill>
                  <a:schemeClr val="bg1"/>
                </a:solidFill>
                <a:latin typeface="+mj-lt"/>
              </a:rPr>
              <a:t>. 2014-2015</a:t>
            </a:r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 (</a:t>
            </a:r>
            <a:r>
              <a:rPr lang="en-US" sz="4000" b="1" dirty="0" err="1" smtClean="0">
                <a:solidFill>
                  <a:schemeClr val="bg1"/>
                </a:solidFill>
                <a:latin typeface="+mj-lt"/>
              </a:rPr>
              <a:t>cont</a:t>
            </a:r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)</a:t>
            </a:r>
            <a:endParaRPr lang="id-ID" sz="4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86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rgbClr val="FEFFFF"/>
                </a:solidFill>
              </a:rPr>
              <a:t> </a:t>
            </a:r>
            <a:r>
              <a:rPr lang="en-US" sz="4400" b="1"/>
              <a:t>KILM </a:t>
            </a:r>
            <a:r>
              <a:rPr lang="id-ID" sz="4400" b="1"/>
              <a:t>3.</a:t>
            </a:r>
            <a:r>
              <a:rPr lang="en-US" sz="4400" b="1"/>
              <a:t> Status in employment</a:t>
            </a:r>
            <a:endParaRPr lang="en-US" sz="4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450850" algn="l"/>
              </a:tabLst>
            </a:pP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The indicator of status in employment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distinguishes between three categories of the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total employed. These are:</a:t>
            </a:r>
          </a:p>
          <a:p>
            <a:pPr marL="857250" lvl="1" indent="-457200"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Font typeface="+mj-lt"/>
              <a:buAutoNum type="alphaLcParenR"/>
              <a:tabLst>
                <a:tab pos="450850" algn="l"/>
              </a:tabLst>
            </a:pPr>
            <a:r>
              <a:rPr lang="en-US" sz="2400" dirty="0" smtClean="0">
                <a:solidFill>
                  <a:schemeClr val="tx1"/>
                </a:solidFill>
                <a:cs typeface="Arabic Typesetting" pitchFamily="66" charset="-78"/>
              </a:rPr>
              <a:t>wage and</a:t>
            </a:r>
            <a:r>
              <a:rPr lang="id-ID" sz="2400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cs typeface="Arabic Typesetting" pitchFamily="66" charset="-78"/>
              </a:rPr>
              <a:t>salaried workers (also known as employees);</a:t>
            </a:r>
          </a:p>
          <a:p>
            <a:pPr marL="857250" lvl="1" indent="-457200"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Font typeface="+mj-lt"/>
              <a:buAutoNum type="alphaLcParenR"/>
              <a:tabLst>
                <a:tab pos="450850" algn="l"/>
              </a:tabLst>
            </a:pPr>
            <a:r>
              <a:rPr lang="en-US" sz="2400" dirty="0" smtClean="0">
                <a:solidFill>
                  <a:schemeClr val="tx1"/>
                </a:solidFill>
                <a:cs typeface="Arabic Typesetting" pitchFamily="66" charset="-78"/>
              </a:rPr>
              <a:t>self-employed workers; and</a:t>
            </a:r>
          </a:p>
          <a:p>
            <a:pPr marL="857250" lvl="1" indent="-457200"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Font typeface="+mj-lt"/>
              <a:buAutoNum type="alphaLcParenR"/>
              <a:tabLst>
                <a:tab pos="450850" algn="l"/>
              </a:tabLst>
            </a:pPr>
            <a:r>
              <a:rPr lang="en-US" sz="2400" dirty="0" smtClean="0">
                <a:solidFill>
                  <a:schemeClr val="tx1"/>
                </a:solidFill>
                <a:cs typeface="Arabic Typesetting" pitchFamily="66" charset="-78"/>
              </a:rPr>
              <a:t>unpaid family</a:t>
            </a:r>
            <a:r>
              <a:rPr lang="id-ID" sz="2400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cs typeface="Arabic Typesetting" pitchFamily="66" charset="-78"/>
              </a:rPr>
              <a:t>workers. </a:t>
            </a:r>
          </a:p>
          <a:p>
            <a:pPr marL="0" indent="0">
              <a:spcBef>
                <a:spcPts val="600"/>
              </a:spcBef>
              <a:buNone/>
              <a:tabLst>
                <a:tab pos="450850" algn="l"/>
              </a:tabLst>
            </a:pPr>
            <a:endParaRPr lang="id-ID" sz="1400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marL="0" indent="0">
              <a:spcBef>
                <a:spcPts val="600"/>
              </a:spcBef>
              <a:buNone/>
              <a:tabLst>
                <a:tab pos="450850" algn="l"/>
              </a:tabLst>
            </a:pP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These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three groups of workers are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presented as percentages of the total employed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89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Percentage of Employment by </a:t>
            </a:r>
            <a:r>
              <a:rPr lang="en-US" sz="4000" b="1" dirty="0" smtClean="0"/>
              <a:t>Status. 201</a:t>
            </a:r>
            <a:r>
              <a:rPr lang="id-ID" sz="4000" b="1" dirty="0" smtClean="0"/>
              <a:t>4-2015</a:t>
            </a:r>
            <a:endParaRPr lang="en-US" sz="4000" dirty="0"/>
          </a:p>
        </p:txBody>
      </p:sp>
      <p:graphicFrame>
        <p:nvGraphicFramePr>
          <p:cNvPr id="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393636"/>
              </p:ext>
            </p:extLst>
          </p:nvPr>
        </p:nvGraphicFramePr>
        <p:xfrm>
          <a:off x="457200" y="1700808"/>
          <a:ext cx="8253768" cy="47876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06688"/>
                <a:gridCol w="1286770"/>
                <a:gridCol w="1286770"/>
                <a:gridCol w="1286770"/>
                <a:gridCol w="1286770"/>
              </a:tblGrid>
              <a:tr h="3600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latin typeface="Garamond"/>
                      </a:endParaRPr>
                    </a:p>
                  </a:txBody>
                  <a:tcPr marL="8755" marR="8755" marT="9525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46649">
                <a:tc vMerge="1">
                  <a:txBody>
                    <a:bodyPr/>
                    <a:lstStyle/>
                    <a:p>
                      <a:pPr algn="l" fontAlgn="ctr"/>
                      <a:endParaRPr lang="id-ID" sz="1800" b="1" i="0" u="none" strike="noStrike" dirty="0">
                        <a:solidFill>
                          <a:schemeClr val="tx1"/>
                        </a:solidFill>
                        <a:latin typeface="Garamond"/>
                      </a:endParaRPr>
                    </a:p>
                  </a:txBody>
                  <a:tcPr marL="8755" marR="8755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6125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Total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8755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100.00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100.00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100.00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100.00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456586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 smtClean="0"/>
                        <a:t>a. Wage </a:t>
                      </a:r>
                      <a:r>
                        <a:rPr lang="id-ID" sz="1600" b="0" u="none" strike="noStrike" dirty="0"/>
                        <a:t>and salaried workers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8755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36.68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36.97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38.58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38.70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551526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 smtClean="0"/>
                        <a:t>b. Self-employed </a:t>
                      </a:r>
                      <a:r>
                        <a:rPr lang="id-ID" sz="1600" b="0" u="none" strike="noStrike" dirty="0"/>
                        <a:t>workers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8755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47.13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48.37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46.78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47.31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549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smtClean="0"/>
                        <a:t>     i</a:t>
                      </a:r>
                      <a:r>
                        <a:rPr lang="en-US" sz="1600" b="0" u="none" strike="noStrike" dirty="0"/>
                        <a:t>. Self-employed workers </a:t>
                      </a:r>
                      <a:r>
                        <a:rPr lang="en-US" sz="1600" b="0" u="none" strike="noStrike"/>
                        <a:t>with </a:t>
                      </a:r>
                      <a:r>
                        <a:rPr lang="en-US" sz="1600" b="0" u="none" strike="noStrike" smtClean="0"/>
                        <a:t>   </a:t>
                      </a:r>
                    </a:p>
                    <a:p>
                      <a:pPr algn="l" fontAlgn="b"/>
                      <a:r>
                        <a:rPr lang="en-US" sz="1600" b="0" u="none" strike="noStrike" smtClean="0"/>
                        <a:t>        employees </a:t>
                      </a:r>
                      <a:r>
                        <a:rPr lang="en-US" sz="1600" b="0" u="none" strike="noStrike" dirty="0"/>
                        <a:t>(employers)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78794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3.51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3.65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3.48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3.54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413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smtClean="0"/>
                        <a:t>    </a:t>
                      </a:r>
                      <a:r>
                        <a:rPr lang="id-ID" sz="1600" b="0" u="none" strike="noStrike" smtClean="0"/>
                        <a:t>ii</a:t>
                      </a:r>
                      <a:r>
                        <a:rPr lang="id-ID" sz="1600" b="0" u="none" strike="noStrike" dirty="0"/>
                        <a:t>. Own account workers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78794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33.90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34.69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33.47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32.85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331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smtClean="0"/>
                        <a:t>   </a:t>
                      </a:r>
                      <a:r>
                        <a:rPr lang="id-ID" sz="1600" b="0" u="none" strike="noStrike" smtClean="0"/>
                        <a:t>iii</a:t>
                      </a:r>
                      <a:r>
                        <a:rPr lang="id-ID" sz="1600" b="0" u="none" strike="noStrike" dirty="0"/>
                        <a:t>. Casual Workers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78794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9.72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10.03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9.83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10.92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50554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 smtClean="0"/>
                        <a:t>c. Unpaid </a:t>
                      </a:r>
                      <a:r>
                        <a:rPr lang="id-ID" sz="1600" b="0" u="none" strike="noStrike" dirty="0"/>
                        <a:t>family workers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8755" marR="8755" marT="9525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16.19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14.66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14.64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13.99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711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/>
                        <a:t>Vulnerable </a:t>
                      </a:r>
                      <a:r>
                        <a:rPr lang="en-US" sz="1600" b="0" u="none" strike="noStrike" dirty="0" smtClean="0"/>
                        <a:t>employment </a:t>
                      </a:r>
                      <a:r>
                        <a:rPr lang="en-US" sz="1600" b="0" u="none" strike="noStrike" dirty="0"/>
                        <a:t>(ii + iii </a:t>
                      </a:r>
                      <a:r>
                        <a:rPr lang="en-US" sz="1600" b="0" u="none" strike="noStrike" dirty="0" smtClean="0"/>
                        <a:t>+</a:t>
                      </a:r>
                      <a:r>
                        <a:rPr lang="id-ID" sz="1600" b="0" u="none" strike="noStrike" dirty="0" smtClean="0"/>
                        <a:t> c</a:t>
                      </a:r>
                      <a:r>
                        <a:rPr lang="en-US" sz="1600" b="0" u="none" strike="noStrike" dirty="0" smtClean="0"/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8755" marR="8755" marT="9525" marB="0" anchor="ctr"/>
                </a:tc>
                <a:tc>
                  <a:txBody>
                    <a:bodyPr/>
                    <a:lstStyle/>
                    <a:p>
                      <a:pPr marL="0" marR="10795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59.81</a:t>
                      </a:r>
                      <a:endParaRPr lang="id-ID" sz="1600" kern="12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0795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59.38</a:t>
                      </a:r>
                      <a:endParaRPr lang="id-ID" sz="1600" kern="12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0795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57.94</a:t>
                      </a:r>
                      <a:endParaRPr lang="id-ID" sz="1600" kern="12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0795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Calibri"/>
                          <a:cs typeface="Times New Roman"/>
                        </a:rPr>
                        <a:t>57.76</a:t>
                      </a:r>
                      <a:endParaRPr lang="id-ID" sz="1600" kern="1200" dirty="0"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4830"/>
          </a:xfrm>
          <a:ln>
            <a:noFill/>
          </a:ln>
        </p:spPr>
        <p:txBody>
          <a:bodyPr/>
          <a:lstStyle/>
          <a:p>
            <a:pPr marL="365760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 highest percentage of employment by status is self- </a:t>
            </a:r>
          </a:p>
          <a:p>
            <a:pPr marL="36576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employed workers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followed by wage and salaried workers.   </a:t>
            </a:r>
          </a:p>
          <a:p>
            <a:pPr marL="36576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and own account workers.</a:t>
            </a:r>
          </a:p>
          <a:p>
            <a:pPr marL="365760" indent="0">
              <a:spcBef>
                <a:spcPts val="0"/>
              </a:spcBef>
              <a:buNone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365760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Wage and salaried workers appears to increase from  </a:t>
            </a:r>
          </a:p>
          <a:p>
            <a:pPr marL="365760" indent="0">
              <a:spcBef>
                <a:spcPts val="0"/>
              </a:spcBef>
              <a:buNone/>
            </a:pPr>
            <a:r>
              <a:rPr lang="id-ID" dirty="0" smtClean="0">
                <a:solidFill>
                  <a:schemeClr val="tx1"/>
                </a:solidFill>
              </a:rPr>
              <a:t>August 2014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id-ID" dirty="0" smtClean="0">
                <a:solidFill>
                  <a:schemeClr val="tx1"/>
                </a:solidFill>
              </a:rPr>
              <a:t>August 2015.</a:t>
            </a:r>
            <a:endParaRPr lang="en-US" dirty="0" smtClean="0">
              <a:solidFill>
                <a:schemeClr val="tx1"/>
              </a:solidFill>
            </a:endParaRPr>
          </a:p>
          <a:p>
            <a:pPr marL="365760" indent="0">
              <a:spcBef>
                <a:spcPts val="0"/>
              </a:spcBef>
              <a:buNone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365760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There are about </a:t>
            </a:r>
            <a:r>
              <a:rPr lang="id-ID" dirty="0" smtClean="0">
                <a:solidFill>
                  <a:schemeClr val="tx1"/>
                </a:solidFill>
              </a:rPr>
              <a:t>57.76</a:t>
            </a:r>
            <a:r>
              <a:rPr lang="en-US" dirty="0" smtClean="0">
                <a:solidFill>
                  <a:schemeClr val="tx1"/>
                </a:solidFill>
              </a:rPr>
              <a:t> percent of employment categorized as vulnerable employment</a:t>
            </a:r>
            <a:r>
              <a:rPr lang="id-ID" dirty="0" smtClean="0">
                <a:solidFill>
                  <a:schemeClr val="tx1"/>
                </a:solidFill>
              </a:rPr>
              <a:t> in August 2015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365760" indent="0">
              <a:spcBef>
                <a:spcPts val="0"/>
              </a:spcBef>
              <a:buNone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365760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There is still a large percentage of unpaid family workers.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2880"/>
            <a:ext cx="8496944" cy="1111664"/>
          </a:xfrm>
        </p:spPr>
        <p:txBody>
          <a:bodyPr>
            <a:noAutofit/>
          </a:bodyPr>
          <a:lstStyle/>
          <a:p>
            <a:r>
              <a:rPr lang="en-US" sz="3600" b="1" dirty="0"/>
              <a:t>Percentage of Employment by </a:t>
            </a:r>
            <a:r>
              <a:rPr lang="en-US" sz="3600" b="1" dirty="0" smtClean="0"/>
              <a:t>Status. 201</a:t>
            </a:r>
            <a:r>
              <a:rPr lang="id-ID" sz="3600" b="1" dirty="0" smtClean="0"/>
              <a:t>4-2015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39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rgbClr val="FEFFFF"/>
                </a:solidFill>
              </a:rPr>
              <a:t> </a:t>
            </a:r>
            <a:r>
              <a:rPr lang="en-US" sz="4400" b="1">
                <a:solidFill>
                  <a:srgbClr val="FEFFFF"/>
                </a:solidFill>
              </a:rPr>
              <a:t>KILM </a:t>
            </a:r>
            <a:r>
              <a:rPr lang="id-ID" sz="4400" b="1">
                <a:solidFill>
                  <a:srgbClr val="FEFFFF"/>
                </a:solidFill>
              </a:rPr>
              <a:t>4.</a:t>
            </a:r>
            <a:r>
              <a:rPr lang="en-US" sz="4400" b="1">
                <a:solidFill>
                  <a:srgbClr val="FEFFFF"/>
                </a:solidFill>
              </a:rPr>
              <a:t> Employment by </a:t>
            </a:r>
            <a:r>
              <a:rPr lang="en-US" sz="4400" b="1" smtClean="0">
                <a:solidFill>
                  <a:srgbClr val="FEFFFF"/>
                </a:solidFill>
              </a:rPr>
              <a:t>sector</a:t>
            </a:r>
            <a:endParaRPr lang="en-US" sz="4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365760" indent="-39600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450850" algn="l"/>
              </a:tabLst>
            </a:pP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The indicator for employment by sector</a:t>
            </a:r>
            <a:r>
              <a:rPr lang="id-ID" sz="2800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divides employment into three broad groupings</a:t>
            </a:r>
            <a:r>
              <a:rPr lang="id-ID" sz="2800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of economic activity: agriculture</a:t>
            </a:r>
            <a:r>
              <a:rPr lang="id-ID" sz="2800" dirty="0" smtClean="0">
                <a:solidFill>
                  <a:schemeClr val="tx1"/>
                </a:solidFill>
                <a:cs typeface="Arabic Typesetting" pitchFamily="66" charset="-78"/>
              </a:rPr>
              <a:t>, manufacture,</a:t>
            </a: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 and services.</a:t>
            </a:r>
          </a:p>
          <a:p>
            <a:pPr marL="365760" indent="-39600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450850" algn="l"/>
              </a:tabLst>
            </a:pPr>
            <a:endParaRPr lang="id-ID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marL="365760" indent="-355600">
              <a:spcBef>
                <a:spcPts val="0"/>
              </a:spcBef>
              <a:buFont typeface="Wingdings" pitchFamily="2" charset="2"/>
              <a:buChar char="q"/>
              <a:tabLst>
                <a:tab pos="450850" algn="l"/>
              </a:tabLst>
            </a:pPr>
            <a:r>
              <a:rPr lang="en-US" sz="2800" dirty="0" err="1" smtClean="0">
                <a:solidFill>
                  <a:schemeClr val="tx1"/>
                </a:solidFill>
                <a:cs typeface="Arabic Typesetting" pitchFamily="66" charset="-78"/>
              </a:rPr>
              <a:t>Sectoral</a:t>
            </a: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 information is particularly useful</a:t>
            </a:r>
            <a:r>
              <a:rPr lang="id-ID" sz="2800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in identifying broad shifts in employment and</a:t>
            </a:r>
            <a:r>
              <a:rPr lang="id-ID" sz="2800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Arabic Typesetting" pitchFamily="66" charset="-78"/>
              </a:rPr>
              <a:t>stages of development.</a:t>
            </a:r>
            <a:endParaRPr lang="id-ID" sz="2800" dirty="0" smtClean="0">
              <a:solidFill>
                <a:schemeClr val="tx1"/>
              </a:solidFill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13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9347"/>
              </p:ext>
            </p:extLst>
          </p:nvPr>
        </p:nvGraphicFramePr>
        <p:xfrm>
          <a:off x="539551" y="1772816"/>
          <a:ext cx="8136906" cy="4541942"/>
        </p:xfrm>
        <a:graphic>
          <a:graphicData uri="http://schemas.openxmlformats.org/drawingml/2006/table">
            <a:tbl>
              <a:tblPr firstRow="1">
                <a:tableStyleId>{17292A2E-F333-43FB-9621-5CBBE7FDCDCB}</a:tableStyleId>
              </a:tblPr>
              <a:tblGrid>
                <a:gridCol w="1829227"/>
                <a:gridCol w="1425536"/>
                <a:gridCol w="1627381"/>
                <a:gridCol w="1627381"/>
                <a:gridCol w="1627381"/>
              </a:tblGrid>
              <a:tr h="72008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2400" u="none" strike="noStrike" dirty="0" smtClean="0"/>
                        <a:t>Sector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0" marT="0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6774">
                <a:tc vMerge="1">
                  <a:txBody>
                    <a:bodyPr/>
                    <a:lstStyle/>
                    <a:p>
                      <a:pPr algn="l" fontAlgn="ctr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0" marT="0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828772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u="none" strike="noStrike" dirty="0"/>
                        <a:t>Agriculture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34.56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34.00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33.20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32.88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828772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u="none" strike="noStrike" dirty="0"/>
                        <a:t>Manufacture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20.76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21.16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21.37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21.84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828772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u="none" strike="noStrike" dirty="0"/>
                        <a:t>Services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44.68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44.84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45.43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45.28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828772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u="none" strike="noStrike" dirty="0" smtClean="0"/>
                        <a:t>Total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100.00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100.00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100.00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100.00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2880"/>
            <a:ext cx="8568952" cy="1111664"/>
          </a:xfrm>
        </p:spPr>
        <p:txBody>
          <a:bodyPr>
            <a:noAutofit/>
          </a:bodyPr>
          <a:lstStyle/>
          <a:p>
            <a:r>
              <a:rPr lang="id-ID" sz="4000" b="1" dirty="0">
                <a:solidFill>
                  <a:schemeClr val="bg1"/>
                </a:solidFill>
              </a:rPr>
              <a:t>Percentage of Employment by </a:t>
            </a:r>
            <a:r>
              <a:rPr lang="id-ID" sz="4000" b="1" dirty="0" smtClean="0">
                <a:solidFill>
                  <a:schemeClr val="bg1"/>
                </a:solidFill>
              </a:rPr>
              <a:t>Sector. 2014-2015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5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086" y="1916832"/>
            <a:ext cx="8229600" cy="4224660"/>
          </a:xfrm>
          <a:ln>
            <a:noFill/>
          </a:ln>
        </p:spPr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 smtClean="0">
                <a:solidFill>
                  <a:schemeClr val="tx1"/>
                </a:solidFill>
              </a:rPr>
              <a:t>The largest percentage of employment by sector is in services. followed by agriculture and manufacturing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 smtClean="0">
                <a:solidFill>
                  <a:schemeClr val="tx1"/>
                </a:solidFill>
              </a:rPr>
              <a:t>Employment in the service sector </a:t>
            </a:r>
            <a:r>
              <a:rPr lang="id-ID" dirty="0" smtClean="0">
                <a:solidFill>
                  <a:schemeClr val="tx1"/>
                </a:solidFill>
              </a:rPr>
              <a:t>tend to increased from February 2014 to August 2015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 smtClean="0">
                <a:solidFill>
                  <a:schemeClr val="tx1"/>
                </a:solidFill>
              </a:rPr>
              <a:t>There is a tendency for employment in agriculture to decline from </a:t>
            </a:r>
            <a:r>
              <a:rPr lang="id-ID" dirty="0" smtClean="0">
                <a:solidFill>
                  <a:schemeClr val="tx1"/>
                </a:solidFill>
              </a:rPr>
              <a:t>Februariy 2014 to August 2015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8" y="182880"/>
            <a:ext cx="8496944" cy="1111664"/>
          </a:xfrm>
        </p:spPr>
        <p:txBody>
          <a:bodyPr>
            <a:noAutofit/>
          </a:bodyPr>
          <a:lstStyle/>
          <a:p>
            <a:r>
              <a:rPr lang="id-ID" sz="3600" b="1" dirty="0">
                <a:solidFill>
                  <a:schemeClr val="bg1"/>
                </a:solidFill>
              </a:rPr>
              <a:t>Percentage of Employment by </a:t>
            </a:r>
            <a:r>
              <a:rPr lang="id-ID" sz="3600" b="1" dirty="0" smtClean="0">
                <a:solidFill>
                  <a:schemeClr val="bg1"/>
                </a:solidFill>
              </a:rPr>
              <a:t>Sector. 2014-2015</a:t>
            </a:r>
            <a:r>
              <a:rPr lang="en-US" sz="3600" b="1" dirty="0" smtClean="0">
                <a:solidFill>
                  <a:schemeClr val="bg1"/>
                </a:solidFill>
              </a:rPr>
              <a:t> (</a:t>
            </a:r>
            <a:r>
              <a:rPr lang="en-US" sz="3600" b="1" dirty="0" err="1" smtClean="0">
                <a:solidFill>
                  <a:schemeClr val="bg1"/>
                </a:solidFill>
              </a:rPr>
              <a:t>cont</a:t>
            </a:r>
            <a:r>
              <a:rPr lang="en-US" sz="3600" b="1" dirty="0" smtClean="0">
                <a:solidFill>
                  <a:schemeClr val="bg1"/>
                </a:solidFill>
              </a:rPr>
              <a:t>)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KILM 5</a:t>
            </a:r>
            <a:r>
              <a:rPr lang="id-ID">
                <a:solidFill>
                  <a:schemeClr val="bg1"/>
                </a:solidFill>
              </a:rPr>
              <a:t>.</a:t>
            </a:r>
            <a:r>
              <a:rPr lang="en-US">
                <a:solidFill>
                  <a:schemeClr val="bg1"/>
                </a:solidFill>
              </a:rPr>
              <a:t> Part-time </a:t>
            </a:r>
            <a:r>
              <a:rPr lang="en-US" smtClean="0">
                <a:solidFill>
                  <a:schemeClr val="bg1"/>
                </a:solidFill>
              </a:rPr>
              <a:t>workers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  <a:cs typeface="Arabic Typesetting" pitchFamily="66" charset="-78"/>
              </a:rPr>
              <a:t>The indicator on part-time workers focuses</a:t>
            </a:r>
            <a:r>
              <a:rPr lang="id-ID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>
                <a:solidFill>
                  <a:schemeClr val="tx1"/>
                </a:solidFill>
                <a:cs typeface="Arabic Typesetting" pitchFamily="66" charset="-78"/>
              </a:rPr>
              <a:t>on individuals whose working hours total less</a:t>
            </a:r>
            <a:r>
              <a:rPr lang="id-ID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>
                <a:solidFill>
                  <a:schemeClr val="tx1"/>
                </a:solidFill>
                <a:cs typeface="Arabic Typesetting" pitchFamily="66" charset="-78"/>
              </a:rPr>
              <a:t>than “full time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”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,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>
                <a:solidFill>
                  <a:schemeClr val="tx1"/>
                </a:solidFill>
                <a:cs typeface="Arabic Typesetting" pitchFamily="66" charset="-78"/>
              </a:rPr>
              <a:t>as a proportion of total</a:t>
            </a:r>
            <a:r>
              <a:rPr lang="id-ID" dirty="0">
                <a:solidFill>
                  <a:schemeClr val="tx1"/>
                </a:solidFill>
                <a:cs typeface="Arabic Typesetting" pitchFamily="66" charset="-78"/>
              </a:rPr>
              <a:t> employment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.</a:t>
            </a:r>
            <a:endParaRPr lang="en-US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algn="just"/>
            <a:endParaRPr lang="id-ID" sz="1100" dirty="0">
              <a:solidFill>
                <a:schemeClr val="tx1"/>
              </a:solidFill>
              <a:cs typeface="Arabic Typesetting" pitchFamily="66" charset="-78"/>
            </a:endParaRPr>
          </a:p>
          <a:p>
            <a:pPr algn="just"/>
            <a:r>
              <a:rPr lang="id-ID" dirty="0">
                <a:solidFill>
                  <a:schemeClr val="tx1"/>
                </a:solidFill>
                <a:cs typeface="Arabic Typesetting" pitchFamily="66" charset="-78"/>
              </a:rPr>
              <a:t>Two measures </a:t>
            </a:r>
            <a:r>
              <a:rPr lang="en-US" dirty="0">
                <a:solidFill>
                  <a:schemeClr val="tx1"/>
                </a:solidFill>
                <a:cs typeface="Arabic Typesetting" pitchFamily="66" charset="-78"/>
              </a:rPr>
              <a:t>are calculated for this indicator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:</a:t>
            </a:r>
            <a:endParaRPr lang="en-US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algn="just"/>
            <a:endParaRPr lang="en-US" sz="1200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lvl="1" indent="-342900" algn="just">
              <a:buClr>
                <a:schemeClr val="bg2">
                  <a:lumMod val="50000"/>
                </a:schemeClr>
              </a:buClr>
              <a:buSzPct val="80000"/>
            </a:pPr>
            <a:r>
              <a:rPr lang="id-ID" sz="2400" dirty="0">
                <a:solidFill>
                  <a:schemeClr val="tx1"/>
                </a:solidFill>
              </a:rPr>
              <a:t>T</a:t>
            </a:r>
            <a:r>
              <a:rPr lang="en-US" sz="2400" dirty="0" err="1">
                <a:solidFill>
                  <a:schemeClr val="tx1"/>
                </a:solidFill>
              </a:rPr>
              <a:t>otal</a:t>
            </a:r>
            <a:r>
              <a:rPr lang="en-US" sz="2400" dirty="0">
                <a:solidFill>
                  <a:schemeClr val="tx1"/>
                </a:solidFill>
              </a:rPr>
              <a:t> part-time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employment as a proportion of total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employment (part-time employment rate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 lvl="1" algn="just">
              <a:buClr>
                <a:schemeClr val="bg2">
                  <a:lumMod val="50000"/>
                </a:schemeClr>
              </a:buClr>
              <a:buSzPct val="80000"/>
            </a:pPr>
            <a:endParaRPr lang="en-US" sz="1050" dirty="0" smtClean="0">
              <a:solidFill>
                <a:schemeClr val="tx1"/>
              </a:solidFill>
            </a:endParaRPr>
          </a:p>
          <a:p>
            <a:pPr lvl="1" indent="-342900" algn="just">
              <a:buClr>
                <a:schemeClr val="bg2">
                  <a:lumMod val="50000"/>
                </a:schemeClr>
              </a:buClr>
              <a:buSzPct val="80000"/>
            </a:pPr>
            <a:r>
              <a:rPr lang="id-ID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percentage of the part-time workforce</a:t>
            </a:r>
            <a:r>
              <a:rPr lang="id-ID" sz="2400" dirty="0">
                <a:solidFill>
                  <a:schemeClr val="tx1"/>
                </a:solidFill>
              </a:rPr>
              <a:t> comprised of women/</a:t>
            </a:r>
            <a:r>
              <a:rPr lang="en-US" sz="2400" dirty="0">
                <a:solidFill>
                  <a:schemeClr val="tx1"/>
                </a:solidFill>
              </a:rPr>
              <a:t>female shares of part-time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employment</a:t>
            </a:r>
            <a:endParaRPr lang="id-ID" sz="2400" dirty="0">
              <a:solidFill>
                <a:schemeClr val="tx1"/>
              </a:solidFill>
            </a:endParaRPr>
          </a:p>
          <a:p>
            <a:pPr algn="just"/>
            <a:endParaRPr lang="id-ID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829882"/>
              </p:ext>
            </p:extLst>
          </p:nvPr>
        </p:nvGraphicFramePr>
        <p:xfrm>
          <a:off x="466990" y="1772816"/>
          <a:ext cx="8215949" cy="461593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043444"/>
                <a:gridCol w="1212354"/>
                <a:gridCol w="1376876"/>
                <a:gridCol w="1239188"/>
                <a:gridCol w="1344087"/>
              </a:tblGrid>
              <a:tr h="64807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solidFill>
                            <a:schemeClr val="bg1"/>
                          </a:solidFill>
                        </a:rPr>
                        <a:t>Part-time employment rate</a:t>
                      </a:r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993" marT="79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9669">
                <a:tc vMerge="1">
                  <a:txBody>
                    <a:bodyPr/>
                    <a:lstStyle/>
                    <a:p>
                      <a:pPr algn="l" fontAlgn="b"/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6000" marR="7993" marT="79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42566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/>
                        <a:t>Total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7993" marT="7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21.40</a:t>
                      </a:r>
                    </a:p>
                  </a:txBody>
                  <a:tcPr marL="9525" marR="9525" marT="9525" marB="0" anchor="ctr"/>
                </a:tc>
              </a:tr>
              <a:tr h="842566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Male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180000" marR="7993" marT="7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15.25</a:t>
                      </a:r>
                    </a:p>
                  </a:txBody>
                  <a:tcPr marL="9525" marR="9525" marT="9525" marB="0" anchor="ctr"/>
                </a:tc>
              </a:tr>
              <a:tr h="842566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Female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180000" marR="7993" marT="7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31.81</a:t>
                      </a:r>
                    </a:p>
                  </a:txBody>
                  <a:tcPr marL="9525" marR="9525" marT="9525" marB="0" anchor="ctr"/>
                </a:tc>
              </a:tr>
              <a:tr h="9304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u="none" strike="noStrike" dirty="0"/>
                        <a:t>Female shares of part-time employment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7993" marT="79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57.06</a:t>
                      </a:r>
                      <a:endParaRPr lang="id-ID" sz="1800" b="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54.67</a:t>
                      </a:r>
                      <a:endParaRPr lang="id-ID" sz="1800" b="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56.72</a:t>
                      </a:r>
                      <a:endParaRPr lang="id-ID" sz="1800" b="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55.24</a:t>
                      </a:r>
                      <a:endParaRPr lang="id-ID" sz="1800" b="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d-ID" sz="3600" b="1" dirty="0">
                <a:solidFill>
                  <a:schemeClr val="bg1"/>
                </a:solidFill>
              </a:rPr>
              <a:t>P</a:t>
            </a:r>
            <a:r>
              <a:rPr lang="en-US" sz="3600" b="1" dirty="0">
                <a:solidFill>
                  <a:schemeClr val="bg1"/>
                </a:solidFill>
              </a:rPr>
              <a:t>art-time employment rate</a:t>
            </a:r>
            <a:r>
              <a:rPr lang="id-ID" sz="3600" b="1" dirty="0">
                <a:solidFill>
                  <a:schemeClr val="bg1"/>
                </a:solidFill>
              </a:rPr>
              <a:t> and </a:t>
            </a:r>
            <a:r>
              <a:rPr lang="en-US" sz="3600" b="1" dirty="0">
                <a:solidFill>
                  <a:schemeClr val="bg1"/>
                </a:solidFill>
              </a:rPr>
              <a:t>female shares of </a:t>
            </a:r>
            <a:r>
              <a:rPr lang="en-US" sz="3600" b="1" dirty="0" smtClean="0">
                <a:solidFill>
                  <a:schemeClr val="bg1"/>
                </a:solidFill>
              </a:rPr>
              <a:t>part-time </a:t>
            </a:r>
            <a:r>
              <a:rPr lang="id-ID" sz="3600" b="1" dirty="0" smtClean="0">
                <a:solidFill>
                  <a:schemeClr val="bg1"/>
                </a:solidFill>
              </a:rPr>
              <a:t>e</a:t>
            </a:r>
            <a:r>
              <a:rPr lang="en-US" sz="3600" b="1" dirty="0" err="1">
                <a:solidFill>
                  <a:schemeClr val="bg1"/>
                </a:solidFill>
              </a:rPr>
              <a:t>mployment</a:t>
            </a:r>
            <a:r>
              <a:rPr lang="id-ID" sz="3600" b="1" dirty="0">
                <a:solidFill>
                  <a:schemeClr val="bg1"/>
                </a:solidFill>
              </a:rPr>
              <a:t> </a:t>
            </a:r>
            <a:r>
              <a:rPr lang="id-ID" sz="3600" b="1" dirty="0" smtClean="0">
                <a:solidFill>
                  <a:schemeClr val="bg1"/>
                </a:solidFill>
              </a:rPr>
              <a:t>(%). 2014-2015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114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3552" y="1988839"/>
            <a:ext cx="8229600" cy="4248187"/>
          </a:xfrm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Part time employment rate appears to be </a:t>
            </a:r>
            <a:r>
              <a:rPr lang="id-ID" dirty="0" smtClean="0">
                <a:solidFill>
                  <a:schemeClr val="tx1"/>
                </a:solidFill>
              </a:rPr>
              <a:t>decrea</a:t>
            </a:r>
            <a:r>
              <a:rPr lang="en-US" dirty="0" smtClean="0">
                <a:solidFill>
                  <a:schemeClr val="tx1"/>
                </a:solidFill>
              </a:rPr>
              <a:t>sing from </a:t>
            </a:r>
            <a:r>
              <a:rPr lang="id-ID" dirty="0" smtClean="0">
                <a:solidFill>
                  <a:schemeClr val="tx1"/>
                </a:solidFill>
              </a:rPr>
              <a:t>August 2014 </a:t>
            </a:r>
            <a:r>
              <a:rPr lang="en-US" dirty="0" smtClean="0">
                <a:solidFill>
                  <a:schemeClr val="tx1"/>
                </a:solidFill>
              </a:rPr>
              <a:t>(18.33 percent) to </a:t>
            </a:r>
            <a:r>
              <a:rPr lang="id-ID" dirty="0" smtClean="0">
                <a:solidFill>
                  <a:schemeClr val="tx1"/>
                </a:solidFill>
              </a:rPr>
              <a:t>August 2015</a:t>
            </a:r>
            <a:r>
              <a:rPr lang="en-US" dirty="0" smtClean="0">
                <a:solidFill>
                  <a:schemeClr val="tx1"/>
                </a:solidFill>
              </a:rPr>
              <a:t> (21.90 percent). The pattern is similar for both male and female part time workers.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Part time employment rate is much higher for females than males.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More than half of part time workers are female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d-ID" sz="3600" b="1" dirty="0">
                <a:solidFill>
                  <a:schemeClr val="bg1"/>
                </a:solidFill>
              </a:rPr>
              <a:t>P</a:t>
            </a:r>
            <a:r>
              <a:rPr lang="en-US" sz="3600" b="1" dirty="0">
                <a:solidFill>
                  <a:schemeClr val="bg1"/>
                </a:solidFill>
              </a:rPr>
              <a:t>art-time employment rate</a:t>
            </a:r>
            <a:r>
              <a:rPr lang="id-ID" sz="3600" b="1" dirty="0">
                <a:solidFill>
                  <a:schemeClr val="bg1"/>
                </a:solidFill>
              </a:rPr>
              <a:t> and </a:t>
            </a:r>
            <a:r>
              <a:rPr lang="en-US" sz="3600" b="1" dirty="0">
                <a:solidFill>
                  <a:schemeClr val="bg1"/>
                </a:solidFill>
              </a:rPr>
              <a:t>female shares of </a:t>
            </a:r>
            <a:r>
              <a:rPr lang="en-US" sz="3600" b="1" dirty="0" smtClean="0">
                <a:solidFill>
                  <a:schemeClr val="bg1"/>
                </a:solidFill>
              </a:rPr>
              <a:t>part-time </a:t>
            </a:r>
            <a:r>
              <a:rPr lang="id-ID" sz="3600" b="1" dirty="0" smtClean="0">
                <a:solidFill>
                  <a:schemeClr val="bg1"/>
                </a:solidFill>
              </a:rPr>
              <a:t>e</a:t>
            </a:r>
            <a:r>
              <a:rPr lang="en-US" sz="3600" b="1" dirty="0" err="1">
                <a:solidFill>
                  <a:schemeClr val="bg1"/>
                </a:solidFill>
              </a:rPr>
              <a:t>mployment</a:t>
            </a:r>
            <a:r>
              <a:rPr lang="id-ID" sz="3600" b="1" dirty="0">
                <a:solidFill>
                  <a:schemeClr val="bg1"/>
                </a:solidFill>
              </a:rPr>
              <a:t> </a:t>
            </a:r>
            <a:r>
              <a:rPr lang="id-ID" sz="3600" b="1" dirty="0" smtClean="0">
                <a:solidFill>
                  <a:schemeClr val="bg1"/>
                </a:solidFill>
              </a:rPr>
              <a:t>(%). 2014-2015</a:t>
            </a:r>
            <a:r>
              <a:rPr lang="en-US" sz="3600" b="1" dirty="0" smtClean="0">
                <a:solidFill>
                  <a:schemeClr val="bg1"/>
                </a:solidFill>
              </a:rPr>
              <a:t>  (</a:t>
            </a:r>
            <a:r>
              <a:rPr lang="en-US" sz="3600" b="1" dirty="0" err="1" smtClean="0">
                <a:solidFill>
                  <a:schemeClr val="bg1"/>
                </a:solidFill>
              </a:rPr>
              <a:t>cont</a:t>
            </a:r>
            <a:r>
              <a:rPr lang="en-US" sz="3600" b="1" dirty="0" smtClean="0">
                <a:solidFill>
                  <a:schemeClr val="bg1"/>
                </a:solidFill>
              </a:rPr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90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b="1" dirty="0">
                <a:solidFill>
                  <a:schemeClr val="bg1"/>
                </a:solidFill>
              </a:rPr>
              <a:t>Key Indicators of the Labour </a:t>
            </a:r>
            <a:r>
              <a:rPr lang="id-ID" sz="4000" b="1" dirty="0" smtClean="0">
                <a:solidFill>
                  <a:schemeClr val="bg1"/>
                </a:solidFill>
              </a:rPr>
              <a:t>Market-KILM</a:t>
            </a:r>
            <a:endParaRPr lang="id-ID" sz="4000" b="1" dirty="0" smtClean="0">
              <a:solidFill>
                <a:schemeClr val="bg1"/>
              </a:solidFill>
              <a:latin typeface="+mn-lt"/>
              <a:cs typeface="Arabic Typesetting" pitchFamily="66" charset="-78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536504"/>
          </a:xfrm>
        </p:spPr>
        <p:txBody>
          <a:bodyPr>
            <a:normAutofit fontScale="92500"/>
          </a:bodyPr>
          <a:lstStyle/>
          <a:p>
            <a:pPr marL="27432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There are 20 KILM indicators suggested by the </a:t>
            </a: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ILO. </a:t>
            </a:r>
            <a:r>
              <a:rPr lang="en-US" b="1" dirty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but only </a:t>
            </a:r>
            <a:endParaRPr lang="en-US" b="1" dirty="0" smtClean="0">
              <a:solidFill>
                <a:srgbClr val="0070C0"/>
              </a:solidFill>
              <a:latin typeface="Garamond" pitchFamily="18" charset="0"/>
              <a:ea typeface="Arabic Typesetting"/>
              <a:cs typeface="Arabic Typesetting"/>
            </a:endParaRPr>
          </a:p>
          <a:p>
            <a:pPr marL="27432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13 that can </a:t>
            </a:r>
            <a:r>
              <a:rPr lang="en-US" b="1" dirty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be adopted in the National </a:t>
            </a:r>
            <a:r>
              <a:rPr lang="en-US" b="1" dirty="0" err="1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Labour</a:t>
            </a:r>
            <a:r>
              <a:rPr lang="en-US" b="1" dirty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 Force Survey </a:t>
            </a:r>
            <a:endParaRPr lang="en-US" b="1" dirty="0" smtClean="0">
              <a:solidFill>
                <a:srgbClr val="0070C0"/>
              </a:solidFill>
              <a:latin typeface="Garamond" pitchFamily="18" charset="0"/>
              <a:ea typeface="Arabic Typesetting"/>
              <a:cs typeface="Arabic Typesetting"/>
            </a:endParaRPr>
          </a:p>
          <a:p>
            <a:pPr marL="27432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  <a:ea typeface="Arabic Typesetting"/>
                <a:cs typeface="Arabic Typesetting"/>
              </a:rPr>
              <a:t>(with check marks):</a:t>
            </a:r>
          </a:p>
          <a:p>
            <a:pPr>
              <a:spcBef>
                <a:spcPts val="600"/>
              </a:spcBef>
              <a:buNone/>
            </a:pPr>
            <a:endParaRPr lang="en-US" sz="1300" dirty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1: </a:t>
            </a:r>
            <a:r>
              <a:rPr lang="en-US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Participation in the world of</a:t>
            </a: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w</a:t>
            </a:r>
            <a:r>
              <a:rPr lang="en-US" sz="2200" dirty="0" err="1" smtClean="0">
                <a:solidFill>
                  <a:srgbClr val="0070C0"/>
                </a:solidFill>
                <a:ea typeface="Arabic Typesetting"/>
                <a:cs typeface="Arabic Typesetting"/>
              </a:rPr>
              <a:t>ork</a:t>
            </a: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id-ID" sz="2200" b="1" dirty="0" smtClean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FF000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2: Employment-to-population ratio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 </a:t>
            </a:r>
            <a:endParaRPr lang="en-US" sz="2200" b="1" dirty="0" smtClean="0">
              <a:solidFill>
                <a:srgbClr val="FF0000"/>
              </a:solidFill>
              <a:ea typeface="Arabic Typesetting"/>
              <a:cs typeface="Calibri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3: Status in employment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4: Employment by sector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5: Part-time workers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6: Hours of work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7: </a:t>
            </a:r>
            <a:r>
              <a:rPr lang="en-US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Employment in the informal</a:t>
            </a: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sector</a:t>
            </a: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2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8: Unemployment </a:t>
            </a:r>
            <a:r>
              <a:rPr lang="id-ID" sz="22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2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buFont typeface="Arial" charset="0"/>
              <a:buNone/>
            </a:pPr>
            <a:endParaRPr lang="id-ID" dirty="0" smtClean="0">
              <a:latin typeface="Arabic Typesetting"/>
              <a:ea typeface="Arabic Typesetting"/>
              <a:cs typeface="Arabic Typesetting"/>
            </a:endParaRPr>
          </a:p>
          <a:p>
            <a:pPr>
              <a:buFont typeface="Arial" charset="0"/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9254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800" b="1">
                <a:solidFill>
                  <a:schemeClr val="bg1"/>
                </a:solidFill>
              </a:rPr>
              <a:t>KILM 6. Hours of </a:t>
            </a:r>
            <a:r>
              <a:rPr lang="id-ID" sz="4800" b="1" smtClean="0">
                <a:solidFill>
                  <a:schemeClr val="bg1"/>
                </a:solidFill>
              </a:rPr>
              <a:t>work</a:t>
            </a:r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This KILM measures relates the number of people employed by hours of worked (usually or actually</a:t>
            </a:r>
            <a:r>
              <a:rPr lang="en-US" dirty="0" smtClean="0">
                <a:solidFill>
                  <a:schemeClr val="tx1"/>
                </a:solidFill>
              </a:rPr>
              <a:t>):</a:t>
            </a:r>
          </a:p>
          <a:p>
            <a:pPr marL="857250" lvl="1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less </a:t>
            </a:r>
            <a:r>
              <a:rPr lang="en-US" sz="2400" dirty="0">
                <a:solidFill>
                  <a:schemeClr val="tx1"/>
                </a:solidFill>
              </a:rPr>
              <a:t>than 25 hours of work per </a:t>
            </a:r>
            <a:r>
              <a:rPr lang="en-US" sz="2400" dirty="0" smtClean="0">
                <a:solidFill>
                  <a:schemeClr val="tx1"/>
                </a:solidFill>
              </a:rPr>
              <a:t>week.</a:t>
            </a:r>
          </a:p>
          <a:p>
            <a:pPr marL="857250" lvl="1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between </a:t>
            </a:r>
            <a:r>
              <a:rPr lang="en-US" sz="2400" dirty="0">
                <a:solidFill>
                  <a:schemeClr val="tx1"/>
                </a:solidFill>
              </a:rPr>
              <a:t>25 and 34 </a:t>
            </a:r>
            <a:r>
              <a:rPr lang="en-US" sz="2400" dirty="0" smtClean="0">
                <a:solidFill>
                  <a:schemeClr val="tx1"/>
                </a:solidFill>
              </a:rPr>
              <a:t>hours.</a:t>
            </a:r>
          </a:p>
          <a:p>
            <a:pPr marL="857250" lvl="1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between </a:t>
            </a:r>
            <a:r>
              <a:rPr lang="en-US" sz="2400" dirty="0">
                <a:solidFill>
                  <a:schemeClr val="tx1"/>
                </a:solidFill>
              </a:rPr>
              <a:t>35 and 39 </a:t>
            </a:r>
            <a:r>
              <a:rPr lang="en-US" sz="2400" dirty="0" smtClean="0">
                <a:solidFill>
                  <a:schemeClr val="tx1"/>
                </a:solidFill>
              </a:rPr>
              <a:t>hours.</a:t>
            </a:r>
          </a:p>
          <a:p>
            <a:pPr marL="857250" lvl="1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between </a:t>
            </a:r>
            <a:r>
              <a:rPr lang="en-US" sz="2400" dirty="0">
                <a:solidFill>
                  <a:schemeClr val="tx1"/>
                </a:solidFill>
              </a:rPr>
              <a:t>40 and 48 </a:t>
            </a:r>
            <a:r>
              <a:rPr lang="en-US" sz="2400" dirty="0" smtClean="0">
                <a:solidFill>
                  <a:schemeClr val="tx1"/>
                </a:solidFill>
              </a:rPr>
              <a:t>hours.</a:t>
            </a:r>
          </a:p>
          <a:p>
            <a:pPr marL="857250" lvl="1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between </a:t>
            </a:r>
            <a:r>
              <a:rPr lang="en-US" sz="2400" dirty="0">
                <a:solidFill>
                  <a:schemeClr val="tx1"/>
                </a:solidFill>
              </a:rPr>
              <a:t>49 and 59 </a:t>
            </a:r>
            <a:r>
              <a:rPr lang="en-US" sz="2400" dirty="0" smtClean="0">
                <a:solidFill>
                  <a:schemeClr val="tx1"/>
                </a:solidFill>
              </a:rPr>
              <a:t>hours.</a:t>
            </a:r>
          </a:p>
          <a:p>
            <a:pPr marL="857250" lvl="1" indent="0"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and </a:t>
            </a:r>
            <a:r>
              <a:rPr lang="en-US" sz="2400" dirty="0">
                <a:solidFill>
                  <a:schemeClr val="tx1"/>
                </a:solidFill>
              </a:rPr>
              <a:t>60 hours to the </a:t>
            </a:r>
            <a:r>
              <a:rPr lang="en-US" sz="2400" dirty="0" smtClean="0">
                <a:solidFill>
                  <a:schemeClr val="tx1"/>
                </a:solidFill>
              </a:rPr>
              <a:t>top.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as </a:t>
            </a:r>
            <a:r>
              <a:rPr lang="en-US" dirty="0">
                <a:solidFill>
                  <a:schemeClr val="tx1"/>
                </a:solidFill>
              </a:rPr>
              <a:t>the data is available.</a:t>
            </a:r>
            <a:endParaRPr lang="id-ID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Percentage of </a:t>
            </a:r>
            <a:r>
              <a:rPr lang="id-ID" sz="4400" b="1" dirty="0">
                <a:solidFill>
                  <a:schemeClr val="bg1"/>
                </a:solidFill>
              </a:rPr>
              <a:t>Hours of </a:t>
            </a:r>
            <a:r>
              <a:rPr lang="id-ID" sz="4400" b="1" dirty="0" smtClean="0">
                <a:solidFill>
                  <a:schemeClr val="bg1"/>
                </a:solidFill>
              </a:rPr>
              <a:t>work. 2014-2015</a:t>
            </a:r>
            <a:endParaRPr lang="en-US" sz="4400" b="1" dirty="0"/>
          </a:p>
        </p:txBody>
      </p:sp>
      <p:graphicFrame>
        <p:nvGraphicFramePr>
          <p:cNvPr id="16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757594"/>
              </p:ext>
            </p:extLst>
          </p:nvPr>
        </p:nvGraphicFramePr>
        <p:xfrm>
          <a:off x="456936" y="1772815"/>
          <a:ext cx="8230128" cy="4905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71377"/>
                <a:gridCol w="1445965"/>
                <a:gridCol w="1604262"/>
                <a:gridCol w="1604262"/>
                <a:gridCol w="1604262"/>
              </a:tblGrid>
              <a:tr h="360041"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latin typeface="+mn-lt"/>
                        </a:rPr>
                        <a:t>Work of Hours</a:t>
                      </a:r>
                      <a:endParaRPr lang="id-ID" sz="16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678" marR="9678" marT="9525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4680"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678" marR="9678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9678" marR="967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100.00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678" marR="967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100.00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678" marR="967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100.00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678" marR="967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100.00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678" marR="9678" marT="9525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 hour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2.41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2.10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1.72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- 14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6.16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5.83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6.24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5.63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- 24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11.67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11.97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10.89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11.37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- 34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13.45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13.40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12.89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- 39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9.66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10.35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9.86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- 48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30.38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30.76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30.34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32.22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- 59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14.93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14.78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15.30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14.81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56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 hours and over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103" marR="9678" marT="9525" marB="0" anchor="ctr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11.13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11.19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8829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12.39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11.51</a:t>
                      </a:r>
                      <a:endParaRPr lang="id-ID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95786" y="1700808"/>
            <a:ext cx="8407020" cy="4608512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>
                <a:solidFill>
                  <a:schemeClr val="tx1"/>
                </a:solidFill>
              </a:rPr>
              <a:t>Almost 70 percent of workers in Indonesia worked for more than 35 hours per week. Two third of them worked more than 49 hours per week.</a:t>
            </a:r>
          </a:p>
          <a:p>
            <a:pPr algn="just"/>
            <a:r>
              <a:rPr lang="id-ID" dirty="0" smtClean="0">
                <a:solidFill>
                  <a:schemeClr val="tx1"/>
                </a:solidFill>
              </a:rPr>
              <a:t>Thirty percent of workers worked under the normal hours (less than 35 hours per week).</a:t>
            </a:r>
          </a:p>
          <a:p>
            <a:pPr algn="just"/>
            <a:r>
              <a:rPr lang="id-ID" dirty="0" smtClean="0">
                <a:solidFill>
                  <a:schemeClr val="tx1"/>
                </a:solidFill>
              </a:rPr>
              <a:t>Workers who worked normally 35-39 hours per week is around 1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id-ID" dirty="0" smtClean="0">
                <a:solidFill>
                  <a:schemeClr val="tx1"/>
                </a:solidFill>
              </a:rPr>
              <a:t> percent.</a:t>
            </a:r>
          </a:p>
          <a:p>
            <a:pPr algn="just"/>
            <a:r>
              <a:rPr lang="id-ID" dirty="0" smtClean="0">
                <a:solidFill>
                  <a:schemeClr val="tx1"/>
                </a:solidFill>
              </a:rPr>
              <a:t>There were not much different in patterns of working hours in every cycle of the survey. </a:t>
            </a:r>
          </a:p>
          <a:p>
            <a:endParaRPr lang="id-ID" sz="2400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rmAutofit fontScale="90000"/>
          </a:bodyPr>
          <a:lstStyle/>
          <a:p>
            <a:r>
              <a:rPr lang="id-ID" sz="44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Percentage of </a:t>
            </a:r>
            <a:r>
              <a:rPr lang="id-ID" sz="4400" b="1" dirty="0">
                <a:solidFill>
                  <a:schemeClr val="bg1"/>
                </a:solidFill>
              </a:rPr>
              <a:t>Hours of </a:t>
            </a:r>
            <a:r>
              <a:rPr lang="id-ID" sz="4400" b="1" dirty="0" smtClean="0">
                <a:solidFill>
                  <a:schemeClr val="bg1"/>
                </a:solidFill>
              </a:rPr>
              <a:t>work. 2014-2015</a:t>
            </a:r>
            <a:r>
              <a:rPr lang="en-US" sz="4400" b="1" dirty="0" smtClean="0">
                <a:solidFill>
                  <a:schemeClr val="bg1"/>
                </a:solidFill>
              </a:rPr>
              <a:t> (</a:t>
            </a:r>
            <a:r>
              <a:rPr lang="en-US" sz="4400" b="1" dirty="0" err="1" smtClean="0">
                <a:solidFill>
                  <a:schemeClr val="bg1"/>
                </a:solidFill>
              </a:rPr>
              <a:t>cont</a:t>
            </a:r>
            <a:r>
              <a:rPr lang="en-US" sz="4400" b="1" dirty="0" smtClean="0">
                <a:solidFill>
                  <a:schemeClr val="bg1"/>
                </a:solidFill>
              </a:rPr>
              <a:t>)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901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>
                <a:solidFill>
                  <a:schemeClr val="bg1"/>
                </a:solidFill>
              </a:rPr>
              <a:t>KILM 7. </a:t>
            </a:r>
            <a:r>
              <a:rPr lang="en-US" sz="4000" b="1" dirty="0" smtClean="0">
                <a:solidFill>
                  <a:schemeClr val="bg1"/>
                </a:solidFill>
              </a:rPr>
              <a:t>Employment in the informal</a:t>
            </a:r>
            <a:r>
              <a:rPr lang="id-ID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sector</a:t>
            </a:r>
            <a:endParaRPr lang="id-ID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632848" cy="4237931"/>
          </a:xfr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The KILM 7 indicator is a measure of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employment in the informal sector as a</a:t>
            </a:r>
            <a:r>
              <a:rPr lang="id-ID" sz="2800" dirty="0" smtClean="0">
                <a:solidFill>
                  <a:schemeClr val="tx1"/>
                </a:solidFill>
              </a:rPr>
              <a:t> percentage of total employment.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id-ID" sz="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BPS conduct a specific approach in determining the working population in the formal/informal. based on the status of the main work and the main </a:t>
            </a:r>
            <a:r>
              <a:rPr lang="id-ID" sz="2800" dirty="0" smtClean="0">
                <a:solidFill>
                  <a:schemeClr val="tx1"/>
                </a:solidFill>
              </a:rPr>
              <a:t>occupation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182880"/>
            <a:ext cx="8640960" cy="111166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id-ID" sz="3600" b="1" dirty="0" smtClean="0"/>
              <a:t>Percentage employment by sex </a:t>
            </a:r>
            <a:r>
              <a:rPr lang="en-US" sz="3600" b="1" dirty="0" smtClean="0"/>
              <a:t>and</a:t>
            </a:r>
            <a:r>
              <a:rPr lang="id-ID" sz="3600" b="1" dirty="0" smtClean="0"/>
              <a:t> sector. 2014-2015</a:t>
            </a:r>
            <a:endParaRPr lang="id-ID" sz="3600" b="1" dirty="0"/>
          </a:p>
        </p:txBody>
      </p:sp>
      <p:graphicFrame>
        <p:nvGraphicFramePr>
          <p:cNvPr id="7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289602"/>
              </p:ext>
            </p:extLst>
          </p:nvPr>
        </p:nvGraphicFramePr>
        <p:xfrm>
          <a:off x="539552" y="1772815"/>
          <a:ext cx="8230445" cy="38206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6033"/>
                <a:gridCol w="1242408"/>
                <a:gridCol w="1439921"/>
                <a:gridCol w="1301570"/>
                <a:gridCol w="1387032"/>
                <a:gridCol w="1343481"/>
              </a:tblGrid>
              <a:tr h="5760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Sex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Sector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/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52545">
                <a:tc vMerge="1">
                  <a:txBody>
                    <a:bodyPr/>
                    <a:lstStyle/>
                    <a:p>
                      <a:pPr algn="l" fontAlgn="ctr"/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/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/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 smtClean="0"/>
                        <a:t>Formal</a:t>
                      </a:r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 smtClean="0"/>
                        <a:t>Male</a:t>
                      </a:r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marL="0" marR="18034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effectLst/>
                        </a:rPr>
                        <a:t>64.94</a:t>
                      </a:r>
                      <a:endParaRPr lang="id-ID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65.69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64.67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65.71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latin typeface="+mj-lt"/>
                      </a:endParaRP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 smtClean="0"/>
                        <a:t>Female</a:t>
                      </a:r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marL="0" marR="180340" lv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effectLst/>
                        </a:rPr>
                        <a:t>35.06</a:t>
                      </a:r>
                      <a:endParaRPr lang="id-ID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34.31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35.33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34.29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 vMerge="1"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u="none" strike="noStrike" kern="1200" dirty="0" smtClean="0"/>
                        <a:t>Total</a:t>
                      </a:r>
                      <a:endParaRPr lang="id-ID" sz="20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600" u="none" strike="noStrike" kern="1200" dirty="0" smtClean="0">
                          <a:effectLst/>
                        </a:rPr>
                        <a:t>46.41</a:t>
                      </a:r>
                      <a:endParaRPr lang="id-ID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46.76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48.15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48.28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 smtClean="0"/>
                        <a:t>Informal</a:t>
                      </a:r>
                      <a:endParaRPr lang="id-ID" sz="2000" u="none" strike="noStrike" dirty="0"/>
                    </a:p>
                    <a:p>
                      <a:pPr algn="l" fontAlgn="b"/>
                      <a:r>
                        <a:rPr lang="en-US" sz="2000" u="none" strike="noStrike" dirty="0" smtClean="0"/>
                        <a:t> </a:t>
                      </a:r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 smtClean="0"/>
                        <a:t>Male</a:t>
                      </a:r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marL="0" marR="18034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effectLst/>
                        </a:rPr>
                        <a:t>58.31</a:t>
                      </a:r>
                      <a:endParaRPr lang="id-ID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59.41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57.13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60.16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latin typeface="+mj-lt"/>
                      </a:endParaRP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 smtClean="0"/>
                        <a:t>Female</a:t>
                      </a:r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marL="0" marR="18034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effectLst/>
                        </a:rPr>
                        <a:t>41.69</a:t>
                      </a:r>
                      <a:endParaRPr lang="id-ID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40.59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42.87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39.84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 vMerge="1"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latin typeface="+mj-lt"/>
                      </a:endParaRPr>
                    </a:p>
                  </a:txBody>
                  <a:tcPr marL="3600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u="none" strike="noStrike" kern="1200" dirty="0" smtClean="0"/>
                        <a:t>Total</a:t>
                      </a:r>
                      <a:endParaRPr lang="id-ID" sz="20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effectLst/>
                        </a:rPr>
                        <a:t>5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3.59</a:t>
                      </a:r>
                      <a:endParaRPr lang="id-ID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53.24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51.85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 smtClean="0">
                          <a:effectLst/>
                        </a:rPr>
                        <a:t>51.72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65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52" y="1700807"/>
            <a:ext cx="8229600" cy="41950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More than 50 percent are working in the informal sector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percentage of informal sector employment tend to decrease from </a:t>
            </a:r>
            <a:r>
              <a:rPr lang="id-ID" dirty="0" smtClean="0">
                <a:solidFill>
                  <a:schemeClr val="tx1"/>
                </a:solidFill>
              </a:rPr>
              <a:t>February 2014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id-ID" dirty="0" smtClean="0">
                <a:solidFill>
                  <a:schemeClr val="tx1"/>
                </a:solidFill>
              </a:rPr>
              <a:t>August 2015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percentage </a:t>
            </a:r>
            <a:r>
              <a:rPr lang="id-ID" dirty="0" smtClean="0">
                <a:solidFill>
                  <a:schemeClr val="tx1"/>
                </a:solidFill>
              </a:rPr>
              <a:t>of informal </a:t>
            </a:r>
            <a:r>
              <a:rPr lang="en-US" dirty="0" smtClean="0">
                <a:solidFill>
                  <a:schemeClr val="tx1"/>
                </a:solidFill>
              </a:rPr>
              <a:t>workers</a:t>
            </a:r>
            <a:r>
              <a:rPr lang="id-ID" dirty="0" smtClean="0">
                <a:solidFill>
                  <a:schemeClr val="tx1"/>
                </a:solidFill>
              </a:rPr>
              <a:t> was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higher for Male than Female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The pattern of informal worker were </a:t>
            </a:r>
            <a:r>
              <a:rPr lang="en-GB" dirty="0" err="1" smtClean="0">
                <a:solidFill>
                  <a:schemeClr val="tx1"/>
                </a:solidFill>
              </a:rPr>
              <a:t>fluctuative</a:t>
            </a:r>
            <a:r>
              <a:rPr lang="en-GB" dirty="0" smtClean="0">
                <a:solidFill>
                  <a:schemeClr val="tx1"/>
                </a:solidFill>
              </a:rPr>
              <a:t> both for male and female.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51520" y="182880"/>
            <a:ext cx="8568952" cy="1111664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id-ID" sz="3600" b="1" dirty="0" smtClean="0"/>
              <a:t>Percentage employment by sex </a:t>
            </a:r>
            <a:r>
              <a:rPr lang="en-US" sz="3600" b="1" dirty="0" smtClean="0"/>
              <a:t>and</a:t>
            </a:r>
            <a:r>
              <a:rPr lang="id-ID" sz="3600" b="1" dirty="0" smtClean="0"/>
              <a:t> sector. 2014-2015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id-ID" sz="3600" b="1" dirty="0"/>
          </a:p>
        </p:txBody>
      </p:sp>
    </p:spTree>
    <p:extLst>
      <p:ext uri="{BB962C8B-B14F-4D97-AF65-F5344CB8AC3E}">
        <p14:creationId xmlns:p14="http://schemas.microsoft.com/office/powerpoint/2010/main" val="1526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>
                <a:solidFill>
                  <a:srgbClr val="FEFFFF"/>
                </a:solidFill>
              </a:rPr>
              <a:t> </a:t>
            </a:r>
            <a:r>
              <a:rPr lang="en-US" b="1"/>
              <a:t>KILM </a:t>
            </a:r>
            <a:r>
              <a:rPr lang="id-ID" b="1"/>
              <a:t>8.</a:t>
            </a:r>
            <a:r>
              <a:rPr lang="en-US" b="1"/>
              <a:t> </a:t>
            </a:r>
            <a:r>
              <a:rPr lang="en-US" b="1" smtClean="0"/>
              <a:t>Unemployment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noFill/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  <a:tabLst>
                <a:tab pos="450850" algn="l"/>
              </a:tabLst>
            </a:pP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T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he unemployment rate simply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tells us the proportion of the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cs typeface="Arabic Typesetting" pitchFamily="66" charset="-78"/>
              </a:rPr>
              <a:t>labour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 force that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does not have a job but is available and actively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looking for work.</a:t>
            </a:r>
          </a:p>
          <a:p>
            <a:pPr marL="0" indent="0" algn="just">
              <a:spcBef>
                <a:spcPts val="0"/>
              </a:spcBef>
              <a:buNone/>
              <a:tabLst>
                <a:tab pos="450850" algn="l"/>
              </a:tabLst>
            </a:pPr>
            <a:endParaRPr lang="id-ID" sz="1600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marL="0" indent="0" algn="just">
              <a:spcBef>
                <a:spcPts val="0"/>
              </a:spcBef>
              <a:buNone/>
              <a:tabLst>
                <a:tab pos="450850" algn="l"/>
              </a:tabLst>
            </a:pP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It should be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emphasized that it is the </a:t>
            </a:r>
            <a:r>
              <a:rPr lang="en-US" dirty="0" err="1" smtClean="0">
                <a:solidFill>
                  <a:schemeClr val="tx1"/>
                </a:solidFill>
                <a:cs typeface="Arabic Typesetting" pitchFamily="66" charset="-78"/>
              </a:rPr>
              <a:t>labour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 force or the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economically active portion of the population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that serves as the base for this statistic. not the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total population.</a:t>
            </a:r>
            <a:endParaRPr lang="id-ID" dirty="0" smtClean="0">
              <a:solidFill>
                <a:schemeClr val="tx1"/>
              </a:solidFill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28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91562"/>
              </p:ext>
            </p:extLst>
          </p:nvPr>
        </p:nvGraphicFramePr>
        <p:xfrm>
          <a:off x="539552" y="1776078"/>
          <a:ext cx="7992888" cy="3885169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409956"/>
                <a:gridCol w="1478476"/>
                <a:gridCol w="1368152"/>
                <a:gridCol w="1224136"/>
                <a:gridCol w="1512168"/>
              </a:tblGrid>
              <a:tr h="57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/>
                        <a:t>Sex</a:t>
                      </a:r>
                      <a:endParaRPr lang="id-ID" sz="2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74433">
                <a:tc>
                  <a:txBody>
                    <a:bodyPr/>
                    <a:lstStyle/>
                    <a:p>
                      <a:pPr algn="l" fontAlgn="ctr"/>
                      <a:endParaRPr lang="id-ID" sz="2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91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/>
                        <a:t> </a:t>
                      </a:r>
                      <a:r>
                        <a:rPr lang="id-ID" sz="2400" u="none" strike="noStrike" dirty="0" smtClean="0"/>
                        <a:t>Male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R="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5.62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5.75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5.76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6.07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1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smtClean="0"/>
                        <a:t> </a:t>
                      </a:r>
                      <a:r>
                        <a:rPr lang="id-ID" sz="2400" u="none" strike="noStrike" smtClean="0"/>
                        <a:t>Female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R="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5.84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6.26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5.89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6.37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1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smtClean="0"/>
                        <a:t> </a:t>
                      </a:r>
                      <a:r>
                        <a:rPr lang="id-ID" sz="2400" u="none" strike="noStrike" smtClean="0"/>
                        <a:t>Total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R="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5.70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5.94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5.81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 smtClean="0">
                          <a:effectLst/>
                          <a:latin typeface="Cambria" panose="02040503050406030204" pitchFamily="18" charset="0"/>
                        </a:rPr>
                        <a:t>6.18 </a:t>
                      </a:r>
                      <a:endParaRPr lang="en-GB" sz="1800" b="1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b="1" dirty="0">
                <a:solidFill>
                  <a:schemeClr val="bg1"/>
                </a:solidFill>
              </a:rPr>
              <a:t>Unemployment Rate by Sex </a:t>
            </a:r>
            <a:r>
              <a:rPr lang="id-ID" sz="4400" b="1" dirty="0" smtClean="0">
                <a:solidFill>
                  <a:schemeClr val="bg1"/>
                </a:solidFill>
              </a:rPr>
              <a:t>(%). 2012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5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3400" dirty="0" smtClean="0">
                <a:solidFill>
                  <a:schemeClr val="tx1"/>
                </a:solidFill>
              </a:rPr>
              <a:t>Unemployment rate in Indonesia in </a:t>
            </a:r>
            <a:r>
              <a:rPr lang="en-GB" sz="3400" dirty="0" smtClean="0">
                <a:solidFill>
                  <a:schemeClr val="tx1"/>
                </a:solidFill>
              </a:rPr>
              <a:t>August</a:t>
            </a:r>
            <a:r>
              <a:rPr lang="id-ID" sz="3400" dirty="0" smtClean="0">
                <a:solidFill>
                  <a:schemeClr val="tx1"/>
                </a:solidFill>
              </a:rPr>
              <a:t> was </a:t>
            </a:r>
            <a:r>
              <a:rPr lang="en-GB" sz="3400" dirty="0" smtClean="0">
                <a:solidFill>
                  <a:schemeClr val="tx1"/>
                </a:solidFill>
              </a:rPr>
              <a:t>6.18</a:t>
            </a:r>
            <a:r>
              <a:rPr lang="id-ID" sz="3400" dirty="0" smtClean="0">
                <a:solidFill>
                  <a:schemeClr val="tx1"/>
                </a:solidFill>
              </a:rPr>
              <a:t> percent.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3400" dirty="0" smtClean="0">
                <a:solidFill>
                  <a:schemeClr val="tx1"/>
                </a:solidFill>
              </a:rPr>
              <a:t>There was a </a:t>
            </a:r>
            <a:r>
              <a:rPr lang="en-GB" sz="3400" dirty="0" err="1" smtClean="0">
                <a:solidFill>
                  <a:schemeClr val="tx1"/>
                </a:solidFill>
              </a:rPr>
              <a:t>increas</a:t>
            </a:r>
            <a:r>
              <a:rPr lang="id-ID" sz="3400" dirty="0" smtClean="0">
                <a:solidFill>
                  <a:schemeClr val="tx1"/>
                </a:solidFill>
              </a:rPr>
              <a:t>e of 0.</a:t>
            </a:r>
            <a:r>
              <a:rPr lang="en-GB" sz="3400" dirty="0" smtClean="0">
                <a:solidFill>
                  <a:schemeClr val="tx1"/>
                </a:solidFill>
              </a:rPr>
              <a:t>24</a:t>
            </a:r>
            <a:r>
              <a:rPr lang="id-ID" sz="3400" dirty="0" smtClean="0">
                <a:solidFill>
                  <a:schemeClr val="tx1"/>
                </a:solidFill>
              </a:rPr>
              <a:t> percent in unemployment rate from </a:t>
            </a:r>
            <a:r>
              <a:rPr lang="en-GB" sz="3400" dirty="0" smtClean="0">
                <a:solidFill>
                  <a:schemeClr val="tx1"/>
                </a:solidFill>
              </a:rPr>
              <a:t>August 2014</a:t>
            </a:r>
            <a:r>
              <a:rPr lang="id-ID" sz="3400" dirty="0" smtClean="0">
                <a:solidFill>
                  <a:schemeClr val="tx1"/>
                </a:solidFill>
              </a:rPr>
              <a:t> to </a:t>
            </a:r>
            <a:r>
              <a:rPr lang="en-GB" sz="3400" dirty="0" smtClean="0">
                <a:solidFill>
                  <a:schemeClr val="tx1"/>
                </a:solidFill>
              </a:rPr>
              <a:t>August 2015</a:t>
            </a:r>
            <a:r>
              <a:rPr lang="id-ID" sz="34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3400" dirty="0" smtClean="0">
                <a:solidFill>
                  <a:schemeClr val="tx1"/>
                </a:solidFill>
              </a:rPr>
              <a:t>Unemployment rate was higher among females than males.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3400" dirty="0" smtClean="0">
                <a:solidFill>
                  <a:schemeClr val="tx1"/>
                </a:solidFill>
              </a:rPr>
              <a:t>Unemplyment rate for males </a:t>
            </a:r>
            <a:r>
              <a:rPr lang="en-GB" sz="3400" dirty="0" smtClean="0">
                <a:solidFill>
                  <a:schemeClr val="tx1"/>
                </a:solidFill>
              </a:rPr>
              <a:t>tend to </a:t>
            </a:r>
            <a:r>
              <a:rPr lang="id-ID" sz="3400" dirty="0" smtClean="0">
                <a:solidFill>
                  <a:schemeClr val="tx1"/>
                </a:solidFill>
              </a:rPr>
              <a:t>decreased from </a:t>
            </a:r>
            <a:r>
              <a:rPr lang="en-GB" sz="3400" dirty="0" smtClean="0">
                <a:solidFill>
                  <a:schemeClr val="tx1"/>
                </a:solidFill>
              </a:rPr>
              <a:t>February 2014 to August 2015</a:t>
            </a:r>
            <a:r>
              <a:rPr lang="id-ID" sz="34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3400" dirty="0">
                <a:solidFill>
                  <a:schemeClr val="tx1"/>
                </a:solidFill>
              </a:rPr>
              <a:t>Unemplyment rate for </a:t>
            </a:r>
            <a:r>
              <a:rPr lang="en-GB" sz="3400" dirty="0" err="1" smtClean="0">
                <a:solidFill>
                  <a:schemeClr val="tx1"/>
                </a:solidFill>
              </a:rPr>
              <a:t>fe</a:t>
            </a:r>
            <a:r>
              <a:rPr lang="id-ID" sz="3400" dirty="0" smtClean="0">
                <a:solidFill>
                  <a:schemeClr val="tx1"/>
                </a:solidFill>
              </a:rPr>
              <a:t>males from </a:t>
            </a:r>
            <a:r>
              <a:rPr lang="en-GB" sz="3400" dirty="0">
                <a:solidFill>
                  <a:schemeClr val="tx1"/>
                </a:solidFill>
              </a:rPr>
              <a:t>February 2014 to August </a:t>
            </a:r>
            <a:r>
              <a:rPr lang="en-GB" sz="3400" dirty="0" smtClean="0">
                <a:solidFill>
                  <a:schemeClr val="tx1"/>
                </a:solidFill>
              </a:rPr>
              <a:t>2015 was </a:t>
            </a:r>
            <a:r>
              <a:rPr lang="en-GB" sz="3400" dirty="0" err="1" smtClean="0">
                <a:solidFill>
                  <a:schemeClr val="tx1"/>
                </a:solidFill>
              </a:rPr>
              <a:t>fluctuative</a:t>
            </a:r>
            <a:r>
              <a:rPr lang="id-ID" sz="3400" dirty="0" smtClean="0">
                <a:solidFill>
                  <a:schemeClr val="tx1"/>
                </a:solidFill>
              </a:rPr>
              <a:t>.</a:t>
            </a:r>
            <a:endParaRPr lang="id-ID" sz="34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8" y="182880"/>
            <a:ext cx="8424936" cy="1111664"/>
          </a:xfrm>
        </p:spPr>
        <p:txBody>
          <a:bodyPr>
            <a:normAutofit fontScale="90000"/>
          </a:bodyPr>
          <a:lstStyle/>
          <a:p>
            <a:r>
              <a:rPr lang="id-ID" sz="4400" b="1" dirty="0">
                <a:solidFill>
                  <a:schemeClr val="bg1"/>
                </a:solidFill>
              </a:rPr>
              <a:t>Unemployment Rate by Sex </a:t>
            </a:r>
            <a:r>
              <a:rPr lang="id-ID" sz="4400" b="1" dirty="0" smtClean="0">
                <a:solidFill>
                  <a:schemeClr val="bg1"/>
                </a:solidFill>
              </a:rPr>
              <a:t>(%). 2014-2015</a:t>
            </a:r>
            <a:r>
              <a:rPr lang="en-US" sz="4400" b="1" dirty="0" smtClean="0">
                <a:solidFill>
                  <a:schemeClr val="bg1"/>
                </a:solidFill>
              </a:rPr>
              <a:t> (</a:t>
            </a:r>
            <a:r>
              <a:rPr lang="en-US" sz="4400" b="1" dirty="0" err="1" smtClean="0">
                <a:solidFill>
                  <a:schemeClr val="bg1"/>
                </a:solidFill>
              </a:rPr>
              <a:t>cont</a:t>
            </a:r>
            <a:r>
              <a:rPr lang="en-US" sz="4400" b="1" dirty="0" smtClean="0">
                <a:solidFill>
                  <a:schemeClr val="bg1"/>
                </a:solidFill>
              </a:rPr>
              <a:t>)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2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>
                <a:ln w="18415" cmpd="sng">
                  <a:solidFill>
                    <a:srgbClr val="FFFFFF"/>
                  </a:solidFill>
                  <a:prstDash val="solid"/>
                </a:ln>
              </a:rPr>
              <a:t>KILM </a:t>
            </a:r>
            <a:r>
              <a:rPr lang="id-ID" sz="4400" b="1">
                <a:ln w="18415" cmpd="sng">
                  <a:solidFill>
                    <a:srgbClr val="FFFFFF"/>
                  </a:solidFill>
                  <a:prstDash val="solid"/>
                </a:ln>
              </a:rPr>
              <a:t>9</a:t>
            </a:r>
            <a:r>
              <a:rPr lang="en-GB" sz="4400" b="1">
                <a:ln w="18415" cmpd="sng">
                  <a:solidFill>
                    <a:srgbClr val="FFFFFF"/>
                  </a:solidFill>
                  <a:prstDash val="solid"/>
                </a:ln>
              </a:rPr>
              <a:t>. </a:t>
            </a:r>
            <a:r>
              <a:rPr lang="en-US" sz="4400" b="1">
                <a:ln w="18415" cmpd="sng">
                  <a:solidFill>
                    <a:srgbClr val="FFFFFF"/>
                  </a:solidFill>
                  <a:prstDash val="solid"/>
                </a:ln>
              </a:rPr>
              <a:t>Youth </a:t>
            </a:r>
            <a:r>
              <a:rPr lang="en-US" sz="4400" b="1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unemployment</a:t>
            </a:r>
            <a:endParaRPr lang="en-US" sz="4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52928" cy="4464496"/>
          </a:xfrm>
        </p:spPr>
        <p:txBody>
          <a:bodyPr/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Youth unemployment as a </a:t>
            </a:r>
            <a:r>
              <a:rPr lang="en-US" dirty="0">
                <a:solidFill>
                  <a:schemeClr val="tx1"/>
                </a:solidFill>
              </a:rPr>
              <a:t>proportion of the young </a:t>
            </a:r>
            <a:r>
              <a:rPr lang="en-US" dirty="0" smtClean="0">
                <a:solidFill>
                  <a:schemeClr val="tx1"/>
                </a:solidFill>
              </a:rPr>
              <a:t>population. </a:t>
            </a:r>
            <a:r>
              <a:rPr lang="en-US" dirty="0">
                <a:solidFill>
                  <a:schemeClr val="tx1"/>
                </a:solidFill>
              </a:rPr>
              <a:t>the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population for that age group replaces the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labour</a:t>
            </a:r>
            <a:r>
              <a:rPr lang="en-US" dirty="0">
                <a:solidFill>
                  <a:schemeClr val="tx1"/>
                </a:solidFill>
              </a:rPr>
              <a:t> force as the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denominator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For the purpose of this </a:t>
            </a:r>
            <a:r>
              <a:rPr lang="en-US" dirty="0" smtClean="0">
                <a:solidFill>
                  <a:schemeClr val="tx1"/>
                </a:solidFill>
              </a:rPr>
              <a:t>indicator.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term “youth” covers persons aged 15 to 24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years and “adult” refers to persons aged 25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years and over. The indicator consists of four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distinct </a:t>
            </a:r>
            <a:r>
              <a:rPr lang="en-US" dirty="0" smtClean="0">
                <a:solidFill>
                  <a:schemeClr val="tx1"/>
                </a:solidFill>
              </a:rPr>
              <a:t>measurements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each representing a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different aspect of the youth unemployment</a:t>
            </a:r>
            <a:r>
              <a:rPr lang="id-ID" dirty="0">
                <a:solidFill>
                  <a:schemeClr val="tx1"/>
                </a:solidFill>
              </a:rPr>
              <a:t> problem.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1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525439" y="1675209"/>
            <a:ext cx="8229600" cy="470611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9: Youth unemployment </a:t>
            </a:r>
            <a:r>
              <a:rPr lang="id-ID" sz="20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0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10: Long-term unemployment</a:t>
            </a:r>
            <a:endParaRPr lang="id-ID" sz="2000" dirty="0" smtClean="0">
              <a:solidFill>
                <a:srgbClr val="0070C0"/>
              </a:solidFill>
              <a:ea typeface="Arabic Typesetting"/>
              <a:cs typeface="Arabic Typesetting"/>
              <a:hlinkClick r:id="" action="ppaction://noaction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11: Unemployment by educational attainment </a:t>
            </a:r>
            <a:r>
              <a:rPr lang="id-ID" sz="20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0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12: Time-related underemployment </a:t>
            </a:r>
            <a:r>
              <a:rPr lang="id-ID" sz="20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000" b="1" i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13: Inactivity </a:t>
            </a:r>
            <a:r>
              <a:rPr lang="id-ID" sz="20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000" b="1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14: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Educational attainment and</a:t>
            </a: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illiteracy indicator</a:t>
            </a: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id-ID" sz="2000" b="1" dirty="0">
                <a:solidFill>
                  <a:srgbClr val="FF0000"/>
                </a:solidFill>
                <a:ea typeface="Arabic Typesetting"/>
                <a:cs typeface="Calibri"/>
              </a:rPr>
              <a:t>√</a:t>
            </a:r>
            <a:endParaRPr lang="id-ID" sz="2000" b="1" u="sng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15: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Wage and </a:t>
            </a:r>
            <a:r>
              <a:rPr lang="en-US" sz="2000" dirty="0" err="1" smtClean="0">
                <a:solidFill>
                  <a:srgbClr val="0070C0"/>
                </a:solidFill>
                <a:ea typeface="Arabic Typesetting"/>
                <a:cs typeface="Arabic Typesetting"/>
              </a:rPr>
              <a:t>labour</a:t>
            </a: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cost</a:t>
            </a: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indicators</a:t>
            </a:r>
            <a:endParaRPr lang="id-ID" sz="2000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16: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Occupational wage and earning</a:t>
            </a: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indices</a:t>
            </a:r>
            <a:endParaRPr lang="id-ID" sz="2000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17: Hourly compensation costs</a:t>
            </a: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18: Labour productivity</a:t>
            </a:r>
          </a:p>
          <a:p>
            <a:pPr>
              <a:spcBef>
                <a:spcPts val="600"/>
              </a:spcBef>
              <a:buNone/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19: Employment elasticities indicator</a:t>
            </a:r>
          </a:p>
          <a:p>
            <a:pPr marL="1255713" indent="-1255713">
              <a:spcBef>
                <a:spcPts val="600"/>
              </a:spcBef>
              <a:buNone/>
              <a:tabLst>
                <a:tab pos="1255713" algn="l"/>
              </a:tabLst>
            </a:pP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KILM 20: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Poverty. working poverty and</a:t>
            </a:r>
            <a:r>
              <a:rPr lang="id-ID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ea typeface="Arabic Typesetting"/>
                <a:cs typeface="Arabic Typesetting"/>
              </a:rPr>
              <a:t>income distribution indicator</a:t>
            </a:r>
            <a:endParaRPr lang="id-ID" sz="2000" dirty="0" smtClean="0">
              <a:solidFill>
                <a:srgbClr val="0070C0"/>
              </a:solidFill>
              <a:ea typeface="Arabic Typesetting"/>
              <a:cs typeface="Arabic Typesetting"/>
            </a:endParaRPr>
          </a:p>
          <a:p>
            <a:pPr>
              <a:buFont typeface="Arial" charset="0"/>
              <a:buNone/>
            </a:pPr>
            <a:endParaRPr lang="id-ID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rmAutofit fontScale="90000"/>
          </a:bodyPr>
          <a:lstStyle/>
          <a:p>
            <a:r>
              <a:rPr lang="id-ID" sz="4000" b="1">
                <a:solidFill>
                  <a:schemeClr val="bg1"/>
                </a:solidFill>
              </a:rPr>
              <a:t>Key Indicators of the Labour </a:t>
            </a:r>
            <a:r>
              <a:rPr lang="id-ID" sz="4000" b="1" smtClean="0">
                <a:solidFill>
                  <a:schemeClr val="bg1"/>
                </a:solidFill>
              </a:rPr>
              <a:t>Market-KILM</a:t>
            </a:r>
            <a:r>
              <a:rPr lang="en-US" sz="4000" b="1" smtClean="0">
                <a:solidFill>
                  <a:schemeClr val="bg1"/>
                </a:solidFill>
              </a:rPr>
              <a:t> (cont)</a:t>
            </a:r>
            <a:endParaRPr lang="id-ID" sz="4000" b="1" dirty="0" smtClean="0">
              <a:solidFill>
                <a:schemeClr val="bg1"/>
              </a:solidFill>
              <a:latin typeface="+mn-lt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41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Youth unemployment</a:t>
            </a:r>
            <a:r>
              <a:rPr lang="id-ID" sz="40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 indicator </a:t>
            </a:r>
            <a:r>
              <a:rPr lang="id-ID" sz="4000" b="1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(%). 2014-2015</a:t>
            </a:r>
            <a:endParaRPr lang="en-US" sz="4000" b="1" dirty="0"/>
          </a:p>
        </p:txBody>
      </p:sp>
      <p:graphicFrame>
        <p:nvGraphicFramePr>
          <p:cNvPr id="10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053394"/>
              </p:ext>
            </p:extLst>
          </p:nvPr>
        </p:nvGraphicFramePr>
        <p:xfrm>
          <a:off x="251520" y="1700805"/>
          <a:ext cx="8712969" cy="51284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1224136"/>
                <a:gridCol w="1058259"/>
                <a:gridCol w="1376408"/>
                <a:gridCol w="1525774"/>
              </a:tblGrid>
              <a:tr h="4304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/>
                        <a:t>Indicator</a:t>
                      </a:r>
                      <a:endParaRPr lang="id-ID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088" marR="9088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9673">
                <a:tc vMerge="1">
                  <a:txBody>
                    <a:bodyPr/>
                    <a:lstStyle/>
                    <a:p>
                      <a:pPr algn="l" fontAlgn="ctr"/>
                      <a:endParaRPr lang="id-ID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088" marR="9088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3368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/>
                        <a:t>Youth Unemployment Rate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88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17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22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18.29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22.59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17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21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18.51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22.25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Female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16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22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17.94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23.12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/>
                        <a:t>Ratio</a:t>
                      </a:r>
                      <a:r>
                        <a:rPr lang="id-ID" sz="1600" b="1" u="none" strike="noStrike" dirty="0" smtClean="0"/>
                        <a:t> </a:t>
                      </a:r>
                      <a:r>
                        <a:rPr lang="en-US" sz="1600" b="1" u="none" strike="noStrike" dirty="0" smtClean="0"/>
                        <a:t>of </a:t>
                      </a:r>
                      <a:r>
                        <a:rPr lang="en-US" sz="1600" b="1" u="none" strike="noStrike" dirty="0"/>
                        <a:t>the youth unemployment rate to the </a:t>
                      </a:r>
                      <a:r>
                        <a:rPr lang="en-US" sz="1600" b="1" u="none" strike="noStrike" dirty="0" smtClean="0"/>
                        <a:t>adult</a:t>
                      </a:r>
                      <a:r>
                        <a:rPr lang="id-ID" sz="1600" b="1" u="none" strike="noStrike" dirty="0" smtClean="0"/>
                        <a:t> </a:t>
                      </a:r>
                      <a:r>
                        <a:rPr lang="en-US" sz="1600" b="1" u="none" strike="noStrike" dirty="0" smtClean="0"/>
                        <a:t>unemployment </a:t>
                      </a:r>
                      <a:r>
                        <a:rPr lang="en-US" sz="1600" b="1" u="none" strike="noStrike" dirty="0"/>
                        <a:t>rate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88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5.58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7.78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7733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5.84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7.51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331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Female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5.21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8.24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Youth </a:t>
                      </a:r>
                      <a:r>
                        <a:rPr lang="en-US" sz="1600" b="1" u="none" strike="noStrike" dirty="0" smtClean="0"/>
                        <a:t>unemployment</a:t>
                      </a:r>
                      <a:r>
                        <a:rPr lang="id-ID" sz="1600" b="1" u="none" strike="noStrike" dirty="0" smtClean="0"/>
                        <a:t> </a:t>
                      </a:r>
                      <a:r>
                        <a:rPr lang="en-US" sz="1600" b="1" u="none" strike="noStrike" dirty="0" smtClean="0"/>
                        <a:t>as </a:t>
                      </a:r>
                      <a:r>
                        <a:rPr lang="en-US" sz="1600" b="1" u="none" strike="noStrike" dirty="0"/>
                        <a:t>a proportion of total unemployment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88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51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61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effectLst/>
                          <a:latin typeface="Cambria" pitchFamily="18" charset="0"/>
                        </a:rPr>
                        <a:t>54.29</a:t>
                      </a:r>
                      <a:endParaRPr lang="id-ID" sz="1400" b="0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60.79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53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60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effectLst/>
                          <a:latin typeface="Cambria" pitchFamily="18" charset="0"/>
                        </a:rPr>
                        <a:t>51.39</a:t>
                      </a:r>
                      <a:endParaRPr lang="id-ID" sz="1400" b="0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59.00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Female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48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62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effectLst/>
                          <a:latin typeface="Cambria" pitchFamily="18" charset="0"/>
                        </a:rPr>
                        <a:t>53.13</a:t>
                      </a:r>
                      <a:endParaRPr lang="id-ID" sz="1400" b="0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63.66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Youth unemployment as a proportion of </a:t>
                      </a:r>
                      <a:r>
                        <a:rPr lang="en-US" sz="1600" b="1" u="none" strike="noStrike" dirty="0" smtClean="0"/>
                        <a:t>the</a:t>
                      </a:r>
                      <a:r>
                        <a:rPr lang="id-ID" sz="1600" b="1" u="none" strike="noStrike" dirty="0" smtClean="0"/>
                        <a:t> </a:t>
                      </a:r>
                      <a:r>
                        <a:rPr lang="en-US" sz="1600" b="1" u="none" strike="noStrike" dirty="0" smtClean="0"/>
                        <a:t>youth </a:t>
                      </a:r>
                      <a:r>
                        <a:rPr lang="en-US" sz="1600" b="1" u="none" strike="noStrike" dirty="0"/>
                        <a:t>population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88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effectLst/>
                          <a:latin typeface="Cambria" pitchFamily="18" charset="0"/>
                        </a:rPr>
                        <a:t>11.03</a:t>
                      </a:r>
                      <a:endParaRPr lang="id-ID" sz="1400" b="0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10.55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12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effectLst/>
                          <a:latin typeface="Cambria" pitchFamily="18" charset="0"/>
                        </a:rPr>
                        <a:t>7.12</a:t>
                      </a:r>
                      <a:endParaRPr lang="id-ID" sz="1400" b="0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12.42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763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u="none" strike="noStrike" dirty="0"/>
                        <a:t>Female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1796" marR="9088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.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 smtClean="0">
                          <a:effectLst/>
                          <a:latin typeface="Cambria" pitchFamily="18" charset="0"/>
                        </a:rPr>
                        <a:t>9.11</a:t>
                      </a:r>
                      <a:endParaRPr lang="id-ID" sz="1400" b="0" i="0" u="none" strike="noStrike" dirty="0"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8.61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7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8800"/>
            <a:ext cx="8229600" cy="49244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Youth unemployment tend to fluctuate from February</a:t>
            </a:r>
            <a:r>
              <a:rPr lang="id-ID" dirty="0" smtClean="0">
                <a:solidFill>
                  <a:schemeClr val="tx1"/>
                </a:solidFill>
              </a:rPr>
              <a:t> 2014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to August 2015. </a:t>
            </a:r>
            <a:r>
              <a:rPr lang="en-US" dirty="0" smtClean="0">
                <a:solidFill>
                  <a:schemeClr val="tx1"/>
                </a:solidFill>
              </a:rPr>
              <a:t>It tends to be higher in </a:t>
            </a:r>
            <a:r>
              <a:rPr lang="id-ID" dirty="0" smtClean="0">
                <a:solidFill>
                  <a:schemeClr val="tx1"/>
                </a:solidFill>
              </a:rPr>
              <a:t>August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than in February.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Male youth unemployment appears to be higher that of female in February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but slightly lower in August </a:t>
            </a:r>
            <a:endParaRPr lang="id-ID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More than half of total unemployment are youths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although more than 50 percent of those are male youths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Male</a:t>
            </a:r>
            <a:r>
              <a:rPr lang="id-ID" dirty="0" smtClean="0">
                <a:solidFill>
                  <a:schemeClr val="tx1"/>
                </a:solidFill>
              </a:rPr>
              <a:t> and female </a:t>
            </a:r>
            <a:r>
              <a:rPr lang="en-US" dirty="0" smtClean="0">
                <a:solidFill>
                  <a:schemeClr val="tx1"/>
                </a:solidFill>
              </a:rPr>
              <a:t>youth unemployment as a proportion of youth population </a:t>
            </a:r>
            <a:r>
              <a:rPr lang="id-ID" dirty="0" smtClean="0">
                <a:solidFill>
                  <a:schemeClr val="tx1"/>
                </a:solidFill>
              </a:rPr>
              <a:t>were fluctuated </a:t>
            </a:r>
            <a:r>
              <a:rPr lang="en-US" dirty="0" smtClean="0">
                <a:solidFill>
                  <a:schemeClr val="tx1"/>
                </a:solidFill>
              </a:rPr>
              <a:t>from February</a:t>
            </a:r>
            <a:r>
              <a:rPr lang="id-ID" dirty="0" smtClean="0">
                <a:solidFill>
                  <a:schemeClr val="tx1"/>
                </a:solidFill>
              </a:rPr>
              <a:t> 2014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id-ID" dirty="0" smtClean="0">
                <a:solidFill>
                  <a:schemeClr val="tx1"/>
                </a:solidFill>
              </a:rPr>
              <a:t>August 2015.</a:t>
            </a:r>
            <a:endParaRPr lang="en-US" sz="3100" dirty="0" smtClean="0">
              <a:solidFill>
                <a:schemeClr val="tx1"/>
              </a:solidFill>
            </a:endParaRPr>
          </a:p>
          <a:p>
            <a:endParaRPr lang="en-US" sz="3100" dirty="0" smtClean="0"/>
          </a:p>
          <a:p>
            <a:endParaRPr lang="en-US" sz="31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Youth unemployment</a:t>
            </a:r>
            <a:r>
              <a:rPr lang="id-ID" sz="4000" b="1" dirty="0">
                <a:ln w="18415" cmpd="sng">
                  <a:solidFill>
                    <a:srgbClr val="FFFFFF"/>
                  </a:solidFill>
                  <a:prstDash val="solid"/>
                </a:ln>
              </a:rPr>
              <a:t> indicator </a:t>
            </a:r>
            <a:r>
              <a:rPr lang="id-ID" sz="4000" b="1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(%). 2014-2015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 (</a:t>
            </a:r>
            <a:r>
              <a:rPr lang="en-US" sz="4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cont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133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49" y="188640"/>
            <a:ext cx="7997588" cy="108012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KILM </a:t>
            </a:r>
            <a:r>
              <a:rPr lang="id-ID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11.</a:t>
            </a:r>
            <a:r>
              <a:rPr lang="en-GB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Unemployment by educational attainment</a:t>
            </a:r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05" y="1772816"/>
            <a:ext cx="8229600" cy="4752528"/>
          </a:xfrm>
        </p:spPr>
        <p:txBody>
          <a:bodyPr>
            <a:noAutofit/>
          </a:bodyPr>
          <a:lstStyle/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This indicator focuses on unemployment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among workers categorized by their level of</a:t>
            </a:r>
            <a:r>
              <a:rPr lang="id-ID" dirty="0" smtClean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abic Typesetting" pitchFamily="66" charset="-78"/>
              </a:rPr>
              <a:t>educational attainment.</a:t>
            </a:r>
          </a:p>
          <a:p>
            <a:pPr marL="450850" lvl="0" indent="-450850"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The information provided can have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important implications for both employment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and education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policy</a:t>
            </a: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,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If it is confirmed that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persons with low education levels are at a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higher risk of becoming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unemployed</a:t>
            </a: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,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the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political reaction may be either to seek to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increase their education level or to create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more</a:t>
            </a:r>
            <a:r>
              <a:rPr lang="id-ID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low-skill occupations within the country</a:t>
            </a: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.</a:t>
            </a:r>
            <a:endParaRPr lang="en-US" sz="3200" dirty="0" smtClean="0">
              <a:solidFill>
                <a:schemeClr val="tx1"/>
              </a:solidFill>
              <a:latin typeface="Century" pitchFamily="18" charset="0"/>
              <a:cs typeface="Arabic Typesetting" pitchFamily="66" charset="-78"/>
            </a:endParaRPr>
          </a:p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endParaRPr lang="en-US" sz="3200" dirty="0" smtClean="0">
              <a:latin typeface="Century" pitchFamily="18" charset="0"/>
              <a:cs typeface="Arabic Typesetting" pitchFamily="66" charset="-78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/>
          </a:bodyPr>
          <a:lstStyle/>
          <a:p>
            <a:pPr marL="450850" indent="-450850">
              <a:spcBef>
                <a:spcPts val="0"/>
              </a:spcBef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Specifically. the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indicator is the percentage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distribution of a country’s total unemployed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according to f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our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 levels of schooling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: no schooling,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primary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level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secondary level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abic Typesetting" pitchFamily="66" charset="-78"/>
              </a:rPr>
              <a:t>and tertiary level.</a:t>
            </a:r>
          </a:p>
          <a:p>
            <a:pPr marL="450850" lvl="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id-ID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Also shown t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he</a:t>
            </a:r>
            <a:r>
              <a:rPr lang="id-ID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unemployment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rate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,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that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is 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the share of the</a:t>
            </a:r>
            <a:r>
              <a:rPr lang="id-ID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unemployed in the </a:t>
            </a:r>
            <a:r>
              <a:rPr lang="en-US" sz="2800" dirty="0" err="1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labour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force</a:t>
            </a:r>
            <a:r>
              <a:rPr lang="id-ID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according 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to</a:t>
            </a:r>
            <a:r>
              <a:rPr lang="id-ID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 four</a:t>
            </a:r>
            <a:r>
              <a:rPr lang="en-US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 groupings of educational </a:t>
            </a:r>
            <a:r>
              <a:rPr lang="en-US" sz="2800" dirty="0" err="1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attainmen</a:t>
            </a:r>
            <a:r>
              <a:rPr lang="id-ID" sz="2800" dirty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t.</a:t>
            </a:r>
            <a:endParaRPr lang="en-US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endParaRPr lang="en-US" sz="2800" dirty="0" smtClean="0">
              <a:latin typeface="Century" pitchFamily="18" charset="0"/>
              <a:cs typeface="Arabic Typesetting" pitchFamily="66" charset="-78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4149" y="188640"/>
            <a:ext cx="7997588" cy="108012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KILM </a:t>
            </a:r>
            <a:r>
              <a:rPr lang="id-ID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11.</a:t>
            </a:r>
            <a:r>
              <a:rPr lang="en-GB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Unemployment by </a:t>
            </a:r>
            <a:r>
              <a:rPr lang="en-US" sz="36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educational attainment (cont)</a:t>
            </a:r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9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Distribution of total unemployment by level of educational attainment</a:t>
            </a:r>
            <a:r>
              <a:rPr lang="id-ID" sz="3600" b="1" dirty="0"/>
              <a:t> </a:t>
            </a:r>
            <a:r>
              <a:rPr lang="id-ID" sz="3600" b="1" dirty="0" smtClean="0"/>
              <a:t>(%). 2014-2015</a:t>
            </a:r>
            <a:endParaRPr lang="en-US" sz="3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016671"/>
              </p:ext>
            </p:extLst>
          </p:nvPr>
        </p:nvGraphicFramePr>
        <p:xfrm>
          <a:off x="457200" y="1600200"/>
          <a:ext cx="8229422" cy="466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4169"/>
                <a:gridCol w="1408640"/>
                <a:gridCol w="1482778"/>
                <a:gridCol w="1467951"/>
                <a:gridCol w="1645884"/>
              </a:tblGrid>
              <a:tr h="6046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800" b="1" i="0" u="none" strike="noStrike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Educational Attainment</a:t>
                      </a:r>
                    </a:p>
                  </a:txBody>
                  <a:tcPr marL="9807" marR="9807" marT="9525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57806">
                <a:tc vMerge="1">
                  <a:txBody>
                    <a:bodyPr/>
                    <a:lstStyle/>
                    <a:p>
                      <a:pPr algn="l" fontAlgn="ctr"/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807" marR="9807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71951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 schooling</a:t>
                      </a:r>
                    </a:p>
                  </a:txBody>
                  <a:tcPr marL="111196" marR="9807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0,73</a:t>
                      </a:r>
                    </a:p>
                  </a:txBody>
                  <a:tcPr marL="9525" marR="9525" marT="9525" marB="0" anchor="ctr"/>
                </a:tc>
              </a:tr>
              <a:tr h="71951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Primary level</a:t>
                      </a:r>
                    </a:p>
                  </a:txBody>
                  <a:tcPr marL="111196" marR="9807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36,38</a:t>
                      </a:r>
                    </a:p>
                  </a:txBody>
                  <a:tcPr marL="9525" marR="9525" marT="9525" marB="0" anchor="ctr"/>
                </a:tc>
              </a:tr>
              <a:tr h="71951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Secondary level</a:t>
                      </a:r>
                    </a:p>
                  </a:txBody>
                  <a:tcPr marL="111196" marR="9807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50,92</a:t>
                      </a:r>
                    </a:p>
                  </a:txBody>
                  <a:tcPr marL="9525" marR="9525" marT="9525" marB="0" anchor="ctr"/>
                </a:tc>
              </a:tr>
              <a:tr h="71951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Tertiary level</a:t>
                      </a:r>
                    </a:p>
                  </a:txBody>
                  <a:tcPr marL="111196" marR="9807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11,97</a:t>
                      </a:r>
                    </a:p>
                  </a:txBody>
                  <a:tcPr marL="9525" marR="9525" marT="9525" marB="0" anchor="ctr"/>
                </a:tc>
              </a:tr>
              <a:tr h="71951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111196" marR="9807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4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2880"/>
            <a:ext cx="8856984" cy="1111664"/>
          </a:xfrm>
        </p:spPr>
        <p:txBody>
          <a:bodyPr>
            <a:noAutofit/>
          </a:bodyPr>
          <a:lstStyle/>
          <a:p>
            <a:r>
              <a:rPr lang="en-US" sz="3600" b="1" dirty="0"/>
              <a:t>Unemployment rates by level of education</a:t>
            </a:r>
            <a:r>
              <a:rPr lang="id-ID" sz="3600" b="1" dirty="0"/>
              <a:t> </a:t>
            </a:r>
            <a:r>
              <a:rPr lang="id-ID" sz="3600" b="1" dirty="0" smtClean="0"/>
              <a:t>(%). </a:t>
            </a:r>
            <a:br>
              <a:rPr lang="id-ID" sz="3600" b="1" dirty="0" smtClean="0"/>
            </a:br>
            <a:r>
              <a:rPr lang="id-ID" sz="3600" b="1" dirty="0" smtClean="0"/>
              <a:t>2014-2015</a:t>
            </a:r>
            <a:endParaRPr lang="en-US" sz="3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436444"/>
              </p:ext>
            </p:extLst>
          </p:nvPr>
        </p:nvGraphicFramePr>
        <p:xfrm>
          <a:off x="519019" y="1772816"/>
          <a:ext cx="8229445" cy="45651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26568"/>
                <a:gridCol w="1512168"/>
                <a:gridCol w="1450349"/>
                <a:gridCol w="1594471"/>
                <a:gridCol w="1645889"/>
              </a:tblGrid>
              <a:tr h="50405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800" u="none" strike="noStrike" dirty="0"/>
                        <a:t>Educational Attainment</a:t>
                      </a:r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2" marR="9002" marT="9525" marB="0"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18362">
                <a:tc vMerge="1">
                  <a:txBody>
                    <a:bodyPr/>
                    <a:lstStyle/>
                    <a:p>
                      <a:pPr algn="l" fontAlgn="ctr"/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2" marR="9002" marT="9525" marB="0"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08540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No schooling</a:t>
                      </a:r>
                    </a:p>
                  </a:txBody>
                  <a:tcPr marL="102073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1,25</a:t>
                      </a:r>
                    </a:p>
                  </a:txBody>
                  <a:tcPr marL="9525" marR="9525" marT="9525" marB="0" anchor="ctr"/>
                </a:tc>
              </a:tr>
              <a:tr h="708540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Primary level</a:t>
                      </a:r>
                    </a:p>
                  </a:txBody>
                  <a:tcPr marL="102073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3,94</a:t>
                      </a:r>
                    </a:p>
                  </a:txBody>
                  <a:tcPr marL="9525" marR="9525" marT="9525" marB="0" anchor="ctr"/>
                </a:tc>
              </a:tr>
              <a:tr h="708540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Secondary level</a:t>
                      </a:r>
                    </a:p>
                  </a:txBody>
                  <a:tcPr marL="102073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10,17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11,16</a:t>
                      </a:r>
                    </a:p>
                  </a:txBody>
                  <a:tcPr marL="9525" marR="9525" marT="9525" marB="0" anchor="ctr"/>
                </a:tc>
              </a:tr>
              <a:tr h="708540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Tertiary level</a:t>
                      </a:r>
                    </a:p>
                  </a:txBody>
                  <a:tcPr marL="102073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4,72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6,68</a:t>
                      </a:r>
                    </a:p>
                  </a:txBody>
                  <a:tcPr marL="9525" marR="9525" marT="9525" marB="0" anchor="ctr"/>
                </a:tc>
              </a:tr>
              <a:tr h="708540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Total</a:t>
                      </a:r>
                    </a:p>
                  </a:txBody>
                  <a:tcPr marL="102073" marR="900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5,81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6,18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1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29904" y="1700807"/>
            <a:ext cx="8229600" cy="463175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Unemployment rate </a:t>
            </a:r>
            <a:r>
              <a:rPr lang="id-ID" sz="2600" dirty="0" smtClean="0">
                <a:solidFill>
                  <a:schemeClr val="tx1"/>
                </a:solidFill>
              </a:rPr>
              <a:t>in August 2016 </a:t>
            </a:r>
            <a:r>
              <a:rPr lang="en-US" sz="2600" dirty="0" smtClean="0">
                <a:solidFill>
                  <a:schemeClr val="tx1"/>
                </a:solidFill>
              </a:rPr>
              <a:t>is about 6</a:t>
            </a:r>
            <a:r>
              <a:rPr lang="id-ID" sz="2600" dirty="0" smtClean="0">
                <a:solidFill>
                  <a:schemeClr val="tx1"/>
                </a:solidFill>
              </a:rPr>
              <a:t>.18</a:t>
            </a:r>
            <a:r>
              <a:rPr lang="en-US" sz="2600" dirty="0" smtClean="0">
                <a:solidFill>
                  <a:schemeClr val="tx1"/>
                </a:solidFill>
              </a:rPr>
              <a:t> percent. 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About half of the unemployed only finished primary</a:t>
            </a:r>
          </a:p>
          <a:p>
            <a:r>
              <a:rPr lang="id-ID" sz="2600" dirty="0" smtClean="0">
                <a:solidFill>
                  <a:schemeClr val="tx1"/>
                </a:solidFill>
              </a:rPr>
              <a:t>In August 2016 a</a:t>
            </a:r>
            <a:r>
              <a:rPr lang="en-US" sz="2600" dirty="0" smtClean="0">
                <a:solidFill>
                  <a:schemeClr val="tx1"/>
                </a:solidFill>
              </a:rPr>
              <a:t>bout </a:t>
            </a:r>
            <a:r>
              <a:rPr lang="id-ID" sz="2600" dirty="0" smtClean="0">
                <a:solidFill>
                  <a:schemeClr val="tx1"/>
                </a:solidFill>
              </a:rPr>
              <a:t>11 percent </a:t>
            </a:r>
            <a:r>
              <a:rPr lang="en-US" sz="2600" dirty="0" smtClean="0">
                <a:solidFill>
                  <a:schemeClr val="tx1"/>
                </a:solidFill>
              </a:rPr>
              <a:t>unemployed population are highly educated (tertiary education) 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Unemployment rates are highest among secondary educated workers</a:t>
            </a:r>
            <a:r>
              <a:rPr lang="id-ID" sz="2600" dirty="0" smtClean="0">
                <a:solidFill>
                  <a:schemeClr val="tx1"/>
                </a:solidFill>
              </a:rPr>
              <a:t>,</a:t>
            </a:r>
            <a:r>
              <a:rPr lang="en-US" sz="2600" dirty="0" smtClean="0">
                <a:solidFill>
                  <a:schemeClr val="tx1"/>
                </a:solidFill>
              </a:rPr>
              <a:t> followed by tertiary level graduates and those who completed primary.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Autofit/>
          </a:bodyPr>
          <a:lstStyle/>
          <a:p>
            <a:r>
              <a:rPr lang="en-US" sz="3600" b="1" dirty="0"/>
              <a:t>Unemployment rates by level of education</a:t>
            </a:r>
            <a:r>
              <a:rPr lang="id-ID" sz="3600" b="1" dirty="0"/>
              <a:t> </a:t>
            </a:r>
            <a:r>
              <a:rPr lang="id-ID" sz="3600" b="1" dirty="0" smtClean="0"/>
              <a:t>(%). </a:t>
            </a:r>
            <a:br>
              <a:rPr lang="id-ID" sz="3600" b="1" dirty="0" smtClean="0"/>
            </a:br>
            <a:r>
              <a:rPr lang="id-ID" sz="3600" b="1" dirty="0" smtClean="0"/>
              <a:t>2014-2015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884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4000" b="1" dirty="0" smtClean="0">
                <a:solidFill>
                  <a:schemeClr val="bg1"/>
                </a:solidFill>
                <a:latin typeface="+mj-lt"/>
                <a:ea typeface="Arabic Typesetting"/>
                <a:cs typeface="Arabic Typesetting"/>
              </a:rPr>
              <a:t>KILM 12: Time-related underemployment</a:t>
            </a:r>
            <a:endParaRPr lang="id-ID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This indicator relates to the number of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employed persons whose hours of work in the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reference period are insufficient in relation to a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more desirable employment situation in which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the person is willing and available to engage.</a:t>
            </a:r>
            <a:endParaRPr lang="id-ID" sz="28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The indicator was previously known as “visible</a:t>
            </a:r>
            <a:r>
              <a:rPr lang="id-ID" sz="2800" dirty="0" smtClean="0">
                <a:solidFill>
                  <a:schemeClr val="tx1"/>
                </a:solidFill>
              </a:rPr>
              <a:t> underemployment”. 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4400" b="1" dirty="0" smtClean="0">
                <a:solidFill>
                  <a:schemeClr val="bg1"/>
                </a:solidFill>
                <a:latin typeface="+mj-lt"/>
                <a:ea typeface="Arabic Typesetting"/>
                <a:cs typeface="Arabic Typesetting"/>
              </a:rPr>
              <a:t>KILM 12: Time-related underemployment</a:t>
            </a:r>
            <a:endParaRPr lang="id-ID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id-ID" sz="2600" dirty="0" smtClean="0">
                <a:solidFill>
                  <a:schemeClr val="tx1"/>
                </a:solidFill>
              </a:rPr>
              <a:t>Two time-related underemployment rates are presented:</a:t>
            </a:r>
            <a:endParaRPr lang="en-US" sz="2600" dirty="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  <a:buFont typeface="Wingdings" pitchFamily="2" charset="2"/>
              <a:buChar char="q"/>
            </a:pPr>
            <a:r>
              <a:rPr lang="id-ID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 number of persons in time-related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underemployment as a percentage of the </a:t>
            </a:r>
            <a:r>
              <a:rPr lang="en-US" sz="2400" dirty="0" err="1">
                <a:solidFill>
                  <a:schemeClr val="tx1"/>
                </a:solidFill>
              </a:rPr>
              <a:t>labour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force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q"/>
            </a:pPr>
            <a:r>
              <a:rPr lang="id-ID" sz="2400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he number of persons in time-related</a:t>
            </a:r>
            <a:r>
              <a:rPr lang="id-ID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underemployment as a percentage of total</a:t>
            </a:r>
            <a:r>
              <a:rPr lang="id-ID" sz="2400" dirty="0">
                <a:solidFill>
                  <a:schemeClr val="tx1"/>
                </a:solidFill>
              </a:rPr>
              <a:t> employment</a:t>
            </a: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59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Percentage of time-related underemployment in t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otal</a:t>
            </a:r>
            <a:r>
              <a:rPr lang="id-ID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employment by sex</a:t>
            </a:r>
            <a:r>
              <a:rPr lang="id-ID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. 2014-2015</a:t>
            </a:r>
            <a:endParaRPr lang="id-ID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3699865"/>
              </p:ext>
            </p:extLst>
          </p:nvPr>
        </p:nvGraphicFramePr>
        <p:xfrm>
          <a:off x="457200" y="1816224"/>
          <a:ext cx="8219256" cy="3059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1210"/>
                <a:gridCol w="1574972"/>
                <a:gridCol w="1498316"/>
                <a:gridCol w="1429435"/>
                <a:gridCol w="1715323"/>
              </a:tblGrid>
              <a:tr h="53265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latin typeface="Garamond"/>
                        </a:rPr>
                        <a:t>Sex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Garamond"/>
                      </a:endParaRPr>
                    </a:p>
                  </a:txBody>
                  <a:tcPr marL="0" marR="0" marT="0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9492">
                <a:tc v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latin typeface="Garamond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709228"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Male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8.76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8.47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8.26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8.43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09228"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Female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9.23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8.40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8.38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8.57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092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smtClean="0">
                          <a:solidFill>
                            <a:srgbClr val="000000"/>
                          </a:solidFill>
                          <a:latin typeface="Garamond"/>
                        </a:rPr>
                        <a:t> </a:t>
                      </a:r>
                      <a:r>
                        <a:rPr lang="id-ID" sz="2000" b="0" i="0" u="none" strike="noStrike" smtClean="0">
                          <a:solidFill>
                            <a:srgbClr val="000000"/>
                          </a:solidFill>
                          <a:latin typeface="Garamond"/>
                        </a:rPr>
                        <a:t>Total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8.94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8.45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8.31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Arial"/>
                        </a:rPr>
                        <a:t>8.48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531" y="188640"/>
            <a:ext cx="8229600" cy="1080120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KILM 1. 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Participation in the world of work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05" y="1678676"/>
            <a:ext cx="8229600" cy="3406508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dirty="0" smtClean="0">
                <a:cs typeface="Arabic Typesetting" pitchFamily="66" charset="-78"/>
              </a:rPr>
              <a:t>The </a:t>
            </a:r>
            <a:r>
              <a:rPr lang="en-US" dirty="0" err="1" smtClean="0">
                <a:cs typeface="Arabic Typesetting" pitchFamily="66" charset="-78"/>
              </a:rPr>
              <a:t>labour</a:t>
            </a:r>
            <a:r>
              <a:rPr lang="en-US" dirty="0" smtClean="0">
                <a:cs typeface="Arabic Typesetting" pitchFamily="66" charset="-78"/>
              </a:rPr>
              <a:t> force participation rate </a:t>
            </a:r>
            <a:r>
              <a:rPr lang="id-ID" dirty="0" smtClean="0">
                <a:cs typeface="Arabic Typesetting" pitchFamily="66" charset="-78"/>
              </a:rPr>
              <a:t>(LFPR) </a:t>
            </a:r>
            <a:r>
              <a:rPr lang="en-US" dirty="0" smtClean="0">
                <a:cs typeface="Arabic Typesetting" pitchFamily="66" charset="-78"/>
              </a:rPr>
              <a:t>is a</a:t>
            </a:r>
            <a:r>
              <a:rPr lang="id-ID" dirty="0" smtClean="0">
                <a:cs typeface="Arabic Typesetting" pitchFamily="66" charset="-78"/>
              </a:rPr>
              <a:t> </a:t>
            </a:r>
            <a:r>
              <a:rPr lang="en-US" dirty="0" smtClean="0">
                <a:cs typeface="Arabic Typesetting" pitchFamily="66" charset="-78"/>
              </a:rPr>
              <a:t>measure of the proportion of a country’s</a:t>
            </a:r>
            <a:r>
              <a:rPr lang="id-ID" dirty="0" smtClean="0">
                <a:cs typeface="Arabic Typesetting" pitchFamily="66" charset="-78"/>
              </a:rPr>
              <a:t> </a:t>
            </a:r>
            <a:r>
              <a:rPr lang="en-US" dirty="0" smtClean="0">
                <a:cs typeface="Arabic Typesetting" pitchFamily="66" charset="-78"/>
              </a:rPr>
              <a:t>working-age population that engages actively</a:t>
            </a:r>
            <a:r>
              <a:rPr lang="id-ID" dirty="0" smtClean="0">
                <a:cs typeface="Arabic Typesetting" pitchFamily="66" charset="-78"/>
              </a:rPr>
              <a:t> </a:t>
            </a:r>
            <a:r>
              <a:rPr lang="en-US" dirty="0" smtClean="0">
                <a:cs typeface="Arabic Typesetting" pitchFamily="66" charset="-78"/>
              </a:rPr>
              <a:t>in the </a:t>
            </a:r>
            <a:r>
              <a:rPr lang="en-US" dirty="0" err="1" smtClean="0">
                <a:cs typeface="Arabic Typesetting" pitchFamily="66" charset="-78"/>
              </a:rPr>
              <a:t>labour</a:t>
            </a:r>
            <a:r>
              <a:rPr lang="en-US" dirty="0" smtClean="0">
                <a:cs typeface="Arabic Typesetting" pitchFamily="66" charset="-78"/>
              </a:rPr>
              <a:t> market. either by working or</a:t>
            </a:r>
            <a:r>
              <a:rPr lang="id-ID" dirty="0" smtClean="0">
                <a:cs typeface="Arabic Typesetting" pitchFamily="66" charset="-78"/>
              </a:rPr>
              <a:t> </a:t>
            </a:r>
            <a:r>
              <a:rPr lang="en-US" dirty="0" smtClean="0">
                <a:cs typeface="Arabic Typesetting" pitchFamily="66" charset="-78"/>
              </a:rPr>
              <a:t>looking for work</a:t>
            </a:r>
            <a:r>
              <a:rPr lang="id-ID" dirty="0" smtClean="0">
                <a:cs typeface="Arabic Typesetting" pitchFamily="66" charset="-78"/>
              </a:rPr>
              <a:t>.</a:t>
            </a:r>
            <a:endParaRPr lang="en-US" dirty="0" smtClean="0">
              <a:cs typeface="Arabic Typesetting" pitchFamily="66" charset="-78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dirty="0" smtClean="0">
              <a:cs typeface="Arabic Typesetting" pitchFamily="66" charset="-78"/>
            </a:endParaRPr>
          </a:p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t provides an indication of</a:t>
            </a: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the relative size of the supply of </a:t>
            </a:r>
            <a:r>
              <a:rPr lang="en-US" dirty="0" err="1" smtClean="0">
                <a:solidFill>
                  <a:schemeClr val="tx1"/>
                </a:solidFill>
                <a:cs typeface="Arial" pitchFamily="34" charset="0"/>
              </a:rPr>
              <a:t>labour</a:t>
            </a: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available to engage in the production of goods</a:t>
            </a:r>
            <a:r>
              <a:rPr lang="id-ID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and services.</a:t>
            </a:r>
            <a:endParaRPr lang="en-US" dirty="0" smtClean="0">
              <a:cs typeface="Arabic Typesetting" pitchFamily="66" charset="-78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9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29904" y="1772815"/>
            <a:ext cx="8229600" cy="38164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percentage of time-related underemployment to total employment from August 2014 to August 2015 was increased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The percentage of </a:t>
            </a:r>
            <a:r>
              <a:rPr lang="en-US" dirty="0" smtClean="0">
                <a:solidFill>
                  <a:schemeClr val="tx1"/>
                </a:solidFill>
              </a:rPr>
              <a:t>Time-related underemployment is higher in females than that of males.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The Percentage of </a:t>
            </a:r>
            <a:r>
              <a:rPr lang="en-US" dirty="0" smtClean="0">
                <a:solidFill>
                  <a:schemeClr val="tx1"/>
                </a:solidFill>
              </a:rPr>
              <a:t>Time-related underemployment for females </a:t>
            </a:r>
            <a:r>
              <a:rPr lang="id-ID" dirty="0" smtClean="0">
                <a:solidFill>
                  <a:schemeClr val="tx1"/>
                </a:solidFill>
              </a:rPr>
              <a:t>and males </a:t>
            </a:r>
            <a:r>
              <a:rPr lang="en-US" dirty="0" smtClean="0">
                <a:solidFill>
                  <a:schemeClr val="tx1"/>
                </a:solidFill>
              </a:rPr>
              <a:t>decrease </a:t>
            </a:r>
            <a:r>
              <a:rPr lang="id-ID" dirty="0" smtClean="0">
                <a:solidFill>
                  <a:schemeClr val="tx1"/>
                </a:solidFill>
              </a:rPr>
              <a:t>were fluctuated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Percentage of time-related underemployment in the labour force. 2014-2015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 (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cont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  <a:ea typeface="Arabic Typesetting"/>
                <a:cs typeface="Arial" pitchFamily="34" charset="0"/>
              </a:rPr>
              <a:t>)</a:t>
            </a:r>
            <a:endParaRPr lang="id-ID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b="1">
                <a:solidFill>
                  <a:schemeClr val="bg1"/>
                </a:solidFill>
              </a:rPr>
              <a:t>KILM </a:t>
            </a:r>
            <a:r>
              <a:rPr lang="id-ID" b="1">
                <a:solidFill>
                  <a:schemeClr val="bg1"/>
                </a:solidFill>
              </a:rPr>
              <a:t>13</a:t>
            </a:r>
            <a:r>
              <a:rPr lang="en-GB" b="1">
                <a:solidFill>
                  <a:schemeClr val="bg1"/>
                </a:solidFill>
              </a:rPr>
              <a:t>. </a:t>
            </a:r>
            <a:r>
              <a:rPr lang="id-ID" b="1" smtClean="0">
                <a:solidFill>
                  <a:schemeClr val="bg1"/>
                </a:solidFill>
              </a:rPr>
              <a:t>Inactivity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8" cy="4525963"/>
          </a:xfrm>
        </p:spPr>
        <p:txBody>
          <a:bodyPr/>
          <a:lstStyle/>
          <a:p>
            <a:pPr algn="just"/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The inactivity rate is the proportion of the</a:t>
            </a:r>
            <a:r>
              <a:rPr lang="id-ID" sz="3200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working-age population that is not in the</a:t>
            </a:r>
            <a:r>
              <a:rPr lang="id-ID" sz="3200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Arabic Typesetting" pitchFamily="66" charset="-78"/>
              </a:rPr>
              <a:t>labour</a:t>
            </a:r>
            <a:r>
              <a:rPr lang="id-ID" sz="3200" dirty="0">
                <a:solidFill>
                  <a:schemeClr val="tx1"/>
                </a:solidFill>
                <a:cs typeface="Arabic Typesetting" pitchFamily="66" charset="-78"/>
              </a:rPr>
              <a:t> force.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endParaRPr lang="id-ID" sz="3200" dirty="0">
              <a:solidFill>
                <a:schemeClr val="tx1"/>
              </a:solidFill>
              <a:cs typeface="Arabic Typesetting" pitchFamily="66" charset="-78"/>
            </a:endParaRPr>
          </a:p>
          <a:p>
            <a:pPr algn="just">
              <a:spcBef>
                <a:spcPts val="1200"/>
              </a:spcBef>
            </a:pP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When added </a:t>
            </a:r>
            <a:r>
              <a:rPr lang="en-US" sz="3200" dirty="0" smtClean="0">
                <a:solidFill>
                  <a:schemeClr val="tx1"/>
                </a:solidFill>
                <a:cs typeface="Arabic Typesetting" pitchFamily="66" charset="-78"/>
              </a:rPr>
              <a:t>together. 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the inactivity rate</a:t>
            </a:r>
            <a:r>
              <a:rPr lang="id-ID" sz="3200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and the </a:t>
            </a:r>
            <a:r>
              <a:rPr lang="en-US" sz="3200" dirty="0" err="1">
                <a:solidFill>
                  <a:schemeClr val="tx1"/>
                </a:solidFill>
                <a:cs typeface="Arabic Typesetting" pitchFamily="66" charset="-78"/>
              </a:rPr>
              <a:t>labour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 force participation rate (see</a:t>
            </a:r>
            <a:r>
              <a:rPr lang="id-ID" sz="3200" dirty="0">
                <a:solidFill>
                  <a:schemeClr val="tx1"/>
                </a:solidFill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KILM 1) will add up to 100 </a:t>
            </a:r>
            <a:r>
              <a:rPr lang="en-US" sz="3200" dirty="0" smtClean="0">
                <a:solidFill>
                  <a:schemeClr val="tx1"/>
                </a:solidFill>
                <a:cs typeface="Arabic Typesetting" pitchFamily="66" charset="-78"/>
              </a:rPr>
              <a:t>percent</a:t>
            </a:r>
            <a:r>
              <a:rPr lang="en-US" sz="3200" dirty="0">
                <a:solidFill>
                  <a:schemeClr val="tx1"/>
                </a:solidFill>
                <a:cs typeface="Arabic Typesetting" pitchFamily="66" charset="-78"/>
              </a:rPr>
              <a:t>.</a:t>
            </a:r>
            <a:endParaRPr lang="id-ID" sz="3200" dirty="0">
              <a:solidFill>
                <a:schemeClr val="tx1"/>
              </a:solidFill>
              <a:cs typeface="Arabic Typesetting" pitchFamily="66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b="1" dirty="0">
                <a:solidFill>
                  <a:schemeClr val="bg1"/>
                </a:solidFill>
              </a:rPr>
              <a:t>Inactivity Rate by Sex </a:t>
            </a:r>
            <a:r>
              <a:rPr lang="id-ID" sz="4400" b="1" dirty="0" smtClean="0">
                <a:solidFill>
                  <a:schemeClr val="bg1"/>
                </a:solidFill>
              </a:rPr>
              <a:t>(%). 2014-2015</a:t>
            </a:r>
            <a:endParaRPr lang="en-US" sz="4400" dirty="0">
              <a:solidFill>
                <a:schemeClr val="bg1"/>
              </a:solidFill>
            </a:endParaRPr>
          </a:p>
        </p:txBody>
      </p:sp>
      <p:graphicFrame>
        <p:nvGraphicFramePr>
          <p:cNvPr id="12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484712"/>
              </p:ext>
            </p:extLst>
          </p:nvPr>
        </p:nvGraphicFramePr>
        <p:xfrm>
          <a:off x="755576" y="1844824"/>
          <a:ext cx="7848873" cy="4482498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1800200"/>
                <a:gridCol w="1512168"/>
                <a:gridCol w="1368153"/>
                <a:gridCol w="1512168"/>
                <a:gridCol w="1656184"/>
              </a:tblGrid>
              <a:tr h="64807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Sex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Garamond"/>
                      </a:endParaRPr>
                    </a:p>
                  </a:txBody>
                  <a:tcPr marL="9301" marR="9301" marT="9525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 vMerge="1">
                  <a:txBody>
                    <a:bodyPr/>
                    <a:lstStyle/>
                    <a:p>
                      <a:pPr algn="l" fontAlgn="ctr"/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Garamond"/>
                      </a:endParaRPr>
                    </a:p>
                  </a:txBody>
                  <a:tcPr marL="9301" marR="9301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6211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smtClean="0"/>
                        <a:t>  </a:t>
                      </a:r>
                      <a:r>
                        <a:rPr lang="id-ID" sz="2000" u="none" strike="noStrike" smtClean="0"/>
                        <a:t>Male</a:t>
                      </a:r>
                      <a:endParaRPr lang="id-ID" sz="2000" b="1" i="0" u="none" strike="noStrike" dirty="0" smtClean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0" marR="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14.96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16.95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15.42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17.29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06211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smtClean="0"/>
                        <a:t> </a:t>
                      </a:r>
                      <a:r>
                        <a:rPr lang="id-ID" sz="2000" u="none" strike="noStrike" smtClean="0"/>
                        <a:t>Female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0" marR="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46.63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49.78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45.52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51.13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06211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smtClean="0"/>
                        <a:t> </a:t>
                      </a:r>
                      <a:r>
                        <a:rPr lang="id-ID" sz="2000" u="none" strike="noStrike" smtClean="0"/>
                        <a:t>Total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9301" marR="9301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30.83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33.40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30.50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34.24 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d-ID" sz="2600" dirty="0" smtClean="0">
                <a:solidFill>
                  <a:schemeClr val="tx1"/>
                </a:solidFill>
              </a:rPr>
              <a:t>The inactivity rate is the proportion of the working-age population that are not in the labor force.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2600" dirty="0" smtClean="0">
                <a:solidFill>
                  <a:schemeClr val="tx1"/>
                </a:solidFill>
              </a:rPr>
              <a:t>Inactivity rates increased from 3</a:t>
            </a:r>
            <a:r>
              <a:rPr lang="en-GB" sz="2600" dirty="0" smtClean="0">
                <a:solidFill>
                  <a:schemeClr val="tx1"/>
                </a:solidFill>
              </a:rPr>
              <a:t>3.40</a:t>
            </a:r>
            <a:r>
              <a:rPr lang="id-ID" sz="2600" dirty="0" smtClean="0">
                <a:solidFill>
                  <a:schemeClr val="tx1"/>
                </a:solidFill>
              </a:rPr>
              <a:t> percent in </a:t>
            </a:r>
            <a:r>
              <a:rPr lang="en-GB" sz="2600" dirty="0" smtClean="0">
                <a:solidFill>
                  <a:schemeClr val="tx1"/>
                </a:solidFill>
              </a:rPr>
              <a:t>August 2014</a:t>
            </a:r>
            <a:r>
              <a:rPr lang="id-ID" sz="2600" dirty="0" smtClean="0">
                <a:solidFill>
                  <a:schemeClr val="tx1"/>
                </a:solidFill>
              </a:rPr>
              <a:t> to 3</a:t>
            </a:r>
            <a:r>
              <a:rPr lang="en-GB" sz="2600" dirty="0" smtClean="0">
                <a:solidFill>
                  <a:schemeClr val="tx1"/>
                </a:solidFill>
              </a:rPr>
              <a:t>4.24</a:t>
            </a:r>
            <a:r>
              <a:rPr lang="id-ID" sz="2600" dirty="0" smtClean="0">
                <a:solidFill>
                  <a:schemeClr val="tx1"/>
                </a:solidFill>
              </a:rPr>
              <a:t> percent in August</a:t>
            </a:r>
            <a:r>
              <a:rPr lang="en-GB" sz="2600" dirty="0" smtClean="0">
                <a:solidFill>
                  <a:schemeClr val="tx1"/>
                </a:solidFill>
              </a:rPr>
              <a:t> 2015</a:t>
            </a:r>
            <a:endParaRPr lang="id-ID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2600" dirty="0" smtClean="0">
                <a:solidFill>
                  <a:schemeClr val="tx1"/>
                </a:solidFill>
              </a:rPr>
              <a:t>The </a:t>
            </a:r>
            <a:r>
              <a:rPr lang="en-GB" sz="2600" dirty="0" smtClean="0">
                <a:solidFill>
                  <a:schemeClr val="tx1"/>
                </a:solidFill>
              </a:rPr>
              <a:t>in</a:t>
            </a:r>
            <a:r>
              <a:rPr lang="id-ID" sz="2600" dirty="0" smtClean="0">
                <a:solidFill>
                  <a:schemeClr val="tx1"/>
                </a:solidFill>
              </a:rPr>
              <a:t>crease in inactivity rate reflects the changing from  labor force into in the </a:t>
            </a:r>
            <a:r>
              <a:rPr lang="en-GB" sz="2600" dirty="0" smtClean="0">
                <a:solidFill>
                  <a:schemeClr val="tx1"/>
                </a:solidFill>
              </a:rPr>
              <a:t>not in the </a:t>
            </a:r>
            <a:r>
              <a:rPr lang="id-ID" sz="2600" dirty="0" smtClean="0">
                <a:solidFill>
                  <a:schemeClr val="tx1"/>
                </a:solidFill>
              </a:rPr>
              <a:t>labor force category.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d-ID" sz="2600" dirty="0" smtClean="0">
                <a:solidFill>
                  <a:schemeClr val="tx1"/>
                </a:solidFill>
              </a:rPr>
              <a:t>Inactivity rate for males was much lower than for females (1</a:t>
            </a:r>
            <a:r>
              <a:rPr lang="en-GB" sz="2600" dirty="0" smtClean="0">
                <a:solidFill>
                  <a:schemeClr val="tx1"/>
                </a:solidFill>
              </a:rPr>
              <a:t>7.20</a:t>
            </a:r>
            <a:r>
              <a:rPr lang="id-ID" sz="2600" dirty="0" smtClean="0">
                <a:solidFill>
                  <a:schemeClr val="tx1"/>
                </a:solidFill>
              </a:rPr>
              <a:t> percent compared with </a:t>
            </a:r>
            <a:r>
              <a:rPr lang="en-GB" sz="2600" dirty="0" smtClean="0">
                <a:solidFill>
                  <a:schemeClr val="tx1"/>
                </a:solidFill>
              </a:rPr>
              <a:t>51.13</a:t>
            </a:r>
            <a:r>
              <a:rPr lang="id-ID" sz="2600" dirty="0" smtClean="0">
                <a:solidFill>
                  <a:schemeClr val="tx1"/>
                </a:solidFill>
              </a:rPr>
              <a:t> percent in August 201</a:t>
            </a:r>
            <a:r>
              <a:rPr lang="en-GB" sz="2600" dirty="0" smtClean="0">
                <a:solidFill>
                  <a:schemeClr val="tx1"/>
                </a:solidFill>
              </a:rPr>
              <a:t>5</a:t>
            </a:r>
            <a:r>
              <a:rPr lang="id-ID" sz="2600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2600" dirty="0" smtClean="0">
                <a:solidFill>
                  <a:schemeClr val="tx1"/>
                </a:solidFill>
              </a:rPr>
              <a:t>Inactivity rates from February</a:t>
            </a:r>
            <a:r>
              <a:rPr lang="en-GB" sz="2600" dirty="0" smtClean="0">
                <a:solidFill>
                  <a:schemeClr val="tx1"/>
                </a:solidFill>
              </a:rPr>
              <a:t> 2014</a:t>
            </a:r>
            <a:r>
              <a:rPr lang="id-ID" sz="2600" dirty="0" smtClean="0">
                <a:solidFill>
                  <a:schemeClr val="tx1"/>
                </a:solidFill>
              </a:rPr>
              <a:t> to </a:t>
            </a:r>
            <a:r>
              <a:rPr lang="en-GB" sz="2600" dirty="0" smtClean="0">
                <a:solidFill>
                  <a:schemeClr val="tx1"/>
                </a:solidFill>
              </a:rPr>
              <a:t>August</a:t>
            </a:r>
            <a:r>
              <a:rPr lang="id-ID" sz="2600" dirty="0" smtClean="0">
                <a:solidFill>
                  <a:schemeClr val="tx1"/>
                </a:solidFill>
              </a:rPr>
              <a:t> 201</a:t>
            </a:r>
            <a:r>
              <a:rPr lang="en-GB" sz="2600" dirty="0" smtClean="0">
                <a:solidFill>
                  <a:schemeClr val="tx1"/>
                </a:solidFill>
              </a:rPr>
              <a:t>5</a:t>
            </a:r>
            <a:r>
              <a:rPr lang="id-ID" sz="2600" dirty="0" smtClean="0">
                <a:solidFill>
                  <a:schemeClr val="tx1"/>
                </a:solidFill>
              </a:rPr>
              <a:t> were fluctuative both for males and females.</a:t>
            </a:r>
          </a:p>
          <a:p>
            <a:pPr>
              <a:buNone/>
            </a:pPr>
            <a:endParaRPr lang="id-ID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rmAutofit fontScale="90000"/>
          </a:bodyPr>
          <a:lstStyle/>
          <a:p>
            <a:r>
              <a:rPr lang="id-ID" sz="4400" b="1" dirty="0">
                <a:solidFill>
                  <a:schemeClr val="bg1"/>
                </a:solidFill>
              </a:rPr>
              <a:t>Inactivity Rate by Sex </a:t>
            </a:r>
            <a:r>
              <a:rPr lang="id-ID" sz="4400" b="1" dirty="0" smtClean="0">
                <a:solidFill>
                  <a:schemeClr val="bg1"/>
                </a:solidFill>
              </a:rPr>
              <a:t>(%). 2014-2015</a:t>
            </a:r>
            <a:r>
              <a:rPr lang="en-US" sz="4400" b="1" dirty="0" smtClean="0">
                <a:solidFill>
                  <a:schemeClr val="bg1"/>
                </a:solidFill>
              </a:rPr>
              <a:t> (</a:t>
            </a:r>
            <a:r>
              <a:rPr lang="en-US" sz="4400" b="1" dirty="0" err="1" smtClean="0">
                <a:solidFill>
                  <a:schemeClr val="bg1"/>
                </a:solidFill>
              </a:rPr>
              <a:t>cont</a:t>
            </a:r>
            <a:r>
              <a:rPr lang="en-US" sz="4400" b="1" dirty="0" smtClean="0">
                <a:solidFill>
                  <a:schemeClr val="bg1"/>
                </a:solidFill>
              </a:rPr>
              <a:t>)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3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>
                <a:solidFill>
                  <a:srgbClr val="FEFFFF"/>
                </a:solidFill>
              </a:rPr>
              <a:t> </a:t>
            </a:r>
            <a:r>
              <a:rPr lang="en-US" sz="3600" b="1">
                <a:solidFill>
                  <a:srgbClr val="FEFFFF"/>
                </a:solidFill>
              </a:rPr>
              <a:t>KILM </a:t>
            </a:r>
            <a:r>
              <a:rPr lang="id-ID" sz="3600" b="1">
                <a:solidFill>
                  <a:srgbClr val="FEFFFF"/>
                </a:solidFill>
              </a:rPr>
              <a:t>14.</a:t>
            </a:r>
            <a:r>
              <a:rPr lang="en-US" sz="3600" b="1">
                <a:solidFill>
                  <a:srgbClr val="FEFFFF"/>
                </a:solidFill>
              </a:rPr>
              <a:t> Educational attainment and</a:t>
            </a:r>
            <a:r>
              <a:rPr lang="id-ID" sz="3600" b="1">
                <a:solidFill>
                  <a:srgbClr val="FEFFFF"/>
                </a:solidFill>
              </a:rPr>
              <a:t> </a:t>
            </a:r>
            <a:r>
              <a:rPr lang="en-US" sz="3600" b="1" smtClean="0">
                <a:solidFill>
                  <a:srgbClr val="FEFFFF"/>
                </a:solidFill>
              </a:rPr>
              <a:t/>
            </a:r>
            <a:br>
              <a:rPr lang="en-US" sz="3600" b="1" smtClean="0">
                <a:solidFill>
                  <a:srgbClr val="FEFFFF"/>
                </a:solidFill>
              </a:rPr>
            </a:br>
            <a:r>
              <a:rPr lang="en-US" sz="3600" b="1" smtClean="0">
                <a:solidFill>
                  <a:srgbClr val="FEFFFF"/>
                </a:solidFill>
              </a:rPr>
              <a:t>illiteracy indicator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920880" cy="4309939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KILM 14 reflects the levels and</a:t>
            </a:r>
            <a:r>
              <a:rPr lang="id-ID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distribution of the knowledge and skills base of</a:t>
            </a:r>
            <a:r>
              <a:rPr lang="id-ID" sz="2800" dirty="0">
                <a:solidFill>
                  <a:schemeClr val="tx1"/>
                </a:solidFill>
              </a:rPr>
              <a:t> the labour force. This indicator shows the </a:t>
            </a:r>
            <a:r>
              <a:rPr lang="en-US" sz="2800" dirty="0">
                <a:solidFill>
                  <a:schemeClr val="tx1"/>
                </a:solidFill>
              </a:rPr>
              <a:t>distribution of the educational attainment of the</a:t>
            </a:r>
            <a:r>
              <a:rPr lang="id-ID" sz="2800" dirty="0">
                <a:solidFill>
                  <a:schemeClr val="tx1"/>
                </a:solidFill>
              </a:rPr>
              <a:t> labour force in four education attainment level.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400" b="1" dirty="0"/>
              <a:t>Percentage Labour Force by Education </a:t>
            </a:r>
            <a:r>
              <a:rPr lang="id-ID" sz="3400" b="1" dirty="0" smtClean="0"/>
              <a:t>Attainment. 2014-2015</a:t>
            </a:r>
            <a:endParaRPr lang="en-US" sz="3400" dirty="0"/>
          </a:p>
        </p:txBody>
      </p:sp>
      <p:graphicFrame>
        <p:nvGraphicFramePr>
          <p:cNvPr id="16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444757"/>
              </p:ext>
            </p:extLst>
          </p:nvPr>
        </p:nvGraphicFramePr>
        <p:xfrm>
          <a:off x="457200" y="1600200"/>
          <a:ext cx="8230475" cy="47447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70562"/>
                <a:gridCol w="1646095"/>
                <a:gridCol w="1494688"/>
                <a:gridCol w="1573035"/>
                <a:gridCol w="1646095"/>
              </a:tblGrid>
              <a:tr h="6046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800" u="none" strike="noStrike" dirty="0"/>
                        <a:t>Educational Attainment</a:t>
                      </a:r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/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88386">
                <a:tc vMerge="1">
                  <a:txBody>
                    <a:bodyPr/>
                    <a:lstStyle/>
                    <a:p>
                      <a:pPr algn="l" fontAlgn="ctr"/>
                      <a:endParaRPr lang="id-ID" sz="1800" b="1" i="0" u="none" strike="noStrike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/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u="none" strike="noStrike" dirty="0" smtClean="0"/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 dirty="0" smtClean="0"/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71033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No schooling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4,23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4,32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3.93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3.63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1033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Primary level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59,76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59,33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58.25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57.11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1033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Secondary level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25,98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26,58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26.92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28.19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1033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Tertiary level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10,03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600" u="none" strike="noStrike" dirty="0">
                          <a:effectLst/>
                        </a:rPr>
                        <a:t>9,77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10.90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8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11.07</a:t>
                      </a:r>
                      <a:endParaRPr lang="id-ID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1033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/>
                        <a:t>Total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97" marR="9897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id-ID" sz="1600" u="none" strike="noStrike" kern="1200" dirty="0" smtClean="0">
                          <a:effectLst/>
                        </a:rPr>
                        <a:t>100.00</a:t>
                      </a:r>
                      <a:endParaRPr lang="id-ID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897" marR="9144" marT="9525" marB="0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/>
                        <a:t>100.00</a:t>
                      </a:r>
                      <a:endParaRPr lang="id-ID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897" marR="9144" marT="9525" marB="0" anchorCtr="1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id-ID" sz="1600" u="none" strike="noStrike" dirty="0" smtClean="0"/>
                        <a:t>100.00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897" marR="9144" marT="9525" marB="0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kern="1200" dirty="0" smtClean="0">
                          <a:effectLst/>
                        </a:rPr>
                        <a:t>100.00</a:t>
                      </a:r>
                      <a:endParaRPr lang="id-ID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897" marR="9144" marT="9525" marB="0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1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2910" y="1700808"/>
            <a:ext cx="7889530" cy="4536504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id-ID" sz="2800" dirty="0" smtClean="0">
                <a:solidFill>
                  <a:schemeClr val="tx1"/>
                </a:solidFill>
              </a:rPr>
              <a:t>Patterns of educational attainment of the labor force were almost the same in every cicle of the survey.</a:t>
            </a:r>
          </a:p>
          <a:p>
            <a:pPr algn="just">
              <a:spcBef>
                <a:spcPts val="1200"/>
              </a:spcBef>
            </a:pPr>
            <a:r>
              <a:rPr lang="id-ID" sz="2800" dirty="0" smtClean="0">
                <a:solidFill>
                  <a:schemeClr val="tx1"/>
                </a:solidFill>
              </a:rPr>
              <a:t>In August 2015 Around </a:t>
            </a:r>
            <a:r>
              <a:rPr lang="id-ID" sz="2800" dirty="0">
                <a:solidFill>
                  <a:schemeClr val="tx1"/>
                </a:solidFill>
              </a:rPr>
              <a:t>4</a:t>
            </a:r>
            <a:r>
              <a:rPr lang="id-ID" sz="2800" dirty="0" smtClean="0">
                <a:solidFill>
                  <a:schemeClr val="tx1"/>
                </a:solidFill>
              </a:rPr>
              <a:t> percent of the labor force did not have education, 57 percent completed primary level, 28 percent completed  secondary level, and 11 percent completed tertiary level.</a:t>
            </a:r>
          </a:p>
          <a:p>
            <a:pPr algn="just">
              <a:spcBef>
                <a:spcPts val="1200"/>
              </a:spcBef>
            </a:pPr>
            <a:r>
              <a:rPr lang="id-ID" sz="2800" dirty="0" smtClean="0">
                <a:solidFill>
                  <a:schemeClr val="tx1"/>
                </a:solidFill>
              </a:rPr>
              <a:t>Eighty-five percent of the labor force have completed primary and secondary education.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Autofit/>
          </a:bodyPr>
          <a:lstStyle/>
          <a:p>
            <a:r>
              <a:rPr lang="id-ID" sz="3400" b="1" dirty="0"/>
              <a:t>Percentage Labour Force by Education </a:t>
            </a:r>
            <a:r>
              <a:rPr lang="id-ID" sz="3400" b="1" dirty="0" smtClean="0"/>
              <a:t>Attainment. 2014-2015</a:t>
            </a:r>
            <a:r>
              <a:rPr lang="en-US" sz="3400" b="1" dirty="0" smtClean="0"/>
              <a:t> (</a:t>
            </a:r>
            <a:r>
              <a:rPr lang="en-US" sz="3400" b="1" dirty="0" err="1" smtClean="0"/>
              <a:t>cont</a:t>
            </a:r>
            <a:r>
              <a:rPr lang="en-US" sz="3400" b="1" dirty="0" smtClean="0"/>
              <a:t>)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39982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endParaRPr lang="id-ID" sz="6600" b="1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d-ID" sz="66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THANK YOU</a:t>
            </a:r>
            <a:endParaRPr lang="id-ID" sz="66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DCDE-EA79-4580-9315-99F0C883876A}" type="slidenum">
              <a:rPr lang="id-ID" smtClean="0"/>
              <a:pPr/>
              <a:t>47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86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400" b="1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id-ID" sz="4400" b="1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LFPR by Sex (%). 2014 - 2015</a:t>
            </a:r>
            <a:endParaRPr lang="en-US" sz="4400" b="1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4047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86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7546" y="1628800"/>
            <a:ext cx="8482083" cy="4640238"/>
          </a:xfrm>
          <a:ln>
            <a:noFill/>
          </a:ln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 LFPR is lower for females than that of males</a:t>
            </a:r>
            <a:r>
              <a:rPr lang="id-ID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id-ID" dirty="0" smtClean="0">
                <a:solidFill>
                  <a:schemeClr val="tx1"/>
                </a:solidFill>
              </a:rPr>
              <a:t>August</a:t>
            </a:r>
            <a:r>
              <a:rPr lang="en-US" dirty="0" smtClean="0">
                <a:solidFill>
                  <a:schemeClr val="tx1"/>
                </a:solidFill>
              </a:rPr>
              <a:t>. the LFPR of males is 8</a:t>
            </a:r>
            <a:r>
              <a:rPr lang="id-ID" dirty="0" smtClean="0">
                <a:solidFill>
                  <a:schemeClr val="tx1"/>
                </a:solidFill>
              </a:rPr>
              <a:t>2.71</a:t>
            </a:r>
            <a:r>
              <a:rPr lang="en-US" dirty="0" smtClean="0">
                <a:solidFill>
                  <a:schemeClr val="tx1"/>
                </a:solidFill>
              </a:rPr>
              <a:t> %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while that of females is </a:t>
            </a:r>
            <a:r>
              <a:rPr lang="id-ID" dirty="0" smtClean="0">
                <a:solidFill>
                  <a:schemeClr val="tx1"/>
                </a:solidFill>
              </a:rPr>
              <a:t>48.8</a:t>
            </a:r>
            <a:r>
              <a:rPr lang="en-US" dirty="0" smtClean="0">
                <a:solidFill>
                  <a:schemeClr val="tx1"/>
                </a:solidFill>
              </a:rPr>
              <a:t>7 %</a:t>
            </a:r>
            <a:r>
              <a:rPr lang="id-ID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In general. the LPFR increases as they get older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and reached its peak at the </a:t>
            </a:r>
            <a:r>
              <a:rPr lang="id-ID" dirty="0" smtClean="0">
                <a:solidFill>
                  <a:schemeClr val="tx1"/>
                </a:solidFill>
              </a:rPr>
              <a:t>40-44</a:t>
            </a:r>
            <a:r>
              <a:rPr lang="en-US" dirty="0" smtClean="0">
                <a:solidFill>
                  <a:schemeClr val="tx1"/>
                </a:solidFill>
              </a:rPr>
              <a:t> age group</a:t>
            </a:r>
            <a:r>
              <a:rPr lang="id-ID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 LPFR of females reached its peak at the 45-49 age group</a:t>
            </a:r>
            <a:r>
              <a:rPr lang="id-ID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whereas that of males reached its peak at the 40-4</a:t>
            </a:r>
            <a:r>
              <a:rPr lang="id-ID" dirty="0" smtClean="0">
                <a:solidFill>
                  <a:schemeClr val="tx1"/>
                </a:solidFill>
              </a:rPr>
              <a:t>4 </a:t>
            </a:r>
            <a:r>
              <a:rPr lang="en-US" dirty="0" smtClean="0">
                <a:solidFill>
                  <a:schemeClr val="tx1"/>
                </a:solidFill>
              </a:rPr>
              <a:t>age group.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noFill/>
        </p:spPr>
        <p:txBody>
          <a:bodyPr>
            <a:normAutofit/>
          </a:bodyPr>
          <a:lstStyle/>
          <a:p>
            <a:r>
              <a:rPr lang="en-US" sz="4400" b="1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id-ID" sz="4400" b="1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LFPR by Sex (%). 2014 </a:t>
            </a:r>
            <a:r>
              <a:rPr lang="id-ID" sz="4400" b="1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- 2015</a:t>
            </a:r>
            <a:r>
              <a:rPr lang="en-US" sz="4400" b="1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400" b="1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</a:t>
            </a:r>
            <a:r>
              <a:rPr lang="en-US" sz="4400" b="1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400" b="1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660777"/>
              </p:ext>
            </p:extLst>
          </p:nvPr>
        </p:nvGraphicFramePr>
        <p:xfrm>
          <a:off x="789366" y="1639203"/>
          <a:ext cx="7599057" cy="4454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237"/>
                <a:gridCol w="1766717"/>
                <a:gridCol w="1766717"/>
                <a:gridCol w="1837386"/>
              </a:tblGrid>
              <a:tr h="540122">
                <a:tc>
                  <a:txBody>
                    <a:bodyPr/>
                    <a:lstStyle/>
                    <a:p>
                      <a:pPr algn="l" fontAlgn="b"/>
                      <a:r>
                        <a:rPr lang="id-ID" sz="1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id-ID" sz="17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Age Groups</a:t>
                      </a:r>
                      <a:endParaRPr lang="id-ID" sz="17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Male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Female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 anchorCtr="1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15-19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31.83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22.80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27.41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20-24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80.80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51.97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66.53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25-29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94.66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51.78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73.32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30-34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97.05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52.39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74.61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35-39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97.83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55.23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76.49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40-44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97.91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60.20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79.15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45-49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97.55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60.45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79.05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50-54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94.74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59.71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77.18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55-59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88.86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55.45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72.27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34926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60+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62.94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32.44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 smtClean="0">
                          <a:effectLst/>
                          <a:latin typeface="Calibri" pitchFamily="34" charset="0"/>
                        </a:rPr>
                        <a:t>46.85</a:t>
                      </a:r>
                      <a:endParaRPr lang="id-ID" sz="16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421281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 smtClean="0">
                          <a:effectLst/>
                          <a:latin typeface="Calibri" pitchFamily="34" charset="0"/>
                        </a:rPr>
                        <a:t>82.71</a:t>
                      </a:r>
                      <a:endParaRPr lang="id-ID" sz="1600" b="1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 smtClean="0">
                          <a:effectLst/>
                          <a:latin typeface="Calibri" pitchFamily="34" charset="0"/>
                        </a:rPr>
                        <a:t>48.87</a:t>
                      </a:r>
                      <a:endParaRPr lang="id-ID" sz="1600" b="1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 smtClean="0">
                          <a:effectLst/>
                          <a:latin typeface="Calibri" pitchFamily="34" charset="0"/>
                        </a:rPr>
                        <a:t>65.76</a:t>
                      </a:r>
                      <a:endParaRPr lang="id-ID" sz="1600" b="1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9525" marR="114300" marT="9525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11664"/>
          </a:xfrm>
        </p:spPr>
        <p:txBody>
          <a:bodyPr>
            <a:noAutofit/>
          </a:bodyPr>
          <a:lstStyle/>
          <a:p>
            <a:r>
              <a:rPr lang="id-ID" sz="3600" b="1" dirty="0"/>
              <a:t>The LFPR by Age Group </a:t>
            </a:r>
            <a:r>
              <a:rPr lang="en-US" sz="3600" b="1" dirty="0"/>
              <a:t>and</a:t>
            </a:r>
            <a:r>
              <a:rPr lang="id-ID" sz="3600" b="1" dirty="0"/>
              <a:t> </a:t>
            </a:r>
            <a:r>
              <a:rPr lang="id-ID" sz="3600" b="1" dirty="0" smtClean="0"/>
              <a:t>Sex. </a:t>
            </a:r>
            <a:r>
              <a:rPr lang="id-ID" sz="3600" b="1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2015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448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11664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KILM </a:t>
            </a:r>
            <a:r>
              <a:rPr lang="id-ID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en-GB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Employment-to-population ratio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dirty="0" smtClean="0">
                <a:cs typeface="Arabic Typesetting" pitchFamily="66" charset="-78"/>
              </a:rPr>
              <a:t>The employment-to-population ratio is the</a:t>
            </a:r>
            <a:r>
              <a:rPr lang="id-ID" dirty="0" smtClean="0">
                <a:cs typeface="Arabic Typesetting" pitchFamily="66" charset="-78"/>
              </a:rPr>
              <a:t> </a:t>
            </a:r>
            <a:r>
              <a:rPr lang="en-US" dirty="0" smtClean="0">
                <a:cs typeface="Arabic Typesetting" pitchFamily="66" charset="-78"/>
              </a:rPr>
              <a:t>proportion of a country’s working-age</a:t>
            </a:r>
            <a:r>
              <a:rPr lang="id-ID" dirty="0" smtClean="0">
                <a:cs typeface="Arabic Typesetting" pitchFamily="66" charset="-78"/>
              </a:rPr>
              <a:t> </a:t>
            </a:r>
            <a:r>
              <a:rPr lang="en-US" dirty="0" smtClean="0">
                <a:cs typeface="Arabic Typesetting" pitchFamily="66" charset="-78"/>
              </a:rPr>
              <a:t>population that is employed.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 smtClean="0">
              <a:cs typeface="Arabic Typesetting" pitchFamily="66" charset="-78"/>
            </a:endParaRPr>
          </a:p>
          <a:p>
            <a:pPr marL="450850" lvl="0" indent="-4508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dirty="0">
                <a:cs typeface="Arial" pitchFamily="34" charset="0"/>
              </a:rPr>
              <a:t>A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high ratio means that a large proportion of a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country’s population is </a:t>
            </a:r>
            <a:r>
              <a:rPr lang="en-US" dirty="0" smtClean="0">
                <a:cs typeface="Arial" pitchFamily="34" charset="0"/>
              </a:rPr>
              <a:t>employed. </a:t>
            </a:r>
            <a:r>
              <a:rPr lang="en-US" dirty="0">
                <a:cs typeface="Arial" pitchFamily="34" charset="0"/>
              </a:rPr>
              <a:t>while a low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ratio means that a large share of the population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is not involved directly in market-related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activities. </a:t>
            </a:r>
            <a:r>
              <a:rPr lang="en-US" dirty="0">
                <a:cs typeface="Arial" pitchFamily="34" charset="0"/>
              </a:rPr>
              <a:t>because they are either unemployed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or (more likely) out of the </a:t>
            </a:r>
            <a:r>
              <a:rPr lang="en-US" dirty="0" err="1">
                <a:cs typeface="Arial" pitchFamily="34" charset="0"/>
              </a:rPr>
              <a:t>labour</a:t>
            </a:r>
            <a:r>
              <a:rPr lang="en-US" dirty="0">
                <a:cs typeface="Arial" pitchFamily="34" charset="0"/>
              </a:rPr>
              <a:t> force</a:t>
            </a:r>
            <a:r>
              <a:rPr lang="id-ID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altogether.</a:t>
            </a:r>
            <a:endParaRPr lang="en-US" dirty="0">
              <a:solidFill>
                <a:schemeClr val="tx1"/>
              </a:solidFill>
              <a:cs typeface="Arabic Typesetting" pitchFamily="66" charset="-78"/>
            </a:endParaRPr>
          </a:p>
          <a:p>
            <a:pPr marL="450850" indent="-450850" algn="just">
              <a:spcBef>
                <a:spcPts val="0"/>
              </a:spcBef>
              <a:buFont typeface="Wingdings" pitchFamily="2" charset="2"/>
              <a:buChar char="q"/>
            </a:pPr>
            <a:endParaRPr lang="en-US" dirty="0" smtClean="0">
              <a:latin typeface="Century" pitchFamily="18" charset="0"/>
              <a:cs typeface="Arabic Typesetting" pitchFamily="66" charset="-78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prstGeom prst="flowChartAlternateProcess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The Employment-to-population ratio</a:t>
            </a:r>
            <a:r>
              <a:rPr lang="id-ID" sz="4000" b="1" dirty="0" smtClean="0">
                <a:solidFill>
                  <a:schemeClr val="bg1"/>
                </a:solidFill>
                <a:latin typeface="+mj-lt"/>
              </a:rPr>
              <a:t>. 2014 - 2015</a:t>
            </a:r>
            <a:endParaRPr lang="id-ID" sz="40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18320"/>
              </p:ext>
            </p:extLst>
          </p:nvPr>
        </p:nvGraphicFramePr>
        <p:xfrm>
          <a:off x="395536" y="1628800"/>
          <a:ext cx="8352928" cy="3004010"/>
        </p:xfrm>
        <a:graphic>
          <a:graphicData uri="http://schemas.openxmlformats.org/drawingml/2006/table">
            <a:tbl>
              <a:tblPr firstRow="1" lastRow="1">
                <a:tableStyleId>{00A15C55-8517-42AA-B614-E9B94910E393}</a:tableStyleId>
              </a:tblPr>
              <a:tblGrid>
                <a:gridCol w="2623677"/>
                <a:gridCol w="1408772"/>
                <a:gridCol w="1479437"/>
                <a:gridCol w="1269959"/>
                <a:gridCol w="1571083"/>
              </a:tblGrid>
              <a:tr h="5760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2000" b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EPR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50996">
                <a:tc vMerge="1"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February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id-ID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5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smtClean="0">
                          <a:latin typeface="+mn-lt"/>
                        </a:rPr>
                        <a:t> </a:t>
                      </a:r>
                      <a:r>
                        <a:rPr lang="id-ID" sz="2000" b="1" u="none" strike="noStrike" smtClean="0">
                          <a:latin typeface="+mn-lt"/>
                        </a:rPr>
                        <a:t>Total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65.23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62.64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65.46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61.70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25650"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>
                          <a:latin typeface="+mn-lt"/>
                        </a:rPr>
                        <a:t>Male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0" marR="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80.26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78.27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79.71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77.69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25650"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 dirty="0">
                          <a:latin typeface="+mn-lt"/>
                        </a:rPr>
                        <a:t>Female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0" marR="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50.26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47.08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51.28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45.76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15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Custom 7">
      <a:dk1>
        <a:srgbClr val="242852"/>
      </a:dk1>
      <a:lt1>
        <a:sysClr val="window" lastClr="FFFFFF"/>
      </a:lt1>
      <a:dk2>
        <a:srgbClr val="5EA5B0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2142</TotalTime>
  <Words>2855</Words>
  <Application>Microsoft Office PowerPoint</Application>
  <PresentationFormat>On-screen Show (4:3)</PresentationFormat>
  <Paragraphs>679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Decatur</vt:lpstr>
      <vt:lpstr>KEY INDICATORS OF THE LABOUR MARKET - KILM</vt:lpstr>
      <vt:lpstr>Key Indicators of the Labour Market-KILM</vt:lpstr>
      <vt:lpstr>Key Indicators of the Labour Market-KILM (cont)</vt:lpstr>
      <vt:lpstr>KILM 1. Participation in the world of work</vt:lpstr>
      <vt:lpstr>The LFPR by Sex (%). 2014 - 2015</vt:lpstr>
      <vt:lpstr>The LFPR by Sex (%). 2014 - 2015 (cont)</vt:lpstr>
      <vt:lpstr>The LFPR by Age Group and Sex. August 2015</vt:lpstr>
      <vt:lpstr>KILM 2. Employment-to-population ratio</vt:lpstr>
      <vt:lpstr>The Employment-to-population ratio. 2014 - 2015</vt:lpstr>
      <vt:lpstr>The Employment-to-population ratio. 2014-2015 (cont)</vt:lpstr>
      <vt:lpstr> KILM 3. Status in employment</vt:lpstr>
      <vt:lpstr>Percentage of Employment by Status. 2014-2015</vt:lpstr>
      <vt:lpstr>Percentage of Employment by Status. 2014-2015 (cont)</vt:lpstr>
      <vt:lpstr> KILM 4. Employment by sector</vt:lpstr>
      <vt:lpstr>Percentage of Employment by Sector. 2014-2015</vt:lpstr>
      <vt:lpstr>Percentage of Employment by Sector. 2014-2015 (cont)</vt:lpstr>
      <vt:lpstr>KILM 5. Part-time workers</vt:lpstr>
      <vt:lpstr>Part-time employment rate and female shares of part-time employment (%). 2014-2015</vt:lpstr>
      <vt:lpstr>Part-time employment rate and female shares of part-time employment (%). 2014-2015  (cont)</vt:lpstr>
      <vt:lpstr>KILM 6. Hours of work</vt:lpstr>
      <vt:lpstr>Percentage of Hours of work. 2014-2015</vt:lpstr>
      <vt:lpstr>Percentage of Hours of work. 2014-2015 (cont)</vt:lpstr>
      <vt:lpstr>KILM 7. Employment in the informal sector</vt:lpstr>
      <vt:lpstr>Percentage employment by sex and sector. 2014-2015</vt:lpstr>
      <vt:lpstr>Percentage employment by sex and sector. 2014-2015 (cont)</vt:lpstr>
      <vt:lpstr> KILM 8. Unemployment</vt:lpstr>
      <vt:lpstr>Unemployment Rate by Sex (%). 2012</vt:lpstr>
      <vt:lpstr>Unemployment Rate by Sex (%). 2014-2015 (cont)</vt:lpstr>
      <vt:lpstr>KILM 9. Youth unemployment</vt:lpstr>
      <vt:lpstr>Youth unemployment indicator (%). 2014-2015</vt:lpstr>
      <vt:lpstr>Youth unemployment indicator (%). 2014-2015 (cont)</vt:lpstr>
      <vt:lpstr>KILM 11. Unemployment by educational attainment</vt:lpstr>
      <vt:lpstr>KILM 11. Unemployment by educational attainment (cont)</vt:lpstr>
      <vt:lpstr>Distribution of total unemployment by level of educational attainment (%). 2014-2015</vt:lpstr>
      <vt:lpstr>Unemployment rates by level of education (%).  2014-2015</vt:lpstr>
      <vt:lpstr>Unemployment rates by level of education (%).  2014-2015 (cont)</vt:lpstr>
      <vt:lpstr>KILM 12: Time-related underemployment</vt:lpstr>
      <vt:lpstr>KILM 12: Time-related underemployment</vt:lpstr>
      <vt:lpstr>Percentage of time-related underemployment in total employment by sex. 2014-2015</vt:lpstr>
      <vt:lpstr>Percentage of time-related underemployment in the labour force. 2014-2015 (cont)</vt:lpstr>
      <vt:lpstr>KILM 13. Inactivity</vt:lpstr>
      <vt:lpstr>Inactivity Rate by Sex (%). 2014-2015</vt:lpstr>
      <vt:lpstr>Inactivity Rate by Sex (%). 2014-2015 (cont)</vt:lpstr>
      <vt:lpstr> KILM 14. Educational attainment and  illiteracy indicator</vt:lpstr>
      <vt:lpstr>Percentage Labour Force by Education Attainment. 2014-2015</vt:lpstr>
      <vt:lpstr>Percentage Labour Force by Education Attainment. 2014-2015 (cont)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 WORK</dc:title>
  <dc:creator>Admin</dc:creator>
  <cp:lastModifiedBy>Nuurulhimah Zali</cp:lastModifiedBy>
  <cp:revision>160</cp:revision>
  <cp:lastPrinted>2013-04-03T08:19:35Z</cp:lastPrinted>
  <dcterms:created xsi:type="dcterms:W3CDTF">2013-04-02T03:10:36Z</dcterms:created>
  <dcterms:modified xsi:type="dcterms:W3CDTF">2016-09-08T00:33:47Z</dcterms:modified>
</cp:coreProperties>
</file>