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300" r:id="rId4"/>
    <p:sldId id="301" r:id="rId5"/>
    <p:sldId id="302" r:id="rId6"/>
    <p:sldId id="303" r:id="rId7"/>
    <p:sldId id="304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297" r:id="rId18"/>
  </p:sldIdLst>
  <p:sldSz cx="9144000" cy="6858000" type="screen4x3"/>
  <p:notesSz cx="9926638" cy="6781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4" autoAdjust="0"/>
    <p:restoredTop sz="94660"/>
  </p:normalViewPr>
  <p:slideViewPr>
    <p:cSldViewPr>
      <p:cViewPr>
        <p:scale>
          <a:sx n="60" d="100"/>
          <a:sy n="60" d="100"/>
        </p:scale>
        <p:origin x="-185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105AC2-39E8-4638-8F9B-473C265F66C9}" type="doc">
      <dgm:prSet loTypeId="urn:microsoft.com/office/officeart/2005/8/layout/list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04E848D-5193-40E1-9657-5903C8473FCF}">
      <dgm:prSet phldrT="[Text]" custT="1"/>
      <dgm:spPr/>
      <dgm:t>
        <a:bodyPr/>
        <a:lstStyle/>
        <a:p>
          <a:r>
            <a:rPr kumimoji="0" lang="en-GB" sz="2400" b="0" i="0" u="none" strike="noStrike" cap="none" spc="0" normalizeH="0" baseline="0" noProof="0" smtClean="0">
              <a:ln/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Main objectives and uses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859675-F43A-4457-B26C-EF3683511D54}" type="parTrans" cxnId="{C21B160B-E4CD-474C-97E8-841ECA140863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AEB37C-0AE3-4225-B258-81420FC72BAE}" type="sibTrans" cxnId="{C21B160B-E4CD-474C-97E8-841ECA140863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5641DF-038F-45FC-9828-3755FA908FB7}">
      <dgm:prSet phldrT="[Text]" custT="1"/>
      <dgm:spPr/>
      <dgm:t>
        <a:bodyPr/>
        <a:lstStyle/>
        <a:p>
          <a:r>
            <a:rPr kumimoji="0" lang="en-GB" sz="2400" b="0" i="0" u="none" strike="noStrike" cap="none" spc="0" normalizeH="0" baseline="0" noProof="0" smtClean="0">
              <a:ln/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Principles of the classification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BA885A-0782-48AF-A77E-16549AE3464B}" type="parTrans" cxnId="{579E62D1-0FF4-42AE-A0B1-E9ABA55AE0B5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5B0D16-5FC3-4C9E-87DE-F91898F6275F}" type="sibTrans" cxnId="{579E62D1-0FF4-42AE-A0B1-E9ABA55AE0B5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5C7219-DEAA-44F2-8D3F-52F60C99B0B0}">
      <dgm:prSet phldrT="[Text]" custT="1"/>
      <dgm:spPr/>
      <dgm:t>
        <a:bodyPr/>
        <a:lstStyle/>
        <a:p>
          <a:r>
            <a:rPr kumimoji="0" lang="en-GB" sz="2400" b="0" i="0" u="none" strike="noStrike" cap="none" spc="0" normalizeH="0" baseline="0" noProof="0" smtClean="0">
              <a:ln/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Impact of new resolution on classification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8CF4A-155F-4DC3-BE7E-39E99CA708FA}" type="parTrans" cxnId="{CF9728E6-0948-47CA-9800-9998A0417487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17C85E-1304-4A61-BE5B-8453CC721116}" type="sibTrans" cxnId="{CF9728E6-0948-47CA-9800-9998A0417487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5A0677-EC13-4B91-B7C3-3448A523652C}">
      <dgm:prSet phldrT="[Text]" custT="1"/>
      <dgm:spPr/>
      <dgm:t>
        <a:bodyPr/>
        <a:lstStyle/>
        <a:p>
          <a:r>
            <a:rPr kumimoji="0" lang="en-GB" sz="2400" b="0" i="0" u="none" strike="noStrike" cap="none" spc="0" normalizeH="0" baseline="0" noProof="0" smtClean="0">
              <a:ln/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Labour force concept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E9D583-FE62-4E48-8060-CE86B79173AD}" type="parTrans" cxnId="{57E6F956-96FC-4AA1-8468-C505D726EA2B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D3E433-8507-4A75-BFC2-2F0C6FD9CF30}" type="sibTrans" cxnId="{57E6F956-96FC-4AA1-8468-C505D726EA2B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CAF2E1-02A7-41C4-B7F1-4623AAB8EC20}">
      <dgm:prSet phldrT="[Text]" custT="1"/>
      <dgm:spPr/>
      <dgm:t>
        <a:bodyPr/>
        <a:lstStyle/>
        <a:p>
          <a:pPr rtl="0"/>
          <a:r>
            <a:rPr kumimoji="0" lang="en-GB" sz="2400" b="0" i="0" u="none" strike="noStrike" cap="none" spc="0" normalizeH="0" baseline="0" noProof="0" dirty="0" smtClean="0">
              <a:ln/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Main changes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4FE826-6CE9-42B8-99E9-38FC6C759840}" type="parTrans" cxnId="{012E6F81-9460-4F28-B1E7-81635234529A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622FC6-E6E4-4845-9047-F690C52C3567}" type="sibTrans" cxnId="{012E6F81-9460-4F28-B1E7-81635234529A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212D9B-C26A-4FD4-983C-FB1DF1FCB57D}" type="pres">
      <dgm:prSet presAssocID="{8E105AC2-39E8-4638-8F9B-473C265F66C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23E386-B277-4425-ADAA-7EEC672BBDF0}" type="pres">
      <dgm:prSet presAssocID="{004E848D-5193-40E1-9657-5903C8473FCF}" presName="parentLin" presStyleCnt="0"/>
      <dgm:spPr/>
      <dgm:t>
        <a:bodyPr/>
        <a:lstStyle/>
        <a:p>
          <a:endParaRPr lang="en-US"/>
        </a:p>
      </dgm:t>
    </dgm:pt>
    <dgm:pt modelId="{D378EAFA-245E-4D50-8F35-FD393F994CD1}" type="pres">
      <dgm:prSet presAssocID="{004E848D-5193-40E1-9657-5903C8473FCF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906450A9-C0B2-4BCB-A7B6-92F890486148}" type="pres">
      <dgm:prSet presAssocID="{004E848D-5193-40E1-9657-5903C8473FCF}" presName="parentText" presStyleLbl="node1" presStyleIdx="0" presStyleCnt="5" custLinFactNeighborY="-50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36979-743F-44F2-91D1-F64652E73B4E}" type="pres">
      <dgm:prSet presAssocID="{004E848D-5193-40E1-9657-5903C8473FCF}" presName="negativeSpace" presStyleCnt="0"/>
      <dgm:spPr/>
      <dgm:t>
        <a:bodyPr/>
        <a:lstStyle/>
        <a:p>
          <a:endParaRPr lang="en-US"/>
        </a:p>
      </dgm:t>
    </dgm:pt>
    <dgm:pt modelId="{3486BAA7-101D-42FF-91A6-347A41BD3D51}" type="pres">
      <dgm:prSet presAssocID="{004E848D-5193-40E1-9657-5903C8473FCF}" presName="childText" presStyleLbl="conFgAcc1" presStyleIdx="0" presStyleCnt="5" custScaleX="897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4DD6B-5515-491B-BE8B-5BB3D8F7E6AF}" type="pres">
      <dgm:prSet presAssocID="{51AEB37C-0AE3-4225-B258-81420FC72BAE}" presName="spaceBetweenRectangles" presStyleCnt="0"/>
      <dgm:spPr/>
      <dgm:t>
        <a:bodyPr/>
        <a:lstStyle/>
        <a:p>
          <a:endParaRPr lang="en-US"/>
        </a:p>
      </dgm:t>
    </dgm:pt>
    <dgm:pt modelId="{CDFD2B83-3677-44B1-BD5A-F1C75C601419}" type="pres">
      <dgm:prSet presAssocID="{B95641DF-038F-45FC-9828-3755FA908FB7}" presName="parentLin" presStyleCnt="0"/>
      <dgm:spPr/>
      <dgm:t>
        <a:bodyPr/>
        <a:lstStyle/>
        <a:p>
          <a:endParaRPr lang="en-US"/>
        </a:p>
      </dgm:t>
    </dgm:pt>
    <dgm:pt modelId="{14ABFDB6-0746-4575-9C0B-D9FD70CEED61}" type="pres">
      <dgm:prSet presAssocID="{B95641DF-038F-45FC-9828-3755FA908FB7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D9AE06E2-6E52-47B1-920F-B24E098A74CA}" type="pres">
      <dgm:prSet presAssocID="{B95641DF-038F-45FC-9828-3755FA908FB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D6DA98-41E9-4EE5-96B7-F093F0EC42AB}" type="pres">
      <dgm:prSet presAssocID="{B95641DF-038F-45FC-9828-3755FA908FB7}" presName="negativeSpace" presStyleCnt="0"/>
      <dgm:spPr/>
      <dgm:t>
        <a:bodyPr/>
        <a:lstStyle/>
        <a:p>
          <a:endParaRPr lang="en-US"/>
        </a:p>
      </dgm:t>
    </dgm:pt>
    <dgm:pt modelId="{E30D8DE0-7F59-4005-99D3-1B92A9F2B9E8}" type="pres">
      <dgm:prSet presAssocID="{B95641DF-038F-45FC-9828-3755FA908FB7}" presName="childText" presStyleLbl="conFgAcc1" presStyleIdx="1" presStyleCnt="5" custScaleX="897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46FB4-215F-4A8D-AB4D-6BACBD0FD947}" type="pres">
      <dgm:prSet presAssocID="{B95B0D16-5FC3-4C9E-87DE-F91898F6275F}" presName="spaceBetweenRectangles" presStyleCnt="0"/>
      <dgm:spPr/>
      <dgm:t>
        <a:bodyPr/>
        <a:lstStyle/>
        <a:p>
          <a:endParaRPr lang="en-US"/>
        </a:p>
      </dgm:t>
    </dgm:pt>
    <dgm:pt modelId="{12B0EB62-8625-4956-B47C-92A68E6D1FC1}" type="pres">
      <dgm:prSet presAssocID="{005C7219-DEAA-44F2-8D3F-52F60C99B0B0}" presName="parentLin" presStyleCnt="0"/>
      <dgm:spPr/>
      <dgm:t>
        <a:bodyPr/>
        <a:lstStyle/>
        <a:p>
          <a:endParaRPr lang="en-US"/>
        </a:p>
      </dgm:t>
    </dgm:pt>
    <dgm:pt modelId="{4BE74DC1-ACAC-4E15-904C-CCFEC8ECC9BE}" type="pres">
      <dgm:prSet presAssocID="{005C7219-DEAA-44F2-8D3F-52F60C99B0B0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13688A08-017C-42C8-9798-B749BB774193}" type="pres">
      <dgm:prSet presAssocID="{005C7219-DEAA-44F2-8D3F-52F60C99B0B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0AE5C4-16DC-486B-9592-F8E18614E061}" type="pres">
      <dgm:prSet presAssocID="{005C7219-DEAA-44F2-8D3F-52F60C99B0B0}" presName="negativeSpace" presStyleCnt="0"/>
      <dgm:spPr/>
      <dgm:t>
        <a:bodyPr/>
        <a:lstStyle/>
        <a:p>
          <a:endParaRPr lang="en-US"/>
        </a:p>
      </dgm:t>
    </dgm:pt>
    <dgm:pt modelId="{B94E4BC9-D8B1-46F0-82E9-3A7A8819E43A}" type="pres">
      <dgm:prSet presAssocID="{005C7219-DEAA-44F2-8D3F-52F60C99B0B0}" presName="childText" presStyleLbl="conFgAcc1" presStyleIdx="2" presStyleCnt="5" custScaleX="897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D840DF-7761-4AC2-B826-6C44B5E12C1C}" type="pres">
      <dgm:prSet presAssocID="{1B17C85E-1304-4A61-BE5B-8453CC721116}" presName="spaceBetweenRectangles" presStyleCnt="0"/>
      <dgm:spPr/>
      <dgm:t>
        <a:bodyPr/>
        <a:lstStyle/>
        <a:p>
          <a:endParaRPr lang="en-US"/>
        </a:p>
      </dgm:t>
    </dgm:pt>
    <dgm:pt modelId="{8E5CD9B4-3611-406F-A78B-464D35D512F2}" type="pres">
      <dgm:prSet presAssocID="{565A0677-EC13-4B91-B7C3-3448A523652C}" presName="parentLin" presStyleCnt="0"/>
      <dgm:spPr/>
      <dgm:t>
        <a:bodyPr/>
        <a:lstStyle/>
        <a:p>
          <a:endParaRPr lang="en-US"/>
        </a:p>
      </dgm:t>
    </dgm:pt>
    <dgm:pt modelId="{3F511141-4E6B-44EE-9C4C-9E97A124E0B4}" type="pres">
      <dgm:prSet presAssocID="{565A0677-EC13-4B91-B7C3-3448A523652C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5A26037F-0E14-4EE3-B7D0-041EC1CC7868}" type="pres">
      <dgm:prSet presAssocID="{565A0677-EC13-4B91-B7C3-3448A523652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562095-9DF2-4D65-9BAF-245D7788D50A}" type="pres">
      <dgm:prSet presAssocID="{565A0677-EC13-4B91-B7C3-3448A523652C}" presName="negativeSpace" presStyleCnt="0"/>
      <dgm:spPr/>
      <dgm:t>
        <a:bodyPr/>
        <a:lstStyle/>
        <a:p>
          <a:endParaRPr lang="en-US"/>
        </a:p>
      </dgm:t>
    </dgm:pt>
    <dgm:pt modelId="{2949F394-CFF4-49C3-8E7A-42B474F0061A}" type="pres">
      <dgm:prSet presAssocID="{565A0677-EC13-4B91-B7C3-3448A523652C}" presName="childText" presStyleLbl="conFgAcc1" presStyleIdx="3" presStyleCnt="5" custScaleX="897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9FD8C1-92D5-4EF8-8E30-DCF5ECC05A12}" type="pres">
      <dgm:prSet presAssocID="{ACD3E433-8507-4A75-BFC2-2F0C6FD9CF30}" presName="spaceBetweenRectangles" presStyleCnt="0"/>
      <dgm:spPr/>
      <dgm:t>
        <a:bodyPr/>
        <a:lstStyle/>
        <a:p>
          <a:endParaRPr lang="en-US"/>
        </a:p>
      </dgm:t>
    </dgm:pt>
    <dgm:pt modelId="{777ABC9F-5689-4F9E-8195-55026B029053}" type="pres">
      <dgm:prSet presAssocID="{3DCAF2E1-02A7-41C4-B7F1-4623AAB8EC20}" presName="parentLin" presStyleCnt="0"/>
      <dgm:spPr/>
      <dgm:t>
        <a:bodyPr/>
        <a:lstStyle/>
        <a:p>
          <a:endParaRPr lang="en-US"/>
        </a:p>
      </dgm:t>
    </dgm:pt>
    <dgm:pt modelId="{1C543A48-2C1C-41A1-9238-CF06F0B760EB}" type="pres">
      <dgm:prSet presAssocID="{3DCAF2E1-02A7-41C4-B7F1-4623AAB8EC20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0E7209AC-433C-41D2-9ED8-2CD2984D51C8}" type="pres">
      <dgm:prSet presAssocID="{3DCAF2E1-02A7-41C4-B7F1-4623AAB8EC2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0F40F2-03CE-415E-99ED-A082983B9091}" type="pres">
      <dgm:prSet presAssocID="{3DCAF2E1-02A7-41C4-B7F1-4623AAB8EC20}" presName="negativeSpace" presStyleCnt="0"/>
      <dgm:spPr/>
      <dgm:t>
        <a:bodyPr/>
        <a:lstStyle/>
        <a:p>
          <a:endParaRPr lang="en-US"/>
        </a:p>
      </dgm:t>
    </dgm:pt>
    <dgm:pt modelId="{D13BE656-B0CA-4833-ABDD-28A0C5278A58}" type="pres">
      <dgm:prSet presAssocID="{3DCAF2E1-02A7-41C4-B7F1-4623AAB8EC20}" presName="childText" presStyleLbl="conFgAcc1" presStyleIdx="4" presStyleCnt="5" custScaleX="891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8939E6-10B7-4964-8B49-D4E5FA7BCB92}" type="presOf" srcId="{8E105AC2-39E8-4638-8F9B-473C265F66C9}" destId="{4C212D9B-C26A-4FD4-983C-FB1DF1FCB57D}" srcOrd="0" destOrd="0" presId="urn:microsoft.com/office/officeart/2005/8/layout/list1"/>
    <dgm:cxn modelId="{A93D5A45-2418-48AF-A477-D41B26A4B199}" type="presOf" srcId="{565A0677-EC13-4B91-B7C3-3448A523652C}" destId="{3F511141-4E6B-44EE-9C4C-9E97A124E0B4}" srcOrd="0" destOrd="0" presId="urn:microsoft.com/office/officeart/2005/8/layout/list1"/>
    <dgm:cxn modelId="{012E6F81-9460-4F28-B1E7-81635234529A}" srcId="{8E105AC2-39E8-4638-8F9B-473C265F66C9}" destId="{3DCAF2E1-02A7-41C4-B7F1-4623AAB8EC20}" srcOrd="4" destOrd="0" parTransId="{3E4FE826-6CE9-42B8-99E9-38FC6C759840}" sibTransId="{CC622FC6-E6E4-4845-9047-F690C52C3567}"/>
    <dgm:cxn modelId="{E9313463-55E4-4717-8828-4C178ED21C99}" type="presOf" srcId="{005C7219-DEAA-44F2-8D3F-52F60C99B0B0}" destId="{4BE74DC1-ACAC-4E15-904C-CCFEC8ECC9BE}" srcOrd="0" destOrd="0" presId="urn:microsoft.com/office/officeart/2005/8/layout/list1"/>
    <dgm:cxn modelId="{D4424FBC-D518-43C3-BDB2-AE070AD3076F}" type="presOf" srcId="{004E848D-5193-40E1-9657-5903C8473FCF}" destId="{906450A9-C0B2-4BCB-A7B6-92F890486148}" srcOrd="1" destOrd="0" presId="urn:microsoft.com/office/officeart/2005/8/layout/list1"/>
    <dgm:cxn modelId="{93805AE5-CCB0-47A1-A7F0-F2C2A9E5E9AF}" type="presOf" srcId="{005C7219-DEAA-44F2-8D3F-52F60C99B0B0}" destId="{13688A08-017C-42C8-9798-B749BB774193}" srcOrd="1" destOrd="0" presId="urn:microsoft.com/office/officeart/2005/8/layout/list1"/>
    <dgm:cxn modelId="{C21B160B-E4CD-474C-97E8-841ECA140863}" srcId="{8E105AC2-39E8-4638-8F9B-473C265F66C9}" destId="{004E848D-5193-40E1-9657-5903C8473FCF}" srcOrd="0" destOrd="0" parTransId="{49859675-F43A-4457-B26C-EF3683511D54}" sibTransId="{51AEB37C-0AE3-4225-B258-81420FC72BAE}"/>
    <dgm:cxn modelId="{23BEFE6E-8687-4C95-9DC9-A75230F9C6CE}" type="presOf" srcId="{3DCAF2E1-02A7-41C4-B7F1-4623AAB8EC20}" destId="{0E7209AC-433C-41D2-9ED8-2CD2984D51C8}" srcOrd="1" destOrd="0" presId="urn:microsoft.com/office/officeart/2005/8/layout/list1"/>
    <dgm:cxn modelId="{07FF3803-A198-4CD3-B9D2-7B26D57A7D03}" type="presOf" srcId="{B95641DF-038F-45FC-9828-3755FA908FB7}" destId="{14ABFDB6-0746-4575-9C0B-D9FD70CEED61}" srcOrd="0" destOrd="0" presId="urn:microsoft.com/office/officeart/2005/8/layout/list1"/>
    <dgm:cxn modelId="{57E6F956-96FC-4AA1-8468-C505D726EA2B}" srcId="{8E105AC2-39E8-4638-8F9B-473C265F66C9}" destId="{565A0677-EC13-4B91-B7C3-3448A523652C}" srcOrd="3" destOrd="0" parTransId="{FFE9D583-FE62-4E48-8060-CE86B79173AD}" sibTransId="{ACD3E433-8507-4A75-BFC2-2F0C6FD9CF30}"/>
    <dgm:cxn modelId="{5B85CC4F-0F8A-4E82-B210-038FB18A71E0}" type="presOf" srcId="{3DCAF2E1-02A7-41C4-B7F1-4623AAB8EC20}" destId="{1C543A48-2C1C-41A1-9238-CF06F0B760EB}" srcOrd="0" destOrd="0" presId="urn:microsoft.com/office/officeart/2005/8/layout/list1"/>
    <dgm:cxn modelId="{F80E91E0-C70F-4948-B405-A7AD1C66C526}" type="presOf" srcId="{B95641DF-038F-45FC-9828-3755FA908FB7}" destId="{D9AE06E2-6E52-47B1-920F-B24E098A74CA}" srcOrd="1" destOrd="0" presId="urn:microsoft.com/office/officeart/2005/8/layout/list1"/>
    <dgm:cxn modelId="{579E62D1-0FF4-42AE-A0B1-E9ABA55AE0B5}" srcId="{8E105AC2-39E8-4638-8F9B-473C265F66C9}" destId="{B95641DF-038F-45FC-9828-3755FA908FB7}" srcOrd="1" destOrd="0" parTransId="{7ABA885A-0782-48AF-A77E-16549AE3464B}" sibTransId="{B95B0D16-5FC3-4C9E-87DE-F91898F6275F}"/>
    <dgm:cxn modelId="{FD03597A-CB96-4A81-ABC6-A7484D8A01A0}" type="presOf" srcId="{004E848D-5193-40E1-9657-5903C8473FCF}" destId="{D378EAFA-245E-4D50-8F35-FD393F994CD1}" srcOrd="0" destOrd="0" presId="urn:microsoft.com/office/officeart/2005/8/layout/list1"/>
    <dgm:cxn modelId="{CF9728E6-0948-47CA-9800-9998A0417487}" srcId="{8E105AC2-39E8-4638-8F9B-473C265F66C9}" destId="{005C7219-DEAA-44F2-8D3F-52F60C99B0B0}" srcOrd="2" destOrd="0" parTransId="{EDB8CF4A-155F-4DC3-BE7E-39E99CA708FA}" sibTransId="{1B17C85E-1304-4A61-BE5B-8453CC721116}"/>
    <dgm:cxn modelId="{DA6CB211-4A23-4A5C-9C7A-1B323E85E6DA}" type="presOf" srcId="{565A0677-EC13-4B91-B7C3-3448A523652C}" destId="{5A26037F-0E14-4EE3-B7D0-041EC1CC7868}" srcOrd="1" destOrd="0" presId="urn:microsoft.com/office/officeart/2005/8/layout/list1"/>
    <dgm:cxn modelId="{64CAF729-A585-4685-8A67-3B27F532CEBD}" type="presParOf" srcId="{4C212D9B-C26A-4FD4-983C-FB1DF1FCB57D}" destId="{AE23E386-B277-4425-ADAA-7EEC672BBDF0}" srcOrd="0" destOrd="0" presId="urn:microsoft.com/office/officeart/2005/8/layout/list1"/>
    <dgm:cxn modelId="{5A911D48-F9D7-4B82-BC10-6C67390503B1}" type="presParOf" srcId="{AE23E386-B277-4425-ADAA-7EEC672BBDF0}" destId="{D378EAFA-245E-4D50-8F35-FD393F994CD1}" srcOrd="0" destOrd="0" presId="urn:microsoft.com/office/officeart/2005/8/layout/list1"/>
    <dgm:cxn modelId="{3D81AB5D-84B4-4C3F-932D-557C6A14292A}" type="presParOf" srcId="{AE23E386-B277-4425-ADAA-7EEC672BBDF0}" destId="{906450A9-C0B2-4BCB-A7B6-92F890486148}" srcOrd="1" destOrd="0" presId="urn:microsoft.com/office/officeart/2005/8/layout/list1"/>
    <dgm:cxn modelId="{A2AF5BD3-2DBF-49A9-9AD0-37740D074E30}" type="presParOf" srcId="{4C212D9B-C26A-4FD4-983C-FB1DF1FCB57D}" destId="{56436979-743F-44F2-91D1-F64652E73B4E}" srcOrd="1" destOrd="0" presId="urn:microsoft.com/office/officeart/2005/8/layout/list1"/>
    <dgm:cxn modelId="{9D5FBB58-1AA1-40B2-B73B-E1DE3F7346E2}" type="presParOf" srcId="{4C212D9B-C26A-4FD4-983C-FB1DF1FCB57D}" destId="{3486BAA7-101D-42FF-91A6-347A41BD3D51}" srcOrd="2" destOrd="0" presId="urn:microsoft.com/office/officeart/2005/8/layout/list1"/>
    <dgm:cxn modelId="{FA9415B1-28D2-4885-AF06-26C393CAFCAB}" type="presParOf" srcId="{4C212D9B-C26A-4FD4-983C-FB1DF1FCB57D}" destId="{61D4DD6B-5515-491B-BE8B-5BB3D8F7E6AF}" srcOrd="3" destOrd="0" presId="urn:microsoft.com/office/officeart/2005/8/layout/list1"/>
    <dgm:cxn modelId="{80B4FF47-407C-4CC9-8E18-E52C6ED01ED6}" type="presParOf" srcId="{4C212D9B-C26A-4FD4-983C-FB1DF1FCB57D}" destId="{CDFD2B83-3677-44B1-BD5A-F1C75C601419}" srcOrd="4" destOrd="0" presId="urn:microsoft.com/office/officeart/2005/8/layout/list1"/>
    <dgm:cxn modelId="{DF10C22D-827B-462F-99CE-9C353C11E99F}" type="presParOf" srcId="{CDFD2B83-3677-44B1-BD5A-F1C75C601419}" destId="{14ABFDB6-0746-4575-9C0B-D9FD70CEED61}" srcOrd="0" destOrd="0" presId="urn:microsoft.com/office/officeart/2005/8/layout/list1"/>
    <dgm:cxn modelId="{9F595CC0-4AAC-452B-B719-C1CBA9118C2B}" type="presParOf" srcId="{CDFD2B83-3677-44B1-BD5A-F1C75C601419}" destId="{D9AE06E2-6E52-47B1-920F-B24E098A74CA}" srcOrd="1" destOrd="0" presId="urn:microsoft.com/office/officeart/2005/8/layout/list1"/>
    <dgm:cxn modelId="{7509E652-EC32-4D1C-95C5-7B5947BAECF2}" type="presParOf" srcId="{4C212D9B-C26A-4FD4-983C-FB1DF1FCB57D}" destId="{9FD6DA98-41E9-4EE5-96B7-F093F0EC42AB}" srcOrd="5" destOrd="0" presId="urn:microsoft.com/office/officeart/2005/8/layout/list1"/>
    <dgm:cxn modelId="{D0B32B68-649A-4323-B028-778CB37EAF03}" type="presParOf" srcId="{4C212D9B-C26A-4FD4-983C-FB1DF1FCB57D}" destId="{E30D8DE0-7F59-4005-99D3-1B92A9F2B9E8}" srcOrd="6" destOrd="0" presId="urn:microsoft.com/office/officeart/2005/8/layout/list1"/>
    <dgm:cxn modelId="{6FE78BBA-7A69-4B2F-8A16-2166B718053E}" type="presParOf" srcId="{4C212D9B-C26A-4FD4-983C-FB1DF1FCB57D}" destId="{BA746FB4-215F-4A8D-AB4D-6BACBD0FD947}" srcOrd="7" destOrd="0" presId="urn:microsoft.com/office/officeart/2005/8/layout/list1"/>
    <dgm:cxn modelId="{8E659CE9-A510-446F-99EF-5C2FF7BB35F7}" type="presParOf" srcId="{4C212D9B-C26A-4FD4-983C-FB1DF1FCB57D}" destId="{12B0EB62-8625-4956-B47C-92A68E6D1FC1}" srcOrd="8" destOrd="0" presId="urn:microsoft.com/office/officeart/2005/8/layout/list1"/>
    <dgm:cxn modelId="{CF8784B1-14F3-4E43-805F-8FD1D9B00A76}" type="presParOf" srcId="{12B0EB62-8625-4956-B47C-92A68E6D1FC1}" destId="{4BE74DC1-ACAC-4E15-904C-CCFEC8ECC9BE}" srcOrd="0" destOrd="0" presId="urn:microsoft.com/office/officeart/2005/8/layout/list1"/>
    <dgm:cxn modelId="{A59A3CCD-830D-4CCA-A9AB-B00749460013}" type="presParOf" srcId="{12B0EB62-8625-4956-B47C-92A68E6D1FC1}" destId="{13688A08-017C-42C8-9798-B749BB774193}" srcOrd="1" destOrd="0" presId="urn:microsoft.com/office/officeart/2005/8/layout/list1"/>
    <dgm:cxn modelId="{29D2E775-9C4F-4E71-BF38-549A82A966A3}" type="presParOf" srcId="{4C212D9B-C26A-4FD4-983C-FB1DF1FCB57D}" destId="{720AE5C4-16DC-486B-9592-F8E18614E061}" srcOrd="9" destOrd="0" presId="urn:microsoft.com/office/officeart/2005/8/layout/list1"/>
    <dgm:cxn modelId="{42416D42-7679-45BB-8FE3-131FDD0F5992}" type="presParOf" srcId="{4C212D9B-C26A-4FD4-983C-FB1DF1FCB57D}" destId="{B94E4BC9-D8B1-46F0-82E9-3A7A8819E43A}" srcOrd="10" destOrd="0" presId="urn:microsoft.com/office/officeart/2005/8/layout/list1"/>
    <dgm:cxn modelId="{E5F84D81-D839-4A6F-9327-8ADF45D5B9CD}" type="presParOf" srcId="{4C212D9B-C26A-4FD4-983C-FB1DF1FCB57D}" destId="{C1D840DF-7761-4AC2-B826-6C44B5E12C1C}" srcOrd="11" destOrd="0" presId="urn:microsoft.com/office/officeart/2005/8/layout/list1"/>
    <dgm:cxn modelId="{E93108CB-9C24-41A7-B63D-66717754D6B1}" type="presParOf" srcId="{4C212D9B-C26A-4FD4-983C-FB1DF1FCB57D}" destId="{8E5CD9B4-3611-406F-A78B-464D35D512F2}" srcOrd="12" destOrd="0" presId="urn:microsoft.com/office/officeart/2005/8/layout/list1"/>
    <dgm:cxn modelId="{744D59A9-9DAD-48B6-9199-9648E7C0A951}" type="presParOf" srcId="{8E5CD9B4-3611-406F-A78B-464D35D512F2}" destId="{3F511141-4E6B-44EE-9C4C-9E97A124E0B4}" srcOrd="0" destOrd="0" presId="urn:microsoft.com/office/officeart/2005/8/layout/list1"/>
    <dgm:cxn modelId="{D8542CCB-306E-4C66-A69F-92C1CCB3D6A8}" type="presParOf" srcId="{8E5CD9B4-3611-406F-A78B-464D35D512F2}" destId="{5A26037F-0E14-4EE3-B7D0-041EC1CC7868}" srcOrd="1" destOrd="0" presId="urn:microsoft.com/office/officeart/2005/8/layout/list1"/>
    <dgm:cxn modelId="{55154C6D-319F-4437-822D-5AA240B358D4}" type="presParOf" srcId="{4C212D9B-C26A-4FD4-983C-FB1DF1FCB57D}" destId="{D0562095-9DF2-4D65-9BAF-245D7788D50A}" srcOrd="13" destOrd="0" presId="urn:microsoft.com/office/officeart/2005/8/layout/list1"/>
    <dgm:cxn modelId="{2AC59CE6-DD58-4887-A108-52CF3CC0C576}" type="presParOf" srcId="{4C212D9B-C26A-4FD4-983C-FB1DF1FCB57D}" destId="{2949F394-CFF4-49C3-8E7A-42B474F0061A}" srcOrd="14" destOrd="0" presId="urn:microsoft.com/office/officeart/2005/8/layout/list1"/>
    <dgm:cxn modelId="{C17C739A-0B36-45DE-A2CB-6C394AB43822}" type="presParOf" srcId="{4C212D9B-C26A-4FD4-983C-FB1DF1FCB57D}" destId="{979FD8C1-92D5-4EF8-8E30-DCF5ECC05A12}" srcOrd="15" destOrd="0" presId="urn:microsoft.com/office/officeart/2005/8/layout/list1"/>
    <dgm:cxn modelId="{D837FA34-CC5E-46A5-A1A7-3C253002212A}" type="presParOf" srcId="{4C212D9B-C26A-4FD4-983C-FB1DF1FCB57D}" destId="{777ABC9F-5689-4F9E-8195-55026B029053}" srcOrd="16" destOrd="0" presId="urn:microsoft.com/office/officeart/2005/8/layout/list1"/>
    <dgm:cxn modelId="{40FB4F66-3E2B-4E28-A3F3-8CABA90FB652}" type="presParOf" srcId="{777ABC9F-5689-4F9E-8195-55026B029053}" destId="{1C543A48-2C1C-41A1-9238-CF06F0B760EB}" srcOrd="0" destOrd="0" presId="urn:microsoft.com/office/officeart/2005/8/layout/list1"/>
    <dgm:cxn modelId="{A66778B8-56C1-4F38-8A73-27C01244779D}" type="presParOf" srcId="{777ABC9F-5689-4F9E-8195-55026B029053}" destId="{0E7209AC-433C-41D2-9ED8-2CD2984D51C8}" srcOrd="1" destOrd="0" presId="urn:microsoft.com/office/officeart/2005/8/layout/list1"/>
    <dgm:cxn modelId="{5BC6A44C-2097-417A-9F24-7E6953916D84}" type="presParOf" srcId="{4C212D9B-C26A-4FD4-983C-FB1DF1FCB57D}" destId="{300F40F2-03CE-415E-99ED-A082983B9091}" srcOrd="17" destOrd="0" presId="urn:microsoft.com/office/officeart/2005/8/layout/list1"/>
    <dgm:cxn modelId="{57F03AF8-69E9-4EC9-A070-B25D05036669}" type="presParOf" srcId="{4C212D9B-C26A-4FD4-983C-FB1DF1FCB57D}" destId="{D13BE656-B0CA-4833-ABDD-28A0C5278A58}" srcOrd="18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86BAA7-101D-42FF-91A6-347A41BD3D51}">
      <dsp:nvSpPr>
        <dsp:cNvPr id="0" name=""/>
        <dsp:cNvSpPr/>
      </dsp:nvSpPr>
      <dsp:spPr>
        <a:xfrm>
          <a:off x="0" y="319159"/>
          <a:ext cx="758869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06450A9-C0B2-4BCB-A7B6-92F890486148}">
      <dsp:nvSpPr>
        <dsp:cNvPr id="0" name=""/>
        <dsp:cNvSpPr/>
      </dsp:nvSpPr>
      <dsp:spPr>
        <a:xfrm>
          <a:off x="422910" y="59242"/>
          <a:ext cx="5920740" cy="472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sz="2400" b="0" i="0" u="none" strike="noStrike" kern="1200" cap="none" spc="0" normalizeH="0" baseline="0" noProof="0" smtClean="0">
              <a:ln/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Main objectives and uses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967" y="82299"/>
        <a:ext cx="5874626" cy="426206"/>
      </dsp:txXfrm>
    </dsp:sp>
    <dsp:sp modelId="{E30D8DE0-7F59-4005-99D3-1B92A9F2B9E8}">
      <dsp:nvSpPr>
        <dsp:cNvPr id="0" name=""/>
        <dsp:cNvSpPr/>
      </dsp:nvSpPr>
      <dsp:spPr>
        <a:xfrm>
          <a:off x="0" y="1044919"/>
          <a:ext cx="758869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9AE06E2-6E52-47B1-920F-B24E098A74CA}">
      <dsp:nvSpPr>
        <dsp:cNvPr id="0" name=""/>
        <dsp:cNvSpPr/>
      </dsp:nvSpPr>
      <dsp:spPr>
        <a:xfrm>
          <a:off x="422910" y="808759"/>
          <a:ext cx="5920740" cy="472320"/>
        </a:xfrm>
        <a:prstGeom prst="round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sz="2400" b="0" i="0" u="none" strike="noStrike" kern="1200" cap="none" spc="0" normalizeH="0" baseline="0" noProof="0" smtClean="0">
              <a:ln/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Principles of the classification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967" y="831816"/>
        <a:ext cx="5874626" cy="426206"/>
      </dsp:txXfrm>
    </dsp:sp>
    <dsp:sp modelId="{B94E4BC9-D8B1-46F0-82E9-3A7A8819E43A}">
      <dsp:nvSpPr>
        <dsp:cNvPr id="0" name=""/>
        <dsp:cNvSpPr/>
      </dsp:nvSpPr>
      <dsp:spPr>
        <a:xfrm>
          <a:off x="0" y="1770679"/>
          <a:ext cx="758869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3688A08-017C-42C8-9798-B749BB774193}">
      <dsp:nvSpPr>
        <dsp:cNvPr id="0" name=""/>
        <dsp:cNvSpPr/>
      </dsp:nvSpPr>
      <dsp:spPr>
        <a:xfrm>
          <a:off x="422910" y="1534519"/>
          <a:ext cx="5920740" cy="472320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sz="2400" b="0" i="0" u="none" strike="noStrike" kern="1200" cap="none" spc="0" normalizeH="0" baseline="0" noProof="0" smtClean="0">
              <a:ln/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Impact of new resolution on classification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967" y="1557576"/>
        <a:ext cx="5874626" cy="426206"/>
      </dsp:txXfrm>
    </dsp:sp>
    <dsp:sp modelId="{2949F394-CFF4-49C3-8E7A-42B474F0061A}">
      <dsp:nvSpPr>
        <dsp:cNvPr id="0" name=""/>
        <dsp:cNvSpPr/>
      </dsp:nvSpPr>
      <dsp:spPr>
        <a:xfrm>
          <a:off x="0" y="2496439"/>
          <a:ext cx="758869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A26037F-0E14-4EE3-B7D0-041EC1CC7868}">
      <dsp:nvSpPr>
        <dsp:cNvPr id="0" name=""/>
        <dsp:cNvSpPr/>
      </dsp:nvSpPr>
      <dsp:spPr>
        <a:xfrm>
          <a:off x="422910" y="2260279"/>
          <a:ext cx="5920740" cy="472320"/>
        </a:xfrm>
        <a:prstGeom prst="round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sz="2400" b="0" i="0" u="none" strike="noStrike" kern="1200" cap="none" spc="0" normalizeH="0" baseline="0" noProof="0" smtClean="0">
              <a:ln/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Labour force concept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967" y="2283336"/>
        <a:ext cx="5874626" cy="426206"/>
      </dsp:txXfrm>
    </dsp:sp>
    <dsp:sp modelId="{D13BE656-B0CA-4833-ABDD-28A0C5278A58}">
      <dsp:nvSpPr>
        <dsp:cNvPr id="0" name=""/>
        <dsp:cNvSpPr/>
      </dsp:nvSpPr>
      <dsp:spPr>
        <a:xfrm>
          <a:off x="0" y="3222200"/>
          <a:ext cx="7543783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E7209AC-433C-41D2-9ED8-2CD2984D51C8}">
      <dsp:nvSpPr>
        <dsp:cNvPr id="0" name=""/>
        <dsp:cNvSpPr/>
      </dsp:nvSpPr>
      <dsp:spPr>
        <a:xfrm>
          <a:off x="422910" y="2986040"/>
          <a:ext cx="5920740" cy="47232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sz="2400" b="0" i="0" u="none" strike="noStrike" kern="1200" cap="none" spc="0" normalizeH="0" baseline="0" noProof="0" dirty="0" smtClean="0">
              <a:ln/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Main changes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967" y="3009097"/>
        <a:ext cx="587462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079" cy="3394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237" y="0"/>
            <a:ext cx="4301079" cy="3394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06C15-6140-4CD2-B574-48EDEE6C908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41246"/>
            <a:ext cx="4301079" cy="3394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237" y="6441246"/>
            <a:ext cx="4301079" cy="3394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1F8FB-6C50-417D-BEA3-0BDE8999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49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0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0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82BD6-78D9-43CA-850E-14F89B6B8747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8000"/>
            <a:ext cx="3392488" cy="2544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21355"/>
            <a:ext cx="7941310" cy="30518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41533"/>
            <a:ext cx="4301543" cy="33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41533"/>
            <a:ext cx="4301543" cy="33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C3AC8-851B-4DEA-AA89-78A092E26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92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D1C0-5BF4-4B38-B00C-BDF37F44DBF7}" type="datetime1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9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7EB-A3DC-41E5-8E09-10D4A7F47A4D}" type="datetime1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2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C64F-446E-464A-8FB4-1102A98C591F}" type="datetime1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5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360DD-7C87-4062-8460-DEEA8AF26CBC}" type="datetime1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67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CF6F-BF0D-454A-B399-10E501B2A5FA}" type="datetime1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4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5F8-D3C5-4B6B-8B87-679BFDBA9275}" type="datetime1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2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3CF10-7DA2-41AC-9BFD-64EEEFAB62E3}" type="datetime1">
              <a:rPr lang="en-US" smtClean="0"/>
              <a:t>9/4/2016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7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294-B37B-4AA8-81BC-F3B76FF45DEA}" type="datetime1">
              <a:rPr lang="en-US" smtClean="0"/>
              <a:t>9/4/2016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87D9-EA4B-448D-B56E-D6AFD542C3B4}" type="datetime1">
              <a:rPr lang="en-US" smtClean="0"/>
              <a:t>9/4/2016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666B-72D5-4FCC-A7B8-411DECE4BD41}" type="datetime1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B190-528B-47CC-B27B-8FD767A93035}" type="datetime1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7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0269D-CB27-438C-906D-9B8FD60F15AF}" type="datetime1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78FAA-DD65-414D-8D69-5616D46A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8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5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6.png"/><Relationship Id="rId10" Type="http://schemas.microsoft.com/office/2007/relationships/diagramDrawing" Target="../diagrams/drawing1.xml"/><Relationship Id="rId4" Type="http://schemas.microsoft.com/office/2007/relationships/hdphoto" Target="../media/hdphoto1.wdp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tmp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mkt-image-prd.global.ssl.fastly.net/0.1.0/ps/626399/300/200/m1/fpnw/wm0/low-poly-people-crowd_2e-.jpg?1440688488&amp;s=3f74d06152956b71776138db1e7405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79932"/>
            <a:ext cx="8763000" cy="435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6200" y="979932"/>
            <a:ext cx="9067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Classification of the Working Age Population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00400" y="5334000"/>
            <a:ext cx="32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Wachyu</a:t>
            </a:r>
            <a:r>
              <a:rPr lang="en-GB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Winarsih</a:t>
            </a:r>
            <a:r>
              <a:rPr lang="en-GB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M.Si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5722203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d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 </a:t>
            </a:r>
            <a:r>
              <a:rPr lang="id-ID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Directorate </a:t>
            </a:r>
            <a:r>
              <a:rPr lang="id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id-ID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 </a:t>
            </a:r>
            <a:r>
              <a:rPr lang="id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 </a:t>
            </a:r>
            <a:r>
              <a:rPr lang="id-ID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d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Directorate of Population and Labor Force </a:t>
            </a:r>
            <a:r>
              <a:rPr lang="id-ID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d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</a:t>
            </a:r>
            <a:r>
              <a:rPr lang="id-ID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Indonesia</a:t>
            </a:r>
            <a:endParaRPr lang="en-US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1</a:t>
            </a:fld>
            <a:endParaRPr lang="en-US"/>
          </a:p>
        </p:txBody>
      </p:sp>
      <p:pic>
        <p:nvPicPr>
          <p:cNvPr id="1028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257800"/>
            <a:ext cx="1538498" cy="120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Downloadan\Bahan Ajar\pancasila(welogo.blogspot.com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4205"/>
            <a:ext cx="1524000" cy="1388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4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84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10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83968" y="4552890"/>
            <a:ext cx="4500436" cy="400110"/>
          </a:xfrm>
          <a:prstGeom prst="rect">
            <a:avLst/>
          </a:prstGeom>
          <a:solidFill>
            <a:srgbClr val="FFFFFF"/>
          </a:solidFill>
          <a:ln w="254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Seeking </a:t>
            </a: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AND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 available for work for pay/profit 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6" name="Down Arrow 35"/>
          <p:cNvSpPr/>
          <p:nvPr/>
        </p:nvSpPr>
        <p:spPr bwMode="auto">
          <a:xfrm>
            <a:off x="5965825" y="3400762"/>
            <a:ext cx="720725" cy="1224136"/>
          </a:xfrm>
          <a:prstGeom prst="downArrow">
            <a:avLst>
              <a:gd name="adj1" fmla="val 50000"/>
              <a:gd name="adj2" fmla="val 37417"/>
            </a:avLst>
          </a:prstGeom>
          <a:solidFill>
            <a:srgbClr val="FFC000"/>
          </a:solidFill>
          <a:ln w="9525" cap="flat" cmpd="sng" algn="ctr">
            <a:solidFill>
              <a:srgbClr val="DAEDE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7" name="Down Arrow 36"/>
          <p:cNvSpPr/>
          <p:nvPr/>
        </p:nvSpPr>
        <p:spPr bwMode="auto">
          <a:xfrm>
            <a:off x="1691680" y="3387453"/>
            <a:ext cx="936625" cy="1683667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rgbClr val="DAEDE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10063" y="3404954"/>
            <a:ext cx="4248150" cy="360040"/>
          </a:xfrm>
          <a:prstGeom prst="rect">
            <a:avLst/>
          </a:prstGeom>
          <a:solidFill>
            <a:srgbClr val="CCCCF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Volunteer producing goods for households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10063" y="2972906"/>
            <a:ext cx="4248150" cy="432048"/>
          </a:xfrm>
          <a:prstGeom prst="rect">
            <a:avLst/>
          </a:prstGeom>
          <a:solidFill>
            <a:srgbClr val="CCCCF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-Volunteer through / for organizations</a:t>
            </a:r>
          </a:p>
        </p:txBody>
      </p:sp>
      <p:sp>
        <p:nvSpPr>
          <p:cNvPr id="41" name="Footer Placeholder 2"/>
          <p:cNvSpPr txBox="1">
            <a:spLocks/>
          </p:cNvSpPr>
          <p:nvPr/>
        </p:nvSpPr>
        <p:spPr bwMode="auto">
          <a:xfrm>
            <a:off x="34925" y="6453188"/>
            <a:ext cx="6985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ILO Department of Statistics</a:t>
            </a:r>
          </a:p>
        </p:txBody>
      </p:sp>
      <p:sp>
        <p:nvSpPr>
          <p:cNvPr id="42" name="Slide Number Placeholder 3"/>
          <p:cNvSpPr txBox="1">
            <a:spLocks/>
          </p:cNvSpPr>
          <p:nvPr/>
        </p:nvSpPr>
        <p:spPr bwMode="auto">
          <a:xfrm>
            <a:off x="8028384" y="6453188"/>
            <a:ext cx="90963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042944-89BE-49F6-856C-AC0833AFB088}" type="slidenum">
              <a:rPr kumimoji="0" lang="en-GB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FFFF99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60363" y="1713707"/>
            <a:ext cx="3563937" cy="477093"/>
          </a:xfrm>
          <a:prstGeom prst="rect">
            <a:avLst/>
          </a:prstGeom>
          <a:solidFill>
            <a:srgbClr val="9BBCF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ALL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 who work for pay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0363" y="2146077"/>
            <a:ext cx="3563937" cy="1412875"/>
          </a:xfrm>
          <a:prstGeom prst="rect">
            <a:avLst/>
          </a:prstGeom>
          <a:solidFill>
            <a:srgbClr val="9BBCF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ALL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 who work for profit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-Employers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-Own account workers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in market units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-Contributing family workers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-Members of market producer cooperatives   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60362" y="5071120"/>
            <a:ext cx="3563937" cy="720079"/>
          </a:xfrm>
          <a:prstGeom prst="rect">
            <a:avLst/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FFFFFF"/>
                </a:solidFill>
                <a:latin typeface="Arial Narrow" pitchFamily="34" charset="0"/>
              </a:rPr>
              <a:t>Persons in employment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dirty="0" smtClean="0">
                <a:solidFill>
                  <a:srgbClr val="FFFFFF"/>
                </a:solidFill>
                <a:latin typeface="Arial Narrow" pitchFamily="34" charset="0"/>
              </a:rPr>
              <a:t>(work for </a:t>
            </a:r>
            <a:r>
              <a:rPr lang="en-GB" altLang="en-US" dirty="0">
                <a:solidFill>
                  <a:srgbClr val="FFFFFF"/>
                </a:solidFill>
                <a:latin typeface="Arial Narrow" pitchFamily="34" charset="0"/>
              </a:rPr>
              <a:t>pay / profit)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283174" y="5223520"/>
            <a:ext cx="2305050" cy="567680"/>
          </a:xfrm>
          <a:prstGeom prst="rect">
            <a:avLst/>
          </a:prstGeom>
          <a:solidFill>
            <a:srgbClr val="FFFF00"/>
          </a:solidFill>
          <a:ln w="25400">
            <a:solidFill>
              <a:srgbClr val="002060"/>
            </a:solidFill>
          </a:ln>
        </p:spPr>
        <p:txBody>
          <a:bodyPr tIns="36000" bIns="36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b="1" dirty="0" smtClean="0">
                <a:solidFill>
                  <a:srgbClr val="333399">
                    <a:lumMod val="50000"/>
                  </a:srgbClr>
                </a:solidFill>
                <a:latin typeface="Arial Narrow" panose="020B0606020202030204" pitchFamily="34" charset="0"/>
              </a:rPr>
              <a:t>Unemployed</a:t>
            </a:r>
            <a:endParaRPr lang="en-GB" sz="2400" b="1" dirty="0">
              <a:solidFill>
                <a:srgbClr val="333399">
                  <a:lumMod val="50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686550" y="5251004"/>
            <a:ext cx="1943100" cy="540196"/>
          </a:xfrm>
          <a:prstGeom prst="rect">
            <a:avLst/>
          </a:prstGeom>
          <a:solidFill>
            <a:srgbClr val="FF9933"/>
          </a:solidFill>
          <a:ln w="25400">
            <a:solidFill>
              <a:srgbClr val="002060"/>
            </a:solidFill>
          </a:ln>
        </p:spPr>
        <p:txBody>
          <a:bodyPr lIns="72000" r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b="1" dirty="0">
                <a:solidFill>
                  <a:srgbClr val="333399">
                    <a:lumMod val="50000"/>
                  </a:srgbClr>
                </a:solidFill>
                <a:latin typeface="Arial Narrow" panose="020B0606020202030204" pitchFamily="34" charset="0"/>
              </a:rPr>
              <a:t>Outside the labour force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310063" y="1120442"/>
            <a:ext cx="4319587" cy="431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rIns="0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1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ALL OTHERS </a:t>
            </a:r>
            <a:r>
              <a:rPr kumimoji="0" lang="en-GB" sz="20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&gt; age, </a:t>
            </a:r>
            <a:r>
              <a:rPr kumimoji="0" lang="en-GB" sz="2000" b="1" i="1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whether or not:</a:t>
            </a:r>
            <a:endParaRPr kumimoji="0" lang="en-GB" sz="2000" b="0" i="1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310063" y="2612866"/>
            <a:ext cx="4248150" cy="432049"/>
          </a:xfrm>
          <a:prstGeom prst="rect">
            <a:avLst/>
          </a:prstGeom>
          <a:solidFill>
            <a:srgbClr val="CCCCF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-Produce goods for own final use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10063" y="1559957"/>
            <a:ext cx="4248150" cy="359792"/>
          </a:xfrm>
          <a:prstGeom prst="rect">
            <a:avLst/>
          </a:prstGeom>
          <a:solidFill>
            <a:srgbClr val="CCFF99"/>
          </a:solidFill>
          <a:ln>
            <a:solidFill>
              <a:srgbClr val="000000"/>
            </a:solidFill>
          </a:ln>
        </p:spPr>
        <p:txBody>
          <a:bodyPr lIns="90000" rIns="0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-Provide services for own final 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310063" y="1892786"/>
            <a:ext cx="4248150" cy="360362"/>
          </a:xfrm>
          <a:prstGeom prst="rect">
            <a:avLst/>
          </a:prstGeom>
          <a:solidFill>
            <a:srgbClr val="CCFF99"/>
          </a:solidFill>
          <a:ln>
            <a:solidFill>
              <a:srgbClr val="000000"/>
            </a:solidFill>
          </a:ln>
        </p:spPr>
        <p:txBody>
          <a:bodyPr lIns="90000" rIns="0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-Volunteer providing services for households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55727" y="3886200"/>
            <a:ext cx="4176713" cy="400050"/>
          </a:xfrm>
          <a:prstGeom prst="rect">
            <a:avLst/>
          </a:prstGeom>
          <a:solidFill>
            <a:srgbClr val="FFFFFF"/>
          </a:solidFill>
          <a:ln w="25400"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“Not employed” (for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pay/profit)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402340" y="6281936"/>
            <a:ext cx="4968875" cy="576064"/>
          </a:xfrm>
          <a:prstGeom prst="rect">
            <a:avLst/>
          </a:prstGeom>
          <a:gradFill flip="none" rotWithShape="1">
            <a:gsLst>
              <a:gs pos="0">
                <a:srgbClr val="FF9933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0800000" scaled="1"/>
            <a:tileRect/>
          </a:gradFill>
          <a:ln w="25400">
            <a:solidFill>
              <a:srgbClr val="002060"/>
            </a:solidFill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b="1" dirty="0">
                <a:solidFill>
                  <a:srgbClr val="333399">
                    <a:lumMod val="50000"/>
                  </a:srgbClr>
                </a:solidFill>
                <a:latin typeface="Arial Narrow" panose="020B0606020202030204" pitchFamily="34" charset="0"/>
              </a:rPr>
              <a:t>Underutilized </a:t>
            </a:r>
            <a:r>
              <a:rPr lang="en-GB" sz="2400" b="1" dirty="0" smtClean="0">
                <a:solidFill>
                  <a:srgbClr val="333399">
                    <a:lumMod val="50000"/>
                  </a:srgbClr>
                </a:solidFill>
                <a:latin typeface="Arial Narrow" panose="020B0606020202030204" pitchFamily="34" charset="0"/>
              </a:rPr>
              <a:t>labour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dirty="0" smtClean="0">
                <a:solidFill>
                  <a:srgbClr val="333399">
                    <a:lumMod val="50000"/>
                  </a:srgbClr>
                </a:solidFill>
                <a:latin typeface="Arial Narrow" panose="020B0606020202030204" pitchFamily="34" charset="0"/>
              </a:rPr>
              <a:t>(with unmet need for employment (for pay/profit) </a:t>
            </a:r>
            <a:endParaRPr lang="en-GB" sz="1600" dirty="0">
              <a:solidFill>
                <a:srgbClr val="333399">
                  <a:lumMod val="50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310063" y="2252826"/>
            <a:ext cx="4248150" cy="405332"/>
          </a:xfrm>
          <a:prstGeom prst="rect">
            <a:avLst/>
          </a:prstGeom>
          <a:solidFill>
            <a:srgbClr val="CCCCF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-Work unpaid for training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0" y="1366774"/>
            <a:ext cx="3924300" cy="34693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rIns="0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Above </a:t>
            </a: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minimum age</a:t>
            </a:r>
            <a:r>
              <a:rPr kumimoji="0" lang="en-GB" sz="2000" b="1" i="1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 </a:t>
            </a: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...:</a:t>
            </a:r>
            <a:endParaRPr kumimoji="0" lang="en-GB" sz="2000" b="0" i="1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6" name="Down Arrow 55"/>
          <p:cNvSpPr/>
          <p:nvPr/>
        </p:nvSpPr>
        <p:spPr bwMode="auto">
          <a:xfrm>
            <a:off x="5112295" y="4885946"/>
            <a:ext cx="827857" cy="448054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rgbClr val="DAEDE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Yes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7" name="Down Arrow 56"/>
          <p:cNvSpPr/>
          <p:nvPr/>
        </p:nvSpPr>
        <p:spPr bwMode="auto">
          <a:xfrm>
            <a:off x="7056511" y="4843282"/>
            <a:ext cx="827857" cy="448054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rgbClr val="DAEDE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No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60363" y="5795932"/>
            <a:ext cx="6227861" cy="452468"/>
          </a:xfrm>
          <a:prstGeom prst="rect">
            <a:avLst/>
          </a:prstGeom>
          <a:solidFill>
            <a:srgbClr val="333399">
              <a:lumMod val="50000"/>
            </a:srgbClr>
          </a:solidFill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</a:rPr>
              <a:t>Labour force </a:t>
            </a:r>
            <a:endParaRPr kumimoji="0" lang="en-GB" altLang="en-US" sz="18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 bwMode="auto">
          <a:xfrm>
            <a:off x="-38100" y="457200"/>
            <a:ext cx="9715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Employment &amp; Unemployment as per the NEW standards....</a:t>
            </a:r>
          </a:p>
        </p:txBody>
      </p:sp>
    </p:spTree>
    <p:extLst>
      <p:ext uri="{BB962C8B-B14F-4D97-AF65-F5344CB8AC3E}">
        <p14:creationId xmlns:p14="http://schemas.microsoft.com/office/powerpoint/2010/main" val="20080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8" grpId="0" animBg="1"/>
      <p:bldP spid="39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6" grpId="0" animBg="1"/>
      <p:bldP spid="57" grpId="0" animBg="1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11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188640"/>
            <a:ext cx="9144000" cy="666936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99792" y="764704"/>
            <a:ext cx="6048672" cy="2880320"/>
          </a:xfrm>
          <a:prstGeom prst="rect">
            <a:avLst/>
          </a:prstGeom>
          <a:solidFill>
            <a:srgbClr val="D1D1F0"/>
          </a:solidFill>
          <a:ln w="15875">
            <a:solidFill>
              <a:srgbClr val="BBE0E3"/>
            </a:solidFill>
          </a:ln>
        </p:spPr>
        <p:txBody>
          <a:bodyPr wrap="square" lIns="18000" tIns="10800" rIns="18000" bIns="10800" rtlCol="0" anchor="ctr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68464" y="764704"/>
            <a:ext cx="2880000" cy="2880320"/>
          </a:xfrm>
          <a:prstGeom prst="rect">
            <a:avLst/>
          </a:prstGeom>
          <a:solidFill>
            <a:srgbClr val="333399">
              <a:lumMod val="20000"/>
              <a:lumOff val="80000"/>
            </a:srgbClr>
          </a:solidFill>
          <a:ln w="15875">
            <a:solidFill>
              <a:srgbClr val="BBE0E3"/>
            </a:solidFill>
          </a:ln>
        </p:spPr>
        <p:txBody>
          <a:bodyPr wrap="square" lIns="18000" tIns="10800" rIns="18000" bIns="10800" rtlCol="0" anchor="ctr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Not employed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9512" y="764704"/>
            <a:ext cx="2448272" cy="2880320"/>
          </a:xfrm>
          <a:prstGeom prst="rect">
            <a:avLst/>
          </a:prstGeom>
          <a:solidFill>
            <a:srgbClr val="BBE0E3">
              <a:lumMod val="20000"/>
              <a:lumOff val="80000"/>
              <a:alpha val="53000"/>
            </a:srgbClr>
          </a:solidFill>
          <a:ln w="15875">
            <a:solidFill>
              <a:srgbClr val="BBE0E3"/>
            </a:solidFill>
          </a:ln>
        </p:spPr>
        <p:txBody>
          <a:bodyPr wrap="square" lIns="18000" tIns="10800" rIns="18000" bIns="10800" rtlCol="0" anchor="t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Employed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79512" y="764704"/>
            <a:ext cx="5688952" cy="2880320"/>
          </a:xfrm>
          <a:prstGeom prst="rect">
            <a:avLst/>
          </a:prstGeom>
          <a:solidFill>
            <a:srgbClr val="333399">
              <a:lumMod val="40000"/>
              <a:lumOff val="60000"/>
            </a:srgbClr>
          </a:solidFill>
          <a:ln w="15875">
            <a:solidFill>
              <a:srgbClr val="BBE0E3"/>
            </a:solidFill>
          </a:ln>
        </p:spPr>
        <p:txBody>
          <a:bodyPr wrap="square" lIns="18000" tIns="10800" rIns="18000" bIns="10800" rtlCol="0" anchor="t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Employed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0472" y="251356"/>
            <a:ext cx="8640000" cy="369332"/>
          </a:xfrm>
          <a:prstGeom prst="rect">
            <a:avLst/>
          </a:prstGeom>
          <a:solidFill>
            <a:srgbClr val="BBE0E3">
              <a:lumMod val="20000"/>
              <a:lumOff val="80000"/>
              <a:alpha val="55000"/>
            </a:srgbClr>
          </a:solidFill>
          <a:ln w="15875">
            <a:solidFill>
              <a:srgbClr val="BBE0E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Working Age Population (WAP)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3528" y="1196752"/>
            <a:ext cx="2160240" cy="792089"/>
          </a:xfrm>
          <a:prstGeom prst="rect">
            <a:avLst/>
          </a:prstGeom>
          <a:solidFill>
            <a:srgbClr val="BBE0E3">
              <a:lumMod val="60000"/>
              <a:lumOff val="40000"/>
            </a:srgbClr>
          </a:solidFill>
          <a:ln w="15875">
            <a:solidFill>
              <a:srgbClr val="BBE0E3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In paid employment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3528" y="2206605"/>
            <a:ext cx="2160240" cy="1366411"/>
          </a:xfrm>
          <a:prstGeom prst="rect">
            <a:avLst/>
          </a:prstGeom>
          <a:solidFill>
            <a:srgbClr val="BBE0E3">
              <a:lumMod val="60000"/>
              <a:lumOff val="40000"/>
            </a:srgbClr>
          </a:solidFill>
          <a:ln w="15875">
            <a:solidFill>
              <a:srgbClr val="BBE0E3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Self-employed in market units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771800" y="1196752"/>
            <a:ext cx="2880000" cy="720080"/>
          </a:xfrm>
          <a:prstGeom prst="rect">
            <a:avLst/>
          </a:prstGeom>
          <a:solidFill>
            <a:srgbClr val="000000">
              <a:lumMod val="40000"/>
              <a:lumOff val="60000"/>
            </a:srgbClr>
          </a:solidFill>
          <a:ln w="15875">
            <a:solidFill>
              <a:srgbClr val="BBE0E3"/>
            </a:solidFill>
          </a:ln>
        </p:spPr>
        <p:txBody>
          <a:bodyPr wrap="square" lIns="18000" tIns="10800" rIns="18000" bIns="10800" rtlCol="0" anchor="ctr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Producers of goods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for own final use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771800" y="1988841"/>
            <a:ext cx="2880000" cy="648072"/>
          </a:xfrm>
          <a:prstGeom prst="rect">
            <a:avLst/>
          </a:prstGeom>
          <a:solidFill>
            <a:srgbClr val="000000">
              <a:lumMod val="40000"/>
              <a:lumOff val="60000"/>
            </a:srgbClr>
          </a:solidFill>
          <a:ln w="15875">
            <a:solidFill>
              <a:srgbClr val="BBE0E3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Volunteer workers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796136" y="3933056"/>
            <a:ext cx="1368152" cy="708792"/>
          </a:xfrm>
          <a:prstGeom prst="rect">
            <a:avLst/>
          </a:prstGeom>
          <a:solidFill>
            <a:srgbClr val="FFFFCC"/>
          </a:solidFill>
          <a:ln w="15875">
            <a:solidFill>
              <a:srgbClr val="BBE0E3"/>
            </a:solidFill>
          </a:ln>
        </p:spPr>
        <p:txBody>
          <a:bodyPr wrap="square" lIns="18000" tIns="10800" rIns="18000" bIns="10800" rtlCol="0" anchor="t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Unemployed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236296" y="3933056"/>
            <a:ext cx="1512168" cy="708792"/>
          </a:xfrm>
          <a:prstGeom prst="rect">
            <a:avLst/>
          </a:prstGeom>
          <a:solidFill>
            <a:srgbClr val="CCFFCC"/>
          </a:solidFill>
          <a:ln w="15875">
            <a:solidFill>
              <a:srgbClr val="BBE0E3"/>
            </a:solidFill>
          </a:ln>
        </p:spPr>
        <p:txBody>
          <a:bodyPr wrap="square" lIns="18000" tIns="10800" rIns="18000" bIns="10800" rtlCol="0" anchor="t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Outside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labour force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699792" y="3933056"/>
            <a:ext cx="1368152" cy="720080"/>
          </a:xfrm>
          <a:prstGeom prst="rect">
            <a:avLst/>
          </a:prstGeom>
          <a:solidFill>
            <a:srgbClr val="FFFFCC"/>
          </a:solidFill>
          <a:ln w="15875">
            <a:solidFill>
              <a:srgbClr val="BBE0E3"/>
            </a:solidFill>
          </a:ln>
        </p:spPr>
        <p:txBody>
          <a:bodyPr wrap="square" lIns="18000" tIns="10800" rIns="18000" bIns="10800" rtlCol="0" anchor="t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Unemployed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139952" y="3933056"/>
            <a:ext cx="1512168" cy="720080"/>
          </a:xfrm>
          <a:prstGeom prst="rect">
            <a:avLst/>
          </a:prstGeom>
          <a:solidFill>
            <a:srgbClr val="CCFFCC"/>
          </a:solidFill>
          <a:ln w="15875">
            <a:solidFill>
              <a:srgbClr val="BBE0E3"/>
            </a:solidFill>
          </a:ln>
        </p:spPr>
        <p:txBody>
          <a:bodyPr wrap="square" lIns="18000" tIns="10800" rIns="18000" bIns="10800" rtlCol="0" anchor="t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Outside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labour force</a:t>
            </a:r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 flipH="1">
            <a:off x="3383868" y="3645024"/>
            <a:ext cx="756084" cy="288032"/>
          </a:xfrm>
          <a:prstGeom prst="line">
            <a:avLst/>
          </a:prstGeom>
          <a:noFill/>
          <a:ln w="25400" cap="flat" cmpd="sng" algn="ctr">
            <a:solidFill>
              <a:srgbClr val="BBE0E3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8" name="Straight Connector 57"/>
          <p:cNvCxnSpPr>
            <a:endCxn id="56" idx="0"/>
          </p:cNvCxnSpPr>
          <p:nvPr/>
        </p:nvCxnSpPr>
        <p:spPr>
          <a:xfrm>
            <a:off x="4211960" y="3645024"/>
            <a:ext cx="684076" cy="288032"/>
          </a:xfrm>
          <a:prstGeom prst="line">
            <a:avLst/>
          </a:prstGeom>
          <a:noFill/>
          <a:ln w="25400" cap="flat" cmpd="sng" algn="ctr">
            <a:solidFill>
              <a:srgbClr val="BBE0E3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9" name="Straight Connector 58"/>
          <p:cNvCxnSpPr>
            <a:stCxn id="45" idx="2"/>
            <a:endCxn id="54" idx="0"/>
          </p:cNvCxnSpPr>
          <p:nvPr/>
        </p:nvCxnSpPr>
        <p:spPr>
          <a:xfrm>
            <a:off x="7308464" y="3645024"/>
            <a:ext cx="683916" cy="288032"/>
          </a:xfrm>
          <a:prstGeom prst="line">
            <a:avLst/>
          </a:prstGeom>
          <a:noFill/>
          <a:ln w="25400" cap="flat" cmpd="sng" algn="ctr">
            <a:solidFill>
              <a:srgbClr val="BBE0E3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60" name="Straight Connector 59"/>
          <p:cNvCxnSpPr>
            <a:endCxn id="53" idx="0"/>
          </p:cNvCxnSpPr>
          <p:nvPr/>
        </p:nvCxnSpPr>
        <p:spPr>
          <a:xfrm flipH="1">
            <a:off x="6480212" y="3645024"/>
            <a:ext cx="756084" cy="288032"/>
          </a:xfrm>
          <a:prstGeom prst="line">
            <a:avLst/>
          </a:prstGeom>
          <a:noFill/>
          <a:ln w="25400" cap="flat" cmpd="sng" algn="ctr">
            <a:solidFill>
              <a:srgbClr val="BBE0E3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2771800" y="2708920"/>
            <a:ext cx="2880000" cy="864096"/>
          </a:xfrm>
          <a:prstGeom prst="rect">
            <a:avLst/>
          </a:prstGeom>
          <a:solidFill>
            <a:srgbClr val="000000">
              <a:lumMod val="40000"/>
              <a:lumOff val="60000"/>
            </a:srgbClr>
          </a:solidFill>
          <a:ln w="15875">
            <a:solidFill>
              <a:srgbClr val="BBE0E3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Unpaid trainee workers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252792" y="188640"/>
            <a:ext cx="639688" cy="492768"/>
          </a:xfrm>
          <a:prstGeom prst="rect">
            <a:avLst/>
          </a:prstGeom>
          <a:noFill/>
          <a:ln w="15875">
            <a:noFill/>
          </a:ln>
        </p:spPr>
        <p:txBody>
          <a:bodyPr wrap="square" lIns="18000" tIns="10800" rIns="18000" bIns="108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FF0000"/>
                </a:solidFill>
                <a:latin typeface="Arial" charset="0"/>
              </a:rPr>
              <a:t>230</a:t>
            </a:r>
            <a:endParaRPr lang="es-E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907704" y="1556792"/>
            <a:ext cx="639688" cy="492768"/>
          </a:xfrm>
          <a:prstGeom prst="rect">
            <a:avLst/>
          </a:prstGeom>
          <a:noFill/>
          <a:ln w="15875">
            <a:noFill/>
          </a:ln>
        </p:spPr>
        <p:txBody>
          <a:bodyPr wrap="square" lIns="18000" tIns="10800" rIns="18000" bIns="108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FF0000"/>
                </a:solidFill>
                <a:latin typeface="Arial" charset="0"/>
              </a:rPr>
              <a:t>100</a:t>
            </a:r>
            <a:endParaRPr lang="es-E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88096" y="3140968"/>
            <a:ext cx="639688" cy="492768"/>
          </a:xfrm>
          <a:prstGeom prst="rect">
            <a:avLst/>
          </a:prstGeom>
          <a:noFill/>
          <a:ln w="15875">
            <a:noFill/>
          </a:ln>
        </p:spPr>
        <p:txBody>
          <a:bodyPr wrap="square" lIns="18000" tIns="10800" rIns="18000" bIns="108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s-ES" sz="2400" b="1" dirty="0" smtClean="0">
                <a:solidFill>
                  <a:srgbClr val="FF0000"/>
                </a:solidFill>
                <a:latin typeface="Arial" charset="0"/>
              </a:rPr>
              <a:t>0</a:t>
            </a:r>
            <a:endParaRPr lang="es-E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156448" y="1496072"/>
            <a:ext cx="567680" cy="492768"/>
          </a:xfrm>
          <a:prstGeom prst="rect">
            <a:avLst/>
          </a:prstGeom>
          <a:noFill/>
          <a:ln w="15875">
            <a:noFill/>
          </a:ln>
        </p:spPr>
        <p:txBody>
          <a:bodyPr wrap="square" lIns="18000" tIns="10800" rIns="18000" bIns="108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FF0000"/>
                </a:solidFill>
                <a:latin typeface="Arial" charset="0"/>
              </a:rPr>
              <a:t>14</a:t>
            </a:r>
            <a:endParaRPr lang="es-E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292080" y="2204864"/>
            <a:ext cx="423664" cy="492768"/>
          </a:xfrm>
          <a:prstGeom prst="rect">
            <a:avLst/>
          </a:prstGeom>
          <a:noFill/>
          <a:ln w="15875">
            <a:noFill/>
          </a:ln>
        </p:spPr>
        <p:txBody>
          <a:bodyPr wrap="square" lIns="18000" tIns="10800" rIns="18000" bIns="108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FF0000"/>
                </a:solidFill>
                <a:latin typeface="Arial" charset="0"/>
              </a:rPr>
              <a:t>5</a:t>
            </a:r>
            <a:endParaRPr lang="es-E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292080" y="3068960"/>
            <a:ext cx="423664" cy="492768"/>
          </a:xfrm>
          <a:prstGeom prst="rect">
            <a:avLst/>
          </a:prstGeom>
          <a:noFill/>
          <a:ln w="15875">
            <a:noFill/>
          </a:ln>
        </p:spPr>
        <p:txBody>
          <a:bodyPr wrap="square" lIns="18000" tIns="10800" rIns="18000" bIns="108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FF0000"/>
                </a:solidFill>
                <a:latin typeface="Arial" charset="0"/>
              </a:rPr>
              <a:t>1</a:t>
            </a:r>
            <a:endParaRPr lang="es-E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180784" y="3224264"/>
            <a:ext cx="639688" cy="492768"/>
          </a:xfrm>
          <a:prstGeom prst="rect">
            <a:avLst/>
          </a:prstGeom>
          <a:noFill/>
          <a:ln w="15875">
            <a:noFill/>
          </a:ln>
        </p:spPr>
        <p:txBody>
          <a:bodyPr wrap="square" lIns="18000" tIns="10800" rIns="18000" bIns="108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FF0000"/>
                </a:solidFill>
                <a:latin typeface="Arial" charset="0"/>
              </a:rPr>
              <a:t>80</a:t>
            </a:r>
            <a:endParaRPr lang="es-E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644280" y="4293096"/>
            <a:ext cx="639688" cy="492768"/>
          </a:xfrm>
          <a:prstGeom prst="rect">
            <a:avLst/>
          </a:prstGeom>
          <a:noFill/>
          <a:ln w="15875">
            <a:noFill/>
          </a:ln>
        </p:spPr>
        <p:txBody>
          <a:bodyPr wrap="square" lIns="18000" tIns="10800" rIns="18000" bIns="108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FF0000"/>
                </a:solidFill>
                <a:latin typeface="Arial" charset="0"/>
              </a:rPr>
              <a:t>5</a:t>
            </a:r>
            <a:endParaRPr lang="es-E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148064" y="4304384"/>
            <a:ext cx="639688" cy="492768"/>
          </a:xfrm>
          <a:prstGeom prst="rect">
            <a:avLst/>
          </a:prstGeom>
          <a:noFill/>
          <a:ln w="15875">
            <a:noFill/>
          </a:ln>
        </p:spPr>
        <p:txBody>
          <a:bodyPr wrap="square" lIns="18000" tIns="10800" rIns="18000" bIns="108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FF0000"/>
                </a:solidFill>
                <a:latin typeface="Arial" charset="0"/>
              </a:rPr>
              <a:t>15</a:t>
            </a:r>
            <a:endParaRPr lang="es-E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668616" y="4293096"/>
            <a:ext cx="639688" cy="420760"/>
          </a:xfrm>
          <a:prstGeom prst="rect">
            <a:avLst/>
          </a:prstGeom>
          <a:noFill/>
          <a:ln w="15875">
            <a:noFill/>
          </a:ln>
        </p:spPr>
        <p:txBody>
          <a:bodyPr wrap="square" lIns="18000" tIns="10800" rIns="18000" bIns="108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FF0000"/>
                </a:solidFill>
                <a:latin typeface="Arial" charset="0"/>
              </a:rPr>
              <a:t>20</a:t>
            </a:r>
            <a:endParaRPr lang="es-E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252792" y="4293096"/>
            <a:ext cx="639688" cy="492768"/>
          </a:xfrm>
          <a:prstGeom prst="rect">
            <a:avLst/>
          </a:prstGeom>
          <a:noFill/>
          <a:ln w="15875">
            <a:noFill/>
          </a:ln>
        </p:spPr>
        <p:txBody>
          <a:bodyPr wrap="square" lIns="18000" tIns="10800" rIns="18000" bIns="1080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FF0000"/>
                </a:solidFill>
                <a:latin typeface="Arial" charset="0"/>
              </a:rPr>
              <a:t>6</a:t>
            </a:r>
            <a:r>
              <a:rPr lang="es-ES" sz="2400" b="1" dirty="0" smtClean="0">
                <a:solidFill>
                  <a:srgbClr val="FF0000"/>
                </a:solidFill>
                <a:latin typeface="Arial" charset="0"/>
              </a:rPr>
              <a:t>0</a:t>
            </a:r>
            <a:endParaRPr lang="es-ES" sz="2400" b="1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455573"/>
              </p:ext>
            </p:extLst>
          </p:nvPr>
        </p:nvGraphicFramePr>
        <p:xfrm>
          <a:off x="179514" y="4887168"/>
          <a:ext cx="4767133" cy="1886600"/>
        </p:xfrm>
        <a:graphic>
          <a:graphicData uri="http://schemas.openxmlformats.org/drawingml/2006/table">
            <a:tbl>
              <a:tblPr firstRow="1" bandRow="1"/>
              <a:tblGrid>
                <a:gridCol w="2298439"/>
                <a:gridCol w="1191783"/>
                <a:gridCol w="1276911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9pPr>
                    </a:lstStyle>
                    <a:p>
                      <a:endParaRPr lang="es-ES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r>
                        <a:rPr lang="en-GB" baseline="30000" dirty="0" smtClean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ICLS (1982)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03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b="1" noProof="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Employed</a:t>
                      </a:r>
                      <a:endParaRPr lang="en-GB" b="1" noProof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150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65%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b="1" noProof="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Unemployed</a:t>
                      </a:r>
                      <a:endParaRPr lang="en-GB" b="1" noProof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12%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b="1" noProof="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Labour</a:t>
                      </a:r>
                      <a:r>
                        <a:rPr lang="en-GB" b="1" baseline="0" noProof="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force</a:t>
                      </a:r>
                      <a:endParaRPr lang="en-GB" b="1" noProof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170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74%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b="1" noProof="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Outside</a:t>
                      </a:r>
                      <a:r>
                        <a:rPr lang="en-GB" b="1" baseline="0" noProof="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labour force</a:t>
                      </a:r>
                      <a:endParaRPr lang="en-GB" b="1" noProof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60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26%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270188"/>
              </p:ext>
            </p:extLst>
          </p:nvPr>
        </p:nvGraphicFramePr>
        <p:xfrm>
          <a:off x="5004048" y="4869160"/>
          <a:ext cx="3801818" cy="1881520"/>
        </p:xfrm>
        <a:graphic>
          <a:graphicData uri="http://schemas.openxmlformats.org/drawingml/2006/table">
            <a:tbl>
              <a:tblPr firstRow="1" bandRow="1"/>
              <a:tblGrid>
                <a:gridCol w="1276911"/>
                <a:gridCol w="1459393"/>
                <a:gridCol w="1065514"/>
              </a:tblGrid>
              <a:tr h="1390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noProof="0" dirty="0" smtClean="0">
                          <a:solidFill>
                            <a:schemeClr val="bg1"/>
                          </a:solidFill>
                        </a:rPr>
                        <a:t>NEW</a:t>
                      </a:r>
                      <a:r>
                        <a:rPr lang="es-ES" baseline="0" noProof="0" dirty="0" smtClean="0">
                          <a:solidFill>
                            <a:schemeClr val="bg1"/>
                          </a:solidFill>
                        </a:rPr>
                        <a:t> 19th ICLS (2013)</a:t>
                      </a:r>
                      <a:endParaRPr lang="es-ES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noProof="0" dirty="0" smtClean="0">
                          <a:solidFill>
                            <a:schemeClr val="bg1"/>
                          </a:solidFill>
                        </a:rPr>
                        <a:t>Change</a:t>
                      </a:r>
                      <a:endParaRPr lang="en-GB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  <a:tr h="403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130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57%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↓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16%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↑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155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67%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↓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75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33%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↑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3399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0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7" grpId="1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61" grpId="0" animBg="1"/>
      <p:bldP spid="61" grpId="1" animBg="1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12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152400" y="941831"/>
            <a:ext cx="8761413" cy="661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Labour force</a:t>
            </a:r>
            <a:br>
              <a:rPr kumimoji="0" lang="en-GB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GB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395288" y="1685925"/>
            <a:ext cx="830262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Arial Narrow" panose="020B0606020202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Arial Narrow" panose="020B0606020202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“Refers to the current supply of labour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for the production of goods and services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 exchange for pay or profit</a:t>
            </a:r>
            <a:r>
              <a:rPr kumimoji="0" lang="en-GB" sz="32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”</a:t>
            </a:r>
          </a:p>
          <a:p>
            <a:pPr marL="0" marR="0" lvl="1" indent="0" algn="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Para 11,Resol I. (19</a:t>
            </a:r>
            <a:r>
              <a:rPr kumimoji="0" lang="en-GB" altLang="en-US" sz="2400" b="0" i="1" u="none" strike="noStrike" kern="0" cap="none" spc="0" normalizeH="0" baseline="3000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th</a:t>
            </a:r>
            <a:r>
              <a:rPr kumimoji="0" lang="en-GB" altLang="en-US" sz="2400" b="0" i="1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 ICLS, 2013)</a:t>
            </a:r>
          </a:p>
          <a:p>
            <a:pPr marL="0" marR="0" lvl="1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1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Focuses on </a:t>
            </a:r>
            <a:r>
              <a:rPr kumimoji="0" lang="en-GB" altLang="en-US" sz="2400" b="0" i="0" u="sng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work transacted for pay or profit</a:t>
            </a: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Always measured in reference to a short reference period</a:t>
            </a: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Provides snap-shot picture of labour market at a given point in time</a:t>
            </a: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Serves to monitor labour market responses to economic cycles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03350" y="4061519"/>
            <a:ext cx="5472113" cy="460375"/>
          </a:xfrm>
          <a:prstGeom prst="rect">
            <a:avLst/>
          </a:prstGeom>
          <a:solidFill>
            <a:srgbClr val="FFCC00"/>
          </a:solidFill>
          <a:ln>
            <a:solidFill>
              <a:srgbClr val="333399">
                <a:lumMod val="50000"/>
              </a:srgbClr>
            </a:solidFill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Labour force = Employed + Unemployed</a:t>
            </a:r>
          </a:p>
        </p:txBody>
      </p:sp>
    </p:spTree>
    <p:extLst>
      <p:ext uri="{BB962C8B-B14F-4D97-AF65-F5344CB8AC3E}">
        <p14:creationId xmlns:p14="http://schemas.microsoft.com/office/powerpoint/2010/main" val="20080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13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38100" y="762000"/>
            <a:ext cx="75819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Main changes (1): Summary</a:t>
            </a:r>
            <a:endParaRPr kumimoji="0" lang="en-GB" sz="3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468313" y="1533525"/>
            <a:ext cx="8424168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Arial Narrow" panose="020B0606020202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Arial Narrow" panose="020B0606020202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Labour force status becomes </a:t>
            </a: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the recommended classification of population for labour market monitoring and analysis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Always measured in short reference period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Usual activity classification no longer recommended in international standards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However, countries may collect retrospective information to employment situation over a long observation period (season, year, ...)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Employment defined more narrowly to refer to “work for pay or profit”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Persons exclusively in other forms of work no longer included in employment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Simplified guidelines for temporary absence from employment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Unemployment defined in reference to “work for pay or profit”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Persons in other forms of work are asked questions on job search &amp; availability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Relaxation of “job search” criterion no longer an option</a:t>
            </a:r>
          </a:p>
          <a:p>
            <a:pPr marL="400050" marR="0" lvl="0" indent="-34290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New measures of labour underutilization to complement unemployment</a:t>
            </a:r>
          </a:p>
          <a:p>
            <a:pPr marL="800100" marR="0" lvl="1" indent="-28575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Time-related underemployment and potential labour force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04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14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6710" y="762000"/>
            <a:ext cx="75819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Main changes (2): </a:t>
            </a:r>
            <a:b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Terminology</a:t>
            </a:r>
            <a:endParaRPr kumimoji="0" lang="en-GB" sz="3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ontent Placeholder 4"/>
          <p:cNvSpPr txBox="1">
            <a:spLocks/>
          </p:cNvSpPr>
          <p:nvPr/>
        </p:nvSpPr>
        <p:spPr bwMode="auto">
          <a:xfrm>
            <a:off x="251520" y="1762125"/>
            <a:ext cx="8712968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Arial Narrow" panose="020B0606020202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Arial Narrow" panose="020B0606020202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Labour force = Employed + Unemployed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                                         (for pay / profit)        (without employment + seeking + available)</a:t>
            </a: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8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No longer </a:t>
            </a:r>
            <a:r>
              <a:rPr kumimoji="0" lang="en-GB" sz="2800" b="0" i="0" u="none" strike="sng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“economically / currently active population”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Outside labour force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8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No longer </a:t>
            </a:r>
            <a:r>
              <a:rPr kumimoji="0" lang="en-GB" sz="2800" b="0" i="0" u="none" strike="sng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“economically inactive population”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8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No longer includes population below minimum age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5433863"/>
            <a:ext cx="8136904" cy="1200329"/>
          </a:xfrm>
          <a:prstGeom prst="rect">
            <a:avLst/>
          </a:prstGeom>
          <a:solidFill>
            <a:srgbClr val="CCECFF"/>
          </a:solidFill>
          <a:ln>
            <a:solidFill>
              <a:srgbClr val="333399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-ALL forms of work are productive &amp; contribute to the economy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-Persons outside labour force may be engaged in other forms of work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-Children may be engaged in work, including in child labour </a:t>
            </a:r>
          </a:p>
        </p:txBody>
      </p:sp>
    </p:spTree>
    <p:extLst>
      <p:ext uri="{BB962C8B-B14F-4D97-AF65-F5344CB8AC3E}">
        <p14:creationId xmlns:p14="http://schemas.microsoft.com/office/powerpoint/2010/main" val="20080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15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48630" y="563109"/>
            <a:ext cx="75819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Quiz: In the labour force or not?</a:t>
            </a:r>
            <a:endParaRPr kumimoji="0" lang="en-GB" sz="3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280988" y="1454150"/>
            <a:ext cx="82296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Arial Narrow" panose="020B0606020202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Arial Narrow" panose="020B0606020202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Person buying and re-selling books on the street who recently completed an interview for a job at a library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In labour force (Employed)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Full-time student seeking paid internship at a business to start now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In labour force (Unemployed)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Volunteer at a hospital available to start working as nurse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Outside the labour force (potential labour force)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Housewife who cooks food for construction workers for pay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In labour force (Employed)</a:t>
            </a: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Person who grows rice for family consumption and has applied, with other farmers, for a bank loan to start a rubber plantation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In labour force (Unemployed)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Person who worked as domestic worker abroad, returned a month ago and  plans to start looking for paid work soon</a:t>
            </a:r>
          </a:p>
          <a:p>
            <a:pPr marL="742950" marR="0" lvl="2" indent="-342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Outside the labour force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2D2D8A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0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16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0" y="838200"/>
            <a:ext cx="866229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000" b="1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References:</a:t>
            </a:r>
            <a:endParaRPr kumimoji="0" lang="en-GB" altLang="en-US" sz="3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26" t="23114" r="10646" b="25323"/>
          <a:stretch/>
        </p:blipFill>
        <p:spPr bwMode="auto">
          <a:xfrm>
            <a:off x="381000" y="1600200"/>
            <a:ext cx="8458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1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s://cmkt-image-prd.global.ssl.fastly.net/0.1.0/ps/626399/300/200/m1/fpnw/wm0/low-poly-people-crowd_2e-.jpg?1440688488&amp;s=3f74d06152956b71776138db1e7405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79932"/>
            <a:ext cx="8763000" cy="435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5345204"/>
            <a:ext cx="838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4400" b="1" dirty="0" smtClean="0">
                <a:latin typeface="Algerian" panose="04020705040A02060702" pitchFamily="82" charset="0"/>
              </a:rPr>
              <a:t>Thank you</a:t>
            </a:r>
            <a:endParaRPr lang="en-US" sz="4400" dirty="0">
              <a:latin typeface="Algerian" panose="04020705040A02060702" pitchFamily="82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17</a:t>
            </a:fld>
            <a:endParaRPr lang="en-US"/>
          </a:p>
        </p:txBody>
      </p:sp>
      <p:pic>
        <p:nvPicPr>
          <p:cNvPr id="1028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257800"/>
            <a:ext cx="1538498" cy="120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Downloadan\Bahan Ajar\pancasila(welogo.blogspot.com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4205"/>
            <a:ext cx="1524000" cy="1388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1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4" descr="https://cmkt-image-prd.global.ssl.fastly.net/0.1.0/ps/626399/300/200/m1/fpnw/wm0/low-poly-people-crowd_2e-.jpg?1440688488&amp;s=3f74d06152956b71776138db1e7405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65732"/>
            <a:ext cx="8610600" cy="473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2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8600" y="1752600"/>
            <a:ext cx="8610600" cy="4648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1358478638"/>
              </p:ext>
            </p:extLst>
          </p:nvPr>
        </p:nvGraphicFramePr>
        <p:xfrm>
          <a:off x="914400" y="2159000"/>
          <a:ext cx="8458200" cy="370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5" name="Rectangle 24"/>
          <p:cNvSpPr/>
          <p:nvPr/>
        </p:nvSpPr>
        <p:spPr>
          <a:xfrm>
            <a:off x="76200" y="939225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21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3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35682" y="1143000"/>
            <a:ext cx="910831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Main objectives and uses</a:t>
            </a:r>
            <a:endParaRPr kumimoji="0" lang="fr-CH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39295" y="2138065"/>
            <a:ext cx="828092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Arial Narrow" panose="020B0606020202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Arial Narrow" panose="020B0606020202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Most widely used classification for labour market monitoring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Provides information about persons’ relation to the labour market at a given point in time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Snap-shot picture of labour market in a given period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Enables monitoring changes in labour markets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Does not reflect the situation in the whole year; better data quality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Not main status of person! 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It identifies persons engaged in the labour market </a:t>
            </a:r>
          </a:p>
        </p:txBody>
      </p:sp>
    </p:spTree>
    <p:extLst>
      <p:ext uri="{BB962C8B-B14F-4D97-AF65-F5344CB8AC3E}">
        <p14:creationId xmlns:p14="http://schemas.microsoft.com/office/powerpoint/2010/main" val="31982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4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51308" y="762000"/>
            <a:ext cx="7581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Main features </a:t>
            </a:r>
            <a:endParaRPr kumimoji="0" lang="fr-CH" sz="3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449262" y="1524000"/>
            <a:ext cx="849617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Arial Narrow" panose="020B0606020202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Arial Narrow" panose="020B0606020202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Classifies the population of working age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According to its relation to the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labour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 market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In short reference period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Based 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Activity principle 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6699FF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What the person did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Priority rule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Employment over other activity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Employment over unemployment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Unemployment over outside the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labour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 force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1-hour criterion 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6699FF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H" sz="24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2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5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20" name="Title 5"/>
          <p:cNvSpPr txBox="1">
            <a:spLocks/>
          </p:cNvSpPr>
          <p:nvPr/>
        </p:nvSpPr>
        <p:spPr bwMode="auto">
          <a:xfrm>
            <a:off x="58915" y="825762"/>
            <a:ext cx="7581900" cy="69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Main features </a:t>
            </a:r>
            <a:endParaRPr kumimoji="0" lang="x-none" sz="3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ontent Placeholder 16"/>
          <p:cNvSpPr txBox="1">
            <a:spLocks/>
          </p:cNvSpPr>
          <p:nvPr/>
        </p:nvSpPr>
        <p:spPr bwMode="auto">
          <a:xfrm>
            <a:off x="179512" y="1676400"/>
            <a:ext cx="8784976" cy="520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Arial Narrow" panose="020B0606020202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Arial Narrow" panose="020B0606020202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3 mutually exclusive &amp; exhaustive groups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Based on activity principle, priority rule &amp; 1 hour criterion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2" name="Footer Placeholder 3"/>
          <p:cNvSpPr txBox="1">
            <a:spLocks/>
          </p:cNvSpPr>
          <p:nvPr/>
        </p:nvSpPr>
        <p:spPr bwMode="auto">
          <a:xfrm>
            <a:off x="34925" y="6950075"/>
            <a:ext cx="6985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CCCC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ILO Department of Statistics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CCC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101013" y="6950075"/>
            <a:ext cx="90963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C0C727-F117-42F9-B77E-3B2162A7BCEC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FFFF99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2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055482"/>
              </p:ext>
            </p:extLst>
          </p:nvPr>
        </p:nvGraphicFramePr>
        <p:xfrm>
          <a:off x="1056496" y="3248198"/>
          <a:ext cx="7788015" cy="2628960"/>
        </p:xfrm>
        <a:graphic>
          <a:graphicData uri="http://schemas.openxmlformats.org/drawingml/2006/table">
            <a:tbl>
              <a:tblPr/>
              <a:tblGrid>
                <a:gridCol w="4663022"/>
                <a:gridCol w="1745690"/>
                <a:gridCol w="1379303"/>
              </a:tblGrid>
              <a:tr h="540869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Total population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124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Employed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Unemployed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Outside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Labour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Force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58000"/>
                      </a:srgbClr>
                    </a:solidFill>
                  </a:tcPr>
                </a:tc>
              </a:tr>
              <a:tr h="71712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dirty="0"/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50000"/>
                        <a:alpha val="5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5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>
                        <a:alpha val="58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25" name="Straight Connector 24"/>
          <p:cNvCxnSpPr/>
          <p:nvPr/>
        </p:nvCxnSpPr>
        <p:spPr>
          <a:xfrm>
            <a:off x="336416" y="5192414"/>
            <a:ext cx="8496944" cy="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ysDash"/>
          </a:ln>
          <a:effectLst/>
        </p:spPr>
      </p:cxnSp>
      <p:sp>
        <p:nvSpPr>
          <p:cNvPr id="26" name="TextBox 6"/>
          <p:cNvSpPr txBox="1">
            <a:spLocks noChangeArrowheads="1"/>
          </p:cNvSpPr>
          <p:nvPr/>
        </p:nvSpPr>
        <p:spPr bwMode="auto">
          <a:xfrm>
            <a:off x="64483" y="4258051"/>
            <a:ext cx="9920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dirty="0" smtClean="0">
                <a:solidFill>
                  <a:srgbClr val="A50021"/>
                </a:solidFill>
                <a:latin typeface="Arial Narrow" panose="020B0606020202030204" pitchFamily="34" charset="0"/>
              </a:rPr>
              <a:t>Min. age threshold</a:t>
            </a:r>
            <a:endParaRPr lang="en-GB" altLang="en-US" dirty="0">
              <a:solidFill>
                <a:srgbClr val="A50021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Right Brace 26"/>
          <p:cNvSpPr>
            <a:spLocks/>
          </p:cNvSpPr>
          <p:nvPr/>
        </p:nvSpPr>
        <p:spPr bwMode="auto">
          <a:xfrm rot="16200000" flipH="1">
            <a:off x="3518013" y="2213953"/>
            <a:ext cx="1440160" cy="6388970"/>
          </a:xfrm>
          <a:prstGeom prst="rightBrace">
            <a:avLst>
              <a:gd name="adj1" fmla="val 0"/>
              <a:gd name="adj2" fmla="val 49645"/>
            </a:avLst>
          </a:prstGeom>
          <a:noFill/>
          <a:ln w="38100" cap="rnd" algn="ctr">
            <a:solidFill>
              <a:srgbClr val="C00000"/>
            </a:solidFill>
            <a:round/>
            <a:headEnd/>
            <a:tailEnd/>
          </a:ln>
        </p:spPr>
        <p:txBody>
          <a:bodyPr vert="eaVert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TextBox 8"/>
          <p:cNvSpPr txBox="1">
            <a:spLocks noChangeArrowheads="1"/>
          </p:cNvSpPr>
          <p:nvPr/>
        </p:nvSpPr>
        <p:spPr bwMode="auto">
          <a:xfrm>
            <a:off x="2915816" y="6128518"/>
            <a:ext cx="23762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dirty="0" smtClean="0">
                <a:solidFill>
                  <a:srgbClr val="A50021"/>
                </a:solidFill>
                <a:latin typeface="Arial Narrow" pitchFamily="34" charset="0"/>
              </a:rPr>
              <a:t>Labour force</a:t>
            </a:r>
            <a:endParaRPr lang="en-GB" altLang="en-US" sz="2400" dirty="0" smtClean="0">
              <a:solidFill>
                <a:srgbClr val="333399">
                  <a:lumMod val="50000"/>
                </a:srgb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2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6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152400" y="841375"/>
            <a:ext cx="87264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 hour criterion</a:t>
            </a:r>
            <a:b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Relevance</a:t>
            </a:r>
            <a:endParaRPr kumimoji="0" lang="fr-CH" sz="3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433388" y="2066925"/>
            <a:ext cx="82296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66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66"/>
                </a:solidFill>
                <a:latin typeface="Arial Narrow" panose="020B0606020202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66"/>
                </a:solidFill>
                <a:latin typeface="Arial Narrow" panose="020B0606020202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 Narrow" panose="020B0606020202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 Narrow" panose="020B0606020202030204" pitchFamily="34" charset="0"/>
              </a:rPr>
              <a:t>Reasons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Ensures mutually exclusive and exhaustive classification of working age population into the three categories         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    (Employed, Unemployed, Outside the labour force)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To </a:t>
            </a: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cover all types of employment including short-time work, casual work, stand-by work, &amp; other irregular employment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To </a:t>
            </a: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Narrow" panose="020B0606020202030204" pitchFamily="34" charset="0"/>
              </a:rPr>
              <a:t>capture all labour inputs from employment activity into production (for national production accounts)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H" sz="32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2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7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76200" y="1082580"/>
            <a:ext cx="75819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Short reference period</a:t>
            </a:r>
            <a:endParaRPr kumimoji="0" lang="en-GB" sz="3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Content Placeholder 11" descr="Microsoft Excel - TRU illustration.xlsx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2" t="22015" r="57390" b="62167"/>
          <a:stretch/>
        </p:blipFill>
        <p:spPr bwMode="auto">
          <a:xfrm>
            <a:off x="395536" y="2362200"/>
            <a:ext cx="8332833" cy="2641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2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8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 bwMode="auto">
          <a:xfrm>
            <a:off x="34031" y="762000"/>
            <a:ext cx="880516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force status classification</a:t>
            </a:r>
            <a:b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Activity principle + priority rule + 1 hr. criterion</a:t>
            </a:r>
            <a:endParaRPr kumimoji="0" lang="fr-CH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Footer Placeholder 3"/>
          <p:cNvSpPr txBox="1">
            <a:spLocks/>
          </p:cNvSpPr>
          <p:nvPr/>
        </p:nvSpPr>
        <p:spPr bwMode="auto">
          <a:xfrm>
            <a:off x="34925" y="6340475"/>
            <a:ext cx="6985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CCCC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ILO Department of Statistics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CCC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6" name="Slide Number Placeholder 4"/>
          <p:cNvSpPr txBox="1">
            <a:spLocks/>
          </p:cNvSpPr>
          <p:nvPr/>
        </p:nvSpPr>
        <p:spPr bwMode="auto">
          <a:xfrm>
            <a:off x="8101013" y="6340475"/>
            <a:ext cx="90963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45BD32-C34C-40F3-8902-B6F0D78F0E59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FFFF99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7" name="Footer Placeholder 3"/>
          <p:cNvSpPr txBox="1">
            <a:spLocks/>
          </p:cNvSpPr>
          <p:nvPr/>
        </p:nvSpPr>
        <p:spPr bwMode="auto">
          <a:xfrm>
            <a:off x="34925" y="6340475"/>
            <a:ext cx="6985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CCCC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ILO Department of Statistics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CCC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8" name="Slide Number Placeholder 4"/>
          <p:cNvSpPr txBox="1">
            <a:spLocks/>
          </p:cNvSpPr>
          <p:nvPr/>
        </p:nvSpPr>
        <p:spPr bwMode="auto">
          <a:xfrm>
            <a:off x="8101013" y="6340475"/>
            <a:ext cx="90963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E436B3-E8CB-4AA3-AE26-3E3CDBD19B9F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FFFF99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4849844" y="3820173"/>
            <a:ext cx="11328" cy="1656184"/>
          </a:xfrm>
          <a:prstGeom prst="straightConnector1">
            <a:avLst/>
          </a:prstGeom>
          <a:noFill/>
          <a:ln w="25400" cap="flat" cmpd="sng" algn="ctr">
            <a:solidFill>
              <a:srgbClr val="002060"/>
            </a:solidFill>
            <a:prstDash val="sysDot"/>
            <a:tailEnd type="arrow" w="lg" len="lg"/>
          </a:ln>
          <a:effectLst/>
        </p:spPr>
      </p:cxnSp>
      <p:cxnSp>
        <p:nvCxnSpPr>
          <p:cNvPr id="50" name="Straight Arrow Connector 49"/>
          <p:cNvCxnSpPr/>
          <p:nvPr/>
        </p:nvCxnSpPr>
        <p:spPr>
          <a:xfrm>
            <a:off x="7668344" y="3820173"/>
            <a:ext cx="0" cy="2366447"/>
          </a:xfrm>
          <a:prstGeom prst="straightConnector1">
            <a:avLst/>
          </a:prstGeom>
          <a:noFill/>
          <a:ln w="25400" cap="flat" cmpd="sng" algn="ctr">
            <a:solidFill>
              <a:srgbClr val="002060"/>
            </a:solidFill>
            <a:prstDash val="sysDot"/>
            <a:tailEnd type="arrow" w="lg" len="lg"/>
          </a:ln>
          <a:effectLst/>
        </p:spPr>
      </p:cxnSp>
      <p:cxnSp>
        <p:nvCxnSpPr>
          <p:cNvPr id="51" name="Straight Arrow Connector 50"/>
          <p:cNvCxnSpPr/>
          <p:nvPr/>
        </p:nvCxnSpPr>
        <p:spPr>
          <a:xfrm>
            <a:off x="2483768" y="2951475"/>
            <a:ext cx="6980" cy="1948988"/>
          </a:xfrm>
          <a:prstGeom prst="straightConnector1">
            <a:avLst/>
          </a:prstGeom>
          <a:noFill/>
          <a:ln w="25400" cap="flat" cmpd="sng" algn="ctr">
            <a:solidFill>
              <a:srgbClr val="002060"/>
            </a:solidFill>
            <a:prstDash val="sysDot"/>
            <a:tailEnd type="arrow" w="lg" len="lg"/>
          </a:ln>
          <a:effectLst/>
        </p:spPr>
      </p:cxnSp>
      <p:sp>
        <p:nvSpPr>
          <p:cNvPr id="52" name="Title 4"/>
          <p:cNvSpPr txBox="1">
            <a:spLocks/>
          </p:cNvSpPr>
          <p:nvPr/>
        </p:nvSpPr>
        <p:spPr>
          <a:xfrm>
            <a:off x="34924" y="1732111"/>
            <a:ext cx="8975725" cy="50405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kern="0" dirty="0" smtClean="0">
                <a:solidFill>
                  <a:srgbClr val="FFFFFF"/>
                </a:solidFill>
                <a:latin typeface="Arial Narrow" pitchFamily="34" charset="0"/>
              </a:rPr>
              <a:t>Working age population (a + b + c)</a:t>
            </a:r>
            <a:endParaRPr lang="en-GB" sz="3600" kern="0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57354" y="3548223"/>
            <a:ext cx="1800200" cy="688256"/>
          </a:xfrm>
          <a:prstGeom prst="rect">
            <a:avLst/>
          </a:prstGeom>
          <a:solidFill>
            <a:srgbClr val="FFFFFF"/>
          </a:solidFill>
          <a:ln>
            <a:solidFill>
              <a:srgbClr val="00206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With job for pay / profit, not at work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4605" y="4894478"/>
            <a:ext cx="3283259" cy="438033"/>
          </a:xfrm>
          <a:prstGeom prst="rect">
            <a:avLst/>
          </a:prstGeom>
          <a:solidFill>
            <a:srgbClr val="3366FF"/>
          </a:solidFill>
          <a:ln>
            <a:solidFill>
              <a:srgbClr val="002060"/>
            </a:solidFill>
          </a:ln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FFFFFF"/>
                </a:solidFill>
                <a:latin typeface="Arial Narrow" pitchFamily="34" charset="0"/>
              </a:rPr>
              <a:t>a. Employed</a:t>
            </a:r>
            <a:endParaRPr lang="en-GB" sz="3200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51921" y="2591605"/>
            <a:ext cx="5158728" cy="688256"/>
          </a:xfrm>
          <a:prstGeom prst="rect">
            <a:avLst/>
          </a:prstGeom>
          <a:solidFill>
            <a:srgbClr val="FFFFFF">
              <a:lumMod val="50000"/>
            </a:srgbClr>
          </a:solidFill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NOT EMPLOYED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(without work for pay/ profit)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455417" y="5476356"/>
            <a:ext cx="2484735" cy="57623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200" dirty="0" smtClean="0">
                <a:solidFill>
                  <a:srgbClr val="002060"/>
                </a:solidFill>
                <a:latin typeface="Arial Narrow" pitchFamily="34" charset="0"/>
              </a:rPr>
              <a:t>b. Unemployed</a:t>
            </a:r>
            <a:endParaRPr lang="en-GB" sz="32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24668" y="2884239"/>
            <a:ext cx="0" cy="2010238"/>
          </a:xfrm>
          <a:prstGeom prst="straightConnector1">
            <a:avLst/>
          </a:prstGeom>
          <a:noFill/>
          <a:ln w="25400" cap="flat" cmpd="sng" algn="ctr">
            <a:solidFill>
              <a:srgbClr val="002060"/>
            </a:solidFill>
            <a:prstDash val="solid"/>
            <a:tailEnd type="arrow" w="lg" len="lg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6636" y="2304342"/>
            <a:ext cx="3320918" cy="651905"/>
          </a:xfrm>
          <a:prstGeom prst="rect">
            <a:avLst/>
          </a:prstGeom>
          <a:solidFill>
            <a:srgbClr val="FFFFFF"/>
          </a:solidFill>
          <a:ln>
            <a:solidFill>
              <a:srgbClr val="002060"/>
            </a:solidFill>
          </a:ln>
        </p:spPr>
        <p:txBody>
          <a:bodyPr wrap="square" lIns="36000" tIns="18000" rIns="36000" bIns="1800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In short reference period,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worked for pay / profit for 1+ hours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851921" y="3460133"/>
            <a:ext cx="5158727" cy="380480"/>
          </a:xfrm>
          <a:prstGeom prst="rect">
            <a:avLst/>
          </a:prstGeom>
          <a:solidFill>
            <a:srgbClr val="FFFFFF"/>
          </a:solidFill>
          <a:ln>
            <a:solidFill>
              <a:srgbClr val="00206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Seeking work for pay/profit</a:t>
            </a:r>
          </a:p>
        </p:txBody>
      </p:sp>
      <p:sp>
        <p:nvSpPr>
          <p:cNvPr id="60" name="Oval 59"/>
          <p:cNvSpPr/>
          <p:nvPr/>
        </p:nvSpPr>
        <p:spPr>
          <a:xfrm>
            <a:off x="4645148" y="3820173"/>
            <a:ext cx="432048" cy="288032"/>
          </a:xfrm>
          <a:prstGeom prst="ellipse">
            <a:avLst/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Y</a:t>
            </a:r>
          </a:p>
        </p:txBody>
      </p:sp>
      <p:sp>
        <p:nvSpPr>
          <p:cNvPr id="61" name="Oval 60"/>
          <p:cNvSpPr/>
          <p:nvPr/>
        </p:nvSpPr>
        <p:spPr>
          <a:xfrm>
            <a:off x="108644" y="2956247"/>
            <a:ext cx="432048" cy="288032"/>
          </a:xfrm>
          <a:prstGeom prst="ellipse">
            <a:avLst/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Y</a:t>
            </a:r>
          </a:p>
        </p:txBody>
      </p:sp>
      <p:sp>
        <p:nvSpPr>
          <p:cNvPr id="62" name="Oval 61"/>
          <p:cNvSpPr/>
          <p:nvPr/>
        </p:nvSpPr>
        <p:spPr>
          <a:xfrm>
            <a:off x="4633820" y="4684269"/>
            <a:ext cx="432048" cy="288032"/>
          </a:xfrm>
          <a:prstGeom prst="ellipse">
            <a:avLst/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Y</a:t>
            </a:r>
          </a:p>
        </p:txBody>
      </p:sp>
      <p:sp>
        <p:nvSpPr>
          <p:cNvPr id="63" name="Oval 62"/>
          <p:cNvSpPr/>
          <p:nvPr/>
        </p:nvSpPr>
        <p:spPr>
          <a:xfrm>
            <a:off x="2267744" y="2956247"/>
            <a:ext cx="432048" cy="288032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N</a:t>
            </a:r>
          </a:p>
        </p:txBody>
      </p:sp>
      <p:sp>
        <p:nvSpPr>
          <p:cNvPr id="64" name="Oval 63"/>
          <p:cNvSpPr/>
          <p:nvPr/>
        </p:nvSpPr>
        <p:spPr>
          <a:xfrm>
            <a:off x="7452320" y="3820173"/>
            <a:ext cx="432048" cy="288032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N</a:t>
            </a:r>
          </a:p>
        </p:txBody>
      </p:sp>
      <p:cxnSp>
        <p:nvCxnSpPr>
          <p:cNvPr id="65" name="Straight Arrow Connector 64"/>
          <p:cNvCxnSpPr>
            <a:stCxn id="55" idx="2"/>
            <a:endCxn id="59" idx="0"/>
          </p:cNvCxnSpPr>
          <p:nvPr/>
        </p:nvCxnSpPr>
        <p:spPr>
          <a:xfrm>
            <a:off x="6431285" y="3279861"/>
            <a:ext cx="0" cy="180272"/>
          </a:xfrm>
          <a:prstGeom prst="straightConnector1">
            <a:avLst/>
          </a:prstGeom>
          <a:noFill/>
          <a:ln w="25400" cap="flat" cmpd="sng" algn="ctr">
            <a:solidFill>
              <a:srgbClr val="002060"/>
            </a:solidFill>
            <a:prstDash val="solid"/>
            <a:tailEnd type="arrow" w="lg" len="lg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36636" y="6186620"/>
            <a:ext cx="5903516" cy="442035"/>
          </a:xfrm>
          <a:prstGeom prst="rect">
            <a:avLst/>
          </a:prstGeom>
          <a:solidFill>
            <a:srgbClr val="333399">
              <a:lumMod val="50000"/>
            </a:srgbClr>
          </a:solidFill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</a:rPr>
              <a:t>Labour force (a + b)</a:t>
            </a: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12160" y="6186620"/>
            <a:ext cx="3024336" cy="442035"/>
          </a:xfrm>
          <a:prstGeom prst="rect">
            <a:avLst/>
          </a:prstGeom>
          <a:solidFill>
            <a:srgbClr val="FFC000"/>
          </a:solidFill>
          <a:ln>
            <a:solidFill>
              <a:srgbClr val="333399">
                <a:lumMod val="50000"/>
              </a:srgb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c. Outside the labour force</a:t>
            </a: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cxnSp>
        <p:nvCxnSpPr>
          <p:cNvPr id="68" name="Shape 43"/>
          <p:cNvCxnSpPr>
            <a:stCxn id="69" idx="0"/>
            <a:endCxn id="55" idx="0"/>
          </p:cNvCxnSpPr>
          <p:nvPr/>
        </p:nvCxnSpPr>
        <p:spPr>
          <a:xfrm rot="5400000" flipH="1" flipV="1">
            <a:off x="4410495" y="1751268"/>
            <a:ext cx="1180452" cy="2861127"/>
          </a:xfrm>
          <a:prstGeom prst="bentConnector3">
            <a:avLst>
              <a:gd name="adj1" fmla="val 119365"/>
            </a:avLst>
          </a:prstGeom>
          <a:noFill/>
          <a:ln w="25400" cap="flat" cmpd="sng" algn="ctr">
            <a:solidFill>
              <a:srgbClr val="002060"/>
            </a:solidFill>
            <a:prstDash val="solid"/>
            <a:tailEnd type="arrow"/>
          </a:ln>
          <a:effectLst/>
        </p:spPr>
      </p:cxnSp>
      <p:sp>
        <p:nvSpPr>
          <p:cNvPr id="69" name="Oval 68"/>
          <p:cNvSpPr/>
          <p:nvPr/>
        </p:nvSpPr>
        <p:spPr>
          <a:xfrm>
            <a:off x="3354134" y="3772057"/>
            <a:ext cx="432048" cy="288032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N</a:t>
            </a:r>
          </a:p>
        </p:txBody>
      </p:sp>
      <p:sp>
        <p:nvSpPr>
          <p:cNvPr id="70" name="Oval 69"/>
          <p:cNvSpPr/>
          <p:nvPr/>
        </p:nvSpPr>
        <p:spPr>
          <a:xfrm>
            <a:off x="2274724" y="4370623"/>
            <a:ext cx="432048" cy="288032"/>
          </a:xfrm>
          <a:prstGeom prst="ellipse">
            <a:avLst/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Y</a:t>
            </a:r>
          </a:p>
        </p:txBody>
      </p:sp>
      <p:cxnSp>
        <p:nvCxnSpPr>
          <p:cNvPr id="71" name="Straight Arrow Connector 70"/>
          <p:cNvCxnSpPr>
            <a:stCxn id="72" idx="0"/>
          </p:cNvCxnSpPr>
          <p:nvPr/>
        </p:nvCxnSpPr>
        <p:spPr>
          <a:xfrm>
            <a:off x="6516216" y="4684269"/>
            <a:ext cx="0" cy="1502351"/>
          </a:xfrm>
          <a:prstGeom prst="straightConnector1">
            <a:avLst/>
          </a:prstGeom>
          <a:noFill/>
          <a:ln w="25400" cap="flat" cmpd="sng" algn="ctr">
            <a:solidFill>
              <a:srgbClr val="002060"/>
            </a:solidFill>
            <a:prstDash val="sysDot"/>
            <a:tailEnd type="arrow" w="lg" len="lg"/>
          </a:ln>
          <a:effectLst/>
        </p:spPr>
      </p:cxnSp>
      <p:sp>
        <p:nvSpPr>
          <p:cNvPr id="72" name="Oval 71"/>
          <p:cNvSpPr/>
          <p:nvPr/>
        </p:nvSpPr>
        <p:spPr>
          <a:xfrm>
            <a:off x="6300192" y="4684269"/>
            <a:ext cx="432048" cy="288032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851921" y="4303789"/>
            <a:ext cx="3168004" cy="380480"/>
          </a:xfrm>
          <a:prstGeom prst="rect">
            <a:avLst/>
          </a:prstGeom>
          <a:solidFill>
            <a:srgbClr val="FFFFFF"/>
          </a:solidFill>
          <a:ln>
            <a:solidFill>
              <a:srgbClr val="00206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</a:rPr>
              <a:t>Available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892417" y="3660415"/>
            <a:ext cx="439223" cy="369332"/>
          </a:xfrm>
          <a:prstGeom prst="rect">
            <a:avLst/>
          </a:prstGeom>
          <a:noFill/>
          <a:scene3d>
            <a:camera prst="orthographicFront">
              <a:rot lat="0" lon="0" rev="2100000"/>
            </a:camera>
            <a:lightRig rig="threePt" dir="t"/>
          </a:scene3d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1</a:t>
            </a:r>
            <a:r>
              <a:rPr lang="en-US" sz="2400" b="1" baseline="3000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st</a:t>
            </a:r>
            <a:r>
              <a:rPr lang="en-US" sz="2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 </a:t>
            </a:r>
            <a:endParaRPr lang="en-US" sz="2400" b="1" dirty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518562" y="3839156"/>
            <a:ext cx="421590" cy="369332"/>
          </a:xfrm>
          <a:prstGeom prst="rect">
            <a:avLst/>
          </a:prstGeom>
          <a:noFill/>
          <a:scene3d>
            <a:camera prst="orthographicFront">
              <a:rot lat="0" lon="0" rev="2100000"/>
            </a:camera>
            <a:lightRig rig="threePt" dir="t"/>
          </a:scene3d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2</a:t>
            </a:r>
            <a:r>
              <a:rPr lang="en-US" sz="2400" b="1" baseline="3000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nd</a:t>
            </a:r>
            <a:endParaRPr lang="en-US" sz="2400" b="1" dirty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724308" y="4963179"/>
            <a:ext cx="376705" cy="369332"/>
          </a:xfrm>
          <a:prstGeom prst="rect">
            <a:avLst/>
          </a:prstGeom>
          <a:noFill/>
          <a:scene3d>
            <a:camera prst="orthographicFront">
              <a:rot lat="0" lon="0" rev="2100000"/>
            </a:camera>
            <a:lightRig rig="threePt" dir="t"/>
          </a:scene3d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3</a:t>
            </a:r>
            <a:r>
              <a:rPr lang="en-US" sz="2400" b="1" baseline="3000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rd</a:t>
            </a:r>
            <a:endParaRPr lang="en-US" sz="2400" b="1" dirty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04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6267"/>
          <a:stretch/>
        </p:blipFill>
        <p:spPr>
          <a:xfrm>
            <a:off x="0" y="1"/>
            <a:ext cx="9144000" cy="941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374"/>
          <a:stretch/>
        </p:blipFill>
        <p:spPr>
          <a:xfrm>
            <a:off x="0" y="6540759"/>
            <a:ext cx="9144000" cy="317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8FAA-DD65-414D-8D69-5616D46A760E}" type="slidenum">
              <a:rPr lang="en-US" smtClean="0"/>
              <a:t>9</a:t>
            </a:fld>
            <a:endParaRPr lang="en-US" dirty="0"/>
          </a:p>
        </p:txBody>
      </p:sp>
      <p:pic>
        <p:nvPicPr>
          <p:cNvPr id="13" name="Picture 4" descr="D:\Downloadan\Bahan Ajar\Lambang_Badan_Pusat_Statistik_(BPS)_Indones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76200"/>
            <a:ext cx="955618" cy="7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90600" y="101584"/>
            <a:ext cx="283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 - Statistics Indonesia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80" name="Title 1"/>
          <p:cNvSpPr txBox="1">
            <a:spLocks/>
          </p:cNvSpPr>
          <p:nvPr/>
        </p:nvSpPr>
        <p:spPr bwMode="auto">
          <a:xfrm>
            <a:off x="76200" y="762000"/>
            <a:ext cx="75819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66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Employment &amp; unemployment statistics </a:t>
            </a:r>
            <a:br>
              <a:rPr kumimoji="0" lang="en-GB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GB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as per previous standards....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144339" y="5869707"/>
            <a:ext cx="4139629" cy="452468"/>
          </a:xfrm>
          <a:prstGeom prst="rect">
            <a:avLst/>
          </a:prstGeom>
          <a:solidFill>
            <a:srgbClr val="9BBC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dirty="0" smtClean="0">
                <a:solidFill>
                  <a:srgbClr val="002060"/>
                </a:solidFill>
                <a:latin typeface="Arial Narrow" pitchFamily="34" charset="0"/>
              </a:rPr>
              <a:t>Employed</a:t>
            </a:r>
            <a:endParaRPr lang="en-GB" altLang="en-US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427984" y="5869707"/>
            <a:ext cx="1620117" cy="452468"/>
          </a:xfrm>
          <a:prstGeom prst="rect">
            <a:avLst/>
          </a:prstGeom>
          <a:solidFill>
            <a:srgbClr val="FFFF00"/>
          </a:solidFill>
          <a:ln w="25400">
            <a:solidFill>
              <a:srgbClr val="002060"/>
            </a:solidFill>
          </a:ln>
        </p:spPr>
        <p:txBody>
          <a:bodyPr lIns="36000" rIns="36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b="1" dirty="0">
                <a:solidFill>
                  <a:srgbClr val="333399">
                    <a:lumMod val="50000"/>
                  </a:srgbClr>
                </a:solidFill>
                <a:latin typeface="Arial Narrow" panose="020B0606020202030204" pitchFamily="34" charset="0"/>
              </a:rPr>
              <a:t>Unemployed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084168" y="5869708"/>
            <a:ext cx="2880320" cy="452467"/>
          </a:xfrm>
          <a:prstGeom prst="rect">
            <a:avLst/>
          </a:prstGeom>
          <a:solidFill>
            <a:srgbClr val="FF9933"/>
          </a:solidFill>
          <a:ln w="25400">
            <a:solidFill>
              <a:srgbClr val="002060"/>
            </a:solidFill>
          </a:ln>
        </p:spPr>
        <p:txBody>
          <a:bodyPr lIns="72000" r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b="1" dirty="0">
                <a:solidFill>
                  <a:srgbClr val="333399">
                    <a:lumMod val="50000"/>
                  </a:srgbClr>
                </a:solidFill>
                <a:latin typeface="Arial Narrow" panose="020B0606020202030204" pitchFamily="34" charset="0"/>
              </a:rPr>
              <a:t>Inactive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355976" y="1765747"/>
            <a:ext cx="4573463" cy="431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rIns="0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1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ALL OTHERS, whether or not:</a:t>
            </a:r>
            <a:endParaRPr kumimoji="0" lang="en-GB" sz="2000" b="0" i="1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87" name="Down Arrow 86"/>
          <p:cNvSpPr/>
          <p:nvPr/>
        </p:nvSpPr>
        <p:spPr bwMode="auto">
          <a:xfrm>
            <a:off x="1619672" y="2301493"/>
            <a:ext cx="935037" cy="3640222"/>
          </a:xfrm>
          <a:prstGeom prst="downArrow">
            <a:avLst>
              <a:gd name="adj1" fmla="val 50000"/>
              <a:gd name="adj2" fmla="val 37877"/>
            </a:avLst>
          </a:prstGeom>
          <a:solidFill>
            <a:srgbClr val="FFC000"/>
          </a:solidFill>
          <a:ln w="9525" cap="flat" cmpd="sng" algn="ctr">
            <a:solidFill>
              <a:srgbClr val="DAEDE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88" name="Down Arrow 87"/>
          <p:cNvSpPr/>
          <p:nvPr/>
        </p:nvSpPr>
        <p:spPr bwMode="auto">
          <a:xfrm>
            <a:off x="5903913" y="2197299"/>
            <a:ext cx="936625" cy="2879899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rgbClr val="DAEDE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44339" y="3709715"/>
            <a:ext cx="4211637" cy="431800"/>
          </a:xfrm>
          <a:prstGeom prst="rect">
            <a:avLst/>
          </a:prstGeom>
          <a:solidFill>
            <a:srgbClr val="DAEDE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ALL who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work for training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44339" y="3061395"/>
            <a:ext cx="4211637" cy="649288"/>
          </a:xfrm>
          <a:prstGeom prst="rect">
            <a:avLst/>
          </a:prstGeom>
          <a:solidFill>
            <a:srgbClr val="DAEDE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ALL who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produce goods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for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own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final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use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44339" y="4142483"/>
            <a:ext cx="4211637" cy="503237"/>
          </a:xfrm>
          <a:prstGeom prst="rect">
            <a:avLst/>
          </a:prstGeom>
          <a:solidFill>
            <a:srgbClr val="DAEDE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ALL who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volunteer for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organizations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44339" y="4645720"/>
            <a:ext cx="4211637" cy="688812"/>
          </a:xfrm>
          <a:prstGeom prst="rect">
            <a:avLst/>
          </a:prstGeom>
          <a:solidFill>
            <a:srgbClr val="DAEDE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Who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volunteer to produce goods for households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391025" y="2197299"/>
            <a:ext cx="4573463" cy="431800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lIns="90000" rIns="0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-Provide services for own final use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391025" y="2629099"/>
            <a:ext cx="4573463" cy="431800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lIns="90000" rIns="0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-Volunteer providing services for households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464052" y="5077619"/>
            <a:ext cx="4500436" cy="400110"/>
          </a:xfrm>
          <a:prstGeom prst="rect">
            <a:avLst/>
          </a:prstGeom>
          <a:solidFill>
            <a:srgbClr val="FFFFFF"/>
          </a:solidFill>
          <a:ln w="254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Seeking work </a:t>
            </a: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AND / OR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 available for work 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427984" y="3565451"/>
            <a:ext cx="4500438" cy="461962"/>
          </a:xfrm>
          <a:prstGeom prst="rect">
            <a:avLst/>
          </a:prstGeom>
          <a:solidFill>
            <a:srgbClr val="FFFFFF"/>
          </a:solidFill>
          <a:ln w="254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“Not employed”</a:t>
            </a:r>
            <a:endParaRPr kumimoji="0" lang="en-GB" sz="1800" b="1" i="1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97" name="Down Arrow 96"/>
          <p:cNvSpPr/>
          <p:nvPr/>
        </p:nvSpPr>
        <p:spPr bwMode="auto">
          <a:xfrm>
            <a:off x="4860032" y="5565669"/>
            <a:ext cx="827857" cy="448054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rgbClr val="DAEDE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Yes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0" y="1733561"/>
            <a:ext cx="4283968" cy="10400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rIns="0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Above </a:t>
            </a: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</a:rPr>
              <a:t>minimum age</a:t>
            </a:r>
            <a:r>
              <a:rPr kumimoji="0" lang="en-GB" sz="2000" b="1" i="1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 </a:t>
            </a: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...:</a:t>
            </a:r>
            <a:endParaRPr kumimoji="0" lang="en-GB" sz="2000" b="0" i="1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99" name="Down Arrow 98"/>
          <p:cNvSpPr/>
          <p:nvPr/>
        </p:nvSpPr>
        <p:spPr bwMode="auto">
          <a:xfrm>
            <a:off x="7128519" y="5565669"/>
            <a:ext cx="827857" cy="448054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rgbClr val="DAEDE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</a:rPr>
              <a:t>No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44339" y="2197299"/>
            <a:ext cx="4211637" cy="431801"/>
          </a:xfrm>
          <a:prstGeom prst="rect">
            <a:avLst/>
          </a:prstGeom>
          <a:solidFill>
            <a:srgbClr val="9BBCF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ALL who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work for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pay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44339" y="2629100"/>
            <a:ext cx="4211637" cy="431800"/>
          </a:xfrm>
          <a:prstGeom prst="rect">
            <a:avLst/>
          </a:prstGeom>
          <a:solidFill>
            <a:srgbClr val="9BBCFF"/>
          </a:solidFill>
          <a:ln>
            <a:solidFill>
              <a:srgbClr val="000000"/>
            </a:solidFill>
          </a:ln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ALL who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work for profit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107504" y="6353343"/>
            <a:ext cx="5903762" cy="452468"/>
          </a:xfrm>
          <a:prstGeom prst="rect">
            <a:avLst/>
          </a:prstGeom>
          <a:solidFill>
            <a:srgbClr val="333399">
              <a:lumMod val="50000"/>
            </a:srgbClr>
          </a:solidFill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</a:rPr>
              <a:t>Currently active pop. </a:t>
            </a:r>
            <a:r>
              <a:rPr kumimoji="0" lang="en-GB" alt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itchFamily="34" charset="0"/>
              </a:rPr>
              <a:t>(employed + unemployed)</a:t>
            </a:r>
            <a:endParaRPr kumimoji="0" lang="en-GB" altLang="en-US" sz="18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0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85" grpId="0" animBg="1"/>
      <p:bldP spid="86" grpId="0" animBg="1"/>
      <p:bldP spid="88" grpId="0" animBg="1"/>
      <p:bldP spid="93" grpId="0" animBg="1"/>
      <p:bldP spid="94" grpId="0" animBg="1"/>
      <p:bldP spid="95" grpId="0" animBg="1"/>
      <p:bldP spid="96" grpId="0" animBg="1"/>
      <p:bldP spid="98" grpId="0" animBg="1"/>
      <p:bldP spid="98" grpId="1" animBg="1"/>
      <p:bldP spid="99" grpId="0" animBg="1"/>
      <p:bldP spid="100" grpId="0" animBg="1"/>
      <p:bldP spid="101" grpId="0" animBg="1"/>
      <p:bldP spid="10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1211</Words>
  <Application>Microsoft Office PowerPoint</Application>
  <PresentationFormat>On-screen Show (4:3)</PresentationFormat>
  <Paragraphs>277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bps</dc:creator>
  <cp:lastModifiedBy>BPS</cp:lastModifiedBy>
  <cp:revision>107</cp:revision>
  <cp:lastPrinted>2015-09-22T03:36:18Z</cp:lastPrinted>
  <dcterms:created xsi:type="dcterms:W3CDTF">2015-09-10T00:44:36Z</dcterms:created>
  <dcterms:modified xsi:type="dcterms:W3CDTF">2016-09-04T01:37:54Z</dcterms:modified>
</cp:coreProperties>
</file>