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0"/>
  </p:notesMasterIdLst>
  <p:sldIdLst>
    <p:sldId id="257" r:id="rId2"/>
    <p:sldId id="278" r:id="rId3"/>
    <p:sldId id="258" r:id="rId4"/>
    <p:sldId id="260" r:id="rId5"/>
    <p:sldId id="261" r:id="rId6"/>
    <p:sldId id="283" r:id="rId7"/>
    <p:sldId id="281" r:id="rId8"/>
    <p:sldId id="279" r:id="rId9"/>
    <p:sldId id="282" r:id="rId10"/>
    <p:sldId id="272" r:id="rId11"/>
    <p:sldId id="280" r:id="rId12"/>
    <p:sldId id="269" r:id="rId13"/>
    <p:sldId id="270" r:id="rId14"/>
    <p:sldId id="262" r:id="rId15"/>
    <p:sldId id="263" r:id="rId16"/>
    <p:sldId id="276" r:id="rId17"/>
    <p:sldId id="265"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5" d="100"/>
          <a:sy n="85" d="100"/>
        </p:scale>
        <p:origin x="-2268" y="-5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8F3A7E-AE86-470C-A3BD-270EABFA5721}" type="datetimeFigureOut">
              <a:rPr lang="en-GB" smtClean="0"/>
              <a:pPr/>
              <a:t>24/10/2016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1C95D3-B49E-493A-BE3E-F3C875ECE666}" type="slidenum">
              <a:rPr lang="en-GB" smtClean="0"/>
              <a:pPr/>
              <a:t>‹#›</a:t>
            </a:fld>
            <a:endParaRPr lang="en-GB"/>
          </a:p>
        </p:txBody>
      </p:sp>
    </p:spTree>
    <p:extLst>
      <p:ext uri="{BB962C8B-B14F-4D97-AF65-F5344CB8AC3E}">
        <p14:creationId xmlns:p14="http://schemas.microsoft.com/office/powerpoint/2010/main" val="2525960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C6B1A9E-3530-48AF-B6FC-4EB7D8B6E1DC}" type="datetime1">
              <a:rPr lang="en-GB" smtClean="0"/>
              <a:pPr/>
              <a:t>24/10/2016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E059F-98EB-4FCE-9C98-6FC2BEC63F0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57A87D6-F7DC-43FE-87B7-3667867C638C}" type="datetime1">
              <a:rPr lang="en-GB" smtClean="0"/>
              <a:pPr/>
              <a:t>24/10/2016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E059F-98EB-4FCE-9C98-6FC2BEC63F0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A4BF7B-2677-4FE6-9B21-35F9E8777808}" type="datetime1">
              <a:rPr lang="en-GB" smtClean="0"/>
              <a:pPr/>
              <a:t>24/10/2016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E059F-98EB-4FCE-9C98-6FC2BEC63F0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953FB5-9400-4CC7-8350-AB5D66B21CD7}" type="datetime1">
              <a:rPr lang="en-GB" smtClean="0"/>
              <a:pPr/>
              <a:t>24/10/2016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E059F-98EB-4FCE-9C98-6FC2BEC63F0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47FE05-DD08-47B7-B372-38762B80291F}" type="datetime1">
              <a:rPr lang="en-GB" smtClean="0"/>
              <a:pPr/>
              <a:t>24/10/2016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E059F-98EB-4FCE-9C98-6FC2BEC63F0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2B31F5F-4531-4FCB-9DC2-4C931587B235}" type="datetime1">
              <a:rPr lang="en-GB" smtClean="0"/>
              <a:pPr/>
              <a:t>24/10/2016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CE059F-98EB-4FCE-9C98-6FC2BEC63F0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291E629-02D6-4AD8-8F23-4C1F143FEF88}" type="datetime1">
              <a:rPr lang="en-GB" smtClean="0"/>
              <a:pPr/>
              <a:t>24/10/2016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CE059F-98EB-4FCE-9C98-6FC2BEC63F0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40D66D-4C5C-46F4-B4C2-7DC23FA1B1E2}" type="datetime1">
              <a:rPr lang="en-GB" smtClean="0"/>
              <a:pPr/>
              <a:t>24/10/2016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CE059F-98EB-4FCE-9C98-6FC2BEC63F0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2E1B87-A53C-4619-AF51-919EE4C0FFB2}" type="datetime1">
              <a:rPr lang="en-GB" smtClean="0"/>
              <a:pPr/>
              <a:t>24/10/2016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CE059F-98EB-4FCE-9C98-6FC2BEC63F0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1FD6D5-170F-440D-B64C-52BF3E6F2F53}" type="datetime1">
              <a:rPr lang="en-GB" smtClean="0"/>
              <a:pPr/>
              <a:t>24/10/2016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CE059F-98EB-4FCE-9C98-6FC2BEC63F0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730FFA-0866-46AD-A64E-58E61CC08EED}" type="datetime1">
              <a:rPr lang="en-GB" smtClean="0"/>
              <a:pPr/>
              <a:t>24/10/2016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CE059F-98EB-4FCE-9C98-6FC2BEC63F0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4CB34D-D00E-4EF4-A86D-0F1468676CE2}" type="datetime1">
              <a:rPr lang="en-GB" smtClean="0"/>
              <a:pPr/>
              <a:t>24/10/2016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E059F-98EB-4FCE-9C98-6FC2BEC63F0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5721499"/>
          </a:xfrm>
        </p:spPr>
        <p:txBody>
          <a:bodyPr>
            <a:normAutofit fontScale="92500" lnSpcReduction="20000"/>
          </a:bodyPr>
          <a:lstStyle/>
          <a:p>
            <a:pPr>
              <a:buNone/>
            </a:pPr>
            <a:endParaRPr lang="en-GB" dirty="0" smtClean="0"/>
          </a:p>
          <a:p>
            <a:pPr>
              <a:buNone/>
            </a:pPr>
            <a:endParaRPr lang="en-GB" dirty="0"/>
          </a:p>
          <a:p>
            <a:pPr>
              <a:buNone/>
            </a:pPr>
            <a:endParaRPr lang="en-GB" dirty="0" smtClean="0"/>
          </a:p>
          <a:p>
            <a:pPr>
              <a:buNone/>
            </a:pPr>
            <a:endParaRPr lang="en-GB" dirty="0" smtClean="0"/>
          </a:p>
          <a:p>
            <a:pPr marL="0" indent="0" algn="ctr">
              <a:buNone/>
            </a:pPr>
            <a:r>
              <a:rPr lang="en-GB" dirty="0" smtClean="0"/>
              <a:t>EMPLOYMENT SITUATION OF PEOPLE WITH DISABILITIES IN UGANDA: PROSPECTS AND CHALLENGES</a:t>
            </a:r>
          </a:p>
          <a:p>
            <a:pPr marL="0" indent="0" algn="ctr">
              <a:buNone/>
            </a:pPr>
            <a:endParaRPr lang="en-GB" sz="1700" b="1" dirty="0" smtClean="0"/>
          </a:p>
          <a:p>
            <a:pPr marL="0" indent="0" algn="ctr">
              <a:buNone/>
            </a:pPr>
            <a:r>
              <a:rPr lang="en-GB" b="1" dirty="0" smtClean="0"/>
              <a:t>A presentation made by Ugandan Delegation on a Conference on  </a:t>
            </a:r>
          </a:p>
          <a:p>
            <a:pPr marL="0" indent="0" algn="ctr">
              <a:buNone/>
            </a:pPr>
            <a:r>
              <a:rPr lang="en-GB" b="1" dirty="0" smtClean="0"/>
              <a:t>“Employment of Persons with Disabilities (PWDs)” </a:t>
            </a:r>
          </a:p>
          <a:p>
            <a:pPr marL="0" indent="0" algn="ctr">
              <a:buNone/>
            </a:pPr>
            <a:r>
              <a:rPr lang="en-GB" b="1" dirty="0" smtClean="0"/>
              <a:t>From 26</a:t>
            </a:r>
            <a:r>
              <a:rPr lang="en-GB" b="1" baseline="30000" dirty="0" smtClean="0"/>
              <a:t>th</a:t>
            </a:r>
            <a:r>
              <a:rPr lang="en-GB" b="1" dirty="0" smtClean="0"/>
              <a:t> – </a:t>
            </a:r>
            <a:r>
              <a:rPr lang="en-GB" b="1" dirty="0" smtClean="0"/>
              <a:t>2</a:t>
            </a:r>
            <a:r>
              <a:rPr lang="tr-TR" b="1" dirty="0" smtClean="0"/>
              <a:t>8</a:t>
            </a:r>
            <a:r>
              <a:rPr lang="en-GB" b="1" baseline="30000" dirty="0" err="1" smtClean="0"/>
              <a:t>th</a:t>
            </a:r>
            <a:r>
              <a:rPr lang="en-GB" b="1" dirty="0" smtClean="0"/>
              <a:t> </a:t>
            </a:r>
            <a:r>
              <a:rPr lang="en-GB" b="1" dirty="0" smtClean="0"/>
              <a:t>October, 2016 </a:t>
            </a:r>
          </a:p>
          <a:p>
            <a:pPr marL="0" indent="0" algn="ctr">
              <a:buNone/>
            </a:pPr>
            <a:r>
              <a:rPr lang="en-GB" b="1" dirty="0" smtClean="0"/>
              <a:t>Istanbul- Turkey</a:t>
            </a:r>
            <a:endParaRPr lang="en-GB" dirty="0"/>
          </a:p>
        </p:txBody>
      </p:sp>
      <p:sp>
        <p:nvSpPr>
          <p:cNvPr id="4" name="Slide Number Placeholder 3"/>
          <p:cNvSpPr>
            <a:spLocks noGrp="1"/>
          </p:cNvSpPr>
          <p:nvPr>
            <p:ph type="sldNum" sz="quarter" idx="12"/>
          </p:nvPr>
        </p:nvSpPr>
        <p:spPr/>
        <p:txBody>
          <a:bodyPr/>
          <a:lstStyle/>
          <a:p>
            <a:fld id="{2BCE059F-98EB-4FCE-9C98-6FC2BEC63F06}" type="slidenum">
              <a:rPr lang="en-GB" smtClean="0">
                <a:solidFill>
                  <a:schemeClr val="tx1"/>
                </a:solidFill>
              </a:rPr>
              <a:pPr/>
              <a:t>1</a:t>
            </a:fld>
            <a:endParaRPr lang="en-GB">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04056"/>
          </a:xfrm>
        </p:spPr>
        <p:txBody>
          <a:bodyPr>
            <a:normAutofit fontScale="90000"/>
          </a:bodyPr>
          <a:lstStyle/>
          <a:p>
            <a:r>
              <a:rPr lang="en-GB" dirty="0" smtClean="0"/>
              <a:t>2. Current Status- cont’d- 5</a:t>
            </a:r>
            <a:endParaRPr lang="en-GB" dirty="0"/>
          </a:p>
        </p:txBody>
      </p:sp>
      <p:sp>
        <p:nvSpPr>
          <p:cNvPr id="3" name="Content Placeholder 2"/>
          <p:cNvSpPr>
            <a:spLocks noGrp="1"/>
          </p:cNvSpPr>
          <p:nvPr>
            <p:ph idx="1"/>
          </p:nvPr>
        </p:nvSpPr>
        <p:spPr>
          <a:xfrm>
            <a:off x="107504" y="764704"/>
            <a:ext cx="8928992" cy="5832648"/>
          </a:xfrm>
        </p:spPr>
        <p:txBody>
          <a:bodyPr>
            <a:normAutofit fontScale="25000" lnSpcReduction="20000"/>
          </a:bodyPr>
          <a:lstStyle/>
          <a:p>
            <a:pPr>
              <a:buNone/>
            </a:pPr>
            <a:r>
              <a:rPr lang="en-GB" sz="8000" u="sng" dirty="0" smtClean="0"/>
              <a:t>What is government doing in the promotion of PWDs</a:t>
            </a:r>
          </a:p>
          <a:p>
            <a:pPr algn="just">
              <a:buFont typeface="Wingdings" pitchFamily="2" charset="2"/>
              <a:buChar char="Ø"/>
            </a:pPr>
            <a:r>
              <a:rPr lang="en-GB" sz="8000" dirty="0" smtClean="0"/>
              <a:t>Tax  </a:t>
            </a:r>
            <a:r>
              <a:rPr lang="en-GB" sz="8000" dirty="0"/>
              <a:t>Exemptions to private companies who employ PWDs (10% withholding Tax to Social Security Fund contributions);</a:t>
            </a:r>
          </a:p>
          <a:p>
            <a:pPr algn="just">
              <a:buFont typeface="Wingdings" pitchFamily="2" charset="2"/>
              <a:buChar char="Ø"/>
            </a:pPr>
            <a:r>
              <a:rPr lang="en-GB" sz="8000" dirty="0" smtClean="0"/>
              <a:t>Integration of PWDs in the country’s National Development Plans (NDP II). Current government strategy towards interventions of PWDs is through the Community Based Rehabilitation Programme; equalization of opportunities;</a:t>
            </a:r>
          </a:p>
          <a:p>
            <a:pPr algn="just">
              <a:buFont typeface="Wingdings" pitchFamily="2" charset="2"/>
              <a:buChar char="Ø"/>
            </a:pPr>
            <a:r>
              <a:rPr lang="en-US" sz="8000" dirty="0" smtClean="0"/>
              <a:t>Inclusive Education System; UPE, USE AND special allocation of university scholarships for PWDs through affirmative action and the right to assets including land</a:t>
            </a:r>
            <a:endParaRPr lang="en-GB" sz="8000" dirty="0" smtClean="0"/>
          </a:p>
          <a:p>
            <a:pPr lvl="0" algn="just">
              <a:buFont typeface="Wingdings" pitchFamily="2" charset="2"/>
              <a:buChar char="Ø"/>
            </a:pPr>
            <a:r>
              <a:rPr lang="en-GB" sz="8000" dirty="0" smtClean="0"/>
              <a:t>Developed the National Program and Plan of Action on Disability that focuses on: • Livelihoods and Employment; • Accessibility to Basic Services; • Physical Environment and Information; • Capacity building;  • Conflict and Humanitarian emergencies; • Research and Documentation; •Modification of new Public building designs to ensure easy access by PWDs.</a:t>
            </a:r>
          </a:p>
          <a:p>
            <a:pPr algn="just">
              <a:buFont typeface="Wingdings" pitchFamily="2" charset="2"/>
              <a:buChar char="Ø"/>
            </a:pPr>
            <a:r>
              <a:rPr lang="en-GB" sz="8000" dirty="0" smtClean="0"/>
              <a:t>Provision of special disability grant to support socio-economic development and employment opportunities for PWDs in districts estimated at 12,000 USD per annum.</a:t>
            </a:r>
          </a:p>
          <a:p>
            <a:pPr algn="just">
              <a:buFont typeface="Wingdings" pitchFamily="2" charset="2"/>
              <a:buChar char="Ø"/>
            </a:pPr>
            <a:r>
              <a:rPr lang="en-GB" sz="8000" dirty="0" smtClean="0"/>
              <a:t>Continued cooperation with the civil society.</a:t>
            </a:r>
          </a:p>
          <a:p>
            <a:pPr algn="just">
              <a:buFont typeface="Wingdings" pitchFamily="2" charset="2"/>
              <a:buChar char="Ø"/>
            </a:pPr>
            <a:r>
              <a:rPr lang="en-GB" sz="8000" dirty="0" smtClean="0"/>
              <a:t>Implementation of Youth Livelihood Programme where a </a:t>
            </a:r>
            <a:r>
              <a:rPr lang="en-GB" sz="8000" dirty="0" smtClean="0">
                <a:solidFill>
                  <a:prstClr val="black"/>
                </a:solidFill>
              </a:rPr>
              <a:t>total of </a:t>
            </a:r>
            <a:r>
              <a:rPr lang="en-GB" sz="8000" dirty="0">
                <a:solidFill>
                  <a:prstClr val="black"/>
                </a:solidFill>
              </a:rPr>
              <a:t>2,926 </a:t>
            </a:r>
            <a:r>
              <a:rPr lang="en-GB" sz="8000" dirty="0" smtClean="0">
                <a:solidFill>
                  <a:prstClr val="black"/>
                </a:solidFill>
              </a:rPr>
              <a:t>PWDs (</a:t>
            </a:r>
            <a:r>
              <a:rPr lang="en-GB" sz="8000" dirty="0" smtClean="0"/>
              <a:t>1,609 </a:t>
            </a:r>
            <a:r>
              <a:rPr lang="en-GB" sz="8000" dirty="0" smtClean="0">
                <a:solidFill>
                  <a:prstClr val="black"/>
                </a:solidFill>
              </a:rPr>
              <a:t>M</a:t>
            </a:r>
            <a:r>
              <a:rPr lang="en-GB" sz="8000" dirty="0" smtClean="0"/>
              <a:t>ales  </a:t>
            </a:r>
            <a:r>
              <a:rPr lang="en-GB" sz="8000" dirty="0"/>
              <a:t>and </a:t>
            </a:r>
            <a:r>
              <a:rPr lang="en-GB" sz="8000" dirty="0" smtClean="0"/>
              <a:t>1,317 </a:t>
            </a:r>
            <a:r>
              <a:rPr lang="en-GB" sz="8000" dirty="0" smtClean="0">
                <a:solidFill>
                  <a:prstClr val="black"/>
                </a:solidFill>
              </a:rPr>
              <a:t>Females)</a:t>
            </a:r>
            <a:endParaRPr lang="en-GB" sz="8000" dirty="0" smtClean="0"/>
          </a:p>
          <a:p>
            <a:pPr lvl="0">
              <a:buFont typeface="Wingdings" pitchFamily="2" charset="2"/>
              <a:buChar char="Ø"/>
            </a:pPr>
            <a:endParaRPr lang="en-GB" sz="4000" dirty="0" smtClean="0">
              <a:solidFill>
                <a:srgbClr val="FF0000"/>
              </a:solidFill>
            </a:endParaRPr>
          </a:p>
          <a:p>
            <a:pPr lvl="0"/>
            <a:endParaRPr lang="en-GB" dirty="0" smtClean="0"/>
          </a:p>
          <a:p>
            <a:endParaRPr lang="en-GB" dirty="0" smtClean="0"/>
          </a:p>
          <a:p>
            <a:pPr marL="514350" indent="-514350">
              <a:buNone/>
            </a:pPr>
            <a:endParaRPr lang="en-GB" i="1" u="sng" dirty="0" smtClean="0"/>
          </a:p>
          <a:p>
            <a:pPr marL="514350" indent="-514350">
              <a:buNone/>
            </a:pPr>
            <a:endParaRPr lang="en-GB" i="1" u="sng" dirty="0" smtClean="0"/>
          </a:p>
          <a:p>
            <a:endParaRPr lang="en-GB" dirty="0"/>
          </a:p>
        </p:txBody>
      </p:sp>
      <p:sp>
        <p:nvSpPr>
          <p:cNvPr id="4" name="Slide Number Placeholder 3"/>
          <p:cNvSpPr>
            <a:spLocks noGrp="1"/>
          </p:cNvSpPr>
          <p:nvPr>
            <p:ph type="sldNum" sz="quarter" idx="12"/>
          </p:nvPr>
        </p:nvSpPr>
        <p:spPr/>
        <p:txBody>
          <a:bodyPr/>
          <a:lstStyle/>
          <a:p>
            <a:fld id="{2BCE059F-98EB-4FCE-9C98-6FC2BEC63F06}" type="slidenum">
              <a:rPr lang="en-GB" smtClean="0"/>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76064"/>
          </a:xfrm>
        </p:spPr>
        <p:txBody>
          <a:bodyPr>
            <a:normAutofit fontScale="90000"/>
          </a:bodyPr>
          <a:lstStyle/>
          <a:p>
            <a:r>
              <a:rPr lang="en-GB" dirty="0" smtClean="0"/>
              <a:t>3. Challenges </a:t>
            </a:r>
            <a:endParaRPr lang="en-GB" dirty="0"/>
          </a:p>
        </p:txBody>
      </p:sp>
      <p:sp>
        <p:nvSpPr>
          <p:cNvPr id="3" name="Content Placeholder 2"/>
          <p:cNvSpPr>
            <a:spLocks noGrp="1"/>
          </p:cNvSpPr>
          <p:nvPr>
            <p:ph idx="1"/>
          </p:nvPr>
        </p:nvSpPr>
        <p:spPr>
          <a:xfrm>
            <a:off x="107504" y="908720"/>
            <a:ext cx="8928992" cy="5832648"/>
          </a:xfrm>
        </p:spPr>
        <p:txBody>
          <a:bodyPr>
            <a:normAutofit fontScale="62500" lnSpcReduction="20000"/>
          </a:bodyPr>
          <a:lstStyle/>
          <a:p>
            <a:pPr>
              <a:buFont typeface="Wingdings" pitchFamily="2" charset="2"/>
              <a:buChar char="Ø"/>
            </a:pPr>
            <a:r>
              <a:rPr lang="en-GB" u="sng" dirty="0" smtClean="0"/>
              <a:t>Challenges with Government </a:t>
            </a:r>
          </a:p>
          <a:p>
            <a:pPr lvl="0" algn="just"/>
            <a:r>
              <a:rPr lang="en-GB" dirty="0" smtClean="0"/>
              <a:t>Lack of authentic disaggregated and readily available statistics by gender, disability and region to back up most of the efforts government has made towards the promotion of the rights of PWDs; makes planning rather difficult;</a:t>
            </a:r>
          </a:p>
          <a:p>
            <a:pPr lvl="0" algn="just"/>
            <a:r>
              <a:rPr lang="en-GB" dirty="0" smtClean="0">
                <a:ea typeface="Calibri"/>
                <a:cs typeface="Palatino"/>
              </a:rPr>
              <a:t>Limited </a:t>
            </a:r>
            <a:r>
              <a:rPr lang="en-GB" dirty="0">
                <a:ea typeface="Calibri"/>
                <a:cs typeface="Palatino"/>
              </a:rPr>
              <a:t>use of accessible information especially within education and health service provision</a:t>
            </a:r>
            <a:endParaRPr lang="en-GB" dirty="0" smtClean="0"/>
          </a:p>
          <a:p>
            <a:pPr lvl="0" algn="just"/>
            <a:r>
              <a:rPr lang="en-GB" dirty="0" smtClean="0"/>
              <a:t>Government efforts towards inclusive education have often been criticised and accused of putting children with disabilities amongst able bodied children without adequate modifications to the teaching and learning environment, and with inadequate specialised teachers</a:t>
            </a:r>
          </a:p>
          <a:p>
            <a:pPr lvl="0" algn="just"/>
            <a:r>
              <a:rPr lang="en-GB" dirty="0" smtClean="0"/>
              <a:t>Poverty</a:t>
            </a:r>
          </a:p>
          <a:p>
            <a:pPr lvl="0" algn="just"/>
            <a:r>
              <a:rPr lang="en-GB" dirty="0" smtClean="0">
                <a:latin typeface="+mj-lt"/>
                <a:ea typeface="Times New Roman"/>
              </a:rPr>
              <a:t>Existence </a:t>
            </a:r>
            <a:r>
              <a:rPr lang="en-GB" dirty="0">
                <a:latin typeface="+mj-lt"/>
                <a:ea typeface="Times New Roman"/>
              </a:rPr>
              <a:t>of environmental physical/structural barriers</a:t>
            </a:r>
            <a:endParaRPr lang="en-GB" dirty="0" smtClean="0">
              <a:latin typeface="+mj-lt"/>
            </a:endParaRPr>
          </a:p>
          <a:p>
            <a:pPr algn="just">
              <a:buFont typeface="Wingdings" pitchFamily="2" charset="2"/>
              <a:buChar char="Ø"/>
            </a:pPr>
            <a:endParaRPr lang="en-GB" u="sng" dirty="0" smtClean="0"/>
          </a:p>
          <a:p>
            <a:pPr algn="just">
              <a:buFont typeface="Wingdings" pitchFamily="2" charset="2"/>
              <a:buChar char="Ø"/>
            </a:pPr>
            <a:r>
              <a:rPr lang="en-GB" u="sng" dirty="0" smtClean="0"/>
              <a:t>Challenges with PWDs</a:t>
            </a:r>
          </a:p>
          <a:p>
            <a:pPr algn="just"/>
            <a:r>
              <a:rPr lang="en-GB" dirty="0" smtClean="0"/>
              <a:t>Societal and cultural negative attitudes and perceptions (exclusion)  of PWDs; has been indicated as the greatest obstacle to disability inclusion.</a:t>
            </a:r>
          </a:p>
          <a:p>
            <a:pPr algn="just"/>
            <a:r>
              <a:rPr lang="en-GB" dirty="0" smtClean="0"/>
              <a:t>Self-esteem and self-confidence</a:t>
            </a:r>
          </a:p>
          <a:p>
            <a:r>
              <a:rPr lang="en-US" dirty="0" smtClean="0"/>
              <a:t>Note that school drop out for PWDS in schools is high</a:t>
            </a:r>
            <a:endParaRPr lang="en-GB" dirty="0" smtClean="0"/>
          </a:p>
          <a:p>
            <a:endParaRPr lang="en-GB" dirty="0"/>
          </a:p>
        </p:txBody>
      </p:sp>
      <p:sp>
        <p:nvSpPr>
          <p:cNvPr id="4" name="Slide Number Placeholder 3"/>
          <p:cNvSpPr>
            <a:spLocks noGrp="1"/>
          </p:cNvSpPr>
          <p:nvPr>
            <p:ph type="sldNum" sz="quarter" idx="12"/>
          </p:nvPr>
        </p:nvSpPr>
        <p:spPr/>
        <p:txBody>
          <a:bodyPr/>
          <a:lstStyle/>
          <a:p>
            <a:fld id="{2BCE059F-98EB-4FCE-9C98-6FC2BEC63F06}" type="slidenum">
              <a:rPr lang="en-GB" smtClean="0"/>
              <a:pPr/>
              <a:t>11</a:t>
            </a:fld>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4.Experience with PWDs </a:t>
            </a:r>
            <a:endParaRPr lang="en-GB" dirty="0"/>
          </a:p>
        </p:txBody>
      </p:sp>
      <p:sp>
        <p:nvSpPr>
          <p:cNvPr id="3" name="Content Placeholder 2"/>
          <p:cNvSpPr>
            <a:spLocks noGrp="1"/>
          </p:cNvSpPr>
          <p:nvPr>
            <p:ph idx="1"/>
          </p:nvPr>
        </p:nvSpPr>
        <p:spPr>
          <a:xfrm>
            <a:off x="107504" y="1196752"/>
            <a:ext cx="8928992" cy="5472608"/>
          </a:xfrm>
        </p:spPr>
        <p:txBody>
          <a:bodyPr>
            <a:normAutofit fontScale="62500" lnSpcReduction="20000"/>
          </a:bodyPr>
          <a:lstStyle/>
          <a:p>
            <a:pPr lvl="0">
              <a:buNone/>
            </a:pPr>
            <a:r>
              <a:rPr lang="en-US" dirty="0" smtClean="0">
                <a:solidFill>
                  <a:srgbClr val="002060"/>
                </a:solidFill>
              </a:rPr>
              <a:t>The Institution responsible for PWDs is the ministry of Gender, </a:t>
            </a:r>
            <a:r>
              <a:rPr lang="en-US" dirty="0" err="1" smtClean="0">
                <a:solidFill>
                  <a:srgbClr val="002060"/>
                </a:solidFill>
              </a:rPr>
              <a:t>Labour</a:t>
            </a:r>
            <a:r>
              <a:rPr lang="en-US" dirty="0" smtClean="0">
                <a:solidFill>
                  <a:srgbClr val="002060"/>
                </a:solidFill>
              </a:rPr>
              <a:t> and Social Development;  </a:t>
            </a:r>
          </a:p>
          <a:p>
            <a:pPr lvl="0" algn="just">
              <a:buFont typeface="Wingdings" pitchFamily="2" charset="2"/>
              <a:buChar char="Ø"/>
            </a:pPr>
            <a:endParaRPr lang="en-US" dirty="0" smtClean="0"/>
          </a:p>
          <a:p>
            <a:pPr lvl="0" algn="just">
              <a:buFont typeface="Wingdings" pitchFamily="2" charset="2"/>
              <a:buChar char="Ø"/>
            </a:pPr>
            <a:r>
              <a:rPr lang="en-US" dirty="0" smtClean="0"/>
              <a:t>Establishments </a:t>
            </a:r>
            <a:r>
              <a:rPr lang="en-US" dirty="0"/>
              <a:t>of the legal and policy frame work on PWDs rights specially affirmative action in the Uganda constitution on disadvantaged groups (Article 32) Disability Act 2006, which has a section on employment local government Act which establishes local councils as planning authorities in which PWDs are represented, National Council for Disability to monitor implementation of development </a:t>
            </a:r>
            <a:r>
              <a:rPr lang="en-US" dirty="0" err="1"/>
              <a:t>programmes</a:t>
            </a:r>
            <a:r>
              <a:rPr lang="en-US" dirty="0"/>
              <a:t> and employment agencies to ensure that PWDs issues are prioritized, Parliamentary Elections Act 2005 which provides for elections of PWDs representatives in Parliament who have influenced issues of persons with disability in the employment frame work, employment policy which mandates the commissioner for </a:t>
            </a:r>
            <a:r>
              <a:rPr lang="en-US" dirty="0" err="1"/>
              <a:t>Labour</a:t>
            </a:r>
            <a:r>
              <a:rPr lang="en-US" dirty="0"/>
              <a:t> to present the employment situation of PWDs in Parliament, Disability policy 2006 and action plan which guides employers to recruit PWDs.</a:t>
            </a:r>
          </a:p>
          <a:p>
            <a:pPr lvl="0" algn="just">
              <a:buFont typeface="Wingdings" pitchFamily="2" charset="2"/>
              <a:buChar char="Ø"/>
            </a:pPr>
            <a:endParaRPr lang="en-GB" dirty="0"/>
          </a:p>
          <a:p>
            <a:pPr lvl="0" algn="just">
              <a:buFont typeface="Wingdings" pitchFamily="2" charset="2"/>
              <a:buChar char="Ø"/>
            </a:pPr>
            <a:r>
              <a:rPr lang="en-US" dirty="0"/>
              <a:t>Special Grant for PWDs to support groups of PWDs in the establishment of projects and enterprises for their employment and income generation. The funds are managed by committee of representatives of PWDs at district level and are non- refundable currency. It covers all the districts in the country. The National Council for Disability and the Ministry monitor the implementation of grant.</a:t>
            </a:r>
            <a:endParaRPr lang="en-GB" dirty="0"/>
          </a:p>
          <a:p>
            <a:endParaRPr lang="en-GB" dirty="0"/>
          </a:p>
          <a:p>
            <a:endParaRPr lang="en-GB" dirty="0"/>
          </a:p>
          <a:p>
            <a:pPr marL="0" indent="0">
              <a:buNone/>
            </a:pPr>
            <a:endParaRPr lang="en-US" dirty="0" smtClean="0"/>
          </a:p>
          <a:p>
            <a:endParaRPr lang="en-GB" dirty="0"/>
          </a:p>
        </p:txBody>
      </p:sp>
      <p:sp>
        <p:nvSpPr>
          <p:cNvPr id="4" name="Slide Number Placeholder 3"/>
          <p:cNvSpPr>
            <a:spLocks noGrp="1"/>
          </p:cNvSpPr>
          <p:nvPr>
            <p:ph type="sldNum" sz="quarter" idx="12"/>
          </p:nvPr>
        </p:nvSpPr>
        <p:spPr/>
        <p:txBody>
          <a:bodyPr/>
          <a:lstStyle/>
          <a:p>
            <a:fld id="{2BCE059F-98EB-4FCE-9C98-6FC2BEC63F06}" type="slidenum">
              <a:rPr lang="en-GB" smtClean="0"/>
              <a:pPr/>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64096"/>
          </a:xfrm>
        </p:spPr>
        <p:txBody>
          <a:bodyPr>
            <a:normAutofit fontScale="90000"/>
          </a:bodyPr>
          <a:lstStyle/>
          <a:p>
            <a:r>
              <a:rPr lang="en-US" b="1" dirty="0" smtClean="0"/>
              <a:t>4. Experience with PWDs- Cont’d- 1</a:t>
            </a:r>
            <a:endParaRPr lang="en-GB" dirty="0"/>
          </a:p>
        </p:txBody>
      </p:sp>
      <p:sp>
        <p:nvSpPr>
          <p:cNvPr id="3" name="Content Placeholder 2"/>
          <p:cNvSpPr>
            <a:spLocks noGrp="1"/>
          </p:cNvSpPr>
          <p:nvPr>
            <p:ph idx="1"/>
          </p:nvPr>
        </p:nvSpPr>
        <p:spPr>
          <a:xfrm>
            <a:off x="107504" y="1196752"/>
            <a:ext cx="8928992" cy="5544616"/>
          </a:xfrm>
        </p:spPr>
        <p:txBody>
          <a:bodyPr>
            <a:normAutofit fontScale="85000" lnSpcReduction="10000"/>
          </a:bodyPr>
          <a:lstStyle/>
          <a:p>
            <a:pPr lvl="0" algn="just"/>
            <a:r>
              <a:rPr lang="en-US" dirty="0" smtClean="0"/>
              <a:t>Majority of  PWDs  that under go </a:t>
            </a:r>
            <a:r>
              <a:rPr lang="en-US" u="sng" dirty="0" smtClean="0"/>
              <a:t>training </a:t>
            </a:r>
            <a:r>
              <a:rPr lang="en-US" dirty="0" smtClean="0"/>
              <a:t>are the physically impaired,  while other categories such as deaf and blind are fewer due to limited capacity of the trainers;</a:t>
            </a:r>
          </a:p>
          <a:p>
            <a:pPr algn="just"/>
            <a:r>
              <a:rPr lang="en-US" dirty="0" smtClean="0"/>
              <a:t>Carries out </a:t>
            </a:r>
            <a:r>
              <a:rPr lang="en-US" u="sng" dirty="0" smtClean="0"/>
              <a:t>awareness campaigns targeting employers </a:t>
            </a:r>
            <a:r>
              <a:rPr lang="en-US" dirty="0" smtClean="0"/>
              <a:t>to take on PWDs in their relevant occupations. However, those employed by institution are few, compared  to those with  established production workshops/ individual businesses;</a:t>
            </a:r>
            <a:endParaRPr lang="en-GB" dirty="0" smtClean="0"/>
          </a:p>
          <a:p>
            <a:pPr lvl="0" algn="just"/>
            <a:r>
              <a:rPr lang="en-US" dirty="0" smtClean="0"/>
              <a:t>The institutional </a:t>
            </a:r>
            <a:r>
              <a:rPr lang="en-US" dirty="0" err="1" smtClean="0"/>
              <a:t>programmes</a:t>
            </a:r>
            <a:r>
              <a:rPr lang="en-US" dirty="0" smtClean="0"/>
              <a:t> are limited in scope in view of the fact that they </a:t>
            </a:r>
            <a:r>
              <a:rPr lang="en-US" u="sng" dirty="0" smtClean="0"/>
              <a:t>focuses only on traditional vocational skills </a:t>
            </a:r>
            <a:r>
              <a:rPr lang="en-US" dirty="0" smtClean="0"/>
              <a:t>in this era of IT.</a:t>
            </a:r>
          </a:p>
          <a:p>
            <a:pPr algn="just"/>
            <a:r>
              <a:rPr lang="en-US" dirty="0" smtClean="0"/>
              <a:t>After training, the Institution carries out </a:t>
            </a:r>
            <a:r>
              <a:rPr lang="en-US" u="sng" dirty="0" smtClean="0"/>
              <a:t>resettlement</a:t>
            </a:r>
            <a:r>
              <a:rPr lang="en-US" dirty="0" smtClean="0"/>
              <a:t> of PWDs with relevant resettlement tools to enable them to become productive in their communities and employable thus contributing to National Development; </a:t>
            </a:r>
          </a:p>
          <a:p>
            <a:endParaRPr lang="en-GB" b="1" dirty="0" smtClean="0"/>
          </a:p>
          <a:p>
            <a:pPr lvl="0"/>
            <a:endParaRPr lang="en-US" dirty="0" smtClean="0"/>
          </a:p>
          <a:p>
            <a:pPr lvl="0"/>
            <a:endParaRPr lang="en-GB" dirty="0" smtClean="0"/>
          </a:p>
          <a:p>
            <a:endParaRPr lang="en-GB" dirty="0"/>
          </a:p>
        </p:txBody>
      </p:sp>
      <p:sp>
        <p:nvSpPr>
          <p:cNvPr id="4" name="Slide Number Placeholder 3"/>
          <p:cNvSpPr>
            <a:spLocks noGrp="1"/>
          </p:cNvSpPr>
          <p:nvPr>
            <p:ph type="sldNum" sz="quarter" idx="12"/>
          </p:nvPr>
        </p:nvSpPr>
        <p:spPr/>
        <p:txBody>
          <a:bodyPr/>
          <a:lstStyle/>
          <a:p>
            <a:fld id="{2BCE059F-98EB-4FCE-9C98-6FC2BEC63F06}"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 Services Regarding Vocational Training and Rehabilitation of PWDs</a:t>
            </a:r>
            <a:endParaRPr lang="en-GB" b="1" dirty="0"/>
          </a:p>
        </p:txBody>
      </p:sp>
      <p:sp>
        <p:nvSpPr>
          <p:cNvPr id="3" name="Content Placeholder 2"/>
          <p:cNvSpPr>
            <a:spLocks noGrp="1"/>
          </p:cNvSpPr>
          <p:nvPr>
            <p:ph idx="1"/>
          </p:nvPr>
        </p:nvSpPr>
        <p:spPr>
          <a:xfrm>
            <a:off x="457200" y="1600200"/>
            <a:ext cx="8229600" cy="4709120"/>
          </a:xfrm>
        </p:spPr>
        <p:txBody>
          <a:bodyPr>
            <a:normAutofit fontScale="85000" lnSpcReduction="20000"/>
          </a:bodyPr>
          <a:lstStyle/>
          <a:p>
            <a:pPr lvl="0" algn="just">
              <a:buFont typeface="Wingdings" pitchFamily="2" charset="2"/>
              <a:buChar char="Ø"/>
            </a:pPr>
            <a:r>
              <a:rPr lang="en-US" dirty="0" smtClean="0"/>
              <a:t>Recruitment and training in vocational skills </a:t>
            </a:r>
            <a:r>
              <a:rPr lang="en-US" dirty="0" err="1" smtClean="0"/>
              <a:t>ie</a:t>
            </a:r>
            <a:r>
              <a:rPr lang="en-US" dirty="0" smtClean="0"/>
              <a:t> carpentry, Tailoring, cosmetology, leather works and welding and fabrications.</a:t>
            </a:r>
          </a:p>
          <a:p>
            <a:pPr lvl="0">
              <a:buFont typeface="Wingdings" pitchFamily="2" charset="2"/>
              <a:buChar char="Ø"/>
            </a:pPr>
            <a:endParaRPr lang="en-GB" sz="900" dirty="0" smtClean="0"/>
          </a:p>
          <a:p>
            <a:pPr lvl="0" algn="just">
              <a:buFont typeface="Wingdings" pitchFamily="2" charset="2"/>
              <a:buChar char="Ø"/>
            </a:pPr>
            <a:r>
              <a:rPr lang="en-US" dirty="0" smtClean="0"/>
              <a:t>Psycho-social support specifically career guidance on the vocations to undertake.</a:t>
            </a:r>
          </a:p>
          <a:p>
            <a:pPr lvl="0">
              <a:buFont typeface="Wingdings" pitchFamily="2" charset="2"/>
              <a:buChar char="Ø"/>
            </a:pPr>
            <a:endParaRPr lang="en-GB" sz="900" dirty="0" smtClean="0"/>
          </a:p>
          <a:p>
            <a:pPr lvl="0" algn="just">
              <a:buFont typeface="Wingdings" pitchFamily="2" charset="2"/>
              <a:buChar char="Ø"/>
            </a:pPr>
            <a:r>
              <a:rPr lang="en-US" dirty="0" smtClean="0"/>
              <a:t>Support in acquisition of assistive devices to enhance participation and mobility.</a:t>
            </a:r>
          </a:p>
          <a:p>
            <a:pPr lvl="0">
              <a:buFont typeface="Wingdings" pitchFamily="2" charset="2"/>
              <a:buChar char="Ø"/>
            </a:pPr>
            <a:endParaRPr lang="en-GB" sz="900" dirty="0" smtClean="0"/>
          </a:p>
          <a:p>
            <a:pPr lvl="0" algn="just">
              <a:buFont typeface="Wingdings" pitchFamily="2" charset="2"/>
              <a:buChar char="Ø"/>
            </a:pPr>
            <a:r>
              <a:rPr lang="en-US" dirty="0" smtClean="0"/>
              <a:t>Support in form of resettlement kits for PWDs to start income generating activities.</a:t>
            </a:r>
          </a:p>
          <a:p>
            <a:pPr lvl="0">
              <a:buFont typeface="Wingdings" pitchFamily="2" charset="2"/>
              <a:buChar char="Ø"/>
            </a:pPr>
            <a:endParaRPr lang="en-US" sz="900" dirty="0" smtClean="0"/>
          </a:p>
          <a:p>
            <a:pPr algn="just">
              <a:buFont typeface="Wingdings" pitchFamily="2" charset="2"/>
              <a:buChar char="Ø"/>
            </a:pPr>
            <a:r>
              <a:rPr lang="en-US" dirty="0"/>
              <a:t>Lobbying and advocacy campaigns on employers and agencies to take on PWDs.</a:t>
            </a:r>
          </a:p>
          <a:p>
            <a:pPr lvl="0">
              <a:buFont typeface="Wingdings" pitchFamily="2" charset="2"/>
              <a:buChar char="Ø"/>
            </a:pPr>
            <a:endParaRPr lang="en-GB" dirty="0" smtClean="0"/>
          </a:p>
          <a:p>
            <a:endParaRPr lang="en-GB" dirty="0"/>
          </a:p>
        </p:txBody>
      </p:sp>
      <p:sp>
        <p:nvSpPr>
          <p:cNvPr id="4" name="Slide Number Placeholder 3"/>
          <p:cNvSpPr>
            <a:spLocks noGrp="1"/>
          </p:cNvSpPr>
          <p:nvPr>
            <p:ph type="sldNum" sz="quarter" idx="12"/>
          </p:nvPr>
        </p:nvSpPr>
        <p:spPr/>
        <p:txBody>
          <a:bodyPr/>
          <a:lstStyle/>
          <a:p>
            <a:fld id="{2BCE059F-98EB-4FCE-9C98-6FC2BEC63F06}" type="slidenum">
              <a:rPr lang="en-GB" smtClean="0"/>
              <a:pPr/>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 Services Regarding Vocational Training and Rehabilitation of PWDs- cont’d -1</a:t>
            </a:r>
            <a:endParaRPr lang="en-GB" b="1" dirty="0"/>
          </a:p>
        </p:txBody>
      </p:sp>
      <p:sp>
        <p:nvSpPr>
          <p:cNvPr id="3" name="Content Placeholder 2"/>
          <p:cNvSpPr>
            <a:spLocks noGrp="1"/>
          </p:cNvSpPr>
          <p:nvPr>
            <p:ph idx="1"/>
          </p:nvPr>
        </p:nvSpPr>
        <p:spPr>
          <a:xfrm>
            <a:off x="457200" y="1600200"/>
            <a:ext cx="8229600" cy="4709120"/>
          </a:xfrm>
        </p:spPr>
        <p:txBody>
          <a:bodyPr>
            <a:normAutofit fontScale="92500"/>
          </a:bodyPr>
          <a:lstStyle/>
          <a:p>
            <a:pPr lvl="0" algn="just">
              <a:buFont typeface="Wingdings" pitchFamily="2" charset="2"/>
              <a:buChar char="Ø"/>
            </a:pPr>
            <a:r>
              <a:rPr lang="en-US" dirty="0" smtClean="0"/>
              <a:t>Guide PWDs in proposal writing as a means for resource mobilization to implement income generating activities- establishment of steering CBR committee on National and lower local governments to coordinate the implementation of programs and projects in favor of PWDs.</a:t>
            </a:r>
          </a:p>
          <a:p>
            <a:pPr lvl="0" algn="just">
              <a:buFont typeface="Wingdings" pitchFamily="2" charset="2"/>
              <a:buChar char="Ø"/>
            </a:pPr>
            <a:endParaRPr lang="en-GB" sz="900" dirty="0" smtClean="0"/>
          </a:p>
          <a:p>
            <a:pPr lvl="0" algn="just">
              <a:buFont typeface="Wingdings" pitchFamily="2" charset="2"/>
              <a:buChar char="Ø"/>
            </a:pPr>
            <a:r>
              <a:rPr lang="en-US" dirty="0" smtClean="0"/>
              <a:t>Creating awareness to employment providers to absorb PWDs; and referral of trained PWDs to the employment organizations and institutions.</a:t>
            </a:r>
            <a:endParaRPr lang="en-GB" dirty="0" smtClean="0"/>
          </a:p>
          <a:p>
            <a:pPr lvl="0"/>
            <a:endParaRPr lang="en-GB" dirty="0" smtClean="0"/>
          </a:p>
          <a:p>
            <a:endParaRPr lang="en-GB" dirty="0"/>
          </a:p>
        </p:txBody>
      </p:sp>
      <p:sp>
        <p:nvSpPr>
          <p:cNvPr id="4" name="Slide Number Placeholder 3"/>
          <p:cNvSpPr>
            <a:spLocks noGrp="1"/>
          </p:cNvSpPr>
          <p:nvPr>
            <p:ph type="sldNum" sz="quarter" idx="12"/>
          </p:nvPr>
        </p:nvSpPr>
        <p:spPr/>
        <p:txBody>
          <a:bodyPr/>
          <a:lstStyle/>
          <a:p>
            <a:fld id="{2BCE059F-98EB-4FCE-9C98-6FC2BEC63F06}"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 Prospects and Solution Mechanisms</a:t>
            </a:r>
            <a:endParaRPr lang="en-GB" dirty="0"/>
          </a:p>
        </p:txBody>
      </p:sp>
      <p:sp>
        <p:nvSpPr>
          <p:cNvPr id="3" name="Content Placeholder 2"/>
          <p:cNvSpPr>
            <a:spLocks noGrp="1"/>
          </p:cNvSpPr>
          <p:nvPr>
            <p:ph idx="1"/>
          </p:nvPr>
        </p:nvSpPr>
        <p:spPr>
          <a:xfrm>
            <a:off x="107504" y="1268760"/>
            <a:ext cx="8928992" cy="5328592"/>
          </a:xfrm>
        </p:spPr>
        <p:txBody>
          <a:bodyPr>
            <a:normAutofit lnSpcReduction="10000"/>
          </a:bodyPr>
          <a:lstStyle/>
          <a:p>
            <a:pPr lvl="0" algn="just">
              <a:buFont typeface="Wingdings" pitchFamily="2" charset="2"/>
              <a:buChar char="Ø"/>
            </a:pPr>
            <a:r>
              <a:rPr lang="en-GB" dirty="0" smtClean="0"/>
              <a:t>Provision of accessible information and assistive devices to enhance mobility, especially in health and education programmes to ensure social inclusion of PWDs;</a:t>
            </a:r>
          </a:p>
          <a:p>
            <a:pPr lvl="0" algn="just">
              <a:buFont typeface="Wingdings" pitchFamily="2" charset="2"/>
              <a:buChar char="Ø"/>
            </a:pPr>
            <a:r>
              <a:rPr lang="en-GB" dirty="0" smtClean="0"/>
              <a:t>Earmarking of disability funds in all government MDAs to ensure that disability as a crosscutting issue is prioritised in all government programmes;</a:t>
            </a:r>
          </a:p>
          <a:p>
            <a:pPr lvl="0" algn="just">
              <a:buFont typeface="Wingdings" pitchFamily="2" charset="2"/>
              <a:buChar char="Ø"/>
            </a:pPr>
            <a:r>
              <a:rPr lang="en-GB" dirty="0" smtClean="0"/>
              <a:t>Need for systematic data collection, analysis  and disability mainstreaming  in all government MDAs reports, to enable performance and policies assessment  over.</a:t>
            </a:r>
            <a:endParaRPr lang="en-GB" sz="2400" dirty="0" smtClean="0"/>
          </a:p>
          <a:p>
            <a:endParaRPr lang="en-GB" dirty="0"/>
          </a:p>
        </p:txBody>
      </p:sp>
      <p:sp>
        <p:nvSpPr>
          <p:cNvPr id="4" name="Slide Number Placeholder 3"/>
          <p:cNvSpPr>
            <a:spLocks noGrp="1"/>
          </p:cNvSpPr>
          <p:nvPr>
            <p:ph type="sldNum" sz="quarter" idx="12"/>
          </p:nvPr>
        </p:nvSpPr>
        <p:spPr/>
        <p:txBody>
          <a:bodyPr/>
          <a:lstStyle/>
          <a:p>
            <a:fld id="{2BCE059F-98EB-4FCE-9C98-6FC2BEC63F06}" type="slidenum">
              <a:rPr lang="en-GB" smtClean="0"/>
              <a:pPr/>
              <a:t>16</a:t>
            </a:fld>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 Prospects and Solution Mechanism- Cont’d- 1</a:t>
            </a:r>
            <a:endParaRPr lang="en-GB" dirty="0"/>
          </a:p>
        </p:txBody>
      </p:sp>
      <p:sp>
        <p:nvSpPr>
          <p:cNvPr id="3" name="Content Placeholder 2"/>
          <p:cNvSpPr>
            <a:spLocks noGrp="1"/>
          </p:cNvSpPr>
          <p:nvPr>
            <p:ph idx="1"/>
          </p:nvPr>
        </p:nvSpPr>
        <p:spPr>
          <a:xfrm>
            <a:off x="107504" y="1600200"/>
            <a:ext cx="8928992" cy="5141168"/>
          </a:xfrm>
        </p:spPr>
        <p:txBody>
          <a:bodyPr>
            <a:noAutofit/>
          </a:bodyPr>
          <a:lstStyle/>
          <a:p>
            <a:pPr lvl="0" algn="just">
              <a:buFont typeface="Wingdings" pitchFamily="2" charset="2"/>
              <a:buChar char="Ø"/>
            </a:pPr>
            <a:r>
              <a:rPr lang="en-GB" sz="2400" dirty="0" smtClean="0"/>
              <a:t>Need for affirmative action and better supports, are needed at the tertiary level where students with disabilities are underrepresented;</a:t>
            </a:r>
          </a:p>
          <a:p>
            <a:pPr lvl="0" algn="just">
              <a:buFont typeface="Wingdings" pitchFamily="2" charset="2"/>
              <a:buChar char="Ø"/>
            </a:pPr>
            <a:r>
              <a:rPr lang="en-GB" sz="2400" dirty="0" smtClean="0"/>
              <a:t>Need for innovations and reforms to create jobs; include reforming the Disability Employment Services</a:t>
            </a:r>
          </a:p>
          <a:p>
            <a:pPr lvl="0" algn="just">
              <a:buFont typeface="Wingdings" pitchFamily="2" charset="2"/>
              <a:buChar char="Ø"/>
            </a:pPr>
            <a:r>
              <a:rPr lang="en-GB" sz="2400" dirty="0"/>
              <a:t>Need for a comprehensive strategic response targeting the social, cultural attitudinal and economic barriers that prevent PWDs from getting into work; employers need to see the benefits of employing PWDs and not see them as an imposters and non-performers;</a:t>
            </a:r>
          </a:p>
          <a:p>
            <a:pPr lvl="0" algn="just">
              <a:buFont typeface="Wingdings" pitchFamily="2" charset="2"/>
              <a:buChar char="Ø"/>
            </a:pPr>
            <a:r>
              <a:rPr lang="en-GB" sz="2400" dirty="0"/>
              <a:t>Training more educators in inclusive education to meet the increased demand in schools due to universal education (UPE&amp;USE</a:t>
            </a:r>
            <a:r>
              <a:rPr lang="en-GB" sz="2400" dirty="0" smtClean="0"/>
              <a:t>)</a:t>
            </a:r>
          </a:p>
          <a:p>
            <a:pPr lvl="0" algn="just">
              <a:buFont typeface="Wingdings" pitchFamily="2" charset="2"/>
              <a:buChar char="Ø"/>
            </a:pPr>
            <a:r>
              <a:rPr lang="en-GB" sz="2400" dirty="0"/>
              <a:t>A</a:t>
            </a:r>
            <a:r>
              <a:rPr lang="en-GB" sz="2400" dirty="0" smtClean="0"/>
              <a:t>dvocacy </a:t>
            </a:r>
            <a:r>
              <a:rPr lang="en-GB" sz="2400" dirty="0"/>
              <a:t>to change societal and cultural negative attitudes towards PWDs </a:t>
            </a:r>
          </a:p>
          <a:p>
            <a:endParaRPr lang="en-GB" sz="2400" b="1" dirty="0" smtClean="0"/>
          </a:p>
          <a:p>
            <a:pPr>
              <a:buNone/>
            </a:pPr>
            <a:r>
              <a:rPr lang="en-GB" sz="2400" dirty="0" smtClean="0"/>
              <a:t> </a:t>
            </a:r>
          </a:p>
          <a:p>
            <a:endParaRPr lang="en-GB" sz="2400" dirty="0"/>
          </a:p>
        </p:txBody>
      </p:sp>
      <p:sp>
        <p:nvSpPr>
          <p:cNvPr id="4" name="Slide Number Placeholder 3"/>
          <p:cNvSpPr>
            <a:spLocks noGrp="1"/>
          </p:cNvSpPr>
          <p:nvPr>
            <p:ph type="sldNum" sz="quarter" idx="12"/>
          </p:nvPr>
        </p:nvSpPr>
        <p:spPr/>
        <p:txBody>
          <a:bodyPr/>
          <a:lstStyle/>
          <a:p>
            <a:fld id="{2BCE059F-98EB-4FCE-9C98-6FC2BEC63F06}" type="slidenum">
              <a:rPr lang="en-GB" smtClean="0"/>
              <a:pPr/>
              <a:t>17</a:t>
            </a:fld>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algn="ctr">
              <a:buNone/>
            </a:pPr>
            <a:endParaRPr lang="en-GB" dirty="0" smtClean="0"/>
          </a:p>
          <a:p>
            <a:pPr algn="ctr">
              <a:buNone/>
            </a:pPr>
            <a:endParaRPr lang="en-GB" dirty="0"/>
          </a:p>
          <a:p>
            <a:pPr algn="ctr">
              <a:buNone/>
            </a:pPr>
            <a:r>
              <a:rPr lang="en-GB" b="1" smtClean="0">
                <a:solidFill>
                  <a:schemeClr val="accent1">
                    <a:lumMod val="75000"/>
                  </a:schemeClr>
                </a:solidFill>
                <a:latin typeface="Cooper Black" pitchFamily="18" charset="0"/>
              </a:rPr>
              <a:t>Thank you for </a:t>
            </a:r>
            <a:r>
              <a:rPr lang="en-GB" b="1" dirty="0" smtClean="0">
                <a:solidFill>
                  <a:schemeClr val="accent1">
                    <a:lumMod val="75000"/>
                  </a:schemeClr>
                </a:solidFill>
                <a:latin typeface="Cooper Black" pitchFamily="18" charset="0"/>
              </a:rPr>
              <a:t>listening</a:t>
            </a:r>
            <a:endParaRPr lang="en-GB" b="1" dirty="0">
              <a:solidFill>
                <a:schemeClr val="accent1">
                  <a:lumMod val="75000"/>
                </a:schemeClr>
              </a:solidFill>
              <a:latin typeface="Cooper Black" pitchFamily="18" charset="0"/>
            </a:endParaRPr>
          </a:p>
        </p:txBody>
      </p:sp>
      <p:sp>
        <p:nvSpPr>
          <p:cNvPr id="4" name="Slide Number Placeholder 3"/>
          <p:cNvSpPr>
            <a:spLocks noGrp="1"/>
          </p:cNvSpPr>
          <p:nvPr>
            <p:ph type="sldNum" sz="quarter" idx="12"/>
          </p:nvPr>
        </p:nvSpPr>
        <p:spPr/>
        <p:txBody>
          <a:bodyPr/>
          <a:lstStyle/>
          <a:p>
            <a:fld id="{2BCE059F-98EB-4FCE-9C98-6FC2BEC63F06}" type="slidenum">
              <a:rPr lang="en-GB" smtClean="0"/>
              <a:pPr/>
              <a:t>18</a:t>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868958"/>
          </a:xfrm>
        </p:spPr>
        <p:txBody>
          <a:bodyPr>
            <a:noAutofit/>
          </a:bodyPr>
          <a:lstStyle/>
          <a:p>
            <a:r>
              <a:rPr lang="en-GB" dirty="0">
                <a:solidFill>
                  <a:srgbClr val="FF0000"/>
                </a:solidFill>
              </a:rPr>
              <a:t>Presentation Outline</a:t>
            </a:r>
            <a:br>
              <a:rPr lang="en-GB" dirty="0">
                <a:solidFill>
                  <a:srgbClr val="FF0000"/>
                </a:solidFill>
              </a:rPr>
            </a:br>
            <a:endParaRPr lang="en-US" dirty="0"/>
          </a:p>
        </p:txBody>
      </p:sp>
      <p:sp>
        <p:nvSpPr>
          <p:cNvPr id="3" name="Content Placeholder 2"/>
          <p:cNvSpPr>
            <a:spLocks noGrp="1"/>
          </p:cNvSpPr>
          <p:nvPr>
            <p:ph idx="1"/>
          </p:nvPr>
        </p:nvSpPr>
        <p:spPr>
          <a:xfrm>
            <a:off x="457200" y="1124744"/>
            <a:ext cx="8229600" cy="5001419"/>
          </a:xfrm>
        </p:spPr>
        <p:txBody>
          <a:bodyPr>
            <a:normAutofit lnSpcReduction="10000"/>
          </a:bodyPr>
          <a:lstStyle/>
          <a:p>
            <a:pPr>
              <a:buNone/>
            </a:pPr>
            <a:r>
              <a:rPr lang="en-GB" dirty="0" smtClean="0">
                <a:solidFill>
                  <a:srgbClr val="000000"/>
                </a:solidFill>
              </a:rPr>
              <a:t>1. Introduction</a:t>
            </a:r>
            <a:endParaRPr lang="en-GB" dirty="0">
              <a:solidFill>
                <a:srgbClr val="000000"/>
              </a:solidFill>
            </a:endParaRPr>
          </a:p>
          <a:p>
            <a:pPr>
              <a:buFont typeface="Wingdings" pitchFamily="2" charset="2"/>
              <a:buChar char="Ø"/>
            </a:pPr>
            <a:r>
              <a:rPr lang="en-GB" dirty="0">
                <a:solidFill>
                  <a:srgbClr val="000000"/>
                </a:solidFill>
              </a:rPr>
              <a:t>Definition</a:t>
            </a:r>
          </a:p>
          <a:p>
            <a:pPr>
              <a:buFont typeface="Wingdings" pitchFamily="2" charset="2"/>
              <a:buChar char="Ø"/>
            </a:pPr>
            <a:r>
              <a:rPr lang="en-GB" dirty="0">
                <a:solidFill>
                  <a:srgbClr val="000000"/>
                </a:solidFill>
              </a:rPr>
              <a:t>Legal framework </a:t>
            </a:r>
            <a:r>
              <a:rPr lang="en-GB" dirty="0" smtClean="0">
                <a:solidFill>
                  <a:srgbClr val="000000"/>
                </a:solidFill>
              </a:rPr>
              <a:t>on PWDs</a:t>
            </a:r>
            <a:endParaRPr lang="en-GB" dirty="0">
              <a:solidFill>
                <a:srgbClr val="000000"/>
              </a:solidFill>
            </a:endParaRPr>
          </a:p>
          <a:p>
            <a:pPr>
              <a:buNone/>
            </a:pPr>
            <a:r>
              <a:rPr lang="en-GB" dirty="0">
                <a:solidFill>
                  <a:srgbClr val="000000"/>
                </a:solidFill>
              </a:rPr>
              <a:t>2. Current status of PWDs in labour </a:t>
            </a:r>
            <a:r>
              <a:rPr lang="en-GB" dirty="0" smtClean="0">
                <a:solidFill>
                  <a:srgbClr val="000000"/>
                </a:solidFill>
              </a:rPr>
              <a:t>Market</a:t>
            </a:r>
          </a:p>
          <a:p>
            <a:pPr>
              <a:buNone/>
            </a:pPr>
            <a:r>
              <a:rPr lang="en-GB" dirty="0" smtClean="0">
                <a:solidFill>
                  <a:srgbClr val="000000"/>
                </a:solidFill>
              </a:rPr>
              <a:t>3. Challenges with PWDs (Govt/PWDs) </a:t>
            </a:r>
            <a:endParaRPr lang="en-GB" dirty="0">
              <a:solidFill>
                <a:srgbClr val="000000"/>
              </a:solidFill>
            </a:endParaRPr>
          </a:p>
          <a:p>
            <a:pPr>
              <a:buNone/>
            </a:pPr>
            <a:r>
              <a:rPr lang="en-GB" dirty="0">
                <a:solidFill>
                  <a:srgbClr val="000000"/>
                </a:solidFill>
              </a:rPr>
              <a:t>4</a:t>
            </a:r>
            <a:r>
              <a:rPr lang="en-GB" dirty="0" smtClean="0">
                <a:solidFill>
                  <a:srgbClr val="000000"/>
                </a:solidFill>
              </a:rPr>
              <a:t>. Experience  </a:t>
            </a:r>
            <a:r>
              <a:rPr lang="en-GB" dirty="0">
                <a:solidFill>
                  <a:srgbClr val="000000"/>
                </a:solidFill>
              </a:rPr>
              <a:t>with PWDs </a:t>
            </a:r>
          </a:p>
          <a:p>
            <a:pPr>
              <a:buNone/>
            </a:pPr>
            <a:r>
              <a:rPr lang="en-GB" dirty="0">
                <a:solidFill>
                  <a:srgbClr val="000000"/>
                </a:solidFill>
              </a:rPr>
              <a:t>5</a:t>
            </a:r>
            <a:r>
              <a:rPr lang="en-GB" dirty="0" smtClean="0">
                <a:solidFill>
                  <a:srgbClr val="000000"/>
                </a:solidFill>
              </a:rPr>
              <a:t>. </a:t>
            </a:r>
            <a:r>
              <a:rPr lang="en-US" dirty="0">
                <a:solidFill>
                  <a:srgbClr val="000000"/>
                </a:solidFill>
              </a:rPr>
              <a:t>Service regarding Vocational </a:t>
            </a:r>
            <a:r>
              <a:rPr lang="en-US" dirty="0" smtClean="0">
                <a:solidFill>
                  <a:srgbClr val="000000"/>
                </a:solidFill>
              </a:rPr>
              <a:t>Training </a:t>
            </a:r>
            <a:r>
              <a:rPr lang="en-US" dirty="0">
                <a:solidFill>
                  <a:srgbClr val="000000"/>
                </a:solidFill>
              </a:rPr>
              <a:t>and Rehabilitation of PWDs </a:t>
            </a:r>
            <a:endParaRPr lang="en-GB" dirty="0">
              <a:solidFill>
                <a:srgbClr val="000000"/>
              </a:solidFill>
            </a:endParaRPr>
          </a:p>
          <a:p>
            <a:pPr>
              <a:buNone/>
            </a:pPr>
            <a:r>
              <a:rPr lang="en-US" dirty="0" smtClean="0">
                <a:solidFill>
                  <a:srgbClr val="000000"/>
                </a:solidFill>
              </a:rPr>
              <a:t>6. </a:t>
            </a:r>
            <a:r>
              <a:rPr lang="en-US" smtClean="0">
                <a:solidFill>
                  <a:srgbClr val="000000"/>
                </a:solidFill>
              </a:rPr>
              <a:t>Prospects/Solution Mechanisms</a:t>
            </a:r>
            <a:endParaRPr lang="en-US" dirty="0">
              <a:solidFill>
                <a:srgbClr val="000000"/>
              </a:solidFill>
            </a:endParaRPr>
          </a:p>
          <a:p>
            <a:endParaRPr lang="en-US" dirty="0"/>
          </a:p>
        </p:txBody>
      </p:sp>
      <p:sp>
        <p:nvSpPr>
          <p:cNvPr id="4" name="Slide Number Placeholder 3"/>
          <p:cNvSpPr>
            <a:spLocks noGrp="1"/>
          </p:cNvSpPr>
          <p:nvPr>
            <p:ph type="sldNum" sz="quarter" idx="12"/>
          </p:nvPr>
        </p:nvSpPr>
        <p:spPr/>
        <p:txBody>
          <a:bodyPr/>
          <a:lstStyle/>
          <a:p>
            <a:fld id="{2BCE059F-98EB-4FCE-9C98-6FC2BEC63F06}" type="slidenum">
              <a:rPr lang="en-GB" smtClean="0"/>
              <a:pPr/>
              <a:t>2</a:t>
            </a:fld>
            <a:endParaRPr lang="en-GB"/>
          </a:p>
        </p:txBody>
      </p:sp>
    </p:spTree>
    <p:extLst>
      <p:ext uri="{BB962C8B-B14F-4D97-AF65-F5344CB8AC3E}">
        <p14:creationId xmlns:p14="http://schemas.microsoft.com/office/powerpoint/2010/main" val="79451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1. Introduction</a:t>
            </a:r>
            <a:br>
              <a:rPr lang="en-GB" dirty="0" smtClean="0"/>
            </a:br>
            <a:endParaRPr lang="en-GB" dirty="0"/>
          </a:p>
        </p:txBody>
      </p:sp>
      <p:sp>
        <p:nvSpPr>
          <p:cNvPr id="3" name="Content Placeholder 2"/>
          <p:cNvSpPr>
            <a:spLocks noGrp="1"/>
          </p:cNvSpPr>
          <p:nvPr>
            <p:ph idx="1"/>
          </p:nvPr>
        </p:nvSpPr>
        <p:spPr>
          <a:xfrm>
            <a:off x="457200" y="836712"/>
            <a:ext cx="8229600" cy="5472608"/>
          </a:xfrm>
        </p:spPr>
        <p:txBody>
          <a:bodyPr>
            <a:normAutofit fontScale="25000" lnSpcReduction="20000"/>
          </a:bodyPr>
          <a:lstStyle/>
          <a:p>
            <a:pPr>
              <a:buNone/>
            </a:pPr>
            <a:r>
              <a:rPr lang="en-GB" sz="9600" dirty="0" smtClean="0"/>
              <a:t>Definition</a:t>
            </a:r>
          </a:p>
          <a:p>
            <a:pPr algn="just">
              <a:buFont typeface="Wingdings" pitchFamily="2" charset="2"/>
              <a:buChar char="Ø"/>
            </a:pPr>
            <a:r>
              <a:rPr lang="en-US" sz="10400" dirty="0" smtClean="0"/>
              <a:t>Disability is a complex phenomenon, reflecting the interaction between features of a person’s body and features of the society in which he or she lives (WHO; 2002), </a:t>
            </a:r>
            <a:r>
              <a:rPr lang="en-US" sz="8000" dirty="0" smtClean="0"/>
              <a:t>(</a:t>
            </a:r>
            <a:r>
              <a:rPr lang="en-US" sz="8000" i="1" dirty="0" smtClean="0"/>
              <a:t>International </a:t>
            </a:r>
            <a:r>
              <a:rPr lang="en-US" sz="8000" i="1" dirty="0"/>
              <a:t>Classification of Functioning, Disability and Health</a:t>
            </a:r>
            <a:r>
              <a:rPr lang="en-US" sz="8000" dirty="0"/>
              <a:t> (ICF</a:t>
            </a:r>
            <a:r>
              <a:rPr lang="en-US" sz="8000" dirty="0" smtClean="0"/>
              <a:t>))</a:t>
            </a:r>
          </a:p>
          <a:p>
            <a:pPr algn="just">
              <a:buFont typeface="Wingdings" pitchFamily="2" charset="2"/>
              <a:buChar char="Ø"/>
            </a:pPr>
            <a:endParaRPr lang="en-US" sz="6400" dirty="0" smtClean="0"/>
          </a:p>
          <a:p>
            <a:pPr algn="just">
              <a:buFont typeface="Wingdings" pitchFamily="2" charset="2"/>
              <a:buChar char="Ø"/>
            </a:pPr>
            <a:r>
              <a:rPr lang="en-US" sz="10400" dirty="0"/>
              <a:t>Based on the ICF definition of disability, over a billion people worldwide </a:t>
            </a:r>
            <a:r>
              <a:rPr lang="en-US" sz="10400" dirty="0" smtClean="0"/>
              <a:t>are PWDs (UBOS, 2012)</a:t>
            </a:r>
          </a:p>
          <a:p>
            <a:pPr lvl="0" algn="just">
              <a:buFont typeface="Wingdings" pitchFamily="2" charset="2"/>
              <a:buChar char="Ø"/>
            </a:pPr>
            <a:r>
              <a:rPr lang="en-GB" sz="9600" dirty="0" smtClean="0"/>
              <a:t>Uganda is a signatory to several international pieces of legislation advocating for the rights of persons with disabilities including the 2008 United Nations Convention on the Rights of Persons with Disabilities and 1983 International Labour Organisation Convention on Vocational Rehabilitation and Employment of disabled persons </a:t>
            </a:r>
          </a:p>
          <a:p>
            <a:pPr algn="just">
              <a:buFont typeface="Wingdings" pitchFamily="2" charset="2"/>
              <a:buChar char="Ø"/>
            </a:pPr>
            <a:endParaRPr lang="en-US" sz="6400" dirty="0" smtClean="0"/>
          </a:p>
          <a:p>
            <a:pPr>
              <a:buFont typeface="Wingdings" pitchFamily="2" charset="2"/>
              <a:buChar char="Ø"/>
            </a:pPr>
            <a:endParaRPr lang="en-US" sz="3300" dirty="0" smtClean="0"/>
          </a:p>
        </p:txBody>
      </p:sp>
      <p:sp>
        <p:nvSpPr>
          <p:cNvPr id="4" name="Slide Number Placeholder 3"/>
          <p:cNvSpPr>
            <a:spLocks noGrp="1"/>
          </p:cNvSpPr>
          <p:nvPr>
            <p:ph type="sldNum" sz="quarter" idx="12"/>
          </p:nvPr>
        </p:nvSpPr>
        <p:spPr/>
        <p:txBody>
          <a:bodyPr/>
          <a:lstStyle/>
          <a:p>
            <a:fld id="{2BCE059F-98EB-4FCE-9C98-6FC2BEC63F06}" type="slidenum">
              <a:rPr lang="en-GB" smtClean="0"/>
              <a:pPr/>
              <a:t>3</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dirty="0" smtClean="0"/>
              <a:t>Introduction - cont’d- 1</a:t>
            </a:r>
            <a:endParaRPr lang="en-GB" dirty="0"/>
          </a:p>
        </p:txBody>
      </p:sp>
      <p:sp>
        <p:nvSpPr>
          <p:cNvPr id="3" name="Content Placeholder 2"/>
          <p:cNvSpPr>
            <a:spLocks noGrp="1"/>
          </p:cNvSpPr>
          <p:nvPr>
            <p:ph idx="1"/>
          </p:nvPr>
        </p:nvSpPr>
        <p:spPr>
          <a:xfrm>
            <a:off x="457200" y="836712"/>
            <a:ext cx="8291264" cy="5688632"/>
          </a:xfrm>
        </p:spPr>
        <p:txBody>
          <a:bodyPr>
            <a:noAutofit/>
          </a:bodyPr>
          <a:lstStyle/>
          <a:p>
            <a:pPr marL="571500" indent="-571500" algn="just">
              <a:buFont typeface="+mj-lt"/>
              <a:buAutoNum type="romanLcPeriod"/>
            </a:pPr>
            <a:r>
              <a:rPr lang="en-GB" sz="1800" dirty="0" smtClean="0"/>
              <a:t>Uganda’s Constitution, 1995</a:t>
            </a:r>
            <a:r>
              <a:rPr lang="en-GB" sz="1800" dirty="0"/>
              <a:t>, recognizes the rights of </a:t>
            </a:r>
            <a:r>
              <a:rPr lang="en-GB" sz="1800" dirty="0" smtClean="0"/>
              <a:t>PWDs and </a:t>
            </a:r>
            <a:r>
              <a:rPr lang="en-GB" sz="1800" dirty="0"/>
              <a:t>provides the basis for the enactment of laws and development of policies that address </a:t>
            </a:r>
            <a:r>
              <a:rPr lang="en-GB" sz="1800" dirty="0" smtClean="0"/>
              <a:t>their concerns;</a:t>
            </a:r>
          </a:p>
          <a:p>
            <a:pPr marL="571500" lvl="0" indent="-571500" algn="just">
              <a:buFont typeface="+mj-lt"/>
              <a:buAutoNum type="romanLcPeriod"/>
            </a:pPr>
            <a:r>
              <a:rPr lang="en-GB" sz="1800" dirty="0" smtClean="0"/>
              <a:t>The </a:t>
            </a:r>
            <a:r>
              <a:rPr lang="en-GB" sz="1800" dirty="0"/>
              <a:t>Uganda National </a:t>
            </a:r>
            <a:r>
              <a:rPr lang="en-GB" sz="1800" dirty="0" smtClean="0"/>
              <a:t>Policy on Disability, 2006, ensures </a:t>
            </a:r>
            <a:r>
              <a:rPr lang="en-GB" sz="1800" dirty="0"/>
              <a:t>legal protection and equal opportunities for </a:t>
            </a:r>
            <a:r>
              <a:rPr lang="en-GB" sz="1800" dirty="0" smtClean="0"/>
              <a:t>PWDs, </a:t>
            </a:r>
            <a:r>
              <a:rPr lang="en-GB" sz="1800" dirty="0"/>
              <a:t>emphasizing a rights-based approach to </a:t>
            </a:r>
            <a:r>
              <a:rPr lang="en-GB" sz="1800" dirty="0" smtClean="0"/>
              <a:t>disability;</a:t>
            </a:r>
            <a:endParaRPr lang="en-GB" sz="1800" dirty="0"/>
          </a:p>
          <a:p>
            <a:pPr marL="571500" indent="-571500" algn="just">
              <a:buFont typeface="+mj-lt"/>
              <a:buAutoNum type="romanLcPeriod"/>
            </a:pPr>
            <a:r>
              <a:rPr lang="en-GB" sz="1800" dirty="0"/>
              <a:t>Equal Opportunities Commission </a:t>
            </a:r>
            <a:r>
              <a:rPr lang="en-GB" sz="1800" dirty="0" smtClean="0"/>
              <a:t>Act, 2008; provides for </a:t>
            </a:r>
            <a:r>
              <a:rPr lang="en-GB" sz="1800" dirty="0"/>
              <a:t>promoting equal opportunities for marginalised groups</a:t>
            </a:r>
            <a:r>
              <a:rPr lang="en-GB" sz="1800" dirty="0" smtClean="0"/>
              <a:t>, and PWDs inclusive; </a:t>
            </a:r>
          </a:p>
          <a:p>
            <a:pPr marL="571500" lvl="0" indent="-571500" algn="just">
              <a:buFont typeface="+mj-lt"/>
              <a:buAutoNum type="romanLcPeriod"/>
            </a:pPr>
            <a:r>
              <a:rPr lang="en-GB" sz="1800" dirty="0"/>
              <a:t>The 1996 Children’s Statute for </a:t>
            </a:r>
            <a:r>
              <a:rPr lang="en-GB" sz="1800" dirty="0" smtClean="0"/>
              <a:t>Early Assessment </a:t>
            </a:r>
            <a:r>
              <a:rPr lang="en-GB" sz="1800" dirty="0"/>
              <a:t>of </a:t>
            </a:r>
            <a:r>
              <a:rPr lang="en-GB" sz="1800" dirty="0" smtClean="0"/>
              <a:t>Disabilities </a:t>
            </a:r>
            <a:r>
              <a:rPr lang="en-GB" sz="1800" dirty="0"/>
              <a:t>amongst </a:t>
            </a:r>
            <a:r>
              <a:rPr lang="en-GB" sz="1800" dirty="0" smtClean="0"/>
              <a:t>children; to </a:t>
            </a:r>
            <a:r>
              <a:rPr lang="en-GB" sz="1800" dirty="0"/>
              <a:t>achieve early treatment, rehabilitation and </a:t>
            </a:r>
            <a:r>
              <a:rPr lang="en-GB" sz="1800" dirty="0" smtClean="0"/>
              <a:t>education;</a:t>
            </a:r>
            <a:endParaRPr lang="en-GB" sz="1800" dirty="0"/>
          </a:p>
          <a:p>
            <a:pPr marL="571500" lvl="0" indent="-571500" algn="just">
              <a:buFont typeface="+mj-lt"/>
              <a:buAutoNum type="romanLcPeriod"/>
            </a:pPr>
            <a:r>
              <a:rPr lang="en-GB" sz="1800" dirty="0"/>
              <a:t>The 1997 Local Government Act that established representation of PWDs at all local government levels for both males and females</a:t>
            </a:r>
            <a:r>
              <a:rPr lang="en-GB" sz="1800" dirty="0" smtClean="0"/>
              <a:t>.</a:t>
            </a:r>
            <a:r>
              <a:rPr lang="en-US" sz="1800" dirty="0" smtClean="0"/>
              <a:t> </a:t>
            </a:r>
            <a:endParaRPr lang="en-GB" sz="1800" dirty="0"/>
          </a:p>
          <a:p>
            <a:pPr marL="571500" lvl="0" indent="-571500" algn="just">
              <a:buFont typeface="+mj-lt"/>
              <a:buAutoNum type="romanLcPeriod"/>
            </a:pPr>
            <a:r>
              <a:rPr lang="en-GB" sz="1800" dirty="0"/>
              <a:t>The 1998 UNISE Act, for the establishment of the Uganda National Institute of Education (UNISE) for special teacher training for children with disabilities (CWDs). </a:t>
            </a:r>
          </a:p>
          <a:p>
            <a:pPr marL="571500" indent="-571500" algn="just">
              <a:buFont typeface="+mj-lt"/>
              <a:buAutoNum type="romanLcPeriod"/>
            </a:pPr>
            <a:r>
              <a:rPr lang="en-US" sz="1800" dirty="0" smtClean="0"/>
              <a:t>The practical enactment of the aforementioned laws include the election of PWDs at all levels of political life from the village to parliament, making Uganda one of the countries with the highest numbers of elected representatives with PWDs in the world (WHO &amp; World Bank 2011:171).</a:t>
            </a:r>
            <a:endParaRPr lang="en-GB" sz="1800" dirty="0"/>
          </a:p>
        </p:txBody>
      </p:sp>
      <p:sp>
        <p:nvSpPr>
          <p:cNvPr id="4" name="Slide Number Placeholder 3"/>
          <p:cNvSpPr>
            <a:spLocks noGrp="1"/>
          </p:cNvSpPr>
          <p:nvPr>
            <p:ph type="sldNum" sz="quarter" idx="12"/>
          </p:nvPr>
        </p:nvSpPr>
        <p:spPr/>
        <p:txBody>
          <a:bodyPr/>
          <a:lstStyle/>
          <a:p>
            <a:fld id="{2BCE059F-98EB-4FCE-9C98-6FC2BEC63F06}" type="slidenum">
              <a:rPr lang="en-GB" smtClean="0"/>
              <a:pPr/>
              <a:t>4</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576064"/>
          </a:xfrm>
        </p:spPr>
        <p:txBody>
          <a:bodyPr>
            <a:normAutofit fontScale="90000"/>
          </a:bodyPr>
          <a:lstStyle/>
          <a:p>
            <a:r>
              <a:rPr lang="en-GB" dirty="0" smtClean="0"/>
              <a:t/>
            </a:r>
            <a:br>
              <a:rPr lang="en-GB" dirty="0" smtClean="0"/>
            </a:br>
            <a:r>
              <a:rPr lang="en-GB" dirty="0" smtClean="0"/>
              <a:t/>
            </a:r>
            <a:br>
              <a:rPr lang="en-GB" dirty="0" smtClean="0"/>
            </a:br>
            <a:r>
              <a:rPr lang="en-GB" dirty="0" smtClean="0"/>
              <a:t>2. </a:t>
            </a:r>
            <a:r>
              <a:rPr lang="en-GB" dirty="0"/>
              <a:t>Current Status</a:t>
            </a:r>
            <a:br>
              <a:rPr lang="en-GB" dirty="0"/>
            </a:br>
            <a:r>
              <a:rPr lang="en-GB" dirty="0"/>
              <a:t> </a:t>
            </a:r>
            <a:br>
              <a:rPr lang="en-GB" dirty="0"/>
            </a:br>
            <a:endParaRPr lang="en-GB" dirty="0"/>
          </a:p>
        </p:txBody>
      </p:sp>
      <p:sp>
        <p:nvSpPr>
          <p:cNvPr id="3" name="Content Placeholder 2"/>
          <p:cNvSpPr>
            <a:spLocks noGrp="1"/>
          </p:cNvSpPr>
          <p:nvPr>
            <p:ph idx="1"/>
          </p:nvPr>
        </p:nvSpPr>
        <p:spPr>
          <a:xfrm>
            <a:off x="107504" y="980728"/>
            <a:ext cx="8928992" cy="5760640"/>
          </a:xfrm>
        </p:spPr>
        <p:txBody>
          <a:bodyPr>
            <a:normAutofit fontScale="70000" lnSpcReduction="20000"/>
          </a:bodyPr>
          <a:lstStyle/>
          <a:p>
            <a:pPr marL="514350" indent="-514350" algn="just">
              <a:buNone/>
            </a:pPr>
            <a:r>
              <a:rPr lang="en-GB" dirty="0" smtClean="0"/>
              <a:t>Uganda National Household Census (UNHC), 2014 reveals that:</a:t>
            </a:r>
          </a:p>
          <a:p>
            <a:pPr marL="514350" indent="-514350" algn="just">
              <a:buFont typeface="Wingdings" pitchFamily="2" charset="2"/>
              <a:buChar char="Ø"/>
            </a:pPr>
            <a:endParaRPr lang="en-US" dirty="0" smtClean="0"/>
          </a:p>
          <a:p>
            <a:pPr marL="514350" indent="-514350" algn="just">
              <a:buFont typeface="Wingdings" pitchFamily="2" charset="2"/>
              <a:buChar char="Ø"/>
            </a:pPr>
            <a:r>
              <a:rPr lang="en-US" dirty="0" smtClean="0"/>
              <a:t>Estimated that about 12% (4 million)of Uganda's population of 34 million  are PWDs as per the 2014 census</a:t>
            </a:r>
          </a:p>
          <a:p>
            <a:pPr marL="514350" indent="-514350" algn="just">
              <a:buFont typeface="Wingdings" pitchFamily="2" charset="2"/>
              <a:buChar char="Ø"/>
            </a:pPr>
            <a:r>
              <a:rPr lang="en-GB" dirty="0" smtClean="0"/>
              <a:t>O/w 80% of PWDs living in long term poverty with limited access to education, health facilities, sustainable housing and employment</a:t>
            </a:r>
          </a:p>
          <a:p>
            <a:pPr marL="514350" indent="-514350" algn="just">
              <a:buFont typeface="Wingdings" pitchFamily="2" charset="2"/>
              <a:buChar char="Ø"/>
            </a:pPr>
            <a:r>
              <a:rPr lang="en-GB" sz="3400" dirty="0" smtClean="0"/>
              <a:t>Uganda has a young population of PWDs; with  population  aged 2 years and above with disability prevalence rate of 12.4 %,  while the equivalent for 5 years and above  is close to 14 %;</a:t>
            </a:r>
          </a:p>
          <a:p>
            <a:pPr marL="514350" indent="-514350" algn="just">
              <a:buFont typeface="Wingdings" pitchFamily="2" charset="2"/>
              <a:buChar char="Ø"/>
            </a:pPr>
            <a:r>
              <a:rPr lang="en-GB" sz="3400" dirty="0" smtClean="0"/>
              <a:t>Disability is higher among women compared to men; </a:t>
            </a:r>
          </a:p>
          <a:p>
            <a:pPr marL="514350" indent="-514350" algn="just">
              <a:buFont typeface="Wingdings" pitchFamily="2" charset="2"/>
              <a:buChar char="Ø"/>
            </a:pPr>
            <a:r>
              <a:rPr lang="en-GB" sz="3400" dirty="0" smtClean="0"/>
              <a:t>The disability prevalence rate is higher among those living in the rural areas compared to those in the urban areas;</a:t>
            </a:r>
          </a:p>
          <a:p>
            <a:pPr marL="514350" indent="-514350" algn="just">
              <a:buFont typeface="Wingdings" pitchFamily="2" charset="2"/>
              <a:buChar char="Ø"/>
            </a:pPr>
            <a:r>
              <a:rPr lang="en-GB" sz="3400" dirty="0" smtClean="0"/>
              <a:t>Prevalence of societal and cultural negative attitudes and perceptions (exclusion of PWDs) have been indicated as the greatest obstacle to disability; “</a:t>
            </a:r>
            <a:r>
              <a:rPr lang="en-GB" sz="3400" b="1" dirty="0" smtClean="0"/>
              <a:t>Disability is Inability</a:t>
            </a:r>
            <a:r>
              <a:rPr lang="en-GB" sz="3400" dirty="0" smtClean="0"/>
              <a:t>”. </a:t>
            </a:r>
          </a:p>
          <a:p>
            <a:pPr marL="514350" indent="-514350"/>
            <a:endParaRPr lang="en-GB" sz="3400" dirty="0" smtClean="0"/>
          </a:p>
          <a:p>
            <a:pPr marL="514350" indent="-514350">
              <a:buFont typeface="+mj-lt"/>
              <a:buAutoNum type="alphaLcParenR"/>
            </a:pPr>
            <a:endParaRPr lang="en-GB" i="1" u="sng" dirty="0" smtClean="0"/>
          </a:p>
          <a:p>
            <a:pPr marL="514350" indent="-514350"/>
            <a:endParaRPr lang="en-GB" i="1" u="sng" dirty="0" smtClean="0"/>
          </a:p>
        </p:txBody>
      </p:sp>
      <p:sp>
        <p:nvSpPr>
          <p:cNvPr id="4" name="Slide Number Placeholder 3"/>
          <p:cNvSpPr>
            <a:spLocks noGrp="1"/>
          </p:cNvSpPr>
          <p:nvPr>
            <p:ph type="sldNum" sz="quarter" idx="12"/>
          </p:nvPr>
        </p:nvSpPr>
        <p:spPr/>
        <p:txBody>
          <a:bodyPr/>
          <a:lstStyle/>
          <a:p>
            <a:fld id="{2BCE059F-98EB-4FCE-9C98-6FC2BEC63F06}" type="slidenum">
              <a:rPr lang="en-GB" smtClean="0"/>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Current Status- cont’d-1</a:t>
            </a:r>
            <a:endParaRPr lang="en-GB" dirty="0"/>
          </a:p>
        </p:txBody>
      </p:sp>
      <p:sp>
        <p:nvSpPr>
          <p:cNvPr id="3" name="Content Placeholder 2"/>
          <p:cNvSpPr>
            <a:spLocks noGrp="1"/>
          </p:cNvSpPr>
          <p:nvPr>
            <p:ph idx="1"/>
          </p:nvPr>
        </p:nvSpPr>
        <p:spPr/>
        <p:txBody>
          <a:bodyPr>
            <a:normAutofit/>
          </a:bodyPr>
          <a:lstStyle/>
          <a:p>
            <a:r>
              <a:rPr lang="en-GB" dirty="0" smtClean="0"/>
              <a:t>The prevalence of disability increases with age </a:t>
            </a:r>
          </a:p>
          <a:p>
            <a:endParaRPr lang="en-GB" dirty="0" smtClean="0"/>
          </a:p>
          <a:p>
            <a:endParaRPr lang="en-GB" dirty="0" smtClean="0"/>
          </a:p>
          <a:p>
            <a:endParaRPr lang="en-GB" dirty="0" smtClean="0"/>
          </a:p>
          <a:p>
            <a:endParaRPr lang="en-GB" dirty="0" smtClean="0"/>
          </a:p>
          <a:p>
            <a:pPr>
              <a:buNone/>
            </a:pPr>
            <a:endParaRPr lang="en-GB" dirty="0" smtClean="0"/>
          </a:p>
          <a:p>
            <a:endParaRPr lang="en-GB" dirty="0"/>
          </a:p>
        </p:txBody>
      </p:sp>
      <p:sp>
        <p:nvSpPr>
          <p:cNvPr id="4" name="Slide Number Placeholder 3"/>
          <p:cNvSpPr>
            <a:spLocks noGrp="1"/>
          </p:cNvSpPr>
          <p:nvPr>
            <p:ph type="sldNum" sz="quarter" idx="12"/>
          </p:nvPr>
        </p:nvSpPr>
        <p:spPr/>
        <p:txBody>
          <a:bodyPr/>
          <a:lstStyle/>
          <a:p>
            <a:fld id="{2BCE059F-98EB-4FCE-9C98-6FC2BEC63F06}" type="slidenum">
              <a:rPr lang="en-GB" smtClean="0"/>
              <a:pPr/>
              <a:t>6</a:t>
            </a:fld>
            <a:endParaRPr lang="en-GB"/>
          </a:p>
        </p:txBody>
      </p:sp>
      <p:graphicFrame>
        <p:nvGraphicFramePr>
          <p:cNvPr id="6" name="Table 5"/>
          <p:cNvGraphicFramePr>
            <a:graphicFrameLocks noGrp="1"/>
          </p:cNvGraphicFramePr>
          <p:nvPr/>
        </p:nvGraphicFramePr>
        <p:xfrm>
          <a:off x="1547664" y="2276872"/>
          <a:ext cx="6096000" cy="2219960"/>
        </p:xfrm>
        <a:graphic>
          <a:graphicData uri="http://schemas.openxmlformats.org/drawingml/2006/table">
            <a:tbl>
              <a:tblPr firstRow="1" bandRow="1">
                <a:tableStyleId>{5C22544A-7EE6-4342-B048-85BDC9FD1C3A}</a:tableStyleId>
              </a:tblPr>
              <a:tblGrid>
                <a:gridCol w="3048000"/>
                <a:gridCol w="3048000"/>
              </a:tblGrid>
              <a:tr h="149736">
                <a:tc>
                  <a:txBody>
                    <a:bodyPr/>
                    <a:lstStyle/>
                    <a:p>
                      <a:r>
                        <a:rPr lang="en-GB" dirty="0" smtClean="0"/>
                        <a:t>AGE GROUP</a:t>
                      </a:r>
                      <a:endParaRPr lang="en-GB" dirty="0"/>
                    </a:p>
                  </a:txBody>
                  <a:tcPr/>
                </a:tc>
                <a:tc>
                  <a:txBody>
                    <a:bodyPr/>
                    <a:lstStyle/>
                    <a:p>
                      <a:r>
                        <a:rPr lang="en-GB" dirty="0" smtClean="0"/>
                        <a:t>DISABILITY</a:t>
                      </a:r>
                      <a:r>
                        <a:rPr lang="en-GB" baseline="0" dirty="0" smtClean="0"/>
                        <a:t> PREVALENCE (%)</a:t>
                      </a:r>
                      <a:endParaRPr lang="en-GB" dirty="0"/>
                    </a:p>
                  </a:txBody>
                  <a:tcPr/>
                </a:tc>
              </a:tr>
              <a:tr h="370840">
                <a:tc>
                  <a:txBody>
                    <a:bodyPr/>
                    <a:lstStyle/>
                    <a:p>
                      <a:r>
                        <a:rPr lang="en-GB" dirty="0" smtClean="0"/>
                        <a:t>5-29</a:t>
                      </a:r>
                      <a:endParaRPr lang="en-GB" dirty="0"/>
                    </a:p>
                  </a:txBody>
                  <a:tcPr/>
                </a:tc>
                <a:tc>
                  <a:txBody>
                    <a:bodyPr/>
                    <a:lstStyle/>
                    <a:p>
                      <a:r>
                        <a:rPr lang="en-GB" dirty="0" smtClean="0"/>
                        <a:t>12%</a:t>
                      </a:r>
                      <a:endParaRPr lang="en-GB" dirty="0"/>
                    </a:p>
                  </a:txBody>
                  <a:tcPr/>
                </a:tc>
              </a:tr>
              <a:tr h="370840">
                <a:tc>
                  <a:txBody>
                    <a:bodyPr/>
                    <a:lstStyle/>
                    <a:p>
                      <a:r>
                        <a:rPr lang="en-GB" dirty="0" smtClean="0"/>
                        <a:t>30-39</a:t>
                      </a:r>
                      <a:endParaRPr lang="en-GB" dirty="0"/>
                    </a:p>
                  </a:txBody>
                  <a:tcPr/>
                </a:tc>
                <a:tc>
                  <a:txBody>
                    <a:bodyPr/>
                    <a:lstStyle/>
                    <a:p>
                      <a:r>
                        <a:rPr lang="en-GB" dirty="0" smtClean="0"/>
                        <a:t>19%</a:t>
                      </a:r>
                      <a:endParaRPr lang="en-GB" dirty="0"/>
                    </a:p>
                  </a:txBody>
                  <a:tcPr/>
                </a:tc>
              </a:tr>
              <a:tr h="370840">
                <a:tc>
                  <a:txBody>
                    <a:bodyPr/>
                    <a:lstStyle/>
                    <a:p>
                      <a:r>
                        <a:rPr lang="en-GB" dirty="0" smtClean="0"/>
                        <a:t>40-49</a:t>
                      </a:r>
                      <a:endParaRPr lang="en-GB" dirty="0"/>
                    </a:p>
                  </a:txBody>
                  <a:tcPr/>
                </a:tc>
                <a:tc>
                  <a:txBody>
                    <a:bodyPr/>
                    <a:lstStyle/>
                    <a:p>
                      <a:r>
                        <a:rPr lang="en-GB" dirty="0" smtClean="0"/>
                        <a:t>31%</a:t>
                      </a:r>
                      <a:endParaRPr lang="en-GB" dirty="0"/>
                    </a:p>
                  </a:txBody>
                  <a:tcPr/>
                </a:tc>
              </a:tr>
              <a:tr h="370840">
                <a:tc>
                  <a:txBody>
                    <a:bodyPr/>
                    <a:lstStyle/>
                    <a:p>
                      <a:r>
                        <a:rPr lang="en-GB" dirty="0" smtClean="0"/>
                        <a:t>50-59</a:t>
                      </a:r>
                      <a:endParaRPr lang="en-GB" dirty="0"/>
                    </a:p>
                  </a:txBody>
                  <a:tcPr/>
                </a:tc>
                <a:tc>
                  <a:txBody>
                    <a:bodyPr/>
                    <a:lstStyle/>
                    <a:p>
                      <a:r>
                        <a:rPr lang="en-GB" dirty="0" smtClean="0"/>
                        <a:t>49%</a:t>
                      </a:r>
                      <a:endParaRPr lang="en-GB" dirty="0"/>
                    </a:p>
                  </a:txBody>
                  <a:tcPr/>
                </a:tc>
              </a:tr>
              <a:tr h="370840">
                <a:tc>
                  <a:txBody>
                    <a:bodyPr/>
                    <a:lstStyle/>
                    <a:p>
                      <a:endParaRPr lang="en-GB" dirty="0"/>
                    </a:p>
                  </a:txBody>
                  <a:tcPr/>
                </a:tc>
                <a:tc>
                  <a:txBody>
                    <a:bodyPr/>
                    <a:lstStyle/>
                    <a:p>
                      <a:endParaRPr lang="en-GB"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solidFill>
                  <a:prstClr val="black"/>
                </a:solidFill>
              </a:rPr>
              <a:t>2. Current Status- Cont’d-2</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67209019"/>
              </p:ext>
            </p:extLst>
          </p:nvPr>
        </p:nvGraphicFramePr>
        <p:xfrm>
          <a:off x="107501" y="1600200"/>
          <a:ext cx="8496949" cy="2404865"/>
        </p:xfrm>
        <a:graphic>
          <a:graphicData uri="http://schemas.openxmlformats.org/drawingml/2006/table">
            <a:tbl>
              <a:tblPr firstRow="1" bandRow="1">
                <a:tableStyleId>{5C22544A-7EE6-4342-B048-85BDC9FD1C3A}</a:tableStyleId>
              </a:tblPr>
              <a:tblGrid>
                <a:gridCol w="1213850"/>
                <a:gridCol w="1321531"/>
                <a:gridCol w="1106168"/>
                <a:gridCol w="1213850"/>
                <a:gridCol w="1213850"/>
                <a:gridCol w="1275570"/>
                <a:gridCol w="1152130"/>
              </a:tblGrid>
              <a:tr h="599420">
                <a:tc gridSpan="7">
                  <a:txBody>
                    <a:bodyPr/>
                    <a:lstStyle/>
                    <a:p>
                      <a:pPr algn="l" fontAlgn="t"/>
                      <a:r>
                        <a:rPr lang="en-GB" sz="1800" b="0" i="0" u="none" strike="noStrike" dirty="0">
                          <a:solidFill>
                            <a:srgbClr val="000000"/>
                          </a:solidFill>
                          <a:effectLst/>
                          <a:latin typeface="Bookman Old Style"/>
                        </a:rPr>
                        <a:t>Population Distribution by Disability Status (2014)</a:t>
                      </a:r>
                    </a:p>
                  </a:txBody>
                  <a:tcPr marL="9525" marR="9525" marT="9525"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599420">
                <a:tc>
                  <a:txBody>
                    <a:bodyPr/>
                    <a:lstStyle/>
                    <a:p>
                      <a:pPr algn="l" fontAlgn="b"/>
                      <a:r>
                        <a:rPr lang="en-GB" sz="1800" b="0" i="0" u="none" strike="noStrike">
                          <a:solidFill>
                            <a:srgbClr val="000000"/>
                          </a:solidFill>
                          <a:effectLst/>
                          <a:latin typeface="Bookman Old Style"/>
                        </a:rPr>
                        <a:t> </a:t>
                      </a:r>
                    </a:p>
                  </a:txBody>
                  <a:tcPr marL="9525" marR="9525" marT="9525" marB="0" anchor="b"/>
                </a:tc>
                <a:tc gridSpan="2">
                  <a:txBody>
                    <a:bodyPr/>
                    <a:lstStyle/>
                    <a:p>
                      <a:pPr algn="ctr" fontAlgn="b"/>
                      <a:r>
                        <a:rPr lang="en-GB" sz="1600" b="0" i="0" u="none" strike="noStrike" dirty="0">
                          <a:solidFill>
                            <a:srgbClr val="000000"/>
                          </a:solidFill>
                          <a:effectLst/>
                          <a:latin typeface="Bookman Old Style"/>
                        </a:rPr>
                        <a:t>Disability</a:t>
                      </a:r>
                    </a:p>
                  </a:txBody>
                  <a:tcPr marL="9525" marR="9525" marT="9525" marB="0" anchor="b"/>
                </a:tc>
                <a:tc hMerge="1">
                  <a:txBody>
                    <a:bodyPr/>
                    <a:lstStyle/>
                    <a:p>
                      <a:endParaRPr lang="en-GB"/>
                    </a:p>
                  </a:txBody>
                  <a:tcPr/>
                </a:tc>
                <a:tc gridSpan="4">
                  <a:txBody>
                    <a:bodyPr/>
                    <a:lstStyle/>
                    <a:p>
                      <a:pPr algn="ctr" fontAlgn="b"/>
                      <a:r>
                        <a:rPr lang="en-GB" sz="1600" b="0" i="0" u="none" strike="noStrike" dirty="0">
                          <a:solidFill>
                            <a:srgbClr val="000000"/>
                          </a:solidFill>
                          <a:effectLst/>
                          <a:latin typeface="Bookman Old Style"/>
                        </a:rPr>
                        <a:t>Type of disability</a:t>
                      </a:r>
                    </a:p>
                  </a:txBody>
                  <a:tcPr marL="9525" marR="9525" marT="9525" marB="0" anchor="b"/>
                </a:tc>
                <a:tc hMerge="1">
                  <a:txBody>
                    <a:bodyPr/>
                    <a:lstStyle/>
                    <a:p>
                      <a:endParaRPr lang="en-GB"/>
                    </a:p>
                  </a:txBody>
                  <a:tcPr/>
                </a:tc>
                <a:tc hMerge="1">
                  <a:txBody>
                    <a:bodyPr/>
                    <a:lstStyle/>
                    <a:p>
                      <a:endParaRPr lang="en-GB"/>
                    </a:p>
                  </a:txBody>
                  <a:tcPr/>
                </a:tc>
                <a:tc hMerge="1">
                  <a:txBody>
                    <a:bodyPr/>
                    <a:lstStyle/>
                    <a:p>
                      <a:endParaRPr lang="en-GB"/>
                    </a:p>
                  </a:txBody>
                  <a:tcPr/>
                </a:tc>
              </a:tr>
              <a:tr h="606605">
                <a:tc>
                  <a:txBody>
                    <a:bodyPr/>
                    <a:lstStyle/>
                    <a:p>
                      <a:pPr algn="l" fontAlgn="t"/>
                      <a:r>
                        <a:rPr lang="en-GB" sz="1800" b="0" i="0" u="none" strike="noStrike">
                          <a:solidFill>
                            <a:srgbClr val="000000"/>
                          </a:solidFill>
                          <a:effectLst/>
                          <a:latin typeface="Bookman Old Style"/>
                        </a:rPr>
                        <a:t> </a:t>
                      </a:r>
                    </a:p>
                  </a:txBody>
                  <a:tcPr marL="9525" marR="9525" marT="9525" marB="0"/>
                </a:tc>
                <a:tc>
                  <a:txBody>
                    <a:bodyPr/>
                    <a:lstStyle/>
                    <a:p>
                      <a:pPr algn="l" fontAlgn="t"/>
                      <a:r>
                        <a:rPr lang="en-GB" sz="1600" b="0" i="0" u="none" strike="noStrike" dirty="0">
                          <a:solidFill>
                            <a:srgbClr val="000000"/>
                          </a:solidFill>
                          <a:effectLst/>
                          <a:latin typeface="Bookman Old Style"/>
                        </a:rPr>
                        <a:t>Without A Disability</a:t>
                      </a:r>
                    </a:p>
                  </a:txBody>
                  <a:tcPr marL="9525" marR="9525" marT="9525" marB="0"/>
                </a:tc>
                <a:tc>
                  <a:txBody>
                    <a:bodyPr/>
                    <a:lstStyle/>
                    <a:p>
                      <a:pPr algn="l" fontAlgn="t"/>
                      <a:r>
                        <a:rPr lang="en-GB" sz="1600" b="0" i="0" u="none" strike="noStrike" dirty="0">
                          <a:solidFill>
                            <a:srgbClr val="000000"/>
                          </a:solidFill>
                          <a:effectLst/>
                          <a:latin typeface="Bookman Old Style"/>
                        </a:rPr>
                        <a:t>With A Disability</a:t>
                      </a:r>
                    </a:p>
                  </a:txBody>
                  <a:tcPr marL="9525" marR="9525" marT="9525" marB="0"/>
                </a:tc>
                <a:tc>
                  <a:txBody>
                    <a:bodyPr/>
                    <a:lstStyle/>
                    <a:p>
                      <a:pPr algn="l" fontAlgn="t"/>
                      <a:r>
                        <a:rPr lang="en-GB" sz="1600" b="0" i="0" u="none" strike="noStrike" dirty="0">
                          <a:solidFill>
                            <a:srgbClr val="000000"/>
                          </a:solidFill>
                          <a:effectLst/>
                          <a:latin typeface="Bookman Old Style"/>
                        </a:rPr>
                        <a:t>Seeing</a:t>
                      </a:r>
                    </a:p>
                  </a:txBody>
                  <a:tcPr marL="9525" marR="9525" marT="9525" marB="0"/>
                </a:tc>
                <a:tc>
                  <a:txBody>
                    <a:bodyPr/>
                    <a:lstStyle/>
                    <a:p>
                      <a:pPr algn="l" fontAlgn="t"/>
                      <a:r>
                        <a:rPr lang="en-GB" sz="1600" b="0" i="0" u="none" strike="noStrike" dirty="0">
                          <a:solidFill>
                            <a:srgbClr val="000000"/>
                          </a:solidFill>
                          <a:effectLst/>
                          <a:latin typeface="Bookman Old Style"/>
                        </a:rPr>
                        <a:t> </a:t>
                      </a:r>
                      <a:r>
                        <a:rPr lang="en-GB" sz="1600" b="0" i="0" u="none" strike="noStrike" dirty="0" smtClean="0">
                          <a:solidFill>
                            <a:srgbClr val="000000"/>
                          </a:solidFill>
                          <a:effectLst/>
                          <a:latin typeface="Bookman Old Style"/>
                        </a:rPr>
                        <a:t>Hearing</a:t>
                      </a:r>
                      <a:endParaRPr lang="en-GB" sz="1600" b="0" i="0" u="none" strike="noStrike" dirty="0">
                        <a:solidFill>
                          <a:srgbClr val="000000"/>
                        </a:solidFill>
                        <a:effectLst/>
                        <a:latin typeface="Bookman Old Style"/>
                      </a:endParaRPr>
                    </a:p>
                  </a:txBody>
                  <a:tcPr marL="9525" marR="9525" marT="9525" marB="0"/>
                </a:tc>
                <a:tc>
                  <a:txBody>
                    <a:bodyPr/>
                    <a:lstStyle/>
                    <a:p>
                      <a:pPr algn="l" fontAlgn="t"/>
                      <a:r>
                        <a:rPr lang="en-GB" sz="1600" b="0" i="0" u="none" strike="noStrike" dirty="0" smtClean="0">
                          <a:solidFill>
                            <a:srgbClr val="000000"/>
                          </a:solidFill>
                          <a:effectLst/>
                          <a:latin typeface="Bookman Old Style"/>
                        </a:rPr>
                        <a:t>Remembering</a:t>
                      </a:r>
                      <a:endParaRPr lang="en-GB" sz="1600" b="0" i="0" u="none" strike="noStrike" dirty="0">
                        <a:solidFill>
                          <a:srgbClr val="000000"/>
                        </a:solidFill>
                        <a:effectLst/>
                        <a:latin typeface="Bookman Old Style"/>
                      </a:endParaRPr>
                    </a:p>
                  </a:txBody>
                  <a:tcPr marL="9525" marR="9525" marT="9525" marB="0"/>
                </a:tc>
                <a:tc>
                  <a:txBody>
                    <a:bodyPr/>
                    <a:lstStyle/>
                    <a:p>
                      <a:pPr algn="l" fontAlgn="t"/>
                      <a:r>
                        <a:rPr lang="en-GB" sz="1600" b="0" i="0" u="none" strike="noStrike" dirty="0" smtClean="0">
                          <a:solidFill>
                            <a:srgbClr val="000000"/>
                          </a:solidFill>
                          <a:effectLst/>
                          <a:latin typeface="Bookman Old Style"/>
                        </a:rPr>
                        <a:t>Walking</a:t>
                      </a:r>
                      <a:endParaRPr lang="en-GB" sz="1600" b="0" i="0" u="none" strike="noStrike" dirty="0">
                        <a:solidFill>
                          <a:srgbClr val="000000"/>
                        </a:solidFill>
                        <a:effectLst/>
                        <a:latin typeface="Bookman Old Style"/>
                      </a:endParaRPr>
                    </a:p>
                  </a:txBody>
                  <a:tcPr marL="9525" marR="9525" marT="9525" marB="0"/>
                </a:tc>
              </a:tr>
              <a:tr h="599420">
                <a:tc>
                  <a:txBody>
                    <a:bodyPr/>
                    <a:lstStyle/>
                    <a:p>
                      <a:pPr algn="l" fontAlgn="b"/>
                      <a:r>
                        <a:rPr lang="en-GB" sz="1800" b="1" i="0" u="none" strike="noStrike" dirty="0">
                          <a:solidFill>
                            <a:srgbClr val="000000"/>
                          </a:solidFill>
                          <a:effectLst/>
                          <a:latin typeface="Bookman Old Style"/>
                        </a:rPr>
                        <a:t>Total</a:t>
                      </a:r>
                    </a:p>
                  </a:txBody>
                  <a:tcPr marL="9525" marR="9525" marT="9525" marB="0" anchor="b"/>
                </a:tc>
                <a:tc>
                  <a:txBody>
                    <a:bodyPr/>
                    <a:lstStyle/>
                    <a:p>
                      <a:pPr algn="r" fontAlgn="b"/>
                      <a:r>
                        <a:rPr lang="en-GB" sz="1600" b="0" i="0" u="none" strike="noStrike" dirty="0">
                          <a:solidFill>
                            <a:srgbClr val="000000"/>
                          </a:solidFill>
                          <a:effectLst/>
                          <a:latin typeface="Bookman Old Style"/>
                        </a:rPr>
                        <a:t>28,610,240</a:t>
                      </a:r>
                    </a:p>
                  </a:txBody>
                  <a:tcPr marL="9525" marR="9525" marT="9525" marB="0" anchor="b"/>
                </a:tc>
                <a:tc>
                  <a:txBody>
                    <a:bodyPr/>
                    <a:lstStyle/>
                    <a:p>
                      <a:pPr algn="r" fontAlgn="b"/>
                      <a:r>
                        <a:rPr lang="en-GB" sz="1600" b="0" i="0" u="none" strike="noStrike" dirty="0">
                          <a:solidFill>
                            <a:srgbClr val="000000"/>
                          </a:solidFill>
                          <a:effectLst/>
                          <a:latin typeface="Bookman Old Style"/>
                        </a:rPr>
                        <a:t>4,096,477</a:t>
                      </a:r>
                    </a:p>
                  </a:txBody>
                  <a:tcPr marL="9525" marR="9525" marT="9525" marB="0" anchor="b"/>
                </a:tc>
                <a:tc>
                  <a:txBody>
                    <a:bodyPr/>
                    <a:lstStyle/>
                    <a:p>
                      <a:pPr algn="r" fontAlgn="b"/>
                      <a:r>
                        <a:rPr lang="en-GB" sz="1600" b="0" i="0" u="none" strike="noStrike" dirty="0">
                          <a:solidFill>
                            <a:srgbClr val="000000"/>
                          </a:solidFill>
                          <a:effectLst/>
                          <a:latin typeface="Bookman Old Style"/>
                        </a:rPr>
                        <a:t>2,129,279</a:t>
                      </a:r>
                    </a:p>
                  </a:txBody>
                  <a:tcPr marL="9525" marR="9525" marT="9525" marB="0" anchor="b"/>
                </a:tc>
                <a:tc>
                  <a:txBody>
                    <a:bodyPr/>
                    <a:lstStyle/>
                    <a:p>
                      <a:pPr algn="r" fontAlgn="b"/>
                      <a:r>
                        <a:rPr lang="en-GB" sz="1600" b="0" i="0" u="none" strike="noStrike" dirty="0">
                          <a:solidFill>
                            <a:srgbClr val="000000"/>
                          </a:solidFill>
                          <a:effectLst/>
                          <a:latin typeface="Bookman Old Style"/>
                        </a:rPr>
                        <a:t>1,083,649</a:t>
                      </a:r>
                    </a:p>
                  </a:txBody>
                  <a:tcPr marL="9525" marR="9525" marT="9525" marB="0" anchor="b"/>
                </a:tc>
                <a:tc>
                  <a:txBody>
                    <a:bodyPr/>
                    <a:lstStyle/>
                    <a:p>
                      <a:pPr algn="r" fontAlgn="b"/>
                      <a:r>
                        <a:rPr lang="en-GB" sz="1600" b="0" i="0" u="none" strike="noStrike" dirty="0">
                          <a:solidFill>
                            <a:srgbClr val="000000"/>
                          </a:solidFill>
                          <a:effectLst/>
                          <a:latin typeface="Bookman Old Style"/>
                        </a:rPr>
                        <a:t>1,776,911</a:t>
                      </a:r>
                    </a:p>
                  </a:txBody>
                  <a:tcPr marL="9525" marR="9525" marT="9525" marB="0" anchor="b"/>
                </a:tc>
                <a:tc>
                  <a:txBody>
                    <a:bodyPr/>
                    <a:lstStyle/>
                    <a:p>
                      <a:pPr algn="r" fontAlgn="b"/>
                      <a:r>
                        <a:rPr lang="en-GB" sz="1600" b="0" i="0" u="none" strike="noStrike" dirty="0">
                          <a:solidFill>
                            <a:srgbClr val="000000"/>
                          </a:solidFill>
                          <a:effectLst/>
                          <a:latin typeface="Bookman Old Style"/>
                        </a:rPr>
                        <a:t>1,476,959</a:t>
                      </a:r>
                    </a:p>
                  </a:txBody>
                  <a:tcPr marL="9525" marR="9525" marT="9525" marB="0" anchor="b"/>
                </a:tc>
              </a:tr>
            </a:tbl>
          </a:graphicData>
        </a:graphic>
      </p:graphicFrame>
      <p:sp>
        <p:nvSpPr>
          <p:cNvPr id="4" name="Slide Number Placeholder 3"/>
          <p:cNvSpPr>
            <a:spLocks noGrp="1"/>
          </p:cNvSpPr>
          <p:nvPr>
            <p:ph type="sldNum" sz="quarter" idx="12"/>
          </p:nvPr>
        </p:nvSpPr>
        <p:spPr/>
        <p:txBody>
          <a:bodyPr/>
          <a:lstStyle/>
          <a:p>
            <a:fld id="{2BCE059F-98EB-4FCE-9C98-6FC2BEC63F06}" type="slidenum">
              <a:rPr lang="en-GB" smtClean="0"/>
              <a:pPr/>
              <a:t>7</a:t>
            </a:fld>
            <a:endParaRPr lang="en-GB"/>
          </a:p>
        </p:txBody>
      </p:sp>
    </p:spTree>
    <p:extLst>
      <p:ext uri="{BB962C8B-B14F-4D97-AF65-F5344CB8AC3E}">
        <p14:creationId xmlns:p14="http://schemas.microsoft.com/office/powerpoint/2010/main" val="1378833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504056"/>
          </a:xfrm>
        </p:spPr>
        <p:txBody>
          <a:bodyPr>
            <a:normAutofit fontScale="90000"/>
          </a:bodyPr>
          <a:lstStyle/>
          <a:p>
            <a:r>
              <a:rPr lang="en-GB" dirty="0" smtClean="0"/>
              <a:t/>
            </a:r>
            <a:br>
              <a:rPr lang="en-GB" dirty="0" smtClean="0"/>
            </a:br>
            <a:r>
              <a:rPr lang="en-GB" dirty="0" smtClean="0"/>
              <a:t>2. Current Status - cont’d -3</a:t>
            </a:r>
            <a:r>
              <a:rPr lang="en-GB" dirty="0"/>
              <a:t/>
            </a:r>
            <a:br>
              <a:rPr lang="en-GB" dirty="0"/>
            </a:br>
            <a:endParaRPr lang="en-US" dirty="0"/>
          </a:p>
        </p:txBody>
      </p:sp>
      <p:pic>
        <p:nvPicPr>
          <p:cNvPr id="5" name="Content Placeholder 4"/>
          <p:cNvPicPr>
            <a:picLocks noGrp="1"/>
          </p:cNvPicPr>
          <p:nvPr>
            <p:ph idx="1"/>
          </p:nvPr>
        </p:nvPicPr>
        <p:blipFill rotWithShape="1">
          <a:blip r:embed="rId2" cstate="print"/>
          <a:srcRect l="13449" t="20624" r="12652" b="21491"/>
          <a:stretch/>
        </p:blipFill>
        <p:spPr bwMode="auto">
          <a:xfrm>
            <a:off x="0" y="764704"/>
            <a:ext cx="9144000" cy="6093296"/>
          </a:xfrm>
          <a:prstGeom prst="rect">
            <a:avLst/>
          </a:prstGeom>
          <a:ln>
            <a:noFill/>
          </a:ln>
          <a:extLst>
            <a:ext uri="{53640926-AAD7-44D8-BBD7-CCE9431645EC}">
              <a14:shadowObscured xmlns:a14="http://schemas.microsoft.com/office/drawing/2010/main"/>
            </a:ext>
          </a:extLst>
        </p:spPr>
      </p:pic>
      <p:sp>
        <p:nvSpPr>
          <p:cNvPr id="4" name="Slide Number Placeholder 3"/>
          <p:cNvSpPr>
            <a:spLocks noGrp="1"/>
          </p:cNvSpPr>
          <p:nvPr>
            <p:ph type="sldNum" sz="quarter" idx="12"/>
          </p:nvPr>
        </p:nvSpPr>
        <p:spPr/>
        <p:txBody>
          <a:bodyPr/>
          <a:lstStyle/>
          <a:p>
            <a:fld id="{2BCE059F-98EB-4FCE-9C98-6FC2BEC63F06}" type="slidenum">
              <a:rPr lang="en-GB" smtClean="0"/>
              <a:pPr/>
              <a:t>8</a:t>
            </a:fld>
            <a:endParaRPr lang="en-GB"/>
          </a:p>
        </p:txBody>
      </p:sp>
    </p:spTree>
    <p:extLst>
      <p:ext uri="{BB962C8B-B14F-4D97-AF65-F5344CB8AC3E}">
        <p14:creationId xmlns:p14="http://schemas.microsoft.com/office/powerpoint/2010/main" val="78846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sz="4000" dirty="0" smtClean="0">
                <a:solidFill>
                  <a:prstClr val="black"/>
                </a:solidFill>
              </a:rPr>
              <a:t>2. Current </a:t>
            </a:r>
            <a:r>
              <a:rPr lang="en-GB" sz="4000" dirty="0">
                <a:solidFill>
                  <a:prstClr val="black"/>
                </a:solidFill>
              </a:rPr>
              <a:t>Status - cont’d </a:t>
            </a:r>
            <a:r>
              <a:rPr lang="en-GB" sz="4000" dirty="0" smtClean="0">
                <a:solidFill>
                  <a:prstClr val="black"/>
                </a:solidFill>
              </a:rPr>
              <a:t>-4</a:t>
            </a:r>
            <a:r>
              <a:rPr lang="en-GB" sz="4000" dirty="0">
                <a:solidFill>
                  <a:prstClr val="black"/>
                </a:solidFill>
              </a:rPr>
              <a:t/>
            </a:r>
            <a:br>
              <a:rPr lang="en-GB" sz="4000" dirty="0">
                <a:solidFill>
                  <a:prstClr val="black"/>
                </a:solidFill>
              </a:rPr>
            </a:b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09569814"/>
              </p:ext>
            </p:extLst>
          </p:nvPr>
        </p:nvGraphicFramePr>
        <p:xfrm>
          <a:off x="107504" y="1600200"/>
          <a:ext cx="8928992" cy="3602764"/>
        </p:xfrm>
        <a:graphic>
          <a:graphicData uri="http://schemas.openxmlformats.org/drawingml/2006/table">
            <a:tbl>
              <a:tblPr firstRow="1" bandRow="1">
                <a:tableStyleId>{5C22544A-7EE6-4342-B048-85BDC9FD1C3A}</a:tableStyleId>
              </a:tblPr>
              <a:tblGrid>
                <a:gridCol w="4752528"/>
                <a:gridCol w="4176464"/>
              </a:tblGrid>
              <a:tr h="725057">
                <a:tc>
                  <a:txBody>
                    <a:bodyPr/>
                    <a:lstStyle/>
                    <a:p>
                      <a:pPr algn="l" fontAlgn="t"/>
                      <a:r>
                        <a:rPr lang="en-US" sz="2800" b="0" i="0" u="none" strike="noStrike" dirty="0">
                          <a:solidFill>
                            <a:srgbClr val="000000"/>
                          </a:solidFill>
                          <a:effectLst/>
                          <a:latin typeface="Bookman Old Style"/>
                        </a:rPr>
                        <a:t>Economic Activity status (10 years+)</a:t>
                      </a:r>
                      <a:endParaRPr lang="en-GB" sz="2800" b="0" i="0" u="none" strike="noStrike" dirty="0">
                        <a:solidFill>
                          <a:srgbClr val="000000"/>
                        </a:solidFill>
                        <a:effectLst/>
                        <a:latin typeface="Bookman Old Style"/>
                      </a:endParaRPr>
                    </a:p>
                  </a:txBody>
                  <a:tcPr marL="9525" marR="9525" marT="9525" marB="0"/>
                </a:tc>
                <a:tc>
                  <a:txBody>
                    <a:bodyPr/>
                    <a:lstStyle/>
                    <a:p>
                      <a:pPr algn="l" fontAlgn="t"/>
                      <a:r>
                        <a:rPr lang="en-GB" sz="2800" b="0" i="0" u="none" strike="noStrike" dirty="0" smtClean="0">
                          <a:solidFill>
                            <a:srgbClr val="000000"/>
                          </a:solidFill>
                          <a:effectLst/>
                          <a:latin typeface="Bookman Old Style"/>
                        </a:rPr>
                        <a:t>With </a:t>
                      </a:r>
                      <a:r>
                        <a:rPr lang="en-GB" sz="2800" b="0" i="0" u="none" strike="noStrike" dirty="0">
                          <a:solidFill>
                            <a:srgbClr val="000000"/>
                          </a:solidFill>
                          <a:effectLst/>
                          <a:latin typeface="Bookman Old Style"/>
                        </a:rPr>
                        <a:t>A Disability</a:t>
                      </a:r>
                    </a:p>
                  </a:txBody>
                  <a:tcPr marL="9525" marR="9525" marT="9525" marB="0"/>
                </a:tc>
              </a:tr>
              <a:tr h="725057">
                <a:tc>
                  <a:txBody>
                    <a:bodyPr/>
                    <a:lstStyle/>
                    <a:p>
                      <a:pPr algn="l" fontAlgn="t"/>
                      <a:r>
                        <a:rPr lang="en-US" sz="2800" b="0" i="0" u="none" strike="noStrike" dirty="0">
                          <a:solidFill>
                            <a:srgbClr val="000000"/>
                          </a:solidFill>
                          <a:effectLst/>
                          <a:latin typeface="Bookman Old Style"/>
                        </a:rPr>
                        <a:t>Working</a:t>
                      </a:r>
                      <a:endParaRPr lang="en-GB" sz="2800" b="0" i="0" u="none" strike="noStrike" dirty="0">
                        <a:solidFill>
                          <a:srgbClr val="000000"/>
                        </a:solidFill>
                        <a:effectLst/>
                        <a:latin typeface="Bookman Old Style"/>
                      </a:endParaRPr>
                    </a:p>
                  </a:txBody>
                  <a:tcPr marL="9525" marR="9525" marT="9525" marB="0"/>
                </a:tc>
                <a:tc>
                  <a:txBody>
                    <a:bodyPr/>
                    <a:lstStyle/>
                    <a:p>
                      <a:pPr algn="l" fontAlgn="t"/>
                      <a:r>
                        <a:rPr lang="en-GB" sz="2800" b="0" i="0" u="none" strike="noStrike" dirty="0">
                          <a:solidFill>
                            <a:srgbClr val="000000"/>
                          </a:solidFill>
                          <a:effectLst/>
                          <a:latin typeface="Bookman Old Style"/>
                        </a:rPr>
                        <a:t>24,753</a:t>
                      </a:r>
                    </a:p>
                  </a:txBody>
                  <a:tcPr marL="9525" marR="9525" marT="9525" marB="0"/>
                </a:tc>
              </a:tr>
              <a:tr h="725057">
                <a:tc>
                  <a:txBody>
                    <a:bodyPr/>
                    <a:lstStyle/>
                    <a:p>
                      <a:pPr algn="l" fontAlgn="t"/>
                      <a:r>
                        <a:rPr lang="en-US" sz="2800" b="0" i="0" u="none" strike="noStrike" dirty="0">
                          <a:solidFill>
                            <a:srgbClr val="000000"/>
                          </a:solidFill>
                          <a:effectLst/>
                          <a:latin typeface="Bookman Old Style"/>
                        </a:rPr>
                        <a:t>Actively looking for work</a:t>
                      </a:r>
                      <a:endParaRPr lang="en-GB" sz="2800" b="0" i="0" u="none" strike="noStrike" dirty="0">
                        <a:solidFill>
                          <a:srgbClr val="000000"/>
                        </a:solidFill>
                        <a:effectLst/>
                        <a:latin typeface="Bookman Old Style"/>
                      </a:endParaRPr>
                    </a:p>
                  </a:txBody>
                  <a:tcPr marL="9525" marR="9525" marT="9525" marB="0"/>
                </a:tc>
                <a:tc>
                  <a:txBody>
                    <a:bodyPr/>
                    <a:lstStyle/>
                    <a:p>
                      <a:pPr algn="l" fontAlgn="t"/>
                      <a:r>
                        <a:rPr lang="en-GB" sz="2800" b="0" i="0" u="none" strike="noStrike" dirty="0">
                          <a:solidFill>
                            <a:srgbClr val="000000"/>
                          </a:solidFill>
                          <a:effectLst/>
                          <a:latin typeface="Bookman Old Style"/>
                        </a:rPr>
                        <a:t>800</a:t>
                      </a:r>
                    </a:p>
                  </a:txBody>
                  <a:tcPr marL="9525" marR="9525" marT="9525" marB="0"/>
                </a:tc>
              </a:tr>
              <a:tr h="733748">
                <a:tc>
                  <a:txBody>
                    <a:bodyPr/>
                    <a:lstStyle/>
                    <a:p>
                      <a:pPr algn="l" fontAlgn="t"/>
                      <a:r>
                        <a:rPr lang="en-US" sz="2800" b="0" i="0" u="none" strike="noStrike" dirty="0">
                          <a:solidFill>
                            <a:srgbClr val="000000"/>
                          </a:solidFill>
                          <a:effectLst/>
                          <a:latin typeface="Bookman Old Style"/>
                        </a:rPr>
                        <a:t>Not working and not looking for work (Not Economically Active)</a:t>
                      </a:r>
                      <a:endParaRPr lang="en-GB" sz="2800" b="0" i="0" u="none" strike="noStrike" dirty="0">
                        <a:solidFill>
                          <a:srgbClr val="000000"/>
                        </a:solidFill>
                        <a:effectLst/>
                        <a:latin typeface="Bookman Old Style"/>
                      </a:endParaRPr>
                    </a:p>
                  </a:txBody>
                  <a:tcPr marL="9525" marR="9525" marT="9525" marB="0"/>
                </a:tc>
                <a:tc>
                  <a:txBody>
                    <a:bodyPr/>
                    <a:lstStyle/>
                    <a:p>
                      <a:pPr algn="l" fontAlgn="t"/>
                      <a:r>
                        <a:rPr lang="en-GB" sz="2800" b="0" i="0" u="none" strike="noStrike" dirty="0">
                          <a:solidFill>
                            <a:srgbClr val="000000"/>
                          </a:solidFill>
                          <a:effectLst/>
                          <a:latin typeface="Bookman Old Style"/>
                        </a:rPr>
                        <a:t>1,200</a:t>
                      </a:r>
                    </a:p>
                  </a:txBody>
                  <a:tcPr marL="9525" marR="9525" marT="9525" marB="0"/>
                </a:tc>
              </a:tr>
            </a:tbl>
          </a:graphicData>
        </a:graphic>
      </p:graphicFrame>
      <p:sp>
        <p:nvSpPr>
          <p:cNvPr id="4" name="Slide Number Placeholder 3"/>
          <p:cNvSpPr>
            <a:spLocks noGrp="1"/>
          </p:cNvSpPr>
          <p:nvPr>
            <p:ph type="sldNum" sz="quarter" idx="12"/>
          </p:nvPr>
        </p:nvSpPr>
        <p:spPr/>
        <p:txBody>
          <a:bodyPr/>
          <a:lstStyle/>
          <a:p>
            <a:fld id="{2BCE059F-98EB-4FCE-9C98-6FC2BEC63F06}" type="slidenum">
              <a:rPr lang="en-GB" smtClean="0"/>
              <a:pPr/>
              <a:t>9</a:t>
            </a:fld>
            <a:endParaRPr lang="en-GB"/>
          </a:p>
        </p:txBody>
      </p:sp>
    </p:spTree>
    <p:extLst>
      <p:ext uri="{BB962C8B-B14F-4D97-AF65-F5344CB8AC3E}">
        <p14:creationId xmlns:p14="http://schemas.microsoft.com/office/powerpoint/2010/main" val="3901920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1341</TotalTime>
  <Words>1696</Words>
  <Application>Microsoft Office PowerPoint</Application>
  <PresentationFormat>On-screen Show (4:3)</PresentationFormat>
  <Paragraphs>175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Presentation Outline </vt:lpstr>
      <vt:lpstr>1. Introduction </vt:lpstr>
      <vt:lpstr>Introduction - cont’d- 1</vt:lpstr>
      <vt:lpstr>  2. Current Status   </vt:lpstr>
      <vt:lpstr>2. Current Status- cont’d-1</vt:lpstr>
      <vt:lpstr>2. Current Status- Cont’d-2</vt:lpstr>
      <vt:lpstr> 2. Current Status - cont’d -3 </vt:lpstr>
      <vt:lpstr>2. Current Status - cont’d -4 </vt:lpstr>
      <vt:lpstr>2. Current Status- cont’d- 5</vt:lpstr>
      <vt:lpstr>3. Challenges </vt:lpstr>
      <vt:lpstr>4.Experience with PWDs </vt:lpstr>
      <vt:lpstr>4. Experience with PWDs- Cont’d- 1</vt:lpstr>
      <vt:lpstr>5. Services Regarding Vocational Training and Rehabilitation of PWDs</vt:lpstr>
      <vt:lpstr>5. Services Regarding Vocational Training and Rehabilitation of PWDs- cont’d -1</vt:lpstr>
      <vt:lpstr>6. Prospects and Solution Mechanisms</vt:lpstr>
      <vt:lpstr>6. Prospects and Solution Mechanism- Cont’d- 1</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CHALLENGES AND PROSPECTS OF PEOPLE WITH DISABILITIES(PWDs) IN THE LABOUR MARKET IN UGANDA</dc:title>
  <dc:creator>gabemigisha</dc:creator>
  <cp:lastModifiedBy>Mansur Boydas</cp:lastModifiedBy>
  <cp:revision>344</cp:revision>
  <dcterms:created xsi:type="dcterms:W3CDTF">2016-10-04T12:56:29Z</dcterms:created>
  <dcterms:modified xsi:type="dcterms:W3CDTF">2016-10-24T06:41:57Z</dcterms:modified>
</cp:coreProperties>
</file>