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83" r:id="rId3"/>
    <p:sldId id="300" r:id="rId4"/>
    <p:sldId id="267" r:id="rId5"/>
    <p:sldId id="286" r:id="rId6"/>
    <p:sldId id="287" r:id="rId7"/>
    <p:sldId id="290" r:id="rId8"/>
    <p:sldId id="292" r:id="rId9"/>
    <p:sldId id="288" r:id="rId10"/>
    <p:sldId id="293" r:id="rId11"/>
    <p:sldId id="301" r:id="rId12"/>
    <p:sldId id="294" r:id="rId13"/>
    <p:sldId id="298" r:id="rId14"/>
    <p:sldId id="295" r:id="rId15"/>
    <p:sldId id="297" r:id="rId16"/>
    <p:sldId id="299" r:id="rId17"/>
    <p:sldId id="303" r:id="rId18"/>
    <p:sldId id="276" r:id="rId19"/>
    <p:sldId id="277" r:id="rId20"/>
    <p:sldId id="280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6325286-BB23-4968-97E5-8321148E24EF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F3BE83C-C013-43BC-A30D-BBDC27547B29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2564904"/>
            <a:ext cx="7772400" cy="1470025"/>
          </a:xfrm>
        </p:spPr>
        <p:txBody>
          <a:bodyPr>
            <a:normAutofit/>
          </a:bodyPr>
          <a:lstStyle/>
          <a:p>
            <a:pPr algn="ctr" rtl="1"/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السياسة الاجتماعية في مجال تشغيل الأشخاص </a:t>
            </a:r>
            <a:r>
              <a:rPr lang="ar-TN" b="1" dirty="0">
                <a:latin typeface="Arabic Transparent" pitchFamily="34" charset="0"/>
                <a:cs typeface="Arabic Transparent" pitchFamily="34" charset="0"/>
              </a:rPr>
              <a:t>ذوي </a:t>
            </a:r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الاعاقة</a:t>
            </a:r>
            <a:endParaRPr lang="fr-FR" dirty="0">
              <a:latin typeface="Arabic Transparent" pitchFamily="34" charset="0"/>
              <a:cs typeface="Arabic Transparent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4437112"/>
            <a:ext cx="7772400" cy="1508760"/>
          </a:xfrm>
        </p:spPr>
        <p:txBody>
          <a:bodyPr>
            <a:normAutofit/>
          </a:bodyPr>
          <a:lstStyle/>
          <a:p>
            <a:pPr algn="ctr" rtl="1"/>
            <a:r>
              <a:rPr lang="ar-TN" sz="2400" b="1" dirty="0" smtClean="0">
                <a:solidFill>
                  <a:srgbClr val="FFC000"/>
                </a:solidFill>
                <a:latin typeface="Arabic Transparent" pitchFamily="34" charset="0"/>
                <a:cs typeface="Arabic Transparent" pitchFamily="34" charset="0"/>
              </a:rPr>
              <a:t>د.ماجدة حمادي- سنية العيد</a:t>
            </a:r>
          </a:p>
          <a:p>
            <a:pPr algn="ctr" rtl="1"/>
            <a:r>
              <a:rPr lang="ar-TN" sz="2400" b="1" dirty="0" smtClean="0">
                <a:solidFill>
                  <a:schemeClr val="tx1"/>
                </a:solidFill>
                <a:latin typeface="Arabic Transparent" pitchFamily="34" charset="0"/>
                <a:cs typeface="Arabic Transparent" pitchFamily="34" charset="0"/>
              </a:rPr>
              <a:t>وزارة الشؤون الاجتماعية-الجمهورية التونسية</a:t>
            </a:r>
            <a:endParaRPr lang="fr-FR" sz="2400" b="1" dirty="0">
              <a:solidFill>
                <a:schemeClr val="tx1"/>
              </a:solidFill>
              <a:latin typeface="Arabic Transparent" pitchFamily="34" charset="0"/>
              <a:cs typeface="Arabic Transpare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التدابير والبرامج لفائدة ذوي الاعاقة:</a:t>
            </a:r>
            <a:endParaRPr lang="fr-FR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942784"/>
          </a:xfrm>
        </p:spPr>
        <p:txBody>
          <a:bodyPr>
            <a:normAutofit/>
          </a:bodyPr>
          <a:lstStyle/>
          <a:p>
            <a:pPr lvl="0" algn="just" rtl="1"/>
            <a:r>
              <a:rPr lang="ar-TN" b="1" dirty="0" smtClean="0">
                <a:solidFill>
                  <a:srgbClr val="0070C0"/>
                </a:solidFill>
                <a:cs typeface="Arabic Transparent" pitchFamily="2" charset="-78"/>
              </a:rPr>
              <a:t>برامج إحداث موارد دخل</a:t>
            </a:r>
            <a:r>
              <a:rPr lang="ar-TN" b="1" dirty="0" smtClean="0">
                <a:cs typeface="Arabic Transparent" pitchFamily="2" charset="-78"/>
              </a:rPr>
              <a:t>: 900 مشروع في 2015 بمبلغ جملي في حدود 2.1 مليون دينار،</a:t>
            </a:r>
            <a:endParaRPr lang="fr-FR" b="1" dirty="0" smtClean="0">
              <a:cs typeface="Arabic Transparent" pitchFamily="2" charset="-78"/>
            </a:endParaRPr>
          </a:p>
          <a:p>
            <a:pPr lvl="0" algn="just" rtl="1"/>
            <a:endParaRPr lang="en-US" b="1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lvl="0" algn="just" rtl="1"/>
            <a:r>
              <a:rPr lang="ar-TN" b="1" dirty="0" smtClean="0">
                <a:solidFill>
                  <a:srgbClr val="0070C0"/>
                </a:solidFill>
                <a:cs typeface="Arabic Transparent" pitchFamily="2" charset="-78"/>
              </a:rPr>
              <a:t>قروض مسندة لمراكز</a:t>
            </a:r>
            <a:r>
              <a:rPr lang="ar-TN" b="1" dirty="0" smtClean="0">
                <a:cs typeface="Arabic Transparent" pitchFamily="2" charset="-78"/>
              </a:rPr>
              <a:t> التعليم المتخصّص(1998-2014): 32 مليون دينار،</a:t>
            </a:r>
            <a:endParaRPr lang="fr-FR" b="1" dirty="0" smtClean="0">
              <a:cs typeface="Arabic Transparent" pitchFamily="2" charset="-78"/>
            </a:endParaRPr>
          </a:p>
          <a:p>
            <a:pPr lvl="0" algn="just" rtl="1"/>
            <a:endParaRPr lang="en-US" b="1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lvl="0" algn="just" rtl="1"/>
            <a:r>
              <a:rPr lang="ar-TN" b="1" dirty="0" smtClean="0">
                <a:solidFill>
                  <a:srgbClr val="0070C0"/>
                </a:solidFill>
                <a:cs typeface="Arabic Transparent" pitchFamily="2" charset="-78"/>
              </a:rPr>
              <a:t>اعتمادات مخصّصة لبرامج النهوض </a:t>
            </a:r>
            <a:r>
              <a:rPr lang="ar-TN" sz="3200" b="1" dirty="0" smtClean="0">
                <a:solidFill>
                  <a:srgbClr val="0070C0"/>
                </a:solidFill>
                <a:latin typeface="Simplified Arabic"/>
                <a:ea typeface="Times New Roman"/>
                <a:cs typeface="Arabic Transparent" pitchFamily="2" charset="-78"/>
              </a:rPr>
              <a:t>بالأشخاص </a:t>
            </a:r>
            <a:r>
              <a:rPr lang="ar-TN" b="1" dirty="0" smtClean="0">
                <a:solidFill>
                  <a:srgbClr val="0070C0"/>
                </a:solidFill>
                <a:cs typeface="Arabic Transparent" pitchFamily="2" charset="-78"/>
              </a:rPr>
              <a:t>ذوي الاعاقة </a:t>
            </a:r>
            <a:r>
              <a:rPr lang="ar-TN" b="1" dirty="0" smtClean="0">
                <a:cs typeface="Arabic Transparent" pitchFamily="2" charset="-78"/>
              </a:rPr>
              <a:t>: 17.9 مليون دينار،</a:t>
            </a:r>
            <a:endParaRPr lang="fr-FR" b="1" dirty="0" smtClean="0">
              <a:cs typeface="Arabic Transparent" pitchFamily="2" charset="-78"/>
            </a:endParaRPr>
          </a:p>
          <a:p>
            <a:endParaRPr lang="fr-FR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التدابير والبرامج لفائدة ذوي الاعاقة:</a:t>
            </a:r>
            <a:endParaRPr lang="fr-FR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496944" cy="4942784"/>
          </a:xfrm>
        </p:spPr>
        <p:txBody>
          <a:bodyPr>
            <a:normAutofit/>
          </a:bodyPr>
          <a:lstStyle/>
          <a:p>
            <a:pPr lvl="0" algn="just" rtl="1"/>
            <a:r>
              <a:rPr lang="ar-TN" b="1" dirty="0" smtClean="0">
                <a:solidFill>
                  <a:srgbClr val="0070C0"/>
                </a:solidFill>
                <a:cs typeface="Arabic Transparent" pitchFamily="2" charset="-78"/>
              </a:rPr>
              <a:t>حافلات موضوعة على ذمة الجمعيات والمراكز</a:t>
            </a:r>
            <a:r>
              <a:rPr lang="tr-TR" b="1" dirty="0" smtClean="0">
                <a:solidFill>
                  <a:srgbClr val="0070C0"/>
                </a:solidFill>
                <a:cs typeface="Arabic Transparent" pitchFamily="2" charset="-78"/>
              </a:rPr>
              <a:t> </a:t>
            </a:r>
            <a:r>
              <a:rPr lang="ar-TN" b="1" dirty="0" smtClean="0">
                <a:cs typeface="Arabic Transparent" pitchFamily="2" charset="-78"/>
              </a:rPr>
              <a:t>: 374 (في نهاية 2014)،</a:t>
            </a:r>
            <a:endParaRPr lang="fr-FR" b="1" dirty="0" smtClean="0">
              <a:cs typeface="Arabic Transparent" pitchFamily="2" charset="-78"/>
            </a:endParaRPr>
          </a:p>
          <a:p>
            <a:pPr lvl="0" algn="just" rtl="1"/>
            <a:endParaRPr lang="en-US" b="1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lvl="0" algn="just" rtl="1"/>
            <a:r>
              <a:rPr lang="ar-TN" b="1" dirty="0" smtClean="0">
                <a:solidFill>
                  <a:srgbClr val="0070C0"/>
                </a:solidFill>
                <a:cs typeface="Arabic Transparent" pitchFamily="2" charset="-78"/>
              </a:rPr>
              <a:t>اعتمادات مخصّصة لاقتناء </a:t>
            </a:r>
            <a:r>
              <a:rPr lang="ar-SA" sz="3100" b="1" dirty="0" smtClean="0">
                <a:solidFill>
                  <a:srgbClr val="0070C0"/>
                </a:solidFill>
                <a:cs typeface="Arabic Transparent" pitchFamily="2" charset="-78"/>
              </a:rPr>
              <a:t>الآلات التعويضيّة والتجهيزات الميسرة للإدماج </a:t>
            </a:r>
            <a:r>
              <a:rPr lang="ar-SA" sz="3100" b="1" dirty="0" smtClean="0">
                <a:cs typeface="Arabic Transparent" pitchFamily="2" charset="-78"/>
              </a:rPr>
              <a:t>لفائدة </a:t>
            </a:r>
            <a:r>
              <a:rPr lang="ar-TN" sz="3100" b="1" dirty="0" smtClean="0">
                <a:cs typeface="Arabic Transparent" pitchFamily="2" charset="-78"/>
              </a:rPr>
              <a:t>الأشخاص ذوي الإعاقة </a:t>
            </a:r>
            <a:r>
              <a:rPr lang="ar-SA" sz="3100" b="1" dirty="0" smtClean="0">
                <a:cs typeface="Arabic Transparent" pitchFamily="2" charset="-78"/>
              </a:rPr>
              <a:t>المعوزين </a:t>
            </a:r>
            <a:r>
              <a:rPr lang="ar-TN" sz="3100" b="1" dirty="0" smtClean="0">
                <a:cs typeface="Arabic Transparent" pitchFamily="2" charset="-78"/>
              </a:rPr>
              <a:t>: 2.2 مليون دينار،</a:t>
            </a:r>
            <a:endParaRPr lang="fr-FR" sz="3100" b="1" dirty="0" smtClean="0">
              <a:cs typeface="Arabic Transparent" pitchFamily="2" charset="-78"/>
            </a:endParaRPr>
          </a:p>
          <a:p>
            <a:pPr lvl="0" algn="just" rtl="1"/>
            <a:endParaRPr lang="en-US" b="1" dirty="0" smtClean="0">
              <a:solidFill>
                <a:srgbClr val="0070C0"/>
              </a:solidFill>
              <a:cs typeface="Arabic Transparent" pitchFamily="2" charset="-78"/>
            </a:endParaRPr>
          </a:p>
          <a:p>
            <a:pPr lvl="0" algn="just" rtl="1"/>
            <a:r>
              <a:rPr lang="ar-TN" b="1" dirty="0" smtClean="0">
                <a:solidFill>
                  <a:srgbClr val="0070C0"/>
                </a:solidFill>
                <a:cs typeface="Arabic Transparent" pitchFamily="2" charset="-78"/>
              </a:rPr>
              <a:t>اعتمادات مخصّصة للجمعيات ذات الطابع الاجتماعي</a:t>
            </a:r>
            <a:r>
              <a:rPr lang="ar-TN" b="1" dirty="0" smtClean="0">
                <a:cs typeface="Arabic Transparent" pitchFamily="2" charset="-78"/>
              </a:rPr>
              <a:t>: 724 ألف دينار في 2014</a:t>
            </a:r>
            <a:endParaRPr lang="fr-FR" b="1" dirty="0" smtClean="0">
              <a:cs typeface="Arabic Transparent" pitchFamily="2" charset="-78"/>
            </a:endParaRPr>
          </a:p>
          <a:p>
            <a:endParaRPr lang="fr-FR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0"/>
            <a:ext cx="8276456" cy="914400"/>
          </a:xfrm>
        </p:spPr>
        <p:txBody>
          <a:bodyPr/>
          <a:lstStyle/>
          <a:p>
            <a:pPr algn="ctr"/>
            <a:r>
              <a:rPr lang="ar-TN" sz="3600" b="1" dirty="0" smtClean="0">
                <a:solidFill>
                  <a:srgbClr val="FFC000"/>
                </a:solidFill>
                <a:cs typeface="Arabic Transparent" pitchFamily="2" charset="-78"/>
              </a:rPr>
              <a:t>مناظرة وطنية لانتداب الاشخاص ذوي الاعاقة </a:t>
            </a:r>
            <a:r>
              <a:rPr lang="en-US" sz="3600" b="1" dirty="0" smtClean="0">
                <a:solidFill>
                  <a:srgbClr val="FFC000"/>
                </a:solidFill>
                <a:cs typeface="Arabic Transparent" pitchFamily="2" charset="-78"/>
              </a:rPr>
              <a:t/>
            </a:r>
            <a:br>
              <a:rPr lang="en-US" sz="3600" b="1" dirty="0" smtClean="0">
                <a:solidFill>
                  <a:srgbClr val="FFC000"/>
                </a:solidFill>
                <a:cs typeface="Arabic Transparent" pitchFamily="2" charset="-78"/>
              </a:rPr>
            </a:br>
            <a:r>
              <a:rPr lang="ar-TN" sz="3600" b="1" dirty="0" smtClean="0">
                <a:solidFill>
                  <a:srgbClr val="FFC000"/>
                </a:solidFill>
                <a:latin typeface="Arabic Transparent" pitchFamily="34" charset="0"/>
                <a:cs typeface="Arabic Transparent" pitchFamily="34" charset="0"/>
              </a:rPr>
              <a:t>في</a:t>
            </a:r>
            <a:r>
              <a:rPr lang="ar-TN" sz="3600" b="1" dirty="0" smtClean="0">
                <a:latin typeface="Arabic Transparent" pitchFamily="34" charset="0"/>
                <a:cs typeface="Arabic Transparent" pitchFamily="34" charset="0"/>
              </a:rPr>
              <a:t> </a:t>
            </a:r>
            <a:r>
              <a:rPr lang="ar-TN" sz="3600" b="1" dirty="0" smtClean="0">
                <a:solidFill>
                  <a:srgbClr val="FFC000"/>
                </a:solidFill>
                <a:cs typeface="Arabic Transparent" pitchFamily="2" charset="-78"/>
              </a:rPr>
              <a:t>القطاع العمومي:</a:t>
            </a:r>
            <a:endParaRPr lang="fr-FR" sz="3600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568952" cy="5328592"/>
          </a:xfrm>
        </p:spPr>
        <p:txBody>
          <a:bodyPr>
            <a:noAutofit/>
          </a:bodyPr>
          <a:lstStyle/>
          <a:p>
            <a:pPr lvl="1" algn="just" rtl="1"/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احداث لجنة مشتركة</a:t>
            </a:r>
            <a:r>
              <a:rPr lang="en-US" sz="2800" b="1" dirty="0" smtClean="0">
                <a:latin typeface="Arabic Transparent" pitchFamily="34" charset="0"/>
                <a:cs typeface="Arabic Transparent" pitchFamily="34" charset="0"/>
              </a:rPr>
              <a:t>  </a:t>
            </a:r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في</a:t>
            </a:r>
            <a:r>
              <a:rPr lang="ar-TN" sz="2800" b="1" i="1" dirty="0" smtClean="0">
                <a:latin typeface="Arabic Transparent" pitchFamily="34" charset="0"/>
                <a:cs typeface="Arabic Transparent" pitchFamily="34" charset="0"/>
              </a:rPr>
              <a:t> </a:t>
            </a:r>
            <a:r>
              <a:rPr lang="en-US" sz="2800" b="1" i="1" dirty="0" smtClean="0">
                <a:latin typeface="Arabic Transparent" pitchFamily="34" charset="0"/>
                <a:cs typeface="Arabic Transparent" pitchFamily="34" charset="0"/>
              </a:rPr>
              <a:t> 2012 </a:t>
            </a:r>
            <a:r>
              <a:rPr lang="ar-TN" sz="2800" b="1" dirty="0" smtClean="0">
                <a:cs typeface="Arabic Transparent" pitchFamily="2" charset="-78"/>
              </a:rPr>
              <a:t>: </a:t>
            </a:r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قرار من رئيس الحكومة </a:t>
            </a:r>
            <a:endParaRPr lang="en-US" sz="2800" b="1" dirty="0" smtClean="0">
              <a:latin typeface="Arabic Transparent" pitchFamily="34" charset="0"/>
              <a:cs typeface="Arabic Transparent" pitchFamily="34" charset="0"/>
            </a:endParaRPr>
          </a:p>
          <a:p>
            <a:pPr lvl="1" algn="just" rtl="1"/>
            <a:endParaRPr lang="en-US" sz="2800" b="1" dirty="0" smtClean="0">
              <a:latin typeface="Arabic Transparent" pitchFamily="34" charset="0"/>
              <a:cs typeface="Arabic Transparent" pitchFamily="34" charset="0"/>
            </a:endParaRPr>
          </a:p>
          <a:p>
            <a:pPr lvl="1" algn="just" rtl="1"/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قرار من رئيس الحكومة مؤرخ في 21 اوت 2014 يتعلق </a:t>
            </a:r>
            <a:r>
              <a:rPr lang="ar-TN" sz="2800" b="1" dirty="0" smtClean="0">
                <a:solidFill>
                  <a:srgbClr val="00B0F0"/>
                </a:solidFill>
                <a:latin typeface="Arabic Transparent" pitchFamily="34" charset="0"/>
                <a:cs typeface="Arabic Transparent" pitchFamily="34" charset="0"/>
              </a:rPr>
              <a:t>باحداث</a:t>
            </a:r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 وضبط تركيبة </a:t>
            </a:r>
            <a:r>
              <a:rPr lang="ar-TN" sz="2800" b="1" dirty="0" smtClean="0">
                <a:solidFill>
                  <a:srgbClr val="00B0F0"/>
                </a:solidFill>
                <a:latin typeface="Arabic Transparent" pitchFamily="34" charset="0"/>
                <a:cs typeface="Arabic Transparent" pitchFamily="34" charset="0"/>
              </a:rPr>
              <a:t>اللجنة المشتركة المكلفة بالنظر في ملفات المترشحين للانتداب</a:t>
            </a:r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 في القطاع العومي من الاشخاص </a:t>
            </a:r>
            <a:r>
              <a:rPr lang="ar-TN" sz="2800" b="1" dirty="0" smtClean="0">
                <a:cs typeface="Arabic Transparent" pitchFamily="2" charset="-78"/>
              </a:rPr>
              <a:t>ذوي الاعاقة </a:t>
            </a:r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وتنظيم سير عملها.</a:t>
            </a:r>
            <a:endParaRPr lang="fr-FR" sz="2800" b="1" dirty="0" smtClean="0">
              <a:latin typeface="Arabic Transparent" pitchFamily="34" charset="0"/>
              <a:cs typeface="Arabic Transparent" pitchFamily="34" charset="0"/>
            </a:endParaRPr>
          </a:p>
          <a:p>
            <a:pPr lvl="1" algn="just" rtl="1"/>
            <a:endParaRPr lang="en-US" sz="2800" b="1" dirty="0" smtClean="0">
              <a:latin typeface="Arabic Transparent" pitchFamily="34" charset="0"/>
              <a:cs typeface="Arabic Transparent" pitchFamily="34" charset="0"/>
            </a:endParaRPr>
          </a:p>
          <a:p>
            <a:pPr lvl="1" algn="just" rtl="1"/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قرار رئيس الحكومة ضبط </a:t>
            </a:r>
            <a:r>
              <a:rPr lang="ar-TN" sz="2800" b="1" u="sng" dirty="0" smtClean="0">
                <a:latin typeface="Arabic Transparent" pitchFamily="34" charset="0"/>
                <a:cs typeface="Arabic Transparent" pitchFamily="34" charset="0"/>
              </a:rPr>
              <a:t>تركيبة وتنظيم سير عمل</a:t>
            </a:r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 اللجنة المشتركة، </a:t>
            </a:r>
          </a:p>
          <a:p>
            <a:pPr algn="just" rtl="1"/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 </a:t>
            </a:r>
            <a:endParaRPr lang="fr-FR" sz="2800" b="1" dirty="0" smtClean="0">
              <a:latin typeface="Arabic Transparent" pitchFamily="34" charset="0"/>
              <a:cs typeface="Arabic Transparent" pitchFamily="34" charset="0"/>
            </a:endParaRPr>
          </a:p>
          <a:p>
            <a:pPr algn="just" rtl="1"/>
            <a:endParaRPr lang="fr-FR" sz="2800" b="1" dirty="0">
              <a:latin typeface="Arabic Transparent" pitchFamily="34" charset="0"/>
              <a:cs typeface="Arabic Transpare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914400"/>
          </a:xfrm>
        </p:spPr>
        <p:txBody>
          <a:bodyPr/>
          <a:lstStyle/>
          <a:p>
            <a:pPr algn="ctr"/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تركيبة اللجنة المشتركة </a:t>
            </a:r>
            <a:endParaRPr lang="fr-FR" b="1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692696"/>
            <a:ext cx="8604448" cy="6165304"/>
          </a:xfrm>
        </p:spPr>
        <p:txBody>
          <a:bodyPr>
            <a:noAutofit/>
          </a:bodyPr>
          <a:lstStyle/>
          <a:p>
            <a:pPr algn="just" rtl="1"/>
            <a:r>
              <a:rPr lang="ar-TN" sz="2800" b="1" dirty="0" smtClean="0">
                <a:cs typeface="Arabic Transparent" pitchFamily="2" charset="-78"/>
              </a:rPr>
              <a:t>تتركب اللجنة المشتركة كما يلي:</a:t>
            </a:r>
            <a:endParaRPr lang="fr-FR" sz="28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وزير الشؤون الاجتماعية أو من </a:t>
            </a:r>
            <a:r>
              <a:rPr lang="ar-TN" sz="2400" b="1" dirty="0" err="1" smtClean="0">
                <a:cs typeface="Arabic Transparent" pitchFamily="2" charset="-78"/>
              </a:rPr>
              <a:t>ينوبه</a:t>
            </a:r>
            <a:r>
              <a:rPr lang="ar-TN" sz="2400" b="1" dirty="0" smtClean="0">
                <a:cs typeface="Arabic Transparent" pitchFamily="2" charset="-78"/>
              </a:rPr>
              <a:t>: رئيس</a:t>
            </a:r>
            <a:endParaRPr lang="fr-FR" sz="24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ممثل عن الهيئة العامة للوظيفة العمومية: عضو،</a:t>
            </a:r>
            <a:endParaRPr lang="fr-FR" sz="24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ممثل عن وحدة متابعة تنظيم المؤسسات والمنشآت العمومية: عضو،</a:t>
            </a:r>
            <a:endParaRPr lang="en-US" sz="24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ممثل عن وزارة المالية : عضو،</a:t>
            </a: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ممثل عن وزارة العدل : عضو،</a:t>
            </a:r>
            <a:endParaRPr lang="fr-FR" sz="24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ممثل عن وزارة التكوين المهني والتشغيل: عضو،</a:t>
            </a:r>
            <a:endParaRPr lang="fr-FR" sz="24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ممثلين اثنين عن وزارة الشؤون الاجتماعية: أعضاء،</a:t>
            </a:r>
            <a:endParaRPr lang="fr-FR" sz="24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ممثل عن الرابطة التونسية لحقوق الإنسان: عضو،</a:t>
            </a:r>
            <a:endParaRPr lang="fr-FR" sz="2400" b="1" dirty="0" smtClean="0">
              <a:cs typeface="Arabic Transparent" pitchFamily="2" charset="-78"/>
            </a:endParaRPr>
          </a:p>
          <a:p>
            <a:pPr algn="just" rtl="1"/>
            <a:r>
              <a:rPr lang="ar-TN" sz="2800" b="1" dirty="0" smtClean="0">
                <a:cs typeface="Arabic Transparent" pitchFamily="2" charset="-78"/>
              </a:rPr>
              <a:t>كما يمكن لرئيس اللجنة </a:t>
            </a:r>
            <a:endParaRPr lang="en-US" sz="28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دعوة كل شخص يرى فائدة في مساهمته بصفة استشارية في أشغال اللجنة</a:t>
            </a:r>
            <a:endParaRPr lang="en-US" sz="2400" b="1" dirty="0" smtClean="0">
              <a:cs typeface="Arabic Transparent" pitchFamily="2" charset="-78"/>
            </a:endParaRPr>
          </a:p>
          <a:p>
            <a:pPr lvl="1" algn="just" rtl="1"/>
            <a:r>
              <a:rPr lang="ar-TN" sz="2400" b="1" dirty="0" smtClean="0">
                <a:cs typeface="Arabic Transparent" pitchFamily="2" charset="-78"/>
              </a:rPr>
              <a:t>وكذلك تكوين لجان فرعية عند الضرورة.</a:t>
            </a:r>
            <a:endParaRPr lang="fr-FR" sz="2400" b="1" dirty="0" smtClean="0">
              <a:cs typeface="Arabic Transparent" pitchFamily="2" charset="-78"/>
            </a:endParaRPr>
          </a:p>
          <a:p>
            <a:pPr algn="just"/>
            <a:endParaRPr lang="fr-FR" sz="2800" b="1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0"/>
            <a:ext cx="7772400" cy="914400"/>
          </a:xfrm>
        </p:spPr>
        <p:txBody>
          <a:bodyPr/>
          <a:lstStyle/>
          <a:p>
            <a:pPr algn="ctr"/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مقاييس </a:t>
            </a:r>
            <a:r>
              <a:rPr lang="ar-TN" b="1" dirty="0" err="1" smtClean="0">
                <a:solidFill>
                  <a:srgbClr val="FFC000"/>
                </a:solidFill>
                <a:cs typeface="Arabic Transparent" pitchFamily="2" charset="-78"/>
              </a:rPr>
              <a:t>الترشح</a:t>
            </a:r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 والاختيار</a:t>
            </a:r>
            <a:endParaRPr lang="fr-FR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692696"/>
            <a:ext cx="8496944" cy="4788024"/>
          </a:xfrm>
        </p:spPr>
        <p:txBody>
          <a:bodyPr>
            <a:normAutofit/>
          </a:bodyPr>
          <a:lstStyle/>
          <a:p>
            <a:pPr algn="just" rtl="1"/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ضبط</a:t>
            </a:r>
            <a:r>
              <a:rPr lang="en-US" sz="2800" b="1" dirty="0" smtClean="0">
                <a:latin typeface="Arabic Transparent" pitchFamily="34" charset="0"/>
                <a:cs typeface="Arabic Transparent" pitchFamily="34" charset="0"/>
              </a:rPr>
              <a:t> </a:t>
            </a:r>
            <a:r>
              <a:rPr lang="ar-TN" sz="2800" b="1" dirty="0" smtClean="0">
                <a:cs typeface="Arabic Transparent" pitchFamily="2" charset="-78"/>
              </a:rPr>
              <a:t>مقاييس الترشح : </a:t>
            </a:r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 </a:t>
            </a:r>
            <a:r>
              <a:rPr lang="ar-TN" sz="2800" b="1" dirty="0" smtClean="0">
                <a:cs typeface="Arabic Transparent" pitchFamily="2" charset="-78"/>
              </a:rPr>
              <a:t>النصوص التشريعية والترتيبية </a:t>
            </a:r>
            <a:endParaRPr lang="en-US" sz="2800" b="1" u="sng" dirty="0" smtClean="0">
              <a:cs typeface="Arabic Transparent" pitchFamily="2" charset="-78"/>
            </a:endParaRPr>
          </a:p>
          <a:p>
            <a:pPr algn="just" rtl="1"/>
            <a:r>
              <a:rPr lang="ar-TN" sz="2800" b="1" dirty="0" smtClean="0">
                <a:cs typeface="Arabic Transparent" pitchFamily="2" charset="-78"/>
              </a:rPr>
              <a:t>مقاييس الاختيار:</a:t>
            </a:r>
            <a:r>
              <a:rPr lang="en-US" sz="2800" b="1" dirty="0" smtClean="0">
                <a:cs typeface="Arabic Transparent" pitchFamily="2" charset="-78"/>
              </a:rPr>
              <a:t> </a:t>
            </a:r>
            <a:r>
              <a:rPr lang="ar-TN" sz="2400" b="1" dirty="0" smtClean="0">
                <a:cs typeface="Arabic Transparent" pitchFamily="2" charset="-78"/>
              </a:rPr>
              <a:t>يتم ترتيب المترشحين وفقا لمقياسي سن المترشح وسنة التخرج الموافقة للمستوى التعليمي المطلوب للخطة المعروضة للتناظر</a:t>
            </a:r>
            <a:endParaRPr lang="fr-FR" sz="2400" b="1" dirty="0" smtClean="0">
              <a:cs typeface="Arabic Transparent" pitchFamily="2" charset="-78"/>
            </a:endParaRPr>
          </a:p>
          <a:p>
            <a:pPr algn="just"/>
            <a:endParaRPr lang="fr-FR" sz="2800" b="1" dirty="0">
              <a:cs typeface="Arabic Transparent" pitchFamily="2" charset="-78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323528" y="2132856"/>
          <a:ext cx="8424936" cy="37856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3539"/>
                <a:gridCol w="5007221"/>
                <a:gridCol w="1584176"/>
              </a:tblGrid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abic Transparent"/>
                        </a:rPr>
                        <a:t>العدد الاقصى</a:t>
                      </a:r>
                      <a:endParaRPr lang="fr-FR" sz="2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dirty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abic Transparent"/>
                        </a:rPr>
                        <a:t>الصيغة</a:t>
                      </a:r>
                      <a:endParaRPr lang="fr-FR" sz="2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dirty="0" smtClean="0">
                          <a:solidFill>
                            <a:srgbClr val="0070C0"/>
                          </a:solidFill>
                          <a:latin typeface="Calibri"/>
                          <a:ea typeface="Calibri"/>
                          <a:cs typeface="Arabic Transparent"/>
                        </a:rPr>
                        <a:t>المقاييس</a:t>
                      </a:r>
                      <a:endParaRPr lang="fr-FR" sz="2400" dirty="0" smtClean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dirty="0">
                        <a:solidFill>
                          <a:srgbClr val="0070C0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>
                          <a:latin typeface="Calibri"/>
                          <a:ea typeface="Calibri"/>
                          <a:cs typeface="Arabic Transparent"/>
                        </a:rPr>
                        <a:t>60 نقطة</a:t>
                      </a:r>
                      <a:endParaRPr lang="fr-FR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>
                          <a:latin typeface="Calibri"/>
                          <a:ea typeface="Calibri"/>
                          <a:cs typeface="Arabic Transparent"/>
                        </a:rPr>
                        <a:t>4 نقاط عن كل سنة اقدمية من سن التخرج</a:t>
                      </a:r>
                      <a:endParaRPr lang="fr-FR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latin typeface="Calibri"/>
                          <a:ea typeface="Calibri"/>
                          <a:cs typeface="Arabic Transparent"/>
                        </a:rPr>
                        <a:t>سنة التخرج</a:t>
                      </a:r>
                      <a:endParaRPr lang="fr-FR" sz="24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>
                          <a:latin typeface="Calibri"/>
                          <a:ea typeface="Calibri"/>
                          <a:cs typeface="Arabic Transparent"/>
                        </a:rPr>
                        <a:t>40 نقطة</a:t>
                      </a:r>
                      <a:endParaRPr lang="fr-FR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>
                          <a:latin typeface="Calibri"/>
                          <a:ea typeface="Calibri"/>
                          <a:cs typeface="Arabic Transparent"/>
                        </a:rPr>
                        <a:t>نقطتين (2) عن كل سنة فوق العشرين ويتم احتساب السن باعتبار اليوم والشهر والسنة في تاريخ ختم الترشحات </a:t>
                      </a:r>
                      <a:endParaRPr lang="fr-FR" sz="2400" b="1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latin typeface="Calibri"/>
                          <a:ea typeface="Calibri"/>
                          <a:cs typeface="Arabic Transparent"/>
                        </a:rPr>
                        <a:t>سن </a:t>
                      </a:r>
                      <a:r>
                        <a:rPr lang="ar-TN" sz="2400" b="1" dirty="0" err="1" smtClean="0">
                          <a:latin typeface="Calibri"/>
                          <a:ea typeface="Calibri"/>
                          <a:cs typeface="Arabic Transparent"/>
                        </a:rPr>
                        <a:t>المترشح</a:t>
                      </a:r>
                      <a:endParaRPr lang="fr-FR" sz="24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>
                          <a:latin typeface="Calibri"/>
                          <a:ea typeface="Calibri"/>
                          <a:cs typeface="Arabic Transparent"/>
                        </a:rPr>
                        <a:t>100 نقطة</a:t>
                      </a:r>
                      <a:endParaRPr lang="fr-FR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TN" sz="2400" b="1" dirty="0">
                        <a:latin typeface="Calibri"/>
                        <a:ea typeface="Calibri"/>
                        <a:cs typeface="Arabic Transparent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latin typeface="Calibri"/>
                          <a:ea typeface="Calibri"/>
                          <a:cs typeface="Arabic Transparent"/>
                        </a:rPr>
                        <a:t>المجموع</a:t>
                      </a:r>
                      <a:endParaRPr lang="fr-FR" sz="2400" b="1" dirty="0" smtClean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TN" sz="2400" b="1" dirty="0">
                        <a:latin typeface="Calibri"/>
                        <a:ea typeface="Calibri"/>
                        <a:cs typeface="Arabic Transparent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691680" y="6093296"/>
            <a:ext cx="70922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Low" rtl="1" fontAlgn="base">
              <a:spcBef>
                <a:spcPct val="0"/>
              </a:spcBef>
              <a:spcAft>
                <a:spcPct val="0"/>
              </a:spcAft>
            </a:pPr>
            <a:r>
              <a:rPr lang="ar-TN" sz="2400" b="1" dirty="0" smtClean="0">
                <a:latin typeface="Calibri" pitchFamily="34" charset="0"/>
                <a:ea typeface="Calibri" pitchFamily="34" charset="0"/>
                <a:cs typeface="Arabic Transparent" pitchFamily="2" charset="-78"/>
              </a:rPr>
              <a:t>في حالة التساوي بين المترشحين تعطى الاولية للأكبر سنا.</a:t>
            </a:r>
            <a:endParaRPr lang="ar-TN" sz="2400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188640"/>
            <a:ext cx="7787208" cy="6166920"/>
          </a:xfrm>
        </p:spPr>
        <p:txBody>
          <a:bodyPr>
            <a:normAutofit/>
          </a:bodyPr>
          <a:lstStyle/>
          <a:p>
            <a:pPr algn="just" rtl="1"/>
            <a:r>
              <a:rPr lang="ar-TN" sz="3200" b="1" u="sng" dirty="0" smtClean="0">
                <a:cs typeface="Arabic Transparent" pitchFamily="2" charset="-78"/>
              </a:rPr>
              <a:t>مقاييس الاختيار </a:t>
            </a:r>
            <a:r>
              <a:rPr lang="ar-TN" b="1" u="sng" dirty="0" smtClean="0">
                <a:cs typeface="Arabic Transparent" pitchFamily="2" charset="-78"/>
              </a:rPr>
              <a:t>بالنسبة للمرحلة الثانية:</a:t>
            </a:r>
            <a:endParaRPr lang="en-US" b="1" u="sng" dirty="0" smtClean="0">
              <a:cs typeface="Arabic Transparent" pitchFamily="2" charset="-78"/>
            </a:endParaRPr>
          </a:p>
          <a:p>
            <a:pPr algn="just" rtl="1">
              <a:buNone/>
            </a:pPr>
            <a:endParaRPr lang="fr-FR" b="1" dirty="0" smtClean="0">
              <a:cs typeface="Arabic Transparent" pitchFamily="2" charset="-78"/>
            </a:endParaRPr>
          </a:p>
          <a:p>
            <a:pPr algn="just" rtl="1"/>
            <a:r>
              <a:rPr lang="ar-TN" b="1" dirty="0" smtClean="0">
                <a:cs typeface="Arabic Transparent" pitchFamily="2" charset="-78"/>
              </a:rPr>
              <a:t>دعوة </a:t>
            </a:r>
            <a:r>
              <a:rPr lang="en-US" b="1" dirty="0" smtClean="0">
                <a:cs typeface="Arabic Transparent" pitchFamily="2" charset="-78"/>
              </a:rPr>
              <a:t>02</a:t>
            </a:r>
            <a:r>
              <a:rPr lang="ar-TN" b="1" dirty="0" smtClean="0">
                <a:cs typeface="Arabic Transparent" pitchFamily="2" charset="-78"/>
              </a:rPr>
              <a:t>اضعاف من الذين تم قبول ملفاتهم بصفة أولية</a:t>
            </a:r>
            <a:r>
              <a:rPr lang="en-US" b="1" dirty="0" smtClean="0">
                <a:cs typeface="Arabic Transparent" pitchFamily="2" charset="-78"/>
              </a:rPr>
              <a:t> </a:t>
            </a:r>
            <a:r>
              <a:rPr lang="ar-TN" b="1" dirty="0" smtClean="0">
                <a:cs typeface="Arabic Transparent" pitchFamily="2" charset="-78"/>
              </a:rPr>
              <a:t>لإجراء فحص طبي نفسي </a:t>
            </a:r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للتثبت من ملائمة مؤهلاتهم البدنية والحسية والذهنية للخطط</a:t>
            </a:r>
            <a:r>
              <a:rPr lang="ar-TN" b="1" dirty="0" smtClean="0">
                <a:cs typeface="Arabic Transparent" pitchFamily="2" charset="-78"/>
              </a:rPr>
              <a:t> </a:t>
            </a:r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المترشح لها</a:t>
            </a:r>
            <a:endParaRPr lang="fr-FR" b="1" dirty="0" smtClean="0">
              <a:solidFill>
                <a:srgbClr val="FFC000"/>
              </a:solidFill>
              <a:cs typeface="Arabic Transparent" pitchFamily="2" charset="-78"/>
            </a:endParaRPr>
          </a:p>
          <a:p>
            <a:pPr lvl="0" algn="just" rtl="1"/>
            <a:endParaRPr lang="fr-FR" b="1" dirty="0" smtClean="0">
              <a:cs typeface="Arabic Transparent" pitchFamily="2" charset="-78"/>
            </a:endParaRPr>
          </a:p>
          <a:p>
            <a:pPr lvl="0" algn="just" rtl="1"/>
            <a:r>
              <a:rPr lang="ar-TN" b="1" dirty="0" smtClean="0">
                <a:cs typeface="Arabic Transparent" pitchFamily="2" charset="-78"/>
              </a:rPr>
              <a:t>لجنة طبية نفسية</a:t>
            </a:r>
            <a:r>
              <a:rPr lang="ar-TN" sz="3200" b="1" dirty="0" smtClean="0">
                <a:latin typeface="Arabic Transparent" pitchFamily="34" charset="0"/>
                <a:cs typeface="Arabic Transparent" pitchFamily="34" charset="0"/>
              </a:rPr>
              <a:t> </a:t>
            </a:r>
            <a:r>
              <a:rPr lang="ar-TN" sz="3200" b="1" dirty="0" smtClean="0">
                <a:cs typeface="Arabic Transparent" pitchFamily="2" charset="-78"/>
              </a:rPr>
              <a:t> : </a:t>
            </a:r>
            <a:r>
              <a:rPr lang="ar-TN" sz="3200" b="1" dirty="0" smtClean="0">
                <a:latin typeface="Arabic Transparent" pitchFamily="34" charset="0"/>
                <a:cs typeface="Arabic Transparent" pitchFamily="34" charset="0"/>
              </a:rPr>
              <a:t>مقرر وزير الشؤون الاجتماعية </a:t>
            </a:r>
            <a:endParaRPr lang="en-US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اطباء مختصين في طب الشغل و/او الاعاقة  </a:t>
            </a:r>
            <a:endParaRPr lang="en-US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واخصائين نفسيين عاملين في مجال رعاية الاشخاص </a:t>
            </a:r>
            <a:r>
              <a:rPr lang="ar-TN" sz="2400" b="1" dirty="0" smtClean="0">
                <a:cs typeface="Arabic Transparent" pitchFamily="2" charset="-78"/>
              </a:rPr>
              <a:t>ذوي الاعاقة</a:t>
            </a:r>
            <a:r>
              <a:rPr lang="ar-TN" b="1" dirty="0" smtClean="0">
                <a:cs typeface="Arabic Transparent" pitchFamily="2" charset="-78"/>
              </a:rPr>
              <a:t> </a:t>
            </a:r>
            <a:endParaRPr lang="en-US" b="1" dirty="0" smtClean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88640"/>
            <a:ext cx="8219256" cy="6166920"/>
          </a:xfrm>
        </p:spPr>
        <p:txBody>
          <a:bodyPr>
            <a:normAutofit/>
          </a:bodyPr>
          <a:lstStyle/>
          <a:p>
            <a:pPr marL="95250" indent="-3175" algn="just" rtl="1">
              <a:lnSpc>
                <a:spcPct val="195000"/>
              </a:lnSpc>
              <a:spcBef>
                <a:spcPts val="0"/>
              </a:spcBef>
              <a:buClr>
                <a:srgbClr val="CC00FF"/>
              </a:buClr>
              <a:buNone/>
            </a:pPr>
            <a:r>
              <a:rPr lang="ar-TN" sz="2800" b="1" dirty="0" smtClean="0">
                <a:solidFill>
                  <a:srgbClr val="FFC000"/>
                </a:solidFill>
                <a:latin typeface="Simplified Arabic"/>
                <a:ea typeface="Times New Roman"/>
                <a:cs typeface="Arabic Transparent" pitchFamily="2" charset="-78"/>
              </a:rPr>
              <a:t>القانون</a:t>
            </a:r>
            <a:r>
              <a:rPr lang="tr-TR" sz="2800" b="1" dirty="0" smtClean="0">
                <a:solidFill>
                  <a:srgbClr val="FFC000"/>
                </a:solidFill>
                <a:latin typeface="Simplified Arabic"/>
                <a:ea typeface="Times New Roman"/>
                <a:cs typeface="Arabic Transparent" pitchFamily="2" charset="-78"/>
              </a:rPr>
              <a:t> </a:t>
            </a:r>
            <a:r>
              <a:rPr lang="ar-TN" sz="2800" b="1" dirty="0" smtClean="0">
                <a:solidFill>
                  <a:srgbClr val="FFC000"/>
                </a:solidFill>
                <a:latin typeface="Simplified Arabic"/>
                <a:ea typeface="Times New Roman"/>
                <a:cs typeface="Arabic Transparent" pitchFamily="2" charset="-78"/>
              </a:rPr>
              <a:t>التوجيهي عدد 2005-83</a:t>
            </a:r>
            <a:r>
              <a:rPr lang="ar-TN" sz="2800" b="1" dirty="0" smtClean="0">
                <a:solidFill>
                  <a:srgbClr val="FFC000"/>
                </a:solidFill>
                <a:cs typeface="Arabic Transparent" pitchFamily="2" charset="-78"/>
              </a:rPr>
              <a:t> </a:t>
            </a: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الفصل 26 </a:t>
            </a:r>
            <a:endParaRPr lang="en-US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"لا يمكن ان تكون الاعاقة سببا في حرمان مواطن من الحصول على شغل في القطاع العام او الخاص اذا </a:t>
            </a:r>
            <a:r>
              <a:rPr lang="ar-TN" b="1" u="sng" dirty="0" smtClean="0">
                <a:cs typeface="Arabic Transparent" pitchFamily="2" charset="-78"/>
              </a:rPr>
              <a:t>توفرت لديه المؤهلات الملائمة للقيام به</a:t>
            </a:r>
            <a:r>
              <a:rPr lang="ar-TN" b="1" dirty="0" smtClean="0">
                <a:cs typeface="Arabic Transparent" pitchFamily="2" charset="-78"/>
              </a:rPr>
              <a:t> " </a:t>
            </a:r>
            <a:endParaRPr lang="en-US" b="1" dirty="0" smtClean="0">
              <a:cs typeface="Arabic Transparent" pitchFamily="2" charset="-78"/>
            </a:endParaRPr>
          </a:p>
          <a:p>
            <a:pPr lvl="1" algn="just" rtl="1">
              <a:buNone/>
            </a:pPr>
            <a:endParaRPr lang="ar-TN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الفصل 27 </a:t>
            </a:r>
            <a:endParaRPr lang="en-US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" لا يجوز اقصاء اي مترشح بسبب اعاقته من اجراء المناظرات او الاختبارات المهنية للانتداب للعمل بالوظيفة العمومية والمنشات والمؤسسات العمومية والمؤسسات الخاصة </a:t>
            </a:r>
            <a:r>
              <a:rPr lang="ar-TN" b="1" u="sng" dirty="0" smtClean="0">
                <a:cs typeface="Arabic Transparent" pitchFamily="2" charset="-78"/>
              </a:rPr>
              <a:t>اذا توفرت لديه المؤهلات الملائمة للقيام به ومتى كانت الوظائف المزمع اسنادها لا تقتضي توفر مؤهلات بدنية خاصة</a:t>
            </a:r>
            <a:r>
              <a:rPr lang="ar-TN" b="1" dirty="0" smtClean="0">
                <a:cs typeface="Arabic Transparent" pitchFamily="2" charset="-78"/>
              </a:rPr>
              <a:t> وفقا للنظام الاساسي الخاص بالسلك الذي تنتمي اليه الرتبة المترشح لها. "</a:t>
            </a:r>
            <a:endParaRPr lang="fr-FR" b="1" dirty="0" smtClean="0">
              <a:cs typeface="Arabic Transparent" pitchFamily="2" charset="-78"/>
            </a:endParaRPr>
          </a:p>
          <a:p>
            <a:pPr algn="just"/>
            <a:endParaRPr lang="fr-FR" b="1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مناظرة وطنية</a:t>
            </a:r>
            <a:endParaRPr lang="tr-TR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3109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rtl="1"/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عدد </a:t>
            </a:r>
            <a:r>
              <a:rPr lang="ar-TN" b="1" dirty="0" smtClean="0">
                <a:cs typeface="Arabic Transparent" pitchFamily="2" charset="-78"/>
              </a:rPr>
              <a:t>خطط </a:t>
            </a:r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:</a:t>
            </a:r>
            <a:r>
              <a:rPr lang="tr-TR" b="1" dirty="0" smtClean="0">
                <a:latin typeface="Arabic Transparent" pitchFamily="34" charset="0"/>
                <a:cs typeface="Arabic Transparent" pitchFamily="34" charset="0"/>
              </a:rPr>
              <a:t>500</a:t>
            </a:r>
          </a:p>
          <a:p>
            <a:pPr lvl="0" algn="just" rtl="1"/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عدد مترشّح : 5664</a:t>
            </a:r>
            <a:endParaRPr lang="tr-TR" b="1" dirty="0" smtClean="0">
              <a:latin typeface="Arabic Transparent" pitchFamily="34" charset="0"/>
              <a:cs typeface="Arabic Transparent" pitchFamily="34" charset="0"/>
            </a:endParaRPr>
          </a:p>
          <a:p>
            <a:pPr lvl="0" algn="just" rtl="1"/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عدد الأشخاص</a:t>
            </a:r>
            <a:r>
              <a:rPr lang="tr-TR" b="1" dirty="0" smtClean="0">
                <a:latin typeface="Arabic Transparent" pitchFamily="34" charset="0"/>
                <a:cs typeface="Arabic Transparent" pitchFamily="34" charset="0"/>
              </a:rPr>
              <a:t> </a:t>
            </a:r>
            <a:r>
              <a:rPr lang="ar-TN" sz="2800" b="1" dirty="0" smtClean="0">
                <a:latin typeface="Arabic Transparent" pitchFamily="34" charset="0"/>
                <a:cs typeface="Arabic Transparent" pitchFamily="34" charset="0"/>
              </a:rPr>
              <a:t>ذوي الاعاقة</a:t>
            </a:r>
            <a:r>
              <a:rPr lang="tr-TR" sz="2800" b="1" dirty="0" smtClean="0">
                <a:latin typeface="Arabic Transparent" pitchFamily="34" charset="0"/>
                <a:cs typeface="Arabic Transparent" pitchFamily="34" charset="0"/>
              </a:rPr>
              <a:t> </a:t>
            </a:r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الذين تمّ انتدابهم </a:t>
            </a:r>
            <a:r>
              <a:rPr lang="en-US" sz="3200" b="1" dirty="0" smtClean="0">
                <a:latin typeface="Arabic Transparent" pitchFamily="34" charset="0"/>
                <a:cs typeface="Arabic Transparent" pitchFamily="34" charset="0"/>
              </a:rPr>
              <a:t/>
            </a:r>
            <a:br>
              <a:rPr lang="en-US" sz="3200" b="1" dirty="0" smtClean="0">
                <a:latin typeface="Arabic Transparent" pitchFamily="34" charset="0"/>
                <a:cs typeface="Arabic Transparent" pitchFamily="34" charset="0"/>
              </a:rPr>
            </a:br>
            <a:r>
              <a:rPr lang="ar-TN" sz="3200" b="1" dirty="0" smtClean="0">
                <a:latin typeface="Arabic Transparent" pitchFamily="34" charset="0"/>
                <a:cs typeface="Arabic Transparent" pitchFamily="34" charset="0"/>
              </a:rPr>
              <a:t>في القطاع العمومي </a:t>
            </a:r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(نسبة الـ</a:t>
            </a:r>
            <a:r>
              <a:rPr lang="fr-FR" b="1" dirty="0" smtClean="0">
                <a:latin typeface="Arabic Transparent" pitchFamily="34" charset="0"/>
                <a:cs typeface="Arabic Transparent" pitchFamily="34" charset="0"/>
              </a:rPr>
              <a:t>%1</a:t>
            </a:r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): </a:t>
            </a:r>
            <a:endParaRPr lang="tr-TR" b="1" dirty="0" smtClean="0">
              <a:latin typeface="Arabic Transparent" pitchFamily="34" charset="0"/>
              <a:cs typeface="Arabic Transparent" pitchFamily="34" charset="0"/>
            </a:endParaRPr>
          </a:p>
          <a:p>
            <a:pPr lvl="1" algn="just" rtl="1"/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217 في 2012</a:t>
            </a:r>
            <a:endParaRPr lang="tr-TR" b="1" dirty="0" smtClean="0">
              <a:latin typeface="Arabic Transparent" pitchFamily="34" charset="0"/>
              <a:cs typeface="Arabic Transparent" pitchFamily="34" charset="0"/>
            </a:endParaRPr>
          </a:p>
          <a:p>
            <a:pPr lvl="1" algn="just" rtl="1"/>
            <a:r>
              <a:rPr lang="ar-TN" b="1" dirty="0" smtClean="0">
                <a:latin typeface="Arabic Transparent" pitchFamily="34" charset="0"/>
                <a:cs typeface="Arabic Transparent" pitchFamily="34" charset="0"/>
              </a:rPr>
              <a:t>259 في 2014،</a:t>
            </a:r>
            <a:endParaRPr lang="fr-FR" b="1" dirty="0" smtClean="0">
              <a:latin typeface="Arabic Transparent" pitchFamily="34" charset="0"/>
              <a:cs typeface="Arabic Transparen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ar-SA" b="1" dirty="0" smtClean="0">
                <a:solidFill>
                  <a:srgbClr val="FFC000"/>
                </a:solidFill>
                <a:latin typeface="Times New Roman" pitchFamily="18" charset="0"/>
                <a:cs typeface="Arabic Transparent" pitchFamily="2" charset="-78"/>
              </a:rPr>
              <a:t>دور الجمعيات في النهوض بتشغيل </a:t>
            </a:r>
            <a:r>
              <a:rPr lang="ar-TN" b="1" dirty="0" smtClean="0">
                <a:solidFill>
                  <a:srgbClr val="FFC000"/>
                </a:solidFill>
                <a:latin typeface="Times New Roman" pitchFamily="18" charset="0"/>
                <a:cs typeface="Arabic Transparent" pitchFamily="2" charset="-78"/>
              </a:rPr>
              <a:t/>
            </a:r>
            <a:br>
              <a:rPr lang="ar-TN" b="1" dirty="0" smtClean="0">
                <a:solidFill>
                  <a:srgbClr val="FFC000"/>
                </a:solidFill>
                <a:latin typeface="Times New Roman" pitchFamily="18" charset="0"/>
                <a:cs typeface="Arabic Transparent" pitchFamily="2" charset="-78"/>
              </a:rPr>
            </a:br>
            <a:r>
              <a:rPr lang="ar-SA" b="1" dirty="0" smtClean="0">
                <a:solidFill>
                  <a:srgbClr val="FFC000"/>
                </a:solidFill>
                <a:latin typeface="Times New Roman" pitchFamily="18" charset="0"/>
                <a:cs typeface="Arabic Transparent" pitchFamily="2" charset="-78"/>
              </a:rPr>
              <a:t>الاشخاص </a:t>
            </a:r>
            <a:r>
              <a:rPr lang="ar-TN" b="1" dirty="0" smtClean="0">
                <a:solidFill>
                  <a:srgbClr val="FFC000"/>
                </a:solidFill>
                <a:latin typeface="Times New Roman" pitchFamily="18" charset="0"/>
                <a:cs typeface="Arabic Transparent" pitchFamily="2" charset="-78"/>
              </a:rPr>
              <a:t>ذوي الإعاقة</a:t>
            </a:r>
            <a:endParaRPr lang="fr-FR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783560"/>
            <a:ext cx="8075240" cy="4572000"/>
          </a:xfrm>
        </p:spPr>
        <p:txBody>
          <a:bodyPr>
            <a:normAutofit/>
          </a:bodyPr>
          <a:lstStyle/>
          <a:p>
            <a:pPr marL="365125" indent="-280988" algn="just" rtl="1">
              <a:lnSpc>
                <a:spcPct val="130000"/>
              </a:lnSpc>
              <a:buNone/>
            </a:pPr>
            <a:r>
              <a:rPr lang="ar-SA" b="1" dirty="0" smtClean="0">
                <a:cs typeface="Arabic Transparent" pitchFamily="2" charset="-78"/>
              </a:rPr>
              <a:t>يضطلع القطاع الجمعياتي في تونس في مجال النهوض بالأشخاص </a:t>
            </a:r>
            <a:r>
              <a:rPr lang="ar-TN" b="1" dirty="0" smtClean="0">
                <a:latin typeface="Times New Roman" pitchFamily="18" charset="0"/>
                <a:cs typeface="Arabic Transparent" pitchFamily="2" charset="-78"/>
              </a:rPr>
              <a:t>ذوي الإعاقة</a:t>
            </a:r>
            <a:r>
              <a:rPr lang="ar-TN" b="1" dirty="0" smtClean="0">
                <a:cs typeface="Arabic Transparent" pitchFamily="2" charset="-78"/>
              </a:rPr>
              <a:t> </a:t>
            </a:r>
            <a:r>
              <a:rPr lang="ar-SA" b="1" dirty="0" smtClean="0">
                <a:cs typeface="Arabic Transparent" pitchFamily="2" charset="-78"/>
              </a:rPr>
              <a:t>بصفة عامة وفي</a:t>
            </a:r>
            <a:r>
              <a:rPr lang="ar-TN" b="1" dirty="0" smtClean="0">
                <a:cs typeface="Arabic Transparent" pitchFamily="2" charset="-78"/>
              </a:rPr>
              <a:t> مجال ال</a:t>
            </a:r>
            <a:r>
              <a:rPr lang="ar-SA" b="1" dirty="0" smtClean="0">
                <a:cs typeface="Arabic Transparent" pitchFamily="2" charset="-78"/>
              </a:rPr>
              <a:t>تشغيل على وجه الخصوص بمهام رئيسية ومتعددة </a:t>
            </a:r>
            <a:r>
              <a:rPr lang="ar-TN" b="1" dirty="0" smtClean="0">
                <a:cs typeface="Arabic Transparent" pitchFamily="2" charset="-78"/>
              </a:rPr>
              <a:t>منها </a:t>
            </a:r>
            <a:r>
              <a:rPr lang="ar-TN" b="1" dirty="0" err="1" smtClean="0">
                <a:cs typeface="Arabic Transparent" pitchFamily="2" charset="-78"/>
              </a:rPr>
              <a:t>خاصة:</a:t>
            </a:r>
            <a:endParaRPr lang="ar-TN" b="1" dirty="0" smtClean="0">
              <a:cs typeface="Arabic Transparent" pitchFamily="2" charset="-78"/>
            </a:endParaRPr>
          </a:p>
          <a:p>
            <a:pPr marL="365125" indent="-280988" algn="just" rtl="1">
              <a:lnSpc>
                <a:spcPct val="130000"/>
              </a:lnSpc>
              <a:buClr>
                <a:srgbClr val="CC00FF"/>
              </a:buClr>
              <a:buSzPct val="90000"/>
              <a:buFont typeface="Wingdings" pitchFamily="2" charset="2"/>
              <a:buChar char="ü"/>
            </a:pPr>
            <a:r>
              <a:rPr lang="ar-SA" b="1" dirty="0" smtClean="0">
                <a:cs typeface="Arabic Transparent" pitchFamily="2" charset="-78"/>
              </a:rPr>
              <a:t>التكوين المهني والإعداد للحياة المهنية.</a:t>
            </a:r>
          </a:p>
          <a:p>
            <a:pPr marL="365125" indent="-280988" algn="just" rtl="1">
              <a:lnSpc>
                <a:spcPct val="130000"/>
              </a:lnSpc>
              <a:buClr>
                <a:srgbClr val="CC00FF"/>
              </a:buClr>
              <a:buSzPct val="90000"/>
              <a:buFont typeface="Wingdings" pitchFamily="2" charset="2"/>
              <a:buChar char="ü"/>
            </a:pPr>
            <a:r>
              <a:rPr lang="ar-TN" b="1" dirty="0" smtClean="0">
                <a:cs typeface="Arabic Transparent" pitchFamily="2" charset="-78"/>
              </a:rPr>
              <a:t> </a:t>
            </a:r>
            <a:r>
              <a:rPr lang="ar-SA" b="1" dirty="0" smtClean="0">
                <a:cs typeface="Arabic Transparent" pitchFamily="2" charset="-78"/>
              </a:rPr>
              <a:t>الإحاطة </a:t>
            </a:r>
            <a:r>
              <a:rPr lang="ar-SA" b="1" dirty="0" err="1" smtClean="0">
                <a:cs typeface="Arabic Transparent" pitchFamily="2" charset="-78"/>
              </a:rPr>
              <a:t>والتأطير</a:t>
            </a:r>
            <a:r>
              <a:rPr lang="ar-SA" b="1" dirty="0" smtClean="0">
                <a:cs typeface="Arabic Transparent" pitchFamily="2" charset="-78"/>
              </a:rPr>
              <a:t> الميداني</a:t>
            </a:r>
            <a:r>
              <a:rPr lang="ar-TN" b="1" dirty="0" smtClean="0">
                <a:cs typeface="Arabic Transparent" pitchFamily="2" charset="-78"/>
              </a:rPr>
              <a:t> و</a:t>
            </a:r>
            <a:r>
              <a:rPr lang="ar-SA" b="1" dirty="0" smtClean="0">
                <a:cs typeface="Arabic Transparent" pitchFamily="2" charset="-78"/>
              </a:rPr>
              <a:t>استكشاف </a:t>
            </a:r>
            <a:r>
              <a:rPr lang="ar-TN" b="1" dirty="0" smtClean="0">
                <a:cs typeface="Arabic Transparent" pitchFamily="2" charset="-78"/>
              </a:rPr>
              <a:t>ال</a:t>
            </a:r>
            <a:r>
              <a:rPr lang="ar-SA" b="1" dirty="0" smtClean="0">
                <a:cs typeface="Arabic Transparent" pitchFamily="2" charset="-78"/>
              </a:rPr>
              <a:t>مجالات </a:t>
            </a:r>
            <a:r>
              <a:rPr lang="ar-TN" b="1" dirty="0" smtClean="0">
                <a:cs typeface="Arabic Transparent" pitchFamily="2" charset="-78"/>
              </a:rPr>
              <a:t>ال</a:t>
            </a:r>
            <a:r>
              <a:rPr lang="ar-SA" b="1" dirty="0" smtClean="0">
                <a:cs typeface="Arabic Transparent" pitchFamily="2" charset="-78"/>
              </a:rPr>
              <a:t>جديدة</a:t>
            </a:r>
            <a:r>
              <a:rPr lang="ar-TN" b="1" dirty="0" smtClean="0">
                <a:cs typeface="Arabic Transparent" pitchFamily="2" charset="-78"/>
              </a:rPr>
              <a:t>       </a:t>
            </a:r>
            <a:r>
              <a:rPr lang="ar-SA" b="1" dirty="0" smtClean="0">
                <a:cs typeface="Arabic Transparent" pitchFamily="2" charset="-78"/>
              </a:rPr>
              <a:t> </a:t>
            </a:r>
            <a:r>
              <a:rPr lang="ar-TN" b="1" dirty="0" smtClean="0">
                <a:cs typeface="Arabic Transparent" pitchFamily="2" charset="-78"/>
              </a:rPr>
              <a:t>   </a:t>
            </a:r>
            <a:r>
              <a:rPr lang="ar-SA" b="1" dirty="0" smtClean="0">
                <a:cs typeface="Arabic Transparent" pitchFamily="2" charset="-78"/>
              </a:rPr>
              <a:t>للتشغيل.</a:t>
            </a:r>
            <a:endParaRPr lang="ar-TN" b="1" dirty="0" smtClean="0">
              <a:cs typeface="Arabic Transparent" pitchFamily="2" charset="-78"/>
            </a:endParaRPr>
          </a:p>
          <a:p>
            <a:pPr marL="365125" indent="-280988" algn="just" rtl="1">
              <a:lnSpc>
                <a:spcPct val="130000"/>
              </a:lnSpc>
              <a:buClr>
                <a:srgbClr val="CC00FF"/>
              </a:buClr>
              <a:buSzPct val="90000"/>
              <a:buFont typeface="Wingdings" pitchFamily="2" charset="2"/>
              <a:buChar char="ü"/>
            </a:pPr>
            <a:r>
              <a:rPr lang="ar-TN" b="1" dirty="0" smtClean="0">
                <a:cs typeface="Arabic Transparent" pitchFamily="2" charset="-78"/>
              </a:rPr>
              <a:t> العمل بالوسط المحمي</a:t>
            </a:r>
            <a:endParaRPr lang="fr-FR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548680"/>
            <a:ext cx="7772400" cy="5544616"/>
          </a:xfrm>
        </p:spPr>
        <p:txBody>
          <a:bodyPr>
            <a:normAutofit/>
          </a:bodyPr>
          <a:lstStyle/>
          <a:p>
            <a:pPr marL="0" indent="273050" algn="just" rtl="1">
              <a:lnSpc>
                <a:spcPct val="140000"/>
              </a:lnSpc>
              <a:buNone/>
            </a:pPr>
            <a:r>
              <a:rPr lang="ar-TN" b="1" dirty="0" smtClean="0">
                <a:cs typeface="Arabic Transparent" pitchFamily="2" charset="-78"/>
              </a:rPr>
              <a:t>و تقوم مكونات المجتمع المدني بدور هام من </a:t>
            </a:r>
            <a:r>
              <a:rPr lang="ar-TN" b="1" dirty="0" err="1" smtClean="0">
                <a:cs typeface="Arabic Transparent" pitchFamily="2" charset="-78"/>
              </a:rPr>
              <a:t>خلال :</a:t>
            </a:r>
            <a:endParaRPr lang="ar-TN" b="1" dirty="0" smtClean="0">
              <a:cs typeface="Arabic Transparent" pitchFamily="2" charset="-78"/>
            </a:endParaRPr>
          </a:p>
          <a:p>
            <a:pPr marL="0" indent="273050" algn="just" rtl="1">
              <a:lnSpc>
                <a:spcPct val="140000"/>
              </a:lnSpc>
              <a:buNone/>
            </a:pPr>
            <a:endParaRPr lang="ar-TN" sz="1200" b="1" dirty="0" smtClean="0">
              <a:cs typeface="Arabic Transparent" pitchFamily="2" charset="-78"/>
            </a:endParaRPr>
          </a:p>
          <a:p>
            <a:pPr marL="0" indent="273050" algn="just" rtl="1">
              <a:lnSpc>
                <a:spcPct val="140000"/>
              </a:lnSpc>
              <a:buClr>
                <a:srgbClr val="CC00FF"/>
              </a:buClr>
              <a:buFont typeface="Wingdings" pitchFamily="2" charset="2"/>
              <a:buChar char="§"/>
            </a:pPr>
            <a:r>
              <a:rPr lang="ar-TN" b="1" dirty="0" smtClean="0">
                <a:cs typeface="Arabic Transparent" pitchFamily="2" charset="-78"/>
              </a:rPr>
              <a:t>توجيه وإرشاد </a:t>
            </a:r>
            <a:r>
              <a:rPr lang="ar-SA" b="1" dirty="0" smtClean="0">
                <a:cs typeface="Arabic Transparent" pitchFamily="2" charset="-78"/>
              </a:rPr>
              <a:t>الأشخاص </a:t>
            </a:r>
            <a:r>
              <a:rPr lang="ar-TN" b="1" dirty="0" smtClean="0">
                <a:latin typeface="Times New Roman" pitchFamily="18" charset="0"/>
                <a:cs typeface="Arabic Transparent" pitchFamily="2" charset="-78"/>
              </a:rPr>
              <a:t>ذوي الإعاقة</a:t>
            </a:r>
            <a:r>
              <a:rPr lang="ar-TN" b="1" dirty="0" smtClean="0">
                <a:cs typeface="Arabic Transparent" pitchFamily="2" charset="-78"/>
              </a:rPr>
              <a:t> للبحث عن شغل،  </a:t>
            </a:r>
          </a:p>
          <a:p>
            <a:pPr marL="0" indent="273050" algn="just" rtl="1">
              <a:lnSpc>
                <a:spcPct val="140000"/>
              </a:lnSpc>
              <a:buClr>
                <a:srgbClr val="CC00FF"/>
              </a:buClr>
              <a:buFont typeface="Wingdings" pitchFamily="2" charset="2"/>
              <a:buChar char="§"/>
            </a:pPr>
            <a:r>
              <a:rPr lang="ar-SA" b="1" dirty="0" smtClean="0">
                <a:cs typeface="Arabic Transparent" pitchFamily="2" charset="-78"/>
              </a:rPr>
              <a:t>استكشاف مجالات جديدة للتشغيل</a:t>
            </a:r>
            <a:r>
              <a:rPr lang="ar-TN" b="1" dirty="0" err="1" smtClean="0">
                <a:cs typeface="Arabic Transparent" pitchFamily="2" charset="-78"/>
              </a:rPr>
              <a:t>،</a:t>
            </a:r>
            <a:endParaRPr lang="ar-TN" b="1" dirty="0" smtClean="0">
              <a:cs typeface="Arabic Transparent" pitchFamily="2" charset="-78"/>
            </a:endParaRPr>
          </a:p>
          <a:p>
            <a:pPr marL="0" indent="273050" algn="just" rtl="1">
              <a:lnSpc>
                <a:spcPct val="140000"/>
              </a:lnSpc>
              <a:buClr>
                <a:srgbClr val="CC00FF"/>
              </a:buClr>
              <a:buFont typeface="Wingdings" pitchFamily="2" charset="2"/>
              <a:buChar char="§"/>
            </a:pPr>
            <a:r>
              <a:rPr lang="ar-TN" b="1" dirty="0" smtClean="0">
                <a:cs typeface="Arabic Transparent" pitchFamily="2" charset="-78"/>
              </a:rPr>
              <a:t>مساعدتهم على الاستمرار  في الشغل والمحافظة </a:t>
            </a:r>
            <a:r>
              <a:rPr lang="ar-TN" b="1" dirty="0" err="1" smtClean="0">
                <a:cs typeface="Arabic Transparent" pitchFamily="2" charset="-78"/>
              </a:rPr>
              <a:t>عليه،</a:t>
            </a:r>
            <a:endParaRPr lang="ar-TN" b="1" dirty="0" smtClean="0">
              <a:cs typeface="Arabic Transparent" pitchFamily="2" charset="-78"/>
            </a:endParaRPr>
          </a:p>
          <a:p>
            <a:pPr marL="0" indent="273050" algn="just" rtl="1">
              <a:lnSpc>
                <a:spcPct val="140000"/>
              </a:lnSpc>
              <a:buClr>
                <a:srgbClr val="CC00FF"/>
              </a:buClr>
              <a:buFont typeface="Wingdings" pitchFamily="2" charset="2"/>
              <a:buChar char="§"/>
            </a:pPr>
            <a:r>
              <a:rPr lang="ar-SA" b="1" dirty="0" smtClean="0">
                <a:cs typeface="Arabic Transparent" pitchFamily="2" charset="-78"/>
              </a:rPr>
              <a:t>تذليل الصعوبات التي قد تعترضه</a:t>
            </a:r>
            <a:r>
              <a:rPr lang="ar-TN" b="1" dirty="0" smtClean="0">
                <a:cs typeface="Arabic Transparent" pitchFamily="2" charset="-78"/>
              </a:rPr>
              <a:t>م</a:t>
            </a:r>
            <a:r>
              <a:rPr lang="ar-SA" b="1" dirty="0" smtClean="0">
                <a:cs typeface="Arabic Transparent" pitchFamily="2" charset="-78"/>
              </a:rPr>
              <a:t> في تسيير مش</a:t>
            </a:r>
            <a:r>
              <a:rPr lang="ar-TN" b="1" dirty="0" smtClean="0">
                <a:cs typeface="Arabic Transparent" pitchFamily="2" charset="-78"/>
              </a:rPr>
              <a:t>ا</a:t>
            </a:r>
            <a:r>
              <a:rPr lang="ar-SA" b="1" dirty="0" smtClean="0">
                <a:cs typeface="Arabic Transparent" pitchFamily="2" charset="-78"/>
              </a:rPr>
              <a:t>ر</a:t>
            </a:r>
            <a:r>
              <a:rPr lang="ar-TN" b="1" dirty="0" smtClean="0">
                <a:cs typeface="Arabic Transparent" pitchFamily="2" charset="-78"/>
              </a:rPr>
              <a:t>ي</a:t>
            </a:r>
            <a:r>
              <a:rPr lang="ar-SA" b="1" dirty="0" smtClean="0">
                <a:cs typeface="Arabic Transparent" pitchFamily="2" charset="-78"/>
              </a:rPr>
              <a:t>عه</a:t>
            </a:r>
            <a:r>
              <a:rPr lang="ar-TN" b="1" dirty="0" err="1" smtClean="0">
                <a:cs typeface="Arabic Transparent" pitchFamily="2" charset="-78"/>
              </a:rPr>
              <a:t>م،</a:t>
            </a:r>
            <a:endParaRPr lang="ar-TN" b="1" dirty="0" smtClean="0">
              <a:cs typeface="Arabic Transparent" pitchFamily="2" charset="-78"/>
            </a:endParaRPr>
          </a:p>
          <a:p>
            <a:pPr marL="0" indent="273050" algn="just" rtl="1">
              <a:lnSpc>
                <a:spcPct val="140000"/>
              </a:lnSpc>
              <a:buClr>
                <a:srgbClr val="CC00FF"/>
              </a:buClr>
              <a:buFont typeface="Wingdings" pitchFamily="2" charset="2"/>
              <a:buChar char="§"/>
            </a:pPr>
            <a:r>
              <a:rPr lang="ar-TN" b="1" dirty="0" smtClean="0">
                <a:cs typeface="Arabic Transparent" pitchFamily="2" charset="-78"/>
              </a:rPr>
              <a:t>مساعدتهم على ترويج </a:t>
            </a:r>
            <a:r>
              <a:rPr lang="ar-TN" b="1" dirty="0" err="1" smtClean="0">
                <a:cs typeface="Arabic Transparent" pitchFamily="2" charset="-78"/>
              </a:rPr>
              <a:t>المنتوج</a:t>
            </a:r>
            <a:r>
              <a:rPr lang="ar-TN" b="1" dirty="0" smtClean="0">
                <a:cs typeface="Arabic Transparent" pitchFamily="2" charset="-78"/>
              </a:rPr>
              <a:t> من خلال تيسير مشاركتهم في  المعارض.</a:t>
            </a:r>
          </a:p>
          <a:p>
            <a:endParaRPr lang="fr-FR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1165816"/>
          </a:xfrm>
        </p:spPr>
        <p:txBody>
          <a:bodyPr/>
          <a:lstStyle/>
          <a:p>
            <a:pPr algn="ctr"/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المقاربة التونسية في مجال حقوق </a:t>
            </a:r>
            <a:b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</a:br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ذوي الإعاقة</a:t>
            </a:r>
            <a:endParaRPr lang="fr-FR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83560"/>
            <a:ext cx="8291264" cy="4572000"/>
          </a:xfrm>
        </p:spPr>
        <p:txBody>
          <a:bodyPr>
            <a:normAutofit/>
          </a:bodyPr>
          <a:lstStyle/>
          <a:p>
            <a:pPr algn="just" rtl="1"/>
            <a:r>
              <a:rPr lang="ar-TN" b="1" dirty="0" smtClean="0">
                <a:cs typeface="Arabic Transparent" pitchFamily="2" charset="-78"/>
              </a:rPr>
              <a:t>يعتبر التشغيل أولوية دائمة في السياسة الاجتماعية بتونس </a:t>
            </a:r>
            <a:endParaRPr lang="en-US" b="1" dirty="0" smtClean="0">
              <a:cs typeface="Arabic Transparent" pitchFamily="2" charset="-78"/>
            </a:endParaRPr>
          </a:p>
          <a:p>
            <a:pPr algn="just" rtl="1"/>
            <a:endParaRPr lang="en-US" b="1" dirty="0" smtClean="0">
              <a:cs typeface="Arabic Transparent" pitchFamily="2" charset="-78"/>
            </a:endParaRPr>
          </a:p>
          <a:p>
            <a:pPr algn="just" rtl="1"/>
            <a:r>
              <a:rPr lang="ar-TN" b="1" dirty="0" smtClean="0">
                <a:cs typeface="Arabic Transparent" pitchFamily="2" charset="-78"/>
              </a:rPr>
              <a:t>ويكتسي هذا الموضوع أولوية مضاعفة عندما يتعلق بتشغيل الأشخاص ذوي الإعاقة </a:t>
            </a:r>
          </a:p>
          <a:p>
            <a:pPr algn="just" rtl="1"/>
            <a:endParaRPr lang="en-US" b="1" dirty="0" smtClean="0">
              <a:cs typeface="Arabic Transparent" pitchFamily="2" charset="-78"/>
            </a:endParaRPr>
          </a:p>
          <a:p>
            <a:pPr algn="just" rtl="1"/>
            <a:r>
              <a:rPr lang="ar-TN" b="1" dirty="0" smtClean="0">
                <a:cs typeface="Arabic Transparent" pitchFamily="2" charset="-78"/>
              </a:rPr>
              <a:t>اعتمدت تونس منظومة تشريعية وترتيبية هامة بهدف ضمان الادماج الاجتماعي والاقتصادي</a:t>
            </a:r>
            <a:r>
              <a:rPr lang="tr-TR" b="1" dirty="0" smtClean="0">
                <a:cs typeface="Arabic Transparent" pitchFamily="2" charset="-78"/>
              </a:rPr>
              <a:t> </a:t>
            </a:r>
            <a:r>
              <a:rPr lang="ar-TN" b="1" dirty="0" smtClean="0">
                <a:cs typeface="Arabic Transparent" pitchFamily="2" charset="-78"/>
              </a:rPr>
              <a:t>لأشخاص ذوي </a:t>
            </a:r>
            <a:r>
              <a:rPr lang="ar-TN" sz="3200" b="1" dirty="0" smtClean="0">
                <a:cs typeface="Arabic Transparent" pitchFamily="2" charset="-78"/>
              </a:rPr>
              <a:t>الإعاقة </a:t>
            </a:r>
            <a:endParaRPr lang="ar-TN" b="1" dirty="0" smtClean="0">
              <a:cs typeface="Arabic Transparent" pitchFamily="2" charset="-78"/>
            </a:endParaRPr>
          </a:p>
          <a:p>
            <a:pPr algn="r" rtl="1"/>
            <a:endParaRPr lang="fr-FR" b="1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b="1" dirty="0" err="1" smtClean="0">
                <a:solidFill>
                  <a:srgbClr val="FFC000"/>
                </a:solidFill>
                <a:cs typeface="Arabic Transparent" pitchFamily="2" charset="-78"/>
              </a:rPr>
              <a:t>الخاتمة :</a:t>
            </a:r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/>
            </a:r>
            <a:b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</a:br>
            <a:endParaRPr lang="fr-FR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27584" y="1412776"/>
            <a:ext cx="7772400" cy="5184576"/>
          </a:xfrm>
        </p:spPr>
        <p:txBody>
          <a:bodyPr>
            <a:normAutofit fontScale="92500" lnSpcReduction="10000"/>
          </a:bodyPr>
          <a:lstStyle/>
          <a:p>
            <a:pPr marL="0" indent="177800" algn="just" rtl="1">
              <a:lnSpc>
                <a:spcPct val="125000"/>
              </a:lnSpc>
              <a:buNone/>
              <a:defRPr/>
            </a:pPr>
            <a:r>
              <a:rPr lang="ar-TN" sz="3600" b="1" dirty="0" smtClean="0">
                <a:cs typeface="Simplified Arabic" pitchFamily="2" charset="-78"/>
              </a:rPr>
              <a:t>تقتضي المرحلة </a:t>
            </a:r>
            <a:r>
              <a:rPr lang="ar-TN" sz="3600" b="1" dirty="0" err="1" smtClean="0">
                <a:cs typeface="Simplified Arabic" pitchFamily="2" charset="-78"/>
              </a:rPr>
              <a:t>الحالية :</a:t>
            </a:r>
            <a:endParaRPr lang="ar-TN" sz="3600" b="1" dirty="0" smtClean="0">
              <a:cs typeface="Simplified Arabic" pitchFamily="2" charset="-78"/>
            </a:endParaRPr>
          </a:p>
          <a:p>
            <a:pPr marL="0" indent="177800" algn="just" rtl="1">
              <a:lnSpc>
                <a:spcPct val="125000"/>
              </a:lnSpc>
              <a:buNone/>
              <a:defRPr/>
            </a:pPr>
            <a:endParaRPr lang="ar-TN" sz="900" b="1" dirty="0" smtClean="0">
              <a:cs typeface="Simplified Arabic" pitchFamily="2" charset="-78"/>
            </a:endParaRPr>
          </a:p>
          <a:p>
            <a:pPr algn="just" rtl="1">
              <a:lnSpc>
                <a:spcPct val="155000"/>
              </a:lnSpc>
              <a:buClr>
                <a:srgbClr val="CC00FF"/>
              </a:buClr>
              <a:buFont typeface="Wingdings" pitchFamily="2" charset="2"/>
              <a:buChar char="§"/>
              <a:defRPr/>
            </a:pPr>
            <a:r>
              <a:rPr lang="ar-TN" b="1" dirty="0" smtClean="0">
                <a:cs typeface="Simplified Arabic" pitchFamily="2" charset="-78"/>
              </a:rPr>
              <a:t>متابعة تنفيذ أحكام القانون الجديد </a:t>
            </a:r>
            <a:r>
              <a:rPr lang="ar-TN" b="1" dirty="0" err="1" smtClean="0">
                <a:cs typeface="Simplified Arabic" pitchFamily="2" charset="-78"/>
              </a:rPr>
              <a:t>وإجراءاته،</a:t>
            </a:r>
            <a:endParaRPr lang="ar-TN" b="1" dirty="0" smtClean="0">
              <a:cs typeface="Simplified Arabic" pitchFamily="2" charset="-78"/>
            </a:endParaRPr>
          </a:p>
          <a:p>
            <a:pPr algn="just" rtl="1">
              <a:lnSpc>
                <a:spcPct val="155000"/>
              </a:lnSpc>
              <a:buClr>
                <a:srgbClr val="CC00FF"/>
              </a:buClr>
              <a:buFont typeface="Wingdings" pitchFamily="2" charset="2"/>
              <a:buChar char="§"/>
              <a:defRPr/>
            </a:pPr>
            <a:r>
              <a:rPr lang="ar-TN" b="1" dirty="0" smtClean="0">
                <a:cs typeface="Simplified Arabic" pitchFamily="2" charset="-78"/>
              </a:rPr>
              <a:t>العمل على تغيير نظرة المجتمع لقدرات الأشخاص ذوي </a:t>
            </a:r>
            <a:r>
              <a:rPr lang="ar-TN" b="1" dirty="0" err="1" smtClean="0">
                <a:cs typeface="Simplified Arabic" pitchFamily="2" charset="-78"/>
              </a:rPr>
              <a:t>الإعاقة،</a:t>
            </a:r>
            <a:endParaRPr lang="ar-TN" b="1" dirty="0" smtClean="0">
              <a:cs typeface="Simplified Arabic" pitchFamily="2" charset="-78"/>
            </a:endParaRPr>
          </a:p>
          <a:p>
            <a:pPr algn="just" rtl="1">
              <a:lnSpc>
                <a:spcPct val="155000"/>
              </a:lnSpc>
              <a:buClr>
                <a:srgbClr val="CC00FF"/>
              </a:buClr>
              <a:buFont typeface="Wingdings" pitchFamily="2" charset="2"/>
              <a:buChar char="§"/>
              <a:defRPr/>
            </a:pPr>
            <a:r>
              <a:rPr lang="ar-TN" b="1" dirty="0" err="1" smtClean="0">
                <a:cs typeface="Simplified Arabic" pitchFamily="2" charset="-78"/>
              </a:rPr>
              <a:t>تفعيل</a:t>
            </a:r>
            <a:r>
              <a:rPr lang="ar-TN" b="1" dirty="0" smtClean="0">
                <a:cs typeface="Simplified Arabic" pitchFamily="2" charset="-78"/>
              </a:rPr>
              <a:t> دور المجتمع المدني في تجسيم مبدأ المسؤولية الوطنية في هذا </a:t>
            </a:r>
            <a:r>
              <a:rPr lang="ar-TN" b="1" dirty="0" err="1" smtClean="0">
                <a:cs typeface="Simplified Arabic" pitchFamily="2" charset="-78"/>
              </a:rPr>
              <a:t>المجال،</a:t>
            </a:r>
            <a:r>
              <a:rPr lang="ar-TN" b="1" dirty="0" smtClean="0">
                <a:cs typeface="Simplified Arabic" pitchFamily="2" charset="-78"/>
              </a:rPr>
              <a:t> </a:t>
            </a:r>
          </a:p>
          <a:p>
            <a:pPr algn="just" rtl="1">
              <a:lnSpc>
                <a:spcPct val="155000"/>
              </a:lnSpc>
              <a:buClr>
                <a:srgbClr val="CC00FF"/>
              </a:buClr>
              <a:buFont typeface="Wingdings" pitchFamily="2" charset="2"/>
              <a:buChar char="§"/>
              <a:defRPr/>
            </a:pPr>
            <a:r>
              <a:rPr lang="ar-TN" b="1" dirty="0" smtClean="0">
                <a:latin typeface="Simplified Arabic" pitchFamily="18" charset="-78"/>
                <a:cs typeface="Simplified Arabic" pitchFamily="18" charset="-78"/>
              </a:rPr>
              <a:t>مواصلة تنفيذ الخطة الوطنية لتهيئة </a:t>
            </a:r>
            <a:r>
              <a:rPr lang="ar-TN" b="1" dirty="0" err="1" smtClean="0">
                <a:cs typeface="Simplified Arabic" pitchFamily="2" charset="-78"/>
              </a:rPr>
              <a:t>المحيط،</a:t>
            </a:r>
            <a:endParaRPr lang="ar-TN" b="1" dirty="0" smtClean="0">
              <a:cs typeface="Simplified Arabic" pitchFamily="2" charset="-78"/>
            </a:endParaRPr>
          </a:p>
          <a:p>
            <a:pPr algn="just" rtl="1">
              <a:lnSpc>
                <a:spcPct val="155000"/>
              </a:lnSpc>
              <a:buClr>
                <a:srgbClr val="3366FF"/>
              </a:buClr>
              <a:buNone/>
              <a:defRPr/>
            </a:pPr>
            <a:r>
              <a:rPr lang="ar-TN" b="1" dirty="0" smtClean="0">
                <a:cs typeface="Simplified Arabic" pitchFamily="2" charset="-78"/>
              </a:rPr>
              <a:t>		وهو ما سيفتح آفاق جديدة في مجال تشغيل هذه الفئة.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1165816"/>
          </a:xfrm>
        </p:spPr>
        <p:txBody>
          <a:bodyPr/>
          <a:lstStyle/>
          <a:p>
            <a:pPr algn="ctr"/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المقاربة التونسية في مجال حقوق </a:t>
            </a:r>
            <a:b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</a:br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ذوي الإعاقة</a:t>
            </a:r>
            <a:endParaRPr lang="fr-FR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83560"/>
            <a:ext cx="8291264" cy="4572000"/>
          </a:xfrm>
        </p:spPr>
        <p:txBody>
          <a:bodyPr>
            <a:normAutofit/>
          </a:bodyPr>
          <a:lstStyle/>
          <a:p>
            <a:pPr algn="just" rtl="1"/>
            <a:r>
              <a:rPr lang="ar-TN" b="1" dirty="0" smtClean="0">
                <a:cs typeface="Arabic Transparent" pitchFamily="2" charset="-78"/>
              </a:rPr>
              <a:t>وقد تعهّدت تونس، بعد مصادقتها على الاتفاقيات المتعلّقة بحقوق </a:t>
            </a:r>
            <a:r>
              <a:rPr lang="ar-TN" sz="3200" b="1" dirty="0" smtClean="0">
                <a:cs typeface="Arabic Transparent" pitchFamily="2" charset="-78"/>
              </a:rPr>
              <a:t>الأشخاص ذوي الإعاقة </a:t>
            </a:r>
            <a:r>
              <a:rPr lang="ar-TN" b="1" dirty="0" smtClean="0">
                <a:cs typeface="Arabic Transparent" pitchFamily="2" charset="-78"/>
              </a:rPr>
              <a:t>والبروتوكول الاختياري، بما يلي:</a:t>
            </a:r>
            <a:endParaRPr lang="fr-FR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اتخاذ التدابير والإجراءات الضرورية لدعم حقوق الإنسان بصفة عامة وحقوق الأشخاص ذوي الإعاقة بصفة خاصة،</a:t>
            </a:r>
            <a:endParaRPr lang="en-US" b="1" dirty="0" smtClean="0">
              <a:cs typeface="Arabic Transparent" pitchFamily="2" charset="-78"/>
            </a:endParaRPr>
          </a:p>
          <a:p>
            <a:pPr lvl="1" algn="just" rtl="1"/>
            <a:endParaRPr lang="fr-FR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إصدار النصوص التشريعية والترتيبية واتخاذ الاجراءات ذات الطابع الاجتماعي وتحسين البرامج لفائدة الأشخاص ذوي الإعاقة .</a:t>
            </a:r>
            <a:endParaRPr lang="fr-FR" b="1" dirty="0" smtClean="0">
              <a:cs typeface="Arabic Transparent" pitchFamily="2" charset="-78"/>
            </a:endParaRPr>
          </a:p>
          <a:p>
            <a:pPr algn="r" rtl="1"/>
            <a:endParaRPr lang="fr-FR" b="1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7772400" cy="914400"/>
          </a:xfrm>
        </p:spPr>
        <p:txBody>
          <a:bodyPr/>
          <a:lstStyle/>
          <a:p>
            <a:pPr algn="ctr" rtl="1"/>
            <a:r>
              <a:rPr lang="ar-TN" sz="4400" b="1" dirty="0" smtClean="0">
                <a:solidFill>
                  <a:srgbClr val="FFC000"/>
                </a:solidFill>
                <a:cs typeface="Arabic Transparent" pitchFamily="2" charset="-78"/>
              </a:rPr>
              <a:t>الدستور التونسي</a:t>
            </a:r>
            <a:r>
              <a:rPr lang="tr-TR" sz="4400" b="1" dirty="0" smtClean="0">
                <a:solidFill>
                  <a:srgbClr val="FFC000"/>
                </a:solidFill>
                <a:cs typeface="Arabic Transparent" pitchFamily="2" charset="-78"/>
              </a:rPr>
              <a:t> </a:t>
            </a:r>
            <a:r>
              <a:rPr lang="ar-TN" sz="2000" b="1" dirty="0" smtClean="0">
                <a:cs typeface="Arabic Transparent" pitchFamily="2" charset="-78"/>
              </a:rPr>
              <a:t>المصادق عليه بتاريخ 27 جانفي 2014</a:t>
            </a:r>
            <a:endParaRPr lang="fr-FR" sz="2000" b="1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976664"/>
          </a:xfrm>
        </p:spPr>
        <p:txBody>
          <a:bodyPr>
            <a:normAutofit/>
          </a:bodyPr>
          <a:lstStyle/>
          <a:p>
            <a:pPr lvl="1" algn="just" defTabSz="957263" rtl="1">
              <a:lnSpc>
                <a:spcPct val="105000"/>
              </a:lnSpc>
              <a:spcBef>
                <a:spcPct val="50000"/>
              </a:spcBef>
            </a:pPr>
            <a:r>
              <a:rPr lang="ar-TN" sz="2800" b="1" dirty="0" smtClean="0">
                <a:cs typeface="Arabic Transparent" pitchFamily="2" charset="-78"/>
              </a:rPr>
              <a:t>الفصل 40 : </a:t>
            </a:r>
            <a:endParaRPr lang="en-US" sz="2800" b="1" dirty="0" smtClean="0">
              <a:cs typeface="Arabic Transparent" pitchFamily="2" charset="-78"/>
            </a:endParaRPr>
          </a:p>
          <a:p>
            <a:pPr lvl="2" algn="just" defTabSz="957263" rtl="1">
              <a:lnSpc>
                <a:spcPct val="105000"/>
              </a:lnSpc>
              <a:spcBef>
                <a:spcPct val="50000"/>
              </a:spcBef>
            </a:pPr>
            <a:r>
              <a:rPr lang="ar-TN" b="1" dirty="0" smtClean="0">
                <a:cs typeface="Arabic Transparent" pitchFamily="2" charset="-78"/>
              </a:rPr>
              <a:t>”</a:t>
            </a:r>
            <a:r>
              <a:rPr lang="ar-TN" b="1" u="sng" dirty="0" smtClean="0">
                <a:cs typeface="Arabic Transparent" pitchFamily="2" charset="-78"/>
              </a:rPr>
              <a:t>العمل حق لكل مواطن ومواطنة</a:t>
            </a:r>
            <a:r>
              <a:rPr lang="ar-TN" b="1" dirty="0" smtClean="0">
                <a:cs typeface="Arabic Transparent" pitchFamily="2" charset="-78"/>
              </a:rPr>
              <a:t>، وتتخذ الدولة التدابير الضرورية لضمانه على أساس الكفاءة والإنصاف</a:t>
            </a:r>
            <a:r>
              <a:rPr lang="fr-FR" b="1" dirty="0" smtClean="0">
                <a:cs typeface="Arabic Transparent" pitchFamily="2" charset="-78"/>
              </a:rPr>
              <a:t>.</a:t>
            </a:r>
            <a:r>
              <a:rPr lang="ar-TN" b="1" dirty="0" smtClean="0">
                <a:cs typeface="Arabic Transparent" pitchFamily="2" charset="-78"/>
              </a:rPr>
              <a:t> </a:t>
            </a:r>
            <a:endParaRPr lang="en-US" b="1" dirty="0" smtClean="0">
              <a:cs typeface="Arabic Transparent" pitchFamily="2" charset="-78"/>
            </a:endParaRPr>
          </a:p>
          <a:p>
            <a:pPr lvl="2" algn="just" defTabSz="957263" rtl="1">
              <a:lnSpc>
                <a:spcPct val="105000"/>
              </a:lnSpc>
              <a:spcBef>
                <a:spcPct val="50000"/>
              </a:spcBef>
            </a:pPr>
            <a:r>
              <a:rPr lang="ar-TN" b="1" dirty="0" smtClean="0">
                <a:cs typeface="Arabic Transparent" pitchFamily="2" charset="-78"/>
              </a:rPr>
              <a:t>ولكل مواطن ومواطنة الحق في العمل في ظروف لائقة وبأجر عادل“</a:t>
            </a:r>
            <a:r>
              <a:rPr lang="fr-FR" b="1" dirty="0" smtClean="0">
                <a:cs typeface="Arabic Transparent" pitchFamily="2" charset="-78"/>
              </a:rPr>
              <a:t>.</a:t>
            </a:r>
          </a:p>
          <a:p>
            <a:pPr lvl="1" algn="just" defTabSz="957263" rtl="1">
              <a:lnSpc>
                <a:spcPct val="105000"/>
              </a:lnSpc>
              <a:spcBef>
                <a:spcPct val="50000"/>
              </a:spcBef>
            </a:pPr>
            <a:r>
              <a:rPr lang="ar-TN" sz="2800" b="1" dirty="0" smtClean="0">
                <a:cs typeface="Arabic Transparent" pitchFamily="2" charset="-78"/>
              </a:rPr>
              <a:t>الفصل 48 : </a:t>
            </a:r>
            <a:endParaRPr lang="en-US" sz="2800" b="1" dirty="0" smtClean="0">
              <a:cs typeface="Arabic Transparent" pitchFamily="2" charset="-78"/>
            </a:endParaRPr>
          </a:p>
          <a:p>
            <a:pPr lvl="2" algn="just" defTabSz="957263" rtl="1">
              <a:lnSpc>
                <a:spcPct val="105000"/>
              </a:lnSpc>
              <a:spcBef>
                <a:spcPct val="50000"/>
              </a:spcBef>
            </a:pPr>
            <a:r>
              <a:rPr lang="ar-TN" b="1" dirty="0" smtClean="0">
                <a:cs typeface="Arabic Transparent" pitchFamily="2" charset="-78"/>
              </a:rPr>
              <a:t>”تحمي الدولة الأشخاص ذوي الإعاقة من كل تمييز. </a:t>
            </a:r>
            <a:endParaRPr lang="en-US" b="1" dirty="0" smtClean="0">
              <a:cs typeface="Arabic Transparent" pitchFamily="2" charset="-78"/>
            </a:endParaRPr>
          </a:p>
          <a:p>
            <a:pPr lvl="2" algn="just" defTabSz="957263" rtl="1">
              <a:lnSpc>
                <a:spcPct val="105000"/>
              </a:lnSpc>
              <a:spcBef>
                <a:spcPct val="50000"/>
              </a:spcBef>
            </a:pPr>
            <a:r>
              <a:rPr lang="ar-TN" b="1" dirty="0" smtClean="0">
                <a:cs typeface="Arabic Transparent" pitchFamily="2" charset="-78"/>
              </a:rPr>
              <a:t>لكل مواطن ذي إعاقة الحق في الإنتفاع </a:t>
            </a:r>
            <a:r>
              <a:rPr lang="ar-TN" b="1" u="sng" dirty="0" smtClean="0">
                <a:cs typeface="Arabic Transparent" pitchFamily="2" charset="-78"/>
              </a:rPr>
              <a:t>حسب طبيعة إعاقته</a:t>
            </a:r>
            <a:r>
              <a:rPr lang="ar-TN" b="1" dirty="0" smtClean="0">
                <a:cs typeface="Arabic Transparent" pitchFamily="2" charset="-78"/>
              </a:rPr>
              <a:t>، بكل التدابير التي تضمن له الإندماج الكامل في المجتمع، وعلى الدولة  إتخاذ جميع الإجراءات الضرورية لتحقيق ذلك“</a:t>
            </a:r>
            <a:endParaRPr lang="ar-SA" b="1" dirty="0" smtClean="0">
              <a:cs typeface="Arabic Transparent" pitchFamily="2" charset="-78"/>
            </a:endParaRPr>
          </a:p>
          <a:p>
            <a:pPr algn="r" rtl="1"/>
            <a:endParaRPr lang="fr-FR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395536" y="1196752"/>
          <a:ext cx="8748464" cy="634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232"/>
                <a:gridCol w="4374232"/>
              </a:tblGrid>
              <a:tr h="535795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dirty="0">
                          <a:solidFill>
                            <a:srgbClr val="0070C0"/>
                          </a:solidFill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الموضوع</a:t>
                      </a:r>
                      <a:endParaRPr lang="fr-FR" sz="24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dirty="0">
                          <a:solidFill>
                            <a:srgbClr val="0070C0"/>
                          </a:solidFill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النص</a:t>
                      </a:r>
                      <a:endParaRPr lang="fr-FR" sz="24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53579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الحماية الاجتماعية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للمكفوفين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المدنيين في تونس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القانون عدد 68-5 المؤرّخ في 8 مارس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1968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788670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التكوين والتأهيل المهني وتشغيل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للمكفوفين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وضعيفي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البصر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في تونس 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قرار كاتب الدولة للشباب والرياضة والشؤون الاجتماعية بتاريخ </a:t>
                      </a: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4 </a:t>
                      </a:r>
                      <a:r>
                        <a:rPr lang="ar-TN" sz="2400" b="0" dirty="0" err="1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جانفي</a:t>
                      </a: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1968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53579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النهوض بالمعوقين وحمايتهم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القانون عدد 81-46 بتاريخ 29 ماي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1981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1183005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المصادقة على الاتفاقية الدولية للشغل عدد 142 المتعلّقة بدور التوجيه والتكوين المهني في مجال الموارد البشرية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القانون عدد 88-70 بتاريخ 27 جوان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1988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1605517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المصادقة على الاتفاقية الدولية عدد 159 المتعلّقة بالتأهيل المهني وتشغيل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المعاقين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القانون عدد 89-22 </a:t>
                      </a: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بتاريخ </a:t>
                      </a: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22 فيفري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1989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899592" y="0"/>
            <a:ext cx="715291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TN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Simplified Arabic" pitchFamily="2" charset="-78"/>
                <a:ea typeface="Times New Roman" pitchFamily="18" charset="0"/>
                <a:cs typeface="Arabic Transparent" pitchFamily="2" charset="-78"/>
              </a:rPr>
              <a:t>النصوص القانونية والترتيبية المتعلّقة بتشغيل </a:t>
            </a:r>
          </a:p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TN" sz="36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Simplified Arabic" pitchFamily="2" charset="-78"/>
                <a:ea typeface="Times New Roman" pitchFamily="18" charset="0"/>
                <a:cs typeface="Arabic Transparent" pitchFamily="2" charset="-78"/>
              </a:rPr>
              <a:t>الأشخاص ذوي الاعاقة</a:t>
            </a:r>
            <a:endParaRPr kumimoji="0" lang="ar-TN" sz="3600" b="0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pitchFamily="34" charset="0"/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251520" y="260648"/>
          <a:ext cx="8892480" cy="60985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6240"/>
                <a:gridCol w="4446240"/>
              </a:tblGrid>
              <a:tr h="75560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000" dirty="0">
                          <a:solidFill>
                            <a:srgbClr val="0070C0"/>
                          </a:solidFill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الموضوع</a:t>
                      </a:r>
                      <a:endParaRPr lang="fr-FR" sz="20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dirty="0">
                          <a:solidFill>
                            <a:srgbClr val="0070C0"/>
                          </a:solidFill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النص</a:t>
                      </a:r>
                      <a:endParaRPr lang="fr-FR" sz="2400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1332623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تنقيح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فصول وإضافة فصول: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إجبارية تشغيل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الأشخاص</a:t>
                      </a:r>
                      <a:r>
                        <a:rPr lang="tr-TR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 </a:t>
                      </a:r>
                      <a:r>
                        <a:rPr lang="ar-TN" sz="2400" b="1" dirty="0" smtClean="0">
                          <a:cs typeface="Arabic Transparent" pitchFamily="2" charset="-78"/>
                        </a:rPr>
                        <a:t>ذوي الإعاقة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وإجراءات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تشجيعية وزجرية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القانون عدد 89-52 المؤرّخ في 14 مارس </a:t>
                      </a:r>
                      <a:r>
                        <a:rPr lang="ar-TN" sz="2400" b="1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1989</a:t>
                      </a: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 </a:t>
                      </a: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المكمّل </a:t>
                      </a: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للقانون عدد 81-46 المؤرّخ في 29 </a:t>
                      </a:r>
                      <a:r>
                        <a:rPr lang="ar-TN" sz="2400" b="0" dirty="0" err="1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ماي</a:t>
                      </a: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 1981</a:t>
                      </a:r>
                      <a:endParaRPr lang="fr-FR" sz="2400" b="0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108012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النهوض بالأشخاص ذوي الاعاقة وحمايتهم </a:t>
                      </a:r>
                    </a:p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القانون</a:t>
                      </a:r>
                      <a:r>
                        <a:rPr lang="tr-TR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 </a:t>
                      </a: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التوجيهي عدد 2005-83 المؤرخ في 15 أوت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2005</a:t>
                      </a:r>
                      <a:r>
                        <a:rPr lang="ar-TN" sz="2400" b="0" baseline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المنقح ل</a:t>
                      </a: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لقانون عدد 81-46</a:t>
                      </a:r>
                      <a:endParaRPr lang="fr-FR" sz="2400" b="0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1080120"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المصادقة على الاتفاقية الدولية المتعلّقة بحقوق الأشخاص ذوي الاعاقة والبروتوكول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just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القانون عدد 2008-4 المؤرّخ في 11 فيفري </a:t>
                      </a:r>
                      <a:r>
                        <a:rPr lang="ar-TN" sz="2400" b="1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2008</a:t>
                      </a:r>
                      <a:endParaRPr lang="fr-FR" sz="2400" b="1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  <a:tr h="1668344"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1" dirty="0" smtClean="0">
                          <a:latin typeface="Calibri"/>
                          <a:ea typeface="Times New Roman"/>
                          <a:cs typeface="Arabic Transparent" pitchFamily="2" charset="-78"/>
                        </a:rPr>
                        <a:t>تنقيح الفصول 29 و30:</a:t>
                      </a:r>
                      <a:r>
                        <a:rPr lang="ar-TN" sz="2400" b="1" baseline="0" dirty="0" smtClean="0">
                          <a:latin typeface="Calibri"/>
                          <a:ea typeface="Times New Roman"/>
                          <a:cs typeface="Arabic Transparent" pitchFamily="2" charset="-78"/>
                        </a:rPr>
                        <a:t> الترفيع في </a:t>
                      </a:r>
                      <a:r>
                        <a:rPr kumimoji="0" lang="ar-TN" sz="2400" b="1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Times New Roman"/>
                          <a:cs typeface="Arabic Transparent" pitchFamily="2" charset="-78"/>
                        </a:rPr>
                        <a:t>نسبة الانتدابات بالقطاعين العمومي والخاص من 1 </a:t>
                      </a:r>
                      <a:r>
                        <a:rPr kumimoji="0" lang="en-US" sz="2400" b="1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Times New Roman"/>
                          <a:cs typeface="Arabic Transparent" pitchFamily="2" charset="-78"/>
                        </a:rPr>
                        <a:t>%</a:t>
                      </a:r>
                      <a:r>
                        <a:rPr kumimoji="0" lang="ar-TN" sz="2400" b="1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Times New Roman"/>
                          <a:cs typeface="Arabic Transparent" pitchFamily="2" charset="-78"/>
                        </a:rPr>
                        <a:t> إلى 2 </a:t>
                      </a:r>
                      <a:r>
                        <a:rPr kumimoji="0" lang="en-US" sz="2400" b="1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Times New Roman"/>
                          <a:cs typeface="Arabic Transparent" pitchFamily="2" charset="-78"/>
                        </a:rPr>
                        <a:t>%</a:t>
                      </a:r>
                      <a:r>
                        <a:rPr kumimoji="0" lang="ar-TN" sz="2400" b="1" kern="1200" baseline="0" dirty="0" smtClean="0">
                          <a:solidFill>
                            <a:schemeClr val="dk1"/>
                          </a:solidFill>
                          <a:latin typeface="Calibri"/>
                          <a:ea typeface="Times New Roman"/>
                          <a:cs typeface="Arabic Transparent" pitchFamily="2" charset="-78"/>
                        </a:rPr>
                        <a:t> </a:t>
                      </a:r>
                      <a:endParaRPr kumimoji="0" lang="fr-FR" sz="2400" b="1" kern="1200" baseline="0" dirty="0">
                        <a:solidFill>
                          <a:schemeClr val="dk1"/>
                        </a:solidFill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القانون</a:t>
                      </a:r>
                      <a:r>
                        <a:rPr lang="ar-TN" sz="2400" b="0" baseline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 عدد 2016-41 بتاريخ 16 </a:t>
                      </a:r>
                      <a:r>
                        <a:rPr lang="ar-TN" sz="2400" b="0" baseline="0" dirty="0" err="1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ماي</a:t>
                      </a:r>
                      <a:r>
                        <a:rPr lang="ar-TN" sz="2400" b="0" baseline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 </a:t>
                      </a:r>
                      <a:r>
                        <a:rPr lang="ar-TN" sz="2400" b="1" baseline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2016</a:t>
                      </a:r>
                      <a:r>
                        <a:rPr lang="ar-TN" sz="2400" b="0" baseline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 المنقح ل</a:t>
                      </a: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لقانون </a:t>
                      </a: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التوجيهي عدد 2005-83 </a:t>
                      </a: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المؤرخ في </a:t>
                      </a:r>
                      <a:r>
                        <a:rPr lang="ar-TN" sz="2400" b="0" dirty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15 أوت </a:t>
                      </a:r>
                      <a:r>
                        <a:rPr lang="ar-TN" sz="2400" b="0" dirty="0" smtClean="0">
                          <a:latin typeface="Simplified Arabic"/>
                          <a:ea typeface="Times New Roman"/>
                          <a:cs typeface="Arabic Transparent" pitchFamily="2" charset="-78"/>
                        </a:rPr>
                        <a:t>2005</a:t>
                      </a:r>
                      <a:endParaRPr lang="fr-FR" sz="2400" b="0" dirty="0">
                        <a:latin typeface="Calibri"/>
                        <a:ea typeface="Times New Roman"/>
                        <a:cs typeface="Arabic Transparent" pitchFamily="2" charset="-78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620688"/>
            <a:ext cx="8568952" cy="5734872"/>
          </a:xfrm>
        </p:spPr>
        <p:txBody>
          <a:bodyPr>
            <a:noAutofit/>
          </a:bodyPr>
          <a:lstStyle/>
          <a:p>
            <a:pPr marL="95250" indent="-3175" algn="just" rtl="1">
              <a:spcBef>
                <a:spcPts val="0"/>
              </a:spcBef>
              <a:buNone/>
            </a:pPr>
            <a:r>
              <a:rPr lang="ar-TN" sz="2800" b="1" dirty="0" smtClean="0">
                <a:cs typeface="Arabic Transparent" pitchFamily="2" charset="-78"/>
              </a:rPr>
              <a:t>ومن أهم ما </a:t>
            </a:r>
            <a:r>
              <a:rPr lang="ar-SA" sz="2800" b="1" dirty="0" smtClean="0">
                <a:cs typeface="Arabic Transparent" pitchFamily="2" charset="-78"/>
              </a:rPr>
              <a:t>تضمّن</a:t>
            </a:r>
            <a:r>
              <a:rPr lang="ar-TN" sz="2800" b="1" dirty="0" smtClean="0">
                <a:cs typeface="Arabic Transparent" pitchFamily="2" charset="-78"/>
              </a:rPr>
              <a:t>ت</a:t>
            </a:r>
            <a:r>
              <a:rPr lang="ar-SA" sz="2800" b="1" dirty="0" smtClean="0">
                <a:cs typeface="Arabic Transparent" pitchFamily="2" charset="-78"/>
              </a:rPr>
              <a:t> ه</a:t>
            </a:r>
            <a:r>
              <a:rPr lang="ar-TN" sz="2800" b="1" dirty="0" smtClean="0">
                <a:cs typeface="Arabic Transparent" pitchFamily="2" charset="-78"/>
              </a:rPr>
              <a:t>اته</a:t>
            </a:r>
            <a:r>
              <a:rPr lang="ar-SA" sz="2800" b="1" dirty="0" smtClean="0">
                <a:cs typeface="Arabic Transparent" pitchFamily="2" charset="-78"/>
              </a:rPr>
              <a:t> الق</a:t>
            </a:r>
            <a:r>
              <a:rPr lang="ar-TN" sz="2800" b="1" dirty="0" smtClean="0">
                <a:cs typeface="Arabic Transparent" pitchFamily="2" charset="-78"/>
              </a:rPr>
              <a:t>وانين والنصوص الترتيبية لها في مجال التشغيل</a:t>
            </a:r>
            <a:r>
              <a:rPr lang="ar-TN" sz="2800" b="1" dirty="0" smtClean="0">
                <a:latin typeface="Simplified Arabic"/>
                <a:ea typeface="Times New Roman"/>
                <a:cs typeface="Arabic Transparent" pitchFamily="2" charset="-78"/>
              </a:rPr>
              <a:t> الأشخاص</a:t>
            </a:r>
            <a:r>
              <a:rPr lang="tr-TR" sz="2800" b="1" dirty="0" smtClean="0">
                <a:latin typeface="Simplified Arabic"/>
                <a:ea typeface="Times New Roman"/>
                <a:cs typeface="Arabic Transparent" pitchFamily="2" charset="-78"/>
              </a:rPr>
              <a:t> </a:t>
            </a:r>
            <a:r>
              <a:rPr lang="ar-TN" sz="2800" b="1" dirty="0" smtClean="0">
                <a:cs typeface="Arabic Transparent" pitchFamily="2" charset="-78"/>
              </a:rPr>
              <a:t>ذوي الإعاقة </a:t>
            </a:r>
            <a:r>
              <a:rPr lang="ar-TN" sz="2000" b="1" dirty="0" smtClean="0">
                <a:solidFill>
                  <a:srgbClr val="FFC000"/>
                </a:solidFill>
                <a:latin typeface="Simplified Arabic"/>
                <a:ea typeface="Times New Roman"/>
                <a:cs typeface="Arabic Transparent" pitchFamily="2" charset="-78"/>
              </a:rPr>
              <a:t>القانون عدد 2016-41 بتاريخ 16 ماي 2016</a:t>
            </a:r>
            <a:endParaRPr lang="ar-TN" sz="2000" b="1" dirty="0" smtClean="0">
              <a:solidFill>
                <a:srgbClr val="FFC000"/>
              </a:solidFill>
              <a:cs typeface="Arabic Transparent" pitchFamily="2" charset="-78"/>
            </a:endParaRPr>
          </a:p>
          <a:p>
            <a:pPr marL="495300" lvl="1" indent="-3175" algn="just" rtl="1"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r>
              <a:rPr lang="ar-TN" sz="2800" b="1" dirty="0" smtClean="0">
                <a:cs typeface="Arabic Transparent" pitchFamily="2" charset="-78"/>
              </a:rPr>
              <a:t>تخصيص نسبة لا تقل عن 2</a:t>
            </a:r>
            <a:r>
              <a:rPr lang="fr-FR" sz="2800" b="1" dirty="0" smtClean="0">
                <a:cs typeface="Arabic Transparent" pitchFamily="2" charset="-78"/>
              </a:rPr>
              <a:t>% </a:t>
            </a:r>
            <a:r>
              <a:rPr lang="ar-TN" sz="2800" b="1" dirty="0" smtClean="0">
                <a:cs typeface="Arabic Transparent" pitchFamily="2" charset="-78"/>
              </a:rPr>
              <a:t>من الانتدابات السنوية بالوظيفة العمومية و مراكز العمل بالمؤسسات والمنشآت العمومية والخاصة المشغلة لـ 100 عامل فما فوق</a:t>
            </a:r>
          </a:p>
          <a:p>
            <a:pPr marL="495300" lvl="1" indent="-3175" algn="just" rtl="1">
              <a:spcBef>
                <a:spcPts val="0"/>
              </a:spcBef>
              <a:buClr>
                <a:srgbClr val="CC00FF"/>
              </a:buClr>
              <a:buNone/>
            </a:pPr>
            <a:endParaRPr lang="ar-TN" sz="2800" b="1" dirty="0" smtClean="0">
              <a:cs typeface="Arabic Transparent" pitchFamily="2" charset="-78"/>
            </a:endParaRPr>
          </a:p>
          <a:p>
            <a:pPr marL="495300" lvl="1" indent="-3175" algn="just" rtl="1"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r>
              <a:rPr lang="ar-TN" sz="2800" b="1" dirty="0" smtClean="0">
                <a:cs typeface="Arabic Transparent" pitchFamily="2" charset="-78"/>
              </a:rPr>
              <a:t>تخصيص نسبة لا تقل عن 2</a:t>
            </a:r>
            <a:r>
              <a:rPr lang="tr-TR" sz="2800" b="1" dirty="0" smtClean="0">
                <a:cs typeface="Arabic Transparent" pitchFamily="2" charset="-78"/>
              </a:rPr>
              <a:t> </a:t>
            </a:r>
            <a:r>
              <a:rPr lang="fr-FR" sz="2800" b="1" dirty="0" smtClean="0">
                <a:cs typeface="Arabic Transparent" pitchFamily="2" charset="-78"/>
              </a:rPr>
              <a:t>% </a:t>
            </a:r>
            <a:r>
              <a:rPr lang="ar-TN" sz="2800" b="1" dirty="0" smtClean="0">
                <a:cs typeface="Arabic Transparent" pitchFamily="2" charset="-78"/>
              </a:rPr>
              <a:t>في اسناد الرخص المهنية  من قبل الوزارات والمؤسسات العمومية والسلطات المحلية والجهوية والمنظمات المهنية</a:t>
            </a:r>
          </a:p>
          <a:p>
            <a:pPr marL="495300" lvl="1" indent="-3175" algn="just" rtl="1"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endParaRPr lang="ar-TN" sz="2800" b="1" dirty="0" smtClean="0">
              <a:cs typeface="Arabic Transparent" pitchFamily="2" charset="-78"/>
            </a:endParaRPr>
          </a:p>
          <a:p>
            <a:pPr marL="495300" lvl="1" indent="-3175" algn="just" rtl="1"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r>
              <a:rPr lang="ar-TN" sz="2800" b="1" dirty="0" smtClean="0">
                <a:cs typeface="Arabic Transparent" pitchFamily="2" charset="-78"/>
              </a:rPr>
              <a:t>تخصيص مركز عمل على الاقل بالمؤسسات والمنشآت العمومية والخاصة المشغلة  عادة بين 50 و 99 شخصا</a:t>
            </a:r>
          </a:p>
          <a:p>
            <a:pPr marL="495300" lvl="1" indent="-3175" algn="just" rtl="1">
              <a:spcBef>
                <a:spcPts val="0"/>
              </a:spcBef>
              <a:buClr>
                <a:srgbClr val="CC00FF"/>
              </a:buClr>
              <a:buNone/>
            </a:pPr>
            <a:endParaRPr lang="ar-TN" sz="2800" b="1" dirty="0" smtClean="0">
              <a:cs typeface="Arabic Transparent" pitchFamily="2" charset="-78"/>
            </a:endParaRPr>
          </a:p>
          <a:p>
            <a:pPr marL="95250" indent="-3175" algn="just" rtl="1">
              <a:spcBef>
                <a:spcPts val="0"/>
              </a:spcBef>
              <a:buClr>
                <a:srgbClr val="CC00FF"/>
              </a:buClr>
              <a:buNone/>
            </a:pPr>
            <a:endParaRPr lang="ar-TN" sz="2800" b="1" dirty="0" smtClean="0">
              <a:cs typeface="Arabic Transparent" pitchFamily="2" charset="-78"/>
            </a:endParaRPr>
          </a:p>
          <a:p>
            <a:pPr algn="r" rtl="1">
              <a:spcBef>
                <a:spcPts val="0"/>
              </a:spcBef>
            </a:pPr>
            <a:endParaRPr lang="fr-FR" sz="2800" b="1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476672"/>
            <a:ext cx="8568952" cy="5734872"/>
          </a:xfrm>
        </p:spPr>
        <p:txBody>
          <a:bodyPr>
            <a:noAutofit/>
          </a:bodyPr>
          <a:lstStyle/>
          <a:p>
            <a:pPr marL="95250" indent="-3175" algn="just" rtl="1">
              <a:lnSpc>
                <a:spcPct val="195000"/>
              </a:lnSpc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r>
              <a:rPr lang="ar-TN" sz="2800" b="1" dirty="0" smtClean="0">
                <a:cs typeface="Arabic Transparent" pitchFamily="2" charset="-78"/>
              </a:rPr>
              <a:t>العمل بالبدائل  التالية في حال ثبوت تعذر التشغيل  المباشر</a:t>
            </a:r>
            <a:r>
              <a:rPr lang="ar-TN" sz="2800" dirty="0" smtClean="0">
                <a:latin typeface="Simplified Arabic"/>
                <a:ea typeface="Times New Roman"/>
                <a:cs typeface="Arabic Transparent" pitchFamily="2" charset="-78"/>
              </a:rPr>
              <a:t> </a:t>
            </a:r>
            <a:endParaRPr lang="tr-TR" sz="2800" dirty="0" smtClean="0">
              <a:latin typeface="Simplified Arabic"/>
              <a:ea typeface="Times New Roman"/>
              <a:cs typeface="Arabic Transparent" pitchFamily="2" charset="-78"/>
            </a:endParaRPr>
          </a:p>
          <a:p>
            <a:pPr marL="95250" indent="-3175" algn="just" rtl="1">
              <a:lnSpc>
                <a:spcPct val="195000"/>
              </a:lnSpc>
              <a:spcBef>
                <a:spcPts val="0"/>
              </a:spcBef>
              <a:buClr>
                <a:srgbClr val="CC00FF"/>
              </a:buClr>
              <a:buNone/>
            </a:pPr>
            <a:r>
              <a:rPr lang="ar-TN" sz="2000" b="1" dirty="0" smtClean="0">
                <a:solidFill>
                  <a:srgbClr val="FFC000"/>
                </a:solidFill>
                <a:latin typeface="Simplified Arabic"/>
                <a:ea typeface="Times New Roman"/>
                <a:cs typeface="Arabic Transparent" pitchFamily="2" charset="-78"/>
              </a:rPr>
              <a:t>القانون</a:t>
            </a:r>
            <a:r>
              <a:rPr lang="tr-TR" sz="2000" b="1" dirty="0" smtClean="0">
                <a:solidFill>
                  <a:srgbClr val="FFC000"/>
                </a:solidFill>
                <a:latin typeface="Simplified Arabic"/>
                <a:ea typeface="Times New Roman"/>
                <a:cs typeface="Arabic Transparent" pitchFamily="2" charset="-78"/>
              </a:rPr>
              <a:t> </a:t>
            </a:r>
            <a:r>
              <a:rPr lang="ar-TN" sz="2000" b="1" dirty="0" smtClean="0">
                <a:solidFill>
                  <a:srgbClr val="FFC000"/>
                </a:solidFill>
                <a:latin typeface="Simplified Arabic"/>
                <a:ea typeface="Times New Roman"/>
                <a:cs typeface="Arabic Transparent" pitchFamily="2" charset="-78"/>
              </a:rPr>
              <a:t>التوجيهي عدد 2005-83</a:t>
            </a:r>
            <a:r>
              <a:rPr lang="ar-TN" sz="2000" b="1" dirty="0" smtClean="0">
                <a:solidFill>
                  <a:srgbClr val="FFC000"/>
                </a:solidFill>
                <a:cs typeface="Arabic Transparent" pitchFamily="2" charset="-78"/>
              </a:rPr>
              <a:t> </a:t>
            </a:r>
          </a:p>
          <a:p>
            <a:pPr marL="495300" lvl="1" indent="-3175" algn="just" rtl="1">
              <a:lnSpc>
                <a:spcPct val="195000"/>
              </a:lnSpc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r>
              <a:rPr lang="ar-TN" sz="2800" b="1" dirty="0" smtClean="0">
                <a:cs typeface="Arabic Transparent" pitchFamily="2" charset="-78"/>
              </a:rPr>
              <a:t>تمكين الشخص من العمل عن بعد لفائدة المؤجر</a:t>
            </a:r>
          </a:p>
          <a:p>
            <a:pPr marL="495300" lvl="1" indent="-3175" algn="just" rtl="1">
              <a:lnSpc>
                <a:spcPct val="195000"/>
              </a:lnSpc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r>
              <a:rPr lang="ar-TN" sz="2800" b="1" dirty="0" smtClean="0">
                <a:cs typeface="Arabic Transparent" pitchFamily="2" charset="-78"/>
              </a:rPr>
              <a:t>تمكين الشخص من العمل بنظام المقاولة الثانوية</a:t>
            </a:r>
          </a:p>
          <a:p>
            <a:pPr marL="495300" lvl="1" indent="-3175" algn="just" rtl="1">
              <a:lnSpc>
                <a:spcPct val="195000"/>
              </a:lnSpc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r>
              <a:rPr lang="ar-TN" sz="2800" b="1" dirty="0" smtClean="0">
                <a:cs typeface="Arabic Transparent" pitchFamily="2" charset="-78"/>
              </a:rPr>
              <a:t>اقتناء </a:t>
            </a:r>
            <a:r>
              <a:rPr lang="ar-TN" sz="2800" b="1" dirty="0" err="1" smtClean="0">
                <a:cs typeface="Arabic Transparent" pitchFamily="2" charset="-78"/>
              </a:rPr>
              <a:t>منتوج</a:t>
            </a:r>
            <a:r>
              <a:rPr lang="ar-TN" sz="2800" b="1" dirty="0" smtClean="0">
                <a:cs typeface="Arabic Transparent" pitchFamily="2" charset="-78"/>
              </a:rPr>
              <a:t> المنتصبين للحساب الخاص</a:t>
            </a:r>
          </a:p>
          <a:p>
            <a:pPr marL="495300" lvl="1" indent="-3175" algn="just" rtl="1">
              <a:lnSpc>
                <a:spcPct val="195000"/>
              </a:lnSpc>
              <a:spcBef>
                <a:spcPts val="0"/>
              </a:spcBef>
              <a:buClr>
                <a:srgbClr val="CC00FF"/>
              </a:buClr>
              <a:buFont typeface="Wingdings" pitchFamily="2" charset="2"/>
              <a:buChar char="§"/>
            </a:pPr>
            <a:r>
              <a:rPr lang="ar-TN" sz="2800" b="1" dirty="0" smtClean="0">
                <a:cs typeface="Arabic Transparent" pitchFamily="2" charset="-78"/>
              </a:rPr>
              <a:t>اقتناء منتوج مراكز الانتاج التابعة لجمعيات</a:t>
            </a:r>
            <a:endParaRPr lang="en-US" sz="2800" b="1" dirty="0" smtClean="0">
              <a:cs typeface="Arabic Transparent" pitchFamily="2" charset="-78"/>
            </a:endParaRPr>
          </a:p>
          <a:p>
            <a:pPr algn="r" rtl="1">
              <a:spcBef>
                <a:spcPts val="0"/>
              </a:spcBef>
            </a:pPr>
            <a:endParaRPr lang="fr-FR" sz="2800" b="1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الأشخاص ذوي الاعاقة</a:t>
            </a:r>
            <a:r>
              <a:rPr lang="ar-TN" b="1" dirty="0" smtClean="0">
                <a:cs typeface="Arabic Transparent" pitchFamily="2" charset="-78"/>
              </a:rPr>
              <a:t> </a:t>
            </a:r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بتونس :</a:t>
            </a:r>
            <a:endParaRPr lang="fr-FR" dirty="0">
              <a:solidFill>
                <a:srgbClr val="FFC000"/>
              </a:solidFill>
              <a:cs typeface="Arabic Transparent" pitchFamily="2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748464" cy="4942784"/>
          </a:xfrm>
        </p:spPr>
        <p:txBody>
          <a:bodyPr>
            <a:normAutofit lnSpcReduction="10000"/>
          </a:bodyPr>
          <a:lstStyle/>
          <a:p>
            <a:pPr lvl="0" algn="just" rtl="1"/>
            <a:r>
              <a:rPr lang="ar-TN" b="1" dirty="0" smtClean="0">
                <a:cs typeface="Arabic Transparent" pitchFamily="2" charset="-78"/>
              </a:rPr>
              <a:t>عدد الأشخاص ذوي</a:t>
            </a:r>
            <a:r>
              <a:rPr lang="ar-TN" b="1" dirty="0" smtClean="0">
                <a:solidFill>
                  <a:srgbClr val="FFC000"/>
                </a:solidFill>
                <a:cs typeface="Arabic Transparent" pitchFamily="2" charset="-78"/>
              </a:rPr>
              <a:t> </a:t>
            </a:r>
            <a:r>
              <a:rPr lang="ar-TN" b="1" dirty="0" smtClean="0">
                <a:cs typeface="Arabic Transparent" pitchFamily="2" charset="-78"/>
              </a:rPr>
              <a:t>الاعاقة:208000 (</a:t>
            </a:r>
            <a:r>
              <a:rPr lang="fr-FR" b="1" dirty="0" smtClean="0">
                <a:cs typeface="Arabic Transparent" pitchFamily="2" charset="-78"/>
              </a:rPr>
              <a:t>%2</a:t>
            </a:r>
            <a:r>
              <a:rPr lang="ar-TN" b="1" dirty="0" smtClean="0">
                <a:cs typeface="Arabic Transparent" pitchFamily="2" charset="-78"/>
              </a:rPr>
              <a:t>من عدد  السكان)،</a:t>
            </a:r>
            <a:endParaRPr lang="fr-FR" b="1" dirty="0" smtClean="0">
              <a:cs typeface="Arabic Transparent" pitchFamily="2" charset="-78"/>
            </a:endParaRPr>
          </a:p>
          <a:p>
            <a:pPr lvl="0" algn="just" rtl="1"/>
            <a:endParaRPr lang="en-US" b="1" dirty="0" smtClean="0">
              <a:cs typeface="Arabic Transparent" pitchFamily="2" charset="-78"/>
            </a:endParaRPr>
          </a:p>
          <a:p>
            <a:pPr lvl="0" algn="just" rtl="1"/>
            <a:r>
              <a:rPr lang="ar-TN" b="1" dirty="0" smtClean="0">
                <a:cs typeface="Arabic Transparent" pitchFamily="2" charset="-78"/>
              </a:rPr>
              <a:t>عدد جمعيات </a:t>
            </a:r>
            <a:r>
              <a:rPr lang="ar-TN" sz="2800" b="1" dirty="0" smtClean="0">
                <a:latin typeface="Simplified Arabic"/>
                <a:ea typeface="Times New Roman"/>
                <a:cs typeface="Arabic Transparent" pitchFamily="2" charset="-78"/>
              </a:rPr>
              <a:t>الأشخاص </a:t>
            </a:r>
            <a:r>
              <a:rPr lang="ar-TN" b="1" dirty="0" smtClean="0">
                <a:cs typeface="Arabic Transparent" pitchFamily="2" charset="-78"/>
              </a:rPr>
              <a:t>ذوي الاعاقة: 176</a:t>
            </a:r>
            <a:r>
              <a:rPr lang="tr-TR" b="1" dirty="0" smtClean="0">
                <a:cs typeface="Arabic Transparent" pitchFamily="2" charset="-78"/>
              </a:rPr>
              <a:t> </a:t>
            </a:r>
            <a:endParaRPr lang="fr-FR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مراكز مختصة في تعليم</a:t>
            </a:r>
            <a:r>
              <a:rPr lang="ar-TN" sz="2800" b="1" dirty="0" smtClean="0">
                <a:latin typeface="Simplified Arabic"/>
                <a:ea typeface="Times New Roman"/>
                <a:cs typeface="Arabic Transparent" pitchFamily="2" charset="-78"/>
              </a:rPr>
              <a:t> </a:t>
            </a:r>
            <a:r>
              <a:rPr lang="ar-TN" sz="2400" b="1" dirty="0" smtClean="0">
                <a:cs typeface="Arabic Transparent" pitchFamily="2" charset="-78"/>
              </a:rPr>
              <a:t>وتكوين </a:t>
            </a:r>
            <a:r>
              <a:rPr lang="ar-TN" sz="2800" b="1" dirty="0" smtClean="0">
                <a:latin typeface="Simplified Arabic"/>
                <a:ea typeface="Times New Roman"/>
                <a:cs typeface="Arabic Transparent" pitchFamily="2" charset="-78"/>
              </a:rPr>
              <a:t>الأشخاص ذوي الاعاقة </a:t>
            </a:r>
            <a:r>
              <a:rPr lang="ar-TN" b="1" dirty="0" smtClean="0">
                <a:cs typeface="Arabic Transparent" pitchFamily="2" charset="-78"/>
              </a:rPr>
              <a:t>: 314،</a:t>
            </a:r>
            <a:endParaRPr lang="fr-FR" b="1" dirty="0" smtClean="0">
              <a:cs typeface="Arabic Transparent" pitchFamily="2" charset="-78"/>
            </a:endParaRPr>
          </a:p>
          <a:p>
            <a:pPr lvl="0" algn="just" rtl="1"/>
            <a:endParaRPr lang="en-US" b="1" dirty="0" smtClean="0">
              <a:cs typeface="Arabic Transparent" pitchFamily="2" charset="-78"/>
            </a:endParaRPr>
          </a:p>
          <a:p>
            <a:pPr lvl="0" algn="just" rtl="1"/>
            <a:r>
              <a:rPr lang="ar-TN" b="1" dirty="0" smtClean="0">
                <a:cs typeface="Arabic Transparent" pitchFamily="2" charset="-78"/>
              </a:rPr>
              <a:t>عدد التلاميذ المسجلين بمراكز مختصة: 17393،</a:t>
            </a:r>
            <a:endParaRPr lang="fr-FR" b="1" dirty="0" smtClean="0">
              <a:cs typeface="Arabic Transparent" pitchFamily="2" charset="-78"/>
            </a:endParaRPr>
          </a:p>
          <a:p>
            <a:pPr lvl="1" algn="just" rtl="1"/>
            <a:r>
              <a:rPr lang="ar-TN" b="1" dirty="0" smtClean="0">
                <a:cs typeface="Arabic Transparent" pitchFamily="2" charset="-78"/>
              </a:rPr>
              <a:t>عدد المسجّلين في ورشات التكوين : 5500 موزّعون على 600 ورشة،</a:t>
            </a:r>
            <a:endParaRPr lang="fr-FR" b="1" dirty="0" smtClean="0">
              <a:cs typeface="Arabic Transparent" pitchFamily="2" charset="-78"/>
            </a:endParaRPr>
          </a:p>
          <a:p>
            <a:pPr lvl="0" algn="just" rtl="1"/>
            <a:endParaRPr lang="en-US" b="1" dirty="0" smtClean="0">
              <a:cs typeface="Arabic Transparent" pitchFamily="2" charset="-78"/>
            </a:endParaRPr>
          </a:p>
          <a:p>
            <a:pPr lvl="0" algn="just" rtl="1"/>
            <a:r>
              <a:rPr lang="ar-TN" b="1" dirty="0" smtClean="0">
                <a:cs typeface="Arabic Transparent" pitchFamily="2" charset="-78"/>
              </a:rPr>
              <a:t>عدد المنتفعين بتكوين في المراكز الخاضعة لإشراف وزارة الشؤون الاجتماعية في</a:t>
            </a:r>
            <a:r>
              <a:rPr lang="tr-TR" b="1" dirty="0" smtClean="0">
                <a:cs typeface="Arabic Transparent" pitchFamily="2" charset="-78"/>
              </a:rPr>
              <a:t> </a:t>
            </a:r>
            <a:r>
              <a:rPr lang="ar-TN" sz="2400" b="1" dirty="0" smtClean="0">
                <a:latin typeface="Simplified Arabic"/>
                <a:ea typeface="Times New Roman"/>
                <a:cs typeface="Arabic Transparent" pitchFamily="2" charset="-78"/>
              </a:rPr>
              <a:t>2016</a:t>
            </a:r>
            <a:r>
              <a:rPr lang="ar-TN" sz="3200" b="1" dirty="0" smtClean="0">
                <a:solidFill>
                  <a:srgbClr val="FFC000"/>
                </a:solidFill>
                <a:latin typeface="Simplified Arabic"/>
                <a:ea typeface="Times New Roman"/>
                <a:cs typeface="Arabic Transparent" pitchFamily="2" charset="-78"/>
              </a:rPr>
              <a:t> </a:t>
            </a:r>
            <a:r>
              <a:rPr lang="ar-TN" b="1" dirty="0" smtClean="0">
                <a:cs typeface="Arabic Transparent" pitchFamily="2" charset="-78"/>
              </a:rPr>
              <a:t>: 243،</a:t>
            </a:r>
            <a:endParaRPr lang="fr-FR" b="1" dirty="0" smtClean="0">
              <a:cs typeface="Arabic Transparent" pitchFamily="2" charset="-78"/>
            </a:endParaRPr>
          </a:p>
          <a:p>
            <a:endParaRPr lang="fr-FR" dirty="0">
              <a:cs typeface="Arabic Transparen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410</TotalTime>
  <Words>1237</Words>
  <Application>Microsoft Office PowerPoint</Application>
  <PresentationFormat>On-screen Show (4:3)</PresentationFormat>
  <Paragraphs>154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Métro</vt:lpstr>
      <vt:lpstr>السياسة الاجتماعية في مجال تشغيل الأشخاص ذوي الاعاقة</vt:lpstr>
      <vt:lpstr>المقاربة التونسية في مجال حقوق  ذوي الإعاقة</vt:lpstr>
      <vt:lpstr>المقاربة التونسية في مجال حقوق  ذوي الإعاقة</vt:lpstr>
      <vt:lpstr>الدستور التونسي المصادق عليه بتاريخ 27 جانفي 2014</vt:lpstr>
      <vt:lpstr>Slide 5</vt:lpstr>
      <vt:lpstr>Slide 6</vt:lpstr>
      <vt:lpstr>Slide 7</vt:lpstr>
      <vt:lpstr>Slide 8</vt:lpstr>
      <vt:lpstr>الأشخاص ذوي الاعاقة بتونس :</vt:lpstr>
      <vt:lpstr>التدابير والبرامج لفائدة ذوي الاعاقة:</vt:lpstr>
      <vt:lpstr>التدابير والبرامج لفائدة ذوي الاعاقة:</vt:lpstr>
      <vt:lpstr>مناظرة وطنية لانتداب الاشخاص ذوي الاعاقة  في القطاع العمومي:</vt:lpstr>
      <vt:lpstr>تركيبة اللجنة المشتركة </vt:lpstr>
      <vt:lpstr>مقاييس الترشح والاختيار</vt:lpstr>
      <vt:lpstr>Slide 15</vt:lpstr>
      <vt:lpstr>Slide 16</vt:lpstr>
      <vt:lpstr>مناظرة وطنية</vt:lpstr>
      <vt:lpstr>دور الجمعيات في النهوض بتشغيل  الاشخاص ذوي الإعاقة</vt:lpstr>
      <vt:lpstr>Slide 19</vt:lpstr>
      <vt:lpstr>الخاتمة : </vt:lpstr>
    </vt:vector>
  </TitlesOfParts>
  <Company>Sweet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السياسة الاجتماعية في مجال تشغيل الأشخاص ذوي الاعاقة</dc:title>
  <dc:creator>SWEET</dc:creator>
  <cp:lastModifiedBy>Hotelguest</cp:lastModifiedBy>
  <cp:revision>63</cp:revision>
  <dcterms:created xsi:type="dcterms:W3CDTF">2016-10-17T08:06:40Z</dcterms:created>
  <dcterms:modified xsi:type="dcterms:W3CDTF">2016-10-25T19:54:10Z</dcterms:modified>
</cp:coreProperties>
</file>