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1" d="100"/>
          <a:sy n="121" d="100"/>
        </p:scale>
        <p:origin x="-96" y="-3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10-06T10:49:21.864" idx="1">
    <p:pos x="10" y="10"/>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188E017-D621-4ED6-8AE4-47248823D377}" type="datetimeFigureOut">
              <a:rPr lang="en-US" smtClean="0"/>
              <a:t>10/21/2016</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7B4BF06F-C9CD-4F8C-9E75-44B23E5794C6}" type="slidenum">
              <a:rPr lang="en-US" smtClean="0"/>
              <a:t>‹#›</a:t>
            </a:fld>
            <a:endParaRPr lang="en-US"/>
          </a:p>
        </p:txBody>
      </p:sp>
    </p:spTree>
    <p:extLst>
      <p:ext uri="{BB962C8B-B14F-4D97-AF65-F5344CB8AC3E}">
        <p14:creationId xmlns:p14="http://schemas.microsoft.com/office/powerpoint/2010/main" val="1750671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88E017-D621-4ED6-8AE4-47248823D377}" type="datetimeFigureOut">
              <a:rPr lang="en-US" smtClean="0"/>
              <a:t>10/21/2016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BF06F-C9CD-4F8C-9E75-44B23E5794C6}" type="slidenum">
              <a:rPr lang="en-US" smtClean="0"/>
              <a:t>‹#›</a:t>
            </a:fld>
            <a:endParaRPr lang="en-US"/>
          </a:p>
        </p:txBody>
      </p:sp>
    </p:spTree>
    <p:extLst>
      <p:ext uri="{BB962C8B-B14F-4D97-AF65-F5344CB8AC3E}">
        <p14:creationId xmlns:p14="http://schemas.microsoft.com/office/powerpoint/2010/main" val="2210193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1188E017-D621-4ED6-8AE4-47248823D377}" type="datetimeFigureOut">
              <a:rPr lang="en-US" smtClean="0"/>
              <a:t>10/21/2016</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7B4BF06F-C9CD-4F8C-9E75-44B23E5794C6}" type="slidenum">
              <a:rPr lang="en-US" smtClean="0"/>
              <a:t>‹#›</a:t>
            </a:fld>
            <a:endParaRPr lang="en-US"/>
          </a:p>
        </p:txBody>
      </p:sp>
    </p:spTree>
    <p:extLst>
      <p:ext uri="{BB962C8B-B14F-4D97-AF65-F5344CB8AC3E}">
        <p14:creationId xmlns:p14="http://schemas.microsoft.com/office/powerpoint/2010/main" val="245008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88E017-D621-4ED6-8AE4-47248823D377}" type="datetimeFigureOut">
              <a:rPr lang="en-US" smtClean="0"/>
              <a:t>10/21/2016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7B4BF06F-C9CD-4F8C-9E75-44B23E5794C6}" type="slidenum">
              <a:rPr lang="en-US" smtClean="0"/>
              <a:t>‹#›</a:t>
            </a:fld>
            <a:endParaRPr lang="en-US"/>
          </a:p>
        </p:txBody>
      </p:sp>
    </p:spTree>
    <p:extLst>
      <p:ext uri="{BB962C8B-B14F-4D97-AF65-F5344CB8AC3E}">
        <p14:creationId xmlns:p14="http://schemas.microsoft.com/office/powerpoint/2010/main" val="594530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188E017-D621-4ED6-8AE4-47248823D377}" type="datetimeFigureOut">
              <a:rPr lang="en-US" smtClean="0"/>
              <a:t>10/21/2016</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B4BF06F-C9CD-4F8C-9E75-44B23E5794C6}" type="slidenum">
              <a:rPr lang="en-US" smtClean="0"/>
              <a:t>‹#›</a:t>
            </a:fld>
            <a:endParaRPr lang="en-US"/>
          </a:p>
        </p:txBody>
      </p:sp>
    </p:spTree>
    <p:extLst>
      <p:ext uri="{BB962C8B-B14F-4D97-AF65-F5344CB8AC3E}">
        <p14:creationId xmlns:p14="http://schemas.microsoft.com/office/powerpoint/2010/main" val="395232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88E017-D621-4ED6-8AE4-47248823D377}" type="datetimeFigureOut">
              <a:rPr lang="en-US" smtClean="0"/>
              <a:t>10/21/2016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BF06F-C9CD-4F8C-9E75-44B23E5794C6}" type="slidenum">
              <a:rPr lang="en-US" smtClean="0"/>
              <a:t>‹#›</a:t>
            </a:fld>
            <a:endParaRPr lang="en-US"/>
          </a:p>
        </p:txBody>
      </p:sp>
    </p:spTree>
    <p:extLst>
      <p:ext uri="{BB962C8B-B14F-4D97-AF65-F5344CB8AC3E}">
        <p14:creationId xmlns:p14="http://schemas.microsoft.com/office/powerpoint/2010/main" val="2653927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88E017-D621-4ED6-8AE4-47248823D377}" type="datetimeFigureOut">
              <a:rPr lang="en-US" smtClean="0"/>
              <a:t>10/21/2016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4BF06F-C9CD-4F8C-9E75-44B23E5794C6}" type="slidenum">
              <a:rPr lang="en-US" smtClean="0"/>
              <a:t>‹#›</a:t>
            </a:fld>
            <a:endParaRPr lang="en-US"/>
          </a:p>
        </p:txBody>
      </p:sp>
    </p:spTree>
    <p:extLst>
      <p:ext uri="{BB962C8B-B14F-4D97-AF65-F5344CB8AC3E}">
        <p14:creationId xmlns:p14="http://schemas.microsoft.com/office/powerpoint/2010/main" val="3222337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88E017-D621-4ED6-8AE4-47248823D377}" type="datetimeFigureOut">
              <a:rPr lang="en-US" smtClean="0"/>
              <a:t>10/21/2016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4BF06F-C9CD-4F8C-9E75-44B23E5794C6}" type="slidenum">
              <a:rPr lang="en-US" smtClean="0"/>
              <a:t>‹#›</a:t>
            </a:fld>
            <a:endParaRPr lang="en-US"/>
          </a:p>
        </p:txBody>
      </p:sp>
    </p:spTree>
    <p:extLst>
      <p:ext uri="{BB962C8B-B14F-4D97-AF65-F5344CB8AC3E}">
        <p14:creationId xmlns:p14="http://schemas.microsoft.com/office/powerpoint/2010/main" val="2262125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8E017-D621-4ED6-8AE4-47248823D377}" type="datetimeFigureOut">
              <a:rPr lang="en-US" smtClean="0"/>
              <a:t>10/21/2016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4BF06F-C9CD-4F8C-9E75-44B23E5794C6}" type="slidenum">
              <a:rPr lang="en-US" smtClean="0"/>
              <a:t>‹#›</a:t>
            </a:fld>
            <a:endParaRPr lang="en-US"/>
          </a:p>
        </p:txBody>
      </p:sp>
    </p:spTree>
    <p:extLst>
      <p:ext uri="{BB962C8B-B14F-4D97-AF65-F5344CB8AC3E}">
        <p14:creationId xmlns:p14="http://schemas.microsoft.com/office/powerpoint/2010/main" val="338729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188E017-D621-4ED6-8AE4-47248823D377}" type="datetimeFigureOut">
              <a:rPr lang="en-US" smtClean="0"/>
              <a:t>10/21/2016</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7B4BF06F-C9CD-4F8C-9E75-44B23E5794C6}" type="slidenum">
              <a:rPr lang="en-US" smtClean="0"/>
              <a:t>‹#›</a:t>
            </a:fld>
            <a:endParaRPr lang="en-US"/>
          </a:p>
        </p:txBody>
      </p:sp>
    </p:spTree>
    <p:extLst>
      <p:ext uri="{BB962C8B-B14F-4D97-AF65-F5344CB8AC3E}">
        <p14:creationId xmlns:p14="http://schemas.microsoft.com/office/powerpoint/2010/main" val="3846903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188E017-D621-4ED6-8AE4-47248823D377}" type="datetimeFigureOut">
              <a:rPr lang="en-US" smtClean="0"/>
              <a:t>10/21/2016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BF06F-C9CD-4F8C-9E75-44B23E5794C6}" type="slidenum">
              <a:rPr lang="en-US" smtClean="0"/>
              <a:t>‹#›</a:t>
            </a:fld>
            <a:endParaRPr lang="en-US"/>
          </a:p>
        </p:txBody>
      </p:sp>
    </p:spTree>
    <p:extLst>
      <p:ext uri="{BB962C8B-B14F-4D97-AF65-F5344CB8AC3E}">
        <p14:creationId xmlns:p14="http://schemas.microsoft.com/office/powerpoint/2010/main" val="3225058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188E017-D621-4ED6-8AE4-47248823D377}" type="datetimeFigureOut">
              <a:rPr lang="en-US" smtClean="0"/>
              <a:t>10/21/2016</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7B4BF06F-C9CD-4F8C-9E75-44B23E5794C6}"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087109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3600" dirty="0"/>
              <a:t>مؤتمر توظيف ذوى الاحتياجات الخاصة</a:t>
            </a:r>
            <a:br>
              <a:rPr lang="ar-SA" sz="3600" dirty="0"/>
            </a:br>
            <a:r>
              <a:rPr lang="ar-SA" sz="3600" dirty="0"/>
              <a:t> اسطنبول </a:t>
            </a:r>
            <a:r>
              <a:rPr lang="en-US" sz="3600" dirty="0"/>
              <a:t>- </a:t>
            </a:r>
            <a:r>
              <a:rPr lang="ar-SA" sz="3600" dirty="0"/>
              <a:t> 26-28 اكتوبر 2016م</a:t>
            </a:r>
            <a:endParaRPr lang="en-US" sz="3600" dirty="0"/>
          </a:p>
        </p:txBody>
      </p:sp>
      <p:sp>
        <p:nvSpPr>
          <p:cNvPr id="3" name="Content Placeholder 2"/>
          <p:cNvSpPr>
            <a:spLocks noGrp="1"/>
          </p:cNvSpPr>
          <p:nvPr>
            <p:ph idx="1"/>
          </p:nvPr>
        </p:nvSpPr>
        <p:spPr/>
        <p:txBody>
          <a:bodyPr>
            <a:normAutofit fontScale="92500"/>
          </a:bodyPr>
          <a:lstStyle/>
          <a:p>
            <a:pPr>
              <a:buNone/>
            </a:pPr>
            <a:endParaRPr lang="ar-SA" sz="4800" dirty="0"/>
          </a:p>
          <a:p>
            <a:pPr algn="ctr">
              <a:buNone/>
            </a:pPr>
            <a:endParaRPr lang="ar-SA" sz="4800" dirty="0">
              <a:latin typeface="Arial" pitchFamily="34" charset="0"/>
              <a:cs typeface="Arial" pitchFamily="34" charset="0"/>
            </a:endParaRPr>
          </a:p>
          <a:p>
            <a:pPr algn="ctr">
              <a:buNone/>
            </a:pPr>
            <a:endParaRPr lang="en-US" sz="4800" dirty="0">
              <a:solidFill>
                <a:srgbClr val="00B050"/>
              </a:solidFill>
              <a:latin typeface="Arial" pitchFamily="34" charset="0"/>
              <a:cs typeface="Arial" pitchFamily="34" charset="0"/>
            </a:endParaRPr>
          </a:p>
          <a:p>
            <a:pPr algn="ctr">
              <a:buNone/>
            </a:pPr>
            <a:r>
              <a:rPr lang="ar-SA" sz="4800" dirty="0">
                <a:solidFill>
                  <a:srgbClr val="00B050"/>
                </a:solidFill>
                <a:latin typeface="Arial" pitchFamily="34" charset="0"/>
                <a:cs typeface="Arial" pitchFamily="34" charset="0"/>
              </a:rPr>
              <a:t>تجربة</a:t>
            </a:r>
            <a:r>
              <a:rPr lang="ar-SA" sz="4800" dirty="0">
                <a:latin typeface="Arial" pitchFamily="34" charset="0"/>
                <a:cs typeface="Arial" pitchFamily="34" charset="0"/>
              </a:rPr>
              <a:t> السودان </a:t>
            </a:r>
            <a:r>
              <a:rPr lang="ar-SA" sz="4800" dirty="0">
                <a:solidFill>
                  <a:srgbClr val="FF0000"/>
                </a:solidFill>
                <a:latin typeface="Arial" pitchFamily="34" charset="0"/>
                <a:cs typeface="Arial" pitchFamily="34" charset="0"/>
              </a:rPr>
              <a:t>فى توظيف </a:t>
            </a:r>
            <a:r>
              <a:rPr lang="ar-SA" sz="4800" dirty="0">
                <a:latin typeface="Arial" pitchFamily="34" charset="0"/>
                <a:cs typeface="Arial" pitchFamily="34" charset="0"/>
              </a:rPr>
              <a:t>وتشغيل </a:t>
            </a:r>
            <a:r>
              <a:rPr lang="ar-SA" sz="4800" dirty="0">
                <a:solidFill>
                  <a:srgbClr val="00B050"/>
                </a:solidFill>
                <a:latin typeface="Arial" pitchFamily="34" charset="0"/>
                <a:cs typeface="Arial" pitchFamily="34" charset="0"/>
              </a:rPr>
              <a:t>الاشخاص</a:t>
            </a:r>
            <a:r>
              <a:rPr lang="ar-SA" sz="4800" dirty="0">
                <a:latin typeface="Arial" pitchFamily="34" charset="0"/>
                <a:cs typeface="Arial" pitchFamily="34" charset="0"/>
              </a:rPr>
              <a:t> ذوى </a:t>
            </a:r>
            <a:r>
              <a:rPr lang="ar-SA" sz="4800" dirty="0">
                <a:solidFill>
                  <a:srgbClr val="FF0000"/>
                </a:solidFill>
                <a:latin typeface="Arial" pitchFamily="34" charset="0"/>
                <a:cs typeface="Arial" pitchFamily="34" charset="0"/>
              </a:rPr>
              <a:t>الاعاقة</a:t>
            </a:r>
            <a:endParaRPr lang="en-US" sz="4800" dirty="0">
              <a:solidFill>
                <a:srgbClr val="FF0000"/>
              </a:solidFill>
              <a:latin typeface="Arial" pitchFamily="34" charset="0"/>
              <a:cs typeface="Arial" pitchFamily="34" charset="0"/>
            </a:endParaRPr>
          </a:p>
        </p:txBody>
      </p:sp>
      <p:pic>
        <p:nvPicPr>
          <p:cNvPr id="25602" name="Picture 2" descr="السودان اجمل السودان خلفيات دولة 46011hlmjo.png"/>
          <p:cNvPicPr>
            <a:picLocks noChangeAspect="1" noChangeArrowheads="1"/>
          </p:cNvPicPr>
          <p:nvPr/>
        </p:nvPicPr>
        <p:blipFill>
          <a:blip r:embed="rId2"/>
          <a:srcRect/>
          <a:stretch>
            <a:fillRect/>
          </a:stretch>
        </p:blipFill>
        <p:spPr bwMode="auto">
          <a:xfrm>
            <a:off x="4813852" y="1825625"/>
            <a:ext cx="2095500" cy="1895476"/>
          </a:xfrm>
          <a:prstGeom prst="rect">
            <a:avLst/>
          </a:prstGeom>
          <a:noFill/>
        </p:spPr>
      </p:pic>
    </p:spTree>
    <p:extLst>
      <p:ext uri="{BB962C8B-B14F-4D97-AF65-F5344CB8AC3E}">
        <p14:creationId xmlns:p14="http://schemas.microsoft.com/office/powerpoint/2010/main" val="3878848297"/>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latin typeface="Arial" pitchFamily="34" charset="0"/>
                <a:cs typeface="Arial" pitchFamily="34" charset="0"/>
              </a:rPr>
              <a:t>تابع: التوظيف فى القطاع العام</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a:buNone/>
            </a:pPr>
            <a:r>
              <a:rPr lang="ar-SA" sz="2400" dirty="0"/>
              <a:t>وبالرغم من  استثناء هذا القانون الدستوريين وقوات الشعب المسلحة والشرطة القومية وجهاز الامن والمخابرات والقضاة والمستشارين بديوان النائب العام من تطبيقه لوجود قوانين خاصة بها الا ان هذا الاستثناء لايشمل توظيف ذوى الاعاقة بتلك المؤسسات بدليل وجودهم فعليا فى هذه المؤسسات. ورغم تاكيدات ديوان شئون الخدمة بوجود توظيف مستمر لذوى الاعاقة الا انه لاتوجد قاعدة بيانات توضح نسبة ذوى الاعاقة فى التوظيف العام, وتشير التقارير الى ان اكثر مؤسسات الخدمة المدنية لم تبلغ هذه النسبة.</a:t>
            </a:r>
            <a:endParaRPr lang="en-US" sz="2400" dirty="0"/>
          </a:p>
        </p:txBody>
      </p:sp>
    </p:spTree>
    <p:extLst>
      <p:ext uri="{BB962C8B-B14F-4D97-AF65-F5344CB8AC3E}">
        <p14:creationId xmlns:p14="http://schemas.microsoft.com/office/powerpoint/2010/main" val="3315964408"/>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3600" b="1" dirty="0">
                <a:latin typeface="Arial" pitchFamily="34" charset="0"/>
                <a:cs typeface="Arial" pitchFamily="34" charset="0"/>
              </a:rPr>
              <a:t>الجهود المبذولة لتوظيف وتشغيل الاشخاص ذوى الاعاقة فى السودان</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rtl="1">
              <a:buNone/>
            </a:pPr>
            <a:r>
              <a:rPr lang="ar-SA" sz="2400" dirty="0"/>
              <a:t> </a:t>
            </a:r>
            <a:r>
              <a:rPr lang="ar-SA" sz="2400" b="1" dirty="0"/>
              <a:t>القطاع الخاص:</a:t>
            </a:r>
            <a:endParaRPr lang="en-US" sz="2400" b="1" dirty="0"/>
          </a:p>
          <a:p>
            <a:pPr algn="just" rtl="1">
              <a:buNone/>
            </a:pPr>
            <a:r>
              <a:rPr lang="ar-SA" sz="2400" dirty="0"/>
              <a:t>       على الرغم من خلو قانون علاقات العمل لعام 1997م من اى مادة تلزم مؤسسات القطاع الخاص بتشغيل الاشخاص ذوى الاعاقة الا ان هنالك بعضا من المؤسسات وفى اطار المسئولية الاجتماعية توفر فرص عمل معتبرة لذوى الاعاقة وقد شهد هذا القطاع مبادرات ذاتية تحتاج الى التشجيع الرسمى المقنن وقد نص مشروع قانون الاشخاص ذوى الاعاقة المقترح على ذلك كما ان حركة الوعى نفسها يمكن ان تسهم فى هذه المبادرات .</a:t>
            </a:r>
            <a:endParaRPr lang="en-US" sz="2400" dirty="0"/>
          </a:p>
        </p:txBody>
      </p:sp>
    </p:spTree>
    <p:extLst>
      <p:ext uri="{BB962C8B-B14F-4D97-AF65-F5344CB8AC3E}">
        <p14:creationId xmlns:p14="http://schemas.microsoft.com/office/powerpoint/2010/main" val="2896575966"/>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latin typeface="Arial" pitchFamily="34" charset="0"/>
                <a:cs typeface="Arial" pitchFamily="34" charset="0"/>
              </a:rPr>
              <a:t>تابع :القطاع الخاص</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a:buNone/>
            </a:pPr>
            <a:r>
              <a:rPr lang="ar-SA" sz="2400" dirty="0">
                <a:latin typeface="Arial" pitchFamily="34" charset="0"/>
                <a:cs typeface="Arial" pitchFamily="34" charset="0"/>
              </a:rPr>
              <a:t>فعلى سبيل المثال ما قامت به شركة دال للمواد الغذائية وهى الوكيل الحصرى لتعبئة وتوزيع العلامات التجارية لشركة الكوكا كولا ومساهمتها المقدرة فى تجربة توظيف وتشغيل 34 من الصم فى مصانعها منذ 2001م كما اطلقت مشروعا اخر استهدف 2000 من ذوى الاعاقة من خلال تمليكهم نقاط بيع وتوزيع منتجات الكوكا كولا قرب محطات البصات بالعاصمة القومية. </a:t>
            </a:r>
            <a:endParaRPr lang="en-US" sz="2400" dirty="0">
              <a:latin typeface="Arial" pitchFamily="34" charset="0"/>
              <a:cs typeface="Arial" pitchFamily="34" charset="0"/>
            </a:endParaRPr>
          </a:p>
          <a:p>
            <a:pPr algn="r">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875731182"/>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3600" b="1" dirty="0">
                <a:latin typeface="Arial" pitchFamily="34" charset="0"/>
                <a:cs typeface="Arial" pitchFamily="34" charset="0"/>
              </a:rPr>
              <a:t>الجهود المبذولة لتوظيف وتشغيل الاشخاص ذوى الاعاقة فى السودان</a:t>
            </a:r>
            <a:endParaRPr lang="en-US" sz="3600" b="1" dirty="0">
              <a:latin typeface="Arial" pitchFamily="34" charset="0"/>
              <a:cs typeface="Arial" pitchFamily="34" charset="0"/>
            </a:endParaRPr>
          </a:p>
        </p:txBody>
      </p:sp>
      <p:sp>
        <p:nvSpPr>
          <p:cNvPr id="3" name="Content Placeholder 2"/>
          <p:cNvSpPr>
            <a:spLocks noGrp="1"/>
          </p:cNvSpPr>
          <p:nvPr>
            <p:ph idx="1"/>
          </p:nvPr>
        </p:nvSpPr>
        <p:spPr>
          <a:xfrm>
            <a:off x="581192" y="2180496"/>
            <a:ext cx="11029615" cy="4180547"/>
          </a:xfrm>
        </p:spPr>
        <p:txBody>
          <a:bodyPr>
            <a:noAutofit/>
          </a:bodyPr>
          <a:lstStyle/>
          <a:p>
            <a:pPr algn="just" rtl="1">
              <a:buNone/>
            </a:pPr>
            <a:r>
              <a:rPr lang="ar-SA" sz="2400" b="1" dirty="0">
                <a:latin typeface="Arial" pitchFamily="34" charset="0"/>
                <a:cs typeface="Arial" pitchFamily="34" charset="0"/>
              </a:rPr>
              <a:t>التشغيل الذاتى والعمل الحر : </a:t>
            </a:r>
          </a:p>
          <a:p>
            <a:pPr algn="just" rtl="1">
              <a:buNone/>
            </a:pPr>
            <a:r>
              <a:rPr lang="ar-SA" sz="2400" dirty="0">
                <a:latin typeface="Arial" pitchFamily="34" charset="0"/>
                <a:cs typeface="Arial" pitchFamily="34" charset="0"/>
              </a:rPr>
              <a:t>هو الخيار الافضل فى الوقت الحالى بحكم انه اكثر مرونة وسعة فى التشغيل اذ يسهل الدخول فيه لكل صاحب فكرة وارادة </a:t>
            </a:r>
            <a:endParaRPr lang="en-US" sz="2400" dirty="0">
              <a:latin typeface="Arial" pitchFamily="34" charset="0"/>
              <a:cs typeface="Arial" pitchFamily="34" charset="0"/>
            </a:endParaRPr>
          </a:p>
          <a:p>
            <a:pPr algn="just" rtl="1">
              <a:buNone/>
            </a:pPr>
            <a:r>
              <a:rPr lang="ar-SA" sz="2400" dirty="0">
                <a:latin typeface="Arial" pitchFamily="34" charset="0"/>
                <a:cs typeface="Arial" pitchFamily="34" charset="0"/>
              </a:rPr>
              <a:t>وفتح فيه اكثر من باب منها:</a:t>
            </a:r>
            <a:endParaRPr lang="en-US" sz="2400" dirty="0">
              <a:latin typeface="Arial" pitchFamily="34" charset="0"/>
              <a:cs typeface="Arial" pitchFamily="34" charset="0"/>
            </a:endParaRPr>
          </a:p>
          <a:p>
            <a:pPr algn="just" rtl="1">
              <a:buNone/>
            </a:pPr>
            <a:r>
              <a:rPr lang="ar-SA" sz="2400" b="1" u="sng" dirty="0">
                <a:latin typeface="Arial" pitchFamily="34" charset="0"/>
                <a:cs typeface="Arial" pitchFamily="34" charset="0"/>
              </a:rPr>
              <a:t>أ/ القرض الحسن: </a:t>
            </a:r>
          </a:p>
          <a:p>
            <a:pPr algn="just" rtl="1">
              <a:buNone/>
            </a:pPr>
            <a:r>
              <a:rPr lang="ar-SA" sz="2400" dirty="0">
                <a:latin typeface="Arial" pitchFamily="34" charset="0"/>
                <a:cs typeface="Arial" pitchFamily="34" charset="0"/>
              </a:rPr>
              <a:t>وفقا لبرنامج المبادرة الاجتماعية الذى اطلقته وزارة الرعاية والضمان الاجتماعى لتخفيف حدة الفقر فى ثمانية محاور احدها محور الاعاقة تم اطلاق مشروع القرض الحسن للاشخاص ذوى الاعاقة لتمكينهم اقتصاديا فى شكل مشروعات صغيرة مدرة للدخل بمبلغ وقدره مليار وثمانمائة الف جنيه يدار بواسطة بنك الادخار للتنمية الاجتماعية والذى استهدف 1200 من ذوى الاعاقات المختلفة.</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867636544"/>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latin typeface="Arial" pitchFamily="34" charset="0"/>
                <a:cs typeface="Arial" pitchFamily="34" charset="0"/>
              </a:rPr>
              <a:t>تابع: التشغيل الذاتى والعمل الحر</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rtl="1">
              <a:buNone/>
            </a:pPr>
            <a:endParaRPr lang="en-US" sz="2400" dirty="0">
              <a:latin typeface="Arial" pitchFamily="34" charset="0"/>
              <a:cs typeface="Arial" pitchFamily="34" charset="0"/>
            </a:endParaRPr>
          </a:p>
          <a:p>
            <a:pPr algn="r" rtl="1">
              <a:buNone/>
            </a:pPr>
            <a:r>
              <a:rPr lang="ar-SA" sz="2400" b="1" u="sng" dirty="0">
                <a:latin typeface="Arial" pitchFamily="34" charset="0"/>
                <a:cs typeface="Arial" pitchFamily="34" charset="0"/>
              </a:rPr>
              <a:t>ب/ التمويل الاصغر:</a:t>
            </a:r>
          </a:p>
          <a:p>
            <a:pPr algn="r" rtl="1">
              <a:buNone/>
            </a:pPr>
            <a:r>
              <a:rPr lang="ar-SA" sz="2400" dirty="0">
                <a:latin typeface="Arial" pitchFamily="34" charset="0"/>
                <a:cs typeface="Arial" pitchFamily="34" charset="0"/>
              </a:rPr>
              <a:t> وهذا التمويل متاح لذوى الاعاقة عبر منافذ مختلفة ومتعددة بعضها يديره الشباب والبعض الاخر تديره مؤسسات المراة وبعضه تديره الولايات كمؤسسة التنمية الاجتماعية بولاية الخرطوم.ويسبق هذا التمويل العديد من الدورات التدريبية للمستهدفين فى ادارة المشروعات والتسويق.الا ان هنالك بعض الصعوبات التى تواجه التمويل الذاتى ابرزها:</a:t>
            </a:r>
            <a:endParaRPr lang="en-US" sz="2400" dirty="0">
              <a:latin typeface="Arial" pitchFamily="34" charset="0"/>
              <a:cs typeface="Arial" pitchFamily="34" charset="0"/>
            </a:endParaRPr>
          </a:p>
          <a:p>
            <a:pPr algn="r" rtl="1">
              <a:buNone/>
            </a:pPr>
            <a:r>
              <a:rPr lang="ar-SA" sz="2400" dirty="0">
                <a:latin typeface="Arial" pitchFamily="34" charset="0"/>
                <a:cs typeface="Arial" pitchFamily="34" charset="0"/>
              </a:rPr>
              <a:t>		قلة التدريب الممنهج يقلل من فرص نجاح هذه المشروعات.</a:t>
            </a:r>
            <a:endParaRPr lang="en-US" sz="2400" dirty="0">
              <a:latin typeface="Arial" pitchFamily="34" charset="0"/>
              <a:cs typeface="Arial" pitchFamily="34" charset="0"/>
            </a:endParaRPr>
          </a:p>
          <a:p>
            <a:pPr algn="r" rtl="1">
              <a:buNone/>
            </a:pPr>
            <a:endParaRPr lang="en-US" sz="2400" dirty="0">
              <a:latin typeface="Arial" pitchFamily="34" charset="0"/>
              <a:cs typeface="Arial" pitchFamily="34" charset="0"/>
            </a:endParaRPr>
          </a:p>
          <a:p>
            <a:pPr>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159093251"/>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latin typeface="Arial" pitchFamily="34" charset="0"/>
                <a:cs typeface="Arial" pitchFamily="34" charset="0"/>
              </a:rPr>
              <a:t>تابع: التشغيل الذاتى والعمل الحر</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pPr algn="r">
              <a:buNone/>
            </a:pPr>
            <a:r>
              <a:rPr lang="ar-SA" sz="2400" b="1" u="sng" dirty="0">
                <a:latin typeface="Arial" pitchFamily="34" charset="0"/>
                <a:cs typeface="Arial" pitchFamily="34" charset="0"/>
              </a:rPr>
              <a:t>ج/ نفرة الزكاة</a:t>
            </a:r>
          </a:p>
          <a:p>
            <a:pPr algn="r">
              <a:buNone/>
            </a:pPr>
            <a:r>
              <a:rPr lang="ar-SA" sz="2400" dirty="0">
                <a:latin typeface="Arial" pitchFamily="34" charset="0"/>
                <a:cs typeface="Arial" pitchFamily="34" charset="0"/>
              </a:rPr>
              <a:t>بادر ديوان الزكاة فى العام السابق بتخصيص مال لمعينات واجهزة تعويضية للفقراء والمساكين من الاشخاص ذوى الاعاقة وفى هذا العام اطلق نفرة اخرى تتعلق بتمليك الفقراء والمساكين من ذوى الاعاقة لمشروعات انتاجية بتمويل غير مسترد تسهم فى تمكينهم اقتصاديا ودمجهم فى المجتمع وفق موجهات محددة بالتركيز على المشروعات الجماعية.تقدر هذه المشروعات بمبلغ وقدره 27 مليار جنيه لكل الولايات تستهدف 6000 اسرة لذوى الاعاقة وسوف تدشن ضمن فعاليات الاحتفال باليوم العالمى لذوى الاعاقة.</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4222405249"/>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3600" b="1" dirty="0">
                <a:latin typeface="Arial" pitchFamily="34" charset="0"/>
                <a:cs typeface="Arial" pitchFamily="34" charset="0"/>
              </a:rPr>
              <a:t>تابع :الجهود المبذولة لتوظيف وتشغيل ذوى الاعاقة فى السودان</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a:buNone/>
            </a:pPr>
            <a:r>
              <a:rPr lang="ar-SA" sz="2400" dirty="0">
                <a:latin typeface="Arial" pitchFamily="34" charset="0"/>
                <a:cs typeface="Arial" pitchFamily="34" charset="0"/>
              </a:rPr>
              <a:t>لتحسين نوعية حياة الاشخاص ذوى الاعاقة واسرهم وتوفير فرص العمل اللائق والمتنوع فى مختلف قطاعات التشغيل وضعت وزارة العمل والاصلاح الادارى بشراكة واسعة مع اصحاب المصلحة والجهات ذات الصلة استراتيجية التمكين الاقتصادى والعيش اللائق للاشخاص ذوى الاعاقة 2016-2020م وهى الان فى مراحل الاجازة النهائية.تضمنت مشاريعا للتشغيل والتوظيف فى القطاعين العام والخاص بالاضافة الى مشروعات التاهيل والتدريب المهنى وكذلك مشروعات الاستخدام الذاتى بالاضافة الى المتابعة والتقييم.</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467035606"/>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000" b="1" dirty="0">
                <a:latin typeface="Arial" pitchFamily="34" charset="0"/>
                <a:cs typeface="Arial" pitchFamily="34" charset="0"/>
              </a:rPr>
              <a:t>التدريب المهنى</a:t>
            </a:r>
            <a:endParaRPr lang="en-US" sz="40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a:buNone/>
            </a:pPr>
            <a:r>
              <a:rPr lang="ar-SA" sz="2400" dirty="0">
                <a:latin typeface="Arial" pitchFamily="34" charset="0"/>
                <a:cs typeface="Arial" pitchFamily="34" charset="0"/>
              </a:rPr>
              <a:t>صدر اول قانون للتدريب المهنى فى السودان عام 1908م وفى عام 1957م انشئ اول مركز للتدريب المهنى . يوجد بالسودان 25 مركزا للتدريب المهنى  والتلمذة الصناعية تتوزع هذه المراكز فى سبع ولايات 7منها تتبع للقطاع الخاص .وتوجد بولاية ىالخرطوم 7مراكز اثنان منها تتبع للقوات المسلحة.</a:t>
            </a:r>
          </a:p>
          <a:p>
            <a:pPr algn="r">
              <a:buFont typeface="Arial" charset="0"/>
              <a:buChar char="•"/>
            </a:pPr>
            <a:endParaRPr lang="ar-SA" sz="2400" dirty="0">
              <a:latin typeface="Arial" pitchFamily="34" charset="0"/>
              <a:cs typeface="Arial" pitchFamily="34" charset="0"/>
            </a:endParaRPr>
          </a:p>
          <a:p>
            <a:pPr algn="r">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050815261"/>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latin typeface="Arial" pitchFamily="34" charset="0"/>
                <a:cs typeface="Arial" pitchFamily="34" charset="0"/>
              </a:rPr>
              <a:t>تابع: التدريب المهنى</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rtl="1">
              <a:buFont typeface="Arial" pitchFamily="34" charset="0"/>
              <a:buChar char="•"/>
            </a:pPr>
            <a:endParaRPr lang="ar-SA" sz="2400" dirty="0">
              <a:latin typeface="Arial" pitchFamily="34" charset="0"/>
              <a:cs typeface="Arial" pitchFamily="34" charset="0"/>
            </a:endParaRPr>
          </a:p>
          <a:p>
            <a:pPr algn="r" rtl="1">
              <a:buFont typeface="Arial" pitchFamily="34" charset="0"/>
              <a:buChar char="•"/>
            </a:pPr>
            <a:r>
              <a:rPr lang="ar-SA" sz="2400" dirty="0">
                <a:latin typeface="Arial" pitchFamily="34" charset="0"/>
                <a:cs typeface="Arial" pitchFamily="34" charset="0"/>
              </a:rPr>
              <a:t>توجد شراكة ما بين المجلس القومى للاشخاص ذوى الاعاقة والمجلس الاعلى للتدريب المهنى.</a:t>
            </a:r>
          </a:p>
          <a:p>
            <a:pPr algn="r" rtl="1">
              <a:buFont typeface="Arial" pitchFamily="34" charset="0"/>
              <a:buChar char="•"/>
            </a:pPr>
            <a:r>
              <a:rPr lang="ar-SA" sz="2400" dirty="0">
                <a:latin typeface="Arial" pitchFamily="34" charset="0"/>
                <a:cs typeface="Arial" pitchFamily="34" charset="0"/>
              </a:rPr>
              <a:t>قاد التدريب المهنى مبادرة لتهيئة مراكز التدريب المهنى بالتعاون مع الوكالة اليابانية للتعاون الدولى (جايكا).</a:t>
            </a:r>
            <a:endParaRPr lang="en-US" sz="2400" dirty="0">
              <a:latin typeface="Arial" pitchFamily="34" charset="0"/>
              <a:cs typeface="Arial" pitchFamily="34" charset="0"/>
            </a:endParaRPr>
          </a:p>
          <a:p>
            <a:pPr algn="r" rtl="1">
              <a:buFont typeface="Arial" pitchFamily="34" charset="0"/>
              <a:buChar char="•"/>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265471191"/>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4000" b="1" dirty="0">
                <a:latin typeface="Arial" pitchFamily="34" charset="0"/>
                <a:cs typeface="Arial" pitchFamily="34" charset="0"/>
              </a:rPr>
              <a:t>تابع: التدريب </a:t>
            </a:r>
            <a:r>
              <a:rPr lang="ar-SA" sz="3600" b="1" dirty="0">
                <a:latin typeface="Arial" pitchFamily="34" charset="0"/>
                <a:cs typeface="Arial" pitchFamily="34" charset="0"/>
              </a:rPr>
              <a:t>المهنى</a:t>
            </a:r>
            <a:endParaRPr lang="en-US" sz="40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a:buNone/>
            </a:pPr>
            <a:r>
              <a:rPr lang="ar-SA" sz="2400" dirty="0">
                <a:latin typeface="Arial" pitchFamily="34" charset="0"/>
                <a:cs typeface="Arial" pitchFamily="34" charset="0"/>
              </a:rPr>
              <a:t>هنالك 11 ولاية لاتوجد بها مراكز للتدريب المهنى .من اهم برامج التدريب المهنى بالسودان برنامج التلمذة الصناعية والذى تشترط لائحة تنظيمة اللياقة الطبية للمتقدم لبرنامج التلمذة الصناعية ذو الثلاث سنوات وخاصة انه البرنامج الاساسى بمراكز التدريب المهنى على المستوى القومى للولوج لسوق العمل.</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235074438"/>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5400" dirty="0"/>
              <a:t>محتويات العرض</a:t>
            </a:r>
            <a:endParaRPr lang="en-US" sz="5400" dirty="0"/>
          </a:p>
        </p:txBody>
      </p:sp>
      <p:sp>
        <p:nvSpPr>
          <p:cNvPr id="3" name="Content Placeholder 2"/>
          <p:cNvSpPr>
            <a:spLocks noGrp="1"/>
          </p:cNvSpPr>
          <p:nvPr>
            <p:ph idx="1"/>
          </p:nvPr>
        </p:nvSpPr>
        <p:spPr>
          <a:xfrm>
            <a:off x="581192" y="2180496"/>
            <a:ext cx="11029615" cy="4074530"/>
          </a:xfrm>
        </p:spPr>
        <p:txBody>
          <a:bodyPr>
            <a:noAutofit/>
          </a:bodyPr>
          <a:lstStyle/>
          <a:p>
            <a:pPr algn="r" rtl="1">
              <a:buFont typeface="Wingdings" pitchFamily="2" charset="2"/>
              <a:buChar char="§"/>
            </a:pPr>
            <a:r>
              <a:rPr lang="ar-SA" sz="2400" dirty="0">
                <a:latin typeface="Arial" pitchFamily="34" charset="0"/>
                <a:cs typeface="Arial" pitchFamily="34" charset="0"/>
              </a:rPr>
              <a:t> مقدمة.</a:t>
            </a:r>
          </a:p>
          <a:p>
            <a:pPr algn="r" rtl="1">
              <a:buFont typeface="Wingdings" pitchFamily="2" charset="2"/>
              <a:buChar char="§"/>
            </a:pPr>
            <a:r>
              <a:rPr lang="ar-SA" sz="2400" dirty="0">
                <a:latin typeface="Arial" pitchFamily="34" charset="0"/>
                <a:cs typeface="Arial" pitchFamily="34" charset="0"/>
              </a:rPr>
              <a:t> تشريعات وطنية داعمة لتوظيف ذوى الاعاقة.</a:t>
            </a:r>
          </a:p>
          <a:p>
            <a:pPr algn="r" rtl="1">
              <a:buFont typeface="Wingdings" pitchFamily="2" charset="2"/>
              <a:buChar char="§"/>
            </a:pPr>
            <a:r>
              <a:rPr lang="ar-SA" sz="2400" dirty="0">
                <a:latin typeface="Arial" pitchFamily="34" charset="0"/>
                <a:cs typeface="Arial" pitchFamily="34" charset="0"/>
              </a:rPr>
              <a:t>التوظيف فى القطاع العام.</a:t>
            </a:r>
          </a:p>
          <a:p>
            <a:pPr algn="r" rtl="1">
              <a:buFont typeface="Wingdings" pitchFamily="2" charset="2"/>
              <a:buChar char="§"/>
            </a:pPr>
            <a:r>
              <a:rPr lang="ar-SA" sz="2400" dirty="0">
                <a:latin typeface="Arial" pitchFamily="34" charset="0"/>
                <a:cs typeface="Arial" pitchFamily="34" charset="0"/>
              </a:rPr>
              <a:t>التوظيف فى القطاع الخاص.</a:t>
            </a:r>
          </a:p>
          <a:p>
            <a:pPr algn="r" rtl="1">
              <a:buFont typeface="Wingdings" pitchFamily="2" charset="2"/>
              <a:buChar char="§"/>
            </a:pPr>
            <a:r>
              <a:rPr lang="ar-SA" sz="2400" dirty="0">
                <a:latin typeface="Arial" pitchFamily="34" charset="0"/>
                <a:cs typeface="Arial" pitchFamily="34" charset="0"/>
              </a:rPr>
              <a:t>التشغيل الذاتى والعمل الحر.</a:t>
            </a:r>
          </a:p>
          <a:p>
            <a:pPr algn="r" rtl="1">
              <a:buFont typeface="Wingdings" pitchFamily="2" charset="2"/>
              <a:buChar char="§"/>
            </a:pPr>
            <a:r>
              <a:rPr lang="ar-SA" sz="2400" dirty="0">
                <a:latin typeface="Arial" pitchFamily="34" charset="0"/>
                <a:cs typeface="Arial" pitchFamily="34" charset="0"/>
              </a:rPr>
              <a:t>التدريب المهنى.</a:t>
            </a:r>
          </a:p>
          <a:p>
            <a:pPr algn="r" rtl="1">
              <a:buFont typeface="Wingdings" pitchFamily="2" charset="2"/>
              <a:buChar char="§"/>
            </a:pPr>
            <a:r>
              <a:rPr lang="ar-SA" sz="2400" dirty="0">
                <a:latin typeface="Arial" pitchFamily="34" charset="0"/>
                <a:cs typeface="Arial" pitchFamily="34" charset="0"/>
              </a:rPr>
              <a:t>التحديات.</a:t>
            </a:r>
          </a:p>
          <a:p>
            <a:pPr algn="r" rtl="1">
              <a:buFont typeface="Wingdings" pitchFamily="2" charset="2"/>
              <a:buChar char="§"/>
            </a:pPr>
            <a:r>
              <a:rPr lang="ar-SA" sz="2400" dirty="0">
                <a:latin typeface="Arial" pitchFamily="34" charset="0"/>
                <a:cs typeface="Arial" pitchFamily="34" charset="0"/>
              </a:rPr>
              <a:t>الحلول.</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044475503"/>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latin typeface="Arial" pitchFamily="34" charset="0"/>
                <a:cs typeface="Arial" pitchFamily="34" charset="0"/>
              </a:rPr>
              <a:t>تابع: التدريب المهنى</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a:buNone/>
            </a:pPr>
            <a:r>
              <a:rPr lang="ar-SA" sz="2400" dirty="0">
                <a:latin typeface="Arial" pitchFamily="34" charset="0"/>
                <a:cs typeface="Arial" pitchFamily="34" charset="0"/>
              </a:rPr>
              <a:t>تفتقر هذه المراكز الى البيئة الملائمة التى تمكن الاشخاص ذوى الاعاقة من الوصول اليها وكذلك افتقارها الى المدربين المؤهلين وافتقارها الى الخطط والاستراتيجيات والدراسات الخاصة بتاهيل ذوى الاعاقة. بدا تدريب ذوى الاعاقة بمراكز الخرطوم فى اكتوبر 2010م. </a:t>
            </a:r>
          </a:p>
          <a:p>
            <a:pPr algn="r">
              <a:buNone/>
            </a:pPr>
            <a:r>
              <a:rPr lang="ar-SA" sz="2400" dirty="0">
                <a:latin typeface="Arial" pitchFamily="34" charset="0"/>
                <a:cs typeface="Arial" pitchFamily="34" charset="0"/>
              </a:rPr>
              <a:t>وبالرغم من امكانيات المراكز البسيطة فقد تم خلال العامين السابقين تدريب 150من ذوى الاعاقة الحركية بالخرطوم.</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068448915"/>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3200" b="1" dirty="0">
                <a:latin typeface="Arial" pitchFamily="34" charset="0"/>
                <a:cs typeface="Arial" pitchFamily="34" charset="0"/>
              </a:rPr>
              <a:t>التحديات التى تواجه توظيف وتشغيل الاشخاص ذوى الاعاقة فى السودان</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lvl="0" algn="r" rtl="1">
              <a:buFont typeface="Arial" pitchFamily="34" charset="0"/>
              <a:buChar char="•"/>
            </a:pPr>
            <a:r>
              <a:rPr lang="ar-SA" sz="2400" dirty="0">
                <a:latin typeface="Arial" pitchFamily="34" charset="0"/>
                <a:cs typeface="Arial" pitchFamily="34" charset="0"/>
              </a:rPr>
              <a:t>قلة توفر فرص التعليم والتاهيل لذوى الاعاقة.</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الوصمة والسلوك المجتمعى السالب تجاه ذوى الاعاقة،التمييز والمخاوف اتجاه ذوى الاعاقة على كل مستويات المجتمع بما فيهم اصحاب الاعمال.</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عدم الاستغلال الامثل للفرص المتاحة فى القطاع العام.</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عدم وجود تشريعات مجازة تلزم القطاع الخاص بتوظيف ذوى الاعاقة.</a:t>
            </a:r>
            <a:endParaRPr lang="en-US" sz="2400" dirty="0">
              <a:latin typeface="Arial" pitchFamily="34" charset="0"/>
              <a:cs typeface="Arial" pitchFamily="34" charset="0"/>
            </a:endParaRPr>
          </a:p>
          <a:p>
            <a:endParaRPr lang="en-US" sz="2400" dirty="0">
              <a:latin typeface="Arial" pitchFamily="34" charset="0"/>
              <a:cs typeface="Arial" pitchFamily="34" charset="0"/>
            </a:endParaRPr>
          </a:p>
        </p:txBody>
      </p:sp>
    </p:spTree>
    <p:extLst>
      <p:ext uri="{BB962C8B-B14F-4D97-AF65-F5344CB8AC3E}">
        <p14:creationId xmlns:p14="http://schemas.microsoft.com/office/powerpoint/2010/main" val="1313328320"/>
      </p:ext>
    </p:extLst>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200" b="1" dirty="0">
                <a:latin typeface="Arial" pitchFamily="34" charset="0"/>
                <a:cs typeface="Arial" pitchFamily="34" charset="0"/>
              </a:rPr>
              <a:t>تابع: التحديات</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lvl="0" algn="r" rtl="1">
              <a:buNone/>
            </a:pP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عدم وجود بيانات دقيقة عن ذوى الاعاقة ومتطلبات سوق العمل.</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التسويق.</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عدم تهيئة بيئة العمل وتوفير المعينات والاجهزة التعويضية والاجهزة المساعدة.</a:t>
            </a:r>
            <a:endParaRPr lang="en-US" sz="2400" dirty="0">
              <a:latin typeface="Arial" pitchFamily="34" charset="0"/>
              <a:cs typeface="Arial" pitchFamily="34" charset="0"/>
            </a:endParaRPr>
          </a:p>
          <a:p>
            <a:pPr lvl="0" algn="r" rtl="1">
              <a:buFont typeface="Arial" pitchFamily="34" charset="0"/>
              <a:buChar char="•"/>
            </a:pPr>
            <a:endParaRPr lang="en-US" sz="2400" dirty="0">
              <a:latin typeface="Arial" pitchFamily="34" charset="0"/>
              <a:cs typeface="Arial" pitchFamily="34" charset="0"/>
            </a:endParaRPr>
          </a:p>
          <a:p>
            <a:pPr lvl="0" algn="r" rtl="1">
              <a:buFont typeface="Arial" pitchFamily="34" charset="0"/>
              <a:buChar char="•"/>
            </a:pPr>
            <a:endParaRPr lang="en-US" sz="2400" dirty="0">
              <a:latin typeface="Arial" pitchFamily="34" charset="0"/>
              <a:cs typeface="Arial" pitchFamily="34" charset="0"/>
            </a:endParaRPr>
          </a:p>
          <a:p>
            <a:pPr algn="r">
              <a:buFont typeface="Arial" pitchFamily="34" charset="0"/>
              <a:buChar char="•"/>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285802385"/>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800" b="1" dirty="0">
                <a:latin typeface="Arial" pitchFamily="34" charset="0"/>
                <a:cs typeface="Arial" pitchFamily="34" charset="0"/>
              </a:rPr>
              <a:t>الحلول</a:t>
            </a:r>
            <a:endParaRPr lang="en-US" sz="4800" b="1" dirty="0">
              <a:latin typeface="Arial" pitchFamily="34" charset="0"/>
              <a:cs typeface="Arial" pitchFamily="34" charset="0"/>
            </a:endParaRPr>
          </a:p>
        </p:txBody>
      </p:sp>
      <p:sp>
        <p:nvSpPr>
          <p:cNvPr id="3" name="Content Placeholder 2"/>
          <p:cNvSpPr>
            <a:spLocks noGrp="1"/>
          </p:cNvSpPr>
          <p:nvPr>
            <p:ph idx="1"/>
          </p:nvPr>
        </p:nvSpPr>
        <p:spPr>
          <a:xfrm>
            <a:off x="581192" y="2054088"/>
            <a:ext cx="11029615" cy="3804712"/>
          </a:xfrm>
        </p:spPr>
        <p:txBody>
          <a:bodyPr>
            <a:noAutofit/>
          </a:bodyPr>
          <a:lstStyle/>
          <a:p>
            <a:pPr lvl="0" algn="r" rtl="1">
              <a:buFont typeface="Arial" pitchFamily="34" charset="0"/>
              <a:buChar char="•"/>
            </a:pPr>
            <a:endParaRPr lang="ar-SA" sz="2400" dirty="0">
              <a:latin typeface="Arial" pitchFamily="34" charset="0"/>
              <a:cs typeface="Arial" pitchFamily="34" charset="0"/>
            </a:endParaRPr>
          </a:p>
          <a:p>
            <a:pPr lvl="0" algn="r" rtl="1">
              <a:buFont typeface="Arial" pitchFamily="34" charset="0"/>
              <a:buChar char="•"/>
            </a:pPr>
            <a:endParaRPr lang="ar-SA"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رفع قدرات العاملين من ذوى الاعاقة واتاحة اكبر قدر من فرص رفع الكفاءة .</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تحفيز القطاع الخاص لاستيعاب ذوى الاعاقة مقابل امتياز محدد.</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ايجاد فرص للتدريب الفنى داخل وخارج السودان.</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تهيئة بيئة العمل وتوفير المعينات.</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تشجيع فرص التمويل الذاتى وتسهيل شروط الضمان.</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رفع واذكاء الوعى بحقوق وقدرات ذوى الاعاقة وترقيتها وتعزيز الصورة الايجابيه لهم.</a:t>
            </a:r>
            <a:endParaRPr lang="en-US" sz="2400" dirty="0">
              <a:latin typeface="Arial" pitchFamily="34" charset="0"/>
              <a:cs typeface="Arial" pitchFamily="34" charset="0"/>
            </a:endParaRPr>
          </a:p>
          <a:p>
            <a:pPr lvl="0" algn="r" rtl="1">
              <a:buNone/>
            </a:pPr>
            <a:r>
              <a:rPr lang="ar-SA" sz="2400" dirty="0">
                <a:latin typeface="Arial" pitchFamily="34" charset="0"/>
                <a:cs typeface="Arial" pitchFamily="34" charset="0"/>
              </a:rPr>
              <a:t>  </a:t>
            </a:r>
            <a:endParaRPr lang="en-US" sz="2400" dirty="0">
              <a:latin typeface="Arial" pitchFamily="34" charset="0"/>
              <a:cs typeface="Arial" pitchFamily="34" charset="0"/>
            </a:endParaRPr>
          </a:p>
          <a:p>
            <a:pPr rtl="1">
              <a:buNone/>
            </a:pPr>
            <a:r>
              <a:rPr lang="ar-SA" sz="2400" dirty="0">
                <a:latin typeface="Arial" pitchFamily="34" charset="0"/>
                <a:cs typeface="Arial" pitchFamily="34" charset="0"/>
              </a:rPr>
              <a:t> </a:t>
            </a:r>
            <a:endParaRPr lang="en-US" sz="2400" dirty="0">
              <a:latin typeface="Arial" pitchFamily="34" charset="0"/>
              <a:cs typeface="Arial" pitchFamily="34" charset="0"/>
            </a:endParaRPr>
          </a:p>
          <a:p>
            <a:endParaRPr lang="en-US" sz="2400" dirty="0">
              <a:latin typeface="Arial" pitchFamily="34" charset="0"/>
              <a:cs typeface="Arial" pitchFamily="34" charset="0"/>
            </a:endParaRPr>
          </a:p>
        </p:txBody>
      </p:sp>
    </p:spTree>
    <p:extLst>
      <p:ext uri="{BB962C8B-B14F-4D97-AF65-F5344CB8AC3E}">
        <p14:creationId xmlns:p14="http://schemas.microsoft.com/office/powerpoint/2010/main" val="128966534"/>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latin typeface="Arial" pitchFamily="34" charset="0"/>
                <a:cs typeface="Arial" pitchFamily="34" charset="0"/>
              </a:rPr>
              <a:t>تابع: الحلول</a:t>
            </a:r>
            <a:endParaRPr lang="en-US" sz="3600" b="1" dirty="0">
              <a:latin typeface="Arial" pitchFamily="34" charset="0"/>
              <a:cs typeface="Arial" pitchFamily="34" charset="0"/>
            </a:endParaRPr>
          </a:p>
        </p:txBody>
      </p:sp>
      <p:sp>
        <p:nvSpPr>
          <p:cNvPr id="3" name="Content Placeholder 2"/>
          <p:cNvSpPr>
            <a:spLocks noGrp="1"/>
          </p:cNvSpPr>
          <p:nvPr>
            <p:ph idx="1"/>
          </p:nvPr>
        </p:nvSpPr>
        <p:spPr>
          <a:xfrm>
            <a:off x="581192" y="1974574"/>
            <a:ext cx="11029615" cy="3884225"/>
          </a:xfrm>
        </p:spPr>
        <p:txBody>
          <a:bodyPr>
            <a:noAutofit/>
          </a:bodyPr>
          <a:lstStyle/>
          <a:p>
            <a:pPr lvl="0" algn="r" rtl="1">
              <a:buFont typeface="Arial" pitchFamily="34" charset="0"/>
              <a:buChar char="•"/>
            </a:pPr>
            <a:r>
              <a:rPr lang="ar-SA" sz="2400" dirty="0">
                <a:latin typeface="Arial" pitchFamily="34" charset="0"/>
                <a:cs typeface="Arial" pitchFamily="34" charset="0"/>
              </a:rPr>
              <a:t>اعادة تاهيل مراكزالتدريب المهنى والعمل على وضع مناهج تتناسب والاعاقة وسوق العمل. </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.مراجعة وتعديل التشريعات التى تتعارض مع حقوق ذوى الاعاقة فى التوظيف. </a:t>
            </a:r>
            <a:endParaRPr lang="en-US" sz="2400" dirty="0">
              <a:latin typeface="Arial" pitchFamily="34" charset="0"/>
              <a:cs typeface="Arial" pitchFamily="34" charset="0"/>
            </a:endParaRPr>
          </a:p>
          <a:p>
            <a:pPr lvl="0" algn="r" rtl="1">
              <a:buFont typeface="Arial" pitchFamily="34" charset="0"/>
              <a:buChar char="•"/>
            </a:pPr>
            <a:r>
              <a:rPr lang="ar-SA" sz="2400" dirty="0">
                <a:latin typeface="Arial" pitchFamily="34" charset="0"/>
                <a:cs typeface="Arial" pitchFamily="34" charset="0"/>
              </a:rPr>
              <a:t>اجراء الدراسات والبحوث التى تسهم فى حل مشكلات الاعاقة بشكل عام ومشاكل التدريب المهنى وتوظيف ذوى الاعاقة بشكل خاص. </a:t>
            </a:r>
          </a:p>
          <a:p>
            <a:pPr lvl="0" algn="r" rtl="1">
              <a:buFont typeface="Arial" pitchFamily="34" charset="0"/>
              <a:buChar char="•"/>
            </a:pPr>
            <a:r>
              <a:rPr lang="ar-SA" sz="2400" dirty="0">
                <a:latin typeface="Arial" pitchFamily="34" charset="0"/>
                <a:cs typeface="Arial" pitchFamily="34" charset="0"/>
              </a:rPr>
              <a:t>زيادة الميزانيات .</a:t>
            </a:r>
          </a:p>
          <a:p>
            <a:pPr lvl="0" algn="r" rtl="1">
              <a:buFont typeface="Arial" pitchFamily="34" charset="0"/>
              <a:buChar char="•"/>
            </a:pPr>
            <a:r>
              <a:rPr lang="ar-SA" sz="2400" dirty="0">
                <a:latin typeface="Arial" pitchFamily="34" charset="0"/>
                <a:cs typeface="Arial" pitchFamily="34" charset="0"/>
              </a:rPr>
              <a:t>تفعيل الشراكات مع المؤسسات الاقليمية والدولية المساندة لقضايا الاعاقة.</a:t>
            </a:r>
            <a:endParaRPr lang="en-US" sz="2400" dirty="0">
              <a:latin typeface="Arial" pitchFamily="34" charset="0"/>
              <a:cs typeface="Arial" pitchFamily="34" charset="0"/>
            </a:endParaRPr>
          </a:p>
          <a:p>
            <a:pPr algn="r" rtl="1">
              <a:buNone/>
            </a:pPr>
            <a:endParaRPr lang="en-US" sz="2400" dirty="0">
              <a:latin typeface="Arial" pitchFamily="34" charset="0"/>
              <a:cs typeface="Arial" pitchFamily="34" charset="0"/>
            </a:endParaRPr>
          </a:p>
          <a:p>
            <a:pPr algn="r" rtl="1">
              <a:buFont typeface="Arial" pitchFamily="34" charset="0"/>
              <a:buChar char="•"/>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509465463"/>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ar-SA" dirty="0"/>
          </a:p>
          <a:p>
            <a:pPr>
              <a:buNone/>
            </a:pPr>
            <a:endParaRPr lang="ar-SA" dirty="0"/>
          </a:p>
          <a:p>
            <a:pPr algn="ctr">
              <a:buNone/>
            </a:pPr>
            <a:r>
              <a:rPr lang="ar-SA" sz="6000" dirty="0">
                <a:latin typeface="Andalus" pitchFamily="18" charset="-78"/>
                <a:cs typeface="Andalus" pitchFamily="18" charset="-78"/>
              </a:rPr>
              <a:t>السلام عليكم ورحمة الله تعالى وبركاته</a:t>
            </a:r>
          </a:p>
          <a:p>
            <a:pPr>
              <a:buNone/>
            </a:pPr>
            <a:endParaRPr lang="ar-SA" dirty="0"/>
          </a:p>
          <a:p>
            <a:pPr>
              <a:buNone/>
            </a:pPr>
            <a:endParaRPr lang="ar-SA" dirty="0"/>
          </a:p>
          <a:p>
            <a:pPr>
              <a:buNone/>
            </a:pPr>
            <a:endParaRPr lang="ar-SA" dirty="0"/>
          </a:p>
          <a:p>
            <a:pPr>
              <a:buNone/>
            </a:pPr>
            <a:endParaRPr lang="ar-SA" dirty="0"/>
          </a:p>
          <a:p>
            <a:pPr>
              <a:buNone/>
            </a:pPr>
            <a:endParaRPr lang="en-US" dirty="0"/>
          </a:p>
        </p:txBody>
      </p:sp>
    </p:spTree>
    <p:extLst>
      <p:ext uri="{BB962C8B-B14F-4D97-AF65-F5344CB8AC3E}">
        <p14:creationId xmlns:p14="http://schemas.microsoft.com/office/powerpoint/2010/main" val="202410213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444" y="808174"/>
            <a:ext cx="11029616" cy="1013800"/>
          </a:xfrm>
        </p:spPr>
        <p:txBody>
          <a:bodyPr>
            <a:normAutofit fontScale="90000"/>
          </a:bodyPr>
          <a:lstStyle/>
          <a:p>
            <a:pPr algn="ctr"/>
            <a:r>
              <a:rPr lang="ar-SA" dirty="0"/>
              <a:t/>
            </a:r>
            <a:br>
              <a:rPr lang="ar-SA" dirty="0"/>
            </a:br>
            <a:r>
              <a:rPr lang="ar-SA" dirty="0"/>
              <a:t/>
            </a:r>
            <a:br>
              <a:rPr lang="ar-SA" dirty="0"/>
            </a:br>
            <a:r>
              <a:rPr lang="ar-SA" dirty="0"/>
              <a:t/>
            </a:r>
            <a:br>
              <a:rPr lang="ar-SA" dirty="0"/>
            </a:br>
            <a:r>
              <a:rPr lang="ar-SA" dirty="0"/>
              <a:t/>
            </a:r>
            <a:br>
              <a:rPr lang="ar-SA" dirty="0"/>
            </a:br>
            <a:r>
              <a:rPr lang="ar-SA" sz="6000" dirty="0"/>
              <a:t>مقدمة</a:t>
            </a:r>
            <a:r>
              <a:rPr lang="ar-SA" dirty="0"/>
              <a:t/>
            </a:r>
            <a:br>
              <a:rPr lang="ar-SA" dirty="0"/>
            </a:br>
            <a:endParaRPr lang="en-US" dirty="0"/>
          </a:p>
        </p:txBody>
      </p:sp>
      <p:sp>
        <p:nvSpPr>
          <p:cNvPr id="3" name="Content Placeholder 2"/>
          <p:cNvSpPr>
            <a:spLocks noGrp="1"/>
          </p:cNvSpPr>
          <p:nvPr>
            <p:ph idx="1"/>
          </p:nvPr>
        </p:nvSpPr>
        <p:spPr>
          <a:xfrm>
            <a:off x="914400" y="1524001"/>
            <a:ext cx="10709660" cy="4525963"/>
          </a:xfrm>
        </p:spPr>
        <p:txBody>
          <a:bodyPr>
            <a:normAutofit/>
          </a:bodyPr>
          <a:lstStyle/>
          <a:p>
            <a:pPr marL="457200" lvl="1" indent="0" algn="r">
              <a:buNone/>
            </a:pPr>
            <a:endParaRPr lang="ar-SA" sz="2400" dirty="0">
              <a:latin typeface="Arial" pitchFamily="34" charset="0"/>
            </a:endParaRPr>
          </a:p>
          <a:p>
            <a:pPr marL="457200" lvl="1" indent="0" algn="r">
              <a:buNone/>
            </a:pPr>
            <a:r>
              <a:rPr lang="ar-SA" sz="2400" dirty="0">
                <a:latin typeface="Arial" pitchFamily="34" charset="0"/>
              </a:rPr>
              <a:t>- يقدر عدد الاشخاص ذوى الإحتياجات الخاصة فى السودان وفقا للتعداد السكانى الخامس (2008م) بــ (4,8%)، اى مايعادل 1854985 فيما تقدر دراسات منظمة الصحة العالمية نسبة ذوى الإحتياجات الخاصة العالمية ب 15% من سكان العالم ويعزى التباين فى النسبة الى عدة عوامل ابرزها ضعف الوعى بجدوى ابراز معلومات ذوى الاعاقة لدى الاسر وما يصحب ذلك من وصمة اجتماعية.</a:t>
            </a:r>
            <a:endParaRPr lang="en-US" sz="2400" dirty="0">
              <a:latin typeface="Arial" pitchFamily="34" charset="0"/>
              <a:cs typeface="Arial" pitchFamily="34" charset="0"/>
            </a:endParaRPr>
          </a:p>
          <a:p>
            <a:pPr marL="457200" lvl="1" indent="0" algn="r">
              <a:buNone/>
            </a:pPr>
            <a:endParaRPr lang="en-US" sz="2400" dirty="0"/>
          </a:p>
        </p:txBody>
      </p:sp>
    </p:spTree>
    <p:extLst>
      <p:ext uri="{BB962C8B-B14F-4D97-AF65-F5344CB8AC3E}">
        <p14:creationId xmlns:p14="http://schemas.microsoft.com/office/powerpoint/2010/main" val="2259472536"/>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651" y="1868557"/>
            <a:ext cx="10336695" cy="2677656"/>
          </a:xfrm>
          <a:prstGeom prst="rect">
            <a:avLst/>
          </a:prstGeom>
        </p:spPr>
        <p:txBody>
          <a:bodyPr wrap="square">
            <a:spAutoFit/>
          </a:bodyPr>
          <a:lstStyle/>
          <a:p>
            <a:pPr algn="r"/>
            <a:endParaRPr lang="ar-SA" sz="2400" dirty="0">
              <a:latin typeface="Arial" pitchFamily="34" charset="0"/>
              <a:cs typeface="Arial" pitchFamily="34" charset="0"/>
            </a:endParaRPr>
          </a:p>
          <a:p>
            <a:pPr algn="r"/>
            <a:r>
              <a:rPr lang="ar-SA" sz="2400" dirty="0">
                <a:latin typeface="Arial" pitchFamily="34" charset="0"/>
                <a:cs typeface="Arial" pitchFamily="34" charset="0"/>
              </a:rPr>
              <a:t>فى ابريل 2009م صادق السودان على الاتفاقية الدولية لحقوق الاشخاص ذوى </a:t>
            </a:r>
            <a:r>
              <a:rPr lang="ar-SA" sz="2400" dirty="0">
                <a:latin typeface="Arial" pitchFamily="34" charset="0"/>
              </a:rPr>
              <a:t>الإحتياجات الخاصة</a:t>
            </a:r>
            <a:r>
              <a:rPr lang="ar-SA" sz="2400" dirty="0">
                <a:latin typeface="Arial" pitchFamily="34" charset="0"/>
                <a:cs typeface="Arial" pitchFamily="34" charset="0"/>
              </a:rPr>
              <a:t> وبرتكولها الاختيارى وسبق ذلك اجازة قانون المعاقين لسنة 2009 والذى بموجبه تمت اعادة تشكيل المجلس القومى للاشخاص ذوى </a:t>
            </a:r>
            <a:r>
              <a:rPr lang="ar-SA" sz="2400" dirty="0">
                <a:latin typeface="Arial" pitchFamily="34" charset="0"/>
              </a:rPr>
              <a:t>الإحتياجات الخاصة</a:t>
            </a:r>
            <a:r>
              <a:rPr lang="ar-SA" sz="2400" dirty="0">
                <a:latin typeface="Arial" pitchFamily="34" charset="0"/>
                <a:cs typeface="Arial" pitchFamily="34" charset="0"/>
              </a:rPr>
              <a:t> والذى شرع بدوره فى تعديل قانون 2009م ليواكب ويوائم الاتفاقية الدولية لحقوق الاشخاص ذوى </a:t>
            </a:r>
            <a:r>
              <a:rPr lang="ar-SA" sz="2400" dirty="0">
                <a:latin typeface="Arial" pitchFamily="34" charset="0"/>
              </a:rPr>
              <a:t>الإحتياجات الخاصة</a:t>
            </a:r>
            <a:r>
              <a:rPr lang="ar-SA" sz="2400" dirty="0">
                <a:latin typeface="Arial" pitchFamily="34" charset="0"/>
                <a:cs typeface="Arial" pitchFamily="34" charset="0"/>
              </a:rPr>
              <a:t> ،والقانون الجديد لعام2016م امام البرلمان للاجازة ،كما توجد بوزارة العمل والاصلاح الادارى ادارة للاشخاص ذوى </a:t>
            </a:r>
            <a:r>
              <a:rPr lang="ar-SA" sz="2400" dirty="0">
                <a:latin typeface="Arial" pitchFamily="34" charset="0"/>
              </a:rPr>
              <a:t>الإحتياجات الخاصة</a:t>
            </a:r>
            <a:r>
              <a:rPr lang="ar-SA" sz="2400" dirty="0">
                <a:latin typeface="Arial" pitchFamily="34" charset="0"/>
                <a:cs typeface="Arial" pitchFamily="34" charset="0"/>
              </a:rPr>
              <a:t> تختص بوضع السياسات والخطط والبرامج.</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969189539"/>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3200" b="1" dirty="0"/>
              <a:t>تشريعات وطنية داعمة لتوظيف وتشغيل  الاشخاص ذوى الاحتياجات الخاصة فى السودان</a:t>
            </a:r>
            <a:endParaRPr lang="en-US" sz="3200" b="1" dirty="0"/>
          </a:p>
        </p:txBody>
      </p:sp>
      <p:sp>
        <p:nvSpPr>
          <p:cNvPr id="3" name="Content Placeholder 2"/>
          <p:cNvSpPr>
            <a:spLocks noGrp="1"/>
          </p:cNvSpPr>
          <p:nvPr>
            <p:ph idx="1"/>
          </p:nvPr>
        </p:nvSpPr>
        <p:spPr/>
        <p:txBody>
          <a:bodyPr>
            <a:noAutofit/>
          </a:bodyPr>
          <a:lstStyle/>
          <a:p>
            <a:pPr algn="just" rtl="1">
              <a:buNone/>
            </a:pPr>
            <a:endParaRPr lang="en-US" sz="2400" dirty="0">
              <a:solidFill>
                <a:schemeClr val="tx1"/>
              </a:solidFill>
              <a:latin typeface="Arial" pitchFamily="34" charset="0"/>
              <a:cs typeface="Arial" pitchFamily="34" charset="0"/>
            </a:endParaRPr>
          </a:p>
          <a:p>
            <a:pPr algn="just" rtl="1">
              <a:buNone/>
            </a:pPr>
            <a:r>
              <a:rPr lang="ar-SA" sz="2400" dirty="0">
                <a:solidFill>
                  <a:schemeClr val="tx1"/>
                </a:solidFill>
                <a:latin typeface="Arial" pitchFamily="34" charset="0"/>
                <a:cs typeface="Arial" pitchFamily="34" charset="0"/>
              </a:rPr>
              <a:t>هنالك تشريعات اهتمت بقضايا الاعاقة على راسها دستور السودان الانتقالى لسنة 2005م .</a:t>
            </a:r>
          </a:p>
          <a:p>
            <a:pPr algn="just" rtl="1">
              <a:buNone/>
            </a:pPr>
            <a:r>
              <a:rPr lang="ar-SA" sz="2400" dirty="0">
                <a:solidFill>
                  <a:schemeClr val="tx1"/>
                </a:solidFill>
                <a:latin typeface="Arial" pitchFamily="34" charset="0"/>
                <a:cs typeface="Arial" pitchFamily="34" charset="0"/>
              </a:rPr>
              <a:t>1/دستور السودان الانتقالى لسنة 2005م نص على:</a:t>
            </a:r>
            <a:endParaRPr lang="en-US" sz="2400" dirty="0">
              <a:solidFill>
                <a:schemeClr val="tx1"/>
              </a:solidFill>
              <a:latin typeface="Arial" pitchFamily="34" charset="0"/>
              <a:cs typeface="Arial" pitchFamily="34" charset="0"/>
            </a:endParaRPr>
          </a:p>
          <a:p>
            <a:pPr algn="just" rtl="1">
              <a:buNone/>
            </a:pPr>
            <a:r>
              <a:rPr lang="ar-SA" sz="2400" dirty="0">
                <a:solidFill>
                  <a:schemeClr val="tx1"/>
                </a:solidFill>
                <a:latin typeface="Arial" pitchFamily="34" charset="0"/>
                <a:cs typeface="Arial" pitchFamily="34" charset="0"/>
              </a:rPr>
              <a:t>  المادة 12 والتى تنص على الاتى:( لايحرم اى شخص من الالتحاق باى مهنة او عمل بسبب الاعاقة ولجميع الاشخاص </a:t>
            </a:r>
            <a:r>
              <a:rPr lang="ar-SA" sz="2400" dirty="0">
                <a:solidFill>
                  <a:srgbClr val="FF0000"/>
                </a:solidFill>
                <a:latin typeface="Arial" pitchFamily="34" charset="0"/>
                <a:cs typeface="Arial" pitchFamily="34" charset="0"/>
              </a:rPr>
              <a:t>ذوى الاحتياجات الخاصة </a:t>
            </a:r>
            <a:r>
              <a:rPr lang="ar-SA" sz="2400" dirty="0">
                <a:solidFill>
                  <a:schemeClr val="tx1"/>
                </a:solidFill>
                <a:latin typeface="Arial" pitchFamily="34" charset="0"/>
                <a:cs typeface="Arial" pitchFamily="34" charset="0"/>
              </a:rPr>
              <a:t>والمسنين الحق فى المشاركة فى المناشط الاجتماعية والمهنية الابداعية والترفيهية).</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2408231269"/>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latin typeface="Arial" pitchFamily="34" charset="0"/>
                <a:cs typeface="Arial" pitchFamily="34" charset="0"/>
              </a:rPr>
              <a:t>تابع: تشريعات داعمة</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rtl="1">
              <a:buFont typeface="Arial" pitchFamily="34" charset="0"/>
              <a:buChar char="•"/>
            </a:pPr>
            <a:endParaRPr lang="en-US" sz="2400" dirty="0">
              <a:solidFill>
                <a:schemeClr val="tx1"/>
              </a:solidFill>
              <a:latin typeface="Arial" pitchFamily="34" charset="0"/>
              <a:cs typeface="Arial" pitchFamily="34" charset="0"/>
            </a:endParaRPr>
          </a:p>
          <a:p>
            <a:pPr algn="r" rtl="1">
              <a:buFont typeface="Arial" pitchFamily="34" charset="0"/>
              <a:buChar char="•"/>
            </a:pPr>
            <a:r>
              <a:rPr lang="ar-SA" sz="2400" dirty="0">
                <a:solidFill>
                  <a:schemeClr val="tx1"/>
                </a:solidFill>
                <a:latin typeface="Arial" pitchFamily="34" charset="0"/>
                <a:cs typeface="Arial" pitchFamily="34" charset="0"/>
              </a:rPr>
              <a:t>المادة 45 من الدستور تنص على ( تكفل الدولة </a:t>
            </a:r>
            <a:r>
              <a:rPr lang="ar-SA" sz="2400" dirty="0">
                <a:solidFill>
                  <a:srgbClr val="FF0000"/>
                </a:solidFill>
                <a:latin typeface="Arial" pitchFamily="34" charset="0"/>
                <a:cs typeface="Arial" pitchFamily="34" charset="0"/>
              </a:rPr>
              <a:t>للاشخاص</a:t>
            </a:r>
            <a:r>
              <a:rPr lang="ar-SA" sz="2400" dirty="0">
                <a:solidFill>
                  <a:schemeClr val="tx1"/>
                </a:solidFill>
                <a:latin typeface="Arial" pitchFamily="34" charset="0"/>
                <a:cs typeface="Arial" pitchFamily="34" charset="0"/>
              </a:rPr>
              <a:t> </a:t>
            </a:r>
            <a:r>
              <a:rPr lang="ar-SA" sz="2400" dirty="0">
                <a:solidFill>
                  <a:srgbClr val="FF0000"/>
                </a:solidFill>
                <a:latin typeface="Arial" pitchFamily="34" charset="0"/>
                <a:cs typeface="Arial" pitchFamily="34" charset="0"/>
              </a:rPr>
              <a:t>ذوى الاحتياجات الخاصة </a:t>
            </a:r>
            <a:r>
              <a:rPr lang="ar-SA" sz="2400" dirty="0">
                <a:solidFill>
                  <a:schemeClr val="tx1"/>
                </a:solidFill>
                <a:latin typeface="Arial" pitchFamily="34" charset="0"/>
                <a:cs typeface="Arial" pitchFamily="34" charset="0"/>
              </a:rPr>
              <a:t>كل الحقوق والحريات المنصوص عليها فى هذا الدستور وبخاصة احترام كرامتهم الانسانية واتاحة التعليم </a:t>
            </a:r>
            <a:r>
              <a:rPr lang="ar-SA" sz="2400" dirty="0">
                <a:solidFill>
                  <a:srgbClr val="FF0000"/>
                </a:solidFill>
                <a:latin typeface="Arial" pitchFamily="34" charset="0"/>
                <a:cs typeface="Arial" pitchFamily="34" charset="0"/>
              </a:rPr>
              <a:t>والعمل</a:t>
            </a:r>
            <a:r>
              <a:rPr lang="ar-SA" sz="2400" dirty="0">
                <a:solidFill>
                  <a:schemeClr val="tx1"/>
                </a:solidFill>
                <a:latin typeface="Arial" pitchFamily="34" charset="0"/>
                <a:cs typeface="Arial" pitchFamily="34" charset="0"/>
              </a:rPr>
              <a:t> المناسبين لهم وكفالة مشاركتهم الكاملة فى المجتمع.</a:t>
            </a:r>
            <a:endParaRPr lang="en-US" sz="2400" dirty="0">
              <a:solidFill>
                <a:schemeClr val="tx1"/>
              </a:solidFill>
              <a:latin typeface="Arial" pitchFamily="34" charset="0"/>
              <a:cs typeface="Arial" pitchFamily="34" charset="0"/>
            </a:endParaRPr>
          </a:p>
          <a:p>
            <a:endParaRPr lang="en-US" sz="2400" dirty="0">
              <a:latin typeface="Arial" pitchFamily="34" charset="0"/>
              <a:cs typeface="Arial" pitchFamily="34" charset="0"/>
            </a:endParaRPr>
          </a:p>
        </p:txBody>
      </p:sp>
    </p:spTree>
    <p:extLst>
      <p:ext uri="{BB962C8B-B14F-4D97-AF65-F5344CB8AC3E}">
        <p14:creationId xmlns:p14="http://schemas.microsoft.com/office/powerpoint/2010/main" val="771878593"/>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latin typeface="Arial" pitchFamily="34" charset="0"/>
                <a:cs typeface="Arial" pitchFamily="34" charset="0"/>
              </a:rPr>
              <a:t>تابع: تشريعات داعمة</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lvl="0" algn="r" rtl="1" fontAlgn="base">
              <a:spcBef>
                <a:spcPct val="0"/>
              </a:spcBef>
              <a:spcAft>
                <a:spcPct val="0"/>
              </a:spcAft>
            </a:pPr>
            <a:r>
              <a:rPr lang="ar-SA" sz="2400" dirty="0">
                <a:latin typeface="Arial" pitchFamily="34" charset="0"/>
                <a:cs typeface="Arial" pitchFamily="34" charset="0"/>
              </a:rPr>
              <a:t>قانون المعاقين لسنة 2009م نص على:</a:t>
            </a:r>
            <a:endParaRPr lang="en-US" sz="2400" dirty="0">
              <a:latin typeface="Arial" pitchFamily="34" charset="0"/>
              <a:cs typeface="Arial" pitchFamily="34" charset="0"/>
            </a:endParaRPr>
          </a:p>
          <a:p>
            <a:pPr marL="0" indent="0" algn="r" rtl="1" eaLnBrk="0" fontAlgn="base" hangingPunct="0">
              <a:spcBef>
                <a:spcPct val="0"/>
              </a:spcBef>
              <a:spcAft>
                <a:spcPct val="0"/>
              </a:spcAft>
              <a:buNone/>
            </a:pPr>
            <a:r>
              <a:rPr lang="ar-SA" sz="2400" dirty="0">
                <a:latin typeface="Arial" pitchFamily="34" charset="0"/>
                <a:cs typeface="Arial" pitchFamily="34" charset="0"/>
              </a:rPr>
              <a:t>أ/ حفظ حقوق </a:t>
            </a:r>
            <a:r>
              <a:rPr lang="ar-SA" sz="2400" dirty="0">
                <a:solidFill>
                  <a:srgbClr val="FF0000"/>
                </a:solidFill>
                <a:latin typeface="Arial" pitchFamily="34" charset="0"/>
                <a:cs typeface="Arial" pitchFamily="34" charset="0"/>
              </a:rPr>
              <a:t>المعاقين</a:t>
            </a:r>
            <a:r>
              <a:rPr lang="ar-SA" sz="2400" dirty="0">
                <a:latin typeface="Arial" pitchFamily="34" charset="0"/>
                <a:cs typeface="Arial" pitchFamily="34" charset="0"/>
              </a:rPr>
              <a:t> فى التوظيف باجهزة الدولة.</a:t>
            </a:r>
            <a:endParaRPr lang="en-US" sz="2400" dirty="0">
              <a:latin typeface="Arial" pitchFamily="34" charset="0"/>
              <a:cs typeface="Arial" pitchFamily="34" charset="0"/>
            </a:endParaRPr>
          </a:p>
          <a:p>
            <a:pPr marL="0" indent="0" algn="r" rtl="1" eaLnBrk="0" fontAlgn="base" hangingPunct="0">
              <a:spcBef>
                <a:spcPct val="0"/>
              </a:spcBef>
              <a:spcAft>
                <a:spcPct val="0"/>
              </a:spcAft>
              <a:buNone/>
            </a:pPr>
            <a:r>
              <a:rPr lang="ar-SA" sz="2400" dirty="0">
                <a:latin typeface="Arial" pitchFamily="34" charset="0"/>
                <a:cs typeface="Arial" pitchFamily="34" charset="0"/>
              </a:rPr>
              <a:t>ب/ تحديد نسبة لتدريب المعاقين سنويا بالتنسيق مع معاهد التدريب التقنى والفنى.</a:t>
            </a:r>
            <a:endParaRPr lang="en-US" sz="2400" dirty="0">
              <a:latin typeface="Arial" pitchFamily="34" charset="0"/>
              <a:cs typeface="Arial" pitchFamily="34" charset="0"/>
            </a:endParaRPr>
          </a:p>
          <a:p>
            <a:pPr marL="0" indent="0" algn="r" rtl="1" eaLnBrk="0" fontAlgn="base" hangingPunct="0">
              <a:spcBef>
                <a:spcPct val="0"/>
              </a:spcBef>
              <a:spcAft>
                <a:spcPct val="0"/>
              </a:spcAft>
              <a:buNone/>
            </a:pPr>
            <a:r>
              <a:rPr lang="ar-SA" sz="2400" dirty="0">
                <a:latin typeface="Arial" pitchFamily="34" charset="0"/>
                <a:cs typeface="Arial" pitchFamily="34" charset="0"/>
              </a:rPr>
              <a:t>ج/ اعادة تاهيل العامل الذى تحدث له </a:t>
            </a:r>
            <a:r>
              <a:rPr lang="ar-SA" sz="2400" dirty="0">
                <a:solidFill>
                  <a:srgbClr val="FF0000"/>
                </a:solidFill>
                <a:latin typeface="Arial" pitchFamily="34" charset="0"/>
                <a:cs typeface="Arial" pitchFamily="34" charset="0"/>
              </a:rPr>
              <a:t>اعاقة </a:t>
            </a:r>
            <a:r>
              <a:rPr lang="ar-SA" sz="2400" dirty="0">
                <a:latin typeface="Arial" pitchFamily="34" charset="0"/>
                <a:cs typeface="Arial" pitchFamily="34" charset="0"/>
              </a:rPr>
              <a:t>فى العمل وتحويله لوظيفة تتناسب وامكانياته ومقدراته وفقا لظروف اعاقته</a:t>
            </a:r>
            <a:r>
              <a:rPr lang="ar-SA" sz="2400" dirty="0">
                <a:solidFill>
                  <a:schemeClr val="tx1"/>
                </a:solidFill>
                <a:latin typeface="Arial" pitchFamily="34" charset="0"/>
                <a:ea typeface="Times New Roman" pitchFamily="18" charset="0"/>
                <a:cs typeface="Arial" pitchFamily="34" charset="0"/>
              </a:rPr>
              <a:t>.</a:t>
            </a:r>
          </a:p>
          <a:p>
            <a:pPr marL="0" indent="0" algn="r" rtl="1" eaLnBrk="0" fontAlgn="base" hangingPunct="0">
              <a:spcBef>
                <a:spcPct val="0"/>
              </a:spcBef>
              <a:spcAft>
                <a:spcPct val="0"/>
              </a:spcAft>
              <a:buNone/>
            </a:pPr>
            <a:r>
              <a:rPr lang="ar-SA" sz="2400" dirty="0">
                <a:latin typeface="Arial" pitchFamily="34" charset="0"/>
                <a:cs typeface="Arial" pitchFamily="34" charset="0"/>
              </a:rPr>
              <a:t>ملحوظة: ارتفعت هذه النسبة فى القانون الجديد الى5%</a:t>
            </a:r>
            <a:endParaRPr lang="ar-SA" sz="2400" dirty="0">
              <a:solidFill>
                <a:schemeClr val="tx1"/>
              </a:solidFill>
              <a:latin typeface="Arial" pitchFamily="34" charset="0"/>
              <a:cs typeface="Arial" pitchFamily="34" charset="0"/>
            </a:endParaRPr>
          </a:p>
          <a:p>
            <a:endParaRPr lang="en-US" sz="2400" dirty="0"/>
          </a:p>
        </p:txBody>
      </p:sp>
    </p:spTree>
    <p:extLst>
      <p:ext uri="{BB962C8B-B14F-4D97-AF65-F5344CB8AC3E}">
        <p14:creationId xmlns:p14="http://schemas.microsoft.com/office/powerpoint/2010/main" val="1828198540"/>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latin typeface="Arial" pitchFamily="34" charset="0"/>
                <a:cs typeface="Arial" pitchFamily="34" charset="0"/>
              </a:rPr>
              <a:t>تابع: تشريعات داعمة</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lgn="r" rtl="1" eaLnBrk="0" fontAlgn="base" hangingPunct="0">
              <a:spcBef>
                <a:spcPct val="0"/>
              </a:spcBef>
              <a:spcAft>
                <a:spcPct val="0"/>
              </a:spcAft>
              <a:buNone/>
            </a:pPr>
            <a:endParaRPr lang="ar-SA" sz="2400" dirty="0">
              <a:latin typeface="Arial" pitchFamily="34" charset="0"/>
              <a:ea typeface="Arial Unicode MS" pitchFamily="34" charset="-128"/>
              <a:cs typeface="Arial" pitchFamily="34" charset="0"/>
            </a:endParaRPr>
          </a:p>
          <a:p>
            <a:pPr marL="0" indent="0" algn="r" rtl="1" eaLnBrk="0" fontAlgn="base" hangingPunct="0">
              <a:spcBef>
                <a:spcPct val="0"/>
              </a:spcBef>
              <a:spcAft>
                <a:spcPct val="0"/>
              </a:spcAft>
              <a:buNone/>
            </a:pPr>
            <a:r>
              <a:rPr lang="ar-SA" sz="2400" dirty="0">
                <a:latin typeface="Arial" pitchFamily="34" charset="0"/>
                <a:ea typeface="Arial Unicode MS" pitchFamily="34" charset="-128"/>
                <a:cs typeface="Arial" pitchFamily="34" charset="0"/>
              </a:rPr>
              <a:t>قانون الخدمة القومية العامة لسنة 2007م</a:t>
            </a:r>
          </a:p>
          <a:p>
            <a:pPr marL="0" indent="0" algn="r" rtl="1" eaLnBrk="0" fontAlgn="base" hangingPunct="0">
              <a:spcBef>
                <a:spcPct val="0"/>
              </a:spcBef>
              <a:spcAft>
                <a:spcPct val="0"/>
              </a:spcAft>
              <a:buNone/>
            </a:pPr>
            <a:r>
              <a:rPr lang="ar-SA" sz="2400" dirty="0">
                <a:solidFill>
                  <a:schemeClr val="tx1"/>
                </a:solidFill>
                <a:latin typeface="Arial" pitchFamily="34" charset="0"/>
                <a:ea typeface="Arial Unicode MS" pitchFamily="34" charset="-128"/>
                <a:cs typeface="Arial" pitchFamily="34" charset="0"/>
              </a:rPr>
              <a:t>تنص المادة24 فقرة (7) على ( تخصص الوحدات نسبة لاتقل عن 2% من الوظائف المصدقة لاستيعاب </a:t>
            </a:r>
            <a:r>
              <a:rPr lang="ar-SA" sz="2400" dirty="0">
                <a:solidFill>
                  <a:srgbClr val="FF0000"/>
                </a:solidFill>
                <a:latin typeface="Arial" pitchFamily="34" charset="0"/>
                <a:ea typeface="Arial Unicode MS" pitchFamily="34" charset="-128"/>
                <a:cs typeface="Arial" pitchFamily="34" charset="0"/>
              </a:rPr>
              <a:t>ذوى الاعاقة </a:t>
            </a:r>
            <a:r>
              <a:rPr lang="ar-SA" sz="2400" dirty="0">
                <a:solidFill>
                  <a:schemeClr val="tx1"/>
                </a:solidFill>
                <a:latin typeface="Arial" pitchFamily="34" charset="0"/>
                <a:ea typeface="Arial Unicode MS" pitchFamily="34" charset="-128"/>
                <a:cs typeface="Arial" pitchFamily="34" charset="0"/>
              </a:rPr>
              <a:t>مع مراعاة طبيعة ومتطلبات العمل وطبيعة </a:t>
            </a:r>
            <a:r>
              <a:rPr lang="ar-SA" sz="2400" dirty="0">
                <a:solidFill>
                  <a:srgbClr val="FF0000"/>
                </a:solidFill>
                <a:latin typeface="Arial" pitchFamily="34" charset="0"/>
                <a:ea typeface="Arial Unicode MS" pitchFamily="34" charset="-128"/>
                <a:cs typeface="Arial" pitchFamily="34" charset="0"/>
              </a:rPr>
              <a:t>الاعاقة.</a:t>
            </a:r>
            <a:endParaRPr lang="en-US" sz="2400" dirty="0">
              <a:solidFill>
                <a:srgbClr val="FF0000"/>
              </a:solidFill>
              <a:latin typeface="Arial" pitchFamily="34" charset="0"/>
              <a:ea typeface="Arial Unicode MS" pitchFamily="34" charset="-128"/>
              <a:cs typeface="Arial" pitchFamily="34" charset="0"/>
            </a:endParaRPr>
          </a:p>
          <a:p>
            <a:endParaRPr lang="en-US" sz="2400" dirty="0">
              <a:latin typeface="Arial" pitchFamily="34" charset="0"/>
              <a:cs typeface="Arial" pitchFamily="34" charset="0"/>
            </a:endParaRPr>
          </a:p>
        </p:txBody>
      </p:sp>
    </p:spTree>
    <p:extLst>
      <p:ext uri="{BB962C8B-B14F-4D97-AF65-F5344CB8AC3E}">
        <p14:creationId xmlns:p14="http://schemas.microsoft.com/office/powerpoint/2010/main" val="3199887209"/>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3200" b="1" dirty="0">
                <a:latin typeface="Arial" pitchFamily="34" charset="0"/>
                <a:cs typeface="Arial" pitchFamily="34" charset="0"/>
              </a:rPr>
              <a:t>الجهود المبذولة لتوظيف وتشغيل الاشخاص ذوى الاعاقة فى السودان</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a:buNone/>
            </a:pPr>
            <a:r>
              <a:rPr lang="en-US" sz="2400" b="1" dirty="0">
                <a:latin typeface="Arial" pitchFamily="34" charset="0"/>
                <a:cs typeface="Arial" pitchFamily="34" charset="0"/>
              </a:rPr>
              <a:t>:</a:t>
            </a:r>
            <a:r>
              <a:rPr lang="ar-SA" sz="2400" b="1" dirty="0">
                <a:latin typeface="Arial" pitchFamily="34" charset="0"/>
                <a:cs typeface="Arial" pitchFamily="34" charset="0"/>
              </a:rPr>
              <a:t>التوظيف فى القطاع العام</a:t>
            </a:r>
          </a:p>
          <a:p>
            <a:pPr algn="r">
              <a:buNone/>
            </a:pPr>
            <a:r>
              <a:rPr lang="ar-SA" sz="2400" dirty="0">
                <a:latin typeface="Arial" pitchFamily="34" charset="0"/>
                <a:cs typeface="Arial" pitchFamily="34" charset="0"/>
              </a:rPr>
              <a:t>اتاح قانون الخدمة العامة لسنة 2007م فى المادة المزكورة انفا نسبة مالايقل عن 2% من الوظائف لذوى الاعاقة ويعتبر هذا تقدما محرزا بموجبه تحقق قدر كبير من اتاحة الفرص لتوظيف الاشخاص ذوى الاعاقة الا ان هذه المادة تحتاج الى وضع لوائح تفصل كيفية تحديد معايير النسبة واشراك ذوى الاعاقة فى كيفية التقديم والمعاينات والاختيار..</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572706725"/>
      </p:ext>
    </p:extLst>
  </p:cSld>
  <p:clrMapOvr>
    <a:masterClrMapping/>
  </p:clrMapOvr>
  <p:transition spd="slow">
    <p:cover/>
  </p:transition>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24</TotalTime>
  <Words>1421</Words>
  <Application>Microsoft Office PowerPoint</Application>
  <PresentationFormat>Custom</PresentationFormat>
  <Paragraphs>108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Dividend</vt:lpstr>
      <vt:lpstr>مؤتمر توظيف ذوى الاحتياجات الخاصة  اسطنبول -  26-28 اكتوبر 2016م</vt:lpstr>
      <vt:lpstr>محتويات العرض</vt:lpstr>
      <vt:lpstr>    مقدمة </vt:lpstr>
      <vt:lpstr>PowerPoint Presentation</vt:lpstr>
      <vt:lpstr>تشريعات وطنية داعمة لتوظيف وتشغيل  الاشخاص ذوى الاحتياجات الخاصة فى السودان</vt:lpstr>
      <vt:lpstr>تابع: تشريعات داعمة</vt:lpstr>
      <vt:lpstr>تابع: تشريعات داعمة</vt:lpstr>
      <vt:lpstr>تابع: تشريعات داعمة</vt:lpstr>
      <vt:lpstr>الجهود المبذولة لتوظيف وتشغيل الاشخاص ذوى الاعاقة فى السودان</vt:lpstr>
      <vt:lpstr>تابع: التوظيف فى القطاع العام</vt:lpstr>
      <vt:lpstr>الجهود المبذولة لتوظيف وتشغيل الاشخاص ذوى الاعاقة فى السودان</vt:lpstr>
      <vt:lpstr>تابع :القطاع الخاص</vt:lpstr>
      <vt:lpstr>الجهود المبذولة لتوظيف وتشغيل الاشخاص ذوى الاعاقة فى السودان</vt:lpstr>
      <vt:lpstr>تابع: التشغيل الذاتى والعمل الحر</vt:lpstr>
      <vt:lpstr>تابع: التشغيل الذاتى والعمل الحر</vt:lpstr>
      <vt:lpstr>تابع :الجهود المبذولة لتوظيف وتشغيل ذوى الاعاقة فى السودان</vt:lpstr>
      <vt:lpstr>التدريب المهنى</vt:lpstr>
      <vt:lpstr>تابع: التدريب المهنى</vt:lpstr>
      <vt:lpstr>تابع: التدريب المهنى</vt:lpstr>
      <vt:lpstr>تابع: التدريب المهنى</vt:lpstr>
      <vt:lpstr>التحديات التى تواجه توظيف وتشغيل الاشخاص ذوى الاعاقة فى السودان</vt:lpstr>
      <vt:lpstr>تابع: التحديات</vt:lpstr>
      <vt:lpstr>الحلول</vt:lpstr>
      <vt:lpstr>تابع: الحلول</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مؤتمر توظيف ذوى الاحتياجات الخاصة  اسطنبول -  26-28 اكتوبر 2016م</dc:title>
  <dc:creator>kabshor</dc:creator>
  <cp:lastModifiedBy>Mansur Boydas</cp:lastModifiedBy>
  <cp:revision>3</cp:revision>
  <dcterms:created xsi:type="dcterms:W3CDTF">2016-10-18T13:18:01Z</dcterms:created>
  <dcterms:modified xsi:type="dcterms:W3CDTF">2016-10-21T11:37:15Z</dcterms:modified>
</cp:coreProperties>
</file>