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73" r:id="rId4"/>
    <p:sldId id="265" r:id="rId5"/>
    <p:sldId id="274" r:id="rId6"/>
    <p:sldId id="268" r:id="rId7"/>
    <p:sldId id="275" r:id="rId8"/>
    <p:sldId id="276" r:id="rId9"/>
    <p:sldId id="270" r:id="rId10"/>
    <p:sldId id="263" r:id="rId11"/>
    <p:sldId id="267" r:id="rId12"/>
    <p:sldId id="269" r:id="rId13"/>
    <p:sldId id="271" r:id="rId14"/>
    <p:sldId id="266" r:id="rId15"/>
    <p:sldId id="272" r:id="rId1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362A"/>
    <a:srgbClr val="8A8BB8"/>
    <a:srgbClr val="53548A"/>
    <a:srgbClr val="8BAFAB"/>
    <a:srgbClr val="A0B8C4"/>
    <a:srgbClr val="54866F"/>
    <a:srgbClr val="426A58"/>
    <a:srgbClr val="000000"/>
    <a:srgbClr val="C6D5DC"/>
    <a:srgbClr val="789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51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A74C82-E8DE-4FFA-9DC6-C806B59B4248}" type="doc">
      <dgm:prSet loTypeId="urn:microsoft.com/office/officeart/2005/8/layout/default#1" loCatId="list" qsTypeId="urn:microsoft.com/office/officeart/2005/8/quickstyle/simple1" qsCatId="simple" csTypeId="urn:microsoft.com/office/officeart/2005/8/colors/accent1_2" csCatId="accent1" phldr="1"/>
      <dgm:spPr/>
      <dgm:t>
        <a:bodyPr/>
        <a:lstStyle/>
        <a:p>
          <a:pPr rtl="1"/>
          <a:endParaRPr lang="ar-SA"/>
        </a:p>
      </dgm:t>
    </dgm:pt>
    <dgm:pt modelId="{EF17448A-CBAD-4D1B-AEAA-EE520F81AD18}">
      <dgm:prSet phldrT="[Text]" custT="1"/>
      <dgm:spPr>
        <a:solidFill>
          <a:srgbClr val="678DA5"/>
        </a:solidFill>
        <a:ln w="22225">
          <a:solidFill>
            <a:srgbClr val="304552"/>
          </a:solidFill>
        </a:ln>
      </dgm:spPr>
      <dgm:t>
        <a:bodyPr/>
        <a:lstStyle/>
        <a:p>
          <a:pPr rtl="1"/>
          <a:r>
            <a:rPr lang="ar-OM" sz="2400" dirty="0">
              <a:solidFill>
                <a:schemeClr val="bg1"/>
              </a:solidFill>
              <a:cs typeface="HASOOB" pitchFamily="2" charset="-78"/>
            </a:rPr>
            <a:t>الإعاقة </a:t>
          </a:r>
          <a:r>
            <a:rPr lang="ar-OM" sz="2400" dirty="0" smtClean="0">
              <a:solidFill>
                <a:schemeClr val="bg1"/>
              </a:solidFill>
              <a:cs typeface="HASOOB" pitchFamily="2" charset="-78"/>
            </a:rPr>
            <a:t>البصرية</a:t>
          </a:r>
          <a:endParaRPr lang="ar-SA" sz="2400" dirty="0">
            <a:solidFill>
              <a:schemeClr val="bg1"/>
            </a:solidFill>
            <a:cs typeface="HASOOB" pitchFamily="2" charset="-78"/>
          </a:endParaRPr>
        </a:p>
      </dgm:t>
    </dgm:pt>
    <dgm:pt modelId="{86132915-C9AE-480A-B90F-B96106B0D14B}" type="parTrans" cxnId="{B8BF7ACF-94BA-400F-B948-B9F3868BF0CB}">
      <dgm:prSet/>
      <dgm:spPr/>
      <dgm:t>
        <a:bodyPr/>
        <a:lstStyle/>
        <a:p>
          <a:pPr rtl="1"/>
          <a:endParaRPr lang="ar-SA"/>
        </a:p>
      </dgm:t>
    </dgm:pt>
    <dgm:pt modelId="{931991BA-3BD3-4165-B6E6-C9F39D16A85C}" type="sibTrans" cxnId="{B8BF7ACF-94BA-400F-B948-B9F3868BF0CB}">
      <dgm:prSet/>
      <dgm:spPr/>
      <dgm:t>
        <a:bodyPr/>
        <a:lstStyle/>
        <a:p>
          <a:pPr rtl="1"/>
          <a:endParaRPr lang="ar-SA"/>
        </a:p>
      </dgm:t>
    </dgm:pt>
    <dgm:pt modelId="{1C189B49-26F0-4643-9CC0-FD550A0DAFB4}">
      <dgm:prSet phldrT="[Text]" custT="1"/>
      <dgm:spPr>
        <a:solidFill>
          <a:srgbClr val="678DA5"/>
        </a:solidFill>
        <a:ln w="22225">
          <a:solidFill>
            <a:srgbClr val="304552"/>
          </a:solidFill>
        </a:ln>
      </dgm:spPr>
      <dgm:t>
        <a:bodyPr/>
        <a:lstStyle/>
        <a:p>
          <a:pPr rtl="1"/>
          <a:r>
            <a:rPr lang="ar-OM" sz="2400" dirty="0">
              <a:cs typeface="HASOOB" pitchFamily="2" charset="-78"/>
            </a:rPr>
            <a:t>الإعاقة الحركية</a:t>
          </a:r>
          <a:endParaRPr lang="ar-SA" sz="2400" dirty="0">
            <a:cs typeface="HASOOB" pitchFamily="2" charset="-78"/>
          </a:endParaRPr>
        </a:p>
      </dgm:t>
    </dgm:pt>
    <dgm:pt modelId="{6CC1803A-7476-467E-9F18-329B5C994D6C}" type="parTrans" cxnId="{317D564D-46BC-430C-965F-A23BDF8C3179}">
      <dgm:prSet/>
      <dgm:spPr/>
      <dgm:t>
        <a:bodyPr/>
        <a:lstStyle/>
        <a:p>
          <a:pPr rtl="1"/>
          <a:endParaRPr lang="ar-SA"/>
        </a:p>
      </dgm:t>
    </dgm:pt>
    <dgm:pt modelId="{F2C43AF1-C805-4240-8268-6CEEA8D1D351}" type="sibTrans" cxnId="{317D564D-46BC-430C-965F-A23BDF8C3179}">
      <dgm:prSet/>
      <dgm:spPr/>
      <dgm:t>
        <a:bodyPr/>
        <a:lstStyle/>
        <a:p>
          <a:pPr rtl="1"/>
          <a:endParaRPr lang="ar-SA"/>
        </a:p>
      </dgm:t>
    </dgm:pt>
    <dgm:pt modelId="{A8A6FDB5-2DA1-4FAC-94A9-8C6657168084}">
      <dgm:prSet phldrT="[Text]" custT="1"/>
      <dgm:spPr>
        <a:solidFill>
          <a:srgbClr val="678DA5"/>
        </a:solidFill>
        <a:ln w="22225">
          <a:solidFill>
            <a:srgbClr val="304552"/>
          </a:solidFill>
        </a:ln>
      </dgm:spPr>
      <dgm:t>
        <a:bodyPr/>
        <a:lstStyle/>
        <a:p>
          <a:pPr rtl="1"/>
          <a:r>
            <a:rPr lang="ar-OM" sz="2000" dirty="0">
              <a:cs typeface="HASOOB" pitchFamily="2" charset="-78"/>
            </a:rPr>
            <a:t>الإعاقة </a:t>
          </a:r>
          <a:r>
            <a:rPr lang="ar-OM" sz="2000" dirty="0" smtClean="0">
              <a:cs typeface="HASOOB" pitchFamily="2" charset="-78"/>
            </a:rPr>
            <a:t>المزدوجة  </a:t>
          </a:r>
          <a:r>
            <a:rPr lang="ar-OM" sz="2000" dirty="0">
              <a:cs typeface="HASOOB" pitchFamily="2" charset="-78"/>
            </a:rPr>
            <a:t>(وجود إعاقتين للشخص الواحد</a:t>
          </a:r>
          <a:r>
            <a:rPr lang="ar-OM" sz="1800" dirty="0">
              <a:cs typeface="HASOOB" pitchFamily="2" charset="-78"/>
            </a:rPr>
            <a:t>)</a:t>
          </a:r>
          <a:endParaRPr lang="ar-SA" sz="1800" dirty="0">
            <a:cs typeface="HASOOB" pitchFamily="2" charset="-78"/>
          </a:endParaRPr>
        </a:p>
      </dgm:t>
    </dgm:pt>
    <dgm:pt modelId="{8EA3F92E-661B-4E0F-9D4F-28381A4A1098}" type="parTrans" cxnId="{B4183A00-FC9E-4A60-8BEB-6C2B413CD507}">
      <dgm:prSet/>
      <dgm:spPr/>
      <dgm:t>
        <a:bodyPr/>
        <a:lstStyle/>
        <a:p>
          <a:pPr rtl="1"/>
          <a:endParaRPr lang="ar-SA"/>
        </a:p>
      </dgm:t>
    </dgm:pt>
    <dgm:pt modelId="{18A8CCE0-F343-4B07-8AB0-740B4A834B49}" type="sibTrans" cxnId="{B4183A00-FC9E-4A60-8BEB-6C2B413CD507}">
      <dgm:prSet/>
      <dgm:spPr/>
      <dgm:t>
        <a:bodyPr/>
        <a:lstStyle/>
        <a:p>
          <a:pPr rtl="1"/>
          <a:endParaRPr lang="ar-SA"/>
        </a:p>
      </dgm:t>
    </dgm:pt>
    <dgm:pt modelId="{4F40D5E4-2E56-499B-AC74-F441FB832BF4}">
      <dgm:prSet phldrT="[Text]" custT="1"/>
      <dgm:spPr>
        <a:solidFill>
          <a:srgbClr val="678DA5"/>
        </a:solidFill>
        <a:ln w="22225">
          <a:solidFill>
            <a:srgbClr val="304552"/>
          </a:solidFill>
        </a:ln>
      </dgm:spPr>
      <dgm:t>
        <a:bodyPr/>
        <a:lstStyle/>
        <a:p>
          <a:pPr rtl="1"/>
          <a:r>
            <a:rPr lang="ar-OM" sz="2400" dirty="0">
              <a:cs typeface="HASOOB" pitchFamily="2" charset="-78"/>
            </a:rPr>
            <a:t>الإعاقة العقلية</a:t>
          </a:r>
          <a:endParaRPr lang="ar-SA" sz="2400" dirty="0">
            <a:cs typeface="HASOOB" pitchFamily="2" charset="-78"/>
          </a:endParaRPr>
        </a:p>
      </dgm:t>
    </dgm:pt>
    <dgm:pt modelId="{507BBCBB-0D53-452B-828C-7807BC6EDE8F}" type="parTrans" cxnId="{3AD324FE-1A48-4AD8-8883-07C7622FE56A}">
      <dgm:prSet/>
      <dgm:spPr/>
      <dgm:t>
        <a:bodyPr/>
        <a:lstStyle/>
        <a:p>
          <a:pPr rtl="1"/>
          <a:endParaRPr lang="ar-SA"/>
        </a:p>
      </dgm:t>
    </dgm:pt>
    <dgm:pt modelId="{1D2C490D-958A-474A-AE07-62BE07BB4C7C}" type="sibTrans" cxnId="{3AD324FE-1A48-4AD8-8883-07C7622FE56A}">
      <dgm:prSet/>
      <dgm:spPr/>
      <dgm:t>
        <a:bodyPr/>
        <a:lstStyle/>
        <a:p>
          <a:pPr rtl="1"/>
          <a:endParaRPr lang="ar-SA"/>
        </a:p>
      </dgm:t>
    </dgm:pt>
    <dgm:pt modelId="{AACD27B4-81C1-4D3F-BA8F-139206C24652}">
      <dgm:prSet phldrT="[Text]" custT="1"/>
      <dgm:spPr>
        <a:solidFill>
          <a:srgbClr val="678DA5"/>
        </a:solidFill>
        <a:ln w="22225">
          <a:solidFill>
            <a:srgbClr val="304552"/>
          </a:solidFill>
        </a:ln>
      </dgm:spPr>
      <dgm:t>
        <a:bodyPr/>
        <a:lstStyle/>
        <a:p>
          <a:pPr rtl="1"/>
          <a:r>
            <a:rPr lang="ar-OM" sz="2000" dirty="0">
              <a:cs typeface="HASOOB" pitchFamily="2" charset="-78"/>
            </a:rPr>
            <a:t>الإعاقة </a:t>
          </a:r>
          <a:r>
            <a:rPr lang="ar-OM" sz="2000" dirty="0" smtClean="0">
              <a:cs typeface="HASOOB" pitchFamily="2" charset="-78"/>
            </a:rPr>
            <a:t>المركبة   </a:t>
          </a:r>
          <a:r>
            <a:rPr lang="ar-OM" sz="2000" dirty="0">
              <a:cs typeface="HASOOB" pitchFamily="2" charset="-78"/>
            </a:rPr>
            <a:t>(وجود مجموعة من الإعاقات المختلفة للشخص الواحد)</a:t>
          </a:r>
          <a:endParaRPr lang="ar-SA" sz="2000" dirty="0">
            <a:cs typeface="HASOOB" pitchFamily="2" charset="-78"/>
          </a:endParaRPr>
        </a:p>
      </dgm:t>
    </dgm:pt>
    <dgm:pt modelId="{DA0CE7F0-32EE-4970-925D-AFBB0128FAFE}" type="parTrans" cxnId="{EB596756-DCF1-46BC-BC0D-F364A6E02314}">
      <dgm:prSet/>
      <dgm:spPr/>
      <dgm:t>
        <a:bodyPr/>
        <a:lstStyle/>
        <a:p>
          <a:pPr rtl="1"/>
          <a:endParaRPr lang="ar-SA"/>
        </a:p>
      </dgm:t>
    </dgm:pt>
    <dgm:pt modelId="{C0515F24-AD81-4752-BCB6-C26180E0D635}" type="sibTrans" cxnId="{EB596756-DCF1-46BC-BC0D-F364A6E02314}">
      <dgm:prSet/>
      <dgm:spPr/>
      <dgm:t>
        <a:bodyPr/>
        <a:lstStyle/>
        <a:p>
          <a:pPr rtl="1"/>
          <a:endParaRPr lang="ar-SA"/>
        </a:p>
      </dgm:t>
    </dgm:pt>
    <dgm:pt modelId="{F80DF344-552D-4F8C-B7A3-67368D749509}">
      <dgm:prSet phldrT="[Text]" custT="1"/>
      <dgm:spPr>
        <a:solidFill>
          <a:srgbClr val="678DA5"/>
        </a:solidFill>
        <a:ln w="22225">
          <a:solidFill>
            <a:srgbClr val="304552"/>
          </a:solidFill>
        </a:ln>
      </dgm:spPr>
      <dgm:t>
        <a:bodyPr/>
        <a:lstStyle/>
        <a:p>
          <a:pPr rtl="1"/>
          <a:r>
            <a:rPr lang="ar-OM" sz="2400" dirty="0">
              <a:cs typeface="HASOOB" pitchFamily="2" charset="-78"/>
            </a:rPr>
            <a:t>الإعاقة </a:t>
          </a:r>
          <a:r>
            <a:rPr lang="ar-OM" sz="2400" dirty="0" smtClean="0">
              <a:cs typeface="HASOOB" pitchFamily="2" charset="-78"/>
            </a:rPr>
            <a:t>السمعية</a:t>
          </a:r>
          <a:endParaRPr lang="ar-SA" sz="2400" dirty="0">
            <a:cs typeface="HASOOB" pitchFamily="2" charset="-78"/>
          </a:endParaRPr>
        </a:p>
      </dgm:t>
    </dgm:pt>
    <dgm:pt modelId="{B8D76399-8489-4386-AB0B-15D45A1F2310}" type="parTrans" cxnId="{932EBBE3-F059-4259-8E5B-FC215E912851}">
      <dgm:prSet/>
      <dgm:spPr/>
      <dgm:t>
        <a:bodyPr/>
        <a:lstStyle/>
        <a:p>
          <a:pPr rtl="1"/>
          <a:endParaRPr lang="ar-SA"/>
        </a:p>
      </dgm:t>
    </dgm:pt>
    <dgm:pt modelId="{9C4C171E-DE9E-46CA-9011-53F6DBF93DCD}" type="sibTrans" cxnId="{932EBBE3-F059-4259-8E5B-FC215E912851}">
      <dgm:prSet/>
      <dgm:spPr/>
      <dgm:t>
        <a:bodyPr/>
        <a:lstStyle/>
        <a:p>
          <a:pPr rtl="1"/>
          <a:endParaRPr lang="ar-SA"/>
        </a:p>
      </dgm:t>
    </dgm:pt>
    <dgm:pt modelId="{619CADDA-74DC-4337-A4AF-F78CC56A2366}" type="pres">
      <dgm:prSet presAssocID="{56A74C82-E8DE-4FFA-9DC6-C806B59B4248}" presName="diagram" presStyleCnt="0">
        <dgm:presLayoutVars>
          <dgm:dir/>
          <dgm:resizeHandles val="exact"/>
        </dgm:presLayoutVars>
      </dgm:prSet>
      <dgm:spPr/>
      <dgm:t>
        <a:bodyPr/>
        <a:lstStyle/>
        <a:p>
          <a:pPr rtl="1"/>
          <a:endParaRPr lang="ar-SA"/>
        </a:p>
      </dgm:t>
    </dgm:pt>
    <dgm:pt modelId="{19A56020-B573-4677-8A91-167CEBDB3CAD}" type="pres">
      <dgm:prSet presAssocID="{EF17448A-CBAD-4D1B-AEAA-EE520F81AD18}" presName="node" presStyleLbl="node1" presStyleIdx="0" presStyleCnt="6">
        <dgm:presLayoutVars>
          <dgm:bulletEnabled val="1"/>
        </dgm:presLayoutVars>
      </dgm:prSet>
      <dgm:spPr/>
      <dgm:t>
        <a:bodyPr/>
        <a:lstStyle/>
        <a:p>
          <a:pPr rtl="1"/>
          <a:endParaRPr lang="ar-SA"/>
        </a:p>
      </dgm:t>
    </dgm:pt>
    <dgm:pt modelId="{0A4591A7-23AB-49DC-84CA-52CA9FE9A116}" type="pres">
      <dgm:prSet presAssocID="{931991BA-3BD3-4165-B6E6-C9F39D16A85C}" presName="sibTrans" presStyleCnt="0"/>
      <dgm:spPr/>
    </dgm:pt>
    <dgm:pt modelId="{53975B1D-889C-4CD6-A459-48644D8A8B07}" type="pres">
      <dgm:prSet presAssocID="{1C189B49-26F0-4643-9CC0-FD550A0DAFB4}" presName="node" presStyleLbl="node1" presStyleIdx="1" presStyleCnt="6" custLinFactNeighborX="769" custLinFactNeighborY="2350">
        <dgm:presLayoutVars>
          <dgm:bulletEnabled val="1"/>
        </dgm:presLayoutVars>
      </dgm:prSet>
      <dgm:spPr/>
      <dgm:t>
        <a:bodyPr/>
        <a:lstStyle/>
        <a:p>
          <a:pPr rtl="1"/>
          <a:endParaRPr lang="ar-SA"/>
        </a:p>
      </dgm:t>
    </dgm:pt>
    <dgm:pt modelId="{05C78E99-6B5B-4AE8-90CF-4D2CFC08CDB4}" type="pres">
      <dgm:prSet presAssocID="{F2C43AF1-C805-4240-8268-6CEEA8D1D351}" presName="sibTrans" presStyleCnt="0"/>
      <dgm:spPr/>
    </dgm:pt>
    <dgm:pt modelId="{FAF9E93F-E587-4CBA-B7AD-0D6EC19E1016}" type="pres">
      <dgm:prSet presAssocID="{A8A6FDB5-2DA1-4FAC-94A9-8C6657168084}" presName="node" presStyleLbl="node1" presStyleIdx="2" presStyleCnt="6" custLinFactX="-9231" custLinFactY="11752" custLinFactNeighborX="-100000" custLinFactNeighborY="100000">
        <dgm:presLayoutVars>
          <dgm:bulletEnabled val="1"/>
        </dgm:presLayoutVars>
      </dgm:prSet>
      <dgm:spPr/>
      <dgm:t>
        <a:bodyPr/>
        <a:lstStyle/>
        <a:p>
          <a:pPr rtl="1"/>
          <a:endParaRPr lang="ar-SA"/>
        </a:p>
      </dgm:t>
    </dgm:pt>
    <dgm:pt modelId="{03C98B16-5C65-4372-A9E7-3C61DADBB01D}" type="pres">
      <dgm:prSet presAssocID="{18A8CCE0-F343-4B07-8AB0-740B4A834B49}" presName="sibTrans" presStyleCnt="0"/>
      <dgm:spPr/>
    </dgm:pt>
    <dgm:pt modelId="{888E4D28-0DA6-49D6-9661-A79E7D5495B0}" type="pres">
      <dgm:prSet presAssocID="{4F40D5E4-2E56-499B-AC74-F441FB832BF4}" presName="node" presStyleLbl="node1" presStyleIdx="3" presStyleCnt="6" custLinFactX="100000" custLinFactY="-14316" custLinFactNeighborX="117436" custLinFactNeighborY="-100000">
        <dgm:presLayoutVars>
          <dgm:bulletEnabled val="1"/>
        </dgm:presLayoutVars>
      </dgm:prSet>
      <dgm:spPr/>
      <dgm:t>
        <a:bodyPr/>
        <a:lstStyle/>
        <a:p>
          <a:pPr rtl="1"/>
          <a:endParaRPr lang="ar-SA"/>
        </a:p>
      </dgm:t>
    </dgm:pt>
    <dgm:pt modelId="{F8E2AF34-C5CB-4744-B77B-89C16E68989F}" type="pres">
      <dgm:prSet presAssocID="{1D2C490D-958A-474A-AE07-62BE07BB4C7C}" presName="sibTrans" presStyleCnt="0"/>
      <dgm:spPr/>
    </dgm:pt>
    <dgm:pt modelId="{C130FE03-1DEA-4820-AF28-68EE27D59D86}" type="pres">
      <dgm:prSet presAssocID="{AACD27B4-81C1-4D3F-BA8F-139206C24652}" presName="node" presStyleLbl="node1" presStyleIdx="4" presStyleCnt="6" custLinFactX="-60897" custLinFactNeighborX="-100000" custLinFactNeighborY="-4915">
        <dgm:presLayoutVars>
          <dgm:bulletEnabled val="1"/>
        </dgm:presLayoutVars>
      </dgm:prSet>
      <dgm:spPr/>
      <dgm:t>
        <a:bodyPr/>
        <a:lstStyle/>
        <a:p>
          <a:pPr rtl="1"/>
          <a:endParaRPr lang="ar-SA"/>
        </a:p>
      </dgm:t>
    </dgm:pt>
    <dgm:pt modelId="{793D704A-2D64-43B9-9D71-78AA1084CF59}" type="pres">
      <dgm:prSet presAssocID="{C0515F24-AD81-4752-BCB6-C26180E0D635}" presName="sibTrans" presStyleCnt="0"/>
      <dgm:spPr/>
    </dgm:pt>
    <dgm:pt modelId="{2B7B718D-8094-4D92-9069-7A8573322DDF}" type="pres">
      <dgm:prSet presAssocID="{F80DF344-552D-4F8C-B7A3-67368D749509}" presName="node" presStyleLbl="node1" presStyleIdx="5" presStyleCnt="6" custLinFactNeighborX="-2564" custLinFactNeighborY="-4914">
        <dgm:presLayoutVars>
          <dgm:bulletEnabled val="1"/>
        </dgm:presLayoutVars>
      </dgm:prSet>
      <dgm:spPr/>
      <dgm:t>
        <a:bodyPr/>
        <a:lstStyle/>
        <a:p>
          <a:pPr rtl="1"/>
          <a:endParaRPr lang="ar-SA"/>
        </a:p>
      </dgm:t>
    </dgm:pt>
  </dgm:ptLst>
  <dgm:cxnLst>
    <dgm:cxn modelId="{D4722CFD-10E0-4466-B888-0BA1EF863F90}" type="presOf" srcId="{1C189B49-26F0-4643-9CC0-FD550A0DAFB4}" destId="{53975B1D-889C-4CD6-A459-48644D8A8B07}" srcOrd="0" destOrd="0" presId="urn:microsoft.com/office/officeart/2005/8/layout/default#1"/>
    <dgm:cxn modelId="{A8BB554F-674D-4AF7-8242-81995E12FFAA}" type="presOf" srcId="{56A74C82-E8DE-4FFA-9DC6-C806B59B4248}" destId="{619CADDA-74DC-4337-A4AF-F78CC56A2366}" srcOrd="0" destOrd="0" presId="urn:microsoft.com/office/officeart/2005/8/layout/default#1"/>
    <dgm:cxn modelId="{B4183A00-FC9E-4A60-8BEB-6C2B413CD507}" srcId="{56A74C82-E8DE-4FFA-9DC6-C806B59B4248}" destId="{A8A6FDB5-2DA1-4FAC-94A9-8C6657168084}" srcOrd="2" destOrd="0" parTransId="{8EA3F92E-661B-4E0F-9D4F-28381A4A1098}" sibTransId="{18A8CCE0-F343-4B07-8AB0-740B4A834B49}"/>
    <dgm:cxn modelId="{3AD324FE-1A48-4AD8-8883-07C7622FE56A}" srcId="{56A74C82-E8DE-4FFA-9DC6-C806B59B4248}" destId="{4F40D5E4-2E56-499B-AC74-F441FB832BF4}" srcOrd="3" destOrd="0" parTransId="{507BBCBB-0D53-452B-828C-7807BC6EDE8F}" sibTransId="{1D2C490D-958A-474A-AE07-62BE07BB4C7C}"/>
    <dgm:cxn modelId="{20AA68DC-F1E9-4EFB-BDB7-83094E401151}" type="presOf" srcId="{EF17448A-CBAD-4D1B-AEAA-EE520F81AD18}" destId="{19A56020-B573-4677-8A91-167CEBDB3CAD}" srcOrd="0" destOrd="0" presId="urn:microsoft.com/office/officeart/2005/8/layout/default#1"/>
    <dgm:cxn modelId="{E24A945F-4106-4840-A2BB-F6247349EA03}" type="presOf" srcId="{F80DF344-552D-4F8C-B7A3-67368D749509}" destId="{2B7B718D-8094-4D92-9069-7A8573322DDF}" srcOrd="0" destOrd="0" presId="urn:microsoft.com/office/officeart/2005/8/layout/default#1"/>
    <dgm:cxn modelId="{317D564D-46BC-430C-965F-A23BDF8C3179}" srcId="{56A74C82-E8DE-4FFA-9DC6-C806B59B4248}" destId="{1C189B49-26F0-4643-9CC0-FD550A0DAFB4}" srcOrd="1" destOrd="0" parTransId="{6CC1803A-7476-467E-9F18-329B5C994D6C}" sibTransId="{F2C43AF1-C805-4240-8268-6CEEA8D1D351}"/>
    <dgm:cxn modelId="{D50CBDC8-186E-41A5-AAAF-AF557BE2258F}" type="presOf" srcId="{AACD27B4-81C1-4D3F-BA8F-139206C24652}" destId="{C130FE03-1DEA-4820-AF28-68EE27D59D86}" srcOrd="0" destOrd="0" presId="urn:microsoft.com/office/officeart/2005/8/layout/default#1"/>
    <dgm:cxn modelId="{932EBBE3-F059-4259-8E5B-FC215E912851}" srcId="{56A74C82-E8DE-4FFA-9DC6-C806B59B4248}" destId="{F80DF344-552D-4F8C-B7A3-67368D749509}" srcOrd="5" destOrd="0" parTransId="{B8D76399-8489-4386-AB0B-15D45A1F2310}" sibTransId="{9C4C171E-DE9E-46CA-9011-53F6DBF93DCD}"/>
    <dgm:cxn modelId="{CF08940C-A0DD-4CE1-913F-6719902C2A8F}" type="presOf" srcId="{A8A6FDB5-2DA1-4FAC-94A9-8C6657168084}" destId="{FAF9E93F-E587-4CBA-B7AD-0D6EC19E1016}" srcOrd="0" destOrd="0" presId="urn:microsoft.com/office/officeart/2005/8/layout/default#1"/>
    <dgm:cxn modelId="{63075591-EDCE-4D6C-BBE3-6974949A9FA9}" type="presOf" srcId="{4F40D5E4-2E56-499B-AC74-F441FB832BF4}" destId="{888E4D28-0DA6-49D6-9661-A79E7D5495B0}" srcOrd="0" destOrd="0" presId="urn:microsoft.com/office/officeart/2005/8/layout/default#1"/>
    <dgm:cxn modelId="{B8BF7ACF-94BA-400F-B948-B9F3868BF0CB}" srcId="{56A74C82-E8DE-4FFA-9DC6-C806B59B4248}" destId="{EF17448A-CBAD-4D1B-AEAA-EE520F81AD18}" srcOrd="0" destOrd="0" parTransId="{86132915-C9AE-480A-B90F-B96106B0D14B}" sibTransId="{931991BA-3BD3-4165-B6E6-C9F39D16A85C}"/>
    <dgm:cxn modelId="{EB596756-DCF1-46BC-BC0D-F364A6E02314}" srcId="{56A74C82-E8DE-4FFA-9DC6-C806B59B4248}" destId="{AACD27B4-81C1-4D3F-BA8F-139206C24652}" srcOrd="4" destOrd="0" parTransId="{DA0CE7F0-32EE-4970-925D-AFBB0128FAFE}" sibTransId="{C0515F24-AD81-4752-BCB6-C26180E0D635}"/>
    <dgm:cxn modelId="{EA3198B7-BEFF-406A-8F98-603E6240EA81}" type="presParOf" srcId="{619CADDA-74DC-4337-A4AF-F78CC56A2366}" destId="{19A56020-B573-4677-8A91-167CEBDB3CAD}" srcOrd="0" destOrd="0" presId="urn:microsoft.com/office/officeart/2005/8/layout/default#1"/>
    <dgm:cxn modelId="{067C6C2A-11B9-4FA8-92D9-E329726B608D}" type="presParOf" srcId="{619CADDA-74DC-4337-A4AF-F78CC56A2366}" destId="{0A4591A7-23AB-49DC-84CA-52CA9FE9A116}" srcOrd="1" destOrd="0" presId="urn:microsoft.com/office/officeart/2005/8/layout/default#1"/>
    <dgm:cxn modelId="{E0C9A4F0-39DD-4ED9-BA7D-EA30B21BFFDA}" type="presParOf" srcId="{619CADDA-74DC-4337-A4AF-F78CC56A2366}" destId="{53975B1D-889C-4CD6-A459-48644D8A8B07}" srcOrd="2" destOrd="0" presId="urn:microsoft.com/office/officeart/2005/8/layout/default#1"/>
    <dgm:cxn modelId="{D898719F-23F6-4FAF-94F2-159DE64E0F59}" type="presParOf" srcId="{619CADDA-74DC-4337-A4AF-F78CC56A2366}" destId="{05C78E99-6B5B-4AE8-90CF-4D2CFC08CDB4}" srcOrd="3" destOrd="0" presId="urn:microsoft.com/office/officeart/2005/8/layout/default#1"/>
    <dgm:cxn modelId="{DF463AED-9F38-4F18-BEC7-94659BF2DEF9}" type="presParOf" srcId="{619CADDA-74DC-4337-A4AF-F78CC56A2366}" destId="{FAF9E93F-E587-4CBA-B7AD-0D6EC19E1016}" srcOrd="4" destOrd="0" presId="urn:microsoft.com/office/officeart/2005/8/layout/default#1"/>
    <dgm:cxn modelId="{1C451A12-5138-4D25-AD1F-E72EC7F1E61E}" type="presParOf" srcId="{619CADDA-74DC-4337-A4AF-F78CC56A2366}" destId="{03C98B16-5C65-4372-A9E7-3C61DADBB01D}" srcOrd="5" destOrd="0" presId="urn:microsoft.com/office/officeart/2005/8/layout/default#1"/>
    <dgm:cxn modelId="{AE7340AA-2839-48AB-BF23-C4F61C2D144E}" type="presParOf" srcId="{619CADDA-74DC-4337-A4AF-F78CC56A2366}" destId="{888E4D28-0DA6-49D6-9661-A79E7D5495B0}" srcOrd="6" destOrd="0" presId="urn:microsoft.com/office/officeart/2005/8/layout/default#1"/>
    <dgm:cxn modelId="{F7F0C4C3-2790-4EA3-BFFC-4DF53954DF04}" type="presParOf" srcId="{619CADDA-74DC-4337-A4AF-F78CC56A2366}" destId="{F8E2AF34-C5CB-4744-B77B-89C16E68989F}" srcOrd="7" destOrd="0" presId="urn:microsoft.com/office/officeart/2005/8/layout/default#1"/>
    <dgm:cxn modelId="{5DE05592-AC73-415D-A5C6-D3AD92617762}" type="presParOf" srcId="{619CADDA-74DC-4337-A4AF-F78CC56A2366}" destId="{C130FE03-1DEA-4820-AF28-68EE27D59D86}" srcOrd="8" destOrd="0" presId="urn:microsoft.com/office/officeart/2005/8/layout/default#1"/>
    <dgm:cxn modelId="{73E4AE72-DEB3-47B6-8655-1644B9EA96DC}" type="presParOf" srcId="{619CADDA-74DC-4337-A4AF-F78CC56A2366}" destId="{793D704A-2D64-43B9-9D71-78AA1084CF59}" srcOrd="9" destOrd="0" presId="urn:microsoft.com/office/officeart/2005/8/layout/default#1"/>
    <dgm:cxn modelId="{A5935A4D-206E-4DED-B043-705905C5D732}" type="presParOf" srcId="{619CADDA-74DC-4337-A4AF-F78CC56A2366}" destId="{2B7B718D-8094-4D92-9069-7A8573322DDF}" srcOrd="10"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A56020-B573-4677-8A91-167CEBDB3CAD}">
      <dsp:nvSpPr>
        <dsp:cNvPr id="0" name=""/>
        <dsp:cNvSpPr/>
      </dsp:nvSpPr>
      <dsp:spPr>
        <a:xfrm>
          <a:off x="0" y="46881"/>
          <a:ext cx="1741301" cy="1044780"/>
        </a:xfrm>
        <a:prstGeom prst="rect">
          <a:avLst/>
        </a:prstGeom>
        <a:solidFill>
          <a:srgbClr val="678DA5"/>
        </a:solidFill>
        <a:ln w="22225" cap="flat" cmpd="sng" algn="ctr">
          <a:solidFill>
            <a:srgbClr val="30455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OM" sz="2400" kern="1200" dirty="0">
              <a:solidFill>
                <a:schemeClr val="bg1"/>
              </a:solidFill>
              <a:cs typeface="HASOOB" pitchFamily="2" charset="-78"/>
            </a:rPr>
            <a:t>الإعاقة </a:t>
          </a:r>
          <a:r>
            <a:rPr lang="ar-OM" sz="2400" kern="1200" dirty="0" smtClean="0">
              <a:solidFill>
                <a:schemeClr val="bg1"/>
              </a:solidFill>
              <a:cs typeface="HASOOB" pitchFamily="2" charset="-78"/>
            </a:rPr>
            <a:t>البصرية</a:t>
          </a:r>
          <a:endParaRPr lang="ar-SA" sz="2400" kern="1200" dirty="0">
            <a:solidFill>
              <a:schemeClr val="bg1"/>
            </a:solidFill>
            <a:cs typeface="HASOOB" pitchFamily="2" charset="-78"/>
          </a:endParaRPr>
        </a:p>
      </dsp:txBody>
      <dsp:txXfrm>
        <a:off x="0" y="46881"/>
        <a:ext cx="1741301" cy="1044780"/>
      </dsp:txXfrm>
    </dsp:sp>
    <dsp:sp modelId="{53975B1D-889C-4CD6-A459-48644D8A8B07}">
      <dsp:nvSpPr>
        <dsp:cNvPr id="0" name=""/>
        <dsp:cNvSpPr/>
      </dsp:nvSpPr>
      <dsp:spPr>
        <a:xfrm>
          <a:off x="1928821" y="71433"/>
          <a:ext cx="1741301" cy="1044780"/>
        </a:xfrm>
        <a:prstGeom prst="rect">
          <a:avLst/>
        </a:prstGeom>
        <a:solidFill>
          <a:srgbClr val="678DA5"/>
        </a:solidFill>
        <a:ln w="22225" cap="flat" cmpd="sng" algn="ctr">
          <a:solidFill>
            <a:srgbClr val="30455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OM" sz="2400" kern="1200" dirty="0">
              <a:cs typeface="HASOOB" pitchFamily="2" charset="-78"/>
            </a:rPr>
            <a:t>الإعاقة الحركية</a:t>
          </a:r>
          <a:endParaRPr lang="ar-SA" sz="2400" kern="1200" dirty="0">
            <a:cs typeface="HASOOB" pitchFamily="2" charset="-78"/>
          </a:endParaRPr>
        </a:p>
      </dsp:txBody>
      <dsp:txXfrm>
        <a:off x="1928821" y="71433"/>
        <a:ext cx="1741301" cy="1044780"/>
      </dsp:txXfrm>
    </dsp:sp>
    <dsp:sp modelId="{FAF9E93F-E587-4CBA-B7AD-0D6EC19E1016}">
      <dsp:nvSpPr>
        <dsp:cNvPr id="0" name=""/>
        <dsp:cNvSpPr/>
      </dsp:nvSpPr>
      <dsp:spPr>
        <a:xfrm>
          <a:off x="1928821" y="1214444"/>
          <a:ext cx="1741301" cy="1044780"/>
        </a:xfrm>
        <a:prstGeom prst="rect">
          <a:avLst/>
        </a:prstGeom>
        <a:solidFill>
          <a:srgbClr val="678DA5"/>
        </a:solidFill>
        <a:ln w="22225" cap="flat" cmpd="sng" algn="ctr">
          <a:solidFill>
            <a:srgbClr val="30455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OM" sz="2000" kern="1200" dirty="0">
              <a:cs typeface="HASOOB" pitchFamily="2" charset="-78"/>
            </a:rPr>
            <a:t>الإعاقة </a:t>
          </a:r>
          <a:r>
            <a:rPr lang="ar-OM" sz="2000" kern="1200" dirty="0" smtClean="0">
              <a:cs typeface="HASOOB" pitchFamily="2" charset="-78"/>
            </a:rPr>
            <a:t>المزدوجة  </a:t>
          </a:r>
          <a:r>
            <a:rPr lang="ar-OM" sz="2000" kern="1200" dirty="0">
              <a:cs typeface="HASOOB" pitchFamily="2" charset="-78"/>
            </a:rPr>
            <a:t>(وجود إعاقتين للشخص الواحد</a:t>
          </a:r>
          <a:r>
            <a:rPr lang="ar-OM" sz="1800" kern="1200" dirty="0">
              <a:cs typeface="HASOOB" pitchFamily="2" charset="-78"/>
            </a:rPr>
            <a:t>)</a:t>
          </a:r>
          <a:endParaRPr lang="ar-SA" sz="1800" kern="1200" dirty="0">
            <a:cs typeface="HASOOB" pitchFamily="2" charset="-78"/>
          </a:endParaRPr>
        </a:p>
      </dsp:txBody>
      <dsp:txXfrm>
        <a:off x="1928821" y="1214444"/>
        <a:ext cx="1741301" cy="1044780"/>
      </dsp:txXfrm>
    </dsp:sp>
    <dsp:sp modelId="{888E4D28-0DA6-49D6-9661-A79E7D5495B0}">
      <dsp:nvSpPr>
        <dsp:cNvPr id="0" name=""/>
        <dsp:cNvSpPr/>
      </dsp:nvSpPr>
      <dsp:spPr>
        <a:xfrm>
          <a:off x="3786215" y="71440"/>
          <a:ext cx="1741301" cy="1044780"/>
        </a:xfrm>
        <a:prstGeom prst="rect">
          <a:avLst/>
        </a:prstGeom>
        <a:solidFill>
          <a:srgbClr val="678DA5"/>
        </a:solidFill>
        <a:ln w="22225" cap="flat" cmpd="sng" algn="ctr">
          <a:solidFill>
            <a:srgbClr val="30455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OM" sz="2400" kern="1200" dirty="0">
              <a:cs typeface="HASOOB" pitchFamily="2" charset="-78"/>
            </a:rPr>
            <a:t>الإعاقة العقلية</a:t>
          </a:r>
          <a:endParaRPr lang="ar-SA" sz="2400" kern="1200" dirty="0">
            <a:cs typeface="HASOOB" pitchFamily="2" charset="-78"/>
          </a:endParaRPr>
        </a:p>
      </dsp:txBody>
      <dsp:txXfrm>
        <a:off x="3786215" y="71440"/>
        <a:ext cx="1741301" cy="1044780"/>
      </dsp:txXfrm>
    </dsp:sp>
    <dsp:sp modelId="{C130FE03-1DEA-4820-AF28-68EE27D59D86}">
      <dsp:nvSpPr>
        <dsp:cNvPr id="0" name=""/>
        <dsp:cNvSpPr/>
      </dsp:nvSpPr>
      <dsp:spPr>
        <a:xfrm>
          <a:off x="0" y="1214441"/>
          <a:ext cx="1741301" cy="1044780"/>
        </a:xfrm>
        <a:prstGeom prst="rect">
          <a:avLst/>
        </a:prstGeom>
        <a:solidFill>
          <a:srgbClr val="678DA5"/>
        </a:solidFill>
        <a:ln w="22225" cap="flat" cmpd="sng" algn="ctr">
          <a:solidFill>
            <a:srgbClr val="30455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OM" sz="2000" kern="1200" dirty="0">
              <a:cs typeface="HASOOB" pitchFamily="2" charset="-78"/>
            </a:rPr>
            <a:t>الإعاقة </a:t>
          </a:r>
          <a:r>
            <a:rPr lang="ar-OM" sz="2000" kern="1200" dirty="0" smtClean="0">
              <a:cs typeface="HASOOB" pitchFamily="2" charset="-78"/>
            </a:rPr>
            <a:t>المركبة   </a:t>
          </a:r>
          <a:r>
            <a:rPr lang="ar-OM" sz="2000" kern="1200" dirty="0">
              <a:cs typeface="HASOOB" pitchFamily="2" charset="-78"/>
            </a:rPr>
            <a:t>(وجود مجموعة من الإعاقات المختلفة للشخص الواحد)</a:t>
          </a:r>
          <a:endParaRPr lang="ar-SA" sz="2000" kern="1200" dirty="0">
            <a:cs typeface="HASOOB" pitchFamily="2" charset="-78"/>
          </a:endParaRPr>
        </a:p>
      </dsp:txBody>
      <dsp:txXfrm>
        <a:off x="0" y="1214441"/>
        <a:ext cx="1741301" cy="1044780"/>
      </dsp:txXfrm>
    </dsp:sp>
    <dsp:sp modelId="{2B7B718D-8094-4D92-9069-7A8573322DDF}">
      <dsp:nvSpPr>
        <dsp:cNvPr id="0" name=""/>
        <dsp:cNvSpPr/>
      </dsp:nvSpPr>
      <dsp:spPr>
        <a:xfrm>
          <a:off x="3786215" y="1214451"/>
          <a:ext cx="1741301" cy="1044780"/>
        </a:xfrm>
        <a:prstGeom prst="rect">
          <a:avLst/>
        </a:prstGeom>
        <a:solidFill>
          <a:srgbClr val="678DA5"/>
        </a:solidFill>
        <a:ln w="22225" cap="flat" cmpd="sng" algn="ctr">
          <a:solidFill>
            <a:srgbClr val="30455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OM" sz="2400" kern="1200" dirty="0">
              <a:cs typeface="HASOOB" pitchFamily="2" charset="-78"/>
            </a:rPr>
            <a:t>الإعاقة </a:t>
          </a:r>
          <a:r>
            <a:rPr lang="ar-OM" sz="2400" kern="1200" dirty="0" smtClean="0">
              <a:cs typeface="HASOOB" pitchFamily="2" charset="-78"/>
            </a:rPr>
            <a:t>السمعية</a:t>
          </a:r>
          <a:endParaRPr lang="ar-SA" sz="2400" kern="1200" dirty="0">
            <a:cs typeface="HASOOB" pitchFamily="2" charset="-78"/>
          </a:endParaRPr>
        </a:p>
      </dsp:txBody>
      <dsp:txXfrm>
        <a:off x="3786215" y="1214451"/>
        <a:ext cx="1741301" cy="1044780"/>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D86ECDEC-9E46-4575-96CC-B66542F43EAE}" type="datetimeFigureOut">
              <a:rPr lang="ar-SA" smtClean="0"/>
              <a:pPr/>
              <a:t>25/01/1438</a:t>
            </a:fld>
            <a:endParaRPr lang="ar-SA"/>
          </a:p>
        </p:txBody>
      </p:sp>
      <p:sp>
        <p:nvSpPr>
          <p:cNvPr id="17" name="Footer Placeholder 16"/>
          <p:cNvSpPr>
            <a:spLocks noGrp="1"/>
          </p:cNvSpPr>
          <p:nvPr>
            <p:ph type="ftr" sz="quarter" idx="11"/>
          </p:nvPr>
        </p:nvSpPr>
        <p:spPr>
          <a:xfrm>
            <a:off x="5410200" y="4205288"/>
            <a:ext cx="1295400" cy="457200"/>
          </a:xfrm>
        </p:spPr>
        <p:txBody>
          <a:bodyPr/>
          <a:lstStyle/>
          <a:p>
            <a:endParaRPr lang="ar-SA"/>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C3818B8B-2973-4DDC-8ACF-EB064A38F05A}"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6ECDEC-9E46-4575-96CC-B66542F43EAE}" type="datetimeFigureOut">
              <a:rPr lang="ar-SA" smtClean="0"/>
              <a:pPr/>
              <a:t>25/01/1438</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C3818B8B-2973-4DDC-8ACF-EB064A38F05A}"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6ECDEC-9E46-4575-96CC-B66542F43EAE}" type="datetimeFigureOut">
              <a:rPr lang="ar-SA" smtClean="0"/>
              <a:pPr/>
              <a:t>25/01/1438</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C3818B8B-2973-4DDC-8ACF-EB064A38F05A}"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6ECDEC-9E46-4575-96CC-B66542F43EAE}" type="datetimeFigureOut">
              <a:rPr lang="ar-SA" smtClean="0"/>
              <a:pPr/>
              <a:t>25/01/1438</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C3818B8B-2973-4DDC-8ACF-EB064A38F05A}"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86ECDEC-9E46-4575-96CC-B66542F43EAE}" type="datetimeFigureOut">
              <a:rPr lang="ar-SA" smtClean="0"/>
              <a:pPr/>
              <a:t>25/01/1438</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C3818B8B-2973-4DDC-8ACF-EB064A38F05A}"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86ECDEC-9E46-4575-96CC-B66542F43EAE}" type="datetimeFigureOut">
              <a:rPr lang="ar-SA" smtClean="0"/>
              <a:pPr/>
              <a:t>25/01/1438</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C3818B8B-2973-4DDC-8ACF-EB064A38F05A}"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D86ECDEC-9E46-4575-96CC-B66542F43EAE}" type="datetimeFigureOut">
              <a:rPr lang="ar-SA" smtClean="0"/>
              <a:pPr/>
              <a:t>25/01/1438</a:t>
            </a:fld>
            <a:endParaRPr lang="ar-SA"/>
          </a:p>
        </p:txBody>
      </p:sp>
      <p:sp>
        <p:nvSpPr>
          <p:cNvPr id="27" name="Slide Number Placeholder 26"/>
          <p:cNvSpPr>
            <a:spLocks noGrp="1"/>
          </p:cNvSpPr>
          <p:nvPr>
            <p:ph type="sldNum" sz="quarter" idx="11"/>
          </p:nvPr>
        </p:nvSpPr>
        <p:spPr/>
        <p:txBody>
          <a:bodyPr rtlCol="0"/>
          <a:lstStyle/>
          <a:p>
            <a:fld id="{C3818B8B-2973-4DDC-8ACF-EB064A38F05A}" type="slidenum">
              <a:rPr lang="ar-SA" smtClean="0"/>
              <a:pPr/>
              <a:t>‹#›</a:t>
            </a:fld>
            <a:endParaRPr lang="ar-SA"/>
          </a:p>
        </p:txBody>
      </p:sp>
      <p:sp>
        <p:nvSpPr>
          <p:cNvPr id="28" name="Footer Placeholder 27"/>
          <p:cNvSpPr>
            <a:spLocks noGrp="1"/>
          </p:cNvSpPr>
          <p:nvPr>
            <p:ph type="ftr" sz="quarter" idx="12"/>
          </p:nvPr>
        </p:nvSpPr>
        <p:spPr/>
        <p:txBody>
          <a:bodyPr rtlCol="0"/>
          <a:lstStyle/>
          <a:p>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D86ECDEC-9E46-4575-96CC-B66542F43EAE}" type="datetimeFigureOut">
              <a:rPr lang="ar-SA" smtClean="0"/>
              <a:pPr/>
              <a:t>25/01/1438</a:t>
            </a:fld>
            <a:endParaRPr lang="ar-SA"/>
          </a:p>
        </p:txBody>
      </p:sp>
      <p:sp>
        <p:nvSpPr>
          <p:cNvPr id="4" name="Footer Placeholder 3"/>
          <p:cNvSpPr>
            <a:spLocks noGrp="1"/>
          </p:cNvSpPr>
          <p:nvPr>
            <p:ph type="ftr" sz="quarter" idx="11"/>
          </p:nvPr>
        </p:nvSpPr>
        <p:spPr>
          <a:xfrm>
            <a:off x="5257800" y="612648"/>
            <a:ext cx="1325880" cy="457200"/>
          </a:xfrm>
        </p:spPr>
        <p:txBody>
          <a:bodyPr/>
          <a:lstStyle/>
          <a:p>
            <a:endParaRPr lang="ar-SA"/>
          </a:p>
        </p:txBody>
      </p:sp>
      <p:sp>
        <p:nvSpPr>
          <p:cNvPr id="5" name="Slide Number Placeholder 4"/>
          <p:cNvSpPr>
            <a:spLocks noGrp="1"/>
          </p:cNvSpPr>
          <p:nvPr>
            <p:ph type="sldNum" sz="quarter" idx="12"/>
          </p:nvPr>
        </p:nvSpPr>
        <p:spPr>
          <a:xfrm>
            <a:off x="8174736" y="2272"/>
            <a:ext cx="762000" cy="365760"/>
          </a:xfrm>
        </p:spPr>
        <p:txBody>
          <a:bodyPr/>
          <a:lstStyle/>
          <a:p>
            <a:fld id="{C3818B8B-2973-4DDC-8ACF-EB064A38F05A}"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6ECDEC-9E46-4575-96CC-B66542F43EAE}" type="datetimeFigureOut">
              <a:rPr lang="ar-SA" smtClean="0"/>
              <a:pPr/>
              <a:t>25/01/1438</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C3818B8B-2973-4DDC-8ACF-EB064A38F05A}"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86ECDEC-9E46-4575-96CC-B66542F43EAE}" type="datetimeFigureOut">
              <a:rPr lang="ar-SA" smtClean="0"/>
              <a:pPr/>
              <a:t>25/01/1438</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C3818B8B-2973-4DDC-8ACF-EB064A38F05A}"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86ECDEC-9E46-4575-96CC-B66542F43EAE}" type="datetimeFigureOut">
              <a:rPr lang="ar-SA" smtClean="0"/>
              <a:pPr/>
              <a:t>25/01/1438</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C3818B8B-2973-4DDC-8ACF-EB064A38F05A}"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D86ECDEC-9E46-4575-96CC-B66542F43EAE}" type="datetimeFigureOut">
              <a:rPr lang="ar-SA" smtClean="0"/>
              <a:pPr/>
              <a:t>25/01/1438</a:t>
            </a:fld>
            <a:endParaRPr lang="ar-SA"/>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ar-SA"/>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C3818B8B-2973-4DDC-8ACF-EB064A38F05A}"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365760" indent="-256032" algn="r" rtl="1"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r" rtl="1"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r" rtl="1"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r" rtl="1"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r" rtl="1"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r" rtl="1"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r" rtl="1"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r" rtl="1"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r" rtl="1"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457200" y="357167"/>
            <a:ext cx="8458200" cy="2286015"/>
          </a:xfrm>
        </p:spPr>
        <p:txBody>
          <a:bodyPr>
            <a:normAutofit fontScale="90000"/>
          </a:bodyPr>
          <a:lstStyle/>
          <a:p>
            <a:pPr algn="ctr"/>
            <a:r>
              <a:rPr lang="en-US" dirty="0" smtClean="0">
                <a:solidFill>
                  <a:schemeClr val="bg1">
                    <a:lumMod val="95000"/>
                  </a:schemeClr>
                </a:solidFill>
                <a:cs typeface="HASOOB" pitchFamily="2" charset="-78"/>
              </a:rPr>
              <a:t/>
            </a:r>
            <a:br>
              <a:rPr lang="en-US" dirty="0" smtClean="0">
                <a:solidFill>
                  <a:schemeClr val="bg1">
                    <a:lumMod val="95000"/>
                  </a:schemeClr>
                </a:solidFill>
                <a:cs typeface="HASOOB" pitchFamily="2" charset="-78"/>
              </a:rPr>
            </a:br>
            <a:r>
              <a:rPr lang="ar-OM" sz="5300" dirty="0" smtClean="0">
                <a:solidFill>
                  <a:schemeClr val="bg1">
                    <a:lumMod val="95000"/>
                  </a:schemeClr>
                </a:solidFill>
                <a:cs typeface="HASOOB" pitchFamily="2" charset="-78"/>
              </a:rPr>
              <a:t> </a:t>
            </a:r>
            <a:r>
              <a:rPr lang="en-US" sz="5300" dirty="0" smtClean="0">
                <a:solidFill>
                  <a:schemeClr val="bg1">
                    <a:lumMod val="95000"/>
                  </a:schemeClr>
                </a:solidFill>
                <a:cs typeface="HASOOB" pitchFamily="2" charset="-78"/>
              </a:rPr>
              <a:t/>
            </a:r>
            <a:br>
              <a:rPr lang="en-US" sz="5300" dirty="0" smtClean="0">
                <a:solidFill>
                  <a:schemeClr val="bg1">
                    <a:lumMod val="95000"/>
                  </a:schemeClr>
                </a:solidFill>
                <a:cs typeface="HASOOB" pitchFamily="2" charset="-78"/>
              </a:rPr>
            </a:br>
            <a:r>
              <a:rPr lang="ar-OM" sz="5300" dirty="0" smtClean="0">
                <a:solidFill>
                  <a:schemeClr val="bg1">
                    <a:lumMod val="95000"/>
                  </a:schemeClr>
                </a:solidFill>
                <a:cs typeface="HASOOB" pitchFamily="2" charset="-78"/>
              </a:rPr>
              <a:t> </a:t>
            </a:r>
            <a:r>
              <a:rPr lang="ar-OM" sz="6000" dirty="0" smtClean="0">
                <a:solidFill>
                  <a:schemeClr val="bg1">
                    <a:lumMod val="95000"/>
                  </a:schemeClr>
                </a:solidFill>
                <a:cs typeface="HASOOB" pitchFamily="2" charset="-78"/>
              </a:rPr>
              <a:t>تشغيل وتأهيل ذوي الإعاقة </a:t>
            </a:r>
            <a:br>
              <a:rPr lang="ar-OM" sz="6000" dirty="0" smtClean="0">
                <a:solidFill>
                  <a:schemeClr val="bg1">
                    <a:lumMod val="95000"/>
                  </a:schemeClr>
                </a:solidFill>
                <a:cs typeface="HASOOB" pitchFamily="2" charset="-78"/>
              </a:rPr>
            </a:br>
            <a:r>
              <a:rPr lang="ar-OM" sz="6000" dirty="0" smtClean="0">
                <a:solidFill>
                  <a:schemeClr val="bg1">
                    <a:lumMod val="95000"/>
                  </a:schemeClr>
                </a:solidFill>
                <a:cs typeface="HASOOB" pitchFamily="2" charset="-78"/>
              </a:rPr>
              <a:t> بيـن الـواقــــع والـمـأمــــول</a:t>
            </a:r>
            <a:endParaRPr lang="ar-SA" sz="6000" dirty="0">
              <a:solidFill>
                <a:schemeClr val="bg1">
                  <a:lumMod val="95000"/>
                </a:schemeClr>
              </a:solidFill>
              <a:cs typeface="HASOOB" pitchFamily="2" charset="-78"/>
            </a:endParaRPr>
          </a:p>
        </p:txBody>
      </p:sp>
      <p:pic>
        <p:nvPicPr>
          <p:cNvPr id="8" name="Picture 7" descr="timthumb.jpg"/>
          <p:cNvPicPr/>
          <p:nvPr/>
        </p:nvPicPr>
        <p:blipFill>
          <a:blip r:embed="rId2" cstate="print"/>
          <a:stretch>
            <a:fillRect/>
          </a:stretch>
        </p:blipFill>
        <p:spPr>
          <a:xfrm>
            <a:off x="1142976" y="4857760"/>
            <a:ext cx="3000396" cy="1785950"/>
          </a:xfrm>
          <a:prstGeom prst="rect">
            <a:avLst/>
          </a:prstGeom>
        </p:spPr>
      </p:pic>
      <p:pic>
        <p:nvPicPr>
          <p:cNvPr id="9" name="Picture 8"/>
          <p:cNvPicPr/>
          <p:nvPr/>
        </p:nvPicPr>
        <p:blipFill>
          <a:blip r:embed="rId3" cstate="print"/>
          <a:srcRect/>
          <a:stretch>
            <a:fillRect/>
          </a:stretch>
        </p:blipFill>
        <p:spPr bwMode="auto">
          <a:xfrm>
            <a:off x="214282" y="4071942"/>
            <a:ext cx="1394308" cy="1214446"/>
          </a:xfrm>
          <a:prstGeom prst="rect">
            <a:avLst/>
          </a:prstGeom>
          <a:solidFill>
            <a:srgbClr val="CFCEBF"/>
          </a:solidFill>
        </p:spPr>
      </p:pic>
      <p:sp>
        <p:nvSpPr>
          <p:cNvPr id="5" name="TextBox 4"/>
          <p:cNvSpPr txBox="1"/>
          <p:nvPr/>
        </p:nvSpPr>
        <p:spPr>
          <a:xfrm>
            <a:off x="4572000" y="4786322"/>
            <a:ext cx="4143404" cy="830997"/>
          </a:xfrm>
          <a:prstGeom prst="rect">
            <a:avLst/>
          </a:prstGeom>
          <a:noFill/>
        </p:spPr>
        <p:txBody>
          <a:bodyPr wrap="square" rtlCol="1">
            <a:spAutoFit/>
          </a:bodyPr>
          <a:lstStyle/>
          <a:p>
            <a:r>
              <a:rPr lang="ar-OM" sz="2400" dirty="0" smtClean="0">
                <a:cs typeface="HASOOB" pitchFamily="2" charset="-78"/>
              </a:rPr>
              <a:t>إعداد وتقديم : علي الجابري / هاني الحسني </a:t>
            </a:r>
          </a:p>
          <a:p>
            <a:pPr algn="ctr"/>
            <a:r>
              <a:rPr lang="ar-OM" sz="2400" dirty="0" smtClean="0">
                <a:cs typeface="HASOOB" pitchFamily="2" charset="-78"/>
              </a:rPr>
              <a:t>مسقط - سلطنة عمان </a:t>
            </a:r>
            <a:endParaRPr lang="ar-SA" sz="2400" dirty="0">
              <a:cs typeface="HASOOB" pitchFamily="2" charset="-78"/>
            </a:endParaRPr>
          </a:p>
        </p:txBody>
      </p:sp>
    </p:spTree>
  </p:cSld>
  <p:clrMapOvr>
    <a:masterClrMapping/>
  </p:clrMapOvr>
  <p:transition spd="slow">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14356"/>
            <a:ext cx="8229600" cy="857256"/>
          </a:xfrm>
        </p:spPr>
        <p:txBody>
          <a:bodyPr>
            <a:normAutofit fontScale="90000"/>
          </a:bodyPr>
          <a:lstStyle/>
          <a:p>
            <a:pPr algn="ctr"/>
            <a:r>
              <a:rPr lang="ar-OM" sz="3200" dirty="0" smtClean="0">
                <a:cs typeface="HASOOB" pitchFamily="2" charset="-78"/>
              </a:rPr>
              <a:t>الباحثين عن عمل من ذوي الإعاقة وفقا لنوع الإعاقة حتى نهاية ديسمبر 2015</a:t>
            </a:r>
            <a:endParaRPr lang="ar-SA" sz="3200" dirty="0">
              <a:cs typeface="HASOOB" pitchFamily="2" charset="-78"/>
            </a:endParaRPr>
          </a:p>
        </p:txBody>
      </p:sp>
      <p:graphicFrame>
        <p:nvGraphicFramePr>
          <p:cNvPr id="5" name="Table 4"/>
          <p:cNvGraphicFramePr>
            <a:graphicFrameLocks noGrp="1"/>
          </p:cNvGraphicFramePr>
          <p:nvPr/>
        </p:nvGraphicFramePr>
        <p:xfrm>
          <a:off x="2285984" y="1857364"/>
          <a:ext cx="5121374" cy="4572000"/>
        </p:xfrm>
        <a:graphic>
          <a:graphicData uri="http://schemas.openxmlformats.org/drawingml/2006/table">
            <a:tbl>
              <a:tblPr rtl="1"/>
              <a:tblGrid>
                <a:gridCol w="1263722">
                  <a:extLst>
                    <a:ext uri="{9D8B030D-6E8A-4147-A177-3AD203B41FA5}">
                      <a16:colId xmlns="" xmlns:a16="http://schemas.microsoft.com/office/drawing/2014/main" val="20000"/>
                    </a:ext>
                  </a:extLst>
                </a:gridCol>
                <a:gridCol w="1285884">
                  <a:extLst>
                    <a:ext uri="{9D8B030D-6E8A-4147-A177-3AD203B41FA5}">
                      <a16:colId xmlns="" xmlns:a16="http://schemas.microsoft.com/office/drawing/2014/main" val="20001"/>
                    </a:ext>
                  </a:extLst>
                </a:gridCol>
                <a:gridCol w="1285884">
                  <a:extLst>
                    <a:ext uri="{9D8B030D-6E8A-4147-A177-3AD203B41FA5}">
                      <a16:colId xmlns="" xmlns:a16="http://schemas.microsoft.com/office/drawing/2014/main" val="20002"/>
                    </a:ext>
                  </a:extLst>
                </a:gridCol>
                <a:gridCol w="1285884">
                  <a:extLst>
                    <a:ext uri="{9D8B030D-6E8A-4147-A177-3AD203B41FA5}">
                      <a16:colId xmlns="" xmlns:a16="http://schemas.microsoft.com/office/drawing/2014/main" val="20003"/>
                    </a:ext>
                  </a:extLst>
                </a:gridCol>
              </a:tblGrid>
              <a:tr h="263428">
                <a:tc>
                  <a:txBody>
                    <a:bodyPr/>
                    <a:lstStyle/>
                    <a:p>
                      <a:pPr algn="ctr" rtl="1" fontAlgn="b"/>
                      <a:r>
                        <a:rPr lang="ar-SA" sz="2000" b="0" i="0" u="none" strike="noStrike" dirty="0">
                          <a:solidFill>
                            <a:srgbClr val="A6362A"/>
                          </a:solidFill>
                          <a:latin typeface="Arial"/>
                          <a:cs typeface="HASOOB" pitchFamily="2" charset="-78"/>
                        </a:rPr>
                        <a:t>نوع الإعاقة</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1" fontAlgn="b"/>
                      <a:r>
                        <a:rPr lang="ar-SA" sz="2000" b="0" i="0" u="none" strike="noStrike" dirty="0">
                          <a:solidFill>
                            <a:srgbClr val="A6362A"/>
                          </a:solidFill>
                          <a:latin typeface="Arial"/>
                          <a:cs typeface="HASOOB" pitchFamily="2" charset="-78"/>
                        </a:rPr>
                        <a:t>ذكور</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1" fontAlgn="b"/>
                      <a:r>
                        <a:rPr lang="ar-SA" sz="2000" b="0" i="0" u="none" strike="noStrike" dirty="0">
                          <a:solidFill>
                            <a:srgbClr val="A6362A"/>
                          </a:solidFill>
                          <a:latin typeface="Arial"/>
                          <a:cs typeface="HASOOB" pitchFamily="2" charset="-78"/>
                        </a:rPr>
                        <a:t>إناث</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1" fontAlgn="b"/>
                      <a:r>
                        <a:rPr lang="ar-SA" sz="2000" b="0" i="0" u="none" strike="noStrike">
                          <a:solidFill>
                            <a:srgbClr val="A6362A"/>
                          </a:solidFill>
                          <a:latin typeface="Arial"/>
                          <a:cs typeface="HASOOB" pitchFamily="2" charset="-78"/>
                        </a:rPr>
                        <a:t>المجموع</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00"/>
                  </a:ext>
                </a:extLst>
              </a:tr>
              <a:tr h="263428">
                <a:tc>
                  <a:txBody>
                    <a:bodyPr/>
                    <a:lstStyle/>
                    <a:p>
                      <a:pPr algn="r" rtl="1" fontAlgn="b"/>
                      <a:r>
                        <a:rPr lang="ar-SA" sz="1800" b="0" i="0" u="none" strike="noStrike" dirty="0">
                          <a:solidFill>
                            <a:srgbClr val="000000"/>
                          </a:solidFill>
                          <a:latin typeface="Arial"/>
                          <a:cs typeface="HASOOB" pitchFamily="2" charset="-78"/>
                        </a:rPr>
                        <a:t>التوحد</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B8C4"/>
                    </a:solidFill>
                  </a:tcPr>
                </a:tc>
                <a:tc>
                  <a:txBody>
                    <a:bodyPr/>
                    <a:lstStyle/>
                    <a:p>
                      <a:pPr algn="ctr" rtl="0" fontAlgn="b"/>
                      <a:r>
                        <a:rPr lang="ar-SA" sz="1800" b="0" i="0" u="none" strike="noStrike" dirty="0">
                          <a:solidFill>
                            <a:srgbClr val="000000"/>
                          </a:solidFill>
                          <a:latin typeface="Arial"/>
                        </a:rPr>
                        <a:t>0</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B8C4"/>
                    </a:solidFill>
                  </a:tcPr>
                </a:tc>
                <a:tc>
                  <a:txBody>
                    <a:bodyPr/>
                    <a:lstStyle/>
                    <a:p>
                      <a:pPr algn="ctr" rtl="0" fontAlgn="b"/>
                      <a:r>
                        <a:rPr lang="ar-SA" sz="1800" b="0" i="0" u="none" strike="noStrike" dirty="0">
                          <a:solidFill>
                            <a:srgbClr val="000000"/>
                          </a:solidFill>
                          <a:latin typeface="Arial"/>
                        </a:rPr>
                        <a:t>1</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B8C4"/>
                    </a:solidFill>
                  </a:tcPr>
                </a:tc>
                <a:tc>
                  <a:txBody>
                    <a:bodyPr/>
                    <a:lstStyle/>
                    <a:p>
                      <a:pPr algn="ctr" rtl="0" fontAlgn="b"/>
                      <a:r>
                        <a:rPr lang="ar-SA" sz="1800" b="0" i="0" u="none" strike="noStrike" dirty="0">
                          <a:solidFill>
                            <a:srgbClr val="000000"/>
                          </a:solidFill>
                          <a:latin typeface="Arial"/>
                        </a:rPr>
                        <a:t>1</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B8C4"/>
                    </a:solidFill>
                  </a:tcPr>
                </a:tc>
                <a:extLst>
                  <a:ext uri="{0D108BD9-81ED-4DB2-BD59-A6C34878D82A}">
                    <a16:rowId xmlns="" xmlns:a16="http://schemas.microsoft.com/office/drawing/2014/main" val="10001"/>
                  </a:ext>
                </a:extLst>
              </a:tr>
              <a:tr h="263428">
                <a:tc>
                  <a:txBody>
                    <a:bodyPr/>
                    <a:lstStyle/>
                    <a:p>
                      <a:pPr algn="r" rtl="1" fontAlgn="b"/>
                      <a:r>
                        <a:rPr lang="ar-SA" sz="1800" b="0" i="0" u="none" strike="noStrike" dirty="0">
                          <a:solidFill>
                            <a:srgbClr val="000000"/>
                          </a:solidFill>
                          <a:latin typeface="Arial"/>
                          <a:cs typeface="HASOOB" pitchFamily="2" charset="-78"/>
                        </a:rPr>
                        <a:t>عقلية</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1800" b="0" i="0" u="none" strike="noStrike" dirty="0">
                          <a:solidFill>
                            <a:srgbClr val="000000"/>
                          </a:solidFill>
                          <a:latin typeface="Arial"/>
                        </a:rPr>
                        <a:t>80</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1800" b="0" i="0" u="none" strike="noStrike" dirty="0">
                          <a:solidFill>
                            <a:srgbClr val="000000"/>
                          </a:solidFill>
                          <a:latin typeface="Arial"/>
                        </a:rPr>
                        <a:t>24</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1800" b="0" i="0" u="none" strike="noStrike" dirty="0">
                          <a:solidFill>
                            <a:srgbClr val="000000"/>
                          </a:solidFill>
                          <a:latin typeface="Arial"/>
                        </a:rPr>
                        <a:t>104</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02"/>
                  </a:ext>
                </a:extLst>
              </a:tr>
              <a:tr h="263428">
                <a:tc>
                  <a:txBody>
                    <a:bodyPr/>
                    <a:lstStyle/>
                    <a:p>
                      <a:pPr algn="r" rtl="1" fontAlgn="b"/>
                      <a:r>
                        <a:rPr lang="ar-SA" sz="1800" b="0" i="0" u="none" strike="noStrike" dirty="0">
                          <a:solidFill>
                            <a:srgbClr val="000000"/>
                          </a:solidFill>
                          <a:latin typeface="Arial"/>
                          <a:cs typeface="HASOOB" pitchFamily="2" charset="-78"/>
                        </a:rPr>
                        <a:t>نقص نمو</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B8C4"/>
                    </a:solidFill>
                  </a:tcPr>
                </a:tc>
                <a:tc>
                  <a:txBody>
                    <a:bodyPr/>
                    <a:lstStyle/>
                    <a:p>
                      <a:pPr algn="ctr" rtl="0" fontAlgn="b"/>
                      <a:r>
                        <a:rPr lang="ar-SA" sz="1800" b="0" i="0" u="none" strike="noStrike" dirty="0">
                          <a:solidFill>
                            <a:srgbClr val="000000"/>
                          </a:solidFill>
                          <a:latin typeface="Arial"/>
                        </a:rPr>
                        <a:t>23</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B8C4"/>
                    </a:solidFill>
                  </a:tcPr>
                </a:tc>
                <a:tc>
                  <a:txBody>
                    <a:bodyPr/>
                    <a:lstStyle/>
                    <a:p>
                      <a:pPr algn="ctr" rtl="0" fontAlgn="b"/>
                      <a:r>
                        <a:rPr lang="ar-SA" sz="1800" b="0" i="0" u="none" strike="noStrike" dirty="0">
                          <a:solidFill>
                            <a:srgbClr val="000000"/>
                          </a:solidFill>
                          <a:latin typeface="Arial"/>
                        </a:rPr>
                        <a:t>4</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B8C4"/>
                    </a:solidFill>
                  </a:tcPr>
                </a:tc>
                <a:tc>
                  <a:txBody>
                    <a:bodyPr/>
                    <a:lstStyle/>
                    <a:p>
                      <a:pPr algn="ctr" rtl="0" fontAlgn="b"/>
                      <a:r>
                        <a:rPr lang="ar-SA" sz="1800" b="0" i="0" u="none" strike="noStrike" dirty="0">
                          <a:solidFill>
                            <a:srgbClr val="000000"/>
                          </a:solidFill>
                          <a:latin typeface="Arial"/>
                        </a:rPr>
                        <a:t>27</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B8C4"/>
                    </a:solidFill>
                  </a:tcPr>
                </a:tc>
                <a:extLst>
                  <a:ext uri="{0D108BD9-81ED-4DB2-BD59-A6C34878D82A}">
                    <a16:rowId xmlns="" xmlns:a16="http://schemas.microsoft.com/office/drawing/2014/main" val="10003"/>
                  </a:ext>
                </a:extLst>
              </a:tr>
              <a:tr h="263428">
                <a:tc>
                  <a:txBody>
                    <a:bodyPr/>
                    <a:lstStyle/>
                    <a:p>
                      <a:pPr algn="r" rtl="1" fontAlgn="b"/>
                      <a:r>
                        <a:rPr lang="ar-SA" sz="1800" b="0" i="0" u="none" strike="noStrike" dirty="0">
                          <a:solidFill>
                            <a:srgbClr val="000000"/>
                          </a:solidFill>
                          <a:latin typeface="Arial"/>
                          <a:cs typeface="HASOOB" pitchFamily="2" charset="-78"/>
                        </a:rPr>
                        <a:t>جسدية</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1800" b="0" i="0" u="none" strike="noStrike" dirty="0">
                          <a:solidFill>
                            <a:srgbClr val="000000"/>
                          </a:solidFill>
                          <a:latin typeface="Arial"/>
                        </a:rPr>
                        <a:t>9</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1800" b="0" i="0" u="none" strike="noStrike" dirty="0">
                          <a:solidFill>
                            <a:srgbClr val="000000"/>
                          </a:solidFill>
                          <a:latin typeface="Arial"/>
                        </a:rPr>
                        <a:t>4</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1800" b="0" i="0" u="none" strike="noStrike">
                          <a:solidFill>
                            <a:srgbClr val="000000"/>
                          </a:solidFill>
                          <a:latin typeface="Arial"/>
                        </a:rPr>
                        <a:t>13</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04"/>
                  </a:ext>
                </a:extLst>
              </a:tr>
              <a:tr h="263428">
                <a:tc>
                  <a:txBody>
                    <a:bodyPr/>
                    <a:lstStyle/>
                    <a:p>
                      <a:pPr algn="r" rtl="1" fontAlgn="b"/>
                      <a:r>
                        <a:rPr lang="ar-SA" sz="1800" b="0" i="0" u="none" strike="noStrike" dirty="0">
                          <a:solidFill>
                            <a:srgbClr val="000000"/>
                          </a:solidFill>
                          <a:latin typeface="Arial"/>
                          <a:cs typeface="HASOOB" pitchFamily="2" charset="-78"/>
                        </a:rPr>
                        <a:t>حركية</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B8C4"/>
                    </a:solidFill>
                  </a:tcPr>
                </a:tc>
                <a:tc>
                  <a:txBody>
                    <a:bodyPr/>
                    <a:lstStyle/>
                    <a:p>
                      <a:pPr algn="ctr" rtl="0" fontAlgn="b"/>
                      <a:r>
                        <a:rPr lang="ar-SA" sz="1800" b="0" i="0" u="none" strike="noStrike" dirty="0">
                          <a:solidFill>
                            <a:srgbClr val="000000"/>
                          </a:solidFill>
                          <a:latin typeface="Arial"/>
                        </a:rPr>
                        <a:t>432</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B8C4"/>
                    </a:solidFill>
                  </a:tcPr>
                </a:tc>
                <a:tc>
                  <a:txBody>
                    <a:bodyPr/>
                    <a:lstStyle/>
                    <a:p>
                      <a:pPr algn="ctr" rtl="0" fontAlgn="b"/>
                      <a:r>
                        <a:rPr lang="ar-SA" sz="1800" b="0" i="0" u="none" strike="noStrike">
                          <a:solidFill>
                            <a:srgbClr val="000000"/>
                          </a:solidFill>
                          <a:latin typeface="Arial"/>
                        </a:rPr>
                        <a:t>166</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B8C4"/>
                    </a:solidFill>
                  </a:tcPr>
                </a:tc>
                <a:tc>
                  <a:txBody>
                    <a:bodyPr/>
                    <a:lstStyle/>
                    <a:p>
                      <a:pPr algn="ctr" rtl="0" fontAlgn="b"/>
                      <a:r>
                        <a:rPr lang="ar-SA" sz="1800" b="0" i="0" u="none" strike="noStrike" dirty="0">
                          <a:solidFill>
                            <a:srgbClr val="000000"/>
                          </a:solidFill>
                          <a:latin typeface="Arial"/>
                        </a:rPr>
                        <a:t>598</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B8C4"/>
                    </a:solidFill>
                  </a:tcPr>
                </a:tc>
                <a:extLst>
                  <a:ext uri="{0D108BD9-81ED-4DB2-BD59-A6C34878D82A}">
                    <a16:rowId xmlns="" xmlns:a16="http://schemas.microsoft.com/office/drawing/2014/main" val="10005"/>
                  </a:ext>
                </a:extLst>
              </a:tr>
              <a:tr h="263428">
                <a:tc>
                  <a:txBody>
                    <a:bodyPr/>
                    <a:lstStyle/>
                    <a:p>
                      <a:pPr algn="r" rtl="1" fontAlgn="b"/>
                      <a:r>
                        <a:rPr lang="ar-SA" sz="1800" b="0" i="0" u="none" strike="noStrike" dirty="0">
                          <a:solidFill>
                            <a:srgbClr val="000000"/>
                          </a:solidFill>
                          <a:latin typeface="Arial"/>
                          <a:cs typeface="HASOOB" pitchFamily="2" charset="-78"/>
                        </a:rPr>
                        <a:t>سمعية</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1800" b="0" i="0" u="none" strike="noStrike" dirty="0">
                          <a:solidFill>
                            <a:srgbClr val="000000"/>
                          </a:solidFill>
                          <a:latin typeface="Arial"/>
                        </a:rPr>
                        <a:t>220</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1800" b="0" i="0" u="none" strike="noStrike">
                          <a:solidFill>
                            <a:srgbClr val="000000"/>
                          </a:solidFill>
                          <a:latin typeface="Arial"/>
                        </a:rPr>
                        <a:t>196</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1800" b="0" i="0" u="none" strike="noStrike">
                          <a:solidFill>
                            <a:srgbClr val="000000"/>
                          </a:solidFill>
                          <a:latin typeface="Arial"/>
                        </a:rPr>
                        <a:t>416</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06"/>
                  </a:ext>
                </a:extLst>
              </a:tr>
              <a:tr h="263428">
                <a:tc>
                  <a:txBody>
                    <a:bodyPr/>
                    <a:lstStyle/>
                    <a:p>
                      <a:pPr algn="r" rtl="1" fontAlgn="b"/>
                      <a:r>
                        <a:rPr lang="ar-SA" sz="1800" b="0" i="0" u="none" strike="noStrike" dirty="0">
                          <a:solidFill>
                            <a:srgbClr val="000000"/>
                          </a:solidFill>
                          <a:latin typeface="Arial"/>
                          <a:cs typeface="HASOOB" pitchFamily="2" charset="-78"/>
                        </a:rPr>
                        <a:t>بصرية</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B8C4"/>
                    </a:solidFill>
                  </a:tcPr>
                </a:tc>
                <a:tc>
                  <a:txBody>
                    <a:bodyPr/>
                    <a:lstStyle/>
                    <a:p>
                      <a:pPr algn="ctr" rtl="0" fontAlgn="b"/>
                      <a:r>
                        <a:rPr lang="ar-SA" sz="1800" b="0" i="0" u="none" strike="noStrike" dirty="0">
                          <a:solidFill>
                            <a:srgbClr val="000000"/>
                          </a:solidFill>
                          <a:latin typeface="Arial"/>
                        </a:rPr>
                        <a:t>99</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B8C4"/>
                    </a:solidFill>
                  </a:tcPr>
                </a:tc>
                <a:tc>
                  <a:txBody>
                    <a:bodyPr/>
                    <a:lstStyle/>
                    <a:p>
                      <a:pPr algn="ctr" rtl="0" fontAlgn="b"/>
                      <a:r>
                        <a:rPr lang="ar-SA" sz="1800" b="0" i="0" u="none" strike="noStrike">
                          <a:solidFill>
                            <a:srgbClr val="000000"/>
                          </a:solidFill>
                          <a:latin typeface="Arial"/>
                        </a:rPr>
                        <a:t>32</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B8C4"/>
                    </a:solidFill>
                  </a:tcPr>
                </a:tc>
                <a:tc>
                  <a:txBody>
                    <a:bodyPr/>
                    <a:lstStyle/>
                    <a:p>
                      <a:pPr algn="ctr" rtl="0" fontAlgn="b"/>
                      <a:r>
                        <a:rPr lang="ar-SA" sz="1800" b="0" i="0" u="none" strike="noStrike" dirty="0">
                          <a:solidFill>
                            <a:srgbClr val="000000"/>
                          </a:solidFill>
                          <a:latin typeface="Arial"/>
                        </a:rPr>
                        <a:t>131</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B8C4"/>
                    </a:solidFill>
                  </a:tcPr>
                </a:tc>
                <a:extLst>
                  <a:ext uri="{0D108BD9-81ED-4DB2-BD59-A6C34878D82A}">
                    <a16:rowId xmlns="" xmlns:a16="http://schemas.microsoft.com/office/drawing/2014/main" val="10007"/>
                  </a:ext>
                </a:extLst>
              </a:tr>
              <a:tr h="263428">
                <a:tc>
                  <a:txBody>
                    <a:bodyPr/>
                    <a:lstStyle/>
                    <a:p>
                      <a:pPr algn="r" rtl="1" fontAlgn="b"/>
                      <a:r>
                        <a:rPr lang="ar-SA" sz="1800" b="0" i="0" u="none" strike="noStrike" dirty="0">
                          <a:solidFill>
                            <a:srgbClr val="000000"/>
                          </a:solidFill>
                          <a:latin typeface="Arial"/>
                          <a:cs typeface="HASOOB" pitchFamily="2" charset="-78"/>
                        </a:rPr>
                        <a:t>ذهنية</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1800" b="0" i="0" u="none" strike="noStrike" dirty="0">
                          <a:solidFill>
                            <a:srgbClr val="000000"/>
                          </a:solidFill>
                          <a:latin typeface="Arial"/>
                        </a:rPr>
                        <a:t>45</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1800" b="0" i="0" u="none" strike="noStrike">
                          <a:solidFill>
                            <a:srgbClr val="000000"/>
                          </a:solidFill>
                          <a:latin typeface="Arial"/>
                        </a:rPr>
                        <a:t>15</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1800" b="0" i="0" u="none" strike="noStrike">
                          <a:solidFill>
                            <a:srgbClr val="000000"/>
                          </a:solidFill>
                          <a:latin typeface="Arial"/>
                        </a:rPr>
                        <a:t>60</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08"/>
                  </a:ext>
                </a:extLst>
              </a:tr>
              <a:tr h="263428">
                <a:tc>
                  <a:txBody>
                    <a:bodyPr/>
                    <a:lstStyle/>
                    <a:p>
                      <a:pPr algn="r" rtl="1" fontAlgn="b"/>
                      <a:r>
                        <a:rPr lang="ar-SA" sz="1800" b="0" i="0" u="none" strike="noStrike" dirty="0">
                          <a:solidFill>
                            <a:srgbClr val="000000"/>
                          </a:solidFill>
                          <a:latin typeface="Arial"/>
                          <a:cs typeface="HASOOB" pitchFamily="2" charset="-78"/>
                        </a:rPr>
                        <a:t>متلازمة </a:t>
                      </a:r>
                      <a:r>
                        <a:rPr lang="ar-SA" sz="1800" b="0" i="0" u="none" strike="noStrike" dirty="0" err="1">
                          <a:solidFill>
                            <a:srgbClr val="000000"/>
                          </a:solidFill>
                          <a:latin typeface="Arial"/>
                          <a:cs typeface="HASOOB" pitchFamily="2" charset="-78"/>
                        </a:rPr>
                        <a:t>داون</a:t>
                      </a:r>
                      <a:endParaRPr lang="ar-SA" sz="1800" b="0" i="0" u="none" strike="noStrike" dirty="0">
                        <a:solidFill>
                          <a:srgbClr val="000000"/>
                        </a:solidFill>
                        <a:latin typeface="Arial"/>
                        <a:cs typeface="HASOOB" pitchFamily="2" charset="-78"/>
                      </a:endParaRP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B8C4"/>
                    </a:solidFill>
                  </a:tcPr>
                </a:tc>
                <a:tc>
                  <a:txBody>
                    <a:bodyPr/>
                    <a:lstStyle/>
                    <a:p>
                      <a:pPr algn="ctr" rtl="0" fontAlgn="b"/>
                      <a:r>
                        <a:rPr lang="ar-SA" sz="1800" b="0" i="0" u="none" strike="noStrike" dirty="0">
                          <a:solidFill>
                            <a:srgbClr val="000000"/>
                          </a:solidFill>
                          <a:latin typeface="Arial"/>
                        </a:rPr>
                        <a:t>8</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B8C4"/>
                    </a:solidFill>
                  </a:tcPr>
                </a:tc>
                <a:tc>
                  <a:txBody>
                    <a:bodyPr/>
                    <a:lstStyle/>
                    <a:p>
                      <a:pPr algn="ctr" rtl="0" fontAlgn="b"/>
                      <a:r>
                        <a:rPr lang="ar-SA" sz="1800" b="0" i="0" u="none" strike="noStrike">
                          <a:solidFill>
                            <a:srgbClr val="000000"/>
                          </a:solidFill>
                          <a:latin typeface="Arial"/>
                        </a:rPr>
                        <a:t>4</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B8C4"/>
                    </a:solidFill>
                  </a:tcPr>
                </a:tc>
                <a:tc>
                  <a:txBody>
                    <a:bodyPr/>
                    <a:lstStyle/>
                    <a:p>
                      <a:pPr algn="ctr" rtl="0" fontAlgn="b"/>
                      <a:r>
                        <a:rPr lang="ar-SA" sz="1800" b="0" i="0" u="none" strike="noStrike" dirty="0">
                          <a:solidFill>
                            <a:srgbClr val="000000"/>
                          </a:solidFill>
                          <a:latin typeface="Arial"/>
                        </a:rPr>
                        <a:t>12</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B8C4"/>
                    </a:solidFill>
                  </a:tcPr>
                </a:tc>
                <a:extLst>
                  <a:ext uri="{0D108BD9-81ED-4DB2-BD59-A6C34878D82A}">
                    <a16:rowId xmlns="" xmlns:a16="http://schemas.microsoft.com/office/drawing/2014/main" val="10009"/>
                  </a:ext>
                </a:extLst>
              </a:tr>
              <a:tr h="263428">
                <a:tc>
                  <a:txBody>
                    <a:bodyPr/>
                    <a:lstStyle/>
                    <a:p>
                      <a:pPr algn="r" rtl="1" fontAlgn="b"/>
                      <a:r>
                        <a:rPr lang="ar-SA" sz="1800" b="0" i="0" u="none" strike="noStrike" dirty="0">
                          <a:solidFill>
                            <a:srgbClr val="000000"/>
                          </a:solidFill>
                          <a:latin typeface="Arial"/>
                          <a:cs typeface="HASOOB" pitchFamily="2" charset="-78"/>
                        </a:rPr>
                        <a:t>نطقية</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1800" b="0" i="0" u="none" strike="noStrike" dirty="0">
                          <a:solidFill>
                            <a:srgbClr val="000000"/>
                          </a:solidFill>
                          <a:latin typeface="Arial"/>
                        </a:rPr>
                        <a:t>21</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1800" b="0" i="0" u="none" strike="noStrike" dirty="0">
                          <a:solidFill>
                            <a:srgbClr val="000000"/>
                          </a:solidFill>
                          <a:latin typeface="Arial"/>
                        </a:rPr>
                        <a:t>10</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1800" b="0" i="0" u="none" strike="noStrike">
                          <a:solidFill>
                            <a:srgbClr val="000000"/>
                          </a:solidFill>
                          <a:latin typeface="Arial"/>
                        </a:rPr>
                        <a:t>31</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10"/>
                  </a:ext>
                </a:extLst>
              </a:tr>
              <a:tr h="263428">
                <a:tc>
                  <a:txBody>
                    <a:bodyPr/>
                    <a:lstStyle/>
                    <a:p>
                      <a:pPr algn="r" rtl="1" fontAlgn="b"/>
                      <a:r>
                        <a:rPr lang="ar-SA" sz="1800" b="0" i="0" u="none" strike="noStrike" dirty="0">
                          <a:solidFill>
                            <a:srgbClr val="000000"/>
                          </a:solidFill>
                          <a:latin typeface="Arial"/>
                          <a:cs typeface="HASOOB" pitchFamily="2" charset="-78"/>
                        </a:rPr>
                        <a:t>أخرى</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B8C4"/>
                    </a:solidFill>
                  </a:tcPr>
                </a:tc>
                <a:tc>
                  <a:txBody>
                    <a:bodyPr/>
                    <a:lstStyle/>
                    <a:p>
                      <a:pPr algn="ctr" rtl="0" fontAlgn="b"/>
                      <a:r>
                        <a:rPr lang="ar-SA" sz="1800" b="0" i="0" u="none" strike="noStrike" dirty="0">
                          <a:solidFill>
                            <a:srgbClr val="000000"/>
                          </a:solidFill>
                          <a:latin typeface="Arial"/>
                        </a:rPr>
                        <a:t>30</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B8C4"/>
                    </a:solidFill>
                  </a:tcPr>
                </a:tc>
                <a:tc>
                  <a:txBody>
                    <a:bodyPr/>
                    <a:lstStyle/>
                    <a:p>
                      <a:pPr algn="ctr" rtl="0" fontAlgn="b"/>
                      <a:r>
                        <a:rPr lang="ar-SA" sz="1800" b="0" i="0" u="none" strike="noStrike" dirty="0">
                          <a:solidFill>
                            <a:srgbClr val="000000"/>
                          </a:solidFill>
                          <a:latin typeface="Arial"/>
                        </a:rPr>
                        <a:t>12</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B8C4"/>
                    </a:solidFill>
                  </a:tcPr>
                </a:tc>
                <a:tc>
                  <a:txBody>
                    <a:bodyPr/>
                    <a:lstStyle/>
                    <a:p>
                      <a:pPr algn="ctr" rtl="0" fontAlgn="b"/>
                      <a:r>
                        <a:rPr lang="ar-SA" sz="1800" b="0" i="0" u="none" strike="noStrike" dirty="0">
                          <a:solidFill>
                            <a:srgbClr val="000000"/>
                          </a:solidFill>
                          <a:latin typeface="Arial"/>
                        </a:rPr>
                        <a:t>42</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B8C4"/>
                    </a:solidFill>
                  </a:tcPr>
                </a:tc>
                <a:extLst>
                  <a:ext uri="{0D108BD9-81ED-4DB2-BD59-A6C34878D82A}">
                    <a16:rowId xmlns="" xmlns:a16="http://schemas.microsoft.com/office/drawing/2014/main" val="10011"/>
                  </a:ext>
                </a:extLst>
              </a:tr>
              <a:tr h="263428">
                <a:tc>
                  <a:txBody>
                    <a:bodyPr/>
                    <a:lstStyle/>
                    <a:p>
                      <a:pPr algn="r" rtl="1" fontAlgn="b"/>
                      <a:r>
                        <a:rPr lang="ar-SA" sz="1800" b="0" i="0" u="none" strike="noStrike" dirty="0">
                          <a:solidFill>
                            <a:srgbClr val="000000"/>
                          </a:solidFill>
                          <a:latin typeface="Arial"/>
                          <a:cs typeface="HASOOB" pitchFamily="2" charset="-78"/>
                        </a:rPr>
                        <a:t>متعدد الإعاقة</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1800" b="0" i="0" u="none" strike="noStrike" dirty="0">
                          <a:solidFill>
                            <a:srgbClr val="000000"/>
                          </a:solidFill>
                          <a:latin typeface="Arial"/>
                        </a:rPr>
                        <a:t>36</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1800" b="0" i="0" u="none" strike="noStrike" dirty="0">
                          <a:solidFill>
                            <a:srgbClr val="000000"/>
                          </a:solidFill>
                          <a:latin typeface="Arial"/>
                        </a:rPr>
                        <a:t>13</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1800" b="0" i="0" u="none" strike="noStrike" dirty="0">
                          <a:solidFill>
                            <a:srgbClr val="000000"/>
                          </a:solidFill>
                          <a:latin typeface="Arial"/>
                        </a:rPr>
                        <a:t>49</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12"/>
                  </a:ext>
                </a:extLst>
              </a:tr>
              <a:tr h="263428">
                <a:tc>
                  <a:txBody>
                    <a:bodyPr/>
                    <a:lstStyle/>
                    <a:p>
                      <a:pPr algn="r" rtl="1" fontAlgn="b"/>
                      <a:r>
                        <a:rPr lang="ar-SA" sz="1800" b="0" i="0" u="none" strike="noStrike" dirty="0">
                          <a:solidFill>
                            <a:srgbClr val="000000"/>
                          </a:solidFill>
                          <a:latin typeface="Arial"/>
                          <a:cs typeface="HASOOB" pitchFamily="2" charset="-78"/>
                        </a:rPr>
                        <a:t>صرع</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B8C4"/>
                    </a:solidFill>
                  </a:tcPr>
                </a:tc>
                <a:tc>
                  <a:txBody>
                    <a:bodyPr/>
                    <a:lstStyle/>
                    <a:p>
                      <a:pPr algn="ctr" rtl="0" fontAlgn="b"/>
                      <a:r>
                        <a:rPr lang="ar-SA" sz="1800" b="0" i="0" u="none" strike="noStrike">
                          <a:solidFill>
                            <a:srgbClr val="000000"/>
                          </a:solidFill>
                          <a:latin typeface="Arial"/>
                        </a:rPr>
                        <a:t>41</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B8C4"/>
                    </a:solidFill>
                  </a:tcPr>
                </a:tc>
                <a:tc>
                  <a:txBody>
                    <a:bodyPr/>
                    <a:lstStyle/>
                    <a:p>
                      <a:pPr algn="ctr" rtl="0" fontAlgn="b"/>
                      <a:r>
                        <a:rPr lang="ar-SA" sz="1800" b="0" i="0" u="none" strike="noStrike" dirty="0">
                          <a:solidFill>
                            <a:srgbClr val="000000"/>
                          </a:solidFill>
                          <a:latin typeface="Arial"/>
                        </a:rPr>
                        <a:t>11</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B8C4"/>
                    </a:solidFill>
                  </a:tcPr>
                </a:tc>
                <a:tc>
                  <a:txBody>
                    <a:bodyPr/>
                    <a:lstStyle/>
                    <a:p>
                      <a:pPr algn="ctr" rtl="0" fontAlgn="b"/>
                      <a:r>
                        <a:rPr lang="ar-SA" sz="1800" b="0" i="0" u="none" strike="noStrike" dirty="0">
                          <a:solidFill>
                            <a:srgbClr val="000000"/>
                          </a:solidFill>
                          <a:latin typeface="Arial"/>
                        </a:rPr>
                        <a:t>52</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B8C4"/>
                    </a:solidFill>
                  </a:tcPr>
                </a:tc>
                <a:extLst>
                  <a:ext uri="{0D108BD9-81ED-4DB2-BD59-A6C34878D82A}">
                    <a16:rowId xmlns="" xmlns:a16="http://schemas.microsoft.com/office/drawing/2014/main" val="10013"/>
                  </a:ext>
                </a:extLst>
              </a:tr>
              <a:tr h="263428">
                <a:tc>
                  <a:txBody>
                    <a:bodyPr/>
                    <a:lstStyle/>
                    <a:p>
                      <a:pPr algn="r" rtl="1" fontAlgn="b"/>
                      <a:r>
                        <a:rPr lang="ar-SA" sz="1800" b="0" i="0" u="none" strike="noStrike" dirty="0">
                          <a:solidFill>
                            <a:srgbClr val="000000"/>
                          </a:solidFill>
                          <a:latin typeface="Arial"/>
                          <a:cs typeface="HASOOB" pitchFamily="2" charset="-78"/>
                        </a:rPr>
                        <a:t>غير محددة</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1800" b="0" i="0" u="none" strike="noStrike">
                          <a:solidFill>
                            <a:srgbClr val="000000"/>
                          </a:solidFill>
                          <a:latin typeface="Arial"/>
                        </a:rPr>
                        <a:t>128</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1800" b="0" i="0" u="none" strike="noStrike" dirty="0">
                          <a:solidFill>
                            <a:srgbClr val="000000"/>
                          </a:solidFill>
                          <a:latin typeface="Arial"/>
                        </a:rPr>
                        <a:t>254</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1800" b="0" i="0" u="none" strike="noStrike" dirty="0">
                          <a:solidFill>
                            <a:srgbClr val="000000"/>
                          </a:solidFill>
                          <a:latin typeface="Arial"/>
                        </a:rPr>
                        <a:t>382</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14"/>
                  </a:ext>
                </a:extLst>
              </a:tr>
              <a:tr h="263428">
                <a:tc>
                  <a:txBody>
                    <a:bodyPr/>
                    <a:lstStyle/>
                    <a:p>
                      <a:pPr algn="r" rtl="1" fontAlgn="b"/>
                      <a:r>
                        <a:rPr lang="ar-SA" sz="1800" b="0" i="0" u="none" strike="noStrike" dirty="0">
                          <a:solidFill>
                            <a:srgbClr val="A6362A"/>
                          </a:solidFill>
                          <a:latin typeface="Arial"/>
                          <a:cs typeface="HASOOB" pitchFamily="2" charset="-78"/>
                        </a:rPr>
                        <a:t>الإجمالي</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B8C4"/>
                    </a:solidFill>
                  </a:tcPr>
                </a:tc>
                <a:tc>
                  <a:txBody>
                    <a:bodyPr/>
                    <a:lstStyle/>
                    <a:p>
                      <a:pPr algn="ctr" rtl="0" fontAlgn="b"/>
                      <a:r>
                        <a:rPr lang="ar-SA" sz="1800" b="0" i="0" u="none" strike="noStrike" dirty="0">
                          <a:solidFill>
                            <a:srgbClr val="A6362A"/>
                          </a:solidFill>
                          <a:latin typeface="Arial"/>
                        </a:rPr>
                        <a:t>1172</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B8C4"/>
                    </a:solidFill>
                  </a:tcPr>
                </a:tc>
                <a:tc>
                  <a:txBody>
                    <a:bodyPr/>
                    <a:lstStyle/>
                    <a:p>
                      <a:pPr algn="ctr" rtl="0" fontAlgn="b"/>
                      <a:r>
                        <a:rPr lang="ar-SA" sz="1800" b="0" i="0" u="none" strike="noStrike" dirty="0">
                          <a:solidFill>
                            <a:srgbClr val="A6362A"/>
                          </a:solidFill>
                          <a:latin typeface="Arial"/>
                        </a:rPr>
                        <a:t>746</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B8C4"/>
                    </a:solidFill>
                  </a:tcPr>
                </a:tc>
                <a:tc>
                  <a:txBody>
                    <a:bodyPr/>
                    <a:lstStyle/>
                    <a:p>
                      <a:pPr algn="ctr" rtl="0" fontAlgn="b"/>
                      <a:r>
                        <a:rPr lang="ar-SA" sz="1800" b="0" i="0" u="none" strike="noStrike" dirty="0">
                          <a:solidFill>
                            <a:srgbClr val="A6362A"/>
                          </a:solidFill>
                          <a:latin typeface="Arial"/>
                        </a:rPr>
                        <a:t>1918</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A0B8C4"/>
                    </a:solidFill>
                  </a:tcPr>
                </a:tc>
                <a:extLst>
                  <a:ext uri="{0D108BD9-81ED-4DB2-BD59-A6C34878D82A}">
                    <a16:rowId xmlns="" xmlns:a16="http://schemas.microsoft.com/office/drawing/2014/main" val="10015"/>
                  </a:ext>
                </a:extLst>
              </a:tr>
            </a:tbl>
          </a:graphicData>
        </a:graphic>
      </p:graphicFrame>
      <p:pic>
        <p:nvPicPr>
          <p:cNvPr id="12" name="Content Placeholder 11" descr="imagesCAXV1XMA.jpg"/>
          <p:cNvPicPr>
            <a:picLocks noGrp="1" noChangeAspect="1"/>
          </p:cNvPicPr>
          <p:nvPr>
            <p:ph idx="1"/>
          </p:nvPr>
        </p:nvPicPr>
        <p:blipFill>
          <a:blip r:embed="rId2" cstate="print"/>
          <a:stretch>
            <a:fillRect/>
          </a:stretch>
        </p:blipFill>
        <p:spPr>
          <a:xfrm>
            <a:off x="214282" y="1357298"/>
            <a:ext cx="686088" cy="714380"/>
          </a:xfrm>
        </p:spPr>
      </p:pic>
    </p:spTree>
  </p:cSld>
  <p:clrMapOvr>
    <a:masterClrMapping/>
  </p:clrMapOvr>
  <p:transition spd="slow">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912710"/>
            <a:ext cx="8229600" cy="500066"/>
          </a:xfrm>
        </p:spPr>
        <p:txBody>
          <a:bodyPr>
            <a:normAutofit fontScale="90000"/>
          </a:bodyPr>
          <a:lstStyle/>
          <a:p>
            <a:pPr algn="ctr"/>
            <a:r>
              <a:rPr lang="ar-OM" dirty="0" smtClean="0">
                <a:cs typeface="HASOOB" pitchFamily="2" charset="-78"/>
              </a:rPr>
              <a:t>أعداد المعينين من ذوي الإعاقة في القطاع الخاص حتى ديسمبر 2015م</a:t>
            </a:r>
            <a:endParaRPr lang="ar-SA" dirty="0">
              <a:cs typeface="HASOOB" pitchFamily="2" charset="-78"/>
            </a:endParaRPr>
          </a:p>
        </p:txBody>
      </p:sp>
      <p:graphicFrame>
        <p:nvGraphicFramePr>
          <p:cNvPr id="11" name="Table 10"/>
          <p:cNvGraphicFramePr>
            <a:graphicFrameLocks noGrp="1"/>
          </p:cNvGraphicFramePr>
          <p:nvPr/>
        </p:nvGraphicFramePr>
        <p:xfrm>
          <a:off x="928662" y="1643050"/>
          <a:ext cx="7143800" cy="4400550"/>
        </p:xfrm>
        <a:graphic>
          <a:graphicData uri="http://schemas.openxmlformats.org/drawingml/2006/table">
            <a:tbl>
              <a:tblPr rtl="1"/>
              <a:tblGrid>
                <a:gridCol w="1785950">
                  <a:extLst>
                    <a:ext uri="{9D8B030D-6E8A-4147-A177-3AD203B41FA5}">
                      <a16:colId xmlns="" xmlns:a16="http://schemas.microsoft.com/office/drawing/2014/main" val="20000"/>
                    </a:ext>
                  </a:extLst>
                </a:gridCol>
                <a:gridCol w="1785950">
                  <a:extLst>
                    <a:ext uri="{9D8B030D-6E8A-4147-A177-3AD203B41FA5}">
                      <a16:colId xmlns="" xmlns:a16="http://schemas.microsoft.com/office/drawing/2014/main" val="20001"/>
                    </a:ext>
                  </a:extLst>
                </a:gridCol>
                <a:gridCol w="1785950">
                  <a:extLst>
                    <a:ext uri="{9D8B030D-6E8A-4147-A177-3AD203B41FA5}">
                      <a16:colId xmlns="" xmlns:a16="http://schemas.microsoft.com/office/drawing/2014/main" val="20002"/>
                    </a:ext>
                  </a:extLst>
                </a:gridCol>
                <a:gridCol w="1785950">
                  <a:extLst>
                    <a:ext uri="{9D8B030D-6E8A-4147-A177-3AD203B41FA5}">
                      <a16:colId xmlns="" xmlns:a16="http://schemas.microsoft.com/office/drawing/2014/main" val="20003"/>
                    </a:ext>
                  </a:extLst>
                </a:gridCol>
              </a:tblGrid>
              <a:tr h="311266">
                <a:tc>
                  <a:txBody>
                    <a:bodyPr/>
                    <a:lstStyle/>
                    <a:p>
                      <a:pPr algn="ctr" rtl="0" fontAlgn="b"/>
                      <a:r>
                        <a:rPr lang="ar-OM" sz="2000" b="0" i="0" u="none" strike="noStrike" dirty="0" smtClean="0">
                          <a:solidFill>
                            <a:srgbClr val="A6362A"/>
                          </a:solidFill>
                          <a:latin typeface="Arial"/>
                          <a:cs typeface="HASOOB" pitchFamily="2" charset="-78"/>
                        </a:rPr>
                        <a:t>نوع</a:t>
                      </a:r>
                      <a:r>
                        <a:rPr lang="ar-OM" sz="2000" b="0" i="0" u="none" strike="noStrike" baseline="0" dirty="0" smtClean="0">
                          <a:solidFill>
                            <a:srgbClr val="A6362A"/>
                          </a:solidFill>
                          <a:latin typeface="Arial"/>
                          <a:cs typeface="HASOOB" pitchFamily="2" charset="-78"/>
                        </a:rPr>
                        <a:t> الإعاقة</a:t>
                      </a:r>
                      <a:r>
                        <a:rPr lang="ar-SA" sz="2000" b="0" i="0" u="none" strike="noStrike" dirty="0">
                          <a:solidFill>
                            <a:srgbClr val="A6362A"/>
                          </a:solidFill>
                          <a:latin typeface="Arial"/>
                          <a:cs typeface="HASOOB" pitchFamily="2" charset="-78"/>
                        </a:rPr>
                        <a:t> </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OM" sz="2000" b="0" i="0" u="none" strike="noStrike" dirty="0" smtClean="0">
                          <a:solidFill>
                            <a:srgbClr val="A6362A"/>
                          </a:solidFill>
                          <a:latin typeface="Arial"/>
                          <a:cs typeface="HASOOB" pitchFamily="2" charset="-78"/>
                        </a:rPr>
                        <a:t>ذكور</a:t>
                      </a:r>
                      <a:r>
                        <a:rPr lang="ar-SA" sz="2000" b="0" i="0" u="none" strike="noStrike" dirty="0">
                          <a:solidFill>
                            <a:srgbClr val="A6362A"/>
                          </a:solidFill>
                          <a:latin typeface="Arial"/>
                          <a:cs typeface="HASOOB" pitchFamily="2" charset="-78"/>
                        </a:rPr>
                        <a:t> </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2000" b="0" i="0" u="none" strike="noStrike" dirty="0">
                          <a:solidFill>
                            <a:srgbClr val="A6362A"/>
                          </a:solidFill>
                          <a:latin typeface="Arial"/>
                          <a:cs typeface="HASOOB" pitchFamily="2" charset="-78"/>
                        </a:rPr>
                        <a:t> </a:t>
                      </a:r>
                      <a:r>
                        <a:rPr lang="ar-OM" sz="2000" b="0" i="0" u="none" strike="noStrike" dirty="0" smtClean="0">
                          <a:solidFill>
                            <a:srgbClr val="A6362A"/>
                          </a:solidFill>
                          <a:latin typeface="Arial"/>
                          <a:cs typeface="HASOOB" pitchFamily="2" charset="-78"/>
                        </a:rPr>
                        <a:t>إناث</a:t>
                      </a:r>
                      <a:endParaRPr lang="ar-SA" sz="2000" b="0" i="0" u="none" strike="noStrike" dirty="0">
                        <a:solidFill>
                          <a:srgbClr val="A6362A"/>
                        </a:solidFill>
                        <a:latin typeface="Arial"/>
                        <a:cs typeface="HASOOB" pitchFamily="2" charset="-78"/>
                      </a:endParaRP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OM" sz="2000" b="0" i="0" u="none" strike="noStrike" dirty="0" smtClean="0">
                          <a:solidFill>
                            <a:srgbClr val="A6362A"/>
                          </a:solidFill>
                          <a:latin typeface="Arial"/>
                          <a:cs typeface="HASOOB" pitchFamily="2" charset="-78"/>
                        </a:rPr>
                        <a:t>المجموع</a:t>
                      </a:r>
                      <a:r>
                        <a:rPr lang="ar-SA" sz="2000" b="0" i="0" u="none" strike="noStrike" dirty="0">
                          <a:solidFill>
                            <a:srgbClr val="A6362A"/>
                          </a:solidFill>
                          <a:latin typeface="Arial"/>
                          <a:cs typeface="HASOOB" pitchFamily="2" charset="-78"/>
                        </a:rPr>
                        <a:t> </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00"/>
                  </a:ext>
                </a:extLst>
              </a:tr>
              <a:tr h="311266">
                <a:tc>
                  <a:txBody>
                    <a:bodyPr/>
                    <a:lstStyle/>
                    <a:p>
                      <a:pPr algn="ctr" rtl="0" fontAlgn="b"/>
                      <a:r>
                        <a:rPr lang="ar-SA" sz="2000" b="0" i="0" u="none" strike="noStrike" dirty="0">
                          <a:solidFill>
                            <a:srgbClr val="000000"/>
                          </a:solidFill>
                          <a:latin typeface="Arial"/>
                          <a:cs typeface="HASOOB" pitchFamily="2" charset="-78"/>
                        </a:rPr>
                        <a:t> </a:t>
                      </a:r>
                      <a:r>
                        <a:rPr lang="ar-OM" sz="2000" b="0" i="0" u="none" strike="noStrike" dirty="0" smtClean="0">
                          <a:solidFill>
                            <a:srgbClr val="000000"/>
                          </a:solidFill>
                          <a:latin typeface="Arial"/>
                          <a:cs typeface="HASOOB" pitchFamily="2" charset="-78"/>
                        </a:rPr>
                        <a:t>حركية</a:t>
                      </a:r>
                      <a:endParaRPr lang="ar-SA" sz="2000" b="0" i="0" u="none" strike="noStrike" dirty="0">
                        <a:solidFill>
                          <a:srgbClr val="000000"/>
                        </a:solidFill>
                        <a:latin typeface="Arial"/>
                        <a:cs typeface="HASOOB" pitchFamily="2" charset="-78"/>
                      </a:endParaRP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2000" b="1" i="0" u="none" strike="noStrike" dirty="0">
                          <a:solidFill>
                            <a:srgbClr val="000000"/>
                          </a:solidFill>
                          <a:latin typeface="Arial"/>
                          <a:cs typeface="HASOOB" pitchFamily="2" charset="-78"/>
                        </a:rPr>
                        <a:t> </a:t>
                      </a:r>
                      <a:r>
                        <a:rPr lang="ar-OM" sz="2000" b="1" i="0" u="none" strike="noStrike" dirty="0" smtClean="0">
                          <a:solidFill>
                            <a:srgbClr val="000000"/>
                          </a:solidFill>
                          <a:latin typeface="Arial"/>
                          <a:cs typeface="HASOOB" pitchFamily="2" charset="-78"/>
                        </a:rPr>
                        <a:t>675</a:t>
                      </a:r>
                      <a:endParaRPr lang="ar-SA" sz="2000" b="1" i="0" u="none" strike="noStrike" dirty="0">
                        <a:solidFill>
                          <a:srgbClr val="000000"/>
                        </a:solidFill>
                        <a:latin typeface="Arial"/>
                        <a:cs typeface="HASOOB" pitchFamily="2" charset="-78"/>
                      </a:endParaRP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2000" b="1" i="0" u="none" strike="noStrike" dirty="0">
                          <a:solidFill>
                            <a:srgbClr val="000000"/>
                          </a:solidFill>
                          <a:latin typeface="Arial"/>
                          <a:cs typeface="HASOOB" pitchFamily="2" charset="-78"/>
                        </a:rPr>
                        <a:t> </a:t>
                      </a:r>
                      <a:r>
                        <a:rPr lang="ar-OM" sz="2000" b="1" i="0" u="none" strike="noStrike" dirty="0" smtClean="0">
                          <a:solidFill>
                            <a:srgbClr val="000000"/>
                          </a:solidFill>
                          <a:latin typeface="Arial"/>
                          <a:cs typeface="HASOOB" pitchFamily="2" charset="-78"/>
                        </a:rPr>
                        <a:t>120</a:t>
                      </a:r>
                      <a:endParaRPr lang="ar-SA" sz="2000" b="1" i="0" u="none" strike="noStrike" dirty="0">
                        <a:solidFill>
                          <a:srgbClr val="000000"/>
                        </a:solidFill>
                        <a:latin typeface="Arial"/>
                        <a:cs typeface="HASOOB" pitchFamily="2" charset="-78"/>
                      </a:endParaRP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OM" sz="2000" b="1" i="0" u="none" strike="noStrike" dirty="0" smtClean="0">
                          <a:solidFill>
                            <a:srgbClr val="000000"/>
                          </a:solidFill>
                          <a:latin typeface="Arial"/>
                          <a:cs typeface="HASOOB" pitchFamily="2" charset="-78"/>
                        </a:rPr>
                        <a:t>795</a:t>
                      </a:r>
                      <a:r>
                        <a:rPr lang="ar-SA" sz="2000" b="1" i="0" u="none" strike="noStrike" dirty="0">
                          <a:solidFill>
                            <a:srgbClr val="000000"/>
                          </a:solidFill>
                          <a:latin typeface="Arial"/>
                          <a:cs typeface="HASOOB" pitchFamily="2" charset="-78"/>
                        </a:rPr>
                        <a:t> </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01"/>
                  </a:ext>
                </a:extLst>
              </a:tr>
              <a:tr h="311266">
                <a:tc>
                  <a:txBody>
                    <a:bodyPr/>
                    <a:lstStyle/>
                    <a:p>
                      <a:pPr algn="ctr" rtl="0" fontAlgn="b"/>
                      <a:r>
                        <a:rPr lang="ar-SA" sz="2000" b="0" i="0" u="none" strike="noStrike" dirty="0">
                          <a:solidFill>
                            <a:srgbClr val="000000"/>
                          </a:solidFill>
                          <a:latin typeface="Arial"/>
                          <a:cs typeface="HASOOB" pitchFamily="2" charset="-78"/>
                        </a:rPr>
                        <a:t> </a:t>
                      </a:r>
                      <a:r>
                        <a:rPr lang="ar-OM" sz="2000" b="0" i="0" u="none" strike="noStrike" dirty="0" smtClean="0">
                          <a:solidFill>
                            <a:srgbClr val="000000"/>
                          </a:solidFill>
                          <a:latin typeface="Arial"/>
                          <a:cs typeface="HASOOB" pitchFamily="2" charset="-78"/>
                        </a:rPr>
                        <a:t>سمعية</a:t>
                      </a:r>
                      <a:endParaRPr lang="ar-SA" sz="2000" b="0" i="0" u="none" strike="noStrike" dirty="0">
                        <a:solidFill>
                          <a:srgbClr val="000000"/>
                        </a:solidFill>
                        <a:latin typeface="Arial"/>
                        <a:cs typeface="HASOOB" pitchFamily="2" charset="-78"/>
                      </a:endParaRP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2000" b="1" i="0" u="none" strike="noStrike" dirty="0">
                          <a:solidFill>
                            <a:srgbClr val="000000"/>
                          </a:solidFill>
                          <a:latin typeface="Arial"/>
                          <a:cs typeface="HASOOB" pitchFamily="2" charset="-78"/>
                        </a:rPr>
                        <a:t> </a:t>
                      </a:r>
                      <a:r>
                        <a:rPr lang="ar-OM" sz="2000" b="1" i="0" u="none" strike="noStrike" dirty="0" smtClean="0">
                          <a:solidFill>
                            <a:srgbClr val="000000"/>
                          </a:solidFill>
                          <a:latin typeface="Arial"/>
                          <a:cs typeface="HASOOB" pitchFamily="2" charset="-78"/>
                        </a:rPr>
                        <a:t>355</a:t>
                      </a:r>
                      <a:endParaRPr lang="ar-SA" sz="2000" b="1" i="0" u="none" strike="noStrike" dirty="0">
                        <a:solidFill>
                          <a:srgbClr val="000000"/>
                        </a:solidFill>
                        <a:latin typeface="Arial"/>
                        <a:cs typeface="HASOOB" pitchFamily="2" charset="-78"/>
                      </a:endParaRP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2000" b="1" i="0" u="none" strike="noStrike" dirty="0">
                          <a:solidFill>
                            <a:srgbClr val="000000"/>
                          </a:solidFill>
                          <a:latin typeface="Arial"/>
                          <a:cs typeface="HASOOB" pitchFamily="2" charset="-78"/>
                        </a:rPr>
                        <a:t> </a:t>
                      </a:r>
                      <a:r>
                        <a:rPr lang="ar-OM" sz="2000" b="1" i="0" u="none" strike="noStrike" dirty="0" smtClean="0">
                          <a:solidFill>
                            <a:srgbClr val="000000"/>
                          </a:solidFill>
                          <a:latin typeface="Arial"/>
                          <a:cs typeface="HASOOB" pitchFamily="2" charset="-78"/>
                        </a:rPr>
                        <a:t>59</a:t>
                      </a:r>
                      <a:endParaRPr lang="ar-SA" sz="2000" b="1" i="0" u="none" strike="noStrike" dirty="0">
                        <a:solidFill>
                          <a:srgbClr val="000000"/>
                        </a:solidFill>
                        <a:latin typeface="Arial"/>
                        <a:cs typeface="HASOOB" pitchFamily="2" charset="-78"/>
                      </a:endParaRP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2000" b="1" i="0" u="none" strike="noStrike" dirty="0">
                          <a:solidFill>
                            <a:srgbClr val="000000"/>
                          </a:solidFill>
                          <a:latin typeface="Arial"/>
                          <a:cs typeface="HASOOB" pitchFamily="2" charset="-78"/>
                        </a:rPr>
                        <a:t> </a:t>
                      </a:r>
                      <a:r>
                        <a:rPr lang="ar-OM" sz="2000" b="1" i="0" u="none" strike="noStrike" dirty="0" smtClean="0">
                          <a:solidFill>
                            <a:srgbClr val="000000"/>
                          </a:solidFill>
                          <a:latin typeface="Arial"/>
                          <a:cs typeface="HASOOB" pitchFamily="2" charset="-78"/>
                        </a:rPr>
                        <a:t>414</a:t>
                      </a:r>
                      <a:endParaRPr lang="ar-SA" sz="2000" b="1" i="0" u="none" strike="noStrike" dirty="0">
                        <a:solidFill>
                          <a:srgbClr val="000000"/>
                        </a:solidFill>
                        <a:latin typeface="Arial"/>
                        <a:cs typeface="HASOOB" pitchFamily="2" charset="-78"/>
                      </a:endParaRP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02"/>
                  </a:ext>
                </a:extLst>
              </a:tr>
              <a:tr h="311266">
                <a:tc>
                  <a:txBody>
                    <a:bodyPr/>
                    <a:lstStyle/>
                    <a:p>
                      <a:pPr algn="ctr" rtl="0" fontAlgn="b"/>
                      <a:r>
                        <a:rPr lang="ar-SA" sz="2000" b="0" i="0" u="none" strike="noStrike" dirty="0">
                          <a:solidFill>
                            <a:srgbClr val="000000"/>
                          </a:solidFill>
                          <a:latin typeface="Arial"/>
                          <a:cs typeface="HASOOB" pitchFamily="2" charset="-78"/>
                        </a:rPr>
                        <a:t> </a:t>
                      </a:r>
                      <a:r>
                        <a:rPr lang="ar-OM" sz="2000" b="0" i="0" u="none" strike="noStrike" dirty="0" smtClean="0">
                          <a:solidFill>
                            <a:srgbClr val="000000"/>
                          </a:solidFill>
                          <a:latin typeface="Arial"/>
                          <a:cs typeface="HASOOB" pitchFamily="2" charset="-78"/>
                        </a:rPr>
                        <a:t>بصرية</a:t>
                      </a:r>
                      <a:endParaRPr lang="ar-SA" sz="2000" b="0" i="0" u="none" strike="noStrike" dirty="0">
                        <a:solidFill>
                          <a:srgbClr val="000000"/>
                        </a:solidFill>
                        <a:latin typeface="Arial"/>
                        <a:cs typeface="HASOOB" pitchFamily="2" charset="-78"/>
                      </a:endParaRP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2000" b="1" i="0" u="none" strike="noStrike" dirty="0">
                          <a:solidFill>
                            <a:srgbClr val="000000"/>
                          </a:solidFill>
                          <a:latin typeface="Arial"/>
                          <a:cs typeface="HASOOB" pitchFamily="2" charset="-78"/>
                        </a:rPr>
                        <a:t> </a:t>
                      </a:r>
                      <a:r>
                        <a:rPr lang="ar-OM" sz="2000" b="1" i="0" u="none" strike="noStrike" dirty="0" smtClean="0">
                          <a:solidFill>
                            <a:srgbClr val="000000"/>
                          </a:solidFill>
                          <a:latin typeface="Arial"/>
                          <a:cs typeface="HASOOB" pitchFamily="2" charset="-78"/>
                        </a:rPr>
                        <a:t>158</a:t>
                      </a:r>
                      <a:endParaRPr lang="ar-SA" sz="2000" b="1" i="0" u="none" strike="noStrike" dirty="0">
                        <a:solidFill>
                          <a:srgbClr val="000000"/>
                        </a:solidFill>
                        <a:latin typeface="Arial"/>
                        <a:cs typeface="HASOOB" pitchFamily="2" charset="-78"/>
                      </a:endParaRP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2000" b="1" i="0" u="none" strike="noStrike" dirty="0">
                          <a:solidFill>
                            <a:srgbClr val="000000"/>
                          </a:solidFill>
                          <a:latin typeface="Arial"/>
                          <a:cs typeface="HASOOB" pitchFamily="2" charset="-78"/>
                        </a:rPr>
                        <a:t> </a:t>
                      </a:r>
                      <a:r>
                        <a:rPr lang="ar-OM" sz="2000" b="1" i="0" u="none" strike="noStrike" dirty="0" smtClean="0">
                          <a:solidFill>
                            <a:srgbClr val="000000"/>
                          </a:solidFill>
                          <a:latin typeface="Arial"/>
                          <a:cs typeface="HASOOB" pitchFamily="2" charset="-78"/>
                        </a:rPr>
                        <a:t>22</a:t>
                      </a:r>
                      <a:endParaRPr lang="ar-SA" sz="2000" b="1" i="0" u="none" strike="noStrike" dirty="0">
                        <a:solidFill>
                          <a:srgbClr val="000000"/>
                        </a:solidFill>
                        <a:latin typeface="Arial"/>
                        <a:cs typeface="HASOOB" pitchFamily="2" charset="-78"/>
                      </a:endParaRP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OM" sz="2000" b="1" i="0" u="none" strike="noStrike" dirty="0" smtClean="0">
                          <a:solidFill>
                            <a:srgbClr val="000000"/>
                          </a:solidFill>
                          <a:latin typeface="Arial"/>
                          <a:cs typeface="HASOOB" pitchFamily="2" charset="-78"/>
                        </a:rPr>
                        <a:t>180</a:t>
                      </a:r>
                      <a:r>
                        <a:rPr lang="ar-SA" sz="2000" b="1" i="0" u="none" strike="noStrike" dirty="0">
                          <a:solidFill>
                            <a:srgbClr val="000000"/>
                          </a:solidFill>
                          <a:latin typeface="Arial"/>
                          <a:cs typeface="HASOOB" pitchFamily="2" charset="-78"/>
                        </a:rPr>
                        <a:t> </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03"/>
                  </a:ext>
                </a:extLst>
              </a:tr>
              <a:tr h="311266">
                <a:tc>
                  <a:txBody>
                    <a:bodyPr/>
                    <a:lstStyle/>
                    <a:p>
                      <a:pPr algn="ctr" rtl="0" fontAlgn="b"/>
                      <a:r>
                        <a:rPr lang="ar-SA" sz="2000" b="0" i="0" u="none" strike="noStrike" dirty="0">
                          <a:solidFill>
                            <a:srgbClr val="000000"/>
                          </a:solidFill>
                          <a:latin typeface="Arial"/>
                          <a:cs typeface="HASOOB" pitchFamily="2" charset="-78"/>
                        </a:rPr>
                        <a:t> </a:t>
                      </a:r>
                      <a:r>
                        <a:rPr lang="ar-OM" sz="2000" b="0" i="0" u="none" strike="noStrike" dirty="0" smtClean="0">
                          <a:solidFill>
                            <a:srgbClr val="000000"/>
                          </a:solidFill>
                          <a:latin typeface="Arial"/>
                          <a:cs typeface="HASOOB" pitchFamily="2" charset="-78"/>
                        </a:rPr>
                        <a:t>نطقية</a:t>
                      </a:r>
                      <a:endParaRPr lang="ar-SA" sz="2000" b="0" i="0" u="none" strike="noStrike" dirty="0">
                        <a:solidFill>
                          <a:srgbClr val="000000"/>
                        </a:solidFill>
                        <a:latin typeface="Arial"/>
                        <a:cs typeface="HASOOB" pitchFamily="2" charset="-78"/>
                      </a:endParaRP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OM" sz="2000" b="1" i="0" u="none" strike="noStrike" dirty="0" smtClean="0">
                          <a:solidFill>
                            <a:srgbClr val="000000"/>
                          </a:solidFill>
                          <a:latin typeface="Arial"/>
                          <a:cs typeface="HASOOB" pitchFamily="2" charset="-78"/>
                        </a:rPr>
                        <a:t>63</a:t>
                      </a:r>
                      <a:r>
                        <a:rPr lang="ar-SA" sz="2000" b="1" i="0" u="none" strike="noStrike" dirty="0">
                          <a:solidFill>
                            <a:srgbClr val="000000"/>
                          </a:solidFill>
                          <a:latin typeface="Arial"/>
                          <a:cs typeface="HASOOB" pitchFamily="2" charset="-78"/>
                        </a:rPr>
                        <a:t> </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OM" sz="2000" b="1" i="0" u="none" strike="noStrike" dirty="0" smtClean="0">
                          <a:solidFill>
                            <a:srgbClr val="000000"/>
                          </a:solidFill>
                          <a:latin typeface="Arial"/>
                          <a:cs typeface="HASOOB" pitchFamily="2" charset="-78"/>
                        </a:rPr>
                        <a:t>7</a:t>
                      </a:r>
                      <a:r>
                        <a:rPr lang="ar-SA" sz="2000" b="1" i="0" u="none" strike="noStrike" dirty="0">
                          <a:solidFill>
                            <a:srgbClr val="000000"/>
                          </a:solidFill>
                          <a:latin typeface="Arial"/>
                          <a:cs typeface="HASOOB" pitchFamily="2" charset="-78"/>
                        </a:rPr>
                        <a:t> </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OM" sz="2000" b="1" i="0" u="none" strike="noStrike" dirty="0" smtClean="0">
                          <a:solidFill>
                            <a:srgbClr val="000000"/>
                          </a:solidFill>
                          <a:latin typeface="Arial"/>
                          <a:cs typeface="HASOOB" pitchFamily="2" charset="-78"/>
                        </a:rPr>
                        <a:t>70</a:t>
                      </a:r>
                      <a:r>
                        <a:rPr lang="ar-SA" sz="2000" b="1" i="0" u="none" strike="noStrike" dirty="0">
                          <a:solidFill>
                            <a:srgbClr val="000000"/>
                          </a:solidFill>
                          <a:latin typeface="Arial"/>
                          <a:cs typeface="HASOOB" pitchFamily="2" charset="-78"/>
                        </a:rPr>
                        <a:t> </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04"/>
                  </a:ext>
                </a:extLst>
              </a:tr>
              <a:tr h="311266">
                <a:tc>
                  <a:txBody>
                    <a:bodyPr/>
                    <a:lstStyle/>
                    <a:p>
                      <a:pPr algn="ctr" rtl="0" fontAlgn="b"/>
                      <a:r>
                        <a:rPr lang="ar-OM" sz="2000" b="0" i="0" u="none" strike="noStrike" dirty="0" smtClean="0">
                          <a:solidFill>
                            <a:srgbClr val="000000"/>
                          </a:solidFill>
                          <a:latin typeface="Arial"/>
                          <a:cs typeface="HASOOB" pitchFamily="2" charset="-78"/>
                        </a:rPr>
                        <a:t>جسدية</a:t>
                      </a:r>
                      <a:r>
                        <a:rPr lang="ar-SA" sz="2000" b="0" i="0" u="none" strike="noStrike" dirty="0">
                          <a:solidFill>
                            <a:srgbClr val="000000"/>
                          </a:solidFill>
                          <a:latin typeface="Arial"/>
                          <a:cs typeface="HASOOB" pitchFamily="2" charset="-78"/>
                        </a:rPr>
                        <a:t> </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2000" b="1" i="0" u="none" strike="noStrike" dirty="0">
                          <a:solidFill>
                            <a:srgbClr val="000000"/>
                          </a:solidFill>
                          <a:latin typeface="Arial"/>
                          <a:cs typeface="HASOOB" pitchFamily="2" charset="-78"/>
                        </a:rPr>
                        <a:t> </a:t>
                      </a:r>
                      <a:r>
                        <a:rPr lang="ar-OM" sz="2000" b="1" i="0" u="none" strike="noStrike" dirty="0" smtClean="0">
                          <a:solidFill>
                            <a:srgbClr val="000000"/>
                          </a:solidFill>
                          <a:latin typeface="Arial"/>
                          <a:cs typeface="HASOOB" pitchFamily="2" charset="-78"/>
                        </a:rPr>
                        <a:t>52</a:t>
                      </a:r>
                      <a:endParaRPr lang="ar-SA" sz="2000" b="1" i="0" u="none" strike="noStrike" dirty="0">
                        <a:solidFill>
                          <a:srgbClr val="000000"/>
                        </a:solidFill>
                        <a:latin typeface="Arial"/>
                        <a:cs typeface="HASOOB" pitchFamily="2" charset="-78"/>
                      </a:endParaRP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2000" b="1" i="0" u="none" strike="noStrike" dirty="0">
                          <a:solidFill>
                            <a:srgbClr val="000000"/>
                          </a:solidFill>
                          <a:latin typeface="Arial"/>
                          <a:cs typeface="HASOOB" pitchFamily="2" charset="-78"/>
                        </a:rPr>
                        <a:t> </a:t>
                      </a:r>
                      <a:r>
                        <a:rPr lang="ar-OM" sz="2000" b="1" i="0" u="none" strike="noStrike" dirty="0" smtClean="0">
                          <a:solidFill>
                            <a:srgbClr val="000000"/>
                          </a:solidFill>
                          <a:latin typeface="Arial"/>
                          <a:cs typeface="HASOOB" pitchFamily="2" charset="-78"/>
                        </a:rPr>
                        <a:t>7</a:t>
                      </a:r>
                      <a:endParaRPr lang="ar-SA" sz="2000" b="1" i="0" u="none" strike="noStrike" dirty="0">
                        <a:solidFill>
                          <a:srgbClr val="000000"/>
                        </a:solidFill>
                        <a:latin typeface="Arial"/>
                        <a:cs typeface="HASOOB" pitchFamily="2" charset="-78"/>
                      </a:endParaRP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OM" sz="2000" b="1" i="0" u="none" strike="noStrike" dirty="0" smtClean="0">
                          <a:solidFill>
                            <a:srgbClr val="000000"/>
                          </a:solidFill>
                          <a:latin typeface="Arial"/>
                          <a:cs typeface="HASOOB" pitchFamily="2" charset="-78"/>
                        </a:rPr>
                        <a:t>59</a:t>
                      </a:r>
                      <a:r>
                        <a:rPr lang="ar-SA" sz="2000" b="1" i="0" u="none" strike="noStrike" dirty="0">
                          <a:solidFill>
                            <a:srgbClr val="000000"/>
                          </a:solidFill>
                          <a:latin typeface="Arial"/>
                          <a:cs typeface="HASOOB" pitchFamily="2" charset="-78"/>
                        </a:rPr>
                        <a:t> </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05"/>
                  </a:ext>
                </a:extLst>
              </a:tr>
              <a:tr h="311266">
                <a:tc>
                  <a:txBody>
                    <a:bodyPr/>
                    <a:lstStyle/>
                    <a:p>
                      <a:pPr algn="ctr" rtl="0" fontAlgn="b"/>
                      <a:r>
                        <a:rPr lang="ar-OM" sz="2000" b="0" i="0" u="none" strike="noStrike" dirty="0" smtClean="0">
                          <a:solidFill>
                            <a:srgbClr val="000000"/>
                          </a:solidFill>
                          <a:latin typeface="Arial"/>
                          <a:cs typeface="HASOOB" pitchFamily="2" charset="-78"/>
                        </a:rPr>
                        <a:t>ذهنية</a:t>
                      </a:r>
                      <a:r>
                        <a:rPr lang="ar-SA" sz="2000" b="0" i="0" u="none" strike="noStrike" dirty="0">
                          <a:solidFill>
                            <a:srgbClr val="000000"/>
                          </a:solidFill>
                          <a:latin typeface="Arial"/>
                          <a:cs typeface="HASOOB" pitchFamily="2" charset="-78"/>
                        </a:rPr>
                        <a:t> </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2000" b="1" i="0" u="none" strike="noStrike" dirty="0">
                          <a:solidFill>
                            <a:srgbClr val="000000"/>
                          </a:solidFill>
                          <a:latin typeface="Arial"/>
                          <a:cs typeface="HASOOB" pitchFamily="2" charset="-78"/>
                        </a:rPr>
                        <a:t> </a:t>
                      </a:r>
                      <a:r>
                        <a:rPr lang="ar-OM" sz="2000" b="1" i="0" u="none" strike="noStrike" dirty="0" smtClean="0">
                          <a:solidFill>
                            <a:srgbClr val="000000"/>
                          </a:solidFill>
                          <a:latin typeface="Arial"/>
                          <a:cs typeface="HASOOB" pitchFamily="2" charset="-78"/>
                        </a:rPr>
                        <a:t>41</a:t>
                      </a:r>
                      <a:endParaRPr lang="ar-SA" sz="2000" b="1" i="0" u="none" strike="noStrike" dirty="0">
                        <a:solidFill>
                          <a:srgbClr val="000000"/>
                        </a:solidFill>
                        <a:latin typeface="Arial"/>
                        <a:cs typeface="HASOOB" pitchFamily="2" charset="-78"/>
                      </a:endParaRP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2000" b="1" i="0" u="none" strike="noStrike" dirty="0">
                          <a:solidFill>
                            <a:srgbClr val="000000"/>
                          </a:solidFill>
                          <a:latin typeface="Arial"/>
                          <a:cs typeface="HASOOB" pitchFamily="2" charset="-78"/>
                        </a:rPr>
                        <a:t> </a:t>
                      </a:r>
                      <a:r>
                        <a:rPr lang="ar-OM" sz="2000" b="1" i="0" u="none" strike="noStrike" dirty="0" smtClean="0">
                          <a:solidFill>
                            <a:srgbClr val="000000"/>
                          </a:solidFill>
                          <a:latin typeface="Arial"/>
                          <a:cs typeface="HASOOB" pitchFamily="2" charset="-78"/>
                        </a:rPr>
                        <a:t>4</a:t>
                      </a:r>
                      <a:endParaRPr lang="ar-SA" sz="2000" b="1" i="0" u="none" strike="noStrike" dirty="0">
                        <a:solidFill>
                          <a:srgbClr val="000000"/>
                        </a:solidFill>
                        <a:latin typeface="Arial"/>
                        <a:cs typeface="HASOOB" pitchFamily="2" charset="-78"/>
                      </a:endParaRP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OM" sz="2000" b="1" i="0" u="none" strike="noStrike" dirty="0" smtClean="0">
                          <a:solidFill>
                            <a:srgbClr val="000000"/>
                          </a:solidFill>
                          <a:latin typeface="Arial"/>
                          <a:cs typeface="HASOOB" pitchFamily="2" charset="-78"/>
                        </a:rPr>
                        <a:t>45</a:t>
                      </a:r>
                      <a:r>
                        <a:rPr lang="ar-SA" sz="2000" b="1" i="0" u="none" strike="noStrike" dirty="0">
                          <a:solidFill>
                            <a:srgbClr val="000000"/>
                          </a:solidFill>
                          <a:latin typeface="Arial"/>
                          <a:cs typeface="HASOOB" pitchFamily="2" charset="-78"/>
                        </a:rPr>
                        <a:t> </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06"/>
                  </a:ext>
                </a:extLst>
              </a:tr>
              <a:tr h="311266">
                <a:tc>
                  <a:txBody>
                    <a:bodyPr/>
                    <a:lstStyle/>
                    <a:p>
                      <a:pPr algn="ctr" rtl="0" fontAlgn="b"/>
                      <a:r>
                        <a:rPr lang="ar-OM" sz="2000" b="0" i="0" u="none" strike="noStrike" dirty="0" smtClean="0">
                          <a:solidFill>
                            <a:srgbClr val="000000"/>
                          </a:solidFill>
                          <a:latin typeface="Arial"/>
                          <a:cs typeface="HASOOB" pitchFamily="2" charset="-78"/>
                        </a:rPr>
                        <a:t>عقلية</a:t>
                      </a:r>
                      <a:r>
                        <a:rPr lang="ar-SA" sz="2000" b="0" i="0" u="none" strike="noStrike" dirty="0">
                          <a:solidFill>
                            <a:srgbClr val="000000"/>
                          </a:solidFill>
                          <a:latin typeface="Arial"/>
                          <a:cs typeface="HASOOB" pitchFamily="2" charset="-78"/>
                        </a:rPr>
                        <a:t> </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OM" sz="2000" b="1" i="0" u="none" strike="noStrike" dirty="0" smtClean="0">
                          <a:solidFill>
                            <a:srgbClr val="000000"/>
                          </a:solidFill>
                          <a:latin typeface="Arial"/>
                          <a:cs typeface="HASOOB" pitchFamily="2" charset="-78"/>
                        </a:rPr>
                        <a:t>24</a:t>
                      </a:r>
                      <a:r>
                        <a:rPr lang="ar-SA" sz="2000" b="1" i="0" u="none" strike="noStrike" dirty="0">
                          <a:solidFill>
                            <a:srgbClr val="000000"/>
                          </a:solidFill>
                          <a:latin typeface="Arial"/>
                          <a:cs typeface="HASOOB" pitchFamily="2" charset="-78"/>
                        </a:rPr>
                        <a:t> </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OM" sz="2000" b="1" i="0" u="none" strike="noStrike" dirty="0" smtClean="0">
                          <a:solidFill>
                            <a:srgbClr val="000000"/>
                          </a:solidFill>
                          <a:latin typeface="Arial"/>
                          <a:cs typeface="HASOOB" pitchFamily="2" charset="-78"/>
                        </a:rPr>
                        <a:t>5</a:t>
                      </a:r>
                      <a:r>
                        <a:rPr lang="ar-SA" sz="2000" b="1" i="0" u="none" strike="noStrike" dirty="0">
                          <a:solidFill>
                            <a:srgbClr val="000000"/>
                          </a:solidFill>
                          <a:latin typeface="Arial"/>
                          <a:cs typeface="HASOOB" pitchFamily="2" charset="-78"/>
                        </a:rPr>
                        <a:t> </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2000" b="1" i="0" u="none" strike="noStrike" dirty="0">
                          <a:solidFill>
                            <a:srgbClr val="000000"/>
                          </a:solidFill>
                          <a:latin typeface="Arial"/>
                          <a:cs typeface="HASOOB" pitchFamily="2" charset="-78"/>
                        </a:rPr>
                        <a:t> </a:t>
                      </a:r>
                      <a:r>
                        <a:rPr lang="ar-OM" sz="2000" b="1" i="0" u="none" strike="noStrike" dirty="0" smtClean="0">
                          <a:solidFill>
                            <a:srgbClr val="000000"/>
                          </a:solidFill>
                          <a:latin typeface="Arial"/>
                          <a:cs typeface="HASOOB" pitchFamily="2" charset="-78"/>
                        </a:rPr>
                        <a:t>29</a:t>
                      </a:r>
                      <a:endParaRPr lang="ar-SA" sz="2000" b="1" i="0" u="none" strike="noStrike" dirty="0">
                        <a:solidFill>
                          <a:srgbClr val="000000"/>
                        </a:solidFill>
                        <a:latin typeface="Arial"/>
                        <a:cs typeface="HASOOB" pitchFamily="2" charset="-78"/>
                      </a:endParaRP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07"/>
                  </a:ext>
                </a:extLst>
              </a:tr>
              <a:tr h="311266">
                <a:tc>
                  <a:txBody>
                    <a:bodyPr/>
                    <a:lstStyle/>
                    <a:p>
                      <a:pPr algn="ctr" rtl="0" fontAlgn="b"/>
                      <a:r>
                        <a:rPr lang="ar-OM" sz="2000" b="0" i="0" u="none" strike="noStrike" dirty="0" smtClean="0">
                          <a:solidFill>
                            <a:srgbClr val="000000"/>
                          </a:solidFill>
                          <a:latin typeface="Arial"/>
                          <a:cs typeface="HASOOB" pitchFamily="2" charset="-78"/>
                        </a:rPr>
                        <a:t>نقص</a:t>
                      </a:r>
                      <a:r>
                        <a:rPr lang="ar-OM" sz="2000" b="0" i="0" u="none" strike="noStrike" baseline="0" dirty="0" smtClean="0">
                          <a:solidFill>
                            <a:srgbClr val="000000"/>
                          </a:solidFill>
                          <a:latin typeface="Arial"/>
                          <a:cs typeface="HASOOB" pitchFamily="2" charset="-78"/>
                        </a:rPr>
                        <a:t> نمو</a:t>
                      </a:r>
                      <a:r>
                        <a:rPr lang="ar-SA" sz="2000" b="0" i="0" u="none" strike="noStrike" dirty="0">
                          <a:solidFill>
                            <a:srgbClr val="000000"/>
                          </a:solidFill>
                          <a:latin typeface="Arial"/>
                          <a:cs typeface="HASOOB" pitchFamily="2" charset="-78"/>
                        </a:rPr>
                        <a:t> </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OM" sz="2000" b="1" i="0" u="none" strike="noStrike" dirty="0" smtClean="0">
                          <a:solidFill>
                            <a:srgbClr val="000000"/>
                          </a:solidFill>
                          <a:latin typeface="Arial"/>
                          <a:cs typeface="HASOOB" pitchFamily="2" charset="-78"/>
                        </a:rPr>
                        <a:t>23</a:t>
                      </a:r>
                      <a:r>
                        <a:rPr lang="ar-SA" sz="2000" b="1" i="0" u="none" strike="noStrike" dirty="0">
                          <a:solidFill>
                            <a:srgbClr val="000000"/>
                          </a:solidFill>
                          <a:latin typeface="Arial"/>
                          <a:cs typeface="HASOOB" pitchFamily="2" charset="-78"/>
                        </a:rPr>
                        <a:t> </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2000" b="1" i="0" u="none" strike="noStrike" dirty="0">
                          <a:solidFill>
                            <a:srgbClr val="000000"/>
                          </a:solidFill>
                          <a:latin typeface="Arial"/>
                          <a:cs typeface="HASOOB" pitchFamily="2" charset="-78"/>
                        </a:rPr>
                        <a:t> </a:t>
                      </a:r>
                      <a:r>
                        <a:rPr lang="ar-OM" sz="2000" b="1" i="0" u="none" strike="noStrike" dirty="0" smtClean="0">
                          <a:solidFill>
                            <a:srgbClr val="000000"/>
                          </a:solidFill>
                          <a:latin typeface="Arial"/>
                          <a:cs typeface="HASOOB" pitchFamily="2" charset="-78"/>
                        </a:rPr>
                        <a:t>4</a:t>
                      </a:r>
                      <a:endParaRPr lang="ar-SA" sz="2000" b="1" i="0" u="none" strike="noStrike" dirty="0">
                        <a:solidFill>
                          <a:srgbClr val="000000"/>
                        </a:solidFill>
                        <a:latin typeface="Arial"/>
                        <a:cs typeface="HASOOB" pitchFamily="2" charset="-78"/>
                      </a:endParaRP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2000" b="1" i="0" u="none" strike="noStrike" dirty="0">
                          <a:solidFill>
                            <a:srgbClr val="000000"/>
                          </a:solidFill>
                          <a:latin typeface="Arial"/>
                          <a:cs typeface="HASOOB" pitchFamily="2" charset="-78"/>
                        </a:rPr>
                        <a:t> </a:t>
                      </a:r>
                      <a:r>
                        <a:rPr lang="ar-OM" sz="2000" b="1" i="0" u="none" strike="noStrike" dirty="0" smtClean="0">
                          <a:solidFill>
                            <a:srgbClr val="000000"/>
                          </a:solidFill>
                          <a:latin typeface="Arial"/>
                          <a:cs typeface="HASOOB" pitchFamily="2" charset="-78"/>
                        </a:rPr>
                        <a:t>27</a:t>
                      </a:r>
                      <a:endParaRPr lang="ar-SA" sz="2000" b="1" i="0" u="none" strike="noStrike" dirty="0">
                        <a:solidFill>
                          <a:srgbClr val="000000"/>
                        </a:solidFill>
                        <a:latin typeface="Arial"/>
                        <a:cs typeface="HASOOB" pitchFamily="2" charset="-78"/>
                      </a:endParaRP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08"/>
                  </a:ext>
                </a:extLst>
              </a:tr>
              <a:tr h="311266">
                <a:tc>
                  <a:txBody>
                    <a:bodyPr/>
                    <a:lstStyle/>
                    <a:p>
                      <a:pPr algn="ctr" rtl="0" fontAlgn="b"/>
                      <a:r>
                        <a:rPr lang="ar-OM" sz="2000" b="0" i="0" u="none" strike="noStrike" dirty="0" smtClean="0">
                          <a:solidFill>
                            <a:srgbClr val="000000"/>
                          </a:solidFill>
                          <a:latin typeface="Arial"/>
                          <a:cs typeface="HASOOB" pitchFamily="2" charset="-78"/>
                        </a:rPr>
                        <a:t>متعدد الإعاقة</a:t>
                      </a:r>
                      <a:r>
                        <a:rPr lang="ar-SA" sz="2000" b="0" i="0" u="none" strike="noStrike" dirty="0">
                          <a:solidFill>
                            <a:srgbClr val="000000"/>
                          </a:solidFill>
                          <a:latin typeface="Arial"/>
                          <a:cs typeface="HASOOB" pitchFamily="2" charset="-78"/>
                        </a:rPr>
                        <a:t> </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OM" sz="2000" b="1" i="0" u="none" strike="noStrike" dirty="0" smtClean="0">
                          <a:solidFill>
                            <a:srgbClr val="000000"/>
                          </a:solidFill>
                          <a:latin typeface="Arial"/>
                          <a:cs typeface="HASOOB" pitchFamily="2" charset="-78"/>
                        </a:rPr>
                        <a:t>15</a:t>
                      </a:r>
                      <a:r>
                        <a:rPr lang="ar-SA" sz="2000" b="1" i="0" u="none" strike="noStrike" dirty="0">
                          <a:solidFill>
                            <a:srgbClr val="000000"/>
                          </a:solidFill>
                          <a:latin typeface="Arial"/>
                          <a:cs typeface="HASOOB" pitchFamily="2" charset="-78"/>
                        </a:rPr>
                        <a:t> </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2000" b="1" i="0" u="none" strike="noStrike" dirty="0">
                          <a:solidFill>
                            <a:srgbClr val="000000"/>
                          </a:solidFill>
                          <a:latin typeface="Arial"/>
                          <a:cs typeface="HASOOB" pitchFamily="2" charset="-78"/>
                        </a:rPr>
                        <a:t> </a:t>
                      </a:r>
                      <a:r>
                        <a:rPr lang="ar-OM" sz="2000" b="1" i="0" u="none" strike="noStrike" dirty="0" smtClean="0">
                          <a:solidFill>
                            <a:srgbClr val="000000"/>
                          </a:solidFill>
                          <a:latin typeface="Arial"/>
                          <a:cs typeface="HASOOB" pitchFamily="2" charset="-78"/>
                        </a:rPr>
                        <a:t>3</a:t>
                      </a:r>
                      <a:endParaRPr lang="ar-SA" sz="2000" b="1" i="0" u="none" strike="noStrike" dirty="0">
                        <a:solidFill>
                          <a:srgbClr val="000000"/>
                        </a:solidFill>
                        <a:latin typeface="Arial"/>
                        <a:cs typeface="HASOOB" pitchFamily="2" charset="-78"/>
                      </a:endParaRP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2000" b="1" i="0" u="none" strike="noStrike" dirty="0">
                          <a:solidFill>
                            <a:srgbClr val="000000"/>
                          </a:solidFill>
                          <a:latin typeface="Arial"/>
                          <a:cs typeface="HASOOB" pitchFamily="2" charset="-78"/>
                        </a:rPr>
                        <a:t> </a:t>
                      </a:r>
                      <a:r>
                        <a:rPr lang="ar-OM" sz="2000" b="1" i="0" u="none" strike="noStrike" dirty="0" smtClean="0">
                          <a:solidFill>
                            <a:srgbClr val="000000"/>
                          </a:solidFill>
                          <a:latin typeface="Arial"/>
                          <a:cs typeface="HASOOB" pitchFamily="2" charset="-78"/>
                        </a:rPr>
                        <a:t>18</a:t>
                      </a:r>
                      <a:endParaRPr lang="ar-SA" sz="2000" b="1" i="0" u="none" strike="noStrike" dirty="0">
                        <a:solidFill>
                          <a:srgbClr val="000000"/>
                        </a:solidFill>
                        <a:latin typeface="Arial"/>
                        <a:cs typeface="HASOOB" pitchFamily="2" charset="-78"/>
                      </a:endParaRP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09"/>
                  </a:ext>
                </a:extLst>
              </a:tr>
              <a:tr h="311266">
                <a:tc>
                  <a:txBody>
                    <a:bodyPr/>
                    <a:lstStyle/>
                    <a:p>
                      <a:pPr algn="ctr" rtl="0" fontAlgn="b"/>
                      <a:r>
                        <a:rPr lang="ar-OM" sz="2000" b="0" i="0" u="none" strike="noStrike" dirty="0" smtClean="0">
                          <a:solidFill>
                            <a:srgbClr val="000000"/>
                          </a:solidFill>
                          <a:latin typeface="Arial"/>
                          <a:cs typeface="HASOOB" pitchFamily="2" charset="-78"/>
                        </a:rPr>
                        <a:t>متلازمة </a:t>
                      </a:r>
                      <a:r>
                        <a:rPr lang="ar-OM" sz="2000" b="0" i="0" u="none" strike="noStrike" dirty="0" err="1" smtClean="0">
                          <a:solidFill>
                            <a:srgbClr val="000000"/>
                          </a:solidFill>
                          <a:latin typeface="Arial"/>
                          <a:cs typeface="HASOOB" pitchFamily="2" charset="-78"/>
                        </a:rPr>
                        <a:t>داون</a:t>
                      </a:r>
                      <a:r>
                        <a:rPr lang="ar-SA" sz="2000" b="0" i="0" u="none" strike="noStrike" dirty="0">
                          <a:solidFill>
                            <a:srgbClr val="000000"/>
                          </a:solidFill>
                          <a:latin typeface="Arial"/>
                          <a:cs typeface="HASOOB" pitchFamily="2" charset="-78"/>
                        </a:rPr>
                        <a:t> </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2000" b="1" i="0" u="none" strike="noStrike" dirty="0">
                          <a:solidFill>
                            <a:srgbClr val="000000"/>
                          </a:solidFill>
                          <a:latin typeface="Arial"/>
                          <a:cs typeface="HASOOB" pitchFamily="2" charset="-78"/>
                        </a:rPr>
                        <a:t> </a:t>
                      </a:r>
                      <a:r>
                        <a:rPr lang="ar-OM" sz="2000" b="1" i="0" u="none" strike="noStrike" dirty="0" smtClean="0">
                          <a:solidFill>
                            <a:srgbClr val="000000"/>
                          </a:solidFill>
                          <a:latin typeface="Arial"/>
                          <a:cs typeface="HASOOB" pitchFamily="2" charset="-78"/>
                        </a:rPr>
                        <a:t>10</a:t>
                      </a:r>
                      <a:endParaRPr lang="ar-SA" sz="2000" b="1" i="0" u="none" strike="noStrike" dirty="0">
                        <a:solidFill>
                          <a:srgbClr val="000000"/>
                        </a:solidFill>
                        <a:latin typeface="Arial"/>
                        <a:cs typeface="HASOOB" pitchFamily="2" charset="-78"/>
                      </a:endParaRP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2000" b="1" i="0" u="none" strike="noStrike" dirty="0">
                          <a:solidFill>
                            <a:srgbClr val="000000"/>
                          </a:solidFill>
                          <a:latin typeface="Arial"/>
                          <a:cs typeface="HASOOB" pitchFamily="2" charset="-78"/>
                        </a:rPr>
                        <a:t> </a:t>
                      </a:r>
                      <a:r>
                        <a:rPr lang="ar-OM" sz="2000" b="1" i="0" u="none" strike="noStrike" dirty="0" smtClean="0">
                          <a:solidFill>
                            <a:srgbClr val="000000"/>
                          </a:solidFill>
                          <a:latin typeface="Arial"/>
                          <a:cs typeface="HASOOB" pitchFamily="2" charset="-78"/>
                        </a:rPr>
                        <a:t>2</a:t>
                      </a:r>
                      <a:endParaRPr lang="ar-SA" sz="2000" b="1" i="0" u="none" strike="noStrike" dirty="0">
                        <a:solidFill>
                          <a:srgbClr val="000000"/>
                        </a:solidFill>
                        <a:latin typeface="Arial"/>
                        <a:cs typeface="HASOOB" pitchFamily="2" charset="-78"/>
                      </a:endParaRP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OM" sz="2000" b="1" i="0" u="none" strike="noStrike" dirty="0" smtClean="0">
                          <a:solidFill>
                            <a:srgbClr val="000000"/>
                          </a:solidFill>
                          <a:latin typeface="Arial"/>
                          <a:cs typeface="HASOOB" pitchFamily="2" charset="-78"/>
                        </a:rPr>
                        <a:t>12</a:t>
                      </a:r>
                      <a:r>
                        <a:rPr lang="ar-SA" sz="2000" b="1" i="0" u="none" strike="noStrike" dirty="0">
                          <a:solidFill>
                            <a:srgbClr val="000000"/>
                          </a:solidFill>
                          <a:latin typeface="Arial"/>
                          <a:cs typeface="HASOOB" pitchFamily="2" charset="-78"/>
                        </a:rPr>
                        <a:t> </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10"/>
                  </a:ext>
                </a:extLst>
              </a:tr>
              <a:tr h="311266">
                <a:tc>
                  <a:txBody>
                    <a:bodyPr/>
                    <a:lstStyle/>
                    <a:p>
                      <a:pPr algn="ctr" rtl="0" fontAlgn="b"/>
                      <a:r>
                        <a:rPr lang="ar-OM" sz="2000" b="0" i="0" u="none" strike="noStrike" dirty="0" smtClean="0">
                          <a:solidFill>
                            <a:srgbClr val="000000"/>
                          </a:solidFill>
                          <a:latin typeface="Arial"/>
                          <a:cs typeface="HASOOB" pitchFamily="2" charset="-78"/>
                        </a:rPr>
                        <a:t>صرع</a:t>
                      </a:r>
                      <a:r>
                        <a:rPr lang="ar-SA" sz="2000" b="0" i="0" u="none" strike="noStrike" dirty="0">
                          <a:solidFill>
                            <a:srgbClr val="000000"/>
                          </a:solidFill>
                          <a:latin typeface="Arial"/>
                          <a:cs typeface="HASOOB" pitchFamily="2" charset="-78"/>
                        </a:rPr>
                        <a:t> </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2000" b="1" i="0" u="none" strike="noStrike" dirty="0">
                          <a:solidFill>
                            <a:srgbClr val="000000"/>
                          </a:solidFill>
                          <a:latin typeface="Arial"/>
                          <a:cs typeface="HASOOB" pitchFamily="2" charset="-78"/>
                        </a:rPr>
                        <a:t> </a:t>
                      </a:r>
                      <a:r>
                        <a:rPr lang="ar-OM" sz="2000" b="1" i="0" u="none" strike="noStrike" dirty="0" smtClean="0">
                          <a:solidFill>
                            <a:srgbClr val="000000"/>
                          </a:solidFill>
                          <a:latin typeface="Arial"/>
                          <a:cs typeface="HASOOB" pitchFamily="2" charset="-78"/>
                        </a:rPr>
                        <a:t>10</a:t>
                      </a:r>
                      <a:endParaRPr lang="ar-SA" sz="2000" b="1" i="0" u="none" strike="noStrike" dirty="0">
                        <a:solidFill>
                          <a:srgbClr val="000000"/>
                        </a:solidFill>
                        <a:latin typeface="Arial"/>
                        <a:cs typeface="HASOOB" pitchFamily="2" charset="-78"/>
                      </a:endParaRP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2000" b="1" i="0" u="none" strike="noStrike" dirty="0">
                          <a:solidFill>
                            <a:srgbClr val="000000"/>
                          </a:solidFill>
                          <a:latin typeface="Arial"/>
                          <a:cs typeface="HASOOB" pitchFamily="2" charset="-78"/>
                        </a:rPr>
                        <a:t> </a:t>
                      </a:r>
                      <a:r>
                        <a:rPr lang="ar-OM" sz="2000" b="1" i="0" u="none" strike="noStrike" dirty="0" smtClean="0">
                          <a:solidFill>
                            <a:srgbClr val="000000"/>
                          </a:solidFill>
                          <a:latin typeface="Arial"/>
                          <a:cs typeface="HASOOB" pitchFamily="2" charset="-78"/>
                        </a:rPr>
                        <a:t>0</a:t>
                      </a:r>
                      <a:endParaRPr lang="ar-SA" sz="2000" b="1" i="0" u="none" strike="noStrike" dirty="0">
                        <a:solidFill>
                          <a:srgbClr val="000000"/>
                        </a:solidFill>
                        <a:latin typeface="Arial"/>
                        <a:cs typeface="HASOOB" pitchFamily="2" charset="-78"/>
                      </a:endParaRP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OM" sz="2000" b="1" i="0" u="none" strike="noStrike" dirty="0" smtClean="0">
                          <a:solidFill>
                            <a:srgbClr val="000000"/>
                          </a:solidFill>
                          <a:latin typeface="Arial"/>
                          <a:cs typeface="HASOOB" pitchFamily="2" charset="-78"/>
                        </a:rPr>
                        <a:t>10</a:t>
                      </a:r>
                      <a:r>
                        <a:rPr lang="ar-SA" sz="2000" b="1" i="0" u="none" strike="noStrike" dirty="0">
                          <a:solidFill>
                            <a:srgbClr val="000000"/>
                          </a:solidFill>
                          <a:latin typeface="Arial"/>
                          <a:cs typeface="HASOOB" pitchFamily="2" charset="-78"/>
                        </a:rPr>
                        <a:t> </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11"/>
                  </a:ext>
                </a:extLst>
              </a:tr>
              <a:tr h="311266">
                <a:tc>
                  <a:txBody>
                    <a:bodyPr/>
                    <a:lstStyle/>
                    <a:p>
                      <a:pPr algn="ctr" rtl="0" fontAlgn="b"/>
                      <a:r>
                        <a:rPr lang="ar-OM" sz="2000" b="0" i="0" u="none" strike="noStrike" dirty="0" smtClean="0">
                          <a:solidFill>
                            <a:srgbClr val="000000"/>
                          </a:solidFill>
                          <a:latin typeface="Arial"/>
                          <a:cs typeface="HASOOB" pitchFamily="2" charset="-78"/>
                        </a:rPr>
                        <a:t>أخرى</a:t>
                      </a:r>
                      <a:r>
                        <a:rPr lang="ar-SA" sz="2000" b="0" i="0" u="none" strike="noStrike" dirty="0">
                          <a:solidFill>
                            <a:srgbClr val="000000"/>
                          </a:solidFill>
                          <a:latin typeface="Arial"/>
                          <a:cs typeface="HASOOB" pitchFamily="2" charset="-78"/>
                        </a:rPr>
                        <a:t> </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OM" sz="2000" b="1" i="0" u="none" strike="noStrike" dirty="0" smtClean="0">
                          <a:solidFill>
                            <a:srgbClr val="000000"/>
                          </a:solidFill>
                          <a:latin typeface="Arial"/>
                          <a:cs typeface="HASOOB" pitchFamily="2" charset="-78"/>
                        </a:rPr>
                        <a:t>28</a:t>
                      </a:r>
                      <a:r>
                        <a:rPr lang="ar-SA" sz="2000" b="1" i="0" u="none" strike="noStrike" dirty="0">
                          <a:solidFill>
                            <a:srgbClr val="000000"/>
                          </a:solidFill>
                          <a:latin typeface="Arial"/>
                          <a:cs typeface="HASOOB" pitchFamily="2" charset="-78"/>
                        </a:rPr>
                        <a:t> </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2000" b="1" i="0" u="none" strike="noStrike" dirty="0">
                          <a:solidFill>
                            <a:srgbClr val="000000"/>
                          </a:solidFill>
                          <a:latin typeface="Arial"/>
                          <a:cs typeface="HASOOB" pitchFamily="2" charset="-78"/>
                        </a:rPr>
                        <a:t> </a:t>
                      </a:r>
                      <a:r>
                        <a:rPr lang="ar-OM" sz="2000" b="1" i="0" u="none" strike="noStrike" dirty="0" smtClean="0">
                          <a:solidFill>
                            <a:srgbClr val="000000"/>
                          </a:solidFill>
                          <a:latin typeface="Arial"/>
                          <a:cs typeface="HASOOB" pitchFamily="2" charset="-78"/>
                        </a:rPr>
                        <a:t>2</a:t>
                      </a:r>
                      <a:endParaRPr lang="ar-SA" sz="2000" b="1" i="0" u="none" strike="noStrike" dirty="0">
                        <a:solidFill>
                          <a:srgbClr val="000000"/>
                        </a:solidFill>
                        <a:latin typeface="Arial"/>
                        <a:cs typeface="HASOOB" pitchFamily="2" charset="-78"/>
                      </a:endParaRP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SA" sz="2000" b="1" i="0" u="none" strike="noStrike" dirty="0">
                          <a:solidFill>
                            <a:srgbClr val="000000"/>
                          </a:solidFill>
                          <a:latin typeface="Arial"/>
                          <a:cs typeface="HASOOB" pitchFamily="2" charset="-78"/>
                        </a:rPr>
                        <a:t> </a:t>
                      </a:r>
                      <a:r>
                        <a:rPr lang="ar-OM" sz="2000" b="1" i="0" u="none" strike="noStrike" dirty="0" smtClean="0">
                          <a:solidFill>
                            <a:srgbClr val="000000"/>
                          </a:solidFill>
                          <a:latin typeface="Arial"/>
                          <a:cs typeface="HASOOB" pitchFamily="2" charset="-78"/>
                        </a:rPr>
                        <a:t>30</a:t>
                      </a:r>
                      <a:endParaRPr lang="ar-SA" sz="2000" b="1" i="0" u="none" strike="noStrike" dirty="0">
                        <a:solidFill>
                          <a:srgbClr val="000000"/>
                        </a:solidFill>
                        <a:latin typeface="Arial"/>
                        <a:cs typeface="HASOOB" pitchFamily="2" charset="-78"/>
                      </a:endParaRP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12"/>
                  </a:ext>
                </a:extLst>
              </a:tr>
              <a:tr h="311266">
                <a:tc>
                  <a:txBody>
                    <a:bodyPr/>
                    <a:lstStyle/>
                    <a:p>
                      <a:pPr algn="ctr" rtl="0" fontAlgn="b"/>
                      <a:r>
                        <a:rPr lang="ar-OM" sz="2000" b="0" i="0" u="none" strike="noStrike" dirty="0" smtClean="0">
                          <a:solidFill>
                            <a:srgbClr val="A6362A"/>
                          </a:solidFill>
                          <a:latin typeface="Arial"/>
                          <a:cs typeface="HASOOB" pitchFamily="2" charset="-78"/>
                        </a:rPr>
                        <a:t>الإجمالي</a:t>
                      </a:r>
                      <a:r>
                        <a:rPr lang="ar-SA" sz="2000" b="0" i="0" u="none" strike="noStrike" dirty="0">
                          <a:solidFill>
                            <a:srgbClr val="A6362A"/>
                          </a:solidFill>
                          <a:latin typeface="Arial"/>
                          <a:cs typeface="HASOOB" pitchFamily="2" charset="-78"/>
                        </a:rPr>
                        <a:t> </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OM" sz="2000" b="1" i="0" u="none" strike="noStrike" dirty="0" smtClean="0">
                          <a:solidFill>
                            <a:srgbClr val="A6362A"/>
                          </a:solidFill>
                          <a:latin typeface="Arial"/>
                          <a:cs typeface="HASOOB" pitchFamily="2" charset="-78"/>
                        </a:rPr>
                        <a:t>1454</a:t>
                      </a:r>
                      <a:r>
                        <a:rPr lang="ar-SA" sz="2000" b="1" i="0" u="none" strike="noStrike" dirty="0">
                          <a:solidFill>
                            <a:srgbClr val="A6362A"/>
                          </a:solidFill>
                          <a:latin typeface="Arial"/>
                          <a:cs typeface="HASOOB" pitchFamily="2" charset="-78"/>
                        </a:rPr>
                        <a:t> </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OM" sz="2000" b="1" i="0" u="none" strike="noStrike" dirty="0" smtClean="0">
                          <a:solidFill>
                            <a:srgbClr val="A6362A"/>
                          </a:solidFill>
                          <a:latin typeface="Arial"/>
                          <a:cs typeface="HASOOB" pitchFamily="2" charset="-78"/>
                        </a:rPr>
                        <a:t>235</a:t>
                      </a:r>
                      <a:r>
                        <a:rPr lang="ar-SA" sz="2000" b="1" i="0" u="none" strike="noStrike" dirty="0">
                          <a:solidFill>
                            <a:srgbClr val="A6362A"/>
                          </a:solidFill>
                          <a:latin typeface="Arial"/>
                          <a:cs typeface="HASOOB" pitchFamily="2" charset="-78"/>
                        </a:rPr>
                        <a:t> </a:t>
                      </a: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rtl="0" fontAlgn="b"/>
                      <a:r>
                        <a:rPr lang="ar-OM" sz="2000" b="1" i="0" u="none" strike="noStrike" dirty="0" smtClean="0">
                          <a:solidFill>
                            <a:srgbClr val="A6362A"/>
                          </a:solidFill>
                          <a:latin typeface="Arial"/>
                          <a:cs typeface="HASOOB" pitchFamily="2" charset="-78"/>
                        </a:rPr>
                        <a:t>1689</a:t>
                      </a:r>
                      <a:endParaRPr lang="ar-SA" sz="2000" b="1" i="0" u="none" strike="noStrike" dirty="0">
                        <a:solidFill>
                          <a:srgbClr val="A6362A"/>
                        </a:solidFill>
                        <a:latin typeface="Arial"/>
                        <a:cs typeface="HASOOB" pitchFamily="2" charset="-78"/>
                      </a:endParaRPr>
                    </a:p>
                  </a:txBody>
                  <a:tcPr marL="9525" marR="9525" marT="9525"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13"/>
                  </a:ext>
                </a:extLst>
              </a:tr>
            </a:tbl>
          </a:graphicData>
        </a:graphic>
      </p:graphicFrame>
    </p:spTree>
  </p:cSld>
  <p:clrMapOvr>
    <a:masterClrMapping/>
  </p:clrMapOvr>
  <p:transition spd="slow">
    <p:circl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14356"/>
            <a:ext cx="8229600" cy="928694"/>
          </a:xfrm>
        </p:spPr>
        <p:txBody>
          <a:bodyPr>
            <a:normAutofit/>
          </a:bodyPr>
          <a:lstStyle/>
          <a:p>
            <a:pPr algn="ctr"/>
            <a:r>
              <a:rPr lang="ar-OM" sz="4800" dirty="0" smtClean="0">
                <a:cs typeface="HASOOB" pitchFamily="2" charset="-78"/>
              </a:rPr>
              <a:t>الـتـحــديـــات</a:t>
            </a:r>
            <a:endParaRPr lang="ar-SA" sz="4800" dirty="0">
              <a:cs typeface="HASOOB" pitchFamily="2" charset="-78"/>
            </a:endParaRPr>
          </a:p>
        </p:txBody>
      </p:sp>
      <p:sp>
        <p:nvSpPr>
          <p:cNvPr id="3" name="Content Placeholder 2"/>
          <p:cNvSpPr>
            <a:spLocks noGrp="1"/>
          </p:cNvSpPr>
          <p:nvPr>
            <p:ph idx="1"/>
          </p:nvPr>
        </p:nvSpPr>
        <p:spPr>
          <a:xfrm>
            <a:off x="428596" y="1268760"/>
            <a:ext cx="8229600" cy="4788610"/>
          </a:xfrm>
        </p:spPr>
        <p:txBody>
          <a:bodyPr>
            <a:normAutofit fontScale="77500" lnSpcReduction="20000"/>
          </a:bodyPr>
          <a:lstStyle/>
          <a:p>
            <a:endParaRPr lang="ar-OM" dirty="0" smtClean="0"/>
          </a:p>
          <a:p>
            <a:pPr algn="just"/>
            <a:r>
              <a:rPr lang="ar-OM" sz="3600" dirty="0" smtClean="0">
                <a:cs typeface="HASOOB" pitchFamily="2" charset="-78"/>
              </a:rPr>
              <a:t>التشخيص الطبي غير دقيق لبعض الباحثين عن عمل.</a:t>
            </a:r>
          </a:p>
          <a:p>
            <a:pPr algn="just"/>
            <a:r>
              <a:rPr lang="ar-OM" sz="3600" dirty="0" smtClean="0">
                <a:cs typeface="HASOOB" pitchFamily="2" charset="-78"/>
              </a:rPr>
              <a:t>رغبة معظم الباحثين من ذوي الإعاقة العمل في القطاع الحكومي.</a:t>
            </a:r>
          </a:p>
          <a:p>
            <a:pPr algn="just"/>
            <a:r>
              <a:rPr lang="ar-OM" sz="3600" dirty="0" smtClean="0">
                <a:cs typeface="HASOOB" pitchFamily="2" charset="-78"/>
              </a:rPr>
              <a:t>يفضل بعض ذوي الإعاقة الاستفادة من راتب الضمان الاجتماعي بدلا عن  العمل في القطاع الخاص.</a:t>
            </a:r>
          </a:p>
          <a:p>
            <a:pPr algn="just"/>
            <a:r>
              <a:rPr lang="ar-OM" sz="3600" dirty="0" smtClean="0">
                <a:cs typeface="HASOOB" pitchFamily="2" charset="-78"/>
              </a:rPr>
              <a:t>معظم الوظائف المتوفرة غالبا ما تكون خارج المحافظة التي يقطنها الأشخاص من ذوي الإعاقة.</a:t>
            </a:r>
          </a:p>
          <a:p>
            <a:pPr algn="just"/>
            <a:r>
              <a:rPr lang="ar-OM" sz="3600" dirty="0" smtClean="0">
                <a:cs typeface="HASOOB" pitchFamily="2" charset="-78"/>
              </a:rPr>
              <a:t>عدم توفر المرافق الخاصة لذوي الإعاقة في كثير من منشآت القطاع الخاص.</a:t>
            </a:r>
          </a:p>
          <a:p>
            <a:pPr algn="just"/>
            <a:r>
              <a:rPr lang="ar-OM" sz="3600" dirty="0" smtClean="0">
                <a:cs typeface="HASOOB" pitchFamily="2" charset="-78"/>
              </a:rPr>
              <a:t>بعض منشآت القطاع الخاص تتحفظ في تعين ذوي الإعاقة.</a:t>
            </a:r>
          </a:p>
          <a:p>
            <a:pPr algn="just"/>
            <a:r>
              <a:rPr lang="ar-JO" altLang="en-US" sz="3600" dirty="0">
                <a:cs typeface="HASOOB" pitchFamily="2" charset="-78"/>
              </a:rPr>
              <a:t>قلة خدمات التأهيل </a:t>
            </a:r>
            <a:r>
              <a:rPr lang="ar-OM" altLang="en-US" sz="3600" dirty="0" smtClean="0">
                <a:cs typeface="HASOOB" pitchFamily="2" charset="-78"/>
              </a:rPr>
              <a:t>لذوي الإعاقة </a:t>
            </a:r>
            <a:r>
              <a:rPr lang="ar-JO" altLang="en-US" sz="3600" dirty="0" smtClean="0">
                <a:cs typeface="HASOOB" pitchFamily="2" charset="-78"/>
              </a:rPr>
              <a:t>وعدم </a:t>
            </a:r>
            <a:r>
              <a:rPr lang="ar-JO" altLang="en-US" sz="3600" dirty="0">
                <a:cs typeface="HASOOB" pitchFamily="2" charset="-78"/>
              </a:rPr>
              <a:t>توافق بعض المهن وحاجات سوق العمل المفتوح . </a:t>
            </a:r>
            <a:endParaRPr lang="ar-OM" altLang="en-US" sz="3600" dirty="0" smtClean="0">
              <a:cs typeface="HASOOB" pitchFamily="2" charset="-78"/>
            </a:endParaRPr>
          </a:p>
          <a:p>
            <a:pPr algn="just"/>
            <a:r>
              <a:rPr lang="ar-JO" altLang="en-US" sz="3600" dirty="0">
                <a:cs typeface="HASOOB" pitchFamily="2" charset="-78"/>
              </a:rPr>
              <a:t>التخوف من تحمل أية مخاطر تحدث </a:t>
            </a:r>
            <a:r>
              <a:rPr lang="ar-OM" altLang="en-US" sz="3600" dirty="0">
                <a:cs typeface="HASOOB" pitchFamily="2" charset="-78"/>
              </a:rPr>
              <a:t>للشخص ذو الإعاقة </a:t>
            </a:r>
            <a:r>
              <a:rPr lang="ar-JO" altLang="en-US" sz="3600" dirty="0">
                <a:cs typeface="HASOOB" pitchFamily="2" charset="-78"/>
              </a:rPr>
              <a:t> وما ينتج ذلك من تكاليف مالية .</a:t>
            </a:r>
            <a:endParaRPr lang="en-US" altLang="en-US" sz="3600" dirty="0">
              <a:cs typeface="HASOOB" pitchFamily="2" charset="-78"/>
            </a:endParaRPr>
          </a:p>
          <a:p>
            <a:pPr algn="just"/>
            <a:endParaRPr lang="en-US" altLang="en-US" sz="3600" dirty="0">
              <a:cs typeface="HASOOB" pitchFamily="2" charset="-78"/>
            </a:endParaRPr>
          </a:p>
          <a:p>
            <a:pPr algn="just"/>
            <a:endParaRPr lang="ar-SA" sz="3600" dirty="0">
              <a:cs typeface="HASOOB" pitchFamily="2" charset="-78"/>
            </a:endParaRPr>
          </a:p>
        </p:txBody>
      </p:sp>
    </p:spTree>
  </p:cSld>
  <p:clrMapOvr>
    <a:masterClrMapping/>
  </p:clrMapOvr>
  <p:transition spd="slow">
    <p:newsfla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OM" sz="4400" dirty="0" smtClean="0">
                <a:cs typeface="HASOOB" pitchFamily="2" charset="-78"/>
              </a:rPr>
              <a:t>التسهيلات التي تقدمها الوزارة لذوي الإعاقة</a:t>
            </a:r>
            <a:endParaRPr lang="ar-SA" sz="4400" dirty="0">
              <a:cs typeface="HASOOB" pitchFamily="2" charset="-78"/>
            </a:endParaRPr>
          </a:p>
        </p:txBody>
      </p:sp>
      <p:sp>
        <p:nvSpPr>
          <p:cNvPr id="3" name="Content Placeholder 2"/>
          <p:cNvSpPr>
            <a:spLocks noGrp="1"/>
          </p:cNvSpPr>
          <p:nvPr>
            <p:ph idx="1"/>
          </p:nvPr>
        </p:nvSpPr>
        <p:spPr/>
        <p:txBody>
          <a:bodyPr>
            <a:normAutofit fontScale="92500"/>
          </a:bodyPr>
          <a:lstStyle/>
          <a:p>
            <a:pPr>
              <a:lnSpc>
                <a:spcPct val="200000"/>
              </a:lnSpc>
            </a:pPr>
            <a:r>
              <a:rPr lang="ar-OM" sz="3600" dirty="0" smtClean="0">
                <a:cs typeface="HASOOB" pitchFamily="2" charset="-78"/>
              </a:rPr>
              <a:t>إنشاء برنامج الترشيح الإلكتروني (</a:t>
            </a:r>
            <a:r>
              <a:rPr lang="ar-OM" altLang="ar-OM" sz="3600" dirty="0">
                <a:cs typeface="HASOOB" pitchFamily="2" charset="-78"/>
              </a:rPr>
              <a:t>حملة الدبلوم فوق الدبلوم العام فأعلى بإختيار فرصة العمل المناسبة عن طريق موقع </a:t>
            </a:r>
            <a:r>
              <a:rPr lang="ar-OM" altLang="ar-OM" sz="3600">
                <a:cs typeface="HASOOB" pitchFamily="2" charset="-78"/>
              </a:rPr>
              <a:t>الوزارة </a:t>
            </a:r>
            <a:r>
              <a:rPr lang="ar-OM" altLang="ar-OM" sz="3600" smtClean="0">
                <a:cs typeface="HASOOB" pitchFamily="2" charset="-78"/>
              </a:rPr>
              <a:t>.</a:t>
            </a:r>
            <a:r>
              <a:rPr lang="ar-OM" sz="3600" smtClean="0">
                <a:cs typeface="HASOOB" pitchFamily="2" charset="-78"/>
              </a:rPr>
              <a:t>إعفاء </a:t>
            </a:r>
            <a:r>
              <a:rPr lang="ar-OM" sz="3600" dirty="0" smtClean="0">
                <a:cs typeface="HASOOB" pitchFamily="2" charset="-78"/>
              </a:rPr>
              <a:t>من بعض الرسوم لبعض الخدمات</a:t>
            </a:r>
          </a:p>
          <a:p>
            <a:pPr>
              <a:lnSpc>
                <a:spcPct val="200000"/>
              </a:lnSpc>
            </a:pPr>
            <a:r>
              <a:rPr lang="ar-OM" sz="3600" dirty="0" smtClean="0">
                <a:cs typeface="HASOOB" pitchFamily="2" charset="-78"/>
              </a:rPr>
              <a:t>استثناء من بعض الاشتراطات للحصول على بعض التراخيص</a:t>
            </a:r>
            <a:endParaRPr lang="ar-SA" sz="3600" dirty="0">
              <a:cs typeface="HASOOB" pitchFamily="2" charset="-78"/>
            </a:endParaRPr>
          </a:p>
        </p:txBody>
      </p:sp>
    </p:spTree>
  </p:cSld>
  <p:clrMapOvr>
    <a:masterClrMapping/>
  </p:clrMapOvr>
  <p:transition spd="slow">
    <p:split orient="vert"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14356"/>
            <a:ext cx="8229600" cy="1066800"/>
          </a:xfrm>
        </p:spPr>
        <p:txBody>
          <a:bodyPr>
            <a:normAutofit/>
          </a:bodyPr>
          <a:lstStyle/>
          <a:p>
            <a:pPr algn="ctr"/>
            <a:r>
              <a:rPr lang="ar-OM" sz="4800" dirty="0" smtClean="0">
                <a:cs typeface="HASOOB" pitchFamily="2" charset="-78"/>
              </a:rPr>
              <a:t>الـتــوصـيــــات</a:t>
            </a:r>
            <a:endParaRPr lang="ar-SA" sz="4800" dirty="0">
              <a:cs typeface="HASOOB" pitchFamily="2" charset="-78"/>
            </a:endParaRPr>
          </a:p>
        </p:txBody>
      </p:sp>
      <p:sp>
        <p:nvSpPr>
          <p:cNvPr id="3" name="Content Placeholder 2"/>
          <p:cNvSpPr>
            <a:spLocks noGrp="1"/>
          </p:cNvSpPr>
          <p:nvPr>
            <p:ph idx="1"/>
          </p:nvPr>
        </p:nvSpPr>
        <p:spPr>
          <a:xfrm>
            <a:off x="428596" y="1714488"/>
            <a:ext cx="8229600" cy="4714908"/>
          </a:xfrm>
        </p:spPr>
        <p:txBody>
          <a:bodyPr>
            <a:noAutofit/>
          </a:bodyPr>
          <a:lstStyle/>
          <a:p>
            <a:pPr algn="just"/>
            <a:r>
              <a:rPr lang="ar-OM" sz="3600" dirty="0" smtClean="0">
                <a:cs typeface="HASOOB" pitchFamily="2" charset="-78"/>
              </a:rPr>
              <a:t>إشراك الأشخاص ذوي الإعاقة في وضع قرارات وصياغة قوانين تخصهم.</a:t>
            </a:r>
          </a:p>
          <a:p>
            <a:pPr algn="just"/>
            <a:r>
              <a:rPr lang="ar-OM" sz="3600" dirty="0" smtClean="0">
                <a:cs typeface="HASOOB" pitchFamily="2" charset="-78"/>
              </a:rPr>
              <a:t>زيادة الوعي لذوي الإعاقة حول قبول العمل في القطاع الخاص.</a:t>
            </a:r>
          </a:p>
          <a:p>
            <a:pPr algn="just"/>
            <a:r>
              <a:rPr lang="ar-OM" sz="3600" dirty="0" smtClean="0">
                <a:cs typeface="HASOOB" pitchFamily="2" charset="-78"/>
              </a:rPr>
              <a:t>تعزيز قاعدة بيانات المرتبطة بذوي الإعاقة.</a:t>
            </a:r>
          </a:p>
          <a:p>
            <a:pPr algn="just"/>
            <a:r>
              <a:rPr lang="ar-OM" sz="3600" dirty="0" smtClean="0">
                <a:cs typeface="HASOOB" pitchFamily="2" charset="-78"/>
              </a:rPr>
              <a:t>إعادة دراسة برامج التدريب لهذه الفئة بحيث تتناسب مع الأنشطة الاقتصادية الموجودة في محافظاتهم.</a:t>
            </a:r>
          </a:p>
          <a:p>
            <a:pPr algn="just"/>
            <a:r>
              <a:rPr lang="ar-OM" sz="3600" dirty="0" smtClean="0">
                <a:cs typeface="HASOOB" pitchFamily="2" charset="-78"/>
              </a:rPr>
              <a:t>إلزام منشآت القطاع الخاص التي يترتب عليها تعيين الباحثين من ذوي الإعاقة بتوفير المرافق الخاصة.</a:t>
            </a:r>
          </a:p>
          <a:p>
            <a:pPr algn="just">
              <a:buNone/>
            </a:pPr>
            <a:endParaRPr lang="ar-OM" sz="3600" dirty="0" smtClean="0">
              <a:cs typeface="HASOOB" pitchFamily="2" charset="-78"/>
            </a:endParaRPr>
          </a:p>
          <a:p>
            <a:pPr algn="just">
              <a:buNone/>
            </a:pPr>
            <a:endParaRPr lang="ar-OM" sz="3600" dirty="0" smtClean="0">
              <a:cs typeface="HASOOB" pitchFamily="2" charset="-78"/>
            </a:endParaRPr>
          </a:p>
          <a:p>
            <a:pPr algn="just">
              <a:buNone/>
            </a:pPr>
            <a:endParaRPr lang="ar-OM" sz="3600" dirty="0" smtClean="0">
              <a:cs typeface="HASOOB" pitchFamily="2" charset="-78"/>
            </a:endParaRPr>
          </a:p>
        </p:txBody>
      </p:sp>
    </p:spTree>
  </p:cSld>
  <p:clrMapOvr>
    <a:masterClrMapping/>
  </p:clrMapOvr>
  <p:transition spd="slow">
    <p:wheel spokes="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5860"/>
            <a:ext cx="8229600" cy="5288676"/>
          </a:xfrm>
        </p:spPr>
        <p:txBody>
          <a:bodyPr/>
          <a:lstStyle/>
          <a:p>
            <a:pPr algn="ctr">
              <a:buNone/>
            </a:pPr>
            <a:endParaRPr lang="ar-OM" dirty="0" smtClean="0"/>
          </a:p>
          <a:p>
            <a:pPr algn="ctr">
              <a:buNone/>
            </a:pPr>
            <a:endParaRPr lang="ar-OM" dirty="0" smtClean="0"/>
          </a:p>
          <a:p>
            <a:pPr algn="ctr">
              <a:buNone/>
            </a:pPr>
            <a:endParaRPr lang="ar-OM" dirty="0" smtClean="0"/>
          </a:p>
        </p:txBody>
      </p:sp>
      <p:pic>
        <p:nvPicPr>
          <p:cNvPr id="5" name="Picture 4" descr="imagesCA4Y4358.jpg"/>
          <p:cNvPicPr>
            <a:picLocks noChangeAspect="1"/>
          </p:cNvPicPr>
          <p:nvPr/>
        </p:nvPicPr>
        <p:blipFill>
          <a:blip r:embed="rId2" cstate="print"/>
          <a:stretch>
            <a:fillRect/>
          </a:stretch>
        </p:blipFill>
        <p:spPr>
          <a:xfrm>
            <a:off x="2571736" y="1857364"/>
            <a:ext cx="4085145" cy="3071313"/>
          </a:xfrm>
          <a:prstGeom prst="rect">
            <a:avLst/>
          </a:prstGeom>
        </p:spPr>
      </p:pic>
    </p:spTree>
  </p:cSld>
  <p:clrMapOvr>
    <a:masterClrMapping/>
  </p:clrMapOvr>
  <p:transition spd="slow">
    <p:pull dir="l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85794"/>
            <a:ext cx="8229600" cy="1066800"/>
          </a:xfrm>
        </p:spPr>
        <p:txBody>
          <a:bodyPr>
            <a:normAutofit/>
          </a:bodyPr>
          <a:lstStyle/>
          <a:p>
            <a:pPr algn="ctr" rtl="0"/>
            <a:r>
              <a:rPr lang="ar-OM" sz="4400" dirty="0" smtClean="0">
                <a:cs typeface="HASOOB" pitchFamily="2" charset="-78"/>
              </a:rPr>
              <a:t>مفهوم الإعاقة</a:t>
            </a:r>
            <a:endParaRPr lang="en-US" sz="4400" dirty="0">
              <a:cs typeface="HASOOB" pitchFamily="2" charset="-78"/>
            </a:endParaRPr>
          </a:p>
        </p:txBody>
      </p:sp>
      <p:sp>
        <p:nvSpPr>
          <p:cNvPr id="3" name="Content Placeholder 2"/>
          <p:cNvSpPr>
            <a:spLocks noGrp="1"/>
          </p:cNvSpPr>
          <p:nvPr>
            <p:ph idx="1"/>
          </p:nvPr>
        </p:nvSpPr>
        <p:spPr>
          <a:xfrm>
            <a:off x="571472" y="1785926"/>
            <a:ext cx="8229600" cy="5072074"/>
          </a:xfrm>
        </p:spPr>
        <p:txBody>
          <a:bodyPr/>
          <a:lstStyle/>
          <a:p>
            <a:pPr>
              <a:buNone/>
            </a:pPr>
            <a:r>
              <a:rPr lang="ar-OM" sz="2000" b="1" u="sng" dirty="0" smtClean="0">
                <a:solidFill>
                  <a:srgbClr val="528C86"/>
                </a:solidFill>
                <a:cs typeface="HASOOB" pitchFamily="2" charset="-78"/>
              </a:rPr>
              <a:t>** الإعاقة :  </a:t>
            </a:r>
            <a:r>
              <a:rPr lang="ar-SA" sz="2000" dirty="0" smtClean="0">
                <a:cs typeface="HASOOB" pitchFamily="2" charset="-78"/>
              </a:rPr>
              <a:t>هي حالة تحد من قدرة الفرد على القيام بوظيفة واحدة أو أكثر من الوظائف التي تعتبر أساسية في الحياة اليومية كالعناية بالذات أو ممارسة العلاقات الاجتماعية والنشاطات الاقتصادية وذلك ضمن الحدود التي تعتبر طبيعية. </a:t>
            </a:r>
            <a:endParaRPr lang="ar-OM" sz="2000" dirty="0" smtClean="0">
              <a:cs typeface="HASOOB" pitchFamily="2" charset="-78"/>
            </a:endParaRPr>
          </a:p>
          <a:p>
            <a:pPr>
              <a:buNone/>
            </a:pPr>
            <a:endParaRPr lang="ar-OM" sz="2000" dirty="0" smtClean="0">
              <a:cs typeface="HASOOB" pitchFamily="2" charset="-78"/>
            </a:endParaRPr>
          </a:p>
          <a:p>
            <a:pPr>
              <a:buNone/>
            </a:pPr>
            <a:r>
              <a:rPr lang="ar-OM" sz="2000" b="1" u="sng" dirty="0" smtClean="0">
                <a:solidFill>
                  <a:srgbClr val="528C86"/>
                </a:solidFill>
                <a:cs typeface="HASOOB" pitchFamily="2" charset="-78"/>
              </a:rPr>
              <a:t>** </a:t>
            </a:r>
            <a:r>
              <a:rPr lang="ar-SA" sz="2000" b="1" u="sng" dirty="0" smtClean="0">
                <a:solidFill>
                  <a:srgbClr val="528C86"/>
                </a:solidFill>
                <a:cs typeface="HASOOB" pitchFamily="2" charset="-78"/>
              </a:rPr>
              <a:t>المعاق : </a:t>
            </a:r>
            <a:r>
              <a:rPr lang="ar-SA" sz="2000" dirty="0" smtClean="0">
                <a:cs typeface="HASOOB" pitchFamily="2" charset="-78"/>
              </a:rPr>
              <a:t>الشخص الذي انخفضت إمكانيات حصوله على عمل مناسب بدرجة كبيرة مما يحول دون احتفاظه به نتيجة لقصور بدني أو عقلي.</a:t>
            </a:r>
            <a:endParaRPr lang="en-US" sz="2000" dirty="0" smtClean="0">
              <a:cs typeface="HASOOB" pitchFamily="2" charset="-78"/>
            </a:endParaRPr>
          </a:p>
          <a:p>
            <a:endParaRPr lang="en-US" sz="2000" dirty="0" smtClean="0"/>
          </a:p>
          <a:p>
            <a:pPr>
              <a:buNone/>
            </a:pPr>
            <a:r>
              <a:rPr lang="ar-OM" sz="2000" b="1" u="sng" dirty="0" smtClean="0">
                <a:solidFill>
                  <a:srgbClr val="528C86"/>
                </a:solidFill>
                <a:cs typeface="HASOOB" pitchFamily="2" charset="-78"/>
              </a:rPr>
              <a:t>** أنواع الإعاقات :</a:t>
            </a:r>
          </a:p>
          <a:p>
            <a:pPr>
              <a:buNone/>
            </a:pPr>
            <a:endParaRPr lang="ar-SA" sz="2000" b="1" u="sng" dirty="0">
              <a:solidFill>
                <a:srgbClr val="528C86"/>
              </a:solidFill>
              <a:cs typeface="HASOOB" pitchFamily="2" charset="-78"/>
            </a:endParaRPr>
          </a:p>
        </p:txBody>
      </p:sp>
      <p:graphicFrame>
        <p:nvGraphicFramePr>
          <p:cNvPr id="4" name="Diagram 3"/>
          <p:cNvGraphicFramePr/>
          <p:nvPr/>
        </p:nvGraphicFramePr>
        <p:xfrm>
          <a:off x="1357290" y="4214818"/>
          <a:ext cx="5572164" cy="23574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220px-Disability_symbols_svg.png"/>
          <p:cNvPicPr>
            <a:picLocks noChangeAspect="1"/>
          </p:cNvPicPr>
          <p:nvPr/>
        </p:nvPicPr>
        <p:blipFill>
          <a:blip r:embed="rId7" cstate="print"/>
          <a:stretch>
            <a:fillRect/>
          </a:stretch>
        </p:blipFill>
        <p:spPr>
          <a:xfrm>
            <a:off x="7429520" y="4786322"/>
            <a:ext cx="1214446" cy="1214446"/>
          </a:xfrm>
          <a:prstGeom prst="rect">
            <a:avLst/>
          </a:prstGeom>
          <a:solidFill>
            <a:srgbClr val="54866F"/>
          </a:solidFill>
        </p:spPr>
      </p:pic>
    </p:spTree>
  </p:cSld>
  <p:clrMapOvr>
    <a:masterClrMapping/>
  </p:clrMapOvr>
  <p:transition spd="slow">
    <p:diamon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988840"/>
            <a:ext cx="8229600" cy="4325112"/>
          </a:xfrm>
        </p:spPr>
        <p:txBody>
          <a:bodyPr>
            <a:normAutofit/>
          </a:bodyPr>
          <a:lstStyle/>
          <a:p>
            <a:pPr algn="just">
              <a:spcBef>
                <a:spcPct val="0"/>
              </a:spcBef>
              <a:buNone/>
              <a:defRPr/>
            </a:pPr>
            <a:r>
              <a:rPr lang="ar-SA" altLang="en-US" sz="3200" dirty="0">
                <a:solidFill>
                  <a:srgbClr val="FF0000"/>
                </a:solidFill>
                <a:cs typeface="HASOOB" pitchFamily="2" charset="-78"/>
              </a:rPr>
              <a:t>حق تشغيل المعاق من خلال </a:t>
            </a:r>
            <a:r>
              <a:rPr lang="ar-OM" altLang="en-US" sz="3200" dirty="0">
                <a:solidFill>
                  <a:srgbClr val="FF0000"/>
                </a:solidFill>
                <a:cs typeface="HASOOB" pitchFamily="2" charset="-78"/>
              </a:rPr>
              <a:t>التشريعات</a:t>
            </a:r>
            <a:r>
              <a:rPr lang="ar-OM" altLang="en-US" sz="3200" dirty="0" smtClean="0">
                <a:solidFill>
                  <a:srgbClr val="FF0000"/>
                </a:solidFill>
                <a:cs typeface="HASOOB" pitchFamily="2" charset="-78"/>
              </a:rPr>
              <a:t>.</a:t>
            </a:r>
          </a:p>
          <a:p>
            <a:pPr algn="just">
              <a:spcBef>
                <a:spcPct val="0"/>
              </a:spcBef>
              <a:buNone/>
              <a:defRPr/>
            </a:pPr>
            <a:endParaRPr lang="ar-OM" altLang="en-US" sz="1400" dirty="0">
              <a:solidFill>
                <a:srgbClr val="FF0000"/>
              </a:solidFill>
              <a:cs typeface="HASOOB" pitchFamily="2" charset="-78"/>
            </a:endParaRPr>
          </a:p>
          <a:p>
            <a:pPr algn="just">
              <a:spcBef>
                <a:spcPct val="0"/>
              </a:spcBef>
              <a:buNone/>
              <a:defRPr/>
            </a:pPr>
            <a:r>
              <a:rPr lang="ar-SA" altLang="en-US" sz="2400" dirty="0">
                <a:cs typeface="HASOOB" pitchFamily="2" charset="-78"/>
              </a:rPr>
              <a:t>بالرجوع إلى </a:t>
            </a:r>
            <a:r>
              <a:rPr lang="ar-OM" altLang="en-US" sz="2400" dirty="0">
                <a:cs typeface="HASOOB" pitchFamily="2" charset="-78"/>
              </a:rPr>
              <a:t>دساتير وأنظمة الدول</a:t>
            </a:r>
            <a:r>
              <a:rPr lang="ar-SA" altLang="en-US" sz="2400" dirty="0">
                <a:cs typeface="HASOOB" pitchFamily="2" charset="-78"/>
              </a:rPr>
              <a:t> يتضح من </a:t>
            </a:r>
            <a:r>
              <a:rPr lang="ar-OM" altLang="en-US" sz="2400" dirty="0">
                <a:cs typeface="HASOOB" pitchFamily="2" charset="-78"/>
              </a:rPr>
              <a:t>نصوصها</a:t>
            </a:r>
            <a:r>
              <a:rPr lang="ar-SA" altLang="en-US" sz="2400" dirty="0">
                <a:cs typeface="HASOOB" pitchFamily="2" charset="-78"/>
              </a:rPr>
              <a:t> </a:t>
            </a:r>
            <a:r>
              <a:rPr lang="ar-OM" altLang="en-US" sz="2400" dirty="0">
                <a:cs typeface="HASOOB" pitchFamily="2" charset="-78"/>
              </a:rPr>
              <a:t>إنها </a:t>
            </a:r>
            <a:r>
              <a:rPr lang="ar-SA" altLang="en-US" sz="2400" dirty="0">
                <a:cs typeface="HASOOB" pitchFamily="2" charset="-78"/>
              </a:rPr>
              <a:t>تضع قواعد عامة لحماية الإنسان و</a:t>
            </a:r>
            <a:r>
              <a:rPr lang="ar-OM" altLang="en-US" sz="2400" dirty="0">
                <a:cs typeface="HASOOB" pitchFamily="2" charset="-78"/>
              </a:rPr>
              <a:t>ا</a:t>
            </a:r>
            <a:r>
              <a:rPr lang="ar-SA" altLang="en-US" sz="2400" dirty="0">
                <a:cs typeface="HASOOB" pitchFamily="2" charset="-78"/>
              </a:rPr>
              <a:t>لمساواة بين أفراد المجتمع،</a:t>
            </a:r>
            <a:r>
              <a:rPr lang="ar-OM" altLang="en-US" sz="2400" dirty="0">
                <a:cs typeface="HASOOB" pitchFamily="2" charset="-78"/>
              </a:rPr>
              <a:t> ومن أهم التشريعات الخاصة بذوي الإعاقة في سلطنة عمان:</a:t>
            </a:r>
          </a:p>
          <a:p>
            <a:pPr marL="342900" indent="-342900" algn="just">
              <a:spcBef>
                <a:spcPct val="0"/>
              </a:spcBef>
              <a:buFontTx/>
              <a:buChar char="-"/>
              <a:defRPr/>
            </a:pPr>
            <a:r>
              <a:rPr lang="ar-OM" altLang="en-US" sz="2400" dirty="0">
                <a:cs typeface="HASOOB" pitchFamily="2" charset="-78"/>
              </a:rPr>
              <a:t>قانون رعاية وتأهيل المعاقين (رقم 63/2008)</a:t>
            </a:r>
          </a:p>
          <a:p>
            <a:pPr marL="342900" indent="-342900" algn="just">
              <a:spcBef>
                <a:spcPct val="0"/>
              </a:spcBef>
              <a:buFontTx/>
              <a:buChar char="-"/>
              <a:defRPr/>
            </a:pPr>
            <a:r>
              <a:rPr lang="ar-OM" altLang="en-US" sz="2400" dirty="0">
                <a:cs typeface="HASOOB" pitchFamily="2" charset="-78"/>
              </a:rPr>
              <a:t>اللائحة التنظيمية لإنشاء مراكز تأهيل المعاقين </a:t>
            </a:r>
          </a:p>
          <a:p>
            <a:pPr marL="342900" indent="-342900" algn="just">
              <a:spcBef>
                <a:spcPct val="0"/>
              </a:spcBef>
              <a:buFontTx/>
              <a:buChar char="-"/>
              <a:defRPr/>
            </a:pPr>
            <a:r>
              <a:rPr lang="ar-OM" altLang="en-US" sz="2400" dirty="0">
                <a:cs typeface="HASOOB" pitchFamily="2" charset="-78"/>
              </a:rPr>
              <a:t>تشكيل اللجنة الوطنية لرعاية المعاقين وفقا للقرار الوزاري ( 1/2009) </a:t>
            </a:r>
          </a:p>
          <a:p>
            <a:pPr marL="342900" indent="-342900" algn="just">
              <a:spcBef>
                <a:spcPct val="0"/>
              </a:spcBef>
              <a:buFontTx/>
              <a:buChar char="-"/>
              <a:defRPr/>
            </a:pPr>
            <a:r>
              <a:rPr lang="ar-OM" altLang="en-US" sz="2400" dirty="0">
                <a:cs typeface="HASOOB" pitchFamily="2" charset="-78"/>
              </a:rPr>
              <a:t>المصادقة على </a:t>
            </a:r>
            <a:r>
              <a:rPr lang="ar-OM" altLang="en-US" sz="2400" dirty="0" smtClean="0">
                <a:cs typeface="HASOOB" pitchFamily="2" charset="-78"/>
              </a:rPr>
              <a:t>اتفاقية </a:t>
            </a:r>
            <a:r>
              <a:rPr lang="ar-OM" altLang="en-US" sz="2400" dirty="0">
                <a:cs typeface="HASOOB" pitchFamily="2" charset="-78"/>
              </a:rPr>
              <a:t>الأمم المتحدة لحقوق ذوي الإعاقة في 6 يناير 2009م </a:t>
            </a:r>
          </a:p>
          <a:p>
            <a:pPr marL="342900" indent="-342900" algn="just">
              <a:spcBef>
                <a:spcPct val="0"/>
              </a:spcBef>
              <a:buFontTx/>
              <a:buChar char="-"/>
              <a:defRPr/>
            </a:pPr>
            <a:r>
              <a:rPr lang="ar-OM" altLang="en-US" sz="2400" dirty="0">
                <a:cs typeface="HASOOB" pitchFamily="2" charset="-78"/>
              </a:rPr>
              <a:t>قانون العمل العماني </a:t>
            </a:r>
            <a:r>
              <a:rPr lang="ar-OM" sz="2400" dirty="0">
                <a:cs typeface="HASOOB" pitchFamily="2" charset="-78"/>
              </a:rPr>
              <a:t>الصادر بالمرسوم السلطاني رقم (35/2003) المادة رقم (17) الخاصة بتشغيل ذوي الإعاقة.</a:t>
            </a:r>
            <a:endParaRPr lang="ar-OM" altLang="en-US" sz="2400" dirty="0">
              <a:cs typeface="HASOOB" pitchFamily="2" charset="-78"/>
            </a:endParaRPr>
          </a:p>
          <a:p>
            <a:endParaRPr lang="ar-OM" dirty="0"/>
          </a:p>
        </p:txBody>
      </p:sp>
      <p:sp>
        <p:nvSpPr>
          <p:cNvPr id="2" name="عنوان 1"/>
          <p:cNvSpPr>
            <a:spLocks noGrp="1"/>
          </p:cNvSpPr>
          <p:nvPr>
            <p:ph type="title"/>
          </p:nvPr>
        </p:nvSpPr>
        <p:spPr>
          <a:xfrm>
            <a:off x="457200" y="908720"/>
            <a:ext cx="8229600" cy="1066800"/>
          </a:xfrm>
        </p:spPr>
        <p:txBody>
          <a:bodyPr>
            <a:normAutofit fontScale="90000"/>
          </a:bodyPr>
          <a:lstStyle/>
          <a:p>
            <a:pPr algn="ctr"/>
            <a:r>
              <a:rPr lang="ar-OM" sz="4400" dirty="0">
                <a:solidFill>
                  <a:srgbClr val="424456"/>
                </a:solidFill>
                <a:cs typeface="HASOOB" pitchFamily="2" charset="-78"/>
              </a:rPr>
              <a:t>التشريعات </a:t>
            </a:r>
            <a:r>
              <a:rPr lang="ar-OM" sz="4400" dirty="0" smtClean="0">
                <a:solidFill>
                  <a:srgbClr val="424456"/>
                </a:solidFill>
                <a:cs typeface="HASOOB" pitchFamily="2" charset="-78"/>
              </a:rPr>
              <a:t>الخاصة بالأشخاص </a:t>
            </a:r>
            <a:r>
              <a:rPr lang="ar-OM" sz="4400" dirty="0">
                <a:solidFill>
                  <a:srgbClr val="424456"/>
                </a:solidFill>
                <a:cs typeface="HASOOB" pitchFamily="2" charset="-78"/>
              </a:rPr>
              <a:t>ذوي </a:t>
            </a:r>
            <a:r>
              <a:rPr lang="ar-OM" sz="4400" dirty="0" smtClean="0">
                <a:solidFill>
                  <a:srgbClr val="424456"/>
                </a:solidFill>
                <a:cs typeface="HASOOB" pitchFamily="2" charset="-78"/>
              </a:rPr>
              <a:t>الإعاقة في سلطنة عمان </a:t>
            </a:r>
            <a:endParaRPr lang="ar-OM" dirty="0"/>
          </a:p>
        </p:txBody>
      </p:sp>
    </p:spTree>
    <p:extLst>
      <p:ext uri="{BB962C8B-B14F-4D97-AF65-F5344CB8AC3E}">
        <p14:creationId xmlns:p14="http://schemas.microsoft.com/office/powerpoint/2010/main" val="2300464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642918"/>
            <a:ext cx="8856984" cy="857256"/>
          </a:xfrm>
        </p:spPr>
        <p:txBody>
          <a:bodyPr>
            <a:normAutofit fontScale="90000"/>
          </a:bodyPr>
          <a:lstStyle/>
          <a:p>
            <a:pPr algn="ctr"/>
            <a:r>
              <a:rPr lang="ar-OM" sz="3600" dirty="0" smtClean="0">
                <a:cs typeface="HASOOB" pitchFamily="2" charset="-78"/>
              </a:rPr>
              <a:t>التشريعات الوزارية لتشغيل الأشخاص ذوي الإعاقة في سلطنة عمان </a:t>
            </a:r>
            <a:endParaRPr lang="ar-SA" sz="3600" dirty="0">
              <a:cs typeface="HASOOB" pitchFamily="2" charset="-78"/>
            </a:endParaRPr>
          </a:p>
        </p:txBody>
      </p:sp>
      <p:sp>
        <p:nvSpPr>
          <p:cNvPr id="3" name="Content Placeholder 2"/>
          <p:cNvSpPr>
            <a:spLocks noGrp="1"/>
          </p:cNvSpPr>
          <p:nvPr>
            <p:ph idx="1"/>
          </p:nvPr>
        </p:nvSpPr>
        <p:spPr>
          <a:xfrm>
            <a:off x="457200" y="1428736"/>
            <a:ext cx="8229600" cy="5145800"/>
          </a:xfrm>
        </p:spPr>
        <p:txBody>
          <a:bodyPr>
            <a:normAutofit fontScale="70000" lnSpcReduction="20000"/>
          </a:bodyPr>
          <a:lstStyle/>
          <a:p>
            <a:pPr algn="just"/>
            <a:endParaRPr lang="ar-OM" sz="3200" dirty="0" smtClean="0">
              <a:cs typeface="HASOOB" pitchFamily="2" charset="-78"/>
            </a:endParaRPr>
          </a:p>
          <a:p>
            <a:pPr algn="just"/>
            <a:r>
              <a:rPr lang="ar-OM" sz="3200" dirty="0" smtClean="0">
                <a:cs typeface="HASOOB" pitchFamily="2" charset="-78"/>
              </a:rPr>
              <a:t>المادة (17) من قانون العمل والذي يلزم صاحب العمل الذي يستخدم خمسين عاملا فأكثر تعيين من ترشحه الدائرة المختصة من ذوي الاحتياجات الخاصة المؤهلين مهنيا في الأعمال التي تتناسب مع حالاتهم.</a:t>
            </a:r>
          </a:p>
          <a:p>
            <a:pPr algn="just">
              <a:buNone/>
            </a:pPr>
            <a:endParaRPr lang="ar-OM" sz="3200" dirty="0" smtClean="0">
              <a:cs typeface="HASOOB" pitchFamily="2" charset="-78"/>
            </a:endParaRPr>
          </a:p>
          <a:p>
            <a:pPr algn="just"/>
            <a:r>
              <a:rPr lang="ar-OM" sz="3200" dirty="0" smtClean="0">
                <a:cs typeface="HASOOB" pitchFamily="2" charset="-78"/>
              </a:rPr>
              <a:t>القرار الوزاري رقم 2005/125 والذي يقتضي باحتساب نسبة (2%) من مجموع عمال صاحب العمل الذي يستخدم (50)عاملا فأكثر.</a:t>
            </a:r>
          </a:p>
          <a:p>
            <a:pPr algn="just"/>
            <a:endParaRPr lang="ar-OM" sz="3200" dirty="0" smtClean="0">
              <a:cs typeface="HASOOB" pitchFamily="2" charset="-78"/>
            </a:endParaRPr>
          </a:p>
          <a:p>
            <a:pPr algn="just"/>
            <a:r>
              <a:rPr lang="ar-OM" sz="3200" dirty="0" smtClean="0">
                <a:cs typeface="HASOOB" pitchFamily="2" charset="-78"/>
              </a:rPr>
              <a:t>القرار الوزاري رقم 2006/362 باحتساب العامل من ذوي الإعاقة عن عاملين في نسبة </a:t>
            </a:r>
            <a:r>
              <a:rPr lang="ar-OM" sz="3200" dirty="0" err="1" smtClean="0">
                <a:cs typeface="HASOOB" pitchFamily="2" charset="-78"/>
              </a:rPr>
              <a:t>التعمين</a:t>
            </a:r>
            <a:r>
              <a:rPr lang="ar-OM" sz="3200" dirty="0" smtClean="0">
                <a:cs typeface="HASOOB" pitchFamily="2" charset="-78"/>
              </a:rPr>
              <a:t>.</a:t>
            </a:r>
          </a:p>
          <a:p>
            <a:pPr algn="just"/>
            <a:endParaRPr lang="ar-OM" sz="3200" dirty="0" smtClean="0">
              <a:cs typeface="HASOOB" pitchFamily="2" charset="-78"/>
            </a:endParaRPr>
          </a:p>
          <a:p>
            <a:pPr algn="just"/>
            <a:r>
              <a:rPr lang="ar-OM" sz="3200" dirty="0" smtClean="0">
                <a:cs typeface="HASOOB" pitchFamily="2" charset="-78"/>
              </a:rPr>
              <a:t>قرار وزاري رقم  2013/229 بتشكيل فريق عمل يختص بمراجعة بيانات الأشخاص المعاقين المسجلين كباحثين عن عمل في سجلات الهيئة العامة لسجل القوى العاملة.</a:t>
            </a:r>
          </a:p>
          <a:p>
            <a:pPr algn="just">
              <a:buNone/>
            </a:pPr>
            <a:endParaRPr lang="ar-OM" sz="3200" dirty="0" smtClean="0">
              <a:cs typeface="HASOOB" pitchFamily="2" charset="-78"/>
            </a:endParaRPr>
          </a:p>
          <a:p>
            <a:pPr algn="just"/>
            <a:r>
              <a:rPr lang="ar-OM" sz="3200" dirty="0" smtClean="0">
                <a:cs typeface="HASOOB" pitchFamily="2" charset="-78"/>
              </a:rPr>
              <a:t>إنشاء فريق مشترك مع وزارة التنمية يعمل على استقبال الباحثين عن عمل من ذوي الإعاقة وعرض فرص العمل عليهم  وتوجيههم.</a:t>
            </a:r>
            <a:endParaRPr lang="ar-SA" sz="3200" dirty="0">
              <a:cs typeface="HASOOB" pitchFamily="2" charset="-78"/>
            </a:endParaRPr>
          </a:p>
        </p:txBody>
      </p:sp>
    </p:spTree>
  </p:cSld>
  <p:clrMapOvr>
    <a:masterClrMapping/>
  </p:clrMapOvr>
  <p:transition spd="slow">
    <p:spli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عنصر نائب للمحتوى 4"/>
          <p:cNvPicPr>
            <a:picLocks noGrp="1" noChangeAspect="1"/>
          </p:cNvPicPr>
          <p:nvPr>
            <p:ph idx="1"/>
          </p:nvPr>
        </p:nvPicPr>
        <p:blipFill>
          <a:blip r:embed="rId2"/>
          <a:stretch>
            <a:fillRect/>
          </a:stretch>
        </p:blipFill>
        <p:spPr>
          <a:xfrm>
            <a:off x="767766" y="1772816"/>
            <a:ext cx="7608467" cy="1872208"/>
          </a:xfrm>
          <a:prstGeom prst="rect">
            <a:avLst/>
          </a:prstGeom>
        </p:spPr>
      </p:pic>
      <p:sp>
        <p:nvSpPr>
          <p:cNvPr id="4" name="عنوان 1"/>
          <p:cNvSpPr>
            <a:spLocks noGrp="1"/>
          </p:cNvSpPr>
          <p:nvPr>
            <p:ph type="title"/>
          </p:nvPr>
        </p:nvSpPr>
        <p:spPr/>
        <p:txBody>
          <a:bodyPr/>
          <a:lstStyle/>
          <a:p>
            <a:pPr algn="ctr">
              <a:defRPr/>
            </a:pPr>
            <a:r>
              <a:rPr lang="ar-OM" sz="3100" b="1" dirty="0">
                <a:solidFill>
                  <a:srgbClr val="C00000"/>
                </a:solidFill>
                <a:latin typeface="+mn-lt"/>
                <a:ea typeface="+mn-ea"/>
                <a:cs typeface="+mn-cs"/>
              </a:rPr>
              <a:t>الإحصائيات الخاصة بذوي الإعاقة في سلطنة </a:t>
            </a:r>
            <a:r>
              <a:rPr lang="ar-OM" sz="3100" b="1" dirty="0" smtClean="0">
                <a:solidFill>
                  <a:srgbClr val="C00000"/>
                </a:solidFill>
                <a:latin typeface="+mn-lt"/>
                <a:ea typeface="+mn-ea"/>
                <a:cs typeface="+mn-cs"/>
              </a:rPr>
              <a:t>عمان :</a:t>
            </a:r>
            <a:br>
              <a:rPr lang="ar-OM" sz="3100" b="1" dirty="0" smtClean="0">
                <a:solidFill>
                  <a:srgbClr val="C00000"/>
                </a:solidFill>
                <a:latin typeface="+mn-lt"/>
                <a:ea typeface="+mn-ea"/>
                <a:cs typeface="+mn-cs"/>
              </a:rPr>
            </a:br>
            <a:r>
              <a:rPr lang="ar-OM" sz="3100" b="1" dirty="0" smtClean="0">
                <a:solidFill>
                  <a:srgbClr val="C00000"/>
                </a:solidFill>
                <a:latin typeface="+mn-lt"/>
                <a:ea typeface="+mn-ea"/>
                <a:cs typeface="+mn-cs"/>
              </a:rPr>
              <a:t> </a:t>
            </a:r>
            <a:endParaRPr lang="ar-OM" sz="3100" b="1" dirty="0">
              <a:solidFill>
                <a:srgbClr val="C00000"/>
              </a:solidFill>
              <a:latin typeface="+mn-lt"/>
              <a:ea typeface="+mn-ea"/>
              <a:cs typeface="+mn-cs"/>
            </a:endParaRPr>
          </a:p>
        </p:txBody>
      </p:sp>
      <p:graphicFrame>
        <p:nvGraphicFramePr>
          <p:cNvPr id="6" name="عنصر نائب للمحتوى 3"/>
          <p:cNvGraphicFramePr>
            <a:graphicFrameLocks/>
          </p:cNvGraphicFramePr>
          <p:nvPr>
            <p:extLst>
              <p:ext uri="{D42A27DB-BD31-4B8C-83A1-F6EECF244321}">
                <p14:modId xmlns:p14="http://schemas.microsoft.com/office/powerpoint/2010/main" val="738030253"/>
              </p:ext>
            </p:extLst>
          </p:nvPr>
        </p:nvGraphicFramePr>
        <p:xfrm>
          <a:off x="755576" y="3645024"/>
          <a:ext cx="7591425" cy="2592387"/>
        </p:xfrm>
        <a:graphic>
          <a:graphicData uri="http://schemas.openxmlformats.org/drawingml/2006/table">
            <a:tbl>
              <a:tblPr rtl="1"/>
              <a:tblGrid>
                <a:gridCol w="1908293">
                  <a:extLst>
                    <a:ext uri="{9D8B030D-6E8A-4147-A177-3AD203B41FA5}">
                      <a16:colId xmlns="" xmlns:a16="http://schemas.microsoft.com/office/drawing/2014/main" val="2736687012"/>
                    </a:ext>
                  </a:extLst>
                </a:gridCol>
                <a:gridCol w="1812878">
                  <a:extLst>
                    <a:ext uri="{9D8B030D-6E8A-4147-A177-3AD203B41FA5}">
                      <a16:colId xmlns="" xmlns:a16="http://schemas.microsoft.com/office/drawing/2014/main" val="649061459"/>
                    </a:ext>
                  </a:extLst>
                </a:gridCol>
                <a:gridCol w="1985815">
                  <a:extLst>
                    <a:ext uri="{9D8B030D-6E8A-4147-A177-3AD203B41FA5}">
                      <a16:colId xmlns="" xmlns:a16="http://schemas.microsoft.com/office/drawing/2014/main" val="3499186626"/>
                    </a:ext>
                  </a:extLst>
                </a:gridCol>
                <a:gridCol w="1884439">
                  <a:extLst>
                    <a:ext uri="{9D8B030D-6E8A-4147-A177-3AD203B41FA5}">
                      <a16:colId xmlns="" xmlns:a16="http://schemas.microsoft.com/office/drawing/2014/main" val="802206836"/>
                    </a:ext>
                  </a:extLst>
                </a:gridCol>
              </a:tblGrid>
              <a:tr h="676275">
                <a:tc gridSpan="4">
                  <a:txBody>
                    <a:bodyPr/>
                    <a:lstStyle>
                      <a:lvl1pPr marL="0" algn="r" rtl="1" eaLnBrk="1" latinLnBrk="0" hangingPunct="1">
                        <a:defRPr kumimoji="0" kern="1200">
                          <a:solidFill>
                            <a:schemeClr val="dk1"/>
                          </a:solidFill>
                          <a:latin typeface="Calibri"/>
                        </a:defRPr>
                      </a:lvl1pPr>
                      <a:lvl2pPr marL="457200" algn="r" rtl="1" eaLnBrk="1" latinLnBrk="0" hangingPunct="1">
                        <a:defRPr kumimoji="0" kern="1200">
                          <a:solidFill>
                            <a:schemeClr val="dk1"/>
                          </a:solidFill>
                          <a:latin typeface="Calibri"/>
                        </a:defRPr>
                      </a:lvl2pPr>
                      <a:lvl3pPr marL="914400" algn="r" rtl="1" eaLnBrk="1" latinLnBrk="0" hangingPunct="1">
                        <a:defRPr kumimoji="0" kern="1200">
                          <a:solidFill>
                            <a:schemeClr val="dk1"/>
                          </a:solidFill>
                          <a:latin typeface="Calibri"/>
                        </a:defRPr>
                      </a:lvl3pPr>
                      <a:lvl4pPr marL="1371600" algn="r" rtl="1" eaLnBrk="1" latinLnBrk="0" hangingPunct="1">
                        <a:defRPr kumimoji="0" kern="1200">
                          <a:solidFill>
                            <a:schemeClr val="dk1"/>
                          </a:solidFill>
                          <a:latin typeface="Calibri"/>
                        </a:defRPr>
                      </a:lvl4pPr>
                      <a:lvl5pPr marL="1828800" algn="r" rtl="1" eaLnBrk="1" latinLnBrk="0" hangingPunct="1">
                        <a:defRPr kumimoji="0" kern="1200">
                          <a:solidFill>
                            <a:schemeClr val="dk1"/>
                          </a:solidFill>
                          <a:latin typeface="Calibri"/>
                        </a:defRPr>
                      </a:lvl5pPr>
                      <a:lvl6pPr marL="2286000" algn="r" rtl="1" eaLnBrk="1" latinLnBrk="0" hangingPunct="1">
                        <a:defRPr kumimoji="0" kern="1200">
                          <a:solidFill>
                            <a:schemeClr val="dk1"/>
                          </a:solidFill>
                          <a:latin typeface="Calibri"/>
                        </a:defRPr>
                      </a:lvl6pPr>
                      <a:lvl7pPr marL="2743200" algn="r" rtl="1" eaLnBrk="1" latinLnBrk="0" hangingPunct="1">
                        <a:defRPr kumimoji="0" kern="1200">
                          <a:solidFill>
                            <a:schemeClr val="dk1"/>
                          </a:solidFill>
                          <a:latin typeface="Calibri"/>
                        </a:defRPr>
                      </a:lvl7pPr>
                      <a:lvl8pPr marL="3200400" algn="r" rtl="1" eaLnBrk="1" latinLnBrk="0" hangingPunct="1">
                        <a:defRPr kumimoji="0" kern="1200">
                          <a:solidFill>
                            <a:schemeClr val="dk1"/>
                          </a:solidFill>
                          <a:latin typeface="Calibri"/>
                        </a:defRPr>
                      </a:lvl8pPr>
                      <a:lvl9pPr marL="3657600" algn="r" rtl="1" eaLnBrk="1" latinLnBrk="0" hangingPunct="1">
                        <a:defRPr kumimoji="0" kern="1200">
                          <a:solidFill>
                            <a:schemeClr val="dk1"/>
                          </a:solidFill>
                          <a:latin typeface="Calibri"/>
                        </a:defRPr>
                      </a:lvl9pPr>
                    </a:lstStyle>
                    <a:p>
                      <a:pPr algn="ctr" rtl="1" fontAlgn="ctr"/>
                      <a:r>
                        <a:rPr lang="ar-OM" sz="2400" u="none" strike="noStrike" dirty="0">
                          <a:effectLst/>
                        </a:rPr>
                        <a:t>العاملين من ذوي الإعاقة حسب قطاع العمل</a:t>
                      </a:r>
                      <a:endParaRPr lang="ar-OM" sz="2400" b="0" i="0" u="none" strike="noStrike" dirty="0">
                        <a:effectLst/>
                        <a:latin typeface="Arial" panose="020B060402020202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4891E">
                        <a:tint val="20000"/>
                      </a:srgbClr>
                    </a:solidFill>
                  </a:tcPr>
                </a:tc>
                <a:tc hMerge="1">
                  <a:txBody>
                    <a:bodyPr/>
                    <a:lstStyle/>
                    <a:p>
                      <a:pPr rtl="1"/>
                      <a:endParaRPr lang="ar-OM"/>
                    </a:p>
                  </a:txBody>
                  <a:tcPr/>
                </a:tc>
                <a:tc hMerge="1">
                  <a:txBody>
                    <a:bodyPr/>
                    <a:lstStyle/>
                    <a:p>
                      <a:pPr rtl="1"/>
                      <a:endParaRPr lang="ar-OM"/>
                    </a:p>
                  </a:txBody>
                  <a:tcPr/>
                </a:tc>
                <a:tc hMerge="1">
                  <a:txBody>
                    <a:bodyPr/>
                    <a:lstStyle/>
                    <a:p>
                      <a:pPr rtl="1"/>
                      <a:endParaRPr lang="ar-OM"/>
                    </a:p>
                  </a:txBody>
                  <a:tcPr/>
                </a:tc>
                <a:extLst>
                  <a:ext uri="{0D108BD9-81ED-4DB2-BD59-A6C34878D82A}">
                    <a16:rowId xmlns="" xmlns:a16="http://schemas.microsoft.com/office/drawing/2014/main" val="3150812811"/>
                  </a:ext>
                </a:extLst>
              </a:tr>
              <a:tr h="479028">
                <a:tc>
                  <a:txBody>
                    <a:bodyPr/>
                    <a:lstStyle>
                      <a:lvl1pPr marL="0" algn="r" rtl="1" eaLnBrk="1" latinLnBrk="0" hangingPunct="1">
                        <a:defRPr kumimoji="0" kern="1200">
                          <a:solidFill>
                            <a:schemeClr val="dk1"/>
                          </a:solidFill>
                          <a:latin typeface="Calibri"/>
                        </a:defRPr>
                      </a:lvl1pPr>
                      <a:lvl2pPr marL="457200" algn="r" rtl="1" eaLnBrk="1" latinLnBrk="0" hangingPunct="1">
                        <a:defRPr kumimoji="0" kern="1200">
                          <a:solidFill>
                            <a:schemeClr val="dk1"/>
                          </a:solidFill>
                          <a:latin typeface="Calibri"/>
                        </a:defRPr>
                      </a:lvl2pPr>
                      <a:lvl3pPr marL="914400" algn="r" rtl="1" eaLnBrk="1" latinLnBrk="0" hangingPunct="1">
                        <a:defRPr kumimoji="0" kern="1200">
                          <a:solidFill>
                            <a:schemeClr val="dk1"/>
                          </a:solidFill>
                          <a:latin typeface="Calibri"/>
                        </a:defRPr>
                      </a:lvl3pPr>
                      <a:lvl4pPr marL="1371600" algn="r" rtl="1" eaLnBrk="1" latinLnBrk="0" hangingPunct="1">
                        <a:defRPr kumimoji="0" kern="1200">
                          <a:solidFill>
                            <a:schemeClr val="dk1"/>
                          </a:solidFill>
                          <a:latin typeface="Calibri"/>
                        </a:defRPr>
                      </a:lvl4pPr>
                      <a:lvl5pPr marL="1828800" algn="r" rtl="1" eaLnBrk="1" latinLnBrk="0" hangingPunct="1">
                        <a:defRPr kumimoji="0" kern="1200">
                          <a:solidFill>
                            <a:schemeClr val="dk1"/>
                          </a:solidFill>
                          <a:latin typeface="Calibri"/>
                        </a:defRPr>
                      </a:lvl5pPr>
                      <a:lvl6pPr marL="2286000" algn="r" rtl="1" eaLnBrk="1" latinLnBrk="0" hangingPunct="1">
                        <a:defRPr kumimoji="0" kern="1200">
                          <a:solidFill>
                            <a:schemeClr val="dk1"/>
                          </a:solidFill>
                          <a:latin typeface="Calibri"/>
                        </a:defRPr>
                      </a:lvl6pPr>
                      <a:lvl7pPr marL="2743200" algn="r" rtl="1" eaLnBrk="1" latinLnBrk="0" hangingPunct="1">
                        <a:defRPr kumimoji="0" kern="1200">
                          <a:solidFill>
                            <a:schemeClr val="dk1"/>
                          </a:solidFill>
                          <a:latin typeface="Calibri"/>
                        </a:defRPr>
                      </a:lvl7pPr>
                      <a:lvl8pPr marL="3200400" algn="r" rtl="1" eaLnBrk="1" latinLnBrk="0" hangingPunct="1">
                        <a:defRPr kumimoji="0" kern="1200">
                          <a:solidFill>
                            <a:schemeClr val="dk1"/>
                          </a:solidFill>
                          <a:latin typeface="Calibri"/>
                        </a:defRPr>
                      </a:lvl8pPr>
                      <a:lvl9pPr marL="3657600" algn="r" rtl="1" eaLnBrk="1" latinLnBrk="0" hangingPunct="1">
                        <a:defRPr kumimoji="0" kern="1200">
                          <a:solidFill>
                            <a:schemeClr val="dk1"/>
                          </a:solidFill>
                          <a:latin typeface="Calibri"/>
                        </a:defRPr>
                      </a:lvl9pPr>
                    </a:lstStyle>
                    <a:p>
                      <a:pPr algn="ctr" rtl="1" fontAlgn="ctr"/>
                      <a:r>
                        <a:rPr lang="ar-OM" sz="2400" u="none" strike="noStrike">
                          <a:effectLst/>
                        </a:rPr>
                        <a:t>قطاع العمل</a:t>
                      </a:r>
                      <a:endParaRPr lang="ar-OM" sz="2400" b="1" i="0" u="none" strike="noStrike">
                        <a:solidFill>
                          <a:srgbClr val="000000"/>
                        </a:solidFill>
                        <a:effectLst/>
                        <a:latin typeface="Arial" panose="020B060402020202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EECE1">
                        <a:lumMod val="75000"/>
                      </a:srgbClr>
                    </a:solidFill>
                  </a:tcPr>
                </a:tc>
                <a:tc>
                  <a:txBody>
                    <a:bodyPr/>
                    <a:lstStyle>
                      <a:lvl1pPr marL="0" algn="r" rtl="1" eaLnBrk="1" latinLnBrk="0" hangingPunct="1">
                        <a:defRPr kumimoji="0" kern="1200">
                          <a:solidFill>
                            <a:schemeClr val="dk1"/>
                          </a:solidFill>
                          <a:latin typeface="Calibri"/>
                        </a:defRPr>
                      </a:lvl1pPr>
                      <a:lvl2pPr marL="457200" algn="r" rtl="1" eaLnBrk="1" latinLnBrk="0" hangingPunct="1">
                        <a:defRPr kumimoji="0" kern="1200">
                          <a:solidFill>
                            <a:schemeClr val="dk1"/>
                          </a:solidFill>
                          <a:latin typeface="Calibri"/>
                        </a:defRPr>
                      </a:lvl2pPr>
                      <a:lvl3pPr marL="914400" algn="r" rtl="1" eaLnBrk="1" latinLnBrk="0" hangingPunct="1">
                        <a:defRPr kumimoji="0" kern="1200">
                          <a:solidFill>
                            <a:schemeClr val="dk1"/>
                          </a:solidFill>
                          <a:latin typeface="Calibri"/>
                        </a:defRPr>
                      </a:lvl3pPr>
                      <a:lvl4pPr marL="1371600" algn="r" rtl="1" eaLnBrk="1" latinLnBrk="0" hangingPunct="1">
                        <a:defRPr kumimoji="0" kern="1200">
                          <a:solidFill>
                            <a:schemeClr val="dk1"/>
                          </a:solidFill>
                          <a:latin typeface="Calibri"/>
                        </a:defRPr>
                      </a:lvl4pPr>
                      <a:lvl5pPr marL="1828800" algn="r" rtl="1" eaLnBrk="1" latinLnBrk="0" hangingPunct="1">
                        <a:defRPr kumimoji="0" kern="1200">
                          <a:solidFill>
                            <a:schemeClr val="dk1"/>
                          </a:solidFill>
                          <a:latin typeface="Calibri"/>
                        </a:defRPr>
                      </a:lvl5pPr>
                      <a:lvl6pPr marL="2286000" algn="r" rtl="1" eaLnBrk="1" latinLnBrk="0" hangingPunct="1">
                        <a:defRPr kumimoji="0" kern="1200">
                          <a:solidFill>
                            <a:schemeClr val="dk1"/>
                          </a:solidFill>
                          <a:latin typeface="Calibri"/>
                        </a:defRPr>
                      </a:lvl6pPr>
                      <a:lvl7pPr marL="2743200" algn="r" rtl="1" eaLnBrk="1" latinLnBrk="0" hangingPunct="1">
                        <a:defRPr kumimoji="0" kern="1200">
                          <a:solidFill>
                            <a:schemeClr val="dk1"/>
                          </a:solidFill>
                          <a:latin typeface="Calibri"/>
                        </a:defRPr>
                      </a:lvl7pPr>
                      <a:lvl8pPr marL="3200400" algn="r" rtl="1" eaLnBrk="1" latinLnBrk="0" hangingPunct="1">
                        <a:defRPr kumimoji="0" kern="1200">
                          <a:solidFill>
                            <a:schemeClr val="dk1"/>
                          </a:solidFill>
                          <a:latin typeface="Calibri"/>
                        </a:defRPr>
                      </a:lvl8pPr>
                      <a:lvl9pPr marL="3657600" algn="r" rtl="1" eaLnBrk="1" latinLnBrk="0" hangingPunct="1">
                        <a:defRPr kumimoji="0" kern="1200">
                          <a:solidFill>
                            <a:schemeClr val="dk1"/>
                          </a:solidFill>
                          <a:latin typeface="Calibri"/>
                        </a:defRPr>
                      </a:lvl9pPr>
                    </a:lstStyle>
                    <a:p>
                      <a:pPr algn="ctr" rtl="1" fontAlgn="ctr"/>
                      <a:r>
                        <a:rPr lang="ar-OM" sz="2400" u="none" strike="noStrike" dirty="0">
                          <a:effectLst/>
                        </a:rPr>
                        <a:t>ذكور</a:t>
                      </a:r>
                      <a:endParaRPr lang="ar-OM" sz="2400" b="1" i="0" u="none" strike="noStrike" dirty="0">
                        <a:solidFill>
                          <a:srgbClr val="000000"/>
                        </a:solidFill>
                        <a:effectLst/>
                        <a:latin typeface="Arial" panose="020B060402020202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EECE1">
                        <a:lumMod val="75000"/>
                      </a:srgbClr>
                    </a:solidFill>
                  </a:tcPr>
                </a:tc>
                <a:tc>
                  <a:txBody>
                    <a:bodyPr/>
                    <a:lstStyle>
                      <a:lvl1pPr marL="0" algn="r" rtl="1" eaLnBrk="1" latinLnBrk="0" hangingPunct="1">
                        <a:defRPr kumimoji="0" kern="1200">
                          <a:solidFill>
                            <a:schemeClr val="dk1"/>
                          </a:solidFill>
                          <a:latin typeface="Calibri"/>
                        </a:defRPr>
                      </a:lvl1pPr>
                      <a:lvl2pPr marL="457200" algn="r" rtl="1" eaLnBrk="1" latinLnBrk="0" hangingPunct="1">
                        <a:defRPr kumimoji="0" kern="1200">
                          <a:solidFill>
                            <a:schemeClr val="dk1"/>
                          </a:solidFill>
                          <a:latin typeface="Calibri"/>
                        </a:defRPr>
                      </a:lvl2pPr>
                      <a:lvl3pPr marL="914400" algn="r" rtl="1" eaLnBrk="1" latinLnBrk="0" hangingPunct="1">
                        <a:defRPr kumimoji="0" kern="1200">
                          <a:solidFill>
                            <a:schemeClr val="dk1"/>
                          </a:solidFill>
                          <a:latin typeface="Calibri"/>
                        </a:defRPr>
                      </a:lvl3pPr>
                      <a:lvl4pPr marL="1371600" algn="r" rtl="1" eaLnBrk="1" latinLnBrk="0" hangingPunct="1">
                        <a:defRPr kumimoji="0" kern="1200">
                          <a:solidFill>
                            <a:schemeClr val="dk1"/>
                          </a:solidFill>
                          <a:latin typeface="Calibri"/>
                        </a:defRPr>
                      </a:lvl4pPr>
                      <a:lvl5pPr marL="1828800" algn="r" rtl="1" eaLnBrk="1" latinLnBrk="0" hangingPunct="1">
                        <a:defRPr kumimoji="0" kern="1200">
                          <a:solidFill>
                            <a:schemeClr val="dk1"/>
                          </a:solidFill>
                          <a:latin typeface="Calibri"/>
                        </a:defRPr>
                      </a:lvl5pPr>
                      <a:lvl6pPr marL="2286000" algn="r" rtl="1" eaLnBrk="1" latinLnBrk="0" hangingPunct="1">
                        <a:defRPr kumimoji="0" kern="1200">
                          <a:solidFill>
                            <a:schemeClr val="dk1"/>
                          </a:solidFill>
                          <a:latin typeface="Calibri"/>
                        </a:defRPr>
                      </a:lvl6pPr>
                      <a:lvl7pPr marL="2743200" algn="r" rtl="1" eaLnBrk="1" latinLnBrk="0" hangingPunct="1">
                        <a:defRPr kumimoji="0" kern="1200">
                          <a:solidFill>
                            <a:schemeClr val="dk1"/>
                          </a:solidFill>
                          <a:latin typeface="Calibri"/>
                        </a:defRPr>
                      </a:lvl7pPr>
                      <a:lvl8pPr marL="3200400" algn="r" rtl="1" eaLnBrk="1" latinLnBrk="0" hangingPunct="1">
                        <a:defRPr kumimoji="0" kern="1200">
                          <a:solidFill>
                            <a:schemeClr val="dk1"/>
                          </a:solidFill>
                          <a:latin typeface="Calibri"/>
                        </a:defRPr>
                      </a:lvl8pPr>
                      <a:lvl9pPr marL="3657600" algn="r" rtl="1" eaLnBrk="1" latinLnBrk="0" hangingPunct="1">
                        <a:defRPr kumimoji="0" kern="1200">
                          <a:solidFill>
                            <a:schemeClr val="dk1"/>
                          </a:solidFill>
                          <a:latin typeface="Calibri"/>
                        </a:defRPr>
                      </a:lvl9pPr>
                    </a:lstStyle>
                    <a:p>
                      <a:pPr algn="ctr" rtl="1" fontAlgn="ctr"/>
                      <a:r>
                        <a:rPr lang="ar-OM" sz="2400" u="none" strike="noStrike" dirty="0">
                          <a:effectLst/>
                        </a:rPr>
                        <a:t>اناث</a:t>
                      </a:r>
                      <a:endParaRPr lang="ar-OM" sz="2400" b="1" i="0" u="none" strike="noStrike" dirty="0">
                        <a:solidFill>
                          <a:srgbClr val="000000"/>
                        </a:solidFill>
                        <a:effectLst/>
                        <a:latin typeface="Arial" panose="020B060402020202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EECE1">
                        <a:lumMod val="75000"/>
                      </a:srgbClr>
                    </a:solidFill>
                  </a:tcPr>
                </a:tc>
                <a:tc>
                  <a:txBody>
                    <a:bodyPr/>
                    <a:lstStyle>
                      <a:lvl1pPr marL="0" algn="r" rtl="1" eaLnBrk="1" latinLnBrk="0" hangingPunct="1">
                        <a:defRPr kumimoji="0" kern="1200">
                          <a:solidFill>
                            <a:schemeClr val="dk1"/>
                          </a:solidFill>
                          <a:latin typeface="Calibri"/>
                        </a:defRPr>
                      </a:lvl1pPr>
                      <a:lvl2pPr marL="457200" algn="r" rtl="1" eaLnBrk="1" latinLnBrk="0" hangingPunct="1">
                        <a:defRPr kumimoji="0" kern="1200">
                          <a:solidFill>
                            <a:schemeClr val="dk1"/>
                          </a:solidFill>
                          <a:latin typeface="Calibri"/>
                        </a:defRPr>
                      </a:lvl2pPr>
                      <a:lvl3pPr marL="914400" algn="r" rtl="1" eaLnBrk="1" latinLnBrk="0" hangingPunct="1">
                        <a:defRPr kumimoji="0" kern="1200">
                          <a:solidFill>
                            <a:schemeClr val="dk1"/>
                          </a:solidFill>
                          <a:latin typeface="Calibri"/>
                        </a:defRPr>
                      </a:lvl3pPr>
                      <a:lvl4pPr marL="1371600" algn="r" rtl="1" eaLnBrk="1" latinLnBrk="0" hangingPunct="1">
                        <a:defRPr kumimoji="0" kern="1200">
                          <a:solidFill>
                            <a:schemeClr val="dk1"/>
                          </a:solidFill>
                          <a:latin typeface="Calibri"/>
                        </a:defRPr>
                      </a:lvl4pPr>
                      <a:lvl5pPr marL="1828800" algn="r" rtl="1" eaLnBrk="1" latinLnBrk="0" hangingPunct="1">
                        <a:defRPr kumimoji="0" kern="1200">
                          <a:solidFill>
                            <a:schemeClr val="dk1"/>
                          </a:solidFill>
                          <a:latin typeface="Calibri"/>
                        </a:defRPr>
                      </a:lvl5pPr>
                      <a:lvl6pPr marL="2286000" algn="r" rtl="1" eaLnBrk="1" latinLnBrk="0" hangingPunct="1">
                        <a:defRPr kumimoji="0" kern="1200">
                          <a:solidFill>
                            <a:schemeClr val="dk1"/>
                          </a:solidFill>
                          <a:latin typeface="Calibri"/>
                        </a:defRPr>
                      </a:lvl6pPr>
                      <a:lvl7pPr marL="2743200" algn="r" rtl="1" eaLnBrk="1" latinLnBrk="0" hangingPunct="1">
                        <a:defRPr kumimoji="0" kern="1200">
                          <a:solidFill>
                            <a:schemeClr val="dk1"/>
                          </a:solidFill>
                          <a:latin typeface="Calibri"/>
                        </a:defRPr>
                      </a:lvl7pPr>
                      <a:lvl8pPr marL="3200400" algn="r" rtl="1" eaLnBrk="1" latinLnBrk="0" hangingPunct="1">
                        <a:defRPr kumimoji="0" kern="1200">
                          <a:solidFill>
                            <a:schemeClr val="dk1"/>
                          </a:solidFill>
                          <a:latin typeface="Calibri"/>
                        </a:defRPr>
                      </a:lvl8pPr>
                      <a:lvl9pPr marL="3657600" algn="r" rtl="1" eaLnBrk="1" latinLnBrk="0" hangingPunct="1">
                        <a:defRPr kumimoji="0" kern="1200">
                          <a:solidFill>
                            <a:schemeClr val="dk1"/>
                          </a:solidFill>
                          <a:latin typeface="Calibri"/>
                        </a:defRPr>
                      </a:lvl9pPr>
                    </a:lstStyle>
                    <a:p>
                      <a:pPr algn="ctr" rtl="1" fontAlgn="ctr"/>
                      <a:r>
                        <a:rPr lang="ar-OM" sz="2400" u="none" strike="noStrike" dirty="0">
                          <a:effectLst/>
                        </a:rPr>
                        <a:t>الإجمالي</a:t>
                      </a:r>
                      <a:endParaRPr lang="ar-OM" sz="2400" b="1" i="0" u="none" strike="noStrike" dirty="0">
                        <a:solidFill>
                          <a:srgbClr val="000000"/>
                        </a:solidFill>
                        <a:effectLst/>
                        <a:latin typeface="Arial" panose="020B060402020202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EECE1">
                        <a:lumMod val="75000"/>
                      </a:srgbClr>
                    </a:solidFill>
                  </a:tcPr>
                </a:tc>
                <a:extLst>
                  <a:ext uri="{0D108BD9-81ED-4DB2-BD59-A6C34878D82A}">
                    <a16:rowId xmlns="" xmlns:a16="http://schemas.microsoft.com/office/drawing/2014/main" val="1198345767"/>
                  </a:ext>
                </a:extLst>
              </a:tr>
              <a:tr h="479028">
                <a:tc>
                  <a:txBody>
                    <a:bodyPr/>
                    <a:lstStyle>
                      <a:lvl1pPr marL="0" algn="r" rtl="1" eaLnBrk="1" latinLnBrk="0" hangingPunct="1">
                        <a:defRPr kumimoji="0" kern="1200">
                          <a:solidFill>
                            <a:schemeClr val="dk1"/>
                          </a:solidFill>
                          <a:latin typeface="Calibri"/>
                        </a:defRPr>
                      </a:lvl1pPr>
                      <a:lvl2pPr marL="457200" algn="r" rtl="1" eaLnBrk="1" latinLnBrk="0" hangingPunct="1">
                        <a:defRPr kumimoji="0" kern="1200">
                          <a:solidFill>
                            <a:schemeClr val="dk1"/>
                          </a:solidFill>
                          <a:latin typeface="Calibri"/>
                        </a:defRPr>
                      </a:lvl2pPr>
                      <a:lvl3pPr marL="914400" algn="r" rtl="1" eaLnBrk="1" latinLnBrk="0" hangingPunct="1">
                        <a:defRPr kumimoji="0" kern="1200">
                          <a:solidFill>
                            <a:schemeClr val="dk1"/>
                          </a:solidFill>
                          <a:latin typeface="Calibri"/>
                        </a:defRPr>
                      </a:lvl3pPr>
                      <a:lvl4pPr marL="1371600" algn="r" rtl="1" eaLnBrk="1" latinLnBrk="0" hangingPunct="1">
                        <a:defRPr kumimoji="0" kern="1200">
                          <a:solidFill>
                            <a:schemeClr val="dk1"/>
                          </a:solidFill>
                          <a:latin typeface="Calibri"/>
                        </a:defRPr>
                      </a:lvl4pPr>
                      <a:lvl5pPr marL="1828800" algn="r" rtl="1" eaLnBrk="1" latinLnBrk="0" hangingPunct="1">
                        <a:defRPr kumimoji="0" kern="1200">
                          <a:solidFill>
                            <a:schemeClr val="dk1"/>
                          </a:solidFill>
                          <a:latin typeface="Calibri"/>
                        </a:defRPr>
                      </a:lvl5pPr>
                      <a:lvl6pPr marL="2286000" algn="r" rtl="1" eaLnBrk="1" latinLnBrk="0" hangingPunct="1">
                        <a:defRPr kumimoji="0" kern="1200">
                          <a:solidFill>
                            <a:schemeClr val="dk1"/>
                          </a:solidFill>
                          <a:latin typeface="Calibri"/>
                        </a:defRPr>
                      </a:lvl6pPr>
                      <a:lvl7pPr marL="2743200" algn="r" rtl="1" eaLnBrk="1" latinLnBrk="0" hangingPunct="1">
                        <a:defRPr kumimoji="0" kern="1200">
                          <a:solidFill>
                            <a:schemeClr val="dk1"/>
                          </a:solidFill>
                          <a:latin typeface="Calibri"/>
                        </a:defRPr>
                      </a:lvl7pPr>
                      <a:lvl8pPr marL="3200400" algn="r" rtl="1" eaLnBrk="1" latinLnBrk="0" hangingPunct="1">
                        <a:defRPr kumimoji="0" kern="1200">
                          <a:solidFill>
                            <a:schemeClr val="dk1"/>
                          </a:solidFill>
                          <a:latin typeface="Calibri"/>
                        </a:defRPr>
                      </a:lvl8pPr>
                      <a:lvl9pPr marL="3657600" algn="r" rtl="1" eaLnBrk="1" latinLnBrk="0" hangingPunct="1">
                        <a:defRPr kumimoji="0" kern="1200">
                          <a:solidFill>
                            <a:schemeClr val="dk1"/>
                          </a:solidFill>
                          <a:latin typeface="Calibri"/>
                        </a:defRPr>
                      </a:lvl9pPr>
                    </a:lstStyle>
                    <a:p>
                      <a:pPr algn="ctr" rtl="1" fontAlgn="ctr"/>
                      <a:r>
                        <a:rPr lang="ar-OM" sz="2400" u="none" strike="noStrike">
                          <a:effectLst/>
                        </a:rPr>
                        <a:t>حكومي</a:t>
                      </a:r>
                      <a:endParaRPr lang="ar-OM" sz="2400" b="1" i="0" u="none" strike="noStrike">
                        <a:solidFill>
                          <a:srgbClr val="000000"/>
                        </a:solidFill>
                        <a:effectLst/>
                        <a:latin typeface="Arial" panose="020B060402020202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4891E">
                        <a:tint val="20000"/>
                      </a:srgbClr>
                    </a:solidFill>
                  </a:tcPr>
                </a:tc>
                <a:tc>
                  <a:txBody>
                    <a:bodyPr/>
                    <a:lstStyle>
                      <a:lvl1pPr marL="0" algn="r" rtl="1" eaLnBrk="1" latinLnBrk="0" hangingPunct="1">
                        <a:defRPr kumimoji="0" kern="1200">
                          <a:solidFill>
                            <a:schemeClr val="dk1"/>
                          </a:solidFill>
                          <a:latin typeface="Calibri"/>
                        </a:defRPr>
                      </a:lvl1pPr>
                      <a:lvl2pPr marL="457200" algn="r" rtl="1" eaLnBrk="1" latinLnBrk="0" hangingPunct="1">
                        <a:defRPr kumimoji="0" kern="1200">
                          <a:solidFill>
                            <a:schemeClr val="dk1"/>
                          </a:solidFill>
                          <a:latin typeface="Calibri"/>
                        </a:defRPr>
                      </a:lvl2pPr>
                      <a:lvl3pPr marL="914400" algn="r" rtl="1" eaLnBrk="1" latinLnBrk="0" hangingPunct="1">
                        <a:defRPr kumimoji="0" kern="1200">
                          <a:solidFill>
                            <a:schemeClr val="dk1"/>
                          </a:solidFill>
                          <a:latin typeface="Calibri"/>
                        </a:defRPr>
                      </a:lvl3pPr>
                      <a:lvl4pPr marL="1371600" algn="r" rtl="1" eaLnBrk="1" latinLnBrk="0" hangingPunct="1">
                        <a:defRPr kumimoji="0" kern="1200">
                          <a:solidFill>
                            <a:schemeClr val="dk1"/>
                          </a:solidFill>
                          <a:latin typeface="Calibri"/>
                        </a:defRPr>
                      </a:lvl4pPr>
                      <a:lvl5pPr marL="1828800" algn="r" rtl="1" eaLnBrk="1" latinLnBrk="0" hangingPunct="1">
                        <a:defRPr kumimoji="0" kern="1200">
                          <a:solidFill>
                            <a:schemeClr val="dk1"/>
                          </a:solidFill>
                          <a:latin typeface="Calibri"/>
                        </a:defRPr>
                      </a:lvl5pPr>
                      <a:lvl6pPr marL="2286000" algn="r" rtl="1" eaLnBrk="1" latinLnBrk="0" hangingPunct="1">
                        <a:defRPr kumimoji="0" kern="1200">
                          <a:solidFill>
                            <a:schemeClr val="dk1"/>
                          </a:solidFill>
                          <a:latin typeface="Calibri"/>
                        </a:defRPr>
                      </a:lvl6pPr>
                      <a:lvl7pPr marL="2743200" algn="r" rtl="1" eaLnBrk="1" latinLnBrk="0" hangingPunct="1">
                        <a:defRPr kumimoji="0" kern="1200">
                          <a:solidFill>
                            <a:schemeClr val="dk1"/>
                          </a:solidFill>
                          <a:latin typeface="Calibri"/>
                        </a:defRPr>
                      </a:lvl7pPr>
                      <a:lvl8pPr marL="3200400" algn="r" rtl="1" eaLnBrk="1" latinLnBrk="0" hangingPunct="1">
                        <a:defRPr kumimoji="0" kern="1200">
                          <a:solidFill>
                            <a:schemeClr val="dk1"/>
                          </a:solidFill>
                          <a:latin typeface="Calibri"/>
                        </a:defRPr>
                      </a:lvl8pPr>
                      <a:lvl9pPr marL="3657600" algn="r" rtl="1" eaLnBrk="1" latinLnBrk="0" hangingPunct="1">
                        <a:defRPr kumimoji="0" kern="1200">
                          <a:solidFill>
                            <a:schemeClr val="dk1"/>
                          </a:solidFill>
                          <a:latin typeface="Calibri"/>
                        </a:defRPr>
                      </a:lvl9pPr>
                    </a:lstStyle>
                    <a:p>
                      <a:pPr algn="ctr" rtl="0" fontAlgn="ctr"/>
                      <a:r>
                        <a:rPr lang="ar-OM" sz="2400" u="none" strike="noStrike">
                          <a:effectLst/>
                        </a:rPr>
                        <a:t>809</a:t>
                      </a:r>
                      <a:endParaRPr lang="ar-OM" sz="2400" b="0" i="0" u="none" strike="noStrike">
                        <a:solidFill>
                          <a:srgbClr val="000000"/>
                        </a:solidFill>
                        <a:effectLst/>
                        <a:latin typeface="Arial" panose="020B060402020202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F4891E">
                        <a:tint val="20000"/>
                      </a:srgbClr>
                    </a:solidFill>
                  </a:tcPr>
                </a:tc>
                <a:tc>
                  <a:txBody>
                    <a:bodyPr/>
                    <a:lstStyle>
                      <a:lvl1pPr marL="0" algn="r" rtl="1" eaLnBrk="1" latinLnBrk="0" hangingPunct="1">
                        <a:defRPr kumimoji="0" kern="1200">
                          <a:solidFill>
                            <a:schemeClr val="dk1"/>
                          </a:solidFill>
                          <a:latin typeface="Calibri"/>
                        </a:defRPr>
                      </a:lvl1pPr>
                      <a:lvl2pPr marL="457200" algn="r" rtl="1" eaLnBrk="1" latinLnBrk="0" hangingPunct="1">
                        <a:defRPr kumimoji="0" kern="1200">
                          <a:solidFill>
                            <a:schemeClr val="dk1"/>
                          </a:solidFill>
                          <a:latin typeface="Calibri"/>
                        </a:defRPr>
                      </a:lvl2pPr>
                      <a:lvl3pPr marL="914400" algn="r" rtl="1" eaLnBrk="1" latinLnBrk="0" hangingPunct="1">
                        <a:defRPr kumimoji="0" kern="1200">
                          <a:solidFill>
                            <a:schemeClr val="dk1"/>
                          </a:solidFill>
                          <a:latin typeface="Calibri"/>
                        </a:defRPr>
                      </a:lvl3pPr>
                      <a:lvl4pPr marL="1371600" algn="r" rtl="1" eaLnBrk="1" latinLnBrk="0" hangingPunct="1">
                        <a:defRPr kumimoji="0" kern="1200">
                          <a:solidFill>
                            <a:schemeClr val="dk1"/>
                          </a:solidFill>
                          <a:latin typeface="Calibri"/>
                        </a:defRPr>
                      </a:lvl4pPr>
                      <a:lvl5pPr marL="1828800" algn="r" rtl="1" eaLnBrk="1" latinLnBrk="0" hangingPunct="1">
                        <a:defRPr kumimoji="0" kern="1200">
                          <a:solidFill>
                            <a:schemeClr val="dk1"/>
                          </a:solidFill>
                          <a:latin typeface="Calibri"/>
                        </a:defRPr>
                      </a:lvl5pPr>
                      <a:lvl6pPr marL="2286000" algn="r" rtl="1" eaLnBrk="1" latinLnBrk="0" hangingPunct="1">
                        <a:defRPr kumimoji="0" kern="1200">
                          <a:solidFill>
                            <a:schemeClr val="dk1"/>
                          </a:solidFill>
                          <a:latin typeface="Calibri"/>
                        </a:defRPr>
                      </a:lvl6pPr>
                      <a:lvl7pPr marL="2743200" algn="r" rtl="1" eaLnBrk="1" latinLnBrk="0" hangingPunct="1">
                        <a:defRPr kumimoji="0" kern="1200">
                          <a:solidFill>
                            <a:schemeClr val="dk1"/>
                          </a:solidFill>
                          <a:latin typeface="Calibri"/>
                        </a:defRPr>
                      </a:lvl7pPr>
                      <a:lvl8pPr marL="3200400" algn="r" rtl="1" eaLnBrk="1" latinLnBrk="0" hangingPunct="1">
                        <a:defRPr kumimoji="0" kern="1200">
                          <a:solidFill>
                            <a:schemeClr val="dk1"/>
                          </a:solidFill>
                          <a:latin typeface="Calibri"/>
                        </a:defRPr>
                      </a:lvl8pPr>
                      <a:lvl9pPr marL="3657600" algn="r" rtl="1" eaLnBrk="1" latinLnBrk="0" hangingPunct="1">
                        <a:defRPr kumimoji="0" kern="1200">
                          <a:solidFill>
                            <a:schemeClr val="dk1"/>
                          </a:solidFill>
                          <a:latin typeface="Calibri"/>
                        </a:defRPr>
                      </a:lvl9pPr>
                    </a:lstStyle>
                    <a:p>
                      <a:pPr algn="ctr" rtl="0" fontAlgn="ctr"/>
                      <a:r>
                        <a:rPr lang="ar-OM" sz="2400" u="none" strike="noStrike">
                          <a:effectLst/>
                        </a:rPr>
                        <a:t>127</a:t>
                      </a:r>
                      <a:endParaRPr lang="ar-OM" sz="2400" b="0" i="0" u="none" strike="noStrike">
                        <a:solidFill>
                          <a:srgbClr val="000000"/>
                        </a:solidFill>
                        <a:effectLst/>
                        <a:latin typeface="Arial" panose="020B060402020202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F4891E">
                        <a:tint val="20000"/>
                      </a:srgbClr>
                    </a:solidFill>
                  </a:tcPr>
                </a:tc>
                <a:tc>
                  <a:txBody>
                    <a:bodyPr/>
                    <a:lstStyle>
                      <a:lvl1pPr marL="0" algn="r" rtl="1" eaLnBrk="1" latinLnBrk="0" hangingPunct="1">
                        <a:defRPr kumimoji="0" kern="1200">
                          <a:solidFill>
                            <a:schemeClr val="dk1"/>
                          </a:solidFill>
                          <a:latin typeface="Calibri"/>
                        </a:defRPr>
                      </a:lvl1pPr>
                      <a:lvl2pPr marL="457200" algn="r" rtl="1" eaLnBrk="1" latinLnBrk="0" hangingPunct="1">
                        <a:defRPr kumimoji="0" kern="1200">
                          <a:solidFill>
                            <a:schemeClr val="dk1"/>
                          </a:solidFill>
                          <a:latin typeface="Calibri"/>
                        </a:defRPr>
                      </a:lvl2pPr>
                      <a:lvl3pPr marL="914400" algn="r" rtl="1" eaLnBrk="1" latinLnBrk="0" hangingPunct="1">
                        <a:defRPr kumimoji="0" kern="1200">
                          <a:solidFill>
                            <a:schemeClr val="dk1"/>
                          </a:solidFill>
                          <a:latin typeface="Calibri"/>
                        </a:defRPr>
                      </a:lvl3pPr>
                      <a:lvl4pPr marL="1371600" algn="r" rtl="1" eaLnBrk="1" latinLnBrk="0" hangingPunct="1">
                        <a:defRPr kumimoji="0" kern="1200">
                          <a:solidFill>
                            <a:schemeClr val="dk1"/>
                          </a:solidFill>
                          <a:latin typeface="Calibri"/>
                        </a:defRPr>
                      </a:lvl4pPr>
                      <a:lvl5pPr marL="1828800" algn="r" rtl="1" eaLnBrk="1" latinLnBrk="0" hangingPunct="1">
                        <a:defRPr kumimoji="0" kern="1200">
                          <a:solidFill>
                            <a:schemeClr val="dk1"/>
                          </a:solidFill>
                          <a:latin typeface="Calibri"/>
                        </a:defRPr>
                      </a:lvl5pPr>
                      <a:lvl6pPr marL="2286000" algn="r" rtl="1" eaLnBrk="1" latinLnBrk="0" hangingPunct="1">
                        <a:defRPr kumimoji="0" kern="1200">
                          <a:solidFill>
                            <a:schemeClr val="dk1"/>
                          </a:solidFill>
                          <a:latin typeface="Calibri"/>
                        </a:defRPr>
                      </a:lvl6pPr>
                      <a:lvl7pPr marL="2743200" algn="r" rtl="1" eaLnBrk="1" latinLnBrk="0" hangingPunct="1">
                        <a:defRPr kumimoji="0" kern="1200">
                          <a:solidFill>
                            <a:schemeClr val="dk1"/>
                          </a:solidFill>
                          <a:latin typeface="Calibri"/>
                        </a:defRPr>
                      </a:lvl7pPr>
                      <a:lvl8pPr marL="3200400" algn="r" rtl="1" eaLnBrk="1" latinLnBrk="0" hangingPunct="1">
                        <a:defRPr kumimoji="0" kern="1200">
                          <a:solidFill>
                            <a:schemeClr val="dk1"/>
                          </a:solidFill>
                          <a:latin typeface="Calibri"/>
                        </a:defRPr>
                      </a:lvl8pPr>
                      <a:lvl9pPr marL="3657600" algn="r" rtl="1" eaLnBrk="1" latinLnBrk="0" hangingPunct="1">
                        <a:defRPr kumimoji="0" kern="1200">
                          <a:solidFill>
                            <a:schemeClr val="dk1"/>
                          </a:solidFill>
                          <a:latin typeface="Calibri"/>
                        </a:defRPr>
                      </a:lvl9pPr>
                    </a:lstStyle>
                    <a:p>
                      <a:pPr algn="ctr" rtl="0" fontAlgn="ctr"/>
                      <a:r>
                        <a:rPr lang="ar-OM" sz="2400" u="none" strike="noStrike">
                          <a:effectLst/>
                        </a:rPr>
                        <a:t>936</a:t>
                      </a:r>
                      <a:endParaRPr lang="ar-OM" sz="2400" b="0" i="0" u="none" strike="noStrike">
                        <a:solidFill>
                          <a:srgbClr val="000000"/>
                        </a:solidFill>
                        <a:effectLst/>
                        <a:latin typeface="Arial" panose="020B060402020202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F4891E">
                        <a:tint val="20000"/>
                      </a:srgbClr>
                    </a:solidFill>
                  </a:tcPr>
                </a:tc>
                <a:extLst>
                  <a:ext uri="{0D108BD9-81ED-4DB2-BD59-A6C34878D82A}">
                    <a16:rowId xmlns="" xmlns:a16="http://schemas.microsoft.com/office/drawing/2014/main" val="1892873572"/>
                  </a:ext>
                </a:extLst>
              </a:tr>
              <a:tr h="479028">
                <a:tc>
                  <a:txBody>
                    <a:bodyPr/>
                    <a:lstStyle>
                      <a:lvl1pPr marL="0" algn="r" rtl="1" eaLnBrk="1" latinLnBrk="0" hangingPunct="1">
                        <a:defRPr kumimoji="0" kern="1200">
                          <a:solidFill>
                            <a:schemeClr val="dk1"/>
                          </a:solidFill>
                          <a:latin typeface="Calibri"/>
                        </a:defRPr>
                      </a:lvl1pPr>
                      <a:lvl2pPr marL="457200" algn="r" rtl="1" eaLnBrk="1" latinLnBrk="0" hangingPunct="1">
                        <a:defRPr kumimoji="0" kern="1200">
                          <a:solidFill>
                            <a:schemeClr val="dk1"/>
                          </a:solidFill>
                          <a:latin typeface="Calibri"/>
                        </a:defRPr>
                      </a:lvl2pPr>
                      <a:lvl3pPr marL="914400" algn="r" rtl="1" eaLnBrk="1" latinLnBrk="0" hangingPunct="1">
                        <a:defRPr kumimoji="0" kern="1200">
                          <a:solidFill>
                            <a:schemeClr val="dk1"/>
                          </a:solidFill>
                          <a:latin typeface="Calibri"/>
                        </a:defRPr>
                      </a:lvl3pPr>
                      <a:lvl4pPr marL="1371600" algn="r" rtl="1" eaLnBrk="1" latinLnBrk="0" hangingPunct="1">
                        <a:defRPr kumimoji="0" kern="1200">
                          <a:solidFill>
                            <a:schemeClr val="dk1"/>
                          </a:solidFill>
                          <a:latin typeface="Calibri"/>
                        </a:defRPr>
                      </a:lvl4pPr>
                      <a:lvl5pPr marL="1828800" algn="r" rtl="1" eaLnBrk="1" latinLnBrk="0" hangingPunct="1">
                        <a:defRPr kumimoji="0" kern="1200">
                          <a:solidFill>
                            <a:schemeClr val="dk1"/>
                          </a:solidFill>
                          <a:latin typeface="Calibri"/>
                        </a:defRPr>
                      </a:lvl5pPr>
                      <a:lvl6pPr marL="2286000" algn="r" rtl="1" eaLnBrk="1" latinLnBrk="0" hangingPunct="1">
                        <a:defRPr kumimoji="0" kern="1200">
                          <a:solidFill>
                            <a:schemeClr val="dk1"/>
                          </a:solidFill>
                          <a:latin typeface="Calibri"/>
                        </a:defRPr>
                      </a:lvl6pPr>
                      <a:lvl7pPr marL="2743200" algn="r" rtl="1" eaLnBrk="1" latinLnBrk="0" hangingPunct="1">
                        <a:defRPr kumimoji="0" kern="1200">
                          <a:solidFill>
                            <a:schemeClr val="dk1"/>
                          </a:solidFill>
                          <a:latin typeface="Calibri"/>
                        </a:defRPr>
                      </a:lvl7pPr>
                      <a:lvl8pPr marL="3200400" algn="r" rtl="1" eaLnBrk="1" latinLnBrk="0" hangingPunct="1">
                        <a:defRPr kumimoji="0" kern="1200">
                          <a:solidFill>
                            <a:schemeClr val="dk1"/>
                          </a:solidFill>
                          <a:latin typeface="Calibri"/>
                        </a:defRPr>
                      </a:lvl8pPr>
                      <a:lvl9pPr marL="3657600" algn="r" rtl="1" eaLnBrk="1" latinLnBrk="0" hangingPunct="1">
                        <a:defRPr kumimoji="0" kern="1200">
                          <a:solidFill>
                            <a:schemeClr val="dk1"/>
                          </a:solidFill>
                          <a:latin typeface="Calibri"/>
                        </a:defRPr>
                      </a:lvl9pPr>
                    </a:lstStyle>
                    <a:p>
                      <a:pPr algn="ctr" rtl="1" fontAlgn="ctr"/>
                      <a:r>
                        <a:rPr lang="ar-OM" sz="2400" u="none" strike="noStrike">
                          <a:effectLst/>
                        </a:rPr>
                        <a:t>خاص</a:t>
                      </a:r>
                      <a:endParaRPr lang="ar-OM" sz="2400" b="1" i="0" u="none" strike="noStrike">
                        <a:solidFill>
                          <a:srgbClr val="000000"/>
                        </a:solidFill>
                        <a:effectLst/>
                        <a:latin typeface="Arial" panose="020B060402020202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4891E">
                        <a:tint val="20000"/>
                      </a:srgbClr>
                    </a:solidFill>
                  </a:tcPr>
                </a:tc>
                <a:tc>
                  <a:txBody>
                    <a:bodyPr/>
                    <a:lstStyle/>
                    <a:p>
                      <a:pPr marL="0" algn="ctr" rtl="0" eaLnBrk="1" fontAlgn="ctr" latinLnBrk="0" hangingPunct="1"/>
                      <a:r>
                        <a:rPr kumimoji="0" lang="ar-OM" sz="2400" u="none" strike="noStrike" kern="1200" dirty="0" smtClean="0">
                          <a:solidFill>
                            <a:schemeClr val="dk1"/>
                          </a:solidFill>
                          <a:effectLst/>
                          <a:latin typeface="Calibri"/>
                          <a:ea typeface="+mn-ea"/>
                          <a:cs typeface="+mn-cs"/>
                        </a:rPr>
                        <a:t>1454</a:t>
                      </a:r>
                      <a:r>
                        <a:rPr kumimoji="0" lang="ar-SA" sz="2400" u="none" strike="noStrike" kern="1200" dirty="0">
                          <a:solidFill>
                            <a:schemeClr val="dk1"/>
                          </a:solidFill>
                          <a:effectLst/>
                          <a:latin typeface="Calibri"/>
                          <a:ea typeface="+mn-ea"/>
                          <a:cs typeface="+mn-cs"/>
                        </a:rPr>
                        <a:t> </a:t>
                      </a:r>
                    </a:p>
                  </a:txBody>
                  <a:tcPr marL="9525" marR="9525" marT="9525" marB="0" anchor="b">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4891E">
                        <a:tint val="20000"/>
                      </a:srgbClr>
                    </a:solidFill>
                  </a:tcPr>
                </a:tc>
                <a:tc>
                  <a:txBody>
                    <a:bodyPr/>
                    <a:lstStyle/>
                    <a:p>
                      <a:pPr marL="0" algn="ctr" rtl="0" eaLnBrk="1" fontAlgn="ctr" latinLnBrk="0" hangingPunct="1"/>
                      <a:r>
                        <a:rPr kumimoji="0" lang="ar-OM" sz="2400" u="none" strike="noStrike" kern="1200" dirty="0" smtClean="0">
                          <a:solidFill>
                            <a:schemeClr val="dk1"/>
                          </a:solidFill>
                          <a:effectLst/>
                          <a:latin typeface="Calibri"/>
                          <a:ea typeface="+mn-ea"/>
                          <a:cs typeface="+mn-cs"/>
                        </a:rPr>
                        <a:t>235</a:t>
                      </a:r>
                      <a:r>
                        <a:rPr kumimoji="0" lang="ar-SA" sz="2400" u="none" strike="noStrike" kern="1200" dirty="0">
                          <a:solidFill>
                            <a:schemeClr val="dk1"/>
                          </a:solidFill>
                          <a:effectLst/>
                          <a:latin typeface="Calibri"/>
                          <a:ea typeface="+mn-ea"/>
                          <a:cs typeface="+mn-cs"/>
                        </a:rPr>
                        <a:t> </a:t>
                      </a: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4891E">
                        <a:tint val="20000"/>
                      </a:srgbClr>
                    </a:solidFill>
                  </a:tcPr>
                </a:tc>
                <a:tc>
                  <a:txBody>
                    <a:bodyPr/>
                    <a:lstStyle/>
                    <a:p>
                      <a:pPr marL="0" algn="ctr" rtl="0" eaLnBrk="1" fontAlgn="ctr" latinLnBrk="0" hangingPunct="1"/>
                      <a:r>
                        <a:rPr kumimoji="0" lang="ar-OM" sz="2400" u="none" strike="noStrike" kern="1200" dirty="0" smtClean="0">
                          <a:solidFill>
                            <a:schemeClr val="dk1"/>
                          </a:solidFill>
                          <a:effectLst/>
                          <a:latin typeface="Calibri"/>
                          <a:ea typeface="+mn-ea"/>
                          <a:cs typeface="+mn-cs"/>
                        </a:rPr>
                        <a:t>1689</a:t>
                      </a:r>
                      <a:endParaRPr kumimoji="0" lang="ar-SA" sz="2400" u="none" strike="noStrike" kern="1200" dirty="0">
                        <a:solidFill>
                          <a:schemeClr val="dk1"/>
                        </a:solidFill>
                        <a:effectLst/>
                        <a:latin typeface="Calibri"/>
                        <a:ea typeface="+mn-ea"/>
                        <a:cs typeface="+mn-cs"/>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4891E">
                        <a:tint val="20000"/>
                      </a:srgbClr>
                    </a:solidFill>
                  </a:tcPr>
                </a:tc>
                <a:extLst>
                  <a:ext uri="{0D108BD9-81ED-4DB2-BD59-A6C34878D82A}">
                    <a16:rowId xmlns="" xmlns:a16="http://schemas.microsoft.com/office/drawing/2014/main" val="1699283980"/>
                  </a:ext>
                </a:extLst>
              </a:tr>
              <a:tr h="479028">
                <a:tc>
                  <a:txBody>
                    <a:bodyPr/>
                    <a:lstStyle>
                      <a:lvl1pPr marL="0" algn="r" rtl="1" eaLnBrk="1" latinLnBrk="0" hangingPunct="1">
                        <a:defRPr kumimoji="0" kern="1200">
                          <a:solidFill>
                            <a:schemeClr val="dk1"/>
                          </a:solidFill>
                          <a:latin typeface="Calibri"/>
                        </a:defRPr>
                      </a:lvl1pPr>
                      <a:lvl2pPr marL="457200" algn="r" rtl="1" eaLnBrk="1" latinLnBrk="0" hangingPunct="1">
                        <a:defRPr kumimoji="0" kern="1200">
                          <a:solidFill>
                            <a:schemeClr val="dk1"/>
                          </a:solidFill>
                          <a:latin typeface="Calibri"/>
                        </a:defRPr>
                      </a:lvl2pPr>
                      <a:lvl3pPr marL="914400" algn="r" rtl="1" eaLnBrk="1" latinLnBrk="0" hangingPunct="1">
                        <a:defRPr kumimoji="0" kern="1200">
                          <a:solidFill>
                            <a:schemeClr val="dk1"/>
                          </a:solidFill>
                          <a:latin typeface="Calibri"/>
                        </a:defRPr>
                      </a:lvl3pPr>
                      <a:lvl4pPr marL="1371600" algn="r" rtl="1" eaLnBrk="1" latinLnBrk="0" hangingPunct="1">
                        <a:defRPr kumimoji="0" kern="1200">
                          <a:solidFill>
                            <a:schemeClr val="dk1"/>
                          </a:solidFill>
                          <a:latin typeface="Calibri"/>
                        </a:defRPr>
                      </a:lvl4pPr>
                      <a:lvl5pPr marL="1828800" algn="r" rtl="1" eaLnBrk="1" latinLnBrk="0" hangingPunct="1">
                        <a:defRPr kumimoji="0" kern="1200">
                          <a:solidFill>
                            <a:schemeClr val="dk1"/>
                          </a:solidFill>
                          <a:latin typeface="Calibri"/>
                        </a:defRPr>
                      </a:lvl5pPr>
                      <a:lvl6pPr marL="2286000" algn="r" rtl="1" eaLnBrk="1" latinLnBrk="0" hangingPunct="1">
                        <a:defRPr kumimoji="0" kern="1200">
                          <a:solidFill>
                            <a:schemeClr val="dk1"/>
                          </a:solidFill>
                          <a:latin typeface="Calibri"/>
                        </a:defRPr>
                      </a:lvl6pPr>
                      <a:lvl7pPr marL="2743200" algn="r" rtl="1" eaLnBrk="1" latinLnBrk="0" hangingPunct="1">
                        <a:defRPr kumimoji="0" kern="1200">
                          <a:solidFill>
                            <a:schemeClr val="dk1"/>
                          </a:solidFill>
                          <a:latin typeface="Calibri"/>
                        </a:defRPr>
                      </a:lvl7pPr>
                      <a:lvl8pPr marL="3200400" algn="r" rtl="1" eaLnBrk="1" latinLnBrk="0" hangingPunct="1">
                        <a:defRPr kumimoji="0" kern="1200">
                          <a:solidFill>
                            <a:schemeClr val="dk1"/>
                          </a:solidFill>
                          <a:latin typeface="Calibri"/>
                        </a:defRPr>
                      </a:lvl8pPr>
                      <a:lvl9pPr marL="3657600" algn="r" rtl="1" eaLnBrk="1" latinLnBrk="0" hangingPunct="1">
                        <a:defRPr kumimoji="0" kern="1200">
                          <a:solidFill>
                            <a:schemeClr val="dk1"/>
                          </a:solidFill>
                          <a:latin typeface="Calibri"/>
                        </a:defRPr>
                      </a:lvl9pPr>
                    </a:lstStyle>
                    <a:p>
                      <a:pPr algn="ctr" rtl="1" fontAlgn="ctr"/>
                      <a:r>
                        <a:rPr lang="ar-OM" sz="2400" u="none" strike="noStrike">
                          <a:effectLst/>
                        </a:rPr>
                        <a:t>الإجمالي</a:t>
                      </a:r>
                      <a:endParaRPr lang="ar-OM" sz="2400" b="1" i="0" u="none" strike="noStrike">
                        <a:effectLst/>
                        <a:latin typeface="Arial" panose="020B0604020202020204" pitchFamily="34" charset="0"/>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4891E">
                        <a:tint val="20000"/>
                      </a:srgbClr>
                    </a:solidFill>
                  </a:tcPr>
                </a:tc>
                <a:tc>
                  <a:txBody>
                    <a:bodyPr/>
                    <a:lstStyle>
                      <a:lvl1pPr marL="0" algn="r" rtl="1" eaLnBrk="1" latinLnBrk="0" hangingPunct="1">
                        <a:defRPr kumimoji="0" kern="1200">
                          <a:solidFill>
                            <a:schemeClr val="dk1"/>
                          </a:solidFill>
                          <a:latin typeface="Calibri"/>
                        </a:defRPr>
                      </a:lvl1pPr>
                      <a:lvl2pPr marL="457200" algn="r" rtl="1" eaLnBrk="1" latinLnBrk="0" hangingPunct="1">
                        <a:defRPr kumimoji="0" kern="1200">
                          <a:solidFill>
                            <a:schemeClr val="dk1"/>
                          </a:solidFill>
                          <a:latin typeface="Calibri"/>
                        </a:defRPr>
                      </a:lvl2pPr>
                      <a:lvl3pPr marL="914400" algn="r" rtl="1" eaLnBrk="1" latinLnBrk="0" hangingPunct="1">
                        <a:defRPr kumimoji="0" kern="1200">
                          <a:solidFill>
                            <a:schemeClr val="dk1"/>
                          </a:solidFill>
                          <a:latin typeface="Calibri"/>
                        </a:defRPr>
                      </a:lvl3pPr>
                      <a:lvl4pPr marL="1371600" algn="r" rtl="1" eaLnBrk="1" latinLnBrk="0" hangingPunct="1">
                        <a:defRPr kumimoji="0" kern="1200">
                          <a:solidFill>
                            <a:schemeClr val="dk1"/>
                          </a:solidFill>
                          <a:latin typeface="Calibri"/>
                        </a:defRPr>
                      </a:lvl4pPr>
                      <a:lvl5pPr marL="1828800" algn="r" rtl="1" eaLnBrk="1" latinLnBrk="0" hangingPunct="1">
                        <a:defRPr kumimoji="0" kern="1200">
                          <a:solidFill>
                            <a:schemeClr val="dk1"/>
                          </a:solidFill>
                          <a:latin typeface="Calibri"/>
                        </a:defRPr>
                      </a:lvl5pPr>
                      <a:lvl6pPr marL="2286000" algn="r" rtl="1" eaLnBrk="1" latinLnBrk="0" hangingPunct="1">
                        <a:defRPr kumimoji="0" kern="1200">
                          <a:solidFill>
                            <a:schemeClr val="dk1"/>
                          </a:solidFill>
                          <a:latin typeface="Calibri"/>
                        </a:defRPr>
                      </a:lvl6pPr>
                      <a:lvl7pPr marL="2743200" algn="r" rtl="1" eaLnBrk="1" latinLnBrk="0" hangingPunct="1">
                        <a:defRPr kumimoji="0" kern="1200">
                          <a:solidFill>
                            <a:schemeClr val="dk1"/>
                          </a:solidFill>
                          <a:latin typeface="Calibri"/>
                        </a:defRPr>
                      </a:lvl7pPr>
                      <a:lvl8pPr marL="3200400" algn="r" rtl="1" eaLnBrk="1" latinLnBrk="0" hangingPunct="1">
                        <a:defRPr kumimoji="0" kern="1200">
                          <a:solidFill>
                            <a:schemeClr val="dk1"/>
                          </a:solidFill>
                          <a:latin typeface="Calibri"/>
                        </a:defRPr>
                      </a:lvl8pPr>
                      <a:lvl9pPr marL="3657600" algn="r" rtl="1" eaLnBrk="1" latinLnBrk="0" hangingPunct="1">
                        <a:defRPr kumimoji="0" kern="1200">
                          <a:solidFill>
                            <a:schemeClr val="dk1"/>
                          </a:solidFill>
                          <a:latin typeface="Calibri"/>
                        </a:defRPr>
                      </a:lvl9pPr>
                    </a:lstStyle>
                    <a:p>
                      <a:pPr algn="ctr" rtl="0" fontAlgn="ctr"/>
                      <a:r>
                        <a:rPr lang="en-US" sz="2400" b="1" i="0" u="none" strike="noStrike" dirty="0" smtClean="0">
                          <a:effectLst/>
                          <a:latin typeface="Arial" panose="020B0604020202020204" pitchFamily="34" charset="0"/>
                        </a:rPr>
                        <a:t>2263</a:t>
                      </a:r>
                      <a:endParaRPr lang="ar-OM" sz="2400" b="1" i="0" u="none" strike="noStrike" dirty="0">
                        <a:effectLst/>
                        <a:latin typeface="Arial" panose="020B0604020202020204" pitchFamily="34" charset="0"/>
                      </a:endParaRPr>
                    </a:p>
                  </a:txBody>
                  <a:tcPr marL="9525" marR="9525" marT="9525" marB="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F4891E">
                        <a:tint val="20000"/>
                      </a:srgbClr>
                    </a:solidFill>
                  </a:tcPr>
                </a:tc>
                <a:tc>
                  <a:txBody>
                    <a:bodyPr/>
                    <a:lstStyle>
                      <a:lvl1pPr marL="0" algn="r" rtl="1" eaLnBrk="1" latinLnBrk="0" hangingPunct="1">
                        <a:defRPr kumimoji="0" kern="1200">
                          <a:solidFill>
                            <a:schemeClr val="dk1"/>
                          </a:solidFill>
                          <a:latin typeface="Calibri"/>
                        </a:defRPr>
                      </a:lvl1pPr>
                      <a:lvl2pPr marL="457200" algn="r" rtl="1" eaLnBrk="1" latinLnBrk="0" hangingPunct="1">
                        <a:defRPr kumimoji="0" kern="1200">
                          <a:solidFill>
                            <a:schemeClr val="dk1"/>
                          </a:solidFill>
                          <a:latin typeface="Calibri"/>
                        </a:defRPr>
                      </a:lvl2pPr>
                      <a:lvl3pPr marL="914400" algn="r" rtl="1" eaLnBrk="1" latinLnBrk="0" hangingPunct="1">
                        <a:defRPr kumimoji="0" kern="1200">
                          <a:solidFill>
                            <a:schemeClr val="dk1"/>
                          </a:solidFill>
                          <a:latin typeface="Calibri"/>
                        </a:defRPr>
                      </a:lvl3pPr>
                      <a:lvl4pPr marL="1371600" algn="r" rtl="1" eaLnBrk="1" latinLnBrk="0" hangingPunct="1">
                        <a:defRPr kumimoji="0" kern="1200">
                          <a:solidFill>
                            <a:schemeClr val="dk1"/>
                          </a:solidFill>
                          <a:latin typeface="Calibri"/>
                        </a:defRPr>
                      </a:lvl4pPr>
                      <a:lvl5pPr marL="1828800" algn="r" rtl="1" eaLnBrk="1" latinLnBrk="0" hangingPunct="1">
                        <a:defRPr kumimoji="0" kern="1200">
                          <a:solidFill>
                            <a:schemeClr val="dk1"/>
                          </a:solidFill>
                          <a:latin typeface="Calibri"/>
                        </a:defRPr>
                      </a:lvl5pPr>
                      <a:lvl6pPr marL="2286000" algn="r" rtl="1" eaLnBrk="1" latinLnBrk="0" hangingPunct="1">
                        <a:defRPr kumimoji="0" kern="1200">
                          <a:solidFill>
                            <a:schemeClr val="dk1"/>
                          </a:solidFill>
                          <a:latin typeface="Calibri"/>
                        </a:defRPr>
                      </a:lvl6pPr>
                      <a:lvl7pPr marL="2743200" algn="r" rtl="1" eaLnBrk="1" latinLnBrk="0" hangingPunct="1">
                        <a:defRPr kumimoji="0" kern="1200">
                          <a:solidFill>
                            <a:schemeClr val="dk1"/>
                          </a:solidFill>
                          <a:latin typeface="Calibri"/>
                        </a:defRPr>
                      </a:lvl7pPr>
                      <a:lvl8pPr marL="3200400" algn="r" rtl="1" eaLnBrk="1" latinLnBrk="0" hangingPunct="1">
                        <a:defRPr kumimoji="0" kern="1200">
                          <a:solidFill>
                            <a:schemeClr val="dk1"/>
                          </a:solidFill>
                          <a:latin typeface="Calibri"/>
                        </a:defRPr>
                      </a:lvl8pPr>
                      <a:lvl9pPr marL="3657600" algn="r" rtl="1" eaLnBrk="1" latinLnBrk="0" hangingPunct="1">
                        <a:defRPr kumimoji="0" kern="1200">
                          <a:solidFill>
                            <a:schemeClr val="dk1"/>
                          </a:solidFill>
                          <a:latin typeface="Calibri"/>
                        </a:defRPr>
                      </a:lvl9pPr>
                    </a:lstStyle>
                    <a:p>
                      <a:pPr algn="ctr" rtl="0" fontAlgn="ctr"/>
                      <a:r>
                        <a:rPr lang="en-US" sz="2400" b="1" i="0" u="none" strike="noStrike" dirty="0" smtClean="0">
                          <a:effectLst/>
                          <a:latin typeface="Arial" panose="020B0604020202020204" pitchFamily="34" charset="0"/>
                        </a:rPr>
                        <a:t>362</a:t>
                      </a:r>
                      <a:endParaRPr lang="ar-OM" sz="2400" b="1" i="0" u="none" strike="noStrike" dirty="0">
                        <a:effectLst/>
                        <a:latin typeface="Arial" panose="020B0604020202020204" pitchFamily="34" charset="0"/>
                      </a:endParaRPr>
                    </a:p>
                  </a:txBody>
                  <a:tcPr marL="9525" marR="9525" marT="9525" marB="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F4891E">
                        <a:tint val="20000"/>
                      </a:srgbClr>
                    </a:solidFill>
                  </a:tcPr>
                </a:tc>
                <a:tc>
                  <a:txBody>
                    <a:bodyPr/>
                    <a:lstStyle>
                      <a:lvl1pPr marL="0" algn="r" rtl="1" eaLnBrk="1" latinLnBrk="0" hangingPunct="1">
                        <a:defRPr kumimoji="0" kern="1200">
                          <a:solidFill>
                            <a:schemeClr val="dk1"/>
                          </a:solidFill>
                          <a:latin typeface="Calibri"/>
                        </a:defRPr>
                      </a:lvl1pPr>
                      <a:lvl2pPr marL="457200" algn="r" rtl="1" eaLnBrk="1" latinLnBrk="0" hangingPunct="1">
                        <a:defRPr kumimoji="0" kern="1200">
                          <a:solidFill>
                            <a:schemeClr val="dk1"/>
                          </a:solidFill>
                          <a:latin typeface="Calibri"/>
                        </a:defRPr>
                      </a:lvl2pPr>
                      <a:lvl3pPr marL="914400" algn="r" rtl="1" eaLnBrk="1" latinLnBrk="0" hangingPunct="1">
                        <a:defRPr kumimoji="0" kern="1200">
                          <a:solidFill>
                            <a:schemeClr val="dk1"/>
                          </a:solidFill>
                          <a:latin typeface="Calibri"/>
                        </a:defRPr>
                      </a:lvl3pPr>
                      <a:lvl4pPr marL="1371600" algn="r" rtl="1" eaLnBrk="1" latinLnBrk="0" hangingPunct="1">
                        <a:defRPr kumimoji="0" kern="1200">
                          <a:solidFill>
                            <a:schemeClr val="dk1"/>
                          </a:solidFill>
                          <a:latin typeface="Calibri"/>
                        </a:defRPr>
                      </a:lvl4pPr>
                      <a:lvl5pPr marL="1828800" algn="r" rtl="1" eaLnBrk="1" latinLnBrk="0" hangingPunct="1">
                        <a:defRPr kumimoji="0" kern="1200">
                          <a:solidFill>
                            <a:schemeClr val="dk1"/>
                          </a:solidFill>
                          <a:latin typeface="Calibri"/>
                        </a:defRPr>
                      </a:lvl5pPr>
                      <a:lvl6pPr marL="2286000" algn="r" rtl="1" eaLnBrk="1" latinLnBrk="0" hangingPunct="1">
                        <a:defRPr kumimoji="0" kern="1200">
                          <a:solidFill>
                            <a:schemeClr val="dk1"/>
                          </a:solidFill>
                          <a:latin typeface="Calibri"/>
                        </a:defRPr>
                      </a:lvl6pPr>
                      <a:lvl7pPr marL="2743200" algn="r" rtl="1" eaLnBrk="1" latinLnBrk="0" hangingPunct="1">
                        <a:defRPr kumimoji="0" kern="1200">
                          <a:solidFill>
                            <a:schemeClr val="dk1"/>
                          </a:solidFill>
                          <a:latin typeface="Calibri"/>
                        </a:defRPr>
                      </a:lvl7pPr>
                      <a:lvl8pPr marL="3200400" algn="r" rtl="1" eaLnBrk="1" latinLnBrk="0" hangingPunct="1">
                        <a:defRPr kumimoji="0" kern="1200">
                          <a:solidFill>
                            <a:schemeClr val="dk1"/>
                          </a:solidFill>
                          <a:latin typeface="Calibri"/>
                        </a:defRPr>
                      </a:lvl8pPr>
                      <a:lvl9pPr marL="3657600" algn="r" rtl="1" eaLnBrk="1" latinLnBrk="0" hangingPunct="1">
                        <a:defRPr kumimoji="0" kern="1200">
                          <a:solidFill>
                            <a:schemeClr val="dk1"/>
                          </a:solidFill>
                          <a:latin typeface="Calibri"/>
                        </a:defRPr>
                      </a:lvl9pPr>
                    </a:lstStyle>
                    <a:p>
                      <a:pPr algn="ctr" rtl="0" fontAlgn="ctr"/>
                      <a:r>
                        <a:rPr lang="en-US" sz="2400" b="1" i="0" u="none" strike="noStrike" dirty="0" smtClean="0">
                          <a:effectLst/>
                          <a:latin typeface="Arial" panose="020B0604020202020204" pitchFamily="34" charset="0"/>
                        </a:rPr>
                        <a:t>2625</a:t>
                      </a:r>
                      <a:endParaRPr lang="ar-OM" sz="2400" b="1" i="0" u="none" strike="noStrike" dirty="0">
                        <a:effectLst/>
                        <a:latin typeface="Arial" panose="020B0604020202020204" pitchFamily="34" charset="0"/>
                      </a:endParaRPr>
                    </a:p>
                  </a:txBody>
                  <a:tcPr marL="9525" marR="9525" marT="9525" marB="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F4891E">
                        <a:tint val="20000"/>
                      </a:srgbClr>
                    </a:solidFill>
                  </a:tcPr>
                </a:tc>
                <a:extLst>
                  <a:ext uri="{0D108BD9-81ED-4DB2-BD59-A6C34878D82A}">
                    <a16:rowId xmlns="" xmlns:a16="http://schemas.microsoft.com/office/drawing/2014/main" val="545675828"/>
                  </a:ext>
                </a:extLst>
              </a:tr>
            </a:tbl>
          </a:graphicData>
        </a:graphic>
      </p:graphicFrame>
    </p:spTree>
    <p:extLst>
      <p:ext uri="{BB962C8B-B14F-4D97-AF65-F5344CB8AC3E}">
        <p14:creationId xmlns:p14="http://schemas.microsoft.com/office/powerpoint/2010/main" val="16069760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928670"/>
            <a:ext cx="8229600" cy="1066800"/>
          </a:xfrm>
        </p:spPr>
        <p:txBody>
          <a:bodyPr>
            <a:normAutofit/>
          </a:bodyPr>
          <a:lstStyle/>
          <a:p>
            <a:pPr algn="ctr"/>
            <a:r>
              <a:rPr lang="ar-OM" sz="4800" dirty="0" smtClean="0">
                <a:cs typeface="HASOOB" pitchFamily="2" charset="-78"/>
              </a:rPr>
              <a:t>مسارات تشغيل ذوي الإعاقة</a:t>
            </a:r>
            <a:endParaRPr lang="ar-SA" sz="4800" dirty="0">
              <a:cs typeface="HASOOB" pitchFamily="2" charset="-78"/>
            </a:endParaRPr>
          </a:p>
        </p:txBody>
      </p:sp>
      <p:sp>
        <p:nvSpPr>
          <p:cNvPr id="3" name="Content Placeholder 2"/>
          <p:cNvSpPr>
            <a:spLocks noGrp="1"/>
          </p:cNvSpPr>
          <p:nvPr>
            <p:ph idx="1"/>
          </p:nvPr>
        </p:nvSpPr>
        <p:spPr>
          <a:xfrm>
            <a:off x="142844" y="2000240"/>
            <a:ext cx="8515352" cy="4325112"/>
          </a:xfrm>
        </p:spPr>
        <p:txBody>
          <a:bodyPr>
            <a:normAutofit/>
          </a:bodyPr>
          <a:lstStyle/>
          <a:p>
            <a:pPr>
              <a:lnSpc>
                <a:spcPct val="170000"/>
              </a:lnSpc>
            </a:pPr>
            <a:r>
              <a:rPr lang="ar-OM" sz="3600" dirty="0" smtClean="0">
                <a:cs typeface="HASOOB" pitchFamily="2" charset="-78"/>
              </a:rPr>
              <a:t>التشغيل المباشر</a:t>
            </a:r>
          </a:p>
          <a:p>
            <a:pPr>
              <a:lnSpc>
                <a:spcPct val="170000"/>
              </a:lnSpc>
            </a:pPr>
            <a:r>
              <a:rPr lang="ar-OM" sz="3600" dirty="0" smtClean="0">
                <a:cs typeface="HASOOB" pitchFamily="2" charset="-78"/>
              </a:rPr>
              <a:t>التدريب المقرون بالتشغيل</a:t>
            </a:r>
          </a:p>
          <a:p>
            <a:pPr>
              <a:lnSpc>
                <a:spcPct val="170000"/>
              </a:lnSpc>
            </a:pPr>
            <a:r>
              <a:rPr lang="ar-OM" sz="3600" dirty="0" smtClean="0">
                <a:cs typeface="HASOOB" pitchFamily="2" charset="-78"/>
              </a:rPr>
              <a:t>التدريب على رأس العمل</a:t>
            </a:r>
          </a:p>
          <a:p>
            <a:pPr>
              <a:lnSpc>
                <a:spcPct val="170000"/>
              </a:lnSpc>
            </a:pPr>
            <a:r>
              <a:rPr lang="ar-OM" sz="3600" dirty="0" smtClean="0">
                <a:cs typeface="HASOOB" pitchFamily="2" charset="-78"/>
              </a:rPr>
              <a:t>برنامج دمج المعاقين في مراكز التدريب المهني</a:t>
            </a:r>
            <a:endParaRPr lang="ar-SA" sz="3600" dirty="0">
              <a:cs typeface="HASOOB" pitchFamily="2" charset="-78"/>
            </a:endParaRPr>
          </a:p>
        </p:txBody>
      </p:sp>
      <p:pic>
        <p:nvPicPr>
          <p:cNvPr id="4" name="Picture 3" descr="اليوم العالمي للمعاقين "/>
          <p:cNvPicPr/>
          <p:nvPr/>
        </p:nvPicPr>
        <p:blipFill>
          <a:blip r:embed="rId2" cstate="print"/>
          <a:srcRect/>
          <a:stretch>
            <a:fillRect/>
          </a:stretch>
        </p:blipFill>
        <p:spPr bwMode="auto">
          <a:xfrm>
            <a:off x="0" y="4786323"/>
            <a:ext cx="2357422" cy="2071678"/>
          </a:xfrm>
          <a:prstGeom prst="rect">
            <a:avLst/>
          </a:prstGeom>
          <a:noFill/>
          <a:ln w="15875">
            <a:noFill/>
            <a:miter lim="800000"/>
            <a:headEnd/>
            <a:tailEnd/>
          </a:ln>
        </p:spPr>
      </p:pic>
    </p:spTree>
  </p:cSld>
  <p:clrMapOvr>
    <a:masterClrMapping/>
  </p:clrMapOvr>
  <p:transition spd="slow">
    <p:strips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سهم للأسفل 41"/>
          <p:cNvSpPr>
            <a:spLocks noChangeArrowheads="1"/>
          </p:cNvSpPr>
          <p:nvPr/>
        </p:nvSpPr>
        <p:spPr bwMode="auto">
          <a:xfrm>
            <a:off x="4572000" y="907827"/>
            <a:ext cx="288925" cy="288925"/>
          </a:xfrm>
          <a:prstGeom prst="downArrow">
            <a:avLst>
              <a:gd name="adj1" fmla="val 50000"/>
              <a:gd name="adj2" fmla="val 49968"/>
            </a:avLst>
          </a:prstGeom>
          <a:gradFill rotWithShape="0">
            <a:gsLst>
              <a:gs pos="0">
                <a:srgbClr val="E6DCAC"/>
              </a:gs>
              <a:gs pos="12000">
                <a:srgbClr val="E6D78A"/>
              </a:gs>
              <a:gs pos="30000">
                <a:srgbClr val="C7AC4C"/>
              </a:gs>
              <a:gs pos="45000">
                <a:srgbClr val="E6D78A"/>
              </a:gs>
              <a:gs pos="77000">
                <a:srgbClr val="C7AC4C"/>
              </a:gs>
              <a:gs pos="100000">
                <a:srgbClr val="E6DCAC"/>
              </a:gs>
            </a:gsLst>
            <a:lin ang="5400000"/>
          </a:gradFill>
          <a:ln w="9525" algn="ctr">
            <a:solidFill>
              <a:schemeClr val="tx1"/>
            </a:solidFill>
            <a:round/>
            <a:headEnd/>
            <a:tailEnd/>
          </a:ln>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l" rtl="0" eaLnBrk="1" hangingPunct="1">
              <a:spcBef>
                <a:spcPct val="0"/>
              </a:spcBef>
              <a:buFontTx/>
              <a:buNone/>
            </a:pPr>
            <a:endParaRPr lang="ar-OM" altLang="ar-OM" sz="1800">
              <a:latin typeface="Arial" panose="020B0604020202020204" pitchFamily="34" charset="0"/>
            </a:endParaRPr>
          </a:p>
        </p:txBody>
      </p:sp>
      <p:sp>
        <p:nvSpPr>
          <p:cNvPr id="5" name="سهم للأسفل 41"/>
          <p:cNvSpPr>
            <a:spLocks noChangeArrowheads="1"/>
          </p:cNvSpPr>
          <p:nvPr/>
        </p:nvSpPr>
        <p:spPr bwMode="auto">
          <a:xfrm>
            <a:off x="4570413" y="5948387"/>
            <a:ext cx="288925" cy="288925"/>
          </a:xfrm>
          <a:prstGeom prst="downArrow">
            <a:avLst>
              <a:gd name="adj1" fmla="val 50000"/>
              <a:gd name="adj2" fmla="val 49968"/>
            </a:avLst>
          </a:prstGeom>
          <a:gradFill rotWithShape="0">
            <a:gsLst>
              <a:gs pos="0">
                <a:srgbClr val="E6DCAC"/>
              </a:gs>
              <a:gs pos="12000">
                <a:srgbClr val="E6D78A"/>
              </a:gs>
              <a:gs pos="30000">
                <a:srgbClr val="C7AC4C"/>
              </a:gs>
              <a:gs pos="45000">
                <a:srgbClr val="E6D78A"/>
              </a:gs>
              <a:gs pos="77000">
                <a:srgbClr val="C7AC4C"/>
              </a:gs>
              <a:gs pos="100000">
                <a:srgbClr val="E6DCAC"/>
              </a:gs>
            </a:gsLst>
            <a:lin ang="5400000"/>
          </a:gradFill>
          <a:ln w="9525" algn="ctr">
            <a:solidFill>
              <a:schemeClr val="tx1"/>
            </a:solidFill>
            <a:round/>
            <a:headEnd/>
            <a:tailEnd/>
          </a:ln>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l" rtl="0" eaLnBrk="1" hangingPunct="1">
              <a:spcBef>
                <a:spcPct val="0"/>
              </a:spcBef>
              <a:buFontTx/>
              <a:buNone/>
            </a:pPr>
            <a:endParaRPr lang="ar-OM" altLang="ar-OM" sz="1800">
              <a:latin typeface="Arial" panose="020B0604020202020204" pitchFamily="34" charset="0"/>
            </a:endParaRPr>
          </a:p>
        </p:txBody>
      </p:sp>
      <p:sp>
        <p:nvSpPr>
          <p:cNvPr id="6" name="سهم للأسفل 41"/>
          <p:cNvSpPr>
            <a:spLocks noChangeArrowheads="1"/>
          </p:cNvSpPr>
          <p:nvPr/>
        </p:nvSpPr>
        <p:spPr bwMode="auto">
          <a:xfrm>
            <a:off x="4570413" y="1608857"/>
            <a:ext cx="288925" cy="307975"/>
          </a:xfrm>
          <a:prstGeom prst="downArrow">
            <a:avLst>
              <a:gd name="adj1" fmla="val 50000"/>
              <a:gd name="adj2" fmla="val 49778"/>
            </a:avLst>
          </a:prstGeom>
          <a:gradFill rotWithShape="0">
            <a:gsLst>
              <a:gs pos="0">
                <a:srgbClr val="E6DCAC"/>
              </a:gs>
              <a:gs pos="12000">
                <a:srgbClr val="E6D78A"/>
              </a:gs>
              <a:gs pos="30000">
                <a:srgbClr val="C7AC4C"/>
              </a:gs>
              <a:gs pos="45000">
                <a:srgbClr val="E6D78A"/>
              </a:gs>
              <a:gs pos="77000">
                <a:srgbClr val="C7AC4C"/>
              </a:gs>
              <a:gs pos="100000">
                <a:srgbClr val="E6DCAC"/>
              </a:gs>
            </a:gsLst>
            <a:lin ang="5400000"/>
          </a:gradFill>
          <a:ln w="9525" algn="ctr">
            <a:solidFill>
              <a:schemeClr val="tx1"/>
            </a:solidFill>
            <a:round/>
            <a:headEnd/>
            <a:tailEnd/>
          </a:ln>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l" rtl="0" eaLnBrk="1" hangingPunct="1">
              <a:spcBef>
                <a:spcPct val="0"/>
              </a:spcBef>
              <a:buFontTx/>
              <a:buNone/>
            </a:pPr>
            <a:endParaRPr lang="ar-OM" altLang="ar-OM" sz="1800">
              <a:latin typeface="Arial" panose="020B0604020202020204" pitchFamily="34" charset="0"/>
            </a:endParaRPr>
          </a:p>
        </p:txBody>
      </p:sp>
      <p:sp>
        <p:nvSpPr>
          <p:cNvPr id="7" name="سهم للأسفل 41"/>
          <p:cNvSpPr>
            <a:spLocks noChangeArrowheads="1"/>
          </p:cNvSpPr>
          <p:nvPr/>
        </p:nvSpPr>
        <p:spPr bwMode="auto">
          <a:xfrm>
            <a:off x="4572000" y="2349575"/>
            <a:ext cx="288925" cy="287337"/>
          </a:xfrm>
          <a:prstGeom prst="downArrow">
            <a:avLst>
              <a:gd name="adj1" fmla="val 50000"/>
              <a:gd name="adj2" fmla="val 49968"/>
            </a:avLst>
          </a:prstGeom>
          <a:gradFill rotWithShape="0">
            <a:gsLst>
              <a:gs pos="0">
                <a:srgbClr val="E6DCAC"/>
              </a:gs>
              <a:gs pos="12000">
                <a:srgbClr val="E6D78A"/>
              </a:gs>
              <a:gs pos="30000">
                <a:srgbClr val="C7AC4C"/>
              </a:gs>
              <a:gs pos="45000">
                <a:srgbClr val="E6D78A"/>
              </a:gs>
              <a:gs pos="77000">
                <a:srgbClr val="C7AC4C"/>
              </a:gs>
              <a:gs pos="100000">
                <a:srgbClr val="E6DCAC"/>
              </a:gs>
            </a:gsLst>
            <a:lin ang="5400000"/>
          </a:gradFill>
          <a:ln w="9525" algn="ctr">
            <a:solidFill>
              <a:schemeClr val="tx1"/>
            </a:solidFill>
            <a:round/>
            <a:headEnd/>
            <a:tailEnd/>
          </a:ln>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l" rtl="0" eaLnBrk="1" hangingPunct="1">
              <a:spcBef>
                <a:spcPct val="0"/>
              </a:spcBef>
              <a:buFontTx/>
              <a:buNone/>
            </a:pPr>
            <a:endParaRPr lang="ar-OM" altLang="ar-OM" sz="1800">
              <a:latin typeface="Arial" panose="020B0604020202020204" pitchFamily="34" charset="0"/>
            </a:endParaRPr>
          </a:p>
        </p:txBody>
      </p:sp>
      <p:sp>
        <p:nvSpPr>
          <p:cNvPr id="8" name="سهم للأسفل 41"/>
          <p:cNvSpPr>
            <a:spLocks noChangeArrowheads="1"/>
          </p:cNvSpPr>
          <p:nvPr/>
        </p:nvSpPr>
        <p:spPr bwMode="auto">
          <a:xfrm>
            <a:off x="4570413" y="3069655"/>
            <a:ext cx="288925" cy="287337"/>
          </a:xfrm>
          <a:prstGeom prst="downArrow">
            <a:avLst>
              <a:gd name="adj1" fmla="val 50000"/>
              <a:gd name="adj2" fmla="val 49968"/>
            </a:avLst>
          </a:prstGeom>
          <a:gradFill rotWithShape="0">
            <a:gsLst>
              <a:gs pos="0">
                <a:srgbClr val="E6DCAC"/>
              </a:gs>
              <a:gs pos="12000">
                <a:srgbClr val="E6D78A"/>
              </a:gs>
              <a:gs pos="30000">
                <a:srgbClr val="C7AC4C"/>
              </a:gs>
              <a:gs pos="45000">
                <a:srgbClr val="E6D78A"/>
              </a:gs>
              <a:gs pos="77000">
                <a:srgbClr val="C7AC4C"/>
              </a:gs>
              <a:gs pos="100000">
                <a:srgbClr val="E6DCAC"/>
              </a:gs>
            </a:gsLst>
            <a:lin ang="5400000"/>
          </a:gradFill>
          <a:ln w="9525" algn="ctr">
            <a:solidFill>
              <a:schemeClr val="tx1"/>
            </a:solidFill>
            <a:round/>
            <a:headEnd/>
            <a:tailEnd/>
          </a:ln>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l" rtl="0" eaLnBrk="1" hangingPunct="1">
              <a:spcBef>
                <a:spcPct val="0"/>
              </a:spcBef>
              <a:buFontTx/>
              <a:buNone/>
            </a:pPr>
            <a:endParaRPr lang="ar-OM" altLang="ar-OM" sz="1800">
              <a:latin typeface="Arial" panose="020B0604020202020204" pitchFamily="34" charset="0"/>
            </a:endParaRPr>
          </a:p>
        </p:txBody>
      </p:sp>
      <p:sp>
        <p:nvSpPr>
          <p:cNvPr id="9" name="سهم للأسفل 41"/>
          <p:cNvSpPr>
            <a:spLocks noChangeArrowheads="1"/>
          </p:cNvSpPr>
          <p:nvPr/>
        </p:nvSpPr>
        <p:spPr bwMode="auto">
          <a:xfrm>
            <a:off x="4570413" y="3789164"/>
            <a:ext cx="288925" cy="215900"/>
          </a:xfrm>
          <a:prstGeom prst="downArrow">
            <a:avLst>
              <a:gd name="adj1" fmla="val 50000"/>
              <a:gd name="adj2" fmla="val 49968"/>
            </a:avLst>
          </a:prstGeom>
          <a:gradFill rotWithShape="0">
            <a:gsLst>
              <a:gs pos="0">
                <a:srgbClr val="E6DCAC"/>
              </a:gs>
              <a:gs pos="12000">
                <a:srgbClr val="E6D78A"/>
              </a:gs>
              <a:gs pos="30000">
                <a:srgbClr val="C7AC4C"/>
              </a:gs>
              <a:gs pos="45000">
                <a:srgbClr val="E6D78A"/>
              </a:gs>
              <a:gs pos="77000">
                <a:srgbClr val="C7AC4C"/>
              </a:gs>
              <a:gs pos="100000">
                <a:srgbClr val="E6DCAC"/>
              </a:gs>
            </a:gsLst>
            <a:lin ang="5400000"/>
          </a:gradFill>
          <a:ln w="9525" algn="ctr">
            <a:solidFill>
              <a:schemeClr val="tx1"/>
            </a:solidFill>
            <a:round/>
            <a:headEnd/>
            <a:tailEnd/>
          </a:ln>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l" rtl="0" eaLnBrk="1" hangingPunct="1">
              <a:spcBef>
                <a:spcPct val="0"/>
              </a:spcBef>
              <a:buFontTx/>
              <a:buNone/>
            </a:pPr>
            <a:endParaRPr lang="ar-OM" altLang="ar-OM" sz="1800">
              <a:latin typeface="Arial" panose="020B0604020202020204" pitchFamily="34" charset="0"/>
            </a:endParaRPr>
          </a:p>
        </p:txBody>
      </p:sp>
      <p:sp>
        <p:nvSpPr>
          <p:cNvPr id="10" name="سهم للأسفل 41"/>
          <p:cNvSpPr>
            <a:spLocks noChangeArrowheads="1"/>
          </p:cNvSpPr>
          <p:nvPr/>
        </p:nvSpPr>
        <p:spPr bwMode="auto">
          <a:xfrm>
            <a:off x="4570413" y="4508227"/>
            <a:ext cx="288925" cy="288925"/>
          </a:xfrm>
          <a:prstGeom prst="downArrow">
            <a:avLst>
              <a:gd name="adj1" fmla="val 50000"/>
              <a:gd name="adj2" fmla="val 49968"/>
            </a:avLst>
          </a:prstGeom>
          <a:gradFill rotWithShape="0">
            <a:gsLst>
              <a:gs pos="0">
                <a:srgbClr val="E6DCAC"/>
              </a:gs>
              <a:gs pos="12000">
                <a:srgbClr val="E6D78A"/>
              </a:gs>
              <a:gs pos="30000">
                <a:srgbClr val="C7AC4C"/>
              </a:gs>
              <a:gs pos="45000">
                <a:srgbClr val="E6D78A"/>
              </a:gs>
              <a:gs pos="77000">
                <a:srgbClr val="C7AC4C"/>
              </a:gs>
              <a:gs pos="100000">
                <a:srgbClr val="E6DCAC"/>
              </a:gs>
            </a:gsLst>
            <a:lin ang="5400000"/>
          </a:gradFill>
          <a:ln w="9525" algn="ctr">
            <a:solidFill>
              <a:schemeClr val="tx1"/>
            </a:solidFill>
            <a:round/>
            <a:headEnd/>
            <a:tailEnd/>
          </a:ln>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l" rtl="0" eaLnBrk="1" hangingPunct="1">
              <a:spcBef>
                <a:spcPct val="0"/>
              </a:spcBef>
              <a:buFontTx/>
              <a:buNone/>
            </a:pPr>
            <a:endParaRPr lang="ar-OM" altLang="ar-OM" sz="1800">
              <a:latin typeface="Arial" panose="020B0604020202020204" pitchFamily="34" charset="0"/>
            </a:endParaRPr>
          </a:p>
        </p:txBody>
      </p:sp>
      <p:sp>
        <p:nvSpPr>
          <p:cNvPr id="11" name="سهم للأسفل 41"/>
          <p:cNvSpPr>
            <a:spLocks noChangeArrowheads="1"/>
          </p:cNvSpPr>
          <p:nvPr/>
        </p:nvSpPr>
        <p:spPr bwMode="auto">
          <a:xfrm>
            <a:off x="4570413" y="5229324"/>
            <a:ext cx="288925" cy="215900"/>
          </a:xfrm>
          <a:prstGeom prst="downArrow">
            <a:avLst>
              <a:gd name="adj1" fmla="val 50000"/>
              <a:gd name="adj2" fmla="val 49968"/>
            </a:avLst>
          </a:prstGeom>
          <a:gradFill rotWithShape="0">
            <a:gsLst>
              <a:gs pos="0">
                <a:srgbClr val="E6DCAC"/>
              </a:gs>
              <a:gs pos="12000">
                <a:srgbClr val="E6D78A"/>
              </a:gs>
              <a:gs pos="30000">
                <a:srgbClr val="C7AC4C"/>
              </a:gs>
              <a:gs pos="45000">
                <a:srgbClr val="E6D78A"/>
              </a:gs>
              <a:gs pos="77000">
                <a:srgbClr val="C7AC4C"/>
              </a:gs>
              <a:gs pos="100000">
                <a:srgbClr val="E6DCAC"/>
              </a:gs>
            </a:gsLst>
            <a:lin ang="5400000"/>
          </a:gradFill>
          <a:ln w="9525" algn="ctr">
            <a:solidFill>
              <a:schemeClr val="tx1"/>
            </a:solidFill>
            <a:round/>
            <a:headEnd/>
            <a:tailEnd/>
          </a:ln>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l" rtl="0" eaLnBrk="1" hangingPunct="1">
              <a:spcBef>
                <a:spcPct val="0"/>
              </a:spcBef>
              <a:buFontTx/>
              <a:buNone/>
            </a:pPr>
            <a:endParaRPr lang="ar-OM" altLang="ar-OM" sz="1800">
              <a:latin typeface="Arial" panose="020B0604020202020204" pitchFamily="34" charset="0"/>
            </a:endParaRPr>
          </a:p>
        </p:txBody>
      </p:sp>
      <p:sp>
        <p:nvSpPr>
          <p:cNvPr id="12" name="Text Box 14" descr="Canvas"/>
          <p:cNvSpPr txBox="1">
            <a:spLocks noChangeArrowheads="1"/>
          </p:cNvSpPr>
          <p:nvPr/>
        </p:nvSpPr>
        <p:spPr bwMode="auto">
          <a:xfrm>
            <a:off x="900113" y="1267867"/>
            <a:ext cx="7416800" cy="288925"/>
          </a:xfrm>
          <a:prstGeom prst="rect">
            <a:avLst/>
          </a:prstGeom>
          <a:blipFill dpi="0" rotWithShape="0">
            <a:blip r:embed="rId2" cstate="print"/>
            <a:srcRect/>
            <a:tile tx="0" ty="0" sx="100000" sy="100000" flip="none" algn="tl"/>
          </a:blipFill>
          <a:ln w="9525">
            <a:solidFill>
              <a:srgbClr val="000000"/>
            </a:solidFill>
            <a:miter lim="800000"/>
            <a:headEnd/>
            <a:tailEnd/>
          </a:ln>
          <a:effectLst/>
        </p:spPr>
        <p:txBody>
          <a:bodyPr/>
          <a:lstStyle/>
          <a:p>
            <a:pPr algn="ctr">
              <a:defRPr/>
            </a:pPr>
            <a:r>
              <a:rPr kumimoji="1" lang="ar-OM" sz="1600" b="1" dirty="0">
                <a:solidFill>
                  <a:srgbClr val="000000"/>
                </a:solidFill>
                <a:effectLst>
                  <a:outerShdw blurRad="38100" dist="38100" dir="2700000" algn="tl">
                    <a:srgbClr val="FFFFFF"/>
                  </a:outerShdw>
                </a:effectLst>
                <a:latin typeface="Times New Roman" pitchFamily="18" charset="0"/>
              </a:rPr>
              <a:t>استقبال  الباحث عن عمل وتقديم المشورة له حول أهمية التأهيل والتدريب المهني كخطوة أولى نحو التشغيل</a:t>
            </a:r>
          </a:p>
        </p:txBody>
      </p:sp>
      <p:sp>
        <p:nvSpPr>
          <p:cNvPr id="13" name="Text Box 14" descr="Canvas"/>
          <p:cNvSpPr txBox="1">
            <a:spLocks noChangeArrowheads="1"/>
          </p:cNvSpPr>
          <p:nvPr/>
        </p:nvSpPr>
        <p:spPr bwMode="auto">
          <a:xfrm>
            <a:off x="2339975" y="1987947"/>
            <a:ext cx="4535488" cy="288925"/>
          </a:xfrm>
          <a:prstGeom prst="rect">
            <a:avLst/>
          </a:prstGeom>
          <a:blipFill dpi="0" rotWithShape="0">
            <a:blip r:embed="rId2"/>
            <a:srcRect/>
            <a:tile tx="0" ty="0" sx="100000" sy="100000" flip="none" algn="tl"/>
          </a:blipFill>
          <a:ln w="9525">
            <a:solidFill>
              <a:srgbClr val="000000"/>
            </a:solidFill>
            <a:miter lim="800000"/>
            <a:headEnd/>
            <a:tailEnd/>
          </a:ln>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ctr" rtl="0">
              <a:spcBef>
                <a:spcPct val="0"/>
              </a:spcBef>
              <a:buFontTx/>
              <a:buNone/>
            </a:pPr>
            <a:r>
              <a:rPr lang="ar-OM" altLang="ar-OM" sz="1600" b="1" dirty="0"/>
              <a:t>موافقة الباحث عن عمل الالتحاق ببرنامج تدريب مهني</a:t>
            </a:r>
            <a:endParaRPr lang="ar-OM" altLang="ar-OM" sz="2000" dirty="0">
              <a:latin typeface="Arial" panose="020B0604020202020204" pitchFamily="34" charset="0"/>
            </a:endParaRPr>
          </a:p>
        </p:txBody>
      </p:sp>
      <p:sp>
        <p:nvSpPr>
          <p:cNvPr id="14" name="Text Box 14" descr="Canvas"/>
          <p:cNvSpPr txBox="1">
            <a:spLocks noChangeArrowheads="1"/>
          </p:cNvSpPr>
          <p:nvPr/>
        </p:nvSpPr>
        <p:spPr bwMode="auto">
          <a:xfrm>
            <a:off x="3059113" y="2709614"/>
            <a:ext cx="3025775" cy="287338"/>
          </a:xfrm>
          <a:prstGeom prst="rect">
            <a:avLst/>
          </a:prstGeom>
          <a:blipFill dpi="0" rotWithShape="0">
            <a:blip r:embed="rId2"/>
            <a:srcRect/>
            <a:tile tx="0" ty="0" sx="100000" sy="100000" flip="none" algn="tl"/>
          </a:blipFill>
          <a:ln w="9525">
            <a:solidFill>
              <a:srgbClr val="000000"/>
            </a:solidFill>
            <a:miter lim="800000"/>
            <a:headEnd/>
            <a:tailEnd/>
          </a:ln>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ctr" rtl="0">
              <a:spcBef>
                <a:spcPct val="0"/>
              </a:spcBef>
              <a:buFontTx/>
              <a:buNone/>
            </a:pPr>
            <a:r>
              <a:rPr lang="ar-OM" altLang="ar-OM" sz="1600" b="1" dirty="0"/>
              <a:t>مساعدته في اختيار فرصة العمل الملائمة</a:t>
            </a:r>
            <a:endParaRPr lang="ar-OM" altLang="ar-OM" sz="2000" dirty="0">
              <a:latin typeface="Arial" panose="020B0604020202020204" pitchFamily="34" charset="0"/>
            </a:endParaRPr>
          </a:p>
        </p:txBody>
      </p:sp>
      <p:sp>
        <p:nvSpPr>
          <p:cNvPr id="15" name="Text Box 14" descr="Canvas"/>
          <p:cNvSpPr txBox="1">
            <a:spLocks noChangeArrowheads="1"/>
          </p:cNvSpPr>
          <p:nvPr/>
        </p:nvSpPr>
        <p:spPr bwMode="auto">
          <a:xfrm>
            <a:off x="1763713" y="3429694"/>
            <a:ext cx="5545137" cy="287338"/>
          </a:xfrm>
          <a:prstGeom prst="rect">
            <a:avLst/>
          </a:prstGeom>
          <a:blipFill dpi="0" rotWithShape="0">
            <a:blip r:embed="rId2"/>
            <a:srcRect/>
            <a:tile tx="0" ty="0" sx="100000" sy="100000" flip="none" algn="tl"/>
          </a:blipFill>
          <a:ln w="9525">
            <a:solidFill>
              <a:srgbClr val="000000"/>
            </a:solidFill>
            <a:miter lim="800000"/>
            <a:headEnd/>
            <a:tailEnd/>
          </a:ln>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ctr" rtl="0">
              <a:spcBef>
                <a:spcPct val="0"/>
              </a:spcBef>
              <a:buFontTx/>
              <a:buNone/>
            </a:pPr>
            <a:r>
              <a:rPr lang="ar-OM" altLang="ar-OM" sz="1600" b="1" dirty="0"/>
              <a:t>إجراء المقابلة بحضور ممثل من الشركة المعنية والمعهد التدريبي ومكتب التشغيل</a:t>
            </a:r>
            <a:endParaRPr lang="ar-OM" altLang="ar-OM" sz="2000" dirty="0">
              <a:latin typeface="Arial" panose="020B0604020202020204" pitchFamily="34" charset="0"/>
            </a:endParaRPr>
          </a:p>
        </p:txBody>
      </p:sp>
      <p:sp>
        <p:nvSpPr>
          <p:cNvPr id="16" name="Text Box 14" descr="Canvas"/>
          <p:cNvSpPr txBox="1">
            <a:spLocks noChangeArrowheads="1"/>
          </p:cNvSpPr>
          <p:nvPr/>
        </p:nvSpPr>
        <p:spPr bwMode="auto">
          <a:xfrm>
            <a:off x="2341563" y="4077072"/>
            <a:ext cx="4606925" cy="287338"/>
          </a:xfrm>
          <a:prstGeom prst="rect">
            <a:avLst/>
          </a:prstGeom>
          <a:blipFill dpi="0" rotWithShape="0">
            <a:blip r:embed="rId2"/>
            <a:srcRect/>
            <a:tile tx="0" ty="0" sx="100000" sy="100000" flip="none" algn="tl"/>
          </a:blipFill>
          <a:ln w="9525">
            <a:solidFill>
              <a:srgbClr val="000000"/>
            </a:solidFill>
            <a:miter lim="800000"/>
            <a:headEnd/>
            <a:tailEnd/>
          </a:ln>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ctr" rtl="0">
              <a:spcBef>
                <a:spcPct val="0"/>
              </a:spcBef>
              <a:buFontTx/>
              <a:buNone/>
            </a:pPr>
            <a:r>
              <a:rPr lang="ar-OM" altLang="ar-OM" sz="1600" b="1"/>
              <a:t>توقيع عقد العمل تحت التدريب من الشركة والمعهد والمتدرب</a:t>
            </a:r>
            <a:endParaRPr lang="ar-OM" altLang="ar-OM" sz="2000">
              <a:latin typeface="Arial" panose="020B0604020202020204" pitchFamily="34" charset="0"/>
            </a:endParaRPr>
          </a:p>
        </p:txBody>
      </p:sp>
      <p:sp>
        <p:nvSpPr>
          <p:cNvPr id="17" name="Text Box 14" descr="Canvas"/>
          <p:cNvSpPr txBox="1">
            <a:spLocks noChangeArrowheads="1"/>
          </p:cNvSpPr>
          <p:nvPr/>
        </p:nvSpPr>
        <p:spPr bwMode="auto">
          <a:xfrm>
            <a:off x="2555875" y="4869854"/>
            <a:ext cx="4103688" cy="287338"/>
          </a:xfrm>
          <a:prstGeom prst="rect">
            <a:avLst/>
          </a:prstGeom>
          <a:blipFill dpi="0" rotWithShape="0">
            <a:blip r:embed="rId2"/>
            <a:srcRect/>
            <a:tile tx="0" ty="0" sx="100000" sy="100000" flip="none" algn="tl"/>
          </a:blipFill>
          <a:ln w="9525">
            <a:solidFill>
              <a:srgbClr val="000000"/>
            </a:solidFill>
            <a:miter lim="800000"/>
            <a:headEnd/>
            <a:tailEnd/>
          </a:ln>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ctr" rtl="0">
              <a:spcBef>
                <a:spcPct val="0"/>
              </a:spcBef>
              <a:buFontTx/>
              <a:buNone/>
            </a:pPr>
            <a:r>
              <a:rPr lang="ar-OM" altLang="ar-OM" sz="1600" b="1" dirty="0"/>
              <a:t>الالتحاق بالبرنامج التدريبي والمباشرة في التدريب</a:t>
            </a:r>
            <a:endParaRPr lang="ar-OM" altLang="ar-OM" sz="2000" dirty="0">
              <a:latin typeface="Arial" panose="020B0604020202020204" pitchFamily="34" charset="0"/>
            </a:endParaRPr>
          </a:p>
        </p:txBody>
      </p:sp>
      <p:sp>
        <p:nvSpPr>
          <p:cNvPr id="18" name="Text Box 14" descr="Canvas"/>
          <p:cNvSpPr txBox="1">
            <a:spLocks noChangeArrowheads="1"/>
          </p:cNvSpPr>
          <p:nvPr/>
        </p:nvSpPr>
        <p:spPr bwMode="auto">
          <a:xfrm>
            <a:off x="3565525" y="5517232"/>
            <a:ext cx="2159000" cy="287337"/>
          </a:xfrm>
          <a:prstGeom prst="rect">
            <a:avLst/>
          </a:prstGeom>
          <a:blipFill dpi="0" rotWithShape="0">
            <a:blip r:embed="rId2"/>
            <a:srcRect/>
            <a:tile tx="0" ty="0" sx="100000" sy="100000" flip="none" algn="tl"/>
          </a:blipFill>
          <a:ln w="9525">
            <a:solidFill>
              <a:srgbClr val="000000"/>
            </a:solidFill>
            <a:miter lim="800000"/>
            <a:headEnd/>
            <a:tailEnd/>
          </a:ln>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ctr" rtl="0">
              <a:spcBef>
                <a:spcPct val="0"/>
              </a:spcBef>
              <a:buFontTx/>
              <a:buNone/>
            </a:pPr>
            <a:r>
              <a:rPr lang="ar-OM" altLang="ar-OM" sz="1600" b="1" dirty="0"/>
              <a:t>انجاز التدريب</a:t>
            </a:r>
            <a:endParaRPr lang="ar-OM" altLang="ar-OM" sz="2000" dirty="0">
              <a:latin typeface="Arial" panose="020B0604020202020204" pitchFamily="34" charset="0"/>
            </a:endParaRPr>
          </a:p>
        </p:txBody>
      </p:sp>
      <p:sp>
        <p:nvSpPr>
          <p:cNvPr id="19" name="Text Box 14" descr="Canvas"/>
          <p:cNvSpPr txBox="1">
            <a:spLocks noChangeArrowheads="1"/>
          </p:cNvSpPr>
          <p:nvPr/>
        </p:nvSpPr>
        <p:spPr bwMode="auto">
          <a:xfrm>
            <a:off x="2411413" y="6310014"/>
            <a:ext cx="4392612" cy="287338"/>
          </a:xfrm>
          <a:prstGeom prst="rect">
            <a:avLst/>
          </a:prstGeom>
          <a:blipFill dpi="0" rotWithShape="0">
            <a:blip r:embed="rId2"/>
            <a:srcRect/>
            <a:tile tx="0" ty="0" sx="100000" sy="100000" flip="none" algn="tl"/>
          </a:blipFill>
          <a:ln w="9525">
            <a:solidFill>
              <a:srgbClr val="000000"/>
            </a:solidFill>
            <a:miter lim="800000"/>
            <a:headEnd/>
            <a:tailEnd/>
          </a:ln>
        </p:spPr>
        <p:txBody>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ctr" rtl="0">
              <a:spcBef>
                <a:spcPct val="0"/>
              </a:spcBef>
              <a:buFontTx/>
              <a:buNone/>
            </a:pPr>
            <a:r>
              <a:rPr lang="ar-OM" altLang="ar-OM" sz="1600" b="1"/>
              <a:t>التوقيع على عقد العمل والالتحاق مباشرة بالعمل في الشركة</a:t>
            </a:r>
            <a:endParaRPr lang="ar-OM" altLang="ar-OM" sz="2000">
              <a:latin typeface="Arial" panose="020B0604020202020204" pitchFamily="34" charset="0"/>
            </a:endParaRPr>
          </a:p>
        </p:txBody>
      </p:sp>
      <p:sp>
        <p:nvSpPr>
          <p:cNvPr id="20" name="Text Box 4" descr="Pink tissue paper"/>
          <p:cNvSpPr txBox="1">
            <a:spLocks noChangeArrowheads="1"/>
          </p:cNvSpPr>
          <p:nvPr/>
        </p:nvSpPr>
        <p:spPr bwMode="auto">
          <a:xfrm>
            <a:off x="2195513" y="496987"/>
            <a:ext cx="4752975" cy="339725"/>
          </a:xfrm>
          <a:prstGeom prst="rect">
            <a:avLst/>
          </a:prstGeom>
          <a:blipFill dpi="0" rotWithShape="1">
            <a:blip r:embed="rId3" cstate="print"/>
            <a:srcRect/>
            <a:tile tx="0" ty="0" sx="100000" sy="100000" flip="none" algn="tl"/>
          </a:blipFill>
          <a:ln w="9525" algn="ctr">
            <a:solidFill>
              <a:srgbClr val="000000"/>
            </a:solidFill>
            <a:miter lim="800000"/>
            <a:headEnd/>
            <a:tailEnd/>
          </a:ln>
          <a:effectLst>
            <a:outerShdw sy="50000" kx="2453608" rotWithShape="0">
              <a:schemeClr val="bg2">
                <a:alpha val="50000"/>
              </a:schemeClr>
            </a:outerShdw>
          </a:effectLst>
        </p:spPr>
        <p:txBody>
          <a:bodyPr>
            <a:spAutoFit/>
          </a:bodyPr>
          <a:lstStyle/>
          <a:p>
            <a:pPr marL="457200" indent="-457200" algn="ctr">
              <a:defRPr/>
            </a:pPr>
            <a:r>
              <a:rPr kumimoji="1" lang="ar-OM" sz="1600" b="1" dirty="0">
                <a:solidFill>
                  <a:srgbClr val="660066"/>
                </a:solidFill>
                <a:latin typeface="Times New Roman" pitchFamily="18" charset="0"/>
                <a:cs typeface="Arabic Transparent" pitchFamily="2" charset="0"/>
              </a:rPr>
              <a:t>المسار الأول: </a:t>
            </a:r>
            <a:r>
              <a:rPr kumimoji="1" lang="ar-OM" sz="1600" b="1" dirty="0">
                <a:solidFill>
                  <a:srgbClr val="002060"/>
                </a:solidFill>
                <a:effectLst>
                  <a:outerShdw blurRad="38100" dist="38100" dir="2700000" algn="tl">
                    <a:srgbClr val="FFFFFF"/>
                  </a:outerShdw>
                </a:effectLst>
                <a:latin typeface="Times New Roman" pitchFamily="18" charset="0"/>
              </a:rPr>
              <a:t>باحث عن عمل ( غير مؤهل مهنياً )</a:t>
            </a:r>
            <a:endParaRPr kumimoji="1" lang="en-US" sz="1600" b="1" dirty="0">
              <a:solidFill>
                <a:srgbClr val="002060"/>
              </a:solidFill>
              <a:effectLst>
                <a:outerShdw blurRad="38100" dist="38100" dir="2700000" algn="tl">
                  <a:srgbClr val="FFFFFF"/>
                </a:outerShdw>
              </a:effectLst>
              <a:latin typeface="Times New Roman" pitchFamily="18" charset="0"/>
            </a:endParaRPr>
          </a:p>
        </p:txBody>
      </p:sp>
    </p:spTree>
    <p:extLst>
      <p:ext uri="{BB962C8B-B14F-4D97-AF65-F5344CB8AC3E}">
        <p14:creationId xmlns:p14="http://schemas.microsoft.com/office/powerpoint/2010/main" val="1604386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heckerboard(across)">
                                      <p:cBhvr>
                                        <p:cTn id="10" dur="500"/>
                                        <p:tgtEl>
                                          <p:spTgt spid="5"/>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heckerboard(across)">
                                      <p:cBhvr>
                                        <p:cTn id="13" dur="500"/>
                                        <p:tgtEl>
                                          <p:spTgt spid="6"/>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checkerboard(across)">
                                      <p:cBhvr>
                                        <p:cTn id="16" dur="500"/>
                                        <p:tgtEl>
                                          <p:spTgt spid="7"/>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checkerboard(across)">
                                      <p:cBhvr>
                                        <p:cTn id="19" dur="500"/>
                                        <p:tgtEl>
                                          <p:spTgt spid="8"/>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checkerboard(across)">
                                      <p:cBhvr>
                                        <p:cTn id="22" dur="500"/>
                                        <p:tgtEl>
                                          <p:spTgt spid="9"/>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checkerboard(across)">
                                      <p:cBhvr>
                                        <p:cTn id="25" dur="500"/>
                                        <p:tgtEl>
                                          <p:spTgt spid="10"/>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checkerboard(across)">
                                      <p:cBhvr>
                                        <p:cTn id="28" dur="5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checkerboard(across)">
                                      <p:cBhvr>
                                        <p:cTn id="33" dur="500"/>
                                        <p:tgtEl>
                                          <p:spTgt spid="12"/>
                                        </p:tgtEl>
                                      </p:cBhvr>
                                    </p:animEffect>
                                  </p:childTnLst>
                                </p:cTn>
                              </p:par>
                              <p:par>
                                <p:cTn id="34" presetID="5" presetClass="entr" presetSubtype="10" fill="hold" grpId="0" nodeType="with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checkerboard(across)">
                                      <p:cBhvr>
                                        <p:cTn id="36" dur="500"/>
                                        <p:tgtEl>
                                          <p:spTgt spid="13"/>
                                        </p:tgtEl>
                                      </p:cBhvr>
                                    </p:animEffect>
                                  </p:childTnLst>
                                </p:cTn>
                              </p:par>
                              <p:par>
                                <p:cTn id="37" presetID="5" presetClass="entr" presetSubtype="1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checkerboard(across)">
                                      <p:cBhvr>
                                        <p:cTn id="39" dur="500"/>
                                        <p:tgtEl>
                                          <p:spTgt spid="14"/>
                                        </p:tgtEl>
                                      </p:cBhvr>
                                    </p:animEffect>
                                  </p:childTnLst>
                                </p:cTn>
                              </p:par>
                              <p:par>
                                <p:cTn id="40" presetID="5" presetClass="entr" presetSubtype="10"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checkerboard(across)">
                                      <p:cBhvr>
                                        <p:cTn id="42" dur="500"/>
                                        <p:tgtEl>
                                          <p:spTgt spid="15"/>
                                        </p:tgtEl>
                                      </p:cBhvr>
                                    </p:animEffect>
                                  </p:childTnLst>
                                </p:cTn>
                              </p:par>
                              <p:par>
                                <p:cTn id="43" presetID="5" presetClass="entr" presetSubtype="10" fill="hold" grpId="0" nodeType="with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checkerboard(across)">
                                      <p:cBhvr>
                                        <p:cTn id="45" dur="500"/>
                                        <p:tgtEl>
                                          <p:spTgt spid="16"/>
                                        </p:tgtEl>
                                      </p:cBhvr>
                                    </p:animEffect>
                                  </p:childTnLst>
                                </p:cTn>
                              </p:par>
                              <p:par>
                                <p:cTn id="46" presetID="5" presetClass="entr" presetSubtype="10" fill="hold" grpId="0" nodeType="with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checkerboard(across)">
                                      <p:cBhvr>
                                        <p:cTn id="48" dur="500"/>
                                        <p:tgtEl>
                                          <p:spTgt spid="17"/>
                                        </p:tgtEl>
                                      </p:cBhvr>
                                    </p:animEffect>
                                  </p:childTnLst>
                                </p:cTn>
                              </p:par>
                              <p:par>
                                <p:cTn id="49" presetID="5" presetClass="entr" presetSubtype="10" fill="hold" grpId="0" nodeType="with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checkerboard(across)">
                                      <p:cBhvr>
                                        <p:cTn id="51" dur="500"/>
                                        <p:tgtEl>
                                          <p:spTgt spid="18"/>
                                        </p:tgtEl>
                                      </p:cBhvr>
                                    </p:animEffect>
                                  </p:childTnLst>
                                </p:cTn>
                              </p:par>
                              <p:par>
                                <p:cTn id="52" presetID="5" presetClass="entr" presetSubtype="10" fill="hold" grpId="0" nodeType="with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checkerboard(across)">
                                      <p:cBhvr>
                                        <p:cTn id="54" dur="500"/>
                                        <p:tgtEl>
                                          <p:spTgt spid="19"/>
                                        </p:tgtEl>
                                      </p:cBhvr>
                                    </p:animEffect>
                                  </p:childTnLst>
                                </p:cTn>
                              </p:par>
                            </p:childTnLst>
                          </p:cTn>
                        </p:par>
                      </p:childTnLst>
                    </p:cTn>
                  </p:par>
                  <p:par>
                    <p:cTn id="55" fill="hold">
                      <p:stCondLst>
                        <p:cond delay="indefinite"/>
                      </p:stCondLst>
                      <p:childTnLst>
                        <p:par>
                          <p:cTn id="56" fill="hold">
                            <p:stCondLst>
                              <p:cond delay="0"/>
                            </p:stCondLst>
                            <p:childTnLst>
                              <p:par>
                                <p:cTn id="57" presetID="25" presetClass="entr" presetSubtype="0" fill="hold" grpId="0" nodeType="clickEffect">
                                  <p:stCondLst>
                                    <p:cond delay="0"/>
                                  </p:stCondLst>
                                  <p:iterate type="lt">
                                    <p:tmPct val="0"/>
                                  </p:iterate>
                                  <p:childTnLst>
                                    <p:set>
                                      <p:cBhvr>
                                        <p:cTn id="58" dur="1" fill="hold">
                                          <p:stCondLst>
                                            <p:cond delay="0"/>
                                          </p:stCondLst>
                                        </p:cTn>
                                        <p:tgtEl>
                                          <p:spTgt spid="20"/>
                                        </p:tgtEl>
                                        <p:attrNameLst>
                                          <p:attrName>style.visibility</p:attrName>
                                        </p:attrNameLst>
                                      </p:cBhvr>
                                      <p:to>
                                        <p:strVal val="visible"/>
                                      </p:to>
                                    </p:set>
                                    <p:anim calcmode="lin" valueType="num">
                                      <p:cBhvr>
                                        <p:cTn id="59" dur="500" decel="50000" fill="hold">
                                          <p:stCondLst>
                                            <p:cond delay="0"/>
                                          </p:stCondLst>
                                        </p:cTn>
                                        <p:tgtEl>
                                          <p:spTgt spid="20"/>
                                        </p:tgtEl>
                                        <p:attrNameLst>
                                          <p:attrName>style.rotation</p:attrName>
                                        </p:attrNameLst>
                                      </p:cBhvr>
                                      <p:tavLst>
                                        <p:tav tm="0">
                                          <p:val>
                                            <p:fltVal val="-90"/>
                                          </p:val>
                                        </p:tav>
                                        <p:tav tm="100000">
                                          <p:val>
                                            <p:fltVal val="0"/>
                                          </p:val>
                                        </p:tav>
                                      </p:tavLst>
                                    </p:anim>
                                    <p:anim calcmode="lin" valueType="num">
                                      <p:cBhvr>
                                        <p:cTn id="60" dur="500" decel="50000" fill="hold">
                                          <p:stCondLst>
                                            <p:cond delay="0"/>
                                          </p:stCondLst>
                                        </p:cTn>
                                        <p:tgtEl>
                                          <p:spTgt spid="20"/>
                                        </p:tgtEl>
                                        <p:attrNameLst>
                                          <p:attrName>ppt_w</p:attrName>
                                        </p:attrNameLst>
                                      </p:cBhvr>
                                      <p:tavLst>
                                        <p:tav tm="0">
                                          <p:val>
                                            <p:strVal val="#ppt_w"/>
                                          </p:val>
                                        </p:tav>
                                        <p:tav tm="100000">
                                          <p:val>
                                            <p:strVal val="#ppt_w*.05"/>
                                          </p:val>
                                        </p:tav>
                                      </p:tavLst>
                                    </p:anim>
                                    <p:anim calcmode="lin" valueType="num">
                                      <p:cBhvr>
                                        <p:cTn id="61" dur="500" accel="50000" fill="hold">
                                          <p:stCondLst>
                                            <p:cond delay="500"/>
                                          </p:stCondLst>
                                        </p:cTn>
                                        <p:tgtEl>
                                          <p:spTgt spid="20"/>
                                        </p:tgtEl>
                                        <p:attrNameLst>
                                          <p:attrName>ppt_w</p:attrName>
                                        </p:attrNameLst>
                                      </p:cBhvr>
                                      <p:tavLst>
                                        <p:tav tm="0">
                                          <p:val>
                                            <p:strVal val="#ppt_w*.05"/>
                                          </p:val>
                                        </p:tav>
                                        <p:tav tm="100000">
                                          <p:val>
                                            <p:strVal val="#ppt_w"/>
                                          </p:val>
                                        </p:tav>
                                      </p:tavLst>
                                    </p:anim>
                                    <p:anim calcmode="lin" valueType="num">
                                      <p:cBhvr>
                                        <p:cTn id="62" dur="1000" fill="hold"/>
                                        <p:tgtEl>
                                          <p:spTgt spid="20"/>
                                        </p:tgtEl>
                                        <p:attrNameLst>
                                          <p:attrName>ppt_h</p:attrName>
                                        </p:attrNameLst>
                                      </p:cBhvr>
                                      <p:tavLst>
                                        <p:tav tm="0">
                                          <p:val>
                                            <p:strVal val="#ppt_h"/>
                                          </p:val>
                                        </p:tav>
                                        <p:tav tm="100000">
                                          <p:val>
                                            <p:strVal val="#ppt_h"/>
                                          </p:val>
                                        </p:tav>
                                      </p:tavLst>
                                    </p:anim>
                                    <p:anim calcmode="lin" valueType="num">
                                      <p:cBhvr>
                                        <p:cTn id="63" dur="500" decel="50000" fill="hold">
                                          <p:stCondLst>
                                            <p:cond delay="0"/>
                                          </p:stCondLst>
                                        </p:cTn>
                                        <p:tgtEl>
                                          <p:spTgt spid="20"/>
                                        </p:tgtEl>
                                        <p:attrNameLst>
                                          <p:attrName>ppt_x</p:attrName>
                                        </p:attrNameLst>
                                      </p:cBhvr>
                                      <p:tavLst>
                                        <p:tav tm="0">
                                          <p:val>
                                            <p:strVal val="#ppt_x+.4"/>
                                          </p:val>
                                        </p:tav>
                                        <p:tav tm="100000">
                                          <p:val>
                                            <p:strVal val="#ppt_x"/>
                                          </p:val>
                                        </p:tav>
                                      </p:tavLst>
                                    </p:anim>
                                    <p:anim calcmode="lin" valueType="num">
                                      <p:cBhvr>
                                        <p:cTn id="64" dur="500" decel="50000" fill="hold">
                                          <p:stCondLst>
                                            <p:cond delay="0"/>
                                          </p:stCondLst>
                                        </p:cTn>
                                        <p:tgtEl>
                                          <p:spTgt spid="20"/>
                                        </p:tgtEl>
                                        <p:attrNameLst>
                                          <p:attrName>ppt_y</p:attrName>
                                        </p:attrNameLst>
                                      </p:cBhvr>
                                      <p:tavLst>
                                        <p:tav tm="0">
                                          <p:val>
                                            <p:strVal val="#ppt_y-.2"/>
                                          </p:val>
                                        </p:tav>
                                        <p:tav tm="100000">
                                          <p:val>
                                            <p:strVal val="#ppt_y+.1"/>
                                          </p:val>
                                        </p:tav>
                                      </p:tavLst>
                                    </p:anim>
                                    <p:anim calcmode="lin" valueType="num">
                                      <p:cBhvr>
                                        <p:cTn id="65" dur="500" accel="50000" fill="hold">
                                          <p:stCondLst>
                                            <p:cond delay="500"/>
                                          </p:stCondLst>
                                        </p:cTn>
                                        <p:tgtEl>
                                          <p:spTgt spid="20"/>
                                        </p:tgtEl>
                                        <p:attrNameLst>
                                          <p:attrName>ppt_y</p:attrName>
                                        </p:attrNameLst>
                                      </p:cBhvr>
                                      <p:tavLst>
                                        <p:tav tm="0">
                                          <p:val>
                                            <p:strVal val="#ppt_y+.1"/>
                                          </p:val>
                                        </p:tav>
                                        <p:tav tm="100000">
                                          <p:val>
                                            <p:strVal val="#ppt_y"/>
                                          </p:val>
                                        </p:tav>
                                      </p:tavLst>
                                    </p:anim>
                                    <p:animEffect transition="in" filter="fade">
                                      <p:cBhvr>
                                        <p:cTn id="66" dur="1000" decel="50000">
                                          <p:stCondLst>
                                            <p:cond delay="0"/>
                                          </p:stCondLst>
                                        </p:cTn>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descr="Pink tissue paper"/>
          <p:cNvSpPr txBox="1">
            <a:spLocks noChangeArrowheads="1"/>
          </p:cNvSpPr>
          <p:nvPr/>
        </p:nvSpPr>
        <p:spPr bwMode="auto">
          <a:xfrm>
            <a:off x="2195513" y="404664"/>
            <a:ext cx="4752975" cy="368300"/>
          </a:xfrm>
          <a:prstGeom prst="rect">
            <a:avLst/>
          </a:prstGeom>
          <a:blipFill dpi="0" rotWithShape="1">
            <a:blip r:embed="rId2" cstate="print"/>
            <a:srcRect/>
            <a:tile tx="0" ty="0" sx="100000" sy="100000" flip="none" algn="tl"/>
          </a:blipFill>
          <a:ln w="9525" algn="ctr">
            <a:solidFill>
              <a:srgbClr val="000000"/>
            </a:solidFill>
            <a:miter lim="800000"/>
            <a:headEnd/>
            <a:tailEnd/>
          </a:ln>
          <a:effectLst>
            <a:outerShdw sy="50000" kx="2453608" rotWithShape="0">
              <a:srgbClr val="808080">
                <a:alpha val="50000"/>
              </a:srgbClr>
            </a:outerShdw>
          </a:effectLst>
        </p:spPr>
        <p:txBody>
          <a:bodyPr>
            <a:spAutoFit/>
          </a:bodyPr>
          <a:lstStyle/>
          <a:p>
            <a:pPr marL="457200" indent="-457200" algn="ctr" rtl="1" eaLnBrk="1" fontAlgn="auto" hangingPunct="1">
              <a:spcBef>
                <a:spcPts val="0"/>
              </a:spcBef>
              <a:spcAft>
                <a:spcPts val="0"/>
              </a:spcAft>
              <a:defRPr/>
            </a:pPr>
            <a:r>
              <a:rPr kumimoji="1" lang="ar-OM" b="1" kern="0" dirty="0">
                <a:solidFill>
                  <a:srgbClr val="660066"/>
                </a:solidFill>
                <a:latin typeface="Times New Roman" pitchFamily="18" charset="0"/>
                <a:cs typeface="Arabic Transparent" pitchFamily="2" charset="0"/>
              </a:rPr>
              <a:t>المسار الثاني: </a:t>
            </a:r>
            <a:r>
              <a:rPr kumimoji="1" lang="ar-OM" b="1" kern="0" dirty="0">
                <a:solidFill>
                  <a:srgbClr val="002060"/>
                </a:solidFill>
                <a:effectLst>
                  <a:outerShdw blurRad="38100" dist="38100" dir="2700000" algn="tl">
                    <a:srgbClr val="FFFFFF"/>
                  </a:outerShdw>
                </a:effectLst>
                <a:latin typeface="Times New Roman" pitchFamily="18" charset="0"/>
              </a:rPr>
              <a:t>باحث عن عمل ( مؤهل مهنياً )</a:t>
            </a:r>
            <a:endParaRPr kumimoji="1" lang="en-US" b="1" kern="0" dirty="0">
              <a:solidFill>
                <a:srgbClr val="002060"/>
              </a:solidFill>
              <a:effectLst>
                <a:outerShdw blurRad="38100" dist="38100" dir="2700000" algn="tl">
                  <a:srgbClr val="FFFFFF"/>
                </a:outerShdw>
              </a:effectLst>
              <a:latin typeface="Times New Roman" pitchFamily="18" charset="0"/>
            </a:endParaRPr>
          </a:p>
        </p:txBody>
      </p:sp>
      <p:sp>
        <p:nvSpPr>
          <p:cNvPr id="5" name="Text Box 14" descr="Canvas"/>
          <p:cNvSpPr txBox="1">
            <a:spLocks noChangeArrowheads="1"/>
          </p:cNvSpPr>
          <p:nvPr/>
        </p:nvSpPr>
        <p:spPr bwMode="auto">
          <a:xfrm>
            <a:off x="2987675" y="1123851"/>
            <a:ext cx="3203575" cy="288925"/>
          </a:xfrm>
          <a:prstGeom prst="rect">
            <a:avLst/>
          </a:prstGeom>
          <a:blipFill dpi="0" rotWithShape="0">
            <a:blip r:embed="rId3" cstate="print"/>
            <a:srcRect/>
            <a:tile tx="0" ty="0" sx="100000" sy="100000" flip="none" algn="tl"/>
          </a:blipFill>
          <a:ln w="9525">
            <a:solidFill>
              <a:srgbClr val="000000"/>
            </a:solidFill>
            <a:miter lim="800000"/>
            <a:headEnd/>
            <a:tailEnd/>
          </a:ln>
          <a:effectLst/>
        </p:spPr>
        <p:txBody>
          <a:bodyPr/>
          <a:lstStyle/>
          <a:p>
            <a:pPr algn="ctr" rtl="1" eaLnBrk="1" hangingPunct="1">
              <a:defRPr/>
            </a:pPr>
            <a:r>
              <a:rPr kumimoji="1" lang="ar-OM" sz="1600" b="1" dirty="0">
                <a:solidFill>
                  <a:srgbClr val="000000"/>
                </a:solidFill>
                <a:effectLst>
                  <a:outerShdw blurRad="38100" dist="38100" dir="2700000" algn="tl">
                    <a:srgbClr val="FFFFFF"/>
                  </a:outerShdw>
                </a:effectLst>
                <a:latin typeface="Times New Roman" pitchFamily="18" charset="0"/>
              </a:rPr>
              <a:t>البحث عن فرصة العمل الملائمة</a:t>
            </a:r>
            <a:endParaRPr kumimoji="1" lang="en-US" sz="1600" b="1" dirty="0">
              <a:solidFill>
                <a:srgbClr val="000000"/>
              </a:solidFill>
              <a:effectLst>
                <a:outerShdw blurRad="38100" dist="38100" dir="2700000" algn="tl">
                  <a:srgbClr val="FFFFFF"/>
                </a:outerShdw>
              </a:effectLst>
              <a:latin typeface="Times New Roman" pitchFamily="18" charset="0"/>
            </a:endParaRPr>
          </a:p>
        </p:txBody>
      </p:sp>
      <p:sp>
        <p:nvSpPr>
          <p:cNvPr id="6" name="Text Box 14" descr="Canvas"/>
          <p:cNvSpPr txBox="1">
            <a:spLocks noChangeArrowheads="1"/>
          </p:cNvSpPr>
          <p:nvPr/>
        </p:nvSpPr>
        <p:spPr bwMode="auto">
          <a:xfrm>
            <a:off x="2339975" y="2347987"/>
            <a:ext cx="4535488" cy="288925"/>
          </a:xfrm>
          <a:prstGeom prst="rect">
            <a:avLst/>
          </a:prstGeom>
          <a:blipFill dpi="0" rotWithShape="0">
            <a:blip r:embed="rId3" cstate="print"/>
            <a:srcRect/>
            <a:tile tx="0" ty="0" sx="100000" sy="100000" flip="none" algn="tl"/>
          </a:blipFill>
          <a:ln w="9525">
            <a:solidFill>
              <a:srgbClr val="000000"/>
            </a:solidFill>
            <a:miter lim="800000"/>
            <a:headEnd/>
            <a:tailEnd/>
          </a:ln>
          <a:effectLst/>
        </p:spPr>
        <p:txBody>
          <a:bodyPr/>
          <a:lstStyle/>
          <a:p>
            <a:pPr algn="ctr" rtl="1" eaLnBrk="1" hangingPunct="1">
              <a:defRPr/>
            </a:pPr>
            <a:r>
              <a:rPr kumimoji="1" lang="ar-OM" sz="1600" b="1" dirty="0">
                <a:solidFill>
                  <a:srgbClr val="000000"/>
                </a:solidFill>
                <a:effectLst>
                  <a:outerShdw blurRad="38100" dist="38100" dir="2700000" algn="tl">
                    <a:srgbClr val="FFFFFF"/>
                  </a:outerShdw>
                </a:effectLst>
                <a:latin typeface="Times New Roman" pitchFamily="18" charset="0"/>
              </a:rPr>
              <a:t>اختيار أفضل البدائل وبما يلائم قدرات ومؤهلات الباحث عن عمل</a:t>
            </a:r>
            <a:endParaRPr kumimoji="1" lang="en-US" sz="1600" b="1" dirty="0">
              <a:solidFill>
                <a:srgbClr val="000000"/>
              </a:solidFill>
              <a:effectLst>
                <a:outerShdw blurRad="38100" dist="38100" dir="2700000" algn="tl">
                  <a:srgbClr val="FFFFFF"/>
                </a:outerShdw>
              </a:effectLst>
              <a:latin typeface="Times New Roman" pitchFamily="18" charset="0"/>
            </a:endParaRPr>
          </a:p>
        </p:txBody>
      </p:sp>
      <p:sp>
        <p:nvSpPr>
          <p:cNvPr id="7" name="سهم للأسفل 41"/>
          <p:cNvSpPr>
            <a:spLocks noChangeArrowheads="1"/>
          </p:cNvSpPr>
          <p:nvPr/>
        </p:nvSpPr>
        <p:spPr bwMode="auto">
          <a:xfrm>
            <a:off x="4427538" y="835819"/>
            <a:ext cx="288925" cy="288925"/>
          </a:xfrm>
          <a:prstGeom prst="downArrow">
            <a:avLst>
              <a:gd name="adj1" fmla="val 50000"/>
              <a:gd name="adj2" fmla="val 49948"/>
            </a:avLst>
          </a:prstGeom>
          <a:gradFill rotWithShape="0">
            <a:gsLst>
              <a:gs pos="0">
                <a:srgbClr val="E6DCAC"/>
              </a:gs>
              <a:gs pos="12000">
                <a:srgbClr val="E6D78A"/>
              </a:gs>
              <a:gs pos="30000">
                <a:srgbClr val="C7AC4C"/>
              </a:gs>
              <a:gs pos="45000">
                <a:srgbClr val="E6D78A"/>
              </a:gs>
              <a:gs pos="77000">
                <a:srgbClr val="C7AC4C"/>
              </a:gs>
              <a:gs pos="100000">
                <a:srgbClr val="E6DCAC"/>
              </a:gs>
            </a:gsLst>
            <a:lin ang="5400000"/>
          </a:gradFill>
          <a:ln w="9525" algn="ctr">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fontAlgn="auto" hangingPunct="1">
              <a:spcBef>
                <a:spcPts val="0"/>
              </a:spcBef>
              <a:spcAft>
                <a:spcPts val="0"/>
              </a:spcAft>
              <a:defRPr/>
            </a:pPr>
            <a:endParaRPr lang="ar-OM" altLang="ar-OM" kern="0" smtClean="0">
              <a:solidFill>
                <a:srgbClr val="000000"/>
              </a:solidFill>
            </a:endParaRPr>
          </a:p>
        </p:txBody>
      </p:sp>
      <p:sp>
        <p:nvSpPr>
          <p:cNvPr id="8" name="Text Box 14" descr="Canvas"/>
          <p:cNvSpPr txBox="1">
            <a:spLocks noChangeArrowheads="1"/>
          </p:cNvSpPr>
          <p:nvPr/>
        </p:nvSpPr>
        <p:spPr bwMode="auto">
          <a:xfrm>
            <a:off x="1835150" y="1773511"/>
            <a:ext cx="5545138" cy="287337"/>
          </a:xfrm>
          <a:prstGeom prst="rect">
            <a:avLst/>
          </a:prstGeom>
          <a:blipFill dpi="0" rotWithShape="0">
            <a:blip r:embed="rId3" cstate="print"/>
            <a:srcRect/>
            <a:tile tx="0" ty="0" sx="100000" sy="100000" flip="none" algn="tl"/>
          </a:blipFill>
          <a:ln w="9525">
            <a:solidFill>
              <a:srgbClr val="000000"/>
            </a:solidFill>
            <a:miter lim="800000"/>
            <a:headEnd/>
            <a:tailEnd/>
          </a:ln>
          <a:effectLst/>
        </p:spPr>
        <p:txBody>
          <a:bodyPr/>
          <a:lstStyle/>
          <a:p>
            <a:pPr algn="ctr" rtl="1" eaLnBrk="1" hangingPunct="1">
              <a:defRPr/>
            </a:pPr>
            <a:r>
              <a:rPr kumimoji="1" lang="ar-OM" sz="1600" b="1" dirty="0">
                <a:solidFill>
                  <a:srgbClr val="000000"/>
                </a:solidFill>
                <a:effectLst>
                  <a:outerShdw blurRad="38100" dist="38100" dir="2700000" algn="tl">
                    <a:srgbClr val="FFFFFF"/>
                  </a:outerShdw>
                </a:effectLst>
                <a:latin typeface="Times New Roman" pitchFamily="18" charset="0"/>
              </a:rPr>
              <a:t>عرض فرص العمل على الباحث عن عمل وتوضيح المتطلبات والشروط لإشغالها</a:t>
            </a:r>
            <a:endParaRPr kumimoji="1" lang="en-US" sz="1600" b="1" dirty="0">
              <a:solidFill>
                <a:srgbClr val="000000"/>
              </a:solidFill>
              <a:effectLst>
                <a:outerShdw blurRad="38100" dist="38100" dir="2700000" algn="tl">
                  <a:srgbClr val="FFFFFF"/>
                </a:outerShdw>
              </a:effectLst>
              <a:latin typeface="Times New Roman" pitchFamily="18" charset="0"/>
            </a:endParaRPr>
          </a:p>
        </p:txBody>
      </p:sp>
      <p:sp>
        <p:nvSpPr>
          <p:cNvPr id="9" name="Text Box 14" descr="Canvas"/>
          <p:cNvSpPr txBox="1">
            <a:spLocks noChangeArrowheads="1"/>
          </p:cNvSpPr>
          <p:nvPr/>
        </p:nvSpPr>
        <p:spPr bwMode="auto">
          <a:xfrm>
            <a:off x="1835150" y="2925638"/>
            <a:ext cx="5545138" cy="287338"/>
          </a:xfrm>
          <a:prstGeom prst="rect">
            <a:avLst/>
          </a:prstGeom>
          <a:blipFill dpi="0" rotWithShape="0">
            <a:blip r:embed="rId3" cstate="print"/>
            <a:srcRect/>
            <a:tile tx="0" ty="0" sx="100000" sy="100000" flip="none" algn="tl"/>
          </a:blipFill>
          <a:ln w="9525">
            <a:solidFill>
              <a:srgbClr val="000000"/>
            </a:solidFill>
            <a:miter lim="800000"/>
            <a:headEnd/>
            <a:tailEnd/>
          </a:ln>
          <a:effectLst/>
        </p:spPr>
        <p:txBody>
          <a:bodyPr/>
          <a:lstStyle/>
          <a:p>
            <a:pPr algn="ctr" rtl="1" eaLnBrk="1" hangingPunct="1">
              <a:defRPr/>
            </a:pPr>
            <a:r>
              <a:rPr kumimoji="1" lang="ar-OM" sz="1600" b="1" dirty="0">
                <a:solidFill>
                  <a:srgbClr val="000000"/>
                </a:solidFill>
                <a:effectLst>
                  <a:outerShdw blurRad="38100" dist="38100" dir="2700000" algn="tl">
                    <a:srgbClr val="FFFFFF"/>
                  </a:outerShdw>
                </a:effectLst>
                <a:latin typeface="Times New Roman" pitchFamily="18" charset="0"/>
              </a:rPr>
              <a:t>موافقة الباحث عن عمل على فرصة العمل المقدمة له وقبوله المبدئي لإشغالها</a:t>
            </a:r>
            <a:endParaRPr kumimoji="1" lang="en-US" sz="1600" b="1" dirty="0">
              <a:solidFill>
                <a:srgbClr val="000000"/>
              </a:solidFill>
              <a:effectLst>
                <a:outerShdw blurRad="38100" dist="38100" dir="2700000" algn="tl">
                  <a:srgbClr val="FFFFFF"/>
                </a:outerShdw>
              </a:effectLst>
              <a:latin typeface="Times New Roman" pitchFamily="18" charset="0"/>
            </a:endParaRPr>
          </a:p>
        </p:txBody>
      </p:sp>
      <p:sp>
        <p:nvSpPr>
          <p:cNvPr id="10" name="Text Box 14" descr="Canvas"/>
          <p:cNvSpPr txBox="1">
            <a:spLocks noChangeArrowheads="1"/>
          </p:cNvSpPr>
          <p:nvPr/>
        </p:nvSpPr>
        <p:spPr bwMode="auto">
          <a:xfrm>
            <a:off x="1619250" y="3501703"/>
            <a:ext cx="5976938" cy="287337"/>
          </a:xfrm>
          <a:prstGeom prst="rect">
            <a:avLst/>
          </a:prstGeom>
          <a:blipFill dpi="0" rotWithShape="0">
            <a:blip r:embed="rId3" cstate="print"/>
            <a:srcRect/>
            <a:tile tx="0" ty="0" sx="100000" sy="100000" flip="none" algn="tl"/>
          </a:blipFill>
          <a:ln w="9525">
            <a:solidFill>
              <a:srgbClr val="000000"/>
            </a:solidFill>
            <a:miter lim="800000"/>
            <a:headEnd/>
            <a:tailEnd/>
          </a:ln>
          <a:effectLst/>
        </p:spPr>
        <p:txBody>
          <a:bodyPr/>
          <a:lstStyle/>
          <a:p>
            <a:pPr algn="ctr" rtl="1" eaLnBrk="1" hangingPunct="1">
              <a:defRPr/>
            </a:pPr>
            <a:r>
              <a:rPr kumimoji="1" lang="ar-OM" sz="1600" b="1" dirty="0">
                <a:solidFill>
                  <a:srgbClr val="000000"/>
                </a:solidFill>
                <a:effectLst>
                  <a:outerShdw blurRad="38100" dist="38100" dir="2700000" algn="tl">
                    <a:srgbClr val="FFFFFF"/>
                  </a:outerShdw>
                </a:effectLst>
                <a:latin typeface="Times New Roman" pitchFamily="18" charset="0"/>
              </a:rPr>
              <a:t>إبلاغ الشركة حيث تتوفر فرص العمل وتحديد موعد لإجراء المقابلة مع المرشح لإشغالها</a:t>
            </a:r>
            <a:endParaRPr kumimoji="1" lang="en-US" sz="1600" b="1" dirty="0">
              <a:solidFill>
                <a:srgbClr val="000000"/>
              </a:solidFill>
              <a:effectLst>
                <a:outerShdw blurRad="38100" dist="38100" dir="2700000" algn="tl">
                  <a:srgbClr val="FFFFFF"/>
                </a:outerShdw>
              </a:effectLst>
              <a:latin typeface="Times New Roman" pitchFamily="18" charset="0"/>
            </a:endParaRPr>
          </a:p>
        </p:txBody>
      </p:sp>
      <p:sp>
        <p:nvSpPr>
          <p:cNvPr id="11" name="Text Box 5"/>
          <p:cNvSpPr txBox="1">
            <a:spLocks noChangeArrowheads="1"/>
          </p:cNvSpPr>
          <p:nvPr/>
        </p:nvSpPr>
        <p:spPr bwMode="auto">
          <a:xfrm>
            <a:off x="3419872" y="4098558"/>
            <a:ext cx="2232248" cy="338554"/>
          </a:xfrm>
          <a:prstGeom prst="rect">
            <a:avLst/>
          </a:prstGeom>
          <a:blipFill dpi="0" rotWithShape="1">
            <a:blip r:embed="rId4" cstate="print"/>
            <a:srcRect/>
            <a:tile tx="0" ty="0" sx="100000" sy="100000" flip="none" algn="tl"/>
          </a:blipFill>
          <a:ln w="9525">
            <a:noFill/>
            <a:miter lim="800000"/>
            <a:headEnd/>
            <a:tailEnd/>
          </a:ln>
          <a:effectLst/>
          <a:scene3d>
            <a:camera prst="orthographicFront"/>
            <a:lightRig rig="legacyFlat2" dir="t"/>
          </a:scene3d>
          <a:sp3d extrusionH="430200" prstMaterial="legacyMetal">
            <a:bevelB w="13500" h="13500" prst="angle"/>
            <a:extrusionClr>
              <a:srgbClr val="FFFFCC"/>
            </a:extrusionClr>
          </a:sp3d>
        </p:spPr>
        <p:txBody>
          <a:bodyPr>
            <a:spAutoFit/>
            <a:flatTx/>
          </a:bodyPr>
          <a:lstStyle/>
          <a:p>
            <a:pPr algn="ctr" rtl="1" eaLnBrk="1" hangingPunct="1">
              <a:defRPr/>
            </a:pPr>
            <a:r>
              <a:rPr kumimoji="1" lang="ar-OM" sz="1600" b="1" dirty="0">
                <a:solidFill>
                  <a:srgbClr val="002060"/>
                </a:solidFill>
                <a:effectLst>
                  <a:outerShdw blurRad="38100" dist="38100" dir="2700000" algn="tl">
                    <a:srgbClr val="FFFFFF"/>
                  </a:outerShdw>
                </a:effectLst>
                <a:latin typeface="Times New Roman" pitchFamily="18" charset="0"/>
              </a:rPr>
              <a:t>إجراء المقابلة</a:t>
            </a:r>
            <a:endParaRPr kumimoji="1" lang="en-US" sz="1600" b="1" dirty="0">
              <a:solidFill>
                <a:srgbClr val="002060"/>
              </a:solidFill>
              <a:effectLst>
                <a:outerShdw blurRad="38100" dist="38100" dir="2700000" algn="tl">
                  <a:srgbClr val="FFFFFF"/>
                </a:outerShdw>
              </a:effectLst>
              <a:latin typeface="Times New Roman" pitchFamily="18" charset="0"/>
            </a:endParaRPr>
          </a:p>
        </p:txBody>
      </p:sp>
      <p:sp>
        <p:nvSpPr>
          <p:cNvPr id="13" name="Text Box 14" descr="Canvas"/>
          <p:cNvSpPr txBox="1">
            <a:spLocks noChangeArrowheads="1"/>
          </p:cNvSpPr>
          <p:nvPr/>
        </p:nvSpPr>
        <p:spPr bwMode="auto">
          <a:xfrm>
            <a:off x="5292725" y="4724251"/>
            <a:ext cx="2303463" cy="288925"/>
          </a:xfrm>
          <a:prstGeom prst="rect">
            <a:avLst/>
          </a:prstGeom>
          <a:blipFill dpi="0" rotWithShape="0">
            <a:blip r:embed="rId3" cstate="print"/>
            <a:srcRect/>
            <a:tile tx="0" ty="0" sx="100000" sy="100000" flip="none" algn="tl"/>
          </a:blipFill>
          <a:ln w="9525">
            <a:solidFill>
              <a:srgbClr val="000000"/>
            </a:solidFill>
            <a:miter lim="800000"/>
            <a:headEnd/>
            <a:tailEnd/>
          </a:ln>
          <a:effectLst/>
        </p:spPr>
        <p:txBody>
          <a:bodyPr/>
          <a:lstStyle/>
          <a:p>
            <a:pPr algn="ctr" rtl="1" eaLnBrk="1" hangingPunct="1">
              <a:defRPr/>
            </a:pPr>
            <a:r>
              <a:rPr kumimoji="1" lang="ar-OM" sz="1600" b="1" dirty="0">
                <a:solidFill>
                  <a:srgbClr val="000000"/>
                </a:solidFill>
                <a:effectLst>
                  <a:outerShdw blurRad="38100" dist="38100" dir="2700000" algn="tl">
                    <a:srgbClr val="FFFFFF"/>
                  </a:outerShdw>
                </a:effectLst>
                <a:latin typeface="Times New Roman" pitchFamily="18" charset="0"/>
              </a:rPr>
              <a:t>موافقة العامل وصاحب العمل</a:t>
            </a:r>
            <a:endParaRPr kumimoji="1" lang="en-US" sz="1600" b="1" dirty="0">
              <a:solidFill>
                <a:srgbClr val="000000"/>
              </a:solidFill>
              <a:effectLst>
                <a:outerShdw blurRad="38100" dist="38100" dir="2700000" algn="tl">
                  <a:srgbClr val="FFFFFF"/>
                </a:outerShdw>
              </a:effectLst>
              <a:latin typeface="Times New Roman" pitchFamily="18" charset="0"/>
            </a:endParaRPr>
          </a:p>
        </p:txBody>
      </p:sp>
      <p:sp>
        <p:nvSpPr>
          <p:cNvPr id="14" name="Text Box 14" descr="Canvas"/>
          <p:cNvSpPr txBox="1">
            <a:spLocks noChangeArrowheads="1"/>
          </p:cNvSpPr>
          <p:nvPr/>
        </p:nvSpPr>
        <p:spPr bwMode="auto">
          <a:xfrm>
            <a:off x="5651500" y="5804371"/>
            <a:ext cx="1584325" cy="288925"/>
          </a:xfrm>
          <a:prstGeom prst="rect">
            <a:avLst/>
          </a:prstGeom>
          <a:blipFill dpi="0" rotWithShape="0">
            <a:blip r:embed="rId3" cstate="print"/>
            <a:srcRect/>
            <a:tile tx="0" ty="0" sx="100000" sy="100000" flip="none" algn="tl"/>
          </a:blipFill>
          <a:ln w="9525">
            <a:solidFill>
              <a:srgbClr val="000000"/>
            </a:solidFill>
            <a:miter lim="800000"/>
            <a:headEnd/>
            <a:tailEnd/>
          </a:ln>
          <a:effectLst/>
        </p:spPr>
        <p:txBody>
          <a:bodyPr/>
          <a:lstStyle/>
          <a:p>
            <a:pPr algn="ctr" rtl="1" eaLnBrk="1" hangingPunct="1">
              <a:defRPr/>
            </a:pPr>
            <a:r>
              <a:rPr kumimoji="1" lang="ar-OM" sz="1600" b="1" dirty="0">
                <a:solidFill>
                  <a:srgbClr val="000000"/>
                </a:solidFill>
                <a:effectLst>
                  <a:outerShdw blurRad="38100" dist="38100" dir="2700000" algn="tl">
                    <a:srgbClr val="FFFFFF"/>
                  </a:outerShdw>
                </a:effectLst>
                <a:latin typeface="Times New Roman" pitchFamily="18" charset="0"/>
              </a:rPr>
              <a:t>التوعية والتثقيف</a:t>
            </a:r>
            <a:endParaRPr kumimoji="1" lang="en-US" sz="1600" b="1" dirty="0">
              <a:solidFill>
                <a:srgbClr val="000000"/>
              </a:solidFill>
              <a:effectLst>
                <a:outerShdw blurRad="38100" dist="38100" dir="2700000" algn="tl">
                  <a:srgbClr val="FFFFFF"/>
                </a:outerShdw>
              </a:effectLst>
              <a:latin typeface="Times New Roman" pitchFamily="18" charset="0"/>
            </a:endParaRPr>
          </a:p>
        </p:txBody>
      </p:sp>
      <p:sp>
        <p:nvSpPr>
          <p:cNvPr id="15" name="Text Box 14" descr="Canvas"/>
          <p:cNvSpPr txBox="1">
            <a:spLocks noChangeArrowheads="1"/>
          </p:cNvSpPr>
          <p:nvPr/>
        </p:nvSpPr>
        <p:spPr bwMode="auto">
          <a:xfrm>
            <a:off x="4716463" y="5228307"/>
            <a:ext cx="3527425" cy="288925"/>
          </a:xfrm>
          <a:prstGeom prst="rect">
            <a:avLst/>
          </a:prstGeom>
          <a:blipFill dpi="0" rotWithShape="0">
            <a:blip r:embed="rId3" cstate="print"/>
            <a:srcRect/>
            <a:tile tx="0" ty="0" sx="100000" sy="100000" flip="none" algn="tl"/>
          </a:blipFill>
          <a:ln w="9525">
            <a:solidFill>
              <a:srgbClr val="000000"/>
            </a:solidFill>
            <a:miter lim="800000"/>
            <a:headEnd/>
            <a:tailEnd/>
          </a:ln>
          <a:effectLst/>
        </p:spPr>
        <p:txBody>
          <a:bodyPr/>
          <a:lstStyle/>
          <a:p>
            <a:pPr algn="ctr" rtl="1" eaLnBrk="1" hangingPunct="1">
              <a:defRPr/>
            </a:pPr>
            <a:r>
              <a:rPr kumimoji="1" lang="ar-OM" sz="1600" b="1" dirty="0">
                <a:solidFill>
                  <a:srgbClr val="000000"/>
                </a:solidFill>
                <a:effectLst>
                  <a:outerShdw blurRad="38100" dist="38100" dir="2700000" algn="tl">
                    <a:srgbClr val="FFFFFF"/>
                  </a:outerShdw>
                </a:effectLst>
                <a:latin typeface="Times New Roman" pitchFamily="18" charset="0"/>
              </a:rPr>
              <a:t>توقيع عقد العمل والتسجيل بالتأمينات الاجتماعية</a:t>
            </a:r>
            <a:endParaRPr kumimoji="1" lang="en-US" sz="1600" b="1" dirty="0">
              <a:solidFill>
                <a:srgbClr val="000000"/>
              </a:solidFill>
              <a:effectLst>
                <a:outerShdw blurRad="38100" dist="38100" dir="2700000" algn="tl">
                  <a:srgbClr val="FFFFFF"/>
                </a:outerShdw>
              </a:effectLst>
              <a:latin typeface="Times New Roman" pitchFamily="18" charset="0"/>
            </a:endParaRPr>
          </a:p>
        </p:txBody>
      </p:sp>
      <p:sp>
        <p:nvSpPr>
          <p:cNvPr id="16" name="سهم للأسفل 58"/>
          <p:cNvSpPr>
            <a:spLocks noChangeArrowheads="1"/>
          </p:cNvSpPr>
          <p:nvPr/>
        </p:nvSpPr>
        <p:spPr bwMode="auto">
          <a:xfrm>
            <a:off x="4427538" y="1484908"/>
            <a:ext cx="288925" cy="215900"/>
          </a:xfrm>
          <a:prstGeom prst="downArrow">
            <a:avLst>
              <a:gd name="adj1" fmla="val 50000"/>
              <a:gd name="adj2" fmla="val 50000"/>
            </a:avLst>
          </a:prstGeom>
          <a:gradFill rotWithShape="0">
            <a:gsLst>
              <a:gs pos="0">
                <a:srgbClr val="E6DCAC"/>
              </a:gs>
              <a:gs pos="12000">
                <a:srgbClr val="E6D78A"/>
              </a:gs>
              <a:gs pos="30000">
                <a:srgbClr val="C7AC4C"/>
              </a:gs>
              <a:gs pos="45000">
                <a:srgbClr val="E6D78A"/>
              </a:gs>
              <a:gs pos="77000">
                <a:srgbClr val="C7AC4C"/>
              </a:gs>
              <a:gs pos="100000">
                <a:srgbClr val="E6DCAC"/>
              </a:gs>
            </a:gsLst>
            <a:lin ang="5400000"/>
          </a:gradFill>
          <a:ln w="9525" algn="ctr">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fontAlgn="auto" hangingPunct="1">
              <a:spcBef>
                <a:spcPts val="0"/>
              </a:spcBef>
              <a:spcAft>
                <a:spcPts val="0"/>
              </a:spcAft>
              <a:defRPr/>
            </a:pPr>
            <a:endParaRPr lang="ar-OM" altLang="ar-OM" kern="0" smtClean="0">
              <a:solidFill>
                <a:srgbClr val="000000"/>
              </a:solidFill>
            </a:endParaRPr>
          </a:p>
        </p:txBody>
      </p:sp>
      <p:sp>
        <p:nvSpPr>
          <p:cNvPr id="17" name="سهم للأسفل 59"/>
          <p:cNvSpPr>
            <a:spLocks noChangeArrowheads="1"/>
          </p:cNvSpPr>
          <p:nvPr/>
        </p:nvSpPr>
        <p:spPr bwMode="auto">
          <a:xfrm>
            <a:off x="4427538" y="2132980"/>
            <a:ext cx="288925" cy="215900"/>
          </a:xfrm>
          <a:prstGeom prst="downArrow">
            <a:avLst>
              <a:gd name="adj1" fmla="val 50000"/>
              <a:gd name="adj2" fmla="val 50000"/>
            </a:avLst>
          </a:prstGeom>
          <a:gradFill rotWithShape="0">
            <a:gsLst>
              <a:gs pos="0">
                <a:srgbClr val="E6DCAC"/>
              </a:gs>
              <a:gs pos="12000">
                <a:srgbClr val="E6D78A"/>
              </a:gs>
              <a:gs pos="30000">
                <a:srgbClr val="C7AC4C"/>
              </a:gs>
              <a:gs pos="45000">
                <a:srgbClr val="E6D78A"/>
              </a:gs>
              <a:gs pos="77000">
                <a:srgbClr val="C7AC4C"/>
              </a:gs>
              <a:gs pos="100000">
                <a:srgbClr val="E6DCAC"/>
              </a:gs>
            </a:gsLst>
            <a:lin ang="5400000"/>
          </a:gradFill>
          <a:ln w="9525" algn="ctr">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fontAlgn="auto" hangingPunct="1">
              <a:spcBef>
                <a:spcPts val="0"/>
              </a:spcBef>
              <a:spcAft>
                <a:spcPts val="0"/>
              </a:spcAft>
              <a:defRPr/>
            </a:pPr>
            <a:endParaRPr lang="ar-OM" altLang="ar-OM" kern="0" smtClean="0">
              <a:solidFill>
                <a:srgbClr val="000000"/>
              </a:solidFill>
            </a:endParaRPr>
          </a:p>
        </p:txBody>
      </p:sp>
      <p:sp>
        <p:nvSpPr>
          <p:cNvPr id="18" name="سهم للأسفل 60"/>
          <p:cNvSpPr>
            <a:spLocks noChangeArrowheads="1"/>
          </p:cNvSpPr>
          <p:nvPr/>
        </p:nvSpPr>
        <p:spPr bwMode="auto">
          <a:xfrm>
            <a:off x="4427538" y="2637036"/>
            <a:ext cx="288925" cy="215900"/>
          </a:xfrm>
          <a:prstGeom prst="downArrow">
            <a:avLst>
              <a:gd name="adj1" fmla="val 50000"/>
              <a:gd name="adj2" fmla="val 50000"/>
            </a:avLst>
          </a:prstGeom>
          <a:gradFill rotWithShape="0">
            <a:gsLst>
              <a:gs pos="0">
                <a:srgbClr val="E6DCAC"/>
              </a:gs>
              <a:gs pos="12000">
                <a:srgbClr val="E6D78A"/>
              </a:gs>
              <a:gs pos="30000">
                <a:srgbClr val="C7AC4C"/>
              </a:gs>
              <a:gs pos="45000">
                <a:srgbClr val="E6D78A"/>
              </a:gs>
              <a:gs pos="77000">
                <a:srgbClr val="C7AC4C"/>
              </a:gs>
              <a:gs pos="100000">
                <a:srgbClr val="E6DCAC"/>
              </a:gs>
            </a:gsLst>
            <a:lin ang="5400000"/>
          </a:gradFill>
          <a:ln w="9525" algn="ctr">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fontAlgn="auto" hangingPunct="1">
              <a:spcBef>
                <a:spcPts val="0"/>
              </a:spcBef>
              <a:spcAft>
                <a:spcPts val="0"/>
              </a:spcAft>
              <a:defRPr/>
            </a:pPr>
            <a:endParaRPr lang="ar-OM" altLang="ar-OM" kern="0" smtClean="0">
              <a:solidFill>
                <a:srgbClr val="000000"/>
              </a:solidFill>
            </a:endParaRPr>
          </a:p>
        </p:txBody>
      </p:sp>
      <p:sp>
        <p:nvSpPr>
          <p:cNvPr id="19" name="سهم للأسفل 61"/>
          <p:cNvSpPr>
            <a:spLocks noChangeArrowheads="1"/>
          </p:cNvSpPr>
          <p:nvPr/>
        </p:nvSpPr>
        <p:spPr bwMode="auto">
          <a:xfrm>
            <a:off x="4427538" y="3213100"/>
            <a:ext cx="288925" cy="215900"/>
          </a:xfrm>
          <a:prstGeom prst="downArrow">
            <a:avLst>
              <a:gd name="adj1" fmla="val 50000"/>
              <a:gd name="adj2" fmla="val 50000"/>
            </a:avLst>
          </a:prstGeom>
          <a:gradFill rotWithShape="0">
            <a:gsLst>
              <a:gs pos="0">
                <a:srgbClr val="E6DCAC"/>
              </a:gs>
              <a:gs pos="12000">
                <a:srgbClr val="E6D78A"/>
              </a:gs>
              <a:gs pos="30000">
                <a:srgbClr val="C7AC4C"/>
              </a:gs>
              <a:gs pos="45000">
                <a:srgbClr val="E6D78A"/>
              </a:gs>
              <a:gs pos="77000">
                <a:srgbClr val="C7AC4C"/>
              </a:gs>
              <a:gs pos="100000">
                <a:srgbClr val="E6DCAC"/>
              </a:gs>
            </a:gsLst>
            <a:lin ang="5400000"/>
          </a:gradFill>
          <a:ln w="9525" algn="ctr">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fontAlgn="auto" hangingPunct="1">
              <a:spcBef>
                <a:spcPts val="0"/>
              </a:spcBef>
              <a:spcAft>
                <a:spcPts val="0"/>
              </a:spcAft>
              <a:defRPr/>
            </a:pPr>
            <a:endParaRPr lang="ar-OM" altLang="ar-OM" kern="0" smtClean="0">
              <a:solidFill>
                <a:srgbClr val="000000"/>
              </a:solidFill>
            </a:endParaRPr>
          </a:p>
        </p:txBody>
      </p:sp>
      <p:sp>
        <p:nvSpPr>
          <p:cNvPr id="20" name="سهم للأسفل 62"/>
          <p:cNvSpPr>
            <a:spLocks noChangeArrowheads="1"/>
          </p:cNvSpPr>
          <p:nvPr/>
        </p:nvSpPr>
        <p:spPr bwMode="auto">
          <a:xfrm>
            <a:off x="4427538" y="3861172"/>
            <a:ext cx="288925" cy="215900"/>
          </a:xfrm>
          <a:prstGeom prst="downArrow">
            <a:avLst>
              <a:gd name="adj1" fmla="val 50000"/>
              <a:gd name="adj2" fmla="val 50000"/>
            </a:avLst>
          </a:prstGeom>
          <a:gradFill rotWithShape="0">
            <a:gsLst>
              <a:gs pos="0">
                <a:srgbClr val="E6DCAC"/>
              </a:gs>
              <a:gs pos="12000">
                <a:srgbClr val="E6D78A"/>
              </a:gs>
              <a:gs pos="30000">
                <a:srgbClr val="C7AC4C"/>
              </a:gs>
              <a:gs pos="45000">
                <a:srgbClr val="E6D78A"/>
              </a:gs>
              <a:gs pos="77000">
                <a:srgbClr val="C7AC4C"/>
              </a:gs>
              <a:gs pos="100000">
                <a:srgbClr val="E6DCAC"/>
              </a:gs>
            </a:gsLst>
            <a:lin ang="5400000"/>
          </a:gradFill>
          <a:ln w="9525" algn="ctr">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fontAlgn="auto" hangingPunct="1">
              <a:spcBef>
                <a:spcPts val="0"/>
              </a:spcBef>
              <a:spcAft>
                <a:spcPts val="0"/>
              </a:spcAft>
              <a:defRPr/>
            </a:pPr>
            <a:endParaRPr lang="ar-OM" altLang="ar-OM" kern="0" smtClean="0">
              <a:solidFill>
                <a:srgbClr val="000000"/>
              </a:solidFill>
            </a:endParaRPr>
          </a:p>
        </p:txBody>
      </p:sp>
      <p:sp>
        <p:nvSpPr>
          <p:cNvPr id="21" name="سهم للأسفل 63"/>
          <p:cNvSpPr>
            <a:spLocks noChangeArrowheads="1"/>
          </p:cNvSpPr>
          <p:nvPr/>
        </p:nvSpPr>
        <p:spPr bwMode="auto">
          <a:xfrm>
            <a:off x="6300788" y="5013300"/>
            <a:ext cx="287337" cy="215900"/>
          </a:xfrm>
          <a:prstGeom prst="downArrow">
            <a:avLst>
              <a:gd name="adj1" fmla="val 50000"/>
              <a:gd name="adj2" fmla="val 50000"/>
            </a:avLst>
          </a:prstGeom>
          <a:gradFill rotWithShape="0">
            <a:gsLst>
              <a:gs pos="0">
                <a:srgbClr val="E6DCAC"/>
              </a:gs>
              <a:gs pos="12000">
                <a:srgbClr val="E6D78A"/>
              </a:gs>
              <a:gs pos="30000">
                <a:srgbClr val="C7AC4C"/>
              </a:gs>
              <a:gs pos="45000">
                <a:srgbClr val="E6D78A"/>
              </a:gs>
              <a:gs pos="77000">
                <a:srgbClr val="C7AC4C"/>
              </a:gs>
              <a:gs pos="100000">
                <a:srgbClr val="E6DCAC"/>
              </a:gs>
            </a:gsLst>
            <a:lin ang="5400000"/>
          </a:gradFill>
          <a:ln w="9525" algn="ctr">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fontAlgn="auto" hangingPunct="1">
              <a:spcBef>
                <a:spcPts val="0"/>
              </a:spcBef>
              <a:spcAft>
                <a:spcPts val="0"/>
              </a:spcAft>
              <a:defRPr/>
            </a:pPr>
            <a:endParaRPr lang="ar-OM" altLang="ar-OM" kern="0" smtClean="0">
              <a:solidFill>
                <a:srgbClr val="000000"/>
              </a:solidFill>
            </a:endParaRPr>
          </a:p>
        </p:txBody>
      </p:sp>
      <p:sp>
        <p:nvSpPr>
          <p:cNvPr id="22" name="سهم للأسفل 64"/>
          <p:cNvSpPr>
            <a:spLocks noChangeArrowheads="1"/>
          </p:cNvSpPr>
          <p:nvPr/>
        </p:nvSpPr>
        <p:spPr bwMode="auto">
          <a:xfrm>
            <a:off x="6300788" y="5517356"/>
            <a:ext cx="287337" cy="215900"/>
          </a:xfrm>
          <a:prstGeom prst="downArrow">
            <a:avLst>
              <a:gd name="adj1" fmla="val 50000"/>
              <a:gd name="adj2" fmla="val 50000"/>
            </a:avLst>
          </a:prstGeom>
          <a:gradFill rotWithShape="0">
            <a:gsLst>
              <a:gs pos="0">
                <a:srgbClr val="E6DCAC"/>
              </a:gs>
              <a:gs pos="12000">
                <a:srgbClr val="E6D78A"/>
              </a:gs>
              <a:gs pos="30000">
                <a:srgbClr val="C7AC4C"/>
              </a:gs>
              <a:gs pos="45000">
                <a:srgbClr val="E6D78A"/>
              </a:gs>
              <a:gs pos="77000">
                <a:srgbClr val="C7AC4C"/>
              </a:gs>
              <a:gs pos="100000">
                <a:srgbClr val="E6DCAC"/>
              </a:gs>
            </a:gsLst>
            <a:lin ang="5400000"/>
          </a:gradFill>
          <a:ln w="9525" algn="ctr">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fontAlgn="auto" hangingPunct="1">
              <a:spcBef>
                <a:spcPts val="0"/>
              </a:spcBef>
              <a:spcAft>
                <a:spcPts val="0"/>
              </a:spcAft>
              <a:defRPr/>
            </a:pPr>
            <a:endParaRPr lang="ar-OM" altLang="ar-OM" kern="0" smtClean="0">
              <a:solidFill>
                <a:srgbClr val="000000"/>
              </a:solidFill>
            </a:endParaRPr>
          </a:p>
        </p:txBody>
      </p:sp>
      <p:sp>
        <p:nvSpPr>
          <p:cNvPr id="23" name="سهم للأسفل 65"/>
          <p:cNvSpPr>
            <a:spLocks noChangeArrowheads="1"/>
          </p:cNvSpPr>
          <p:nvPr/>
        </p:nvSpPr>
        <p:spPr bwMode="auto">
          <a:xfrm>
            <a:off x="6300788" y="6093420"/>
            <a:ext cx="287337" cy="215900"/>
          </a:xfrm>
          <a:prstGeom prst="downArrow">
            <a:avLst>
              <a:gd name="adj1" fmla="val 50000"/>
              <a:gd name="adj2" fmla="val 50000"/>
            </a:avLst>
          </a:prstGeom>
          <a:gradFill rotWithShape="0">
            <a:gsLst>
              <a:gs pos="0">
                <a:srgbClr val="E6DCAC"/>
              </a:gs>
              <a:gs pos="12000">
                <a:srgbClr val="E6D78A"/>
              </a:gs>
              <a:gs pos="30000">
                <a:srgbClr val="C7AC4C"/>
              </a:gs>
              <a:gs pos="45000">
                <a:srgbClr val="E6D78A"/>
              </a:gs>
              <a:gs pos="77000">
                <a:srgbClr val="C7AC4C"/>
              </a:gs>
              <a:gs pos="100000">
                <a:srgbClr val="E6DCAC"/>
              </a:gs>
            </a:gsLst>
            <a:lin ang="5400000"/>
          </a:gradFill>
          <a:ln w="9525" algn="ctr">
            <a:solidFill>
              <a:srgbClr val="000000"/>
            </a:solidFill>
            <a:round/>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fontAlgn="auto" hangingPunct="1">
              <a:spcBef>
                <a:spcPts val="0"/>
              </a:spcBef>
              <a:spcAft>
                <a:spcPts val="0"/>
              </a:spcAft>
              <a:defRPr/>
            </a:pPr>
            <a:endParaRPr lang="ar-OM" altLang="ar-OM" kern="0" smtClean="0">
              <a:solidFill>
                <a:srgbClr val="000000"/>
              </a:solidFill>
            </a:endParaRPr>
          </a:p>
        </p:txBody>
      </p:sp>
      <p:sp>
        <p:nvSpPr>
          <p:cNvPr id="24" name="Text Box 14" descr="Canvas"/>
          <p:cNvSpPr txBox="1">
            <a:spLocks noChangeArrowheads="1"/>
          </p:cNvSpPr>
          <p:nvPr/>
        </p:nvSpPr>
        <p:spPr bwMode="auto">
          <a:xfrm>
            <a:off x="3924300" y="6308427"/>
            <a:ext cx="5040313" cy="288925"/>
          </a:xfrm>
          <a:prstGeom prst="rect">
            <a:avLst/>
          </a:prstGeom>
          <a:blipFill dpi="0" rotWithShape="0">
            <a:blip r:embed="rId3" cstate="print"/>
            <a:srcRect/>
            <a:tile tx="0" ty="0" sx="100000" sy="100000" flip="none" algn="tl"/>
          </a:blipFill>
          <a:ln w="9525">
            <a:solidFill>
              <a:srgbClr val="000000"/>
            </a:solidFill>
            <a:miter lim="800000"/>
            <a:headEnd/>
            <a:tailEnd/>
          </a:ln>
          <a:effectLst/>
        </p:spPr>
        <p:txBody>
          <a:bodyPr/>
          <a:lstStyle/>
          <a:p>
            <a:pPr algn="ctr" rtl="1" eaLnBrk="1" hangingPunct="1">
              <a:defRPr/>
            </a:pPr>
            <a:r>
              <a:rPr kumimoji="1" lang="ar-OM" sz="1600" b="1" dirty="0">
                <a:solidFill>
                  <a:srgbClr val="000000"/>
                </a:solidFill>
                <a:effectLst>
                  <a:outerShdw blurRad="38100" dist="38100" dir="2700000" algn="tl">
                    <a:srgbClr val="FFFFFF"/>
                  </a:outerShdw>
                </a:effectLst>
                <a:latin typeface="Times New Roman" pitchFamily="18" charset="0"/>
              </a:rPr>
              <a:t>متابعة مكتب التشغيل للعامل من فترة لأخرى للتأكد من استمراره في عمله</a:t>
            </a:r>
            <a:endParaRPr kumimoji="1" lang="en-US" sz="1600" b="1" dirty="0">
              <a:solidFill>
                <a:srgbClr val="000000"/>
              </a:solidFill>
              <a:effectLst>
                <a:outerShdw blurRad="38100" dist="38100" dir="2700000" algn="tl">
                  <a:srgbClr val="FFFFFF"/>
                </a:outerShdw>
              </a:effectLst>
              <a:latin typeface="Times New Roman" pitchFamily="18" charset="0"/>
            </a:endParaRPr>
          </a:p>
        </p:txBody>
      </p:sp>
      <p:sp>
        <p:nvSpPr>
          <p:cNvPr id="25" name="Line 67"/>
          <p:cNvSpPr>
            <a:spLocks noChangeShapeType="1"/>
          </p:cNvSpPr>
          <p:nvPr/>
        </p:nvSpPr>
        <p:spPr bwMode="auto">
          <a:xfrm flipH="1" flipV="1">
            <a:off x="2843213" y="4509120"/>
            <a:ext cx="3600450" cy="0"/>
          </a:xfrm>
          <a:prstGeom prst="line">
            <a:avLst/>
          </a:prstGeom>
          <a:noFill/>
          <a:ln w="57150">
            <a:solidFill>
              <a:srgbClr val="FFCC66"/>
            </a:solidFill>
            <a:miter lim="800000"/>
            <a:headEnd/>
            <a:tailEnd/>
          </a:ln>
          <a:extLst>
            <a:ext uri="{909E8E84-426E-40DD-AFC4-6F175D3DCCD1}">
              <a14:hiddenFill xmlns:a14="http://schemas.microsoft.com/office/drawing/2010/main">
                <a:noFill/>
              </a14:hiddenFill>
            </a:ext>
          </a:extLst>
        </p:spPr>
        <p:txBody>
          <a:bodyPr wrap="none"/>
          <a:lstStyle/>
          <a:p>
            <a:pPr algn="r" rtl="1" eaLnBrk="1" fontAlgn="auto" hangingPunct="1">
              <a:spcBef>
                <a:spcPts val="0"/>
              </a:spcBef>
              <a:spcAft>
                <a:spcPts val="0"/>
              </a:spcAft>
              <a:defRPr/>
            </a:pPr>
            <a:endParaRPr lang="ar-OM" kern="0">
              <a:solidFill>
                <a:srgbClr val="000000"/>
              </a:solidFill>
            </a:endParaRPr>
          </a:p>
        </p:txBody>
      </p:sp>
      <p:sp>
        <p:nvSpPr>
          <p:cNvPr id="26" name="Freeform 68"/>
          <p:cNvSpPr>
            <a:spLocks/>
          </p:cNvSpPr>
          <p:nvPr/>
        </p:nvSpPr>
        <p:spPr bwMode="auto">
          <a:xfrm>
            <a:off x="6443663" y="4438724"/>
            <a:ext cx="45719" cy="286420"/>
          </a:xfrm>
          <a:custGeom>
            <a:avLst/>
            <a:gdLst>
              <a:gd name="T0" fmla="*/ 0 w 45719"/>
              <a:gd name="T1" fmla="*/ 0 h 10000"/>
              <a:gd name="T2" fmla="*/ 0 w 45719"/>
              <a:gd name="T3" fmla="*/ 2147483647 h 10000"/>
              <a:gd name="T4" fmla="*/ 0 60000 65536"/>
              <a:gd name="T5" fmla="*/ 0 60000 65536"/>
              <a:gd name="T6" fmla="*/ 0 w 45719"/>
              <a:gd name="T7" fmla="*/ 0 h 10000"/>
              <a:gd name="T8" fmla="*/ 0 w 45719"/>
              <a:gd name="T9" fmla="*/ 10000 h 10000"/>
            </a:gdLst>
            <a:ahLst/>
            <a:cxnLst>
              <a:cxn ang="T4">
                <a:pos x="T0" y="T1"/>
              </a:cxn>
              <a:cxn ang="T5">
                <a:pos x="T2" y="T3"/>
              </a:cxn>
            </a:cxnLst>
            <a:rect l="T6" t="T7" r="T8" b="T9"/>
            <a:pathLst>
              <a:path w="45719" h="10000">
                <a:moveTo>
                  <a:pt x="0" y="0"/>
                </a:moveTo>
                <a:lnTo>
                  <a:pt x="0" y="10000"/>
                </a:lnTo>
              </a:path>
            </a:pathLst>
          </a:custGeom>
          <a:noFill/>
          <a:ln w="57150">
            <a:solidFill>
              <a:srgbClr val="FFCC66"/>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algn="r" rtl="1" eaLnBrk="1" fontAlgn="auto" hangingPunct="1">
              <a:spcBef>
                <a:spcPts val="0"/>
              </a:spcBef>
              <a:spcAft>
                <a:spcPts val="0"/>
              </a:spcAft>
              <a:defRPr/>
            </a:pPr>
            <a:endParaRPr lang="ar-OM" kern="0">
              <a:solidFill>
                <a:srgbClr val="000000"/>
              </a:solidFill>
            </a:endParaRPr>
          </a:p>
        </p:txBody>
      </p:sp>
      <p:sp>
        <p:nvSpPr>
          <p:cNvPr id="27" name="Text Box 14" descr="Canvas"/>
          <p:cNvSpPr txBox="1">
            <a:spLocks noChangeArrowheads="1"/>
          </p:cNvSpPr>
          <p:nvPr/>
        </p:nvSpPr>
        <p:spPr bwMode="auto">
          <a:xfrm>
            <a:off x="1619250" y="4868267"/>
            <a:ext cx="2305050" cy="288925"/>
          </a:xfrm>
          <a:prstGeom prst="rect">
            <a:avLst/>
          </a:prstGeom>
          <a:blipFill dpi="0" rotWithShape="0">
            <a:blip r:embed="rId3" cstate="print"/>
            <a:srcRect/>
            <a:tile tx="0" ty="0" sx="100000" sy="100000" flip="none" algn="tl"/>
          </a:blipFill>
          <a:ln w="9525">
            <a:solidFill>
              <a:srgbClr val="000000"/>
            </a:solidFill>
            <a:miter lim="800000"/>
            <a:headEnd/>
            <a:tailEnd/>
          </a:ln>
          <a:effectLst/>
        </p:spPr>
        <p:txBody>
          <a:bodyPr/>
          <a:lstStyle/>
          <a:p>
            <a:pPr algn="ctr" rtl="1" eaLnBrk="1" hangingPunct="1">
              <a:defRPr/>
            </a:pPr>
            <a:r>
              <a:rPr kumimoji="1" lang="ar-OM" sz="1600" b="1" dirty="0">
                <a:solidFill>
                  <a:srgbClr val="000000"/>
                </a:solidFill>
                <a:effectLst>
                  <a:outerShdw blurRad="38100" dist="38100" dir="2700000" algn="tl">
                    <a:srgbClr val="FFFFFF"/>
                  </a:outerShdw>
                </a:effectLst>
                <a:latin typeface="Times New Roman" pitchFamily="18" charset="0"/>
              </a:rPr>
              <a:t>عدم موافقة أحدهم</a:t>
            </a:r>
            <a:endParaRPr kumimoji="1" lang="en-US" sz="1600" b="1" dirty="0">
              <a:solidFill>
                <a:srgbClr val="000000"/>
              </a:solidFill>
              <a:effectLst>
                <a:outerShdw blurRad="38100" dist="38100" dir="2700000" algn="tl">
                  <a:srgbClr val="FFFFFF"/>
                </a:outerShdw>
              </a:effectLst>
              <a:latin typeface="Times New Roman" pitchFamily="18" charset="0"/>
            </a:endParaRPr>
          </a:p>
        </p:txBody>
      </p:sp>
      <p:sp>
        <p:nvSpPr>
          <p:cNvPr id="28" name="Freeform 68"/>
          <p:cNvSpPr>
            <a:spLocks/>
          </p:cNvSpPr>
          <p:nvPr/>
        </p:nvSpPr>
        <p:spPr bwMode="auto">
          <a:xfrm>
            <a:off x="2843213" y="4438253"/>
            <a:ext cx="45719" cy="430014"/>
          </a:xfrm>
          <a:custGeom>
            <a:avLst/>
            <a:gdLst>
              <a:gd name="T0" fmla="*/ 0 w 45719"/>
              <a:gd name="T1" fmla="*/ 0 h 10000"/>
              <a:gd name="T2" fmla="*/ 0 w 45719"/>
              <a:gd name="T3" fmla="*/ 2147483647 h 10000"/>
              <a:gd name="T4" fmla="*/ 0 60000 65536"/>
              <a:gd name="T5" fmla="*/ 0 60000 65536"/>
              <a:gd name="T6" fmla="*/ 0 w 45719"/>
              <a:gd name="T7" fmla="*/ 0 h 10000"/>
              <a:gd name="T8" fmla="*/ 0 w 45719"/>
              <a:gd name="T9" fmla="*/ 10000 h 10000"/>
            </a:gdLst>
            <a:ahLst/>
            <a:cxnLst>
              <a:cxn ang="T4">
                <a:pos x="T0" y="T1"/>
              </a:cxn>
              <a:cxn ang="T5">
                <a:pos x="T2" y="T3"/>
              </a:cxn>
            </a:cxnLst>
            <a:rect l="T6" t="T7" r="T8" b="T9"/>
            <a:pathLst>
              <a:path w="45719" h="10000">
                <a:moveTo>
                  <a:pt x="0" y="0"/>
                </a:moveTo>
                <a:lnTo>
                  <a:pt x="0" y="10000"/>
                </a:lnTo>
              </a:path>
            </a:pathLst>
          </a:custGeom>
          <a:noFill/>
          <a:ln w="57150">
            <a:solidFill>
              <a:srgbClr val="FFCC66"/>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algn="r" rtl="1" eaLnBrk="1" fontAlgn="auto" hangingPunct="1">
              <a:spcBef>
                <a:spcPts val="0"/>
              </a:spcBef>
              <a:spcAft>
                <a:spcPts val="0"/>
              </a:spcAft>
              <a:defRPr/>
            </a:pPr>
            <a:endParaRPr lang="ar-OM" kern="0">
              <a:solidFill>
                <a:srgbClr val="000000"/>
              </a:solidFill>
            </a:endParaRPr>
          </a:p>
        </p:txBody>
      </p:sp>
      <p:cxnSp>
        <p:nvCxnSpPr>
          <p:cNvPr id="29" name="رابط مستقيم 75"/>
          <p:cNvCxnSpPr>
            <a:cxnSpLocks noChangeShapeType="1"/>
          </p:cNvCxnSpPr>
          <p:nvPr/>
        </p:nvCxnSpPr>
        <p:spPr bwMode="auto">
          <a:xfrm rot="10800000">
            <a:off x="1258888" y="5013176"/>
            <a:ext cx="360362" cy="0"/>
          </a:xfrm>
          <a:prstGeom prst="line">
            <a:avLst/>
          </a:prstGeom>
          <a:noFill/>
          <a:ln w="50800" algn="ctr">
            <a:solidFill>
              <a:srgbClr val="FFCC66"/>
            </a:solidFill>
            <a:round/>
            <a:headEnd/>
            <a:tailEnd/>
          </a:ln>
          <a:extLst>
            <a:ext uri="{909E8E84-426E-40DD-AFC4-6F175D3DCCD1}">
              <a14:hiddenFill xmlns:a14="http://schemas.microsoft.com/office/drawing/2010/main">
                <a:noFill/>
              </a14:hiddenFill>
            </a:ext>
          </a:extLst>
        </p:spPr>
      </p:cxnSp>
      <p:cxnSp>
        <p:nvCxnSpPr>
          <p:cNvPr id="30" name="رابط مستقيم 77"/>
          <p:cNvCxnSpPr>
            <a:cxnSpLocks noChangeShapeType="1"/>
          </p:cNvCxnSpPr>
          <p:nvPr/>
        </p:nvCxnSpPr>
        <p:spPr bwMode="auto">
          <a:xfrm flipV="1">
            <a:off x="1258888" y="1267173"/>
            <a:ext cx="0" cy="3746003"/>
          </a:xfrm>
          <a:prstGeom prst="line">
            <a:avLst/>
          </a:prstGeom>
          <a:noFill/>
          <a:ln w="50800" algn="ctr">
            <a:solidFill>
              <a:srgbClr val="FFCC66"/>
            </a:solidFill>
            <a:round/>
            <a:headEnd/>
            <a:tailEnd/>
          </a:ln>
          <a:extLst>
            <a:ext uri="{909E8E84-426E-40DD-AFC4-6F175D3DCCD1}">
              <a14:hiddenFill xmlns:a14="http://schemas.microsoft.com/office/drawing/2010/main">
                <a:noFill/>
              </a14:hiddenFill>
            </a:ext>
          </a:extLst>
        </p:spPr>
      </p:cxnSp>
      <p:cxnSp>
        <p:nvCxnSpPr>
          <p:cNvPr id="31" name="رابط كسهم مستقيم 79"/>
          <p:cNvCxnSpPr>
            <a:cxnSpLocks noChangeShapeType="1"/>
          </p:cNvCxnSpPr>
          <p:nvPr/>
        </p:nvCxnSpPr>
        <p:spPr bwMode="auto">
          <a:xfrm>
            <a:off x="1258888" y="1267173"/>
            <a:ext cx="1368425" cy="1587"/>
          </a:xfrm>
          <a:prstGeom prst="straightConnector1">
            <a:avLst/>
          </a:prstGeom>
          <a:noFill/>
          <a:ln w="50800" algn="ctr">
            <a:solidFill>
              <a:srgbClr val="FFCC66"/>
            </a:solidFill>
            <a:round/>
            <a:headEnd/>
            <a:tailEnd type="arrow" w="med" len="med"/>
          </a:ln>
          <a:extLst>
            <a:ext uri="{909E8E84-426E-40DD-AFC4-6F175D3DCCD1}">
              <a14:hiddenFill xmlns:a14="http://schemas.microsoft.com/office/drawing/2010/main">
                <a:noFill/>
              </a14:hiddenFill>
            </a:ext>
          </a:extLst>
        </p:spPr>
      </p:cxnSp>
      <p:cxnSp>
        <p:nvCxnSpPr>
          <p:cNvPr id="32" name="رابط كسهم مستقيم 82"/>
          <p:cNvCxnSpPr>
            <a:cxnSpLocks noChangeShapeType="1"/>
          </p:cNvCxnSpPr>
          <p:nvPr/>
        </p:nvCxnSpPr>
        <p:spPr bwMode="auto">
          <a:xfrm rot="10800000">
            <a:off x="5220073" y="5948834"/>
            <a:ext cx="358775" cy="1587"/>
          </a:xfrm>
          <a:prstGeom prst="straightConnector1">
            <a:avLst/>
          </a:prstGeom>
          <a:noFill/>
          <a:ln w="50800" algn="ctr">
            <a:solidFill>
              <a:srgbClr val="FFCC66"/>
            </a:solidFill>
            <a:round/>
            <a:headEnd/>
            <a:tailEnd type="arrow" w="med" len="med"/>
          </a:ln>
          <a:extLst>
            <a:ext uri="{909E8E84-426E-40DD-AFC4-6F175D3DCCD1}">
              <a14:hiddenFill xmlns:a14="http://schemas.microsoft.com/office/drawing/2010/main">
                <a:noFill/>
              </a14:hiddenFill>
            </a:ext>
          </a:extLst>
        </p:spPr>
      </p:cxnSp>
      <p:sp>
        <p:nvSpPr>
          <p:cNvPr id="33" name="Text Box 14" descr="Canvas"/>
          <p:cNvSpPr txBox="1">
            <a:spLocks noChangeArrowheads="1"/>
          </p:cNvSpPr>
          <p:nvPr/>
        </p:nvSpPr>
        <p:spPr bwMode="auto">
          <a:xfrm>
            <a:off x="3563938" y="5804371"/>
            <a:ext cx="1584325" cy="288925"/>
          </a:xfrm>
          <a:prstGeom prst="rect">
            <a:avLst/>
          </a:prstGeom>
          <a:blipFill dpi="0" rotWithShape="0">
            <a:blip r:embed="rId3" cstate="print"/>
            <a:srcRect/>
            <a:tile tx="0" ty="0" sx="100000" sy="100000" flip="none" algn="tl"/>
          </a:blipFill>
          <a:ln w="9525">
            <a:solidFill>
              <a:srgbClr val="000000"/>
            </a:solidFill>
            <a:miter lim="800000"/>
            <a:headEnd/>
            <a:tailEnd/>
          </a:ln>
          <a:effectLst/>
        </p:spPr>
        <p:txBody>
          <a:bodyPr/>
          <a:lstStyle/>
          <a:p>
            <a:pPr algn="ctr" rtl="1" eaLnBrk="1" hangingPunct="1">
              <a:defRPr/>
            </a:pPr>
            <a:r>
              <a:rPr kumimoji="1" lang="ar-OM" sz="1600" b="1" dirty="0">
                <a:solidFill>
                  <a:srgbClr val="000000"/>
                </a:solidFill>
                <a:effectLst>
                  <a:outerShdw blurRad="38100" dist="38100" dir="2700000" algn="tl">
                    <a:srgbClr val="FFFFFF"/>
                  </a:outerShdw>
                </a:effectLst>
                <a:latin typeface="Times New Roman" pitchFamily="18" charset="0"/>
              </a:rPr>
              <a:t>مباشرة العمل</a:t>
            </a:r>
            <a:endParaRPr kumimoji="1" lang="en-US" sz="1600" b="1" dirty="0">
              <a:solidFill>
                <a:srgbClr val="000000"/>
              </a:solidFill>
              <a:effectLst>
                <a:outerShdw blurRad="38100" dist="38100" dir="2700000" algn="tl">
                  <a:srgbClr val="FFFFFF"/>
                </a:outerShdw>
              </a:effectLst>
              <a:latin typeface="Times New Roman" pitchFamily="18" charset="0"/>
            </a:endParaRPr>
          </a:p>
        </p:txBody>
      </p:sp>
    </p:spTree>
    <p:extLst>
      <p:ext uri="{BB962C8B-B14F-4D97-AF65-F5344CB8AC3E}">
        <p14:creationId xmlns:p14="http://schemas.microsoft.com/office/powerpoint/2010/main" val="2188329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iterate type="lt">
                                    <p:tmPct val="0"/>
                                  </p:iterate>
                                  <p:childTnLst>
                                    <p:set>
                                      <p:cBhvr>
                                        <p:cTn id="6" dur="1" fill="hold">
                                          <p:stCondLst>
                                            <p:cond delay="0"/>
                                          </p:stCondLst>
                                        </p:cTn>
                                        <p:tgtEl>
                                          <p:spTgt spid="4"/>
                                        </p:tgtEl>
                                        <p:attrNameLst>
                                          <p:attrName>style.visibility</p:attrName>
                                        </p:attrNameLst>
                                      </p:cBhvr>
                                      <p:to>
                                        <p:strVal val="visible"/>
                                      </p:to>
                                    </p:set>
                                    <p:anim calcmode="lin" valueType="num">
                                      <p:cBhvr>
                                        <p:cTn id="7"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0" dur="1000" fill="hold"/>
                                        <p:tgtEl>
                                          <p:spTgt spid="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checkerboard(across)">
                                      <p:cBhvr>
                                        <p:cTn id="19" dur="500"/>
                                        <p:tgtEl>
                                          <p:spTgt spid="5"/>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heckerboard(across)">
                                      <p:cBhvr>
                                        <p:cTn id="22" dur="500"/>
                                        <p:tgtEl>
                                          <p:spTgt spid="6"/>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checkerboard(across)">
                                      <p:cBhvr>
                                        <p:cTn id="25" dur="500"/>
                                        <p:tgtEl>
                                          <p:spTgt spid="7"/>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checkerboard(across)">
                                      <p:cBhvr>
                                        <p:cTn id="28" dur="500"/>
                                        <p:tgtEl>
                                          <p:spTgt spid="8"/>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checkerboard(across)">
                                      <p:cBhvr>
                                        <p:cTn id="31" dur="500"/>
                                        <p:tgtEl>
                                          <p:spTgt spid="9"/>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checkerboard(across)">
                                      <p:cBhvr>
                                        <p:cTn id="34" dur="500"/>
                                        <p:tgtEl>
                                          <p:spTgt spid="10"/>
                                        </p:tgtEl>
                                      </p:cBhvr>
                                    </p:animEffect>
                                  </p:childTnLst>
                                </p:cTn>
                              </p:par>
                              <p:par>
                                <p:cTn id="35" presetID="5" presetClass="entr" presetSubtype="10" fill="hold" nodeType="with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checkerboard(across)">
                                      <p:cBhvr>
                                        <p:cTn id="37" dur="500"/>
                                        <p:tgtEl>
                                          <p:spTgt spid="11"/>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checkerboard(across)">
                                      <p:cBhvr>
                                        <p:cTn id="40" dur="500"/>
                                        <p:tgtEl>
                                          <p:spTgt spid="13"/>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checkerboard(across)">
                                      <p:cBhvr>
                                        <p:cTn id="43" dur="500"/>
                                        <p:tgtEl>
                                          <p:spTgt spid="14"/>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checkerboard(across)">
                                      <p:cBhvr>
                                        <p:cTn id="46" dur="500"/>
                                        <p:tgtEl>
                                          <p:spTgt spid="15"/>
                                        </p:tgtEl>
                                      </p:cBhvr>
                                    </p:animEffect>
                                  </p:childTnLst>
                                </p:cTn>
                              </p:par>
                              <p:par>
                                <p:cTn id="47" presetID="5" presetClass="entr" presetSubtype="10" fill="hold" grpId="0" nodeType="with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checkerboard(across)">
                                      <p:cBhvr>
                                        <p:cTn id="49" dur="500"/>
                                        <p:tgtEl>
                                          <p:spTgt spid="16"/>
                                        </p:tgtEl>
                                      </p:cBhvr>
                                    </p:animEffect>
                                  </p:childTnLst>
                                </p:cTn>
                              </p:par>
                              <p:par>
                                <p:cTn id="50" presetID="5" presetClass="entr" presetSubtype="10" fill="hold" grpId="0" nodeType="with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checkerboard(across)">
                                      <p:cBhvr>
                                        <p:cTn id="52" dur="500"/>
                                        <p:tgtEl>
                                          <p:spTgt spid="17"/>
                                        </p:tgtEl>
                                      </p:cBhvr>
                                    </p:animEffect>
                                  </p:childTnLst>
                                </p:cTn>
                              </p:par>
                              <p:par>
                                <p:cTn id="53" presetID="5" presetClass="entr" presetSubtype="10" fill="hold" grpId="0" nodeType="with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checkerboard(across)">
                                      <p:cBhvr>
                                        <p:cTn id="55" dur="500"/>
                                        <p:tgtEl>
                                          <p:spTgt spid="18"/>
                                        </p:tgtEl>
                                      </p:cBhvr>
                                    </p:animEffect>
                                  </p:childTnLst>
                                </p:cTn>
                              </p:par>
                              <p:par>
                                <p:cTn id="56" presetID="5" presetClass="entr" presetSubtype="10" fill="hold" grpId="0" nodeType="with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checkerboard(across)">
                                      <p:cBhvr>
                                        <p:cTn id="58" dur="500"/>
                                        <p:tgtEl>
                                          <p:spTgt spid="19"/>
                                        </p:tgtEl>
                                      </p:cBhvr>
                                    </p:animEffect>
                                  </p:childTnLst>
                                </p:cTn>
                              </p:par>
                              <p:par>
                                <p:cTn id="59" presetID="5" presetClass="entr" presetSubtype="10" fill="hold" grpId="0" nodeType="withEffect">
                                  <p:stCondLst>
                                    <p:cond delay="0"/>
                                  </p:stCondLst>
                                  <p:childTnLst>
                                    <p:set>
                                      <p:cBhvr>
                                        <p:cTn id="60" dur="1" fill="hold">
                                          <p:stCondLst>
                                            <p:cond delay="0"/>
                                          </p:stCondLst>
                                        </p:cTn>
                                        <p:tgtEl>
                                          <p:spTgt spid="20"/>
                                        </p:tgtEl>
                                        <p:attrNameLst>
                                          <p:attrName>style.visibility</p:attrName>
                                        </p:attrNameLst>
                                      </p:cBhvr>
                                      <p:to>
                                        <p:strVal val="visible"/>
                                      </p:to>
                                    </p:set>
                                    <p:animEffect transition="in" filter="checkerboard(across)">
                                      <p:cBhvr>
                                        <p:cTn id="61" dur="500"/>
                                        <p:tgtEl>
                                          <p:spTgt spid="20"/>
                                        </p:tgtEl>
                                      </p:cBhvr>
                                    </p:animEffect>
                                  </p:childTnLst>
                                </p:cTn>
                              </p:par>
                              <p:par>
                                <p:cTn id="62" presetID="5" presetClass="entr" presetSubtype="10" fill="hold" grpId="0" nodeType="withEffect">
                                  <p:stCondLst>
                                    <p:cond delay="0"/>
                                  </p:stCondLst>
                                  <p:childTnLst>
                                    <p:set>
                                      <p:cBhvr>
                                        <p:cTn id="63" dur="1" fill="hold">
                                          <p:stCondLst>
                                            <p:cond delay="0"/>
                                          </p:stCondLst>
                                        </p:cTn>
                                        <p:tgtEl>
                                          <p:spTgt spid="21"/>
                                        </p:tgtEl>
                                        <p:attrNameLst>
                                          <p:attrName>style.visibility</p:attrName>
                                        </p:attrNameLst>
                                      </p:cBhvr>
                                      <p:to>
                                        <p:strVal val="visible"/>
                                      </p:to>
                                    </p:set>
                                    <p:animEffect transition="in" filter="checkerboard(across)">
                                      <p:cBhvr>
                                        <p:cTn id="64" dur="500"/>
                                        <p:tgtEl>
                                          <p:spTgt spid="21"/>
                                        </p:tgtEl>
                                      </p:cBhvr>
                                    </p:animEffect>
                                  </p:childTnLst>
                                </p:cTn>
                              </p:par>
                              <p:par>
                                <p:cTn id="65" presetID="5" presetClass="entr" presetSubtype="10" fill="hold" grpId="0" nodeType="with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checkerboard(across)">
                                      <p:cBhvr>
                                        <p:cTn id="67" dur="500"/>
                                        <p:tgtEl>
                                          <p:spTgt spid="22"/>
                                        </p:tgtEl>
                                      </p:cBhvr>
                                    </p:animEffect>
                                  </p:childTnLst>
                                </p:cTn>
                              </p:par>
                              <p:par>
                                <p:cTn id="68" presetID="5" presetClass="entr" presetSubtype="10" fill="hold" grpId="0" nodeType="withEffect">
                                  <p:stCondLst>
                                    <p:cond delay="0"/>
                                  </p:stCondLst>
                                  <p:childTnLst>
                                    <p:set>
                                      <p:cBhvr>
                                        <p:cTn id="69" dur="1" fill="hold">
                                          <p:stCondLst>
                                            <p:cond delay="0"/>
                                          </p:stCondLst>
                                        </p:cTn>
                                        <p:tgtEl>
                                          <p:spTgt spid="23"/>
                                        </p:tgtEl>
                                        <p:attrNameLst>
                                          <p:attrName>style.visibility</p:attrName>
                                        </p:attrNameLst>
                                      </p:cBhvr>
                                      <p:to>
                                        <p:strVal val="visible"/>
                                      </p:to>
                                    </p:set>
                                    <p:animEffect transition="in" filter="checkerboard(across)">
                                      <p:cBhvr>
                                        <p:cTn id="70" dur="500"/>
                                        <p:tgtEl>
                                          <p:spTgt spid="23"/>
                                        </p:tgtEl>
                                      </p:cBhvr>
                                    </p:animEffect>
                                  </p:childTnLst>
                                </p:cTn>
                              </p:par>
                              <p:par>
                                <p:cTn id="71" presetID="5" presetClass="entr" presetSubtype="10" fill="hold" grpId="0" nodeType="withEffect">
                                  <p:stCondLst>
                                    <p:cond delay="0"/>
                                  </p:stCondLst>
                                  <p:childTnLst>
                                    <p:set>
                                      <p:cBhvr>
                                        <p:cTn id="72" dur="1" fill="hold">
                                          <p:stCondLst>
                                            <p:cond delay="0"/>
                                          </p:stCondLst>
                                        </p:cTn>
                                        <p:tgtEl>
                                          <p:spTgt spid="24"/>
                                        </p:tgtEl>
                                        <p:attrNameLst>
                                          <p:attrName>style.visibility</p:attrName>
                                        </p:attrNameLst>
                                      </p:cBhvr>
                                      <p:to>
                                        <p:strVal val="visible"/>
                                      </p:to>
                                    </p:set>
                                    <p:animEffect transition="in" filter="checkerboard(across)">
                                      <p:cBhvr>
                                        <p:cTn id="73" dur="500"/>
                                        <p:tgtEl>
                                          <p:spTgt spid="24"/>
                                        </p:tgtEl>
                                      </p:cBhvr>
                                    </p:animEffect>
                                  </p:childTnLst>
                                </p:cTn>
                              </p:par>
                              <p:par>
                                <p:cTn id="74" presetID="5" presetClass="entr" presetSubtype="10" fill="hold" nodeType="withEffect">
                                  <p:stCondLst>
                                    <p:cond delay="0"/>
                                  </p:stCondLst>
                                  <p:childTnLst>
                                    <p:set>
                                      <p:cBhvr>
                                        <p:cTn id="75" dur="1" fill="hold">
                                          <p:stCondLst>
                                            <p:cond delay="0"/>
                                          </p:stCondLst>
                                        </p:cTn>
                                        <p:tgtEl>
                                          <p:spTgt spid="25"/>
                                        </p:tgtEl>
                                        <p:attrNameLst>
                                          <p:attrName>style.visibility</p:attrName>
                                        </p:attrNameLst>
                                      </p:cBhvr>
                                      <p:to>
                                        <p:strVal val="visible"/>
                                      </p:to>
                                    </p:set>
                                    <p:animEffect transition="in" filter="checkerboard(across)">
                                      <p:cBhvr>
                                        <p:cTn id="76" dur="500"/>
                                        <p:tgtEl>
                                          <p:spTgt spid="25"/>
                                        </p:tgtEl>
                                      </p:cBhvr>
                                    </p:animEffect>
                                  </p:childTnLst>
                                </p:cTn>
                              </p:par>
                              <p:par>
                                <p:cTn id="77" presetID="5" presetClass="entr" presetSubtype="10" fill="hold" nodeType="withEffect">
                                  <p:stCondLst>
                                    <p:cond delay="0"/>
                                  </p:stCondLst>
                                  <p:childTnLst>
                                    <p:set>
                                      <p:cBhvr>
                                        <p:cTn id="78" dur="1" fill="hold">
                                          <p:stCondLst>
                                            <p:cond delay="0"/>
                                          </p:stCondLst>
                                        </p:cTn>
                                        <p:tgtEl>
                                          <p:spTgt spid="26"/>
                                        </p:tgtEl>
                                        <p:attrNameLst>
                                          <p:attrName>style.visibility</p:attrName>
                                        </p:attrNameLst>
                                      </p:cBhvr>
                                      <p:to>
                                        <p:strVal val="visible"/>
                                      </p:to>
                                    </p:set>
                                    <p:animEffect transition="in" filter="checkerboard(across)">
                                      <p:cBhvr>
                                        <p:cTn id="79" dur="500"/>
                                        <p:tgtEl>
                                          <p:spTgt spid="26"/>
                                        </p:tgtEl>
                                      </p:cBhvr>
                                    </p:animEffect>
                                  </p:childTnLst>
                                </p:cTn>
                              </p:par>
                              <p:par>
                                <p:cTn id="80" presetID="5" presetClass="entr" presetSubtype="10" fill="hold" grpId="0" nodeType="withEffect">
                                  <p:stCondLst>
                                    <p:cond delay="0"/>
                                  </p:stCondLst>
                                  <p:childTnLst>
                                    <p:set>
                                      <p:cBhvr>
                                        <p:cTn id="81" dur="1" fill="hold">
                                          <p:stCondLst>
                                            <p:cond delay="0"/>
                                          </p:stCondLst>
                                        </p:cTn>
                                        <p:tgtEl>
                                          <p:spTgt spid="27"/>
                                        </p:tgtEl>
                                        <p:attrNameLst>
                                          <p:attrName>style.visibility</p:attrName>
                                        </p:attrNameLst>
                                      </p:cBhvr>
                                      <p:to>
                                        <p:strVal val="visible"/>
                                      </p:to>
                                    </p:set>
                                    <p:animEffect transition="in" filter="checkerboard(across)">
                                      <p:cBhvr>
                                        <p:cTn id="82" dur="500"/>
                                        <p:tgtEl>
                                          <p:spTgt spid="27"/>
                                        </p:tgtEl>
                                      </p:cBhvr>
                                    </p:animEffect>
                                  </p:childTnLst>
                                </p:cTn>
                              </p:par>
                              <p:par>
                                <p:cTn id="83" presetID="5" presetClass="entr" presetSubtype="10" fill="hold" nodeType="withEffect">
                                  <p:stCondLst>
                                    <p:cond delay="0"/>
                                  </p:stCondLst>
                                  <p:childTnLst>
                                    <p:set>
                                      <p:cBhvr>
                                        <p:cTn id="84" dur="1" fill="hold">
                                          <p:stCondLst>
                                            <p:cond delay="0"/>
                                          </p:stCondLst>
                                        </p:cTn>
                                        <p:tgtEl>
                                          <p:spTgt spid="28"/>
                                        </p:tgtEl>
                                        <p:attrNameLst>
                                          <p:attrName>style.visibility</p:attrName>
                                        </p:attrNameLst>
                                      </p:cBhvr>
                                      <p:to>
                                        <p:strVal val="visible"/>
                                      </p:to>
                                    </p:set>
                                    <p:animEffect transition="in" filter="checkerboard(across)">
                                      <p:cBhvr>
                                        <p:cTn id="85" dur="500"/>
                                        <p:tgtEl>
                                          <p:spTgt spid="28"/>
                                        </p:tgtEl>
                                      </p:cBhvr>
                                    </p:animEffect>
                                  </p:childTnLst>
                                </p:cTn>
                              </p:par>
                              <p:par>
                                <p:cTn id="86" presetID="5" presetClass="entr" presetSubtype="10" fill="hold" nodeType="withEffect">
                                  <p:stCondLst>
                                    <p:cond delay="0"/>
                                  </p:stCondLst>
                                  <p:childTnLst>
                                    <p:set>
                                      <p:cBhvr>
                                        <p:cTn id="87" dur="1" fill="hold">
                                          <p:stCondLst>
                                            <p:cond delay="0"/>
                                          </p:stCondLst>
                                        </p:cTn>
                                        <p:tgtEl>
                                          <p:spTgt spid="29"/>
                                        </p:tgtEl>
                                        <p:attrNameLst>
                                          <p:attrName>style.visibility</p:attrName>
                                        </p:attrNameLst>
                                      </p:cBhvr>
                                      <p:to>
                                        <p:strVal val="visible"/>
                                      </p:to>
                                    </p:set>
                                    <p:animEffect transition="in" filter="checkerboard(across)">
                                      <p:cBhvr>
                                        <p:cTn id="88" dur="500"/>
                                        <p:tgtEl>
                                          <p:spTgt spid="29"/>
                                        </p:tgtEl>
                                      </p:cBhvr>
                                    </p:animEffect>
                                  </p:childTnLst>
                                </p:cTn>
                              </p:par>
                              <p:par>
                                <p:cTn id="89" presetID="5" presetClass="entr" presetSubtype="10" fill="hold" nodeType="withEffect">
                                  <p:stCondLst>
                                    <p:cond delay="0"/>
                                  </p:stCondLst>
                                  <p:childTnLst>
                                    <p:set>
                                      <p:cBhvr>
                                        <p:cTn id="90" dur="1" fill="hold">
                                          <p:stCondLst>
                                            <p:cond delay="0"/>
                                          </p:stCondLst>
                                        </p:cTn>
                                        <p:tgtEl>
                                          <p:spTgt spid="30"/>
                                        </p:tgtEl>
                                        <p:attrNameLst>
                                          <p:attrName>style.visibility</p:attrName>
                                        </p:attrNameLst>
                                      </p:cBhvr>
                                      <p:to>
                                        <p:strVal val="visible"/>
                                      </p:to>
                                    </p:set>
                                    <p:animEffect transition="in" filter="checkerboard(across)">
                                      <p:cBhvr>
                                        <p:cTn id="91" dur="500"/>
                                        <p:tgtEl>
                                          <p:spTgt spid="30"/>
                                        </p:tgtEl>
                                      </p:cBhvr>
                                    </p:animEffect>
                                  </p:childTnLst>
                                </p:cTn>
                              </p:par>
                              <p:par>
                                <p:cTn id="92" presetID="5" presetClass="entr" presetSubtype="10" fill="hold" nodeType="withEffect">
                                  <p:stCondLst>
                                    <p:cond delay="0"/>
                                  </p:stCondLst>
                                  <p:childTnLst>
                                    <p:set>
                                      <p:cBhvr>
                                        <p:cTn id="93" dur="1" fill="hold">
                                          <p:stCondLst>
                                            <p:cond delay="0"/>
                                          </p:stCondLst>
                                        </p:cTn>
                                        <p:tgtEl>
                                          <p:spTgt spid="31"/>
                                        </p:tgtEl>
                                        <p:attrNameLst>
                                          <p:attrName>style.visibility</p:attrName>
                                        </p:attrNameLst>
                                      </p:cBhvr>
                                      <p:to>
                                        <p:strVal val="visible"/>
                                      </p:to>
                                    </p:set>
                                    <p:animEffect transition="in" filter="checkerboard(across)">
                                      <p:cBhvr>
                                        <p:cTn id="94" dur="500"/>
                                        <p:tgtEl>
                                          <p:spTgt spid="31"/>
                                        </p:tgtEl>
                                      </p:cBhvr>
                                    </p:animEffect>
                                  </p:childTnLst>
                                </p:cTn>
                              </p:par>
                              <p:par>
                                <p:cTn id="95" presetID="5" presetClass="entr" presetSubtype="10" fill="hold" nodeType="withEffect">
                                  <p:stCondLst>
                                    <p:cond delay="0"/>
                                  </p:stCondLst>
                                  <p:childTnLst>
                                    <p:set>
                                      <p:cBhvr>
                                        <p:cTn id="96" dur="1" fill="hold">
                                          <p:stCondLst>
                                            <p:cond delay="0"/>
                                          </p:stCondLst>
                                        </p:cTn>
                                        <p:tgtEl>
                                          <p:spTgt spid="32"/>
                                        </p:tgtEl>
                                        <p:attrNameLst>
                                          <p:attrName>style.visibility</p:attrName>
                                        </p:attrNameLst>
                                      </p:cBhvr>
                                      <p:to>
                                        <p:strVal val="visible"/>
                                      </p:to>
                                    </p:set>
                                    <p:animEffect transition="in" filter="checkerboard(across)">
                                      <p:cBhvr>
                                        <p:cTn id="97" dur="500"/>
                                        <p:tgtEl>
                                          <p:spTgt spid="32"/>
                                        </p:tgtEl>
                                      </p:cBhvr>
                                    </p:animEffect>
                                  </p:childTnLst>
                                </p:cTn>
                              </p:par>
                              <p:par>
                                <p:cTn id="98" presetID="5" presetClass="entr" presetSubtype="10" fill="hold" grpId="0" nodeType="withEffect">
                                  <p:stCondLst>
                                    <p:cond delay="0"/>
                                  </p:stCondLst>
                                  <p:childTnLst>
                                    <p:set>
                                      <p:cBhvr>
                                        <p:cTn id="99" dur="1" fill="hold">
                                          <p:stCondLst>
                                            <p:cond delay="0"/>
                                          </p:stCondLst>
                                        </p:cTn>
                                        <p:tgtEl>
                                          <p:spTgt spid="33"/>
                                        </p:tgtEl>
                                        <p:attrNameLst>
                                          <p:attrName>style.visibility</p:attrName>
                                        </p:attrNameLst>
                                      </p:cBhvr>
                                      <p:to>
                                        <p:strVal val="visible"/>
                                      </p:to>
                                    </p:set>
                                    <p:animEffect transition="in" filter="checkerboard(across)">
                                      <p:cBhvr>
                                        <p:cTn id="100"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7" grpId="0" animBg="1"/>
      <p:bldP spid="3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857232"/>
            <a:ext cx="8229600" cy="5574428"/>
          </a:xfrm>
        </p:spPr>
        <p:txBody>
          <a:bodyPr/>
          <a:lstStyle/>
          <a:p>
            <a:pPr>
              <a:buNone/>
            </a:pPr>
            <a:endParaRPr lang="ar-OM" dirty="0" smtClean="0"/>
          </a:p>
          <a:p>
            <a:r>
              <a:rPr lang="ar-OM" sz="3200" dirty="0" smtClean="0">
                <a:cs typeface="HASOOB" pitchFamily="2" charset="-78"/>
              </a:rPr>
              <a:t>إجمالي المنشآت التي يعمل بها (50) عاملا فأكثر</a:t>
            </a:r>
            <a:endParaRPr lang="ar-OM" sz="3200" dirty="0" smtClean="0">
              <a:solidFill>
                <a:srgbClr val="A6362A"/>
              </a:solidFill>
              <a:cs typeface="HASOOB" pitchFamily="2" charset="-78"/>
            </a:endParaRPr>
          </a:p>
          <a:p>
            <a:pPr algn="just">
              <a:buNone/>
            </a:pPr>
            <a:endParaRPr lang="ar-OM" sz="3200" dirty="0" smtClean="0">
              <a:cs typeface="HASOOB" pitchFamily="2" charset="-78"/>
            </a:endParaRPr>
          </a:p>
          <a:p>
            <a:pPr algn="just">
              <a:buNone/>
            </a:pPr>
            <a:endParaRPr lang="ar-OM" sz="3200" dirty="0" smtClean="0">
              <a:cs typeface="HASOOB" pitchFamily="2" charset="-78"/>
            </a:endParaRPr>
          </a:p>
          <a:p>
            <a:pPr algn="just"/>
            <a:r>
              <a:rPr lang="ar-OM" sz="3200" dirty="0" smtClean="0">
                <a:cs typeface="HASOOB" pitchFamily="2" charset="-78"/>
              </a:rPr>
              <a:t>إجـمـالــي عـدد الـقوى العاملـة في المـنشــآت</a:t>
            </a:r>
          </a:p>
          <a:p>
            <a:pPr algn="just">
              <a:buNone/>
            </a:pPr>
            <a:endParaRPr lang="ar-OM" sz="3200" dirty="0" smtClean="0">
              <a:cs typeface="HASOOB" pitchFamily="2" charset="-78"/>
            </a:endParaRPr>
          </a:p>
          <a:p>
            <a:pPr algn="just">
              <a:buNone/>
            </a:pPr>
            <a:endParaRPr lang="ar-OM" sz="3200" dirty="0" smtClean="0">
              <a:cs typeface="HASOOB" pitchFamily="2" charset="-78"/>
            </a:endParaRPr>
          </a:p>
          <a:p>
            <a:pPr algn="just"/>
            <a:r>
              <a:rPr lang="ar-OM" sz="3200" dirty="0" smtClean="0">
                <a:cs typeface="HASOOB" pitchFamily="2" charset="-78"/>
              </a:rPr>
              <a:t>في حال التزام جميع المنشآت بتطبيق القرار </a:t>
            </a:r>
          </a:p>
          <a:p>
            <a:pPr algn="just">
              <a:buNone/>
            </a:pPr>
            <a:r>
              <a:rPr lang="ar-OM" sz="3200" dirty="0" smtClean="0">
                <a:cs typeface="HASOOB" pitchFamily="2" charset="-78"/>
              </a:rPr>
              <a:t>سيكون إجمالي المعينين من ذوي الإعاقـة</a:t>
            </a:r>
          </a:p>
          <a:p>
            <a:pPr algn="just">
              <a:buNone/>
            </a:pPr>
            <a:endParaRPr lang="ar-OM" sz="3200" dirty="0" smtClean="0">
              <a:solidFill>
                <a:srgbClr val="A6362A"/>
              </a:solidFill>
              <a:cs typeface="HASOOB" pitchFamily="2" charset="-78"/>
            </a:endParaRPr>
          </a:p>
          <a:p>
            <a:pPr fontAlgn="t"/>
            <a:endParaRPr lang="ar-SA" sz="3200" dirty="0" smtClean="0"/>
          </a:p>
          <a:p>
            <a:pPr algn="just">
              <a:buNone/>
            </a:pPr>
            <a:endParaRPr lang="ar-OM" sz="3200" dirty="0" smtClean="0">
              <a:solidFill>
                <a:srgbClr val="A6362A"/>
              </a:solidFill>
              <a:cs typeface="HASOOB" pitchFamily="2" charset="-78"/>
            </a:endParaRPr>
          </a:p>
        </p:txBody>
      </p:sp>
      <p:sp>
        <p:nvSpPr>
          <p:cNvPr id="4" name="Left Arrow 3"/>
          <p:cNvSpPr/>
          <p:nvPr/>
        </p:nvSpPr>
        <p:spPr>
          <a:xfrm>
            <a:off x="2214546" y="1571612"/>
            <a:ext cx="785818"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8" name="Left Arrow 7"/>
          <p:cNvSpPr/>
          <p:nvPr/>
        </p:nvSpPr>
        <p:spPr>
          <a:xfrm>
            <a:off x="2267744" y="4929198"/>
            <a:ext cx="785818"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Rectangle 10"/>
          <p:cNvSpPr/>
          <p:nvPr/>
        </p:nvSpPr>
        <p:spPr>
          <a:xfrm>
            <a:off x="500034" y="1285860"/>
            <a:ext cx="1714512" cy="8572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OM" sz="3200" b="1" dirty="0" smtClean="0">
                <a:solidFill>
                  <a:srgbClr val="A6362A"/>
                </a:solidFill>
                <a:cs typeface="HASOOB" pitchFamily="2" charset="-78"/>
              </a:rPr>
              <a:t>1629</a:t>
            </a:r>
            <a:endParaRPr lang="ar-SA" sz="3200" b="1" dirty="0">
              <a:solidFill>
                <a:srgbClr val="A6362A"/>
              </a:solidFill>
              <a:cs typeface="HASOOB" pitchFamily="2" charset="-78"/>
            </a:endParaRPr>
          </a:p>
        </p:txBody>
      </p:sp>
      <p:sp>
        <p:nvSpPr>
          <p:cNvPr id="12" name="Rectangle 11"/>
          <p:cNvSpPr/>
          <p:nvPr/>
        </p:nvSpPr>
        <p:spPr>
          <a:xfrm>
            <a:off x="500034" y="4643446"/>
            <a:ext cx="1714512" cy="8572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OM" sz="3200" b="1" dirty="0" smtClean="0">
                <a:solidFill>
                  <a:srgbClr val="A6362A"/>
                </a:solidFill>
                <a:cs typeface="HASOOB" pitchFamily="2" charset="-78"/>
              </a:rPr>
              <a:t>11909</a:t>
            </a:r>
            <a:endParaRPr lang="ar-SA" sz="3200" b="1" dirty="0">
              <a:solidFill>
                <a:srgbClr val="A6362A"/>
              </a:solidFill>
              <a:cs typeface="HASOOB" pitchFamily="2" charset="-78"/>
            </a:endParaRPr>
          </a:p>
        </p:txBody>
      </p:sp>
      <p:sp>
        <p:nvSpPr>
          <p:cNvPr id="9" name="Rectangle 8"/>
          <p:cNvSpPr/>
          <p:nvPr/>
        </p:nvSpPr>
        <p:spPr>
          <a:xfrm>
            <a:off x="500034" y="2857496"/>
            <a:ext cx="1714512" cy="8572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OM" sz="3200" b="1" dirty="0" smtClean="0">
                <a:solidFill>
                  <a:srgbClr val="A6362A"/>
                </a:solidFill>
                <a:cs typeface="HASOOB" pitchFamily="2" charset="-78"/>
              </a:rPr>
              <a:t>595500</a:t>
            </a:r>
            <a:endParaRPr lang="ar-SA" sz="3200" b="1" dirty="0">
              <a:solidFill>
                <a:srgbClr val="A6362A"/>
              </a:solidFill>
              <a:cs typeface="HASOOB" pitchFamily="2" charset="-78"/>
            </a:endParaRPr>
          </a:p>
        </p:txBody>
      </p:sp>
      <p:sp>
        <p:nvSpPr>
          <p:cNvPr id="10" name="Left Arrow 9"/>
          <p:cNvSpPr/>
          <p:nvPr/>
        </p:nvSpPr>
        <p:spPr>
          <a:xfrm>
            <a:off x="2267744" y="3143248"/>
            <a:ext cx="785818"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cSld>
  <p:clrMapOvr>
    <a:masterClrMapping/>
  </p:clrMapOvr>
  <p:transition spd="slow">
    <p:wheel spokes="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2046</TotalTime>
  <Words>921</Words>
  <Application>Microsoft Office PowerPoint</Application>
  <PresentationFormat>Ekran Gösterisi (4:3)</PresentationFormat>
  <Paragraphs>236</Paragraphs>
  <Slides>15</Slides>
  <Notes>0</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15</vt:i4>
      </vt:variant>
    </vt:vector>
  </HeadingPairs>
  <TitlesOfParts>
    <vt:vector size="25" baseType="lpstr">
      <vt:lpstr>Arabic Transparent</vt:lpstr>
      <vt:lpstr>Arial</vt:lpstr>
      <vt:lpstr>Calibri</vt:lpstr>
      <vt:lpstr>Georgia</vt:lpstr>
      <vt:lpstr>HASOOB</vt:lpstr>
      <vt:lpstr>Tahoma</vt:lpstr>
      <vt:lpstr>Times New Roman</vt:lpstr>
      <vt:lpstr>Trebuchet MS</vt:lpstr>
      <vt:lpstr>Wingdings 2</vt:lpstr>
      <vt:lpstr>Urban</vt:lpstr>
      <vt:lpstr>    تشغيل وتأهيل ذوي الإعاقة   بيـن الـواقــــع والـمـأمــــول</vt:lpstr>
      <vt:lpstr>مفهوم الإعاقة</vt:lpstr>
      <vt:lpstr>التشريعات الخاصة بالأشخاص ذوي الإعاقة في سلطنة عمان </vt:lpstr>
      <vt:lpstr>التشريعات الوزارية لتشغيل الأشخاص ذوي الإعاقة في سلطنة عمان </vt:lpstr>
      <vt:lpstr>الإحصائيات الخاصة بذوي الإعاقة في سلطنة عمان :  </vt:lpstr>
      <vt:lpstr>مسارات تشغيل ذوي الإعاقة</vt:lpstr>
      <vt:lpstr>PowerPoint Sunusu</vt:lpstr>
      <vt:lpstr>PowerPoint Sunusu</vt:lpstr>
      <vt:lpstr>PowerPoint Sunusu</vt:lpstr>
      <vt:lpstr>الباحثين عن عمل من ذوي الإعاقة وفقا لنوع الإعاقة حتى نهاية ديسمبر 2015</vt:lpstr>
      <vt:lpstr>أعداد المعينين من ذوي الإعاقة في القطاع الخاص حتى ديسمبر 2015م</vt:lpstr>
      <vt:lpstr>الـتـحــديـــات</vt:lpstr>
      <vt:lpstr>التسهيلات التي تقدمها الوزارة لذوي الإعاقة</vt:lpstr>
      <vt:lpstr>الـتــوصـيــــات</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ورقة عمل   بعنوان العمل اللائق   ذوو الإعاقة من التمكين إلى الريادة</dc:title>
  <dc:creator>s5884</dc:creator>
  <cp:lastModifiedBy>RedLine</cp:lastModifiedBy>
  <cp:revision>147</cp:revision>
  <dcterms:created xsi:type="dcterms:W3CDTF">2015-01-22T04:44:55Z</dcterms:created>
  <dcterms:modified xsi:type="dcterms:W3CDTF">2016-10-26T08:06:01Z</dcterms:modified>
</cp:coreProperties>
</file>