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6" r:id="rId2"/>
    <p:sldId id="281" r:id="rId3"/>
    <p:sldId id="293" r:id="rId4"/>
    <p:sldId id="285" r:id="rId5"/>
    <p:sldId id="272" r:id="rId6"/>
    <p:sldId id="273" r:id="rId7"/>
    <p:sldId id="284" r:id="rId8"/>
    <p:sldId id="292" r:id="rId9"/>
    <p:sldId id="279" r:id="rId10"/>
    <p:sldId id="286" r:id="rId11"/>
    <p:sldId id="287" r:id="rId12"/>
    <p:sldId id="291" r:id="rId13"/>
    <p:sldId id="290" r:id="rId14"/>
    <p:sldId id="294" r:id="rId15"/>
    <p:sldId id="277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BB0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36" autoAdjust="0"/>
    <p:restoredTop sz="94721" autoAdjust="0"/>
  </p:normalViewPr>
  <p:slideViewPr>
    <p:cSldViewPr>
      <p:cViewPr>
        <p:scale>
          <a:sx n="62" d="100"/>
          <a:sy n="62" d="100"/>
        </p:scale>
        <p:origin x="-1806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mina\Desktop\barre%20oaph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&#1589;&#1606;&#1583;&#1608;&#1602;%20&#1583;&#1593;&#1605;%20&#1575;&#1604;&#1578;&#1605;&#1575;&#1587;&#1603;%20&#1575;&#1604;&#1575;&#1580;&#1578;&#1605;&#1575;&#1593;&#1610;\AGR\Travaux%20CC%202016\INTEGRALE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&#1589;&#1606;&#1583;&#1608;&#1602;%20&#1583;&#1593;&#1605;%20&#1575;&#1604;&#1578;&#1605;&#1575;&#1587;&#1603;%20&#1575;&#1604;&#1575;&#1580;&#1578;&#1605;&#1575;&#1593;&#1610;\AGR\Travaux%20CC%202016\INTEGRALE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mina\Desktop\barre%20oaph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4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3"/>
              </a:solidFill>
            </c:spPr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151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4">
                  <a:lumMod val="60000"/>
                  <a:lumOff val="4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Feuil1!$K$4:$K$10</c:f>
              <c:strCache>
                <c:ptCount val="7"/>
                <c:pt idx="0">
                  <c:v>Nbre de création d'entreprises</c:v>
                </c:pt>
                <c:pt idx="1">
                  <c:v>Nbre de déblcage de chèque</c:v>
                </c:pt>
                <c:pt idx="2">
                  <c:v>Nbre de validation pour financement (central)</c:v>
                </c:pt>
                <c:pt idx="3">
                  <c:v>Nbre de sélectionnés (régional)</c:v>
                </c:pt>
                <c:pt idx="4">
                  <c:v>Nbre d'accompagnés (provincial)</c:v>
                </c:pt>
                <c:pt idx="5">
                  <c:v>Nbre de présélectionnés (provincial)</c:v>
                </c:pt>
                <c:pt idx="6">
                  <c:v>Nbre d'accueillis/sensibilisés</c:v>
                </c:pt>
              </c:strCache>
            </c:strRef>
          </c:cat>
          <c:val>
            <c:numRef>
              <c:f>Feuil1!$L$4:$L$10</c:f>
              <c:numCache>
                <c:formatCode>General</c:formatCode>
                <c:ptCount val="7"/>
                <c:pt idx="0">
                  <c:v>30</c:v>
                </c:pt>
                <c:pt idx="1">
                  <c:v>50</c:v>
                </c:pt>
                <c:pt idx="2">
                  <c:v>108</c:v>
                </c:pt>
                <c:pt idx="3">
                  <c:v>450</c:v>
                </c:pt>
                <c:pt idx="4">
                  <c:v>2285</c:v>
                </c:pt>
                <c:pt idx="5">
                  <c:v>6411</c:v>
                </c:pt>
                <c:pt idx="6">
                  <c:v>64536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200448"/>
        <c:axId val="85214912"/>
      </c:barChart>
      <c:catAx>
        <c:axId val="108200448"/>
        <c:scaling>
          <c:orientation val="minMax"/>
        </c:scaling>
        <c:delete val="0"/>
        <c:axPos val="l"/>
        <c:majorTickMark val="out"/>
        <c:minorTickMark val="none"/>
        <c:tickLblPos val="nextTo"/>
        <c:crossAx val="85214912"/>
        <c:crosses val="autoZero"/>
        <c:auto val="1"/>
        <c:lblAlgn val="l"/>
        <c:lblOffset val="100"/>
        <c:noMultiLvlLbl val="0"/>
      </c:catAx>
      <c:valAx>
        <c:axId val="852149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8200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152099737532862"/>
          <c:y val="2.5761706006953482E-2"/>
          <c:w val="0.58065964902233758"/>
          <c:h val="0.9062216790154356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6.6330489938757814E-2"/>
                  <c:y val="7.185622630504548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F1-4C81-AA18-D66F9D215349}"/>
                </c:ext>
              </c:extLst>
            </c:dLbl>
            <c:dLbl>
              <c:idx val="1"/>
              <c:layout>
                <c:manualLayout>
                  <c:x val="-2.2204724409448831E-2"/>
                  <c:y val="-2.928514144065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F1-4C81-AA18-D66F9D215349}"/>
                </c:ext>
              </c:extLst>
            </c:dLbl>
            <c:dLbl>
              <c:idx val="2"/>
              <c:layout>
                <c:manualLayout>
                  <c:x val="-2.6519903762029888E-2"/>
                  <c:y val="-3.677930883639556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F1-4C81-AA18-D66F9D215349}"/>
                </c:ext>
              </c:extLst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Feuil1!$D$38:$D$40</c:f>
              <c:strCache>
                <c:ptCount val="3"/>
                <c:pt idx="0">
                  <c:v>Moteur </c:v>
                </c:pt>
                <c:pt idx="1">
                  <c:v>Sensoriel </c:v>
                </c:pt>
                <c:pt idx="2">
                  <c:v>mental</c:v>
                </c:pt>
              </c:strCache>
            </c:strRef>
          </c:cat>
          <c:val>
            <c:numRef>
              <c:f>Feuil1!$E$38:$E$40</c:f>
              <c:numCache>
                <c:formatCode>_-* #,##0.00\ _€_-;\-* #,##0.00\ _€_-;_-* "-"??\ _€_-;_-@_-</c:formatCode>
                <c:ptCount val="3"/>
                <c:pt idx="0">
                  <c:v>973560</c:v>
                </c:pt>
                <c:pt idx="1">
                  <c:v>178200</c:v>
                </c:pt>
                <c:pt idx="2">
                  <c:v>195779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7F1-4C81-AA18-D66F9D215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56185476815399"/>
          <c:y val="0"/>
          <c:w val="0.55555555555555569"/>
          <c:h val="0.92592592592592549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2792432195975764E-2"/>
                  <c:y val="4.66036016331291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47-469D-A630-C1035860F038}"/>
                </c:ext>
              </c:extLst>
            </c:dLbl>
            <c:dLbl>
              <c:idx val="1"/>
              <c:layout>
                <c:manualLayout>
                  <c:x val="-3.1214020122484691E-2"/>
                  <c:y val="-9.07928696412952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47-469D-A630-C1035860F038}"/>
                </c:ext>
              </c:extLst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Feuil1!$G$38:$G$39</c:f>
              <c:strCache>
                <c:ptCount val="2"/>
                <c:pt idx="0">
                  <c:v>Hommes</c:v>
                </c:pt>
                <c:pt idx="1">
                  <c:v>femmes</c:v>
                </c:pt>
              </c:strCache>
            </c:strRef>
          </c:cat>
          <c:val>
            <c:numRef>
              <c:f>Feuil1!$H$38:$H$39</c:f>
              <c:numCache>
                <c:formatCode>General</c:formatCode>
                <c:ptCount val="2"/>
                <c:pt idx="0">
                  <c:v>17</c:v>
                </c:pt>
                <c:pt idx="1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247-469D-A630-C1035860F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6.9394761998361832E-3"/>
                  <c:y val="-2.304297700984048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9152114966469025E-3"/>
                  <c:y val="9.44198367758773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1474372200402702E-2"/>
                  <c:y val="9.955633344928932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216717983716095E-2"/>
                  <c:y val="-0.135549601956795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3655186053808428E-2"/>
                  <c:y val="-7.38542712011963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Feuil1!$F$26:$F$30</c:f>
              <c:strCache>
                <c:ptCount val="5"/>
                <c:pt idx="0">
                  <c:v>Services</c:v>
                </c:pt>
                <c:pt idx="1">
                  <c:v>Commerce</c:v>
                </c:pt>
                <c:pt idx="2">
                  <c:v>Agriculture</c:v>
                </c:pt>
                <c:pt idx="3">
                  <c:v>Artisanat</c:v>
                </c:pt>
                <c:pt idx="4">
                  <c:v>Textile</c:v>
                </c:pt>
              </c:strCache>
            </c:strRef>
          </c:cat>
          <c:val>
            <c:numRef>
              <c:f>Feuil1!$G$26:$G$30</c:f>
              <c:numCache>
                <c:formatCode>General</c:formatCode>
                <c:ptCount val="5"/>
                <c:pt idx="0">
                  <c:v>40</c:v>
                </c:pt>
                <c:pt idx="1">
                  <c:v>20</c:v>
                </c:pt>
                <c:pt idx="2">
                  <c:v>5</c:v>
                </c:pt>
                <c:pt idx="3">
                  <c:v>20</c:v>
                </c:pt>
                <c:pt idx="4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90FE58-B0C4-4CF0-843A-C76FF193C3FB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AEFD69F-E566-4C79-B57F-449AE884E00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464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B145E01-732B-45A0-B8DE-3578711BA087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47ED6AD-AF64-4847-94F6-EE69BBDB513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90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r>
              <a:rPr lang="fr-FR" altLang="tr-TR" smtClean="0"/>
              <a:t>-</a:t>
            </a:r>
            <a:r>
              <a:rPr lang="fr-FR" altLang="tr-TR" sz="2000" smtClean="0"/>
              <a:t>Développer des outils d’accompagnement, des guides simplifiés et des support didactiques adaptés: capsules, sport avec langue des signes, vocalisation des pages web…)</a:t>
            </a:r>
          </a:p>
          <a:p>
            <a:pPr eaLnBrk="1" hangingPunct="1">
              <a:spcBef>
                <a:spcPct val="0"/>
              </a:spcBef>
            </a:pPr>
            <a:endParaRPr lang="fr-FR" altLang="tr-T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C3142E5-E959-40E8-A2FE-2E70BD278D7A}" type="slidenum">
              <a:rPr lang="fr-FR" altLang="tr-TR" smtClean="0"/>
              <a:pPr eaLnBrk="1" hangingPunct="1"/>
              <a:t>3</a:t>
            </a:fld>
            <a:endParaRPr lang="fr-F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EC189-A921-463F-98BE-F678B132630C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6ABDD-B7BB-4A0E-99E1-FE4F554C2EF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75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EC1AB-E4BC-4578-A837-EC082E25227D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02645-882C-4033-99E1-878C338A588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19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06212-FD37-482D-83D3-D5CEDED731B9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A2327-2AA3-422F-B3FC-A8615358FFA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52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4C6FE-85A6-4794-89A3-2244102AD3A8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78304-EA46-4C59-BB6A-7F1F7FF3EF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22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D5E14-7DEE-4B21-B399-926A74E0BF13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DE071-3AB1-4974-A1F4-D47E724B28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35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BFF7-95A9-4F87-BBFC-ACCB9E5BDFA2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415EF-E80A-416F-8F23-991D0B949EB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38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F9EB8-B91E-48DE-A7D8-7BAC55710115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D2ED-7CD5-479E-8370-E18CA58671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5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22103-E174-471F-B3A2-5325D9FF1D4D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270A6-F36C-4A8E-A3E4-4955DCC9D3B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9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065AC-3546-4CFA-9FD6-DFC9A77FD482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83DBD-2F20-4489-9739-E69607DAA3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14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AD15-54E9-41AB-8220-7CD072338952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A0A0D-7F40-4AE6-B926-133A46732D8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31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9719-F070-4876-8E66-BCB67D7401F5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D58E-E645-4DE2-808D-7B124AAB526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50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tr-T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tr-TR" smtClean="0"/>
              <a:t>Modifiez les styles du texte du masque</a:t>
            </a:r>
          </a:p>
          <a:p>
            <a:pPr lvl="1"/>
            <a:r>
              <a:rPr lang="fr-FR" altLang="tr-TR" smtClean="0"/>
              <a:t>Deuxième niveau</a:t>
            </a:r>
          </a:p>
          <a:p>
            <a:pPr lvl="2"/>
            <a:r>
              <a:rPr lang="fr-FR" altLang="tr-TR" smtClean="0"/>
              <a:t>Troisième niveau</a:t>
            </a:r>
          </a:p>
          <a:p>
            <a:pPr lvl="3"/>
            <a:r>
              <a:rPr lang="fr-FR" altLang="tr-TR" smtClean="0"/>
              <a:t>Quatrième niveau</a:t>
            </a:r>
          </a:p>
          <a:p>
            <a:pPr lvl="4"/>
            <a:r>
              <a:rPr lang="fr-FR" altLang="tr-T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388D0C-D72C-41D8-8297-7CF6C845E782}" type="datetimeFigureOut">
              <a:rPr lang="fr-FR"/>
              <a:pPr>
                <a:defRPr/>
              </a:pPr>
              <a:t>11/11/2016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34820-9C3A-4C93-A858-B4EC0FFDD6E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714375" y="2571750"/>
            <a:ext cx="7915275" cy="1901825"/>
          </a:xfrm>
        </p:spPr>
        <p:txBody>
          <a:bodyPr/>
          <a:lstStyle/>
          <a:p>
            <a:pPr marL="514350" indent="-514350">
              <a:defRPr/>
            </a:pPr>
            <a: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Accompagnement des personnes en situation de handicap à la création des  TPE</a:t>
            </a:r>
            <a:r>
              <a:rPr lang="fr-FR" altLang="fr-FR" sz="1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fr-FR" altLang="fr-FR" sz="1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AGR</a:t>
            </a:r>
            <a:r>
              <a:rPr lang="fr-FR" altLang="fr-FR" sz="1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altLang="fr-FR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-MAROC-</a:t>
            </a:r>
          </a:p>
        </p:txBody>
      </p:sp>
      <p:sp>
        <p:nvSpPr>
          <p:cNvPr id="2051" name="AutoShape 2" descr="Résultat de recherche d'images pour &quot;logo de l'entraide nationa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>
              <a:latin typeface="Calibri" pitchFamily="34" charset="0"/>
            </a:endParaRPr>
          </a:p>
        </p:txBody>
      </p:sp>
      <p:sp>
        <p:nvSpPr>
          <p:cNvPr id="2052" name="AutoShape 4" descr="Résultat de recherche d'images pour &quot;logo de l'entraide nationa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tr-TR" altLang="tr-TR">
              <a:latin typeface="Calibri" pitchFamily="34" charset="0"/>
            </a:endParaRPr>
          </a:p>
        </p:txBody>
      </p:sp>
      <p:pic>
        <p:nvPicPr>
          <p:cNvPr id="2053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857750" y="5500688"/>
            <a:ext cx="4071938" cy="571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i="1" dirty="0">
                <a:solidFill>
                  <a:schemeClr val="tx1"/>
                </a:solidFill>
              </a:rPr>
              <a:t>Istanbul du 26 au 28 Octobre 2016 </a:t>
            </a:r>
          </a:p>
        </p:txBody>
      </p:sp>
      <p:sp>
        <p:nvSpPr>
          <p:cNvPr id="2055" name="ZoneTexte 6"/>
          <p:cNvSpPr txBox="1">
            <a:spLocks noChangeArrowheads="1"/>
          </p:cNvSpPr>
          <p:nvPr/>
        </p:nvSpPr>
        <p:spPr bwMode="auto">
          <a:xfrm>
            <a:off x="0" y="6396038"/>
            <a:ext cx="4500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tr-TR" sz="1200" b="1" i="1"/>
              <a:t>*TPE: Très petite Entreprise</a:t>
            </a:r>
          </a:p>
          <a:p>
            <a:pPr eaLnBrk="1" hangingPunct="1"/>
            <a:r>
              <a:rPr lang="fr-FR" altLang="tr-TR" sz="1200" b="1" i="1"/>
              <a:t>*AGR: Activité Génératrice de Revenu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altLang="tr-TR" sz="2400" b="1" smtClean="0"/>
              <a:t>Répartition par type de handicap:</a:t>
            </a:r>
          </a:p>
        </p:txBody>
      </p:sp>
      <p:graphicFrame>
        <p:nvGraphicFramePr>
          <p:cNvPr id="5" name="Graphique 4"/>
          <p:cNvGraphicFramePr/>
          <p:nvPr/>
        </p:nvGraphicFramePr>
        <p:xfrm>
          <a:off x="928662" y="1357298"/>
          <a:ext cx="7500990" cy="4475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268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fr-FR" altLang="tr-TR" sz="2400" b="1" smtClean="0"/>
              <a:t>Répartition selon le sexe des porteurs de projets:</a:t>
            </a:r>
          </a:p>
        </p:txBody>
      </p:sp>
      <p:graphicFrame>
        <p:nvGraphicFramePr>
          <p:cNvPr id="7" name="Graphique 6"/>
          <p:cNvGraphicFramePr/>
          <p:nvPr/>
        </p:nvGraphicFramePr>
        <p:xfrm>
          <a:off x="928662" y="1643050"/>
          <a:ext cx="691276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292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tr-TR" sz="2400" b="1" smtClean="0"/>
              <a:t>Répartition par secteur d’activité:</a:t>
            </a:r>
          </a:p>
        </p:txBody>
      </p:sp>
      <p:pic>
        <p:nvPicPr>
          <p:cNvPr id="13315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aphique 4"/>
          <p:cNvGraphicFramePr/>
          <p:nvPr/>
        </p:nvGraphicFramePr>
        <p:xfrm>
          <a:off x="1187624" y="1556792"/>
          <a:ext cx="74168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defRPr/>
            </a:pPr>
            <a:r>
              <a:rPr lang="fr-FR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6- Difficultés/Points à améliorer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250825" y="1600200"/>
            <a:ext cx="8893175" cy="4997450"/>
          </a:xfrm>
        </p:spPr>
        <p:txBody>
          <a:bodyPr/>
          <a:lstStyle/>
          <a:p>
            <a:r>
              <a:rPr lang="fr-FR" altLang="tr-TR" sz="2400" smtClean="0"/>
              <a:t>Un niveau d’instruction très bas ;</a:t>
            </a:r>
          </a:p>
          <a:p>
            <a:r>
              <a:rPr lang="fr-FR" altLang="tr-TR" sz="2400" smtClean="0"/>
              <a:t>L’absence de qualification et de culture financière ;</a:t>
            </a:r>
          </a:p>
          <a:p>
            <a:r>
              <a:rPr lang="fr-FR" altLang="tr-TR" sz="2400" smtClean="0"/>
              <a:t>La vulnérabilité de la population-cible qui éprouve des difficultés même à constituer les dossiers de demande de financement ; </a:t>
            </a:r>
          </a:p>
          <a:p>
            <a:r>
              <a:rPr lang="fr-FR" altLang="tr-TR" sz="2400" smtClean="0"/>
              <a:t>Une mobilité et une autonomie très réduites des PSH engendrant des limites dans l’accessibilité ;</a:t>
            </a:r>
          </a:p>
          <a:p>
            <a:r>
              <a:rPr lang="fr-FR" altLang="tr-TR" sz="2400" smtClean="0"/>
              <a:t>Une insuffisance ne termes d’esprit entrepreneurial chez ce public ;</a:t>
            </a:r>
          </a:p>
          <a:p>
            <a:r>
              <a:rPr lang="fr-FR" altLang="tr-TR" sz="2400" smtClean="0"/>
              <a:t>La logique d’assistanat très ancrée chez les PSH ;</a:t>
            </a:r>
          </a:p>
          <a:p>
            <a:r>
              <a:rPr lang="fr-FR" altLang="tr-TR" sz="2400" smtClean="0"/>
              <a:t>La modestie des idées de projets;</a:t>
            </a:r>
          </a:p>
          <a:p>
            <a:r>
              <a:rPr lang="fr-FR" altLang="tr-TR" sz="2400" smtClean="0"/>
              <a:t>La difficulté à communiquer avec ces personnes surtout les sourds -muets .</a:t>
            </a:r>
          </a:p>
          <a:p>
            <a:endParaRPr lang="fr-FR" altLang="tr-TR" sz="2400" smtClean="0"/>
          </a:p>
        </p:txBody>
      </p:sp>
      <p:pic>
        <p:nvPicPr>
          <p:cNvPr id="14340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pPr marL="514350" indent="-514350">
              <a:defRPr/>
            </a:pPr>
            <a:r>
              <a:rPr lang="fr-FR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Exemple de projet démarré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57188" y="2500313"/>
            <a:ext cx="8229600" cy="1143000"/>
          </a:xfrm>
        </p:spPr>
        <p:txBody>
          <a:bodyPr/>
          <a:lstStyle/>
          <a:p>
            <a:pPr marL="514350" indent="-514350">
              <a:defRPr/>
            </a:pPr>
            <a:r>
              <a:rPr lang="fr-FR" altLang="fr-FR" sz="32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Merci de votre attention</a:t>
            </a:r>
          </a:p>
        </p:txBody>
      </p:sp>
      <p:pic>
        <p:nvPicPr>
          <p:cNvPr id="16387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66FDA75-6E76-4BC3-A62B-CF2F8783FFFE}" type="slidenum">
              <a:rPr lang="fr-FR" altLang="fr-FR"/>
              <a:pPr>
                <a:defRPr/>
              </a:pPr>
              <a:t>2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60325" y="3000375"/>
            <a:ext cx="8797925" cy="3416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8900" algn="just">
              <a:lnSpc>
                <a:spcPct val="150000"/>
              </a:lnSpc>
              <a:defRPr/>
            </a:pPr>
            <a:r>
              <a:rPr lang="fr-FR" dirty="0"/>
              <a:t>En 2015, l’Etat a confié à l’Entraide Nationale la gestion du volet consacré aux personnes en situation de handicap (PSH) à travers quatre programmes : </a:t>
            </a:r>
          </a:p>
          <a:p>
            <a:pPr marL="1028700" lvl="1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fr-FR" dirty="0"/>
              <a:t>l’acquisition d’appareillages spécifiques et des aides techniques ; </a:t>
            </a:r>
          </a:p>
          <a:p>
            <a:pPr marL="1028700" lvl="1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fr-FR" dirty="0"/>
              <a:t>l’amélioration des conditions de scolarisation des enfants en situation de handicap ;</a:t>
            </a:r>
          </a:p>
          <a:p>
            <a:pPr marL="1028700" lvl="1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l’incitation à l’insertion professionnelle et la promotion des activités génératrices de revenus ;</a:t>
            </a:r>
          </a:p>
          <a:p>
            <a:pPr marL="1028700" lvl="1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fr-FR" dirty="0"/>
              <a:t>la contribution à la mise en place et au fonctionnement des structures d’accueil.</a:t>
            </a:r>
          </a:p>
        </p:txBody>
      </p:sp>
      <p:sp>
        <p:nvSpPr>
          <p:cNvPr id="8" name="Rectangle 7"/>
          <p:cNvSpPr/>
          <p:nvPr/>
        </p:nvSpPr>
        <p:spPr>
          <a:xfrm>
            <a:off x="82550" y="968375"/>
            <a:ext cx="8785225" cy="16033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2000" b="1" i="1" dirty="0">
                <a:solidFill>
                  <a:schemeClr val="tx1"/>
                </a:solidFill>
              </a:rPr>
              <a:t>Création du fonds d’appui à la cohésion sociale</a:t>
            </a:r>
          </a:p>
          <a:p>
            <a:pPr marL="88900" algn="just">
              <a:lnSpc>
                <a:spcPct val="150000"/>
              </a:lnSpc>
              <a:defRPr/>
            </a:pPr>
            <a:r>
              <a:rPr lang="fr-FR" dirty="0">
                <a:solidFill>
                  <a:schemeClr val="tx1"/>
                </a:solidFill>
              </a:rPr>
              <a:t>Dans le cadre du renforcement des mécanismes de la cohésion sociale en faveur des populations vulnérables, le Maroc a instauré un fonds d’appui à la cohésion sociale via la loi des finances de l’année 2012.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0" y="26988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 eaLnBrk="0" hangingPunct="0">
              <a:buFont typeface="+mj-lt"/>
              <a:buAutoNum type="arabicPeriod"/>
              <a:defRPr/>
            </a:pPr>
            <a:r>
              <a:rPr lang="fr-BE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Rappel du contexte </a:t>
            </a:r>
          </a:p>
        </p:txBody>
      </p:sp>
      <p:pic>
        <p:nvPicPr>
          <p:cNvPr id="3078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0150"/>
          </a:xfrm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fr-BE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1.Rappel du contexte </a:t>
            </a:r>
            <a:br>
              <a:rPr lang="fr-BE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BE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BE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altLang="fr-FR" sz="2400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Plan de développement ANAPEC 2016-2020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714375" y="1546225"/>
            <a:ext cx="8229600" cy="51689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fr-FR" sz="2400" dirty="0" smtClean="0"/>
              <a:t>Prendre en charge les personnes en situation de handicap en déployant une offre de service spécifique dans un cadre partenarial:</a:t>
            </a:r>
          </a:p>
          <a:p>
            <a:pPr lvl="1">
              <a:defRPr/>
            </a:pPr>
            <a:endParaRPr lang="fr-FR" sz="2000" dirty="0" smtClean="0"/>
          </a:p>
          <a:p>
            <a:pPr lvl="1">
              <a:defRPr/>
            </a:pPr>
            <a:r>
              <a:rPr lang="fr-FR" sz="2000" dirty="0" smtClean="0"/>
              <a:t>Conclure des partenariat avec les ministères, les institutions et les associations œuvrant dans l’appui à l’insertion professionnelle des personnes en situation de handicap;</a:t>
            </a:r>
          </a:p>
          <a:p>
            <a:pPr lvl="1">
              <a:defRPr/>
            </a:pPr>
            <a:r>
              <a:rPr lang="fr-FR" sz="2000" dirty="0" smtClean="0"/>
              <a:t>Développer des outils d’accompagnement, des guides simplifiés et des support didactiques adaptés;</a:t>
            </a:r>
          </a:p>
          <a:p>
            <a:pPr lvl="1">
              <a:defRPr/>
            </a:pPr>
            <a:r>
              <a:rPr lang="fr-FR" sz="2000" dirty="0" smtClean="0"/>
              <a:t>Réaliser une étude sur les emploi-métiers porteurs et les idées de projets d’auto emploi pour chaque type de handicap;</a:t>
            </a:r>
          </a:p>
          <a:p>
            <a:pPr lvl="1">
              <a:defRPr/>
            </a:pPr>
            <a:r>
              <a:rPr lang="fr-FR" sz="2000" dirty="0" smtClean="0"/>
              <a:t>Informer et les sensibiliser les entreprises, lors de la prospection, sur les dispositifs  d’encouragement à l’emploi des personnes en situation de handicap.</a:t>
            </a:r>
          </a:p>
          <a:p>
            <a:pPr lvl="1">
              <a:defRPr/>
            </a:pPr>
            <a:endParaRPr lang="fr-FR" sz="2000" dirty="0" smtClean="0"/>
          </a:p>
        </p:txBody>
      </p:sp>
      <p:pic>
        <p:nvPicPr>
          <p:cNvPr id="4100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8E6428C-0F45-48F5-A7B6-2BAF0F785FE9}" type="slidenum">
              <a:rPr lang="fr-FR" altLang="fr-FR"/>
              <a:pPr>
                <a:defRPr/>
              </a:pPr>
              <a:t>4</a:t>
            </a:fld>
            <a:endParaRPr lang="fr-FR" altLang="fr-FR"/>
          </a:p>
        </p:txBody>
      </p:sp>
      <p:sp>
        <p:nvSpPr>
          <p:cNvPr id="8" name="Rectangle 7"/>
          <p:cNvSpPr/>
          <p:nvPr/>
        </p:nvSpPr>
        <p:spPr>
          <a:xfrm>
            <a:off x="82550" y="914400"/>
            <a:ext cx="8785225" cy="18002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8900" algn="just">
              <a:lnSpc>
                <a:spcPct val="150000"/>
              </a:lnSpc>
              <a:defRPr/>
            </a:pPr>
            <a:r>
              <a:rPr lang="fr-FR" sz="2000" b="1" i="1" dirty="0">
                <a:solidFill>
                  <a:schemeClr val="tx1"/>
                </a:solidFill>
              </a:rPr>
              <a:t>Convention Entraide </a:t>
            </a:r>
            <a:r>
              <a:rPr lang="fr-FR" sz="2000" b="1" i="1" dirty="0" err="1">
                <a:solidFill>
                  <a:schemeClr val="tx1"/>
                </a:solidFill>
              </a:rPr>
              <a:t>Nationale_ANAPEC_ADS</a:t>
            </a:r>
            <a:endParaRPr lang="fr-FR" sz="2000" b="1" i="1" dirty="0">
              <a:solidFill>
                <a:schemeClr val="tx1"/>
              </a:solidFill>
            </a:endParaRPr>
          </a:p>
          <a:p>
            <a:pPr marL="88900" algn="just">
              <a:lnSpc>
                <a:spcPct val="150000"/>
              </a:lnSpc>
              <a:defRPr/>
            </a:pPr>
            <a:r>
              <a:rPr lang="fr-FR" dirty="0">
                <a:solidFill>
                  <a:schemeClr val="tx1"/>
                </a:solidFill>
              </a:rPr>
              <a:t>Conclusion le 2 novembre 2015 d’un partenariat entre partenariat entre l’EN, l’ANAPEC et l’ADS pour la réalisation d’un programme d’accompagnement des personnes en situation de handicap (PSH) à la création de TPE/AGR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0" y="26988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 eaLnBrk="0" hangingPunct="0">
              <a:buFont typeface="+mj-lt"/>
              <a:buAutoNum type="arabicPeriod"/>
              <a:defRPr/>
            </a:pPr>
            <a:r>
              <a:rPr lang="fr-BE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Rappel du contexte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2550" y="3692525"/>
            <a:ext cx="8785225" cy="309403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8900" algn="just">
              <a:lnSpc>
                <a:spcPct val="150000"/>
              </a:lnSpc>
              <a:defRPr/>
            </a:pPr>
            <a:r>
              <a:rPr lang="fr-FR" sz="2000" b="1" i="1" dirty="0">
                <a:solidFill>
                  <a:schemeClr val="tx1"/>
                </a:solidFill>
              </a:rPr>
              <a:t>Objectif  de la Convention EN_ANAPEC_ADS</a:t>
            </a:r>
          </a:p>
          <a:p>
            <a:pPr marL="88900" algn="just">
              <a:lnSpc>
                <a:spcPct val="150000"/>
              </a:lnSpc>
              <a:defRPr/>
            </a:pPr>
            <a:r>
              <a:rPr lang="fr-FR" dirty="0">
                <a:solidFill>
                  <a:schemeClr val="tx1"/>
                </a:solidFill>
              </a:rPr>
              <a:t>Coordonner les efforts des trois établissements publics pour la création de petites entreprises et AGR en faveur des PSH en assurant :</a:t>
            </a:r>
          </a:p>
          <a:p>
            <a:pPr marL="8318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fr-FR" dirty="0">
                <a:solidFill>
                  <a:schemeClr val="tx1"/>
                </a:solidFill>
              </a:rPr>
              <a:t>Un accompagnement pour l’élaboration des BP;</a:t>
            </a:r>
          </a:p>
          <a:p>
            <a:pPr marL="8318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fr-FR" dirty="0">
                <a:solidFill>
                  <a:schemeClr val="tx1"/>
                </a:solidFill>
              </a:rPr>
              <a:t>Un financement non remboursable;</a:t>
            </a:r>
          </a:p>
          <a:p>
            <a:pPr marL="8318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fr-FR" dirty="0">
                <a:solidFill>
                  <a:schemeClr val="tx1"/>
                </a:solidFill>
              </a:rPr>
              <a:t>Un accompagnement au démarrage:</a:t>
            </a:r>
          </a:p>
          <a:p>
            <a:pPr marL="8318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fr-FR" dirty="0">
                <a:solidFill>
                  <a:schemeClr val="tx1"/>
                </a:solidFill>
              </a:rPr>
              <a:t>Un suivi post-création</a:t>
            </a:r>
            <a:endParaRPr lang="fr-FR" sz="2000" b="1" i="1" dirty="0">
              <a:solidFill>
                <a:schemeClr val="tx1"/>
              </a:solidFill>
            </a:endParaRPr>
          </a:p>
        </p:txBody>
      </p:sp>
      <p:pic>
        <p:nvPicPr>
          <p:cNvPr id="5126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2786063"/>
            <a:ext cx="7493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5" descr="C:\Documents and Settings\Anapec\Bureau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786063"/>
            <a:ext cx="8905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Image 1" descr="http://www.ads.ma/fileadmin/template/swads_national/img/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2786063"/>
            <a:ext cx="107156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61962"/>
          </a:xfrm>
          <a:ln>
            <a:solidFill>
              <a:schemeClr val="accent4">
                <a:lumMod val="20000"/>
                <a:lumOff val="80000"/>
              </a:schemeClr>
            </a:solidFill>
          </a:ln>
          <a:extLst/>
        </p:spPr>
        <p:txBody>
          <a:bodyPr rtlCol="0">
            <a:spAutoFit/>
          </a:bodyPr>
          <a:lstStyle>
            <a:defPPr>
              <a:defRPr lang="fr-FR"/>
            </a:defPPr>
            <a:lvl1pPr marL="457200" indent="-457200" algn="ctr" eaLnBrk="1" hangingPunct="1">
              <a:defRPr sz="240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eaLnBrk="0" hangingPunct="0">
              <a:defRPr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9pPr>
          </a:lstStyle>
          <a:p>
            <a:pPr marL="514350" indent="-514350" eaLnBrk="0" hangingPunct="0">
              <a:defRPr/>
            </a:pPr>
            <a:r>
              <a:rPr lang="fr-FR" altLang="fr-FR" dirty="0" smtClean="0"/>
              <a:t>2- la cible 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500063" y="1144588"/>
          <a:ext cx="8001000" cy="5356507"/>
        </p:xfrm>
        <a:graphic>
          <a:graphicData uri="http://schemas.openxmlformats.org/drawingml/2006/table">
            <a:tbl>
              <a:tblPr/>
              <a:tblGrid>
                <a:gridCol w="2556911"/>
                <a:gridCol w="213076"/>
                <a:gridCol w="5231013"/>
              </a:tblGrid>
              <a:tr h="428585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PROFIL</a:t>
                      </a:r>
                    </a:p>
                  </a:txBody>
                  <a:tcPr marL="8121" marR="8121" marT="8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48123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Personnes en situation d'handicap</a:t>
                      </a:r>
                    </a:p>
                  </a:txBody>
                  <a:tcPr marL="8121" marR="8121" marT="81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21" marR="8121" marT="81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-Handicap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moteur/ handicap sensoriel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(sourds muets, mal voyants et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aveugles)</a:t>
                      </a:r>
                    </a:p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les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tuteurs légaux des personnes ayant un handicap mental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925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</a:t>
                      </a:r>
                    </a:p>
                  </a:txBody>
                  <a:tcPr marL="8121" marR="8121" marT="81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21" marR="8121" marT="81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Entre 18 et 50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ans  </a:t>
                      </a:r>
                      <a:r>
                        <a:rPr lang="fr-FR" sz="1400" b="1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(à la date de dépôt</a:t>
                      </a:r>
                      <a:r>
                        <a:rPr lang="fr-FR" sz="1400" b="1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 du dossier)</a:t>
                      </a:r>
                      <a:endParaRPr lang="fr-FR" sz="14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8121" marR="8121" marT="81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25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Niveau scolaire</a:t>
                      </a:r>
                    </a:p>
                  </a:txBody>
                  <a:tcPr marL="8121" marR="8121" marT="81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21" marR="8121" marT="81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Tous les niveaux</a:t>
                      </a:r>
                    </a:p>
                  </a:txBody>
                  <a:tcPr marL="8121" marR="8121" marT="81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478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Lieu de résidence</a:t>
                      </a:r>
                    </a:p>
                  </a:txBody>
                  <a:tcPr marL="8121" marR="8121" marT="81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21" marR="8121" marT="81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Lieu de la couverture géographique de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la Coordination Régionale de l’Entraide Nationale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82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26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PORJET</a:t>
                      </a:r>
                    </a:p>
                  </a:txBody>
                  <a:tcPr marL="8121" marR="8121" marT="81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48123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Coût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d'investissement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Plafonné à 60.000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dh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 projet individuel  et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200.000 </a:t>
                      </a:r>
                      <a:r>
                        <a:rPr lang="fr-F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dh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/projet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collectif</a:t>
                      </a:r>
                    </a:p>
                    <a:p>
                      <a:pPr algn="l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38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Création</a:t>
                      </a:r>
                    </a:p>
                  </a:txBody>
                  <a:tcPr marL="8121" marR="8121" marT="81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21" marR="8121" marT="81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Première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création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123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Lieu d'implantation du projet</a:t>
                      </a:r>
                    </a:p>
                  </a:txBody>
                  <a:tcPr marL="8121" marR="8121" marT="81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21" marR="8121" marT="81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Lieu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la couverture géographique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la Coordination Régionale de l’Entraide Nationale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879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Secteurs d'activités</a:t>
                      </a:r>
                    </a:p>
                  </a:txBody>
                  <a:tcPr marL="8121" marR="8121" marT="81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21" marR="8121" marT="81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Tous les secteurs</a:t>
                      </a:r>
                    </a:p>
                  </a:txBody>
                  <a:tcPr marL="8121" marR="8121" marT="81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369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Nombre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associés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21" marR="8121" marT="81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limité</a:t>
                      </a:r>
                    </a:p>
                  </a:txBody>
                  <a:tcPr marL="8121" marR="8121" marT="81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92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928813" y="6091238"/>
            <a:ext cx="7107237" cy="650875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1928813" y="3500438"/>
            <a:ext cx="7215187" cy="240665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1928813" y="642938"/>
            <a:ext cx="7059612" cy="2786062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" name="Rectangle 3"/>
          <p:cNvSpPr/>
          <p:nvPr/>
        </p:nvSpPr>
        <p:spPr>
          <a:xfrm rot="5400000">
            <a:off x="3825325" y="-474346"/>
            <a:ext cx="577204" cy="32403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AOI</a:t>
            </a:r>
            <a:endParaRPr lang="fr-FR" sz="1200" b="1" dirty="0">
              <a:solidFill>
                <a:schemeClr val="tx1"/>
              </a:solidFill>
            </a:endParaRP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ACCEUIL, ORIENTATION, INORMATION</a:t>
            </a:r>
          </a:p>
        </p:txBody>
      </p:sp>
      <p:sp>
        <p:nvSpPr>
          <p:cNvPr id="5" name="Rectangle 4"/>
          <p:cNvSpPr/>
          <p:nvPr/>
        </p:nvSpPr>
        <p:spPr>
          <a:xfrm rot="5400000">
            <a:off x="3789891" y="2377474"/>
            <a:ext cx="720080" cy="3240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chemeClr val="tx1"/>
                </a:solidFill>
              </a:rPr>
              <a:t>Accompagnement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chemeClr val="tx1"/>
                </a:solidFill>
              </a:rPr>
              <a:t>À l’élaboration du BP </a:t>
            </a:r>
          </a:p>
        </p:txBody>
      </p:sp>
      <p:sp>
        <p:nvSpPr>
          <p:cNvPr id="6" name="Rectangle 5"/>
          <p:cNvSpPr/>
          <p:nvPr/>
        </p:nvSpPr>
        <p:spPr>
          <a:xfrm rot="5400000">
            <a:off x="3935617" y="3023266"/>
            <a:ext cx="428628" cy="3240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chemeClr val="tx1"/>
                </a:solidFill>
              </a:rPr>
              <a:t>FINANCEMENT</a:t>
            </a:r>
          </a:p>
        </p:txBody>
      </p:sp>
      <p:sp>
        <p:nvSpPr>
          <p:cNvPr id="7" name="Rectangle 6"/>
          <p:cNvSpPr/>
          <p:nvPr/>
        </p:nvSpPr>
        <p:spPr>
          <a:xfrm rot="5400000">
            <a:off x="3834156" y="4042778"/>
            <a:ext cx="572644" cy="324036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/>
              <a:t>Assistance à la création/ démarrage</a:t>
            </a:r>
          </a:p>
        </p:txBody>
      </p:sp>
      <p:sp>
        <p:nvSpPr>
          <p:cNvPr id="8" name="Rectangle 7"/>
          <p:cNvSpPr/>
          <p:nvPr/>
        </p:nvSpPr>
        <p:spPr>
          <a:xfrm rot="5400000">
            <a:off x="3870445" y="4799147"/>
            <a:ext cx="500066" cy="32403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/>
              <a:t>SUIVI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sz="1200" b="1" dirty="0"/>
          </a:p>
        </p:txBody>
      </p:sp>
      <p:sp>
        <p:nvSpPr>
          <p:cNvPr id="18" name="Rectangle 17"/>
          <p:cNvSpPr/>
          <p:nvPr/>
        </p:nvSpPr>
        <p:spPr>
          <a:xfrm rot="5400000">
            <a:off x="3834726" y="880125"/>
            <a:ext cx="571504" cy="32403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PRESELECTION (sur dossier)</a:t>
            </a:r>
          </a:p>
        </p:txBody>
      </p:sp>
      <p:sp>
        <p:nvSpPr>
          <p:cNvPr id="24" name="Flèche à angle droit 23"/>
          <p:cNvSpPr/>
          <p:nvPr/>
        </p:nvSpPr>
        <p:spPr>
          <a:xfrm>
            <a:off x="5786438" y="2786063"/>
            <a:ext cx="1871662" cy="4572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5" name="Rectangle 24"/>
          <p:cNvSpPr/>
          <p:nvPr/>
        </p:nvSpPr>
        <p:spPr>
          <a:xfrm rot="5400000">
            <a:off x="7605045" y="2039029"/>
            <a:ext cx="1428758" cy="120830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/>
              <a:t>Réorientation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>
                    <a:lumMod val="85000"/>
                  </a:schemeClr>
                </a:solidFill>
              </a:rPr>
              <a:t>(emploi salarié, BDD idées de projets…)</a:t>
            </a:r>
          </a:p>
        </p:txBody>
      </p:sp>
      <p:sp>
        <p:nvSpPr>
          <p:cNvPr id="29" name="Rectangle 28"/>
          <p:cNvSpPr/>
          <p:nvPr/>
        </p:nvSpPr>
        <p:spPr>
          <a:xfrm rot="5400000">
            <a:off x="6519861" y="1195387"/>
            <a:ext cx="357190" cy="11096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/>
              <a:t>BDD idées de projets</a:t>
            </a:r>
          </a:p>
        </p:txBody>
      </p:sp>
      <p:cxnSp>
        <p:nvCxnSpPr>
          <p:cNvPr id="33" name="Connecteur en angle 32"/>
          <p:cNvCxnSpPr/>
          <p:nvPr/>
        </p:nvCxnSpPr>
        <p:spPr>
          <a:xfrm rot="10800000">
            <a:off x="5715000" y="1785938"/>
            <a:ext cx="357188" cy="1587"/>
          </a:xfrm>
          <a:prstGeom prst="bentConnector3">
            <a:avLst>
              <a:gd name="adj1" fmla="val 50000"/>
            </a:avLst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885113" y="642938"/>
            <a:ext cx="1144587" cy="360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Phase 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905750" y="3640138"/>
            <a:ext cx="1144588" cy="360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Phase 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883525" y="6092825"/>
            <a:ext cx="1144588" cy="3603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Phase 3</a:t>
            </a:r>
          </a:p>
        </p:txBody>
      </p:sp>
      <p:sp>
        <p:nvSpPr>
          <p:cNvPr id="32" name="Rectangle 31"/>
          <p:cNvSpPr/>
          <p:nvPr/>
        </p:nvSpPr>
        <p:spPr>
          <a:xfrm rot="5400000">
            <a:off x="3870445" y="201465"/>
            <a:ext cx="500066" cy="32403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2"/>
                </a:solidFill>
              </a:rPr>
              <a:t>SENSIBILISATION</a:t>
            </a:r>
          </a:p>
        </p:txBody>
      </p:sp>
      <p:sp>
        <p:nvSpPr>
          <p:cNvPr id="58" name="Rectangle 57"/>
          <p:cNvSpPr/>
          <p:nvPr/>
        </p:nvSpPr>
        <p:spPr>
          <a:xfrm rot="5400000">
            <a:off x="3870445" y="1558787"/>
            <a:ext cx="500066" cy="32403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VALIDATION (entretien individuel)</a:t>
            </a:r>
          </a:p>
        </p:txBody>
      </p:sp>
      <p:sp>
        <p:nvSpPr>
          <p:cNvPr id="60" name="Rectangle 59"/>
          <p:cNvSpPr/>
          <p:nvPr/>
        </p:nvSpPr>
        <p:spPr>
          <a:xfrm rot="5400000">
            <a:off x="3153403" y="4204656"/>
            <a:ext cx="297888" cy="16040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chemeClr val="tx1"/>
                </a:solidFill>
              </a:rPr>
              <a:t>Acceptation</a:t>
            </a:r>
          </a:p>
        </p:txBody>
      </p:sp>
      <p:sp>
        <p:nvSpPr>
          <p:cNvPr id="61" name="Rectangle 60"/>
          <p:cNvSpPr/>
          <p:nvPr/>
        </p:nvSpPr>
        <p:spPr>
          <a:xfrm rot="5400000">
            <a:off x="4835453" y="4204656"/>
            <a:ext cx="297888" cy="16040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chemeClr val="tx1"/>
                </a:solidFill>
              </a:rPr>
              <a:t>Contractualisation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1071563" y="71438"/>
            <a:ext cx="7067550" cy="461962"/>
          </a:xfrm>
          <a:prstGeom prst="rect">
            <a:avLst/>
          </a:prstGeom>
          <a:noFill/>
          <a:ln w="9525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defPPr>
              <a:defRPr lang="fr-FR"/>
            </a:defPPr>
            <a:lvl1pPr marL="457200" indent="-457200" algn="ctr" eaLnBrk="1" hangingPunct="1">
              <a:defRPr sz="240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eaLnBrk="0" hangingPunct="0">
              <a:defRPr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9pPr>
          </a:lstStyle>
          <a:p>
            <a:pPr marL="514350" indent="-514350" eaLnBrk="0" hangingPunct="0">
              <a:defRPr/>
            </a:pPr>
            <a:r>
              <a:rPr lang="fr-FR" altLang="fr-FR" dirty="0" smtClean="0"/>
              <a:t>3- Le schéma de l’offre d’accompagnement</a:t>
            </a:r>
          </a:p>
        </p:txBody>
      </p:sp>
      <p:sp>
        <p:nvSpPr>
          <p:cNvPr id="7191" name="ZoneTexte 35"/>
          <p:cNvSpPr txBox="1">
            <a:spLocks noChangeArrowheads="1"/>
          </p:cNvSpPr>
          <p:nvPr/>
        </p:nvSpPr>
        <p:spPr bwMode="auto">
          <a:xfrm>
            <a:off x="7072313" y="2867025"/>
            <a:ext cx="571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tr-TR" sz="1200">
                <a:latin typeface="Calibri" pitchFamily="34" charset="0"/>
              </a:rPr>
              <a:t>Non</a:t>
            </a:r>
          </a:p>
        </p:txBody>
      </p:sp>
      <p:sp>
        <p:nvSpPr>
          <p:cNvPr id="37" name="Flèche à angle droit 36"/>
          <p:cNvSpPr/>
          <p:nvPr/>
        </p:nvSpPr>
        <p:spPr>
          <a:xfrm>
            <a:off x="5843588" y="2143125"/>
            <a:ext cx="1871662" cy="4572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193" name="ZoneTexte 53"/>
          <p:cNvSpPr txBox="1">
            <a:spLocks noChangeArrowheads="1"/>
          </p:cNvSpPr>
          <p:nvPr/>
        </p:nvSpPr>
        <p:spPr bwMode="auto">
          <a:xfrm>
            <a:off x="7072313" y="228600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tr-TR" sz="1200">
                <a:latin typeface="Calibri" pitchFamily="34" charset="0"/>
              </a:rPr>
              <a:t>Non</a:t>
            </a:r>
          </a:p>
        </p:txBody>
      </p:sp>
      <p:sp>
        <p:nvSpPr>
          <p:cNvPr id="69" name="Flèche vers le bas 68"/>
          <p:cNvSpPr/>
          <p:nvPr/>
        </p:nvSpPr>
        <p:spPr>
          <a:xfrm>
            <a:off x="5429250" y="1428750"/>
            <a:ext cx="214313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0" name="Flèche vers le bas 69"/>
          <p:cNvSpPr/>
          <p:nvPr/>
        </p:nvSpPr>
        <p:spPr>
          <a:xfrm>
            <a:off x="5429250" y="2071688"/>
            <a:ext cx="214313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1" name="Flèche vers le bas 70"/>
          <p:cNvSpPr/>
          <p:nvPr/>
        </p:nvSpPr>
        <p:spPr>
          <a:xfrm>
            <a:off x="5429250" y="2786063"/>
            <a:ext cx="214313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2" name="Flèche vers le bas 71"/>
          <p:cNvSpPr/>
          <p:nvPr/>
        </p:nvSpPr>
        <p:spPr>
          <a:xfrm>
            <a:off x="5429250" y="3429000"/>
            <a:ext cx="214313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3" name="Flèche vers le bas 72"/>
          <p:cNvSpPr/>
          <p:nvPr/>
        </p:nvSpPr>
        <p:spPr>
          <a:xfrm>
            <a:off x="5429250" y="5880100"/>
            <a:ext cx="214313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5" name="Flèche vers le bas 74"/>
          <p:cNvSpPr/>
          <p:nvPr/>
        </p:nvSpPr>
        <p:spPr>
          <a:xfrm>
            <a:off x="5429250" y="4286250"/>
            <a:ext cx="214313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6" name="Flèche vers le bas 75"/>
          <p:cNvSpPr/>
          <p:nvPr/>
        </p:nvSpPr>
        <p:spPr>
          <a:xfrm>
            <a:off x="5429250" y="5072063"/>
            <a:ext cx="214313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2500313" y="4429125"/>
            <a:ext cx="3286125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9" name="Flèche droite 78"/>
          <p:cNvSpPr/>
          <p:nvPr/>
        </p:nvSpPr>
        <p:spPr>
          <a:xfrm>
            <a:off x="4000500" y="4929188"/>
            <a:ext cx="2857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92" name="Connecteur en angle 91"/>
          <p:cNvCxnSpPr/>
          <p:nvPr/>
        </p:nvCxnSpPr>
        <p:spPr>
          <a:xfrm rot="5400000">
            <a:off x="5484019" y="2161381"/>
            <a:ext cx="1023938" cy="581025"/>
          </a:xfrm>
          <a:prstGeom prst="bentConnector2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0" y="928688"/>
            <a:ext cx="1857375" cy="285750"/>
          </a:xfrm>
          <a:prstGeom prst="rect">
            <a:avLst/>
          </a:prstGeom>
          <a:noFill/>
          <a:ln w="3175" cap="rnd" cmpd="sng"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Entraide Nationale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34925" y="1857375"/>
            <a:ext cx="1822450" cy="120015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1" u="sng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Commission provinciale</a:t>
            </a:r>
            <a:r>
              <a:rPr lang="fr-FR" sz="1200" b="1" u="sng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Entraide Nationale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ANAPEC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0" y="6143625"/>
            <a:ext cx="1857375" cy="64611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1" u="sng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Commission régionale</a:t>
            </a: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: Entraide Nationale /ANAPEC/ADS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34925" y="3571875"/>
            <a:ext cx="1822450" cy="64611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1" u="sng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Commission provinciale</a:t>
            </a: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Entraide Nationale /ANAPEC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0" y="4429125"/>
            <a:ext cx="1857375" cy="83026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1" u="sng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Commission de sélection Régionale</a:t>
            </a:r>
            <a:r>
              <a:rPr lang="fr-FR" sz="1200" b="1" i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: </a:t>
            </a: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Entraide Nationale 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ANAPEC /ADS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34925" y="5286375"/>
            <a:ext cx="1822450" cy="646113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1" u="sng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Commission provinciale </a:t>
            </a:r>
            <a:r>
              <a:rPr lang="fr-FR" sz="1200" b="1" dirty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Entraide Nationale /ANAPEC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857875" y="4500563"/>
            <a:ext cx="1714500" cy="571500"/>
          </a:xfrm>
          <a:prstGeom prst="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Le déblocage est effectué par l’Entraide Nationale</a:t>
            </a:r>
          </a:p>
        </p:txBody>
      </p:sp>
      <p:pic>
        <p:nvPicPr>
          <p:cNvPr id="7211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contenu 2"/>
          <p:cNvSpPr>
            <a:spLocks noGrp="1"/>
          </p:cNvSpPr>
          <p:nvPr>
            <p:ph idx="1"/>
          </p:nvPr>
        </p:nvSpPr>
        <p:spPr>
          <a:xfrm>
            <a:off x="714375" y="1689100"/>
            <a:ext cx="8229600" cy="5168900"/>
          </a:xfrm>
        </p:spPr>
        <p:txBody>
          <a:bodyPr/>
          <a:lstStyle/>
          <a:p>
            <a:r>
              <a:rPr lang="fr-FR" altLang="tr-TR" sz="2400" smtClean="0"/>
              <a:t>Sensibilisation à l’entrepreneuriat des personnes en situation de handicap;</a:t>
            </a:r>
          </a:p>
          <a:p>
            <a:r>
              <a:rPr lang="fr-FR" altLang="tr-TR" sz="2400" smtClean="0"/>
              <a:t>Validation de l’adéquation profil-projet;</a:t>
            </a:r>
          </a:p>
          <a:p>
            <a:r>
              <a:rPr lang="fr-FR" altLang="tr-TR" sz="2400" smtClean="0"/>
              <a:t>Accompagnement à l’élaboration du business plan;</a:t>
            </a:r>
          </a:p>
          <a:p>
            <a:r>
              <a:rPr lang="fr-FR" altLang="tr-TR" sz="2400" smtClean="0"/>
              <a:t>Accompagnement dans les démarches administratives de création d’entreprises;</a:t>
            </a:r>
          </a:p>
          <a:p>
            <a:r>
              <a:rPr lang="fr-FR" altLang="tr-TR" sz="2400" smtClean="0"/>
              <a:t>Assistance au démarrage;</a:t>
            </a:r>
          </a:p>
          <a:p>
            <a:endParaRPr lang="fr-FR" altLang="tr-TR" sz="2400" smtClean="0"/>
          </a:p>
          <a:p>
            <a:endParaRPr lang="fr-FR" altLang="tr-TR" sz="2400" smtClean="0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0" y="239713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 eaLnBrk="0" hangingPunct="0">
              <a:defRPr/>
            </a:pPr>
            <a:r>
              <a:rPr lang="fr-BE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4- Missions de l’ANAPEC dans le cadre de l’OAPH </a:t>
            </a:r>
          </a:p>
        </p:txBody>
      </p:sp>
      <p:pic>
        <p:nvPicPr>
          <p:cNvPr id="8196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936625"/>
          </a:xfrm>
        </p:spPr>
        <p:txBody>
          <a:bodyPr/>
          <a:lstStyle/>
          <a:p>
            <a:pPr marL="514350" indent="-514350">
              <a:defRPr/>
            </a:pPr>
            <a:r>
              <a:rPr lang="fr-FR" altLang="fr-FR" sz="2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5- Chiffres clés- OAPH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357313" y="2643188"/>
          <a:ext cx="6427788" cy="218916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213894">
                  <a:extLst>
                    <a:ext uri="{9D8B030D-6E8A-4147-A177-3AD203B41FA5}"/>
                  </a:extLst>
                </a:gridCol>
                <a:gridCol w="3213894">
                  <a:extLst>
                    <a:ext uri="{9D8B030D-6E8A-4147-A177-3AD203B41FA5}"/>
                  </a:extLst>
                </a:gridCol>
              </a:tblGrid>
              <a:tr h="71870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Année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Nombre de </a:t>
                      </a:r>
                      <a:r>
                        <a:rPr lang="fr-FR" sz="2000" dirty="0" smtClean="0"/>
                        <a:t>projets</a:t>
                      </a:r>
                    </a:p>
                    <a:p>
                      <a:pPr algn="ctr"/>
                      <a:r>
                        <a:rPr lang="fr-FR" sz="2000" dirty="0" smtClean="0"/>
                        <a:t>Validés</a:t>
                      </a:r>
                      <a:r>
                        <a:rPr lang="fr-FR" sz="2000" baseline="0" dirty="0" smtClean="0"/>
                        <a:t> &amp; financés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689" marB="45689"/>
                </a:tc>
                <a:extLst>
                  <a:ext uri="{0D108BD9-81ED-4DB2-BD59-A6C34878D82A}"/>
                </a:extLst>
              </a:tr>
              <a:tr h="73522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2015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32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689" marB="45689"/>
                </a:tc>
                <a:extLst>
                  <a:ext uri="{0D108BD9-81ED-4DB2-BD59-A6C34878D82A}"/>
                </a:extLst>
              </a:tr>
              <a:tr h="73522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r>
                        <a:rPr lang="fr-FR" sz="2400" baseline="0" dirty="0" smtClean="0"/>
                        <a:t> (au 20 Octobre)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689" marB="456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151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689" marB="45689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9229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2963" y="274638"/>
            <a:ext cx="8229600" cy="1143000"/>
          </a:xfrm>
        </p:spPr>
        <p:txBody>
          <a:bodyPr/>
          <a:lstStyle/>
          <a:p>
            <a:pPr marL="514350" indent="-514350">
              <a:defRPr/>
            </a:pPr>
            <a:r>
              <a:rPr lang="fr-FR" sz="2400" b="1" dirty="0" smtClean="0"/>
              <a:t>Nombre de bénéficiaires par phase d’accompagnement 2016:</a:t>
            </a:r>
            <a:endParaRPr lang="fr-FR" altLang="fr-FR" sz="2400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43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aphique 6"/>
          <p:cNvGraphicFramePr/>
          <p:nvPr/>
        </p:nvGraphicFramePr>
        <p:xfrm>
          <a:off x="323528" y="1268760"/>
          <a:ext cx="856895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rocco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Morocco3</Template>
  <TotalTime>0</TotalTime>
  <Words>755</Words>
  <Application>Microsoft Office PowerPoint</Application>
  <PresentationFormat>Ekran Gösterisi (4:3)</PresentationFormat>
  <Paragraphs>129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Morocco3</vt:lpstr>
      <vt:lpstr>Accompagnement des personnes en situation de handicap à la création des  TPE*/AGR*    -MAROC-</vt:lpstr>
      <vt:lpstr>PowerPoint Sunusu</vt:lpstr>
      <vt:lpstr>1.Rappel du contexte   Plan de développement ANAPEC 2016-2020</vt:lpstr>
      <vt:lpstr>PowerPoint Sunusu</vt:lpstr>
      <vt:lpstr>2- la cible </vt:lpstr>
      <vt:lpstr>PowerPoint Sunusu</vt:lpstr>
      <vt:lpstr>PowerPoint Sunusu</vt:lpstr>
      <vt:lpstr>5- Chiffres clés- OAPH</vt:lpstr>
      <vt:lpstr>Nombre de bénéficiaires par phase d’accompagnement 2016:</vt:lpstr>
      <vt:lpstr>Répartition par type de handicap:</vt:lpstr>
      <vt:lpstr>Répartition selon le sexe des porteurs de projets:</vt:lpstr>
      <vt:lpstr>Répartition par secteur d’activité:</vt:lpstr>
      <vt:lpstr>6- Difficultés/Points à améliorer</vt:lpstr>
      <vt:lpstr>Exemple de projet démarré</vt:lpstr>
      <vt:lpstr>Merci de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Accompagnement des personnes en situation de handicap à la création des  TPE*/AGR*    -MAROC-</dc:title>
  <dc:creator>Demet Bayrakdar</dc:creator>
  <cp:lastModifiedBy>Demet Bayrakdar</cp:lastModifiedBy>
  <cp:revision>1</cp:revision>
  <dcterms:created xsi:type="dcterms:W3CDTF">2016-11-11T07:30:41Z</dcterms:created>
  <dcterms:modified xsi:type="dcterms:W3CDTF">2016-11-11T07:30:58Z</dcterms:modified>
</cp:coreProperties>
</file>