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6.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7.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8.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9.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0.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1.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2.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13.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14.xml" ContentType="application/vnd.openxmlformats-officedocument.presentationml.notesSlide+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notesSlides/notesSlide15.xml" ContentType="application/vnd.openxmlformats-officedocument.presentationml.notesSlide+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notesSlides/notesSlide16.xml" ContentType="application/vnd.openxmlformats-officedocument.presentationml.notesSlide+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notesSlides/notesSlide17.xml" ContentType="application/vnd.openxmlformats-officedocument.presentationml.notesSlide+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notesSlides/notesSlide18.xml" ContentType="application/vnd.openxmlformats-officedocument.presentationml.notesSlide+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notesSlides/notesSlide19.xml" ContentType="application/vnd.openxmlformats-officedocument.presentationml.notesSlide+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notesSlides/notesSlide20.xml" ContentType="application/vnd.openxmlformats-officedocument.presentationml.notesSlide+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notesSlides/notesSlide21.xml" ContentType="application/vnd.openxmlformats-officedocument.presentationml.notesSlide+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notesSlides/notesSlide22.xml" ContentType="application/vnd.openxmlformats-officedocument.presentationml.notesSlide+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notesSlides/notesSlide23.xml" ContentType="application/vnd.openxmlformats-officedocument.presentationml.notesSlide+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notesSlides/notesSlide24.xml" ContentType="application/vnd.openxmlformats-officedocument.presentationml.notesSlide+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sldIdLst>
    <p:sldId id="257" r:id="rId2"/>
    <p:sldId id="273" r:id="rId3"/>
    <p:sldId id="341" r:id="rId4"/>
    <p:sldId id="317" r:id="rId5"/>
    <p:sldId id="318" r:id="rId6"/>
    <p:sldId id="319" r:id="rId7"/>
    <p:sldId id="315" r:id="rId8"/>
    <p:sldId id="314" r:id="rId9"/>
    <p:sldId id="312" r:id="rId10"/>
    <p:sldId id="320" r:id="rId11"/>
    <p:sldId id="323" r:id="rId12"/>
    <p:sldId id="328" r:id="rId13"/>
    <p:sldId id="329" r:id="rId14"/>
    <p:sldId id="330" r:id="rId15"/>
    <p:sldId id="331" r:id="rId16"/>
    <p:sldId id="332" r:id="rId17"/>
    <p:sldId id="333" r:id="rId18"/>
    <p:sldId id="334" r:id="rId19"/>
    <p:sldId id="335" r:id="rId20"/>
    <p:sldId id="336" r:id="rId21"/>
    <p:sldId id="337" r:id="rId22"/>
    <p:sldId id="338" r:id="rId23"/>
    <p:sldId id="339" r:id="rId24"/>
    <p:sldId id="340" r:id="rId25"/>
    <p:sldId id="279" r:id="rId2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738" autoAdjust="0"/>
    <p:restoredTop sz="98566" autoAdjust="0"/>
  </p:normalViewPr>
  <p:slideViewPr>
    <p:cSldViewPr>
      <p:cViewPr>
        <p:scale>
          <a:sx n="119" d="100"/>
          <a:sy n="119" d="100"/>
        </p:scale>
        <p:origin x="-72" y="-4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192A599-3607-4395-B6BE-0071E61E8014}" type="doc">
      <dgm:prSet loTypeId="urn:microsoft.com/office/officeart/2005/8/layout/default#1" loCatId="list" qsTypeId="urn:microsoft.com/office/officeart/2005/8/quickstyle/simple1" qsCatId="simple" csTypeId="urn:microsoft.com/office/officeart/2005/8/colors/accent1_2" csCatId="accent1" phldr="1"/>
      <dgm:spPr/>
      <dgm:t>
        <a:bodyPr/>
        <a:lstStyle/>
        <a:p>
          <a:endParaRPr lang="fr-FR"/>
        </a:p>
      </dgm:t>
    </dgm:pt>
    <dgm:pt modelId="{DD03693A-6E26-4CD0-A635-79C3519011A1}">
      <dgm:prSet phldrT="[Texte]" custT="1"/>
      <dgm:spPr/>
      <dgm:t>
        <a:bodyPr/>
        <a:lstStyle/>
        <a:p>
          <a:pPr algn="l"/>
          <a:r>
            <a:rPr lang="fr-FR" sz="1700" b="1" u="sng" dirty="0" smtClean="0"/>
            <a:t>Répartition des Personnes Handicapées par type de handicap</a:t>
          </a:r>
          <a:r>
            <a:rPr lang="fr-FR" sz="1700" b="1" u="none" dirty="0" smtClean="0"/>
            <a:t> :</a:t>
          </a:r>
        </a:p>
        <a:p>
          <a:pPr algn="l"/>
          <a:endParaRPr lang="fr-FR" sz="1700" b="1" u="none" dirty="0" smtClean="0"/>
        </a:p>
        <a:p>
          <a:pPr algn="just"/>
          <a:endParaRPr lang="fr-FR" sz="1600" u="none" dirty="0" smtClean="0"/>
        </a:p>
        <a:p>
          <a:pPr algn="just"/>
          <a:endParaRPr lang="fr-FR" sz="1600" u="none" dirty="0" smtClean="0"/>
        </a:p>
        <a:p>
          <a:pPr algn="just"/>
          <a:endParaRPr lang="fr-FR" sz="1600" u="none" dirty="0" smtClean="0"/>
        </a:p>
        <a:p>
          <a:pPr algn="just"/>
          <a:endParaRPr lang="fr-FR" sz="1600" u="none" dirty="0" smtClean="0"/>
        </a:p>
        <a:p>
          <a:pPr algn="just"/>
          <a:endParaRPr lang="fr-FR" sz="1600" u="none" dirty="0" smtClean="0"/>
        </a:p>
        <a:p>
          <a:pPr algn="just"/>
          <a:endParaRPr lang="fr-FR" sz="1600" u="none" dirty="0" smtClean="0"/>
        </a:p>
        <a:p>
          <a:pPr algn="just"/>
          <a:endParaRPr lang="fr-FR" sz="1600" u="none" dirty="0" smtClean="0"/>
        </a:p>
        <a:p>
          <a:pPr algn="just"/>
          <a:endParaRPr lang="fr-FR" sz="1600" u="none" dirty="0"/>
        </a:p>
      </dgm:t>
    </dgm:pt>
    <dgm:pt modelId="{6BB478E0-D321-4117-8654-9A2A5C6D376D}" type="parTrans" cxnId="{C8094F2B-7488-4924-A5BE-8A62E1EC058A}">
      <dgm:prSet/>
      <dgm:spPr/>
      <dgm:t>
        <a:bodyPr/>
        <a:lstStyle/>
        <a:p>
          <a:endParaRPr lang="fr-FR"/>
        </a:p>
      </dgm:t>
    </dgm:pt>
    <dgm:pt modelId="{06C489E2-2BA9-46EC-A811-706404382FF6}" type="sibTrans" cxnId="{C8094F2B-7488-4924-A5BE-8A62E1EC058A}">
      <dgm:prSet/>
      <dgm:spPr/>
      <dgm:t>
        <a:bodyPr/>
        <a:lstStyle/>
        <a:p>
          <a:endParaRPr lang="fr-FR"/>
        </a:p>
      </dgm:t>
    </dgm:pt>
    <dgm:pt modelId="{F3DA3DAB-4D00-411B-AD4D-E964A185F56C}" type="pres">
      <dgm:prSet presAssocID="{1192A599-3607-4395-B6BE-0071E61E8014}" presName="diagram" presStyleCnt="0">
        <dgm:presLayoutVars>
          <dgm:dir/>
          <dgm:resizeHandles val="exact"/>
        </dgm:presLayoutVars>
      </dgm:prSet>
      <dgm:spPr/>
      <dgm:t>
        <a:bodyPr/>
        <a:lstStyle/>
        <a:p>
          <a:endParaRPr lang="fr-FR"/>
        </a:p>
      </dgm:t>
    </dgm:pt>
    <dgm:pt modelId="{C6C5B2F8-98E4-4608-90E8-FA7ABFF8DD3F}" type="pres">
      <dgm:prSet presAssocID="{DD03693A-6E26-4CD0-A635-79C3519011A1}" presName="node" presStyleLbl="node1" presStyleIdx="0" presStyleCnt="1" custScaleY="184511">
        <dgm:presLayoutVars>
          <dgm:bulletEnabled val="1"/>
        </dgm:presLayoutVars>
      </dgm:prSet>
      <dgm:spPr/>
      <dgm:t>
        <a:bodyPr/>
        <a:lstStyle/>
        <a:p>
          <a:endParaRPr lang="fr-FR"/>
        </a:p>
      </dgm:t>
    </dgm:pt>
  </dgm:ptLst>
  <dgm:cxnLst>
    <dgm:cxn modelId="{C8094F2B-7488-4924-A5BE-8A62E1EC058A}" srcId="{1192A599-3607-4395-B6BE-0071E61E8014}" destId="{DD03693A-6E26-4CD0-A635-79C3519011A1}" srcOrd="0" destOrd="0" parTransId="{6BB478E0-D321-4117-8654-9A2A5C6D376D}" sibTransId="{06C489E2-2BA9-46EC-A811-706404382FF6}"/>
    <dgm:cxn modelId="{D178E568-73B4-4009-8FEC-CF20D5202C00}" type="presOf" srcId="{DD03693A-6E26-4CD0-A635-79C3519011A1}" destId="{C6C5B2F8-98E4-4608-90E8-FA7ABFF8DD3F}" srcOrd="0" destOrd="0" presId="urn:microsoft.com/office/officeart/2005/8/layout/default#1"/>
    <dgm:cxn modelId="{D0C8FC07-B2B4-4D2E-B6FF-4165A0C0FD17}" type="presOf" srcId="{1192A599-3607-4395-B6BE-0071E61E8014}" destId="{F3DA3DAB-4D00-411B-AD4D-E964A185F56C}" srcOrd="0" destOrd="0" presId="urn:microsoft.com/office/officeart/2005/8/layout/default#1"/>
    <dgm:cxn modelId="{FC309DF4-DD85-4397-91FB-F21F889356AB}" type="presParOf" srcId="{F3DA3DAB-4D00-411B-AD4D-E964A185F56C}" destId="{C6C5B2F8-98E4-4608-90E8-FA7ABFF8DD3F}" srcOrd="0" destOrd="0" presId="urn:microsoft.com/office/officeart/2005/8/layout/defaul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553E3D1A-7FE1-4DD8-996A-3998C434BFEA}" type="doc">
      <dgm:prSet loTypeId="urn:microsoft.com/office/officeart/2005/8/layout/default#10" loCatId="list" qsTypeId="urn:microsoft.com/office/officeart/2005/8/quickstyle/simple1" qsCatId="simple" csTypeId="urn:microsoft.com/office/officeart/2005/8/colors/accent1_2" csCatId="accent1" phldr="1"/>
      <dgm:spPr/>
      <dgm:t>
        <a:bodyPr/>
        <a:lstStyle/>
        <a:p>
          <a:endParaRPr lang="fr-FR"/>
        </a:p>
      </dgm:t>
    </dgm:pt>
    <dgm:pt modelId="{43F5E9C1-445F-43B2-993E-C9672F9B4102}">
      <dgm:prSet phldrT="[Texte]" custT="1"/>
      <dgm:spPr/>
      <dgm:t>
        <a:bodyPr/>
        <a:lstStyle/>
        <a:p>
          <a:pPr algn="just"/>
          <a:endParaRPr lang="fr-FR" sz="2200" dirty="0" smtClean="0"/>
        </a:p>
        <a:p>
          <a:pPr algn="just"/>
          <a:r>
            <a:rPr lang="fr-FR" sz="2200" dirty="0" smtClean="0"/>
            <a:t>Les pouvoirs publics ont entrepris ces dernières années un ensemble de mesures visant à l’accès des personnes handicapées à l’emploi à savoir :</a:t>
          </a:r>
        </a:p>
        <a:p>
          <a:pPr algn="just"/>
          <a:r>
            <a:rPr lang="fr-FR" sz="2200" dirty="0" smtClean="0"/>
            <a:t>-Les emplois créés au niveau de la fonction publique </a:t>
          </a:r>
        </a:p>
        <a:p>
          <a:pPr algn="just"/>
          <a:r>
            <a:rPr lang="fr-FR" sz="2200" dirty="0" smtClean="0"/>
            <a:t>-Les programmes d’insertion socioéconomique mis en place.</a:t>
          </a:r>
        </a:p>
        <a:p>
          <a:pPr algn="just"/>
          <a:r>
            <a:rPr lang="fr-FR" sz="2200" dirty="0" smtClean="0"/>
            <a:t>-Les activités visant à promouvoir l’accès des personnes handicapées à l’emploi</a:t>
          </a:r>
        </a:p>
        <a:p>
          <a:pPr algn="l"/>
          <a:endParaRPr lang="fr-FR" sz="2000" dirty="0" smtClean="0"/>
        </a:p>
        <a:p>
          <a:pPr algn="l"/>
          <a:endParaRPr lang="fr-FR" sz="2000" dirty="0"/>
        </a:p>
      </dgm:t>
    </dgm:pt>
    <dgm:pt modelId="{D83A1DAF-BD65-4644-9A3A-C787B8646367}" type="parTrans" cxnId="{D652BFD6-0B68-4EBC-B910-8258BF6090A0}">
      <dgm:prSet/>
      <dgm:spPr/>
      <dgm:t>
        <a:bodyPr/>
        <a:lstStyle/>
        <a:p>
          <a:endParaRPr lang="fr-FR"/>
        </a:p>
      </dgm:t>
    </dgm:pt>
    <dgm:pt modelId="{B2FAE22A-1C2F-4A88-A0A3-0B3631DD263A}" type="sibTrans" cxnId="{D652BFD6-0B68-4EBC-B910-8258BF6090A0}">
      <dgm:prSet/>
      <dgm:spPr/>
      <dgm:t>
        <a:bodyPr/>
        <a:lstStyle/>
        <a:p>
          <a:endParaRPr lang="fr-FR"/>
        </a:p>
      </dgm:t>
    </dgm:pt>
    <dgm:pt modelId="{DB86EF3A-E83A-4DE6-BF40-25AC9D471CB3}" type="pres">
      <dgm:prSet presAssocID="{553E3D1A-7FE1-4DD8-996A-3998C434BFEA}" presName="diagram" presStyleCnt="0">
        <dgm:presLayoutVars>
          <dgm:dir/>
          <dgm:resizeHandles val="exact"/>
        </dgm:presLayoutVars>
      </dgm:prSet>
      <dgm:spPr/>
      <dgm:t>
        <a:bodyPr/>
        <a:lstStyle/>
        <a:p>
          <a:endParaRPr lang="fr-FR"/>
        </a:p>
      </dgm:t>
    </dgm:pt>
    <dgm:pt modelId="{EC2474BB-F749-426B-BDCA-3B64E0ECF43F}" type="pres">
      <dgm:prSet presAssocID="{43F5E9C1-445F-43B2-993E-C9672F9B4102}" presName="node" presStyleLbl="node1" presStyleIdx="0" presStyleCnt="1" custScaleX="118240">
        <dgm:presLayoutVars>
          <dgm:bulletEnabled val="1"/>
        </dgm:presLayoutVars>
      </dgm:prSet>
      <dgm:spPr/>
      <dgm:t>
        <a:bodyPr/>
        <a:lstStyle/>
        <a:p>
          <a:endParaRPr lang="fr-FR"/>
        </a:p>
      </dgm:t>
    </dgm:pt>
  </dgm:ptLst>
  <dgm:cxnLst>
    <dgm:cxn modelId="{E28CB288-BA55-4040-8C04-966766913E80}" type="presOf" srcId="{43F5E9C1-445F-43B2-993E-C9672F9B4102}" destId="{EC2474BB-F749-426B-BDCA-3B64E0ECF43F}" srcOrd="0" destOrd="0" presId="urn:microsoft.com/office/officeart/2005/8/layout/default#10"/>
    <dgm:cxn modelId="{D652BFD6-0B68-4EBC-B910-8258BF6090A0}" srcId="{553E3D1A-7FE1-4DD8-996A-3998C434BFEA}" destId="{43F5E9C1-445F-43B2-993E-C9672F9B4102}" srcOrd="0" destOrd="0" parTransId="{D83A1DAF-BD65-4644-9A3A-C787B8646367}" sibTransId="{B2FAE22A-1C2F-4A88-A0A3-0B3631DD263A}"/>
    <dgm:cxn modelId="{B95D1417-E1C3-4106-9FB3-08192702EF73}" type="presOf" srcId="{553E3D1A-7FE1-4DD8-996A-3998C434BFEA}" destId="{DB86EF3A-E83A-4DE6-BF40-25AC9D471CB3}" srcOrd="0" destOrd="0" presId="urn:microsoft.com/office/officeart/2005/8/layout/default#10"/>
    <dgm:cxn modelId="{306C6A15-328B-4F90-9A22-585416D5B6BA}" type="presParOf" srcId="{DB86EF3A-E83A-4DE6-BF40-25AC9D471CB3}" destId="{EC2474BB-F749-426B-BDCA-3B64E0ECF43F}" srcOrd="0" destOrd="0" presId="urn:microsoft.com/office/officeart/2005/8/layout/default#10"/>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F6385C01-50E8-43DA-AA81-57C320BA3EE9}" type="doc">
      <dgm:prSet loTypeId="urn:microsoft.com/office/officeart/2005/8/layout/default#11" loCatId="list" qsTypeId="urn:microsoft.com/office/officeart/2005/8/quickstyle/simple1" qsCatId="simple" csTypeId="urn:microsoft.com/office/officeart/2005/8/colors/accent1_2" csCatId="accent1" phldr="1"/>
      <dgm:spPr/>
      <dgm:t>
        <a:bodyPr/>
        <a:lstStyle/>
        <a:p>
          <a:endParaRPr lang="fr-FR"/>
        </a:p>
      </dgm:t>
    </dgm:pt>
    <dgm:pt modelId="{8FBC39E6-54AC-49AE-A4F1-C41BE8637137}">
      <dgm:prSet phldrT="[Texte]" custT="1"/>
      <dgm:spPr/>
      <dgm:t>
        <a:bodyPr/>
        <a:lstStyle/>
        <a:p>
          <a:r>
            <a:rPr lang="fr-FR" sz="1800" b="1" u="sng" dirty="0" smtClean="0"/>
            <a:t>Tableau a : relatif à la répartition  des recrutements </a:t>
          </a:r>
        </a:p>
        <a:p>
          <a:r>
            <a:rPr lang="fr-FR" sz="1800" b="1" u="sng" dirty="0" smtClean="0"/>
            <a:t>directs par poste et par sexe :</a:t>
          </a:r>
        </a:p>
        <a:p>
          <a:endParaRPr lang="fr-FR" sz="1400" b="1" dirty="0" smtClean="0"/>
        </a:p>
        <a:p>
          <a:endParaRPr lang="fr-FR" sz="1400" b="1" dirty="0" smtClean="0"/>
        </a:p>
        <a:p>
          <a:endParaRPr lang="fr-FR" sz="1400" b="1" dirty="0" smtClean="0"/>
        </a:p>
        <a:p>
          <a:endParaRPr lang="fr-FR" sz="1400" b="1" dirty="0" smtClean="0"/>
        </a:p>
        <a:p>
          <a:endParaRPr lang="fr-FR" sz="1400" b="1" dirty="0" smtClean="0"/>
        </a:p>
        <a:p>
          <a:endParaRPr lang="fr-FR" sz="1400" b="1" dirty="0" smtClean="0"/>
        </a:p>
        <a:p>
          <a:r>
            <a:rPr kumimoji="0" lang="fr-FR" sz="1400" b="1" i="0" u="none" strike="noStrike" cap="none" normalizeH="0" baseline="0" dirty="0" smtClean="0">
              <a:ln>
                <a:noFill/>
              </a:ln>
              <a:solidFill>
                <a:srgbClr val="FFFFFF"/>
              </a:solidFill>
              <a:effectLst/>
              <a:latin typeface="Calibri" pitchFamily="34" charset="0"/>
              <a:cs typeface="Calibri" pitchFamily="34" charset="0"/>
            </a:rPr>
            <a:t/>
          </a:r>
          <a:br>
            <a:rPr kumimoji="0" lang="fr-FR" sz="1400" b="1" i="0" u="none" strike="noStrike" cap="none" normalizeH="0" baseline="0" dirty="0" smtClean="0">
              <a:ln>
                <a:noFill/>
              </a:ln>
              <a:solidFill>
                <a:srgbClr val="FFFFFF"/>
              </a:solidFill>
              <a:effectLst/>
              <a:latin typeface="Calibri" pitchFamily="34" charset="0"/>
              <a:cs typeface="Calibri" pitchFamily="34" charset="0"/>
            </a:rPr>
          </a:br>
          <a:r>
            <a:rPr kumimoji="0" lang="fr-FR" sz="1400" b="1" i="0" u="none" strike="noStrike" cap="none" normalizeH="0" baseline="0" dirty="0" smtClean="0">
              <a:ln>
                <a:noFill/>
              </a:ln>
              <a:solidFill>
                <a:srgbClr val="FFFFFF"/>
              </a:solidFill>
              <a:effectLst/>
              <a:latin typeface="Calibri" pitchFamily="34" charset="0"/>
              <a:cs typeface="Calibri" pitchFamily="34" charset="0"/>
            </a:rPr>
            <a:t/>
          </a:r>
          <a:br>
            <a:rPr kumimoji="0" lang="fr-FR" sz="1400" b="1" i="0" u="none" strike="noStrike" cap="none" normalizeH="0" baseline="0" dirty="0" smtClean="0">
              <a:ln>
                <a:noFill/>
              </a:ln>
              <a:solidFill>
                <a:srgbClr val="FFFFFF"/>
              </a:solidFill>
              <a:effectLst/>
              <a:latin typeface="Calibri" pitchFamily="34" charset="0"/>
              <a:cs typeface="Calibri" pitchFamily="34" charset="0"/>
            </a:rPr>
          </a:br>
          <a:endParaRPr lang="fr-FR" sz="1400" b="1" dirty="0" smtClean="0"/>
        </a:p>
        <a:p>
          <a:endParaRPr lang="fr-FR" sz="1400" dirty="0"/>
        </a:p>
      </dgm:t>
    </dgm:pt>
    <dgm:pt modelId="{FFCB7A44-6400-434B-B3EB-031AC7F38922}" type="parTrans" cxnId="{AADCD1D6-B96C-4B3A-8C94-236F9E420D0F}">
      <dgm:prSet/>
      <dgm:spPr/>
      <dgm:t>
        <a:bodyPr/>
        <a:lstStyle/>
        <a:p>
          <a:endParaRPr lang="fr-FR"/>
        </a:p>
      </dgm:t>
    </dgm:pt>
    <dgm:pt modelId="{101F1A2E-C15E-492E-8941-BF462A0B74AF}" type="sibTrans" cxnId="{AADCD1D6-B96C-4B3A-8C94-236F9E420D0F}">
      <dgm:prSet/>
      <dgm:spPr/>
      <dgm:t>
        <a:bodyPr/>
        <a:lstStyle/>
        <a:p>
          <a:endParaRPr lang="fr-FR"/>
        </a:p>
      </dgm:t>
    </dgm:pt>
    <dgm:pt modelId="{1BE265B2-B88C-4A92-B66E-EA82ABF3AD66}">
      <dgm:prSet custT="1"/>
      <dgm:spPr/>
      <dgm:t>
        <a:bodyPr/>
        <a:lstStyle/>
        <a:p>
          <a:pPr algn="just"/>
          <a:r>
            <a:rPr lang="fr-FR" sz="1800" b="1" dirty="0" smtClean="0"/>
            <a:t>Entre 2014 et 2015, 100 diplômés chômeurs handicapés ont été recrutés dont 9 par voie direct et 81 par voie de formation à la fonction publique.</a:t>
          </a:r>
          <a:endParaRPr lang="fr-FR" sz="1800" b="1" dirty="0"/>
        </a:p>
      </dgm:t>
    </dgm:pt>
    <dgm:pt modelId="{44E0A806-BEEC-4DCF-BE61-8CEFBD8D01AB}" type="parTrans" cxnId="{E4EB953B-0EA1-4DAD-82E8-B9D32BEDF868}">
      <dgm:prSet/>
      <dgm:spPr/>
      <dgm:t>
        <a:bodyPr/>
        <a:lstStyle/>
        <a:p>
          <a:endParaRPr lang="fr-FR"/>
        </a:p>
      </dgm:t>
    </dgm:pt>
    <dgm:pt modelId="{E717E214-D9FB-4C6F-8849-B16FA5D7C01E}" type="sibTrans" cxnId="{E4EB953B-0EA1-4DAD-82E8-B9D32BEDF868}">
      <dgm:prSet/>
      <dgm:spPr/>
      <dgm:t>
        <a:bodyPr/>
        <a:lstStyle/>
        <a:p>
          <a:endParaRPr lang="fr-FR"/>
        </a:p>
      </dgm:t>
    </dgm:pt>
    <dgm:pt modelId="{BCA154C2-0269-44BD-AD03-34AE45D6562C}" type="pres">
      <dgm:prSet presAssocID="{F6385C01-50E8-43DA-AA81-57C320BA3EE9}" presName="diagram" presStyleCnt="0">
        <dgm:presLayoutVars>
          <dgm:dir/>
          <dgm:resizeHandles val="exact"/>
        </dgm:presLayoutVars>
      </dgm:prSet>
      <dgm:spPr/>
      <dgm:t>
        <a:bodyPr/>
        <a:lstStyle/>
        <a:p>
          <a:endParaRPr lang="fr-FR"/>
        </a:p>
      </dgm:t>
    </dgm:pt>
    <dgm:pt modelId="{CDDACCE2-AA8A-4B33-84DF-055F4F3B34BC}" type="pres">
      <dgm:prSet presAssocID="{1BE265B2-B88C-4A92-B66E-EA82ABF3AD66}" presName="node" presStyleLbl="node1" presStyleIdx="0" presStyleCnt="2" custScaleX="322938" custScaleY="63047" custLinFactNeighborX="-45" custLinFactNeighborY="-30297">
        <dgm:presLayoutVars>
          <dgm:bulletEnabled val="1"/>
        </dgm:presLayoutVars>
      </dgm:prSet>
      <dgm:spPr/>
      <dgm:t>
        <a:bodyPr/>
        <a:lstStyle/>
        <a:p>
          <a:endParaRPr lang="fr-FR"/>
        </a:p>
      </dgm:t>
    </dgm:pt>
    <dgm:pt modelId="{36BEC196-0EFF-48AE-90A8-E7184B4FB19A}" type="pres">
      <dgm:prSet presAssocID="{E717E214-D9FB-4C6F-8849-B16FA5D7C01E}" presName="sibTrans" presStyleCnt="0"/>
      <dgm:spPr/>
    </dgm:pt>
    <dgm:pt modelId="{23AFC656-2F4A-4A26-8A3F-FA96E6E848BD}" type="pres">
      <dgm:prSet presAssocID="{8FBC39E6-54AC-49AE-A4F1-C41BE8637137}" presName="node" presStyleLbl="node1" presStyleIdx="1" presStyleCnt="2" custScaleX="322520" custScaleY="263580" custLinFactNeighborX="6184" custLinFactNeighborY="19626">
        <dgm:presLayoutVars>
          <dgm:bulletEnabled val="1"/>
        </dgm:presLayoutVars>
      </dgm:prSet>
      <dgm:spPr/>
      <dgm:t>
        <a:bodyPr/>
        <a:lstStyle/>
        <a:p>
          <a:endParaRPr lang="fr-FR"/>
        </a:p>
      </dgm:t>
    </dgm:pt>
  </dgm:ptLst>
  <dgm:cxnLst>
    <dgm:cxn modelId="{AADCD1D6-B96C-4B3A-8C94-236F9E420D0F}" srcId="{F6385C01-50E8-43DA-AA81-57C320BA3EE9}" destId="{8FBC39E6-54AC-49AE-A4F1-C41BE8637137}" srcOrd="1" destOrd="0" parTransId="{FFCB7A44-6400-434B-B3EB-031AC7F38922}" sibTransId="{101F1A2E-C15E-492E-8941-BF462A0B74AF}"/>
    <dgm:cxn modelId="{E4EB953B-0EA1-4DAD-82E8-B9D32BEDF868}" srcId="{F6385C01-50E8-43DA-AA81-57C320BA3EE9}" destId="{1BE265B2-B88C-4A92-B66E-EA82ABF3AD66}" srcOrd="0" destOrd="0" parTransId="{44E0A806-BEEC-4DCF-BE61-8CEFBD8D01AB}" sibTransId="{E717E214-D9FB-4C6F-8849-B16FA5D7C01E}"/>
    <dgm:cxn modelId="{28EF8889-CD50-439A-BA25-98C238CD70E8}" type="presOf" srcId="{F6385C01-50E8-43DA-AA81-57C320BA3EE9}" destId="{BCA154C2-0269-44BD-AD03-34AE45D6562C}" srcOrd="0" destOrd="0" presId="urn:microsoft.com/office/officeart/2005/8/layout/default#11"/>
    <dgm:cxn modelId="{ED67F6BA-1998-4DF0-8B6B-022EDF3CA5E2}" type="presOf" srcId="{1BE265B2-B88C-4A92-B66E-EA82ABF3AD66}" destId="{CDDACCE2-AA8A-4B33-84DF-055F4F3B34BC}" srcOrd="0" destOrd="0" presId="urn:microsoft.com/office/officeart/2005/8/layout/default#11"/>
    <dgm:cxn modelId="{FB234D1B-0BE4-4BE3-82FB-A9632D1D3864}" type="presOf" srcId="{8FBC39E6-54AC-49AE-A4F1-C41BE8637137}" destId="{23AFC656-2F4A-4A26-8A3F-FA96E6E848BD}" srcOrd="0" destOrd="0" presId="urn:microsoft.com/office/officeart/2005/8/layout/default#11"/>
    <dgm:cxn modelId="{0EF0F90F-4EDE-4E1B-83EE-84E46BD04AE8}" type="presParOf" srcId="{BCA154C2-0269-44BD-AD03-34AE45D6562C}" destId="{CDDACCE2-AA8A-4B33-84DF-055F4F3B34BC}" srcOrd="0" destOrd="0" presId="urn:microsoft.com/office/officeart/2005/8/layout/default#11"/>
    <dgm:cxn modelId="{0C0F3A25-F3C1-4FDA-A795-2E3FC234B58C}" type="presParOf" srcId="{BCA154C2-0269-44BD-AD03-34AE45D6562C}" destId="{36BEC196-0EFF-48AE-90A8-E7184B4FB19A}" srcOrd="1" destOrd="0" presId="urn:microsoft.com/office/officeart/2005/8/layout/default#11"/>
    <dgm:cxn modelId="{9CA82B46-BEE9-44D6-84A1-E47871186A4F}" type="presParOf" srcId="{BCA154C2-0269-44BD-AD03-34AE45D6562C}" destId="{23AFC656-2F4A-4A26-8A3F-FA96E6E848BD}" srcOrd="2" destOrd="0" presId="urn:microsoft.com/office/officeart/2005/8/layout/default#1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B8970CB3-06FF-46C8-99E3-B80D1F5644E1}" type="doc">
      <dgm:prSet loTypeId="urn:microsoft.com/office/officeart/2005/8/layout/default#12" loCatId="list" qsTypeId="urn:microsoft.com/office/officeart/2005/8/quickstyle/simple1" qsCatId="simple" csTypeId="urn:microsoft.com/office/officeart/2005/8/colors/accent1_2" csCatId="accent1" phldr="1"/>
      <dgm:spPr/>
      <dgm:t>
        <a:bodyPr/>
        <a:lstStyle/>
        <a:p>
          <a:endParaRPr lang="fr-FR"/>
        </a:p>
      </dgm:t>
    </dgm:pt>
    <dgm:pt modelId="{DFF47952-F79A-416E-AB0E-894B8322D53A}">
      <dgm:prSet phldrT="[Texte]" custT="1"/>
      <dgm:spPr/>
      <dgm:t>
        <a:bodyPr/>
        <a:lstStyle/>
        <a:p>
          <a:r>
            <a:rPr lang="fr-FR" sz="1800" b="1" u="sng" dirty="0" smtClean="0"/>
            <a:t>Tableau (b) relatif à la répartition  des recrutements </a:t>
          </a:r>
        </a:p>
        <a:p>
          <a:r>
            <a:rPr lang="fr-FR" sz="1800" b="1" u="sng" dirty="0" smtClean="0"/>
            <a:t>par voie de formation par poste et par sexe :</a:t>
          </a:r>
        </a:p>
        <a:p>
          <a:endParaRPr lang="fr-FR" sz="1400" b="1" dirty="0" smtClean="0"/>
        </a:p>
        <a:p>
          <a:endParaRPr lang="fr-FR" sz="1400" b="1" dirty="0" smtClean="0"/>
        </a:p>
        <a:p>
          <a:endParaRPr lang="fr-FR" sz="1400" b="1" dirty="0" smtClean="0"/>
        </a:p>
        <a:p>
          <a:endParaRPr lang="fr-FR" sz="1400" b="1" dirty="0" smtClean="0"/>
        </a:p>
        <a:p>
          <a:endParaRPr lang="fr-FR" sz="1400" b="1" dirty="0" smtClean="0"/>
        </a:p>
        <a:p>
          <a:endParaRPr lang="fr-FR" sz="1400" b="1" dirty="0" smtClean="0"/>
        </a:p>
        <a:p>
          <a:endParaRPr lang="fr-FR" sz="1400" b="1" dirty="0" smtClean="0"/>
        </a:p>
        <a:p>
          <a:endParaRPr lang="fr-FR" sz="1400" b="1" dirty="0" smtClean="0"/>
        </a:p>
        <a:p>
          <a:endParaRPr lang="fr-FR" sz="1400" b="1" dirty="0" smtClean="0"/>
        </a:p>
        <a:p>
          <a:endParaRPr lang="fr-FR" sz="1400" dirty="0"/>
        </a:p>
      </dgm:t>
    </dgm:pt>
    <dgm:pt modelId="{98F6AF0F-2262-4D1E-80F5-339AC7F010E1}" type="parTrans" cxnId="{F60B0664-DF4A-4196-A2CC-5373A25CDA40}">
      <dgm:prSet/>
      <dgm:spPr/>
      <dgm:t>
        <a:bodyPr/>
        <a:lstStyle/>
        <a:p>
          <a:endParaRPr lang="fr-FR"/>
        </a:p>
      </dgm:t>
    </dgm:pt>
    <dgm:pt modelId="{B1732D1F-0DDE-44F4-B692-213FF3BC84DD}" type="sibTrans" cxnId="{F60B0664-DF4A-4196-A2CC-5373A25CDA40}">
      <dgm:prSet/>
      <dgm:spPr/>
      <dgm:t>
        <a:bodyPr/>
        <a:lstStyle/>
        <a:p>
          <a:endParaRPr lang="fr-FR"/>
        </a:p>
      </dgm:t>
    </dgm:pt>
    <dgm:pt modelId="{DC25B4BA-B8C8-4ECB-BC2C-2D6269EE33CA}" type="pres">
      <dgm:prSet presAssocID="{B8970CB3-06FF-46C8-99E3-B80D1F5644E1}" presName="diagram" presStyleCnt="0">
        <dgm:presLayoutVars>
          <dgm:dir/>
          <dgm:resizeHandles val="exact"/>
        </dgm:presLayoutVars>
      </dgm:prSet>
      <dgm:spPr/>
      <dgm:t>
        <a:bodyPr/>
        <a:lstStyle/>
        <a:p>
          <a:endParaRPr lang="fr-FR"/>
        </a:p>
      </dgm:t>
    </dgm:pt>
    <dgm:pt modelId="{51AE33BD-7133-4722-ABA2-549C31BF712B}" type="pres">
      <dgm:prSet presAssocID="{DFF47952-F79A-416E-AB0E-894B8322D53A}" presName="node" presStyleLbl="node1" presStyleIdx="0" presStyleCnt="1" custScaleX="107931" custScaleY="114563">
        <dgm:presLayoutVars>
          <dgm:bulletEnabled val="1"/>
        </dgm:presLayoutVars>
      </dgm:prSet>
      <dgm:spPr/>
      <dgm:t>
        <a:bodyPr/>
        <a:lstStyle/>
        <a:p>
          <a:endParaRPr lang="fr-FR"/>
        </a:p>
      </dgm:t>
    </dgm:pt>
  </dgm:ptLst>
  <dgm:cxnLst>
    <dgm:cxn modelId="{F60B0664-DF4A-4196-A2CC-5373A25CDA40}" srcId="{B8970CB3-06FF-46C8-99E3-B80D1F5644E1}" destId="{DFF47952-F79A-416E-AB0E-894B8322D53A}" srcOrd="0" destOrd="0" parTransId="{98F6AF0F-2262-4D1E-80F5-339AC7F010E1}" sibTransId="{B1732D1F-0DDE-44F4-B692-213FF3BC84DD}"/>
    <dgm:cxn modelId="{53C1D0BF-DBA7-4FB5-9491-DADABBFEAB2D}" type="presOf" srcId="{DFF47952-F79A-416E-AB0E-894B8322D53A}" destId="{51AE33BD-7133-4722-ABA2-549C31BF712B}" srcOrd="0" destOrd="0" presId="urn:microsoft.com/office/officeart/2005/8/layout/default#12"/>
    <dgm:cxn modelId="{DA7BFD0E-95AD-4AD1-9875-2548689AB183}" type="presOf" srcId="{B8970CB3-06FF-46C8-99E3-B80D1F5644E1}" destId="{DC25B4BA-B8C8-4ECB-BC2C-2D6269EE33CA}" srcOrd="0" destOrd="0" presId="urn:microsoft.com/office/officeart/2005/8/layout/default#12"/>
    <dgm:cxn modelId="{002B7708-D577-4F0F-808C-D45BF531C053}" type="presParOf" srcId="{DC25B4BA-B8C8-4ECB-BC2C-2D6269EE33CA}" destId="{51AE33BD-7133-4722-ABA2-549C31BF712B}" srcOrd="0" destOrd="0" presId="urn:microsoft.com/office/officeart/2005/8/layout/default#1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83C902E9-E0C4-49E5-A8A1-A6230AA5E120}" type="doc">
      <dgm:prSet loTypeId="urn:microsoft.com/office/officeart/2005/8/layout/default#13" loCatId="list" qsTypeId="urn:microsoft.com/office/officeart/2005/8/quickstyle/simple1" qsCatId="simple" csTypeId="urn:microsoft.com/office/officeart/2005/8/colors/accent1_2" csCatId="accent1" phldr="1"/>
      <dgm:spPr/>
      <dgm:t>
        <a:bodyPr/>
        <a:lstStyle/>
        <a:p>
          <a:endParaRPr lang="fr-FR"/>
        </a:p>
      </dgm:t>
    </dgm:pt>
    <dgm:pt modelId="{7CFCCCFC-1993-4DE9-87F0-570C8EE8197C}">
      <dgm:prSet phldrT="[Texte]" custT="1"/>
      <dgm:spPr/>
      <dgm:t>
        <a:bodyPr/>
        <a:lstStyle/>
        <a:p>
          <a:pPr algn="l"/>
          <a:r>
            <a:rPr lang="fr-FR" sz="1700" dirty="0" smtClean="0"/>
            <a:t>La DPH a financé, 104 activités génératrices de revenus entre 2015 et 2016(voir tableau1ci-après)</a:t>
          </a:r>
        </a:p>
        <a:p>
          <a:pPr algn="ctr"/>
          <a:r>
            <a:rPr lang="fr-FR" sz="1700" b="1" dirty="0" smtClean="0"/>
            <a:t>Tableau1 :</a:t>
          </a:r>
          <a:r>
            <a:rPr lang="fr-FR" sz="1700" dirty="0" smtClean="0"/>
            <a:t> </a:t>
          </a:r>
          <a:r>
            <a:rPr lang="fr-FR" sz="1700" b="1" u="sng" dirty="0" smtClean="0"/>
            <a:t>Relatif à la situation des Activités génératrices de revenus </a:t>
          </a:r>
        </a:p>
        <a:p>
          <a:pPr algn="ctr"/>
          <a:r>
            <a:rPr lang="fr-FR" sz="1700" b="1" u="sng" dirty="0" smtClean="0"/>
            <a:t>créées par an </a:t>
          </a:r>
          <a:r>
            <a:rPr lang="fr-FR" sz="1700" b="1" dirty="0" smtClean="0"/>
            <a:t>:</a:t>
          </a:r>
        </a:p>
        <a:p>
          <a:pPr algn="ctr"/>
          <a:endParaRPr lang="fr-FR" sz="1600" dirty="0" smtClean="0"/>
        </a:p>
        <a:p>
          <a:pPr algn="ctr"/>
          <a:endParaRPr lang="fr-FR" sz="1600" dirty="0" smtClean="0"/>
        </a:p>
        <a:p>
          <a:pPr algn="ctr"/>
          <a:endParaRPr lang="fr-FR" sz="2000" dirty="0" smtClean="0"/>
        </a:p>
        <a:p>
          <a:pPr algn="ctr"/>
          <a:endParaRPr lang="fr-FR" sz="2000" dirty="0" smtClean="0"/>
        </a:p>
        <a:p>
          <a:pPr algn="ctr"/>
          <a:endParaRPr lang="fr-FR" sz="2000" dirty="0"/>
        </a:p>
      </dgm:t>
    </dgm:pt>
    <dgm:pt modelId="{2EB065A9-DEC0-4BA3-96A8-2274B6E25056}" type="parTrans" cxnId="{5C9B1220-D015-4155-A255-78D30BD93647}">
      <dgm:prSet/>
      <dgm:spPr/>
      <dgm:t>
        <a:bodyPr/>
        <a:lstStyle/>
        <a:p>
          <a:endParaRPr lang="fr-FR"/>
        </a:p>
      </dgm:t>
    </dgm:pt>
    <dgm:pt modelId="{F1970E0C-DADF-414A-84E7-B1CAD4DFACB4}" type="sibTrans" cxnId="{5C9B1220-D015-4155-A255-78D30BD93647}">
      <dgm:prSet/>
      <dgm:spPr/>
      <dgm:t>
        <a:bodyPr/>
        <a:lstStyle/>
        <a:p>
          <a:endParaRPr lang="fr-FR"/>
        </a:p>
      </dgm:t>
    </dgm:pt>
    <dgm:pt modelId="{C2C52A5C-EA52-47F7-BFD0-05EAAB7C7029}">
      <dgm:prSet phldrT="[Texte]" phldr="1"/>
      <dgm:spPr/>
      <dgm:t>
        <a:bodyPr/>
        <a:lstStyle/>
        <a:p>
          <a:endParaRPr lang="fr-FR" dirty="0"/>
        </a:p>
      </dgm:t>
    </dgm:pt>
    <dgm:pt modelId="{B7B3289B-28E6-4666-BC83-1E1E6D38CF32}" type="parTrans" cxnId="{B1737586-0ABA-41A3-A158-005E6971BCBE}">
      <dgm:prSet/>
      <dgm:spPr/>
      <dgm:t>
        <a:bodyPr/>
        <a:lstStyle/>
        <a:p>
          <a:endParaRPr lang="fr-FR"/>
        </a:p>
      </dgm:t>
    </dgm:pt>
    <dgm:pt modelId="{8EABC09B-7BDD-44B6-8A4D-0762BCA56832}" type="sibTrans" cxnId="{B1737586-0ABA-41A3-A158-005E6971BCBE}">
      <dgm:prSet/>
      <dgm:spPr/>
      <dgm:t>
        <a:bodyPr/>
        <a:lstStyle/>
        <a:p>
          <a:endParaRPr lang="fr-FR"/>
        </a:p>
      </dgm:t>
    </dgm:pt>
    <dgm:pt modelId="{D2287244-102C-4DDF-841C-0B7C48F565E7}">
      <dgm:prSet custT="1"/>
      <dgm:spPr/>
      <dgm:t>
        <a:bodyPr/>
        <a:lstStyle/>
        <a:p>
          <a:pPr algn="ctr"/>
          <a:r>
            <a:rPr lang="fr-FR" sz="1800" b="1" dirty="0" smtClean="0"/>
            <a:t>2.2.2.1. Programme d’activités génératrices de revenus(AGR) initiés par la Direction des Personnes Handicapées(DPH)</a:t>
          </a:r>
          <a:endParaRPr lang="fr-FR" sz="1800" b="1" dirty="0"/>
        </a:p>
      </dgm:t>
    </dgm:pt>
    <dgm:pt modelId="{35220A64-A09D-4421-A712-9CB293904EA1}" type="parTrans" cxnId="{6481FB95-B77F-4FE5-9D45-F63661EAD376}">
      <dgm:prSet/>
      <dgm:spPr/>
      <dgm:t>
        <a:bodyPr/>
        <a:lstStyle/>
        <a:p>
          <a:endParaRPr lang="fr-FR"/>
        </a:p>
      </dgm:t>
    </dgm:pt>
    <dgm:pt modelId="{7F135E7C-DC57-40CD-A0DA-CAA407396C88}" type="sibTrans" cxnId="{6481FB95-B77F-4FE5-9D45-F63661EAD376}">
      <dgm:prSet/>
      <dgm:spPr/>
      <dgm:t>
        <a:bodyPr/>
        <a:lstStyle/>
        <a:p>
          <a:endParaRPr lang="fr-FR"/>
        </a:p>
      </dgm:t>
    </dgm:pt>
    <dgm:pt modelId="{763EC6B5-BFDE-4CB1-B7DF-B968910379A9}" type="pres">
      <dgm:prSet presAssocID="{83C902E9-E0C4-49E5-A8A1-A6230AA5E120}" presName="diagram" presStyleCnt="0">
        <dgm:presLayoutVars>
          <dgm:dir/>
          <dgm:resizeHandles val="exact"/>
        </dgm:presLayoutVars>
      </dgm:prSet>
      <dgm:spPr/>
      <dgm:t>
        <a:bodyPr/>
        <a:lstStyle/>
        <a:p>
          <a:endParaRPr lang="fr-FR"/>
        </a:p>
      </dgm:t>
    </dgm:pt>
    <dgm:pt modelId="{DC90144D-C9EF-4809-8E88-696E794A76E9}" type="pres">
      <dgm:prSet presAssocID="{7CFCCCFC-1993-4DE9-87F0-570C8EE8197C}" presName="node" presStyleLbl="node1" presStyleIdx="0" presStyleCnt="3" custScaleX="2000000" custScaleY="1527339" custLinFactY="148493" custLinFactNeighborX="-244" custLinFactNeighborY="200000">
        <dgm:presLayoutVars>
          <dgm:bulletEnabled val="1"/>
        </dgm:presLayoutVars>
      </dgm:prSet>
      <dgm:spPr/>
      <dgm:t>
        <a:bodyPr/>
        <a:lstStyle/>
        <a:p>
          <a:endParaRPr lang="fr-FR"/>
        </a:p>
      </dgm:t>
    </dgm:pt>
    <dgm:pt modelId="{E18E79C3-6D2D-4961-97CE-E5E2D8313F72}" type="pres">
      <dgm:prSet presAssocID="{F1970E0C-DADF-414A-84E7-B1CAD4DFACB4}" presName="sibTrans" presStyleCnt="0"/>
      <dgm:spPr/>
    </dgm:pt>
    <dgm:pt modelId="{5631CD32-D5DD-4EF4-9C2D-C8C7FED94094}" type="pres">
      <dgm:prSet presAssocID="{D2287244-102C-4DDF-841C-0B7C48F565E7}" presName="node" presStyleLbl="node1" presStyleIdx="1" presStyleCnt="3" custScaleX="2000000" custScaleY="352255" custLinFactY="-800000" custLinFactNeighborX="-244" custLinFactNeighborY="-827717">
        <dgm:presLayoutVars>
          <dgm:bulletEnabled val="1"/>
        </dgm:presLayoutVars>
      </dgm:prSet>
      <dgm:spPr/>
      <dgm:t>
        <a:bodyPr/>
        <a:lstStyle/>
        <a:p>
          <a:endParaRPr lang="fr-FR"/>
        </a:p>
      </dgm:t>
    </dgm:pt>
    <dgm:pt modelId="{2CAF7833-E629-4AD9-A08D-AC4F61EC2134}" type="pres">
      <dgm:prSet presAssocID="{7F135E7C-DC57-40CD-A0DA-CAA407396C88}" presName="sibTrans" presStyleCnt="0"/>
      <dgm:spPr/>
    </dgm:pt>
    <dgm:pt modelId="{6AA388EF-C9EC-4F27-B9A6-6278E18C7880}" type="pres">
      <dgm:prSet presAssocID="{C2C52A5C-EA52-47F7-BFD0-05EAAB7C7029}" presName="node" presStyleLbl="node1" presStyleIdx="2" presStyleCnt="3" custScaleY="13782">
        <dgm:presLayoutVars>
          <dgm:bulletEnabled val="1"/>
        </dgm:presLayoutVars>
      </dgm:prSet>
      <dgm:spPr/>
      <dgm:t>
        <a:bodyPr/>
        <a:lstStyle/>
        <a:p>
          <a:endParaRPr lang="fr-FR"/>
        </a:p>
      </dgm:t>
    </dgm:pt>
  </dgm:ptLst>
  <dgm:cxnLst>
    <dgm:cxn modelId="{6481FB95-B77F-4FE5-9D45-F63661EAD376}" srcId="{83C902E9-E0C4-49E5-A8A1-A6230AA5E120}" destId="{D2287244-102C-4DDF-841C-0B7C48F565E7}" srcOrd="1" destOrd="0" parTransId="{35220A64-A09D-4421-A712-9CB293904EA1}" sibTransId="{7F135E7C-DC57-40CD-A0DA-CAA407396C88}"/>
    <dgm:cxn modelId="{5C9B1220-D015-4155-A255-78D30BD93647}" srcId="{83C902E9-E0C4-49E5-A8A1-A6230AA5E120}" destId="{7CFCCCFC-1993-4DE9-87F0-570C8EE8197C}" srcOrd="0" destOrd="0" parTransId="{2EB065A9-DEC0-4BA3-96A8-2274B6E25056}" sibTransId="{F1970E0C-DADF-414A-84E7-B1CAD4DFACB4}"/>
    <dgm:cxn modelId="{BF255B22-0995-4518-A3D2-C5A9C35D0908}" type="presOf" srcId="{83C902E9-E0C4-49E5-A8A1-A6230AA5E120}" destId="{763EC6B5-BFDE-4CB1-B7DF-B968910379A9}" srcOrd="0" destOrd="0" presId="urn:microsoft.com/office/officeart/2005/8/layout/default#13"/>
    <dgm:cxn modelId="{2FD8E53E-4A0B-462C-B08D-A2312FA5D2ED}" type="presOf" srcId="{C2C52A5C-EA52-47F7-BFD0-05EAAB7C7029}" destId="{6AA388EF-C9EC-4F27-B9A6-6278E18C7880}" srcOrd="0" destOrd="0" presId="urn:microsoft.com/office/officeart/2005/8/layout/default#13"/>
    <dgm:cxn modelId="{F13FEA97-D978-4A32-B82C-7834414701B4}" type="presOf" srcId="{7CFCCCFC-1993-4DE9-87F0-570C8EE8197C}" destId="{DC90144D-C9EF-4809-8E88-696E794A76E9}" srcOrd="0" destOrd="0" presId="urn:microsoft.com/office/officeart/2005/8/layout/default#13"/>
    <dgm:cxn modelId="{B1737586-0ABA-41A3-A158-005E6971BCBE}" srcId="{83C902E9-E0C4-49E5-A8A1-A6230AA5E120}" destId="{C2C52A5C-EA52-47F7-BFD0-05EAAB7C7029}" srcOrd="2" destOrd="0" parTransId="{B7B3289B-28E6-4666-BC83-1E1E6D38CF32}" sibTransId="{8EABC09B-7BDD-44B6-8A4D-0762BCA56832}"/>
    <dgm:cxn modelId="{390A6EAE-9C13-4231-AD0A-D2684615719D}" type="presOf" srcId="{D2287244-102C-4DDF-841C-0B7C48F565E7}" destId="{5631CD32-D5DD-4EF4-9C2D-C8C7FED94094}" srcOrd="0" destOrd="0" presId="urn:microsoft.com/office/officeart/2005/8/layout/default#13"/>
    <dgm:cxn modelId="{FC3E2078-5901-4DC6-9E8D-97057192EA8A}" type="presParOf" srcId="{763EC6B5-BFDE-4CB1-B7DF-B968910379A9}" destId="{DC90144D-C9EF-4809-8E88-696E794A76E9}" srcOrd="0" destOrd="0" presId="urn:microsoft.com/office/officeart/2005/8/layout/default#13"/>
    <dgm:cxn modelId="{AD387A67-E307-4E11-8C31-662EEE7A3C03}" type="presParOf" srcId="{763EC6B5-BFDE-4CB1-B7DF-B968910379A9}" destId="{E18E79C3-6D2D-4961-97CE-E5E2D8313F72}" srcOrd="1" destOrd="0" presId="urn:microsoft.com/office/officeart/2005/8/layout/default#13"/>
    <dgm:cxn modelId="{735D61CE-9BEB-4850-9BBA-E5624ABABFCC}" type="presParOf" srcId="{763EC6B5-BFDE-4CB1-B7DF-B968910379A9}" destId="{5631CD32-D5DD-4EF4-9C2D-C8C7FED94094}" srcOrd="2" destOrd="0" presId="urn:microsoft.com/office/officeart/2005/8/layout/default#13"/>
    <dgm:cxn modelId="{50AD2134-675E-45ED-A12C-595AC1BCE3F6}" type="presParOf" srcId="{763EC6B5-BFDE-4CB1-B7DF-B968910379A9}" destId="{2CAF7833-E629-4AD9-A08D-AC4F61EC2134}" srcOrd="3" destOrd="0" presId="urn:microsoft.com/office/officeart/2005/8/layout/default#13"/>
    <dgm:cxn modelId="{98C4EDC6-965D-4706-B6D0-0C6291C49130}" type="presParOf" srcId="{763EC6B5-BFDE-4CB1-B7DF-B968910379A9}" destId="{6AA388EF-C9EC-4F27-B9A6-6278E18C7880}" srcOrd="4" destOrd="0" presId="urn:microsoft.com/office/officeart/2005/8/layout/default#1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F0E4430A-2C1B-4037-AD18-822228ED9404}" type="doc">
      <dgm:prSet loTypeId="urn:microsoft.com/office/officeart/2005/8/layout/default#14" loCatId="list" qsTypeId="urn:microsoft.com/office/officeart/2005/8/quickstyle/simple1" qsCatId="simple" csTypeId="urn:microsoft.com/office/officeart/2005/8/colors/accent1_2" csCatId="accent1" phldr="1"/>
      <dgm:spPr/>
      <dgm:t>
        <a:bodyPr/>
        <a:lstStyle/>
        <a:p>
          <a:endParaRPr lang="fr-FR"/>
        </a:p>
      </dgm:t>
    </dgm:pt>
    <dgm:pt modelId="{B80BB113-B5A7-4F40-A8F6-AA8ECAF65A62}">
      <dgm:prSet phldrT="[Texte]" custT="1"/>
      <dgm:spPr/>
      <dgm:t>
        <a:bodyPr/>
        <a:lstStyle/>
        <a:p>
          <a:endParaRPr lang="fr-FR" sz="1600" b="1" dirty="0" smtClean="0"/>
        </a:p>
        <a:p>
          <a:r>
            <a:rPr lang="fr-FR" sz="1800" b="1" dirty="0" smtClean="0"/>
            <a:t>Tableau2 : </a:t>
          </a:r>
          <a:r>
            <a:rPr lang="fr-FR" sz="1800" b="1" u="sng" dirty="0" smtClean="0"/>
            <a:t>Relatif à la nature des activités génératrices créées</a:t>
          </a:r>
        </a:p>
        <a:p>
          <a:r>
            <a:rPr lang="fr-FR" sz="1800" b="1" u="sng" dirty="0" smtClean="0"/>
            <a:t>selon la fréquence et par an :</a:t>
          </a:r>
        </a:p>
        <a:p>
          <a:endParaRPr lang="fr-FR" sz="1600" dirty="0" smtClean="0"/>
        </a:p>
        <a:p>
          <a:endParaRPr lang="fr-FR" sz="1600" dirty="0" smtClean="0"/>
        </a:p>
        <a:p>
          <a:endParaRPr lang="fr-FR" sz="1600" dirty="0" smtClean="0"/>
        </a:p>
        <a:p>
          <a:endParaRPr lang="fr-FR" sz="1600" dirty="0" smtClean="0"/>
        </a:p>
        <a:p>
          <a:endParaRPr lang="fr-FR" sz="1600" dirty="0" smtClean="0"/>
        </a:p>
        <a:p>
          <a:endParaRPr lang="fr-FR" sz="1600" dirty="0" smtClean="0"/>
        </a:p>
        <a:p>
          <a:endParaRPr lang="fr-FR" sz="1600" dirty="0" smtClean="0"/>
        </a:p>
        <a:p>
          <a:endParaRPr lang="fr-FR" sz="1600" dirty="0" smtClean="0"/>
        </a:p>
        <a:p>
          <a:endParaRPr lang="fr-FR" sz="1600" dirty="0" smtClean="0"/>
        </a:p>
        <a:p>
          <a:endParaRPr lang="fr-FR" sz="1600" dirty="0" smtClean="0"/>
        </a:p>
        <a:p>
          <a:endParaRPr lang="fr-FR" sz="1600" dirty="0" smtClean="0"/>
        </a:p>
        <a:p>
          <a:endParaRPr lang="fr-FR" sz="1600" dirty="0" smtClean="0"/>
        </a:p>
        <a:p>
          <a:endParaRPr lang="fr-FR" sz="1600" dirty="0"/>
        </a:p>
      </dgm:t>
    </dgm:pt>
    <dgm:pt modelId="{3606F869-1DAE-4311-A8AC-03FB27DFC859}" type="parTrans" cxnId="{0DAEAB9D-7D17-4763-82E2-A7A620656A75}">
      <dgm:prSet/>
      <dgm:spPr/>
      <dgm:t>
        <a:bodyPr/>
        <a:lstStyle/>
        <a:p>
          <a:endParaRPr lang="fr-FR"/>
        </a:p>
      </dgm:t>
    </dgm:pt>
    <dgm:pt modelId="{AD6D19FC-C2DD-439C-A5C8-DC4C94F704E6}" type="sibTrans" cxnId="{0DAEAB9D-7D17-4763-82E2-A7A620656A75}">
      <dgm:prSet/>
      <dgm:spPr/>
      <dgm:t>
        <a:bodyPr/>
        <a:lstStyle/>
        <a:p>
          <a:endParaRPr lang="fr-FR"/>
        </a:p>
      </dgm:t>
    </dgm:pt>
    <dgm:pt modelId="{6877753C-07B2-4F5A-9754-2606FC1A23C3}" type="pres">
      <dgm:prSet presAssocID="{F0E4430A-2C1B-4037-AD18-822228ED9404}" presName="diagram" presStyleCnt="0">
        <dgm:presLayoutVars>
          <dgm:dir/>
          <dgm:resizeHandles val="exact"/>
        </dgm:presLayoutVars>
      </dgm:prSet>
      <dgm:spPr/>
      <dgm:t>
        <a:bodyPr/>
        <a:lstStyle/>
        <a:p>
          <a:endParaRPr lang="fr-FR"/>
        </a:p>
      </dgm:t>
    </dgm:pt>
    <dgm:pt modelId="{B3D2B782-20E4-4B0F-94F8-C0DEF5BC0E14}" type="pres">
      <dgm:prSet presAssocID="{B80BB113-B5A7-4F40-A8F6-AA8ECAF65A62}" presName="node" presStyleLbl="node1" presStyleIdx="0" presStyleCnt="1" custScaleX="111208" custScaleY="135935" custLinFactNeighborX="-516" custLinFactNeighborY="-4822">
        <dgm:presLayoutVars>
          <dgm:bulletEnabled val="1"/>
        </dgm:presLayoutVars>
      </dgm:prSet>
      <dgm:spPr/>
      <dgm:t>
        <a:bodyPr/>
        <a:lstStyle/>
        <a:p>
          <a:endParaRPr lang="fr-FR"/>
        </a:p>
      </dgm:t>
    </dgm:pt>
  </dgm:ptLst>
  <dgm:cxnLst>
    <dgm:cxn modelId="{0DAEAB9D-7D17-4763-82E2-A7A620656A75}" srcId="{F0E4430A-2C1B-4037-AD18-822228ED9404}" destId="{B80BB113-B5A7-4F40-A8F6-AA8ECAF65A62}" srcOrd="0" destOrd="0" parTransId="{3606F869-1DAE-4311-A8AC-03FB27DFC859}" sibTransId="{AD6D19FC-C2DD-439C-A5C8-DC4C94F704E6}"/>
    <dgm:cxn modelId="{52012B16-B500-4EFD-BD66-708C70C59F28}" type="presOf" srcId="{F0E4430A-2C1B-4037-AD18-822228ED9404}" destId="{6877753C-07B2-4F5A-9754-2606FC1A23C3}" srcOrd="0" destOrd="0" presId="urn:microsoft.com/office/officeart/2005/8/layout/default#14"/>
    <dgm:cxn modelId="{B5BEFE66-E658-484F-BF98-10D7F5852334}" type="presOf" srcId="{B80BB113-B5A7-4F40-A8F6-AA8ECAF65A62}" destId="{B3D2B782-20E4-4B0F-94F8-C0DEF5BC0E14}" srcOrd="0" destOrd="0" presId="urn:microsoft.com/office/officeart/2005/8/layout/default#14"/>
    <dgm:cxn modelId="{1446F199-777D-454F-90DC-E55BD28B750E}" type="presParOf" srcId="{6877753C-07B2-4F5A-9754-2606FC1A23C3}" destId="{B3D2B782-20E4-4B0F-94F8-C0DEF5BC0E14}" srcOrd="0" destOrd="0" presId="urn:microsoft.com/office/officeart/2005/8/layout/default#1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598B7322-A5F6-4CF7-8E53-793E426DCECE}" type="doc">
      <dgm:prSet loTypeId="urn:microsoft.com/office/officeart/2005/8/layout/default#15" loCatId="list" qsTypeId="urn:microsoft.com/office/officeart/2005/8/quickstyle/simple1" qsCatId="simple" csTypeId="urn:microsoft.com/office/officeart/2005/8/colors/accent1_2" csCatId="accent1" phldr="1"/>
      <dgm:spPr/>
      <dgm:t>
        <a:bodyPr/>
        <a:lstStyle/>
        <a:p>
          <a:endParaRPr lang="fr-FR"/>
        </a:p>
      </dgm:t>
    </dgm:pt>
    <dgm:pt modelId="{9433C1B8-69DB-4897-BB1F-8C389492AEAB}">
      <dgm:prSet phldrT="[Texte]" custT="1"/>
      <dgm:spPr/>
      <dgm:t>
        <a:bodyPr/>
        <a:lstStyle/>
        <a:p>
          <a:pPr algn="ctr"/>
          <a:endParaRPr lang="fr-FR" sz="1800" b="1" dirty="0" smtClean="0"/>
        </a:p>
        <a:p>
          <a:pPr algn="ctr"/>
          <a:endParaRPr lang="fr-FR" sz="1800" b="1" dirty="0" smtClean="0"/>
        </a:p>
        <a:p>
          <a:pPr algn="ctr"/>
          <a:endParaRPr lang="fr-FR" sz="1800" b="1" dirty="0" smtClean="0"/>
        </a:p>
        <a:p>
          <a:pPr algn="ctr"/>
          <a:endParaRPr lang="fr-FR" sz="1800" b="1" dirty="0" smtClean="0"/>
        </a:p>
        <a:p>
          <a:pPr algn="ctr"/>
          <a:endParaRPr lang="fr-FR" sz="1800" b="1" dirty="0" smtClean="0"/>
        </a:p>
        <a:p>
          <a:pPr algn="just"/>
          <a:r>
            <a:rPr lang="fr-FR" sz="2000" dirty="0" smtClean="0"/>
            <a:t>Le programme de formation professionnelle et d’insertion de jeunes handicapés initié au titre de l’année scolaire 2015-2016 à bénéficié à 84 jeunes handicapés (54 sourds et 30 aveugles) qui n’ont pas pu dépasser le niveau primaire de l’enseignement spécialisé dispensé par le centre.</a:t>
          </a:r>
        </a:p>
        <a:p>
          <a:pPr algn="just"/>
          <a:r>
            <a:rPr lang="fr-FR" sz="2000" dirty="0" smtClean="0"/>
            <a:t>Ce programme de formation sera accompagné d’activités génératrices dans les domaines de formation avec l’appui financier du centre.</a:t>
          </a:r>
          <a:endParaRPr lang="fr-FR" sz="2000" b="1" dirty="0" smtClean="0"/>
        </a:p>
        <a:p>
          <a:pPr algn="ctr"/>
          <a:endParaRPr lang="fr-FR" sz="1800" b="1" dirty="0" smtClean="0"/>
        </a:p>
        <a:p>
          <a:pPr algn="ctr"/>
          <a:endParaRPr lang="fr-FR" sz="1800" b="1" dirty="0" smtClean="0"/>
        </a:p>
        <a:p>
          <a:pPr algn="ctr"/>
          <a:endParaRPr lang="fr-FR" sz="1800" b="1" dirty="0" smtClean="0"/>
        </a:p>
        <a:p>
          <a:pPr algn="ctr"/>
          <a:endParaRPr lang="fr-FR" sz="1800" b="1" dirty="0" smtClean="0"/>
        </a:p>
        <a:p>
          <a:pPr algn="ctr"/>
          <a:endParaRPr lang="fr-FR" sz="1800" b="1" dirty="0" smtClean="0"/>
        </a:p>
        <a:p>
          <a:pPr algn="ctr"/>
          <a:endParaRPr lang="fr-FR" sz="1800" b="1" dirty="0" smtClean="0"/>
        </a:p>
        <a:p>
          <a:pPr algn="ctr"/>
          <a:endParaRPr lang="fr-FR" sz="1800" b="1" dirty="0" smtClean="0"/>
        </a:p>
        <a:p>
          <a:pPr algn="ctr"/>
          <a:endParaRPr lang="fr-FR" sz="1800" dirty="0"/>
        </a:p>
      </dgm:t>
    </dgm:pt>
    <dgm:pt modelId="{1EC17456-E21A-4D86-AA52-5BBB4F7C20E7}" type="parTrans" cxnId="{8E73E43C-CB9F-4BD2-8AF3-B182B262D2FF}">
      <dgm:prSet/>
      <dgm:spPr/>
      <dgm:t>
        <a:bodyPr/>
        <a:lstStyle/>
        <a:p>
          <a:endParaRPr lang="fr-FR"/>
        </a:p>
      </dgm:t>
    </dgm:pt>
    <dgm:pt modelId="{1B6481CB-2D16-4AAF-AF32-BB781DA4C603}" type="sibTrans" cxnId="{8E73E43C-CB9F-4BD2-8AF3-B182B262D2FF}">
      <dgm:prSet/>
      <dgm:spPr/>
      <dgm:t>
        <a:bodyPr/>
        <a:lstStyle/>
        <a:p>
          <a:endParaRPr lang="fr-FR"/>
        </a:p>
      </dgm:t>
    </dgm:pt>
    <dgm:pt modelId="{F29FBBB2-8D50-42D5-A881-CFC5EA4699E2}" type="pres">
      <dgm:prSet presAssocID="{598B7322-A5F6-4CF7-8E53-793E426DCECE}" presName="diagram" presStyleCnt="0">
        <dgm:presLayoutVars>
          <dgm:dir/>
          <dgm:resizeHandles val="exact"/>
        </dgm:presLayoutVars>
      </dgm:prSet>
      <dgm:spPr/>
      <dgm:t>
        <a:bodyPr/>
        <a:lstStyle/>
        <a:p>
          <a:endParaRPr lang="fr-FR"/>
        </a:p>
      </dgm:t>
    </dgm:pt>
    <dgm:pt modelId="{32A20AF6-DD59-4DCF-874C-5924D40863F2}" type="pres">
      <dgm:prSet presAssocID="{9433C1B8-69DB-4897-BB1F-8C389492AEAB}" presName="node" presStyleLbl="node1" presStyleIdx="0" presStyleCnt="1" custLinFactNeighborX="-49" custLinFactNeighborY="-22602">
        <dgm:presLayoutVars>
          <dgm:bulletEnabled val="1"/>
        </dgm:presLayoutVars>
      </dgm:prSet>
      <dgm:spPr/>
      <dgm:t>
        <a:bodyPr/>
        <a:lstStyle/>
        <a:p>
          <a:endParaRPr lang="fr-FR"/>
        </a:p>
      </dgm:t>
    </dgm:pt>
  </dgm:ptLst>
  <dgm:cxnLst>
    <dgm:cxn modelId="{8E73E43C-CB9F-4BD2-8AF3-B182B262D2FF}" srcId="{598B7322-A5F6-4CF7-8E53-793E426DCECE}" destId="{9433C1B8-69DB-4897-BB1F-8C389492AEAB}" srcOrd="0" destOrd="0" parTransId="{1EC17456-E21A-4D86-AA52-5BBB4F7C20E7}" sibTransId="{1B6481CB-2D16-4AAF-AF32-BB781DA4C603}"/>
    <dgm:cxn modelId="{9E29F54C-D9C8-44BC-99EA-3ED0F438706D}" type="presOf" srcId="{9433C1B8-69DB-4897-BB1F-8C389492AEAB}" destId="{32A20AF6-DD59-4DCF-874C-5924D40863F2}" srcOrd="0" destOrd="0" presId="urn:microsoft.com/office/officeart/2005/8/layout/default#15"/>
    <dgm:cxn modelId="{B9DAD4E7-18DB-4604-BC75-2C914C8FA2CA}" type="presOf" srcId="{598B7322-A5F6-4CF7-8E53-793E426DCECE}" destId="{F29FBBB2-8D50-42D5-A881-CFC5EA4699E2}" srcOrd="0" destOrd="0" presId="urn:microsoft.com/office/officeart/2005/8/layout/default#15"/>
    <dgm:cxn modelId="{EBDCF62D-09BE-4BA4-B3F2-AA64EA4ACD73}" type="presParOf" srcId="{F29FBBB2-8D50-42D5-A881-CFC5EA4699E2}" destId="{32A20AF6-DD59-4DCF-874C-5924D40863F2}" srcOrd="0" destOrd="0" presId="urn:microsoft.com/office/officeart/2005/8/layout/default#1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26B6B805-A304-45BE-BE54-ABAD33DA0A8F}" type="doc">
      <dgm:prSet loTypeId="urn:microsoft.com/office/officeart/2005/8/layout/default#16" loCatId="list" qsTypeId="urn:microsoft.com/office/officeart/2005/8/quickstyle/simple1" qsCatId="simple" csTypeId="urn:microsoft.com/office/officeart/2005/8/colors/accent1_2" csCatId="accent1" phldr="1"/>
      <dgm:spPr/>
      <dgm:t>
        <a:bodyPr/>
        <a:lstStyle/>
        <a:p>
          <a:endParaRPr lang="fr-FR"/>
        </a:p>
      </dgm:t>
    </dgm:pt>
    <dgm:pt modelId="{32EF7236-1AFD-4A59-8D15-69F04FE414CA}">
      <dgm:prSet phldrT="[Texte]" custT="1"/>
      <dgm:spPr/>
      <dgm:t>
        <a:bodyPr/>
        <a:lstStyle/>
        <a:p>
          <a:endParaRPr lang="fr-FR" sz="1800" dirty="0" smtClean="0"/>
        </a:p>
        <a:p>
          <a:r>
            <a:rPr lang="fr-FR" sz="1800" dirty="0" smtClean="0"/>
            <a:t>Le tableau ci-après récapitule les données relatives à ce programme :</a:t>
          </a:r>
        </a:p>
        <a:p>
          <a:endParaRPr lang="fr-FR" sz="1800" dirty="0" smtClean="0"/>
        </a:p>
        <a:p>
          <a:endParaRPr lang="fr-FR" sz="1800" dirty="0" smtClean="0"/>
        </a:p>
        <a:p>
          <a:endParaRPr lang="fr-FR" sz="1800" dirty="0" smtClean="0"/>
        </a:p>
        <a:p>
          <a:endParaRPr lang="fr-FR" sz="1800" dirty="0" smtClean="0"/>
        </a:p>
        <a:p>
          <a:endParaRPr lang="fr-FR" sz="1800" dirty="0" smtClean="0"/>
        </a:p>
        <a:p>
          <a:endParaRPr lang="fr-FR" sz="1800" dirty="0" smtClean="0"/>
        </a:p>
        <a:p>
          <a:endParaRPr lang="fr-FR" sz="1800" dirty="0" smtClean="0"/>
        </a:p>
        <a:p>
          <a:endParaRPr lang="fr-FR" sz="1800" dirty="0" smtClean="0"/>
        </a:p>
        <a:p>
          <a:endParaRPr lang="fr-FR" sz="1800" dirty="0" smtClean="0"/>
        </a:p>
        <a:p>
          <a:endParaRPr lang="fr-FR" sz="1800" dirty="0" smtClean="0"/>
        </a:p>
        <a:p>
          <a:endParaRPr lang="fr-FR" sz="1800" dirty="0" smtClean="0"/>
        </a:p>
        <a:p>
          <a:endParaRPr lang="fr-FR" sz="1800" dirty="0" smtClean="0"/>
        </a:p>
        <a:p>
          <a:endParaRPr lang="fr-FR" sz="1800" dirty="0"/>
        </a:p>
      </dgm:t>
    </dgm:pt>
    <dgm:pt modelId="{2D50D8BC-98EB-474C-BBF4-21585F3A787D}" type="parTrans" cxnId="{BE7C3C3A-00C4-41FE-BAFA-EE8CC2F19C1B}">
      <dgm:prSet/>
      <dgm:spPr/>
      <dgm:t>
        <a:bodyPr/>
        <a:lstStyle/>
        <a:p>
          <a:endParaRPr lang="fr-FR"/>
        </a:p>
      </dgm:t>
    </dgm:pt>
    <dgm:pt modelId="{3E348E45-6C2B-4B46-BC77-2D445100CDA2}" type="sibTrans" cxnId="{BE7C3C3A-00C4-41FE-BAFA-EE8CC2F19C1B}">
      <dgm:prSet/>
      <dgm:spPr/>
      <dgm:t>
        <a:bodyPr/>
        <a:lstStyle/>
        <a:p>
          <a:endParaRPr lang="fr-FR"/>
        </a:p>
      </dgm:t>
    </dgm:pt>
    <dgm:pt modelId="{F0391187-8D31-4A7D-8A19-1D2E04AEFA38}" type="pres">
      <dgm:prSet presAssocID="{26B6B805-A304-45BE-BE54-ABAD33DA0A8F}" presName="diagram" presStyleCnt="0">
        <dgm:presLayoutVars>
          <dgm:dir/>
          <dgm:resizeHandles val="exact"/>
        </dgm:presLayoutVars>
      </dgm:prSet>
      <dgm:spPr/>
      <dgm:t>
        <a:bodyPr/>
        <a:lstStyle/>
        <a:p>
          <a:endParaRPr lang="fr-FR"/>
        </a:p>
      </dgm:t>
    </dgm:pt>
    <dgm:pt modelId="{721F78C3-853A-4320-A11B-E4518952869C}" type="pres">
      <dgm:prSet presAssocID="{32EF7236-1AFD-4A59-8D15-69F04FE414CA}" presName="node" presStyleLbl="node1" presStyleIdx="0" presStyleCnt="1" custScaleX="117094" custScaleY="136671">
        <dgm:presLayoutVars>
          <dgm:bulletEnabled val="1"/>
        </dgm:presLayoutVars>
      </dgm:prSet>
      <dgm:spPr/>
      <dgm:t>
        <a:bodyPr/>
        <a:lstStyle/>
        <a:p>
          <a:endParaRPr lang="fr-FR"/>
        </a:p>
      </dgm:t>
    </dgm:pt>
  </dgm:ptLst>
  <dgm:cxnLst>
    <dgm:cxn modelId="{43F992E6-DE70-4112-A335-A2365DB89016}" type="presOf" srcId="{32EF7236-1AFD-4A59-8D15-69F04FE414CA}" destId="{721F78C3-853A-4320-A11B-E4518952869C}" srcOrd="0" destOrd="0" presId="urn:microsoft.com/office/officeart/2005/8/layout/default#16"/>
    <dgm:cxn modelId="{BE7C3C3A-00C4-41FE-BAFA-EE8CC2F19C1B}" srcId="{26B6B805-A304-45BE-BE54-ABAD33DA0A8F}" destId="{32EF7236-1AFD-4A59-8D15-69F04FE414CA}" srcOrd="0" destOrd="0" parTransId="{2D50D8BC-98EB-474C-BBF4-21585F3A787D}" sibTransId="{3E348E45-6C2B-4B46-BC77-2D445100CDA2}"/>
    <dgm:cxn modelId="{03D45E11-50B5-4EC3-A083-5438F1F86CCC}" type="presOf" srcId="{26B6B805-A304-45BE-BE54-ABAD33DA0A8F}" destId="{F0391187-8D31-4A7D-8A19-1D2E04AEFA38}" srcOrd="0" destOrd="0" presId="urn:microsoft.com/office/officeart/2005/8/layout/default#16"/>
    <dgm:cxn modelId="{0F1E833F-EDD7-4BE0-B304-7B70902096DA}" type="presParOf" srcId="{F0391187-8D31-4A7D-8A19-1D2E04AEFA38}" destId="{721F78C3-853A-4320-A11B-E4518952869C}" srcOrd="0" destOrd="0" presId="urn:microsoft.com/office/officeart/2005/8/layout/default#1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25D4E0A6-848A-4E09-B87A-E8542F0E82AE}" type="doc">
      <dgm:prSet loTypeId="urn:microsoft.com/office/officeart/2005/8/layout/default#17" loCatId="list" qsTypeId="urn:microsoft.com/office/officeart/2005/8/quickstyle/simple1" qsCatId="simple" csTypeId="urn:microsoft.com/office/officeart/2005/8/colors/accent1_2" csCatId="accent1" phldr="1"/>
      <dgm:spPr/>
      <dgm:t>
        <a:bodyPr/>
        <a:lstStyle/>
        <a:p>
          <a:endParaRPr lang="fr-FR"/>
        </a:p>
      </dgm:t>
    </dgm:pt>
    <dgm:pt modelId="{2A030CB1-22C7-488F-9CF1-3C3E2659DF73}">
      <dgm:prSet phldrT="[Texte]" custT="1"/>
      <dgm:spPr/>
      <dgm:t>
        <a:bodyPr/>
        <a:lstStyle/>
        <a:p>
          <a:pPr algn="just"/>
          <a:r>
            <a:rPr lang="fr-FR" sz="1800" dirty="0" smtClean="0"/>
            <a:t>En collaboration avec les pouvoirs, certaines organisations de personnes handicapées ont pu mettre en place et gérer des programmes d’insertion de leurs membres à savoir :</a:t>
          </a:r>
        </a:p>
        <a:p>
          <a:pPr algn="just"/>
          <a:r>
            <a:rPr lang="fr-FR" sz="1800" dirty="0" smtClean="0"/>
            <a:t>-L’association Mauritanienne pour la promotion des handicapés de la Lèpre a réalisé au cours  des dix dernières années  un programme d’insertion de dizaines de handicapés guéris de la lèpre à travers le gardiennage de voitures et de microprojets générateurs de revenus.</a:t>
          </a:r>
        </a:p>
        <a:p>
          <a:pPr algn="just"/>
          <a:r>
            <a:rPr lang="fr-FR" sz="1800" dirty="0" smtClean="0"/>
            <a:t>-L’Action pour le Développement Social en Mauritanie a mis en place un atelier de production d’aides techniques qui a permis de recruter 4 personnes dont 2 handicapés. </a:t>
          </a:r>
        </a:p>
        <a:p>
          <a:pPr algn="just"/>
          <a:r>
            <a:rPr lang="fr-FR" sz="1800" dirty="0" smtClean="0"/>
            <a:t>-Les associations de personnes handicapées ont créées en 2016, 120 microprojets(10 collectifs) remboursables au profit de leurs membres.</a:t>
          </a:r>
          <a:endParaRPr lang="fr-FR" sz="1800" dirty="0"/>
        </a:p>
      </dgm:t>
    </dgm:pt>
    <dgm:pt modelId="{925B4038-A4CB-4C04-B361-F29AE7ECA9AD}" type="parTrans" cxnId="{3FFD1D82-CF9F-4FAE-99B0-9A7B8642076F}">
      <dgm:prSet/>
      <dgm:spPr/>
      <dgm:t>
        <a:bodyPr/>
        <a:lstStyle/>
        <a:p>
          <a:endParaRPr lang="fr-FR"/>
        </a:p>
      </dgm:t>
    </dgm:pt>
    <dgm:pt modelId="{0D335A58-F465-48B8-8033-0C3AA34CF4A4}" type="sibTrans" cxnId="{3FFD1D82-CF9F-4FAE-99B0-9A7B8642076F}">
      <dgm:prSet/>
      <dgm:spPr/>
      <dgm:t>
        <a:bodyPr/>
        <a:lstStyle/>
        <a:p>
          <a:endParaRPr lang="fr-FR"/>
        </a:p>
      </dgm:t>
    </dgm:pt>
    <dgm:pt modelId="{084BC3EE-6575-4879-A0F5-4DD7739B225F}" type="pres">
      <dgm:prSet presAssocID="{25D4E0A6-848A-4E09-B87A-E8542F0E82AE}" presName="diagram" presStyleCnt="0">
        <dgm:presLayoutVars>
          <dgm:dir/>
          <dgm:resizeHandles val="exact"/>
        </dgm:presLayoutVars>
      </dgm:prSet>
      <dgm:spPr/>
      <dgm:t>
        <a:bodyPr/>
        <a:lstStyle/>
        <a:p>
          <a:endParaRPr lang="fr-FR"/>
        </a:p>
      </dgm:t>
    </dgm:pt>
    <dgm:pt modelId="{815D09E2-1A47-40D7-B8AC-3C0017CA873B}" type="pres">
      <dgm:prSet presAssocID="{2A030CB1-22C7-488F-9CF1-3C3E2659DF73}" presName="node" presStyleLbl="node1" presStyleIdx="0" presStyleCnt="1">
        <dgm:presLayoutVars>
          <dgm:bulletEnabled val="1"/>
        </dgm:presLayoutVars>
      </dgm:prSet>
      <dgm:spPr/>
      <dgm:t>
        <a:bodyPr/>
        <a:lstStyle/>
        <a:p>
          <a:endParaRPr lang="fr-FR"/>
        </a:p>
      </dgm:t>
    </dgm:pt>
  </dgm:ptLst>
  <dgm:cxnLst>
    <dgm:cxn modelId="{3FFD1D82-CF9F-4FAE-99B0-9A7B8642076F}" srcId="{25D4E0A6-848A-4E09-B87A-E8542F0E82AE}" destId="{2A030CB1-22C7-488F-9CF1-3C3E2659DF73}" srcOrd="0" destOrd="0" parTransId="{925B4038-A4CB-4C04-B361-F29AE7ECA9AD}" sibTransId="{0D335A58-F465-48B8-8033-0C3AA34CF4A4}"/>
    <dgm:cxn modelId="{7F53A9B6-AF01-43C4-8E4B-EA7271515646}" type="presOf" srcId="{2A030CB1-22C7-488F-9CF1-3C3E2659DF73}" destId="{815D09E2-1A47-40D7-B8AC-3C0017CA873B}" srcOrd="0" destOrd="0" presId="urn:microsoft.com/office/officeart/2005/8/layout/default#17"/>
    <dgm:cxn modelId="{E04F8888-FB95-4494-A471-C0312ADAF62A}" type="presOf" srcId="{25D4E0A6-848A-4E09-B87A-E8542F0E82AE}" destId="{084BC3EE-6575-4879-A0F5-4DD7739B225F}" srcOrd="0" destOrd="0" presId="urn:microsoft.com/office/officeart/2005/8/layout/default#17"/>
    <dgm:cxn modelId="{31AF893C-0878-4B18-816E-49925256F6DF}" type="presParOf" srcId="{084BC3EE-6575-4879-A0F5-4DD7739B225F}" destId="{815D09E2-1A47-40D7-B8AC-3C0017CA873B}" srcOrd="0" destOrd="0" presId="urn:microsoft.com/office/officeart/2005/8/layout/default#17"/>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C5603B97-2BBF-4500-A9D1-84A84FFFFEA3}" type="doc">
      <dgm:prSet loTypeId="urn:microsoft.com/office/officeart/2005/8/layout/default#18" loCatId="list" qsTypeId="urn:microsoft.com/office/officeart/2005/8/quickstyle/simple1" qsCatId="simple" csTypeId="urn:microsoft.com/office/officeart/2005/8/colors/accent1_2" csCatId="accent1" phldr="1"/>
      <dgm:spPr/>
      <dgm:t>
        <a:bodyPr/>
        <a:lstStyle/>
        <a:p>
          <a:endParaRPr lang="fr-FR"/>
        </a:p>
      </dgm:t>
    </dgm:pt>
    <dgm:pt modelId="{CC769937-D491-4867-85C8-78A574D975CC}">
      <dgm:prSet phldrT="[Texte]" custT="1"/>
      <dgm:spPr/>
      <dgm:t>
        <a:bodyPr/>
        <a:lstStyle/>
        <a:p>
          <a:pPr algn="just"/>
          <a:endParaRPr lang="fr-FR" sz="1800" dirty="0" smtClean="0"/>
        </a:p>
        <a:p>
          <a:pPr algn="just"/>
          <a:endParaRPr lang="fr-FR" sz="1800" dirty="0" smtClean="0"/>
        </a:p>
        <a:p>
          <a:pPr algn="just"/>
          <a:endParaRPr lang="fr-FR" sz="1800" dirty="0" smtClean="0"/>
        </a:p>
        <a:p>
          <a:pPr algn="just"/>
          <a:endParaRPr lang="fr-FR" sz="1800" dirty="0" smtClean="0"/>
        </a:p>
        <a:p>
          <a:pPr algn="just"/>
          <a:endParaRPr lang="fr-FR" sz="1800" dirty="0" smtClean="0"/>
        </a:p>
        <a:p>
          <a:pPr algn="just"/>
          <a:endParaRPr lang="fr-FR" sz="1800" dirty="0" smtClean="0"/>
        </a:p>
        <a:p>
          <a:pPr algn="just"/>
          <a:endParaRPr lang="fr-FR" sz="1800" dirty="0" smtClean="0"/>
        </a:p>
        <a:p>
          <a:pPr algn="just"/>
          <a:endParaRPr lang="fr-FR" sz="1800" dirty="0" smtClean="0"/>
        </a:p>
        <a:p>
          <a:pPr algn="just"/>
          <a:endParaRPr lang="fr-FR" sz="1800" dirty="0" smtClean="0"/>
        </a:p>
        <a:p>
          <a:pPr algn="just"/>
          <a:endParaRPr lang="fr-FR" sz="1800" dirty="0" smtClean="0"/>
        </a:p>
        <a:p>
          <a:pPr algn="just"/>
          <a:endParaRPr lang="fr-FR" sz="2000" dirty="0" smtClean="0"/>
        </a:p>
        <a:p>
          <a:pPr algn="just"/>
          <a:endParaRPr lang="fr-FR" sz="2000" dirty="0" smtClean="0"/>
        </a:p>
        <a:p>
          <a:pPr algn="just"/>
          <a:endParaRPr lang="fr-FR" sz="2000" dirty="0" smtClean="0"/>
        </a:p>
        <a:p>
          <a:pPr algn="just"/>
          <a:r>
            <a:rPr lang="fr-FR" sz="1800" dirty="0" smtClean="0"/>
            <a:t>Les activités du plan d’action 2016-2020 du conseil multisectoriel </a:t>
          </a:r>
        </a:p>
        <a:p>
          <a:pPr algn="just"/>
          <a:r>
            <a:rPr lang="fr-FR" sz="1800" dirty="0" smtClean="0"/>
            <a:t>chargé des personnes handicapées vont contribuer à la promotion de l’accès des personnes handicapées à l’emploi au niveau de ses domaines d’intervention :</a:t>
          </a:r>
        </a:p>
        <a:p>
          <a:pPr algn="just"/>
          <a:r>
            <a:rPr lang="fr-FR" sz="1800" b="1" u="sng" dirty="0" smtClean="0"/>
            <a:t>Domaine d’intervention VII: Formation professionnelle :</a:t>
          </a:r>
          <a:endParaRPr lang="fr-FR" sz="1800" b="1" dirty="0" smtClean="0"/>
        </a:p>
        <a:p>
          <a:pPr algn="just"/>
          <a:r>
            <a:rPr lang="fr-FR" sz="1800" dirty="0" smtClean="0"/>
            <a:t>-Construction et équipement d’un complexe intégré de formation professionnelle accessible aux différentes catégories de  handicap</a:t>
          </a:r>
        </a:p>
        <a:p>
          <a:pPr algn="just"/>
          <a:r>
            <a:rPr lang="fr-FR" sz="1800" dirty="0" smtClean="0"/>
            <a:t>-Renforcement des filières de formation existantes au niveau du centre de formation et de promotion sociale des enfants en situation de handicap</a:t>
          </a:r>
        </a:p>
        <a:p>
          <a:pPr algn="just"/>
          <a:r>
            <a:rPr lang="fr-FR" sz="1800" dirty="0" smtClean="0"/>
            <a:t>-Aménagement raisonnable des centres de formation professionnelle existants pour les rendre accessibles aux Personnes Handicapées</a:t>
          </a:r>
        </a:p>
        <a:p>
          <a:pPr algn="just"/>
          <a:r>
            <a:rPr lang="fr-FR" sz="1800" dirty="0" smtClean="0"/>
            <a:t>-Adoption du décret portant création d’un fonds d’insertion professionnelle des personnes handicapées</a:t>
          </a:r>
        </a:p>
        <a:p>
          <a:pPr algn="just"/>
          <a:endParaRPr lang="fr-FR" sz="1800" dirty="0" smtClean="0"/>
        </a:p>
        <a:p>
          <a:pPr algn="just"/>
          <a:endParaRPr lang="fr-FR" sz="1800" dirty="0" smtClean="0"/>
        </a:p>
        <a:p>
          <a:pPr algn="just"/>
          <a:endParaRPr lang="fr-FR" sz="1800" dirty="0" smtClean="0"/>
        </a:p>
        <a:p>
          <a:pPr algn="just"/>
          <a:endParaRPr lang="fr-FR" sz="1800" dirty="0" smtClean="0"/>
        </a:p>
        <a:p>
          <a:pPr algn="just"/>
          <a:endParaRPr lang="fr-FR" sz="1800" dirty="0" smtClean="0"/>
        </a:p>
        <a:p>
          <a:pPr algn="just"/>
          <a:endParaRPr lang="fr-FR" sz="1800" dirty="0" smtClean="0"/>
        </a:p>
        <a:p>
          <a:pPr algn="just"/>
          <a:endParaRPr lang="fr-FR" sz="1800" dirty="0" smtClean="0"/>
        </a:p>
        <a:p>
          <a:pPr algn="just"/>
          <a:endParaRPr lang="fr-FR" sz="1800" dirty="0" smtClean="0"/>
        </a:p>
        <a:p>
          <a:pPr algn="just"/>
          <a:endParaRPr lang="fr-FR" sz="1800" dirty="0" smtClean="0"/>
        </a:p>
        <a:p>
          <a:pPr algn="just"/>
          <a:endParaRPr lang="fr-FR" sz="1800" dirty="0" smtClean="0"/>
        </a:p>
        <a:p>
          <a:pPr algn="just"/>
          <a:endParaRPr lang="fr-FR" sz="1800" dirty="0" smtClean="0"/>
        </a:p>
        <a:p>
          <a:pPr algn="just"/>
          <a:endParaRPr lang="fr-FR" sz="1800" dirty="0" smtClean="0"/>
        </a:p>
        <a:p>
          <a:pPr algn="just"/>
          <a:endParaRPr lang="fr-FR" sz="1800" dirty="0" smtClean="0"/>
        </a:p>
        <a:p>
          <a:pPr algn="just"/>
          <a:endParaRPr lang="fr-FR" sz="1800" dirty="0"/>
        </a:p>
      </dgm:t>
    </dgm:pt>
    <dgm:pt modelId="{0DEAB9F6-F7D1-45E3-B6E7-357619CF4501}" type="parTrans" cxnId="{A5489641-8F9B-49C6-A1D8-9EB6B1D5BB8C}">
      <dgm:prSet/>
      <dgm:spPr/>
      <dgm:t>
        <a:bodyPr/>
        <a:lstStyle/>
        <a:p>
          <a:endParaRPr lang="fr-FR"/>
        </a:p>
      </dgm:t>
    </dgm:pt>
    <dgm:pt modelId="{86593D36-8D48-4028-BCAA-888EBF620D36}" type="sibTrans" cxnId="{A5489641-8F9B-49C6-A1D8-9EB6B1D5BB8C}">
      <dgm:prSet/>
      <dgm:spPr/>
      <dgm:t>
        <a:bodyPr/>
        <a:lstStyle/>
        <a:p>
          <a:endParaRPr lang="fr-FR"/>
        </a:p>
      </dgm:t>
    </dgm:pt>
    <dgm:pt modelId="{AA8FA8FD-58B1-417C-A1D3-E1260C0018B0}" type="pres">
      <dgm:prSet presAssocID="{C5603B97-2BBF-4500-A9D1-84A84FFFFEA3}" presName="diagram" presStyleCnt="0">
        <dgm:presLayoutVars>
          <dgm:dir/>
          <dgm:resizeHandles val="exact"/>
        </dgm:presLayoutVars>
      </dgm:prSet>
      <dgm:spPr/>
      <dgm:t>
        <a:bodyPr/>
        <a:lstStyle/>
        <a:p>
          <a:endParaRPr lang="fr-FR"/>
        </a:p>
      </dgm:t>
    </dgm:pt>
    <dgm:pt modelId="{16671DAB-6610-4DDB-A496-4D47FD94928D}" type="pres">
      <dgm:prSet presAssocID="{CC769937-D491-4867-85C8-78A574D975CC}" presName="node" presStyleLbl="node1" presStyleIdx="0" presStyleCnt="1" custScaleY="109717">
        <dgm:presLayoutVars>
          <dgm:bulletEnabled val="1"/>
        </dgm:presLayoutVars>
      </dgm:prSet>
      <dgm:spPr/>
      <dgm:t>
        <a:bodyPr/>
        <a:lstStyle/>
        <a:p>
          <a:endParaRPr lang="fr-FR"/>
        </a:p>
      </dgm:t>
    </dgm:pt>
  </dgm:ptLst>
  <dgm:cxnLst>
    <dgm:cxn modelId="{A5489641-8F9B-49C6-A1D8-9EB6B1D5BB8C}" srcId="{C5603B97-2BBF-4500-A9D1-84A84FFFFEA3}" destId="{CC769937-D491-4867-85C8-78A574D975CC}" srcOrd="0" destOrd="0" parTransId="{0DEAB9F6-F7D1-45E3-B6E7-357619CF4501}" sibTransId="{86593D36-8D48-4028-BCAA-888EBF620D36}"/>
    <dgm:cxn modelId="{804A55E8-3FD0-4DB4-8FFB-4692936028AF}" type="presOf" srcId="{C5603B97-2BBF-4500-A9D1-84A84FFFFEA3}" destId="{AA8FA8FD-58B1-417C-A1D3-E1260C0018B0}" srcOrd="0" destOrd="0" presId="urn:microsoft.com/office/officeart/2005/8/layout/default#18"/>
    <dgm:cxn modelId="{7478E64A-F9A0-4B50-B25E-2C5EE052B9F7}" type="presOf" srcId="{CC769937-D491-4867-85C8-78A574D975CC}" destId="{16671DAB-6610-4DDB-A496-4D47FD94928D}" srcOrd="0" destOrd="0" presId="urn:microsoft.com/office/officeart/2005/8/layout/default#18"/>
    <dgm:cxn modelId="{ED7662E2-78C9-49AA-BF93-DD4EC28B64AB}" type="presParOf" srcId="{AA8FA8FD-58B1-417C-A1D3-E1260C0018B0}" destId="{16671DAB-6610-4DDB-A496-4D47FD94928D}" srcOrd="0" destOrd="0" presId="urn:microsoft.com/office/officeart/2005/8/layout/default#18"/>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9A4FCB16-D459-4069-A581-BFA86AC2A835}" type="doc">
      <dgm:prSet loTypeId="urn:microsoft.com/office/officeart/2005/8/layout/default#19" loCatId="list" qsTypeId="urn:microsoft.com/office/officeart/2005/8/quickstyle/simple1" qsCatId="simple" csTypeId="urn:microsoft.com/office/officeart/2005/8/colors/accent1_2" csCatId="accent1" phldr="1"/>
      <dgm:spPr/>
      <dgm:t>
        <a:bodyPr/>
        <a:lstStyle/>
        <a:p>
          <a:endParaRPr lang="fr-FR"/>
        </a:p>
      </dgm:t>
    </dgm:pt>
    <dgm:pt modelId="{40CA66A3-0353-4095-A450-5FF52145F82D}">
      <dgm:prSet phldrT="[Texte]" custT="1"/>
      <dgm:spPr/>
      <dgm:t>
        <a:bodyPr/>
        <a:lstStyle/>
        <a:p>
          <a:pPr algn="just"/>
          <a:r>
            <a:rPr lang="fr-FR" sz="1800" b="1" u="sng" dirty="0" smtClean="0"/>
            <a:t>Domaines d’intervention : VIII. Emploi des personnes handicapées :</a:t>
          </a:r>
          <a:endParaRPr lang="fr-FR" sz="1800" b="1" dirty="0" smtClean="0"/>
        </a:p>
        <a:p>
          <a:pPr algn="just"/>
          <a:r>
            <a:rPr lang="fr-FR" sz="1800" dirty="0" smtClean="0"/>
            <a:t>-Campagne de sensibilisation sous forme de débats médiatisés sur le décret N°2015/062 relatif au quota de recrutement de 5% accordé aux personnes handicapées</a:t>
          </a:r>
        </a:p>
        <a:p>
          <a:pPr algn="just"/>
          <a:r>
            <a:rPr lang="fr-FR" sz="1800" dirty="0" smtClean="0"/>
            <a:t>-Journées de sensibilisation du patronat et des opérateurs économiques pour l’adaptation des postes et conditions de travail aux personnes handicapées recrutées</a:t>
          </a:r>
        </a:p>
        <a:p>
          <a:pPr algn="just"/>
          <a:r>
            <a:rPr lang="fr-FR" sz="1800" dirty="0" smtClean="0"/>
            <a:t>-Promotion de la création d’unités de production et ateliers protégés auprès d’organisations d’employeurs et d’opérateurs économiques au profit des personnes handicapées </a:t>
          </a:r>
        </a:p>
        <a:p>
          <a:pPr algn="just"/>
          <a:r>
            <a:rPr lang="fr-FR" sz="1800" dirty="0" smtClean="0"/>
            <a:t>-Atelier de promotion du microcrédit orienté vers les personnes handicapées auprès des opérateurs économiques </a:t>
          </a:r>
        </a:p>
        <a:p>
          <a:pPr algn="just"/>
          <a:r>
            <a:rPr lang="fr-FR" sz="1800" dirty="0" smtClean="0"/>
            <a:t>-Organisation de journées portes ouvertes sur l’emploi des personnes handicapées</a:t>
          </a:r>
          <a:endParaRPr lang="fr-FR" sz="1800" dirty="0"/>
        </a:p>
      </dgm:t>
    </dgm:pt>
    <dgm:pt modelId="{1E20072E-7C53-4625-87C2-8B5626386801}" type="parTrans" cxnId="{96DC31B6-C543-4089-B87D-57D0BB7FDB80}">
      <dgm:prSet/>
      <dgm:spPr/>
      <dgm:t>
        <a:bodyPr/>
        <a:lstStyle/>
        <a:p>
          <a:endParaRPr lang="fr-FR"/>
        </a:p>
      </dgm:t>
    </dgm:pt>
    <dgm:pt modelId="{11FDE0BD-3820-4653-9BC2-BA5EC6DDA8A1}" type="sibTrans" cxnId="{96DC31B6-C543-4089-B87D-57D0BB7FDB80}">
      <dgm:prSet/>
      <dgm:spPr/>
      <dgm:t>
        <a:bodyPr/>
        <a:lstStyle/>
        <a:p>
          <a:endParaRPr lang="fr-FR"/>
        </a:p>
      </dgm:t>
    </dgm:pt>
    <dgm:pt modelId="{5EC45A93-53DC-405B-8CCD-95C738F17B48}" type="pres">
      <dgm:prSet presAssocID="{9A4FCB16-D459-4069-A581-BFA86AC2A835}" presName="diagram" presStyleCnt="0">
        <dgm:presLayoutVars>
          <dgm:dir/>
          <dgm:resizeHandles val="exact"/>
        </dgm:presLayoutVars>
      </dgm:prSet>
      <dgm:spPr/>
      <dgm:t>
        <a:bodyPr/>
        <a:lstStyle/>
        <a:p>
          <a:endParaRPr lang="fr-FR"/>
        </a:p>
      </dgm:t>
    </dgm:pt>
    <dgm:pt modelId="{396BE25B-E6AD-4B9B-A57C-383B09F160EC}" type="pres">
      <dgm:prSet presAssocID="{40CA66A3-0353-4095-A450-5FF52145F82D}" presName="node" presStyleLbl="node1" presStyleIdx="0" presStyleCnt="1" custScaleX="109168" custScaleY="128985">
        <dgm:presLayoutVars>
          <dgm:bulletEnabled val="1"/>
        </dgm:presLayoutVars>
      </dgm:prSet>
      <dgm:spPr/>
      <dgm:t>
        <a:bodyPr/>
        <a:lstStyle/>
        <a:p>
          <a:endParaRPr lang="fr-FR"/>
        </a:p>
      </dgm:t>
    </dgm:pt>
  </dgm:ptLst>
  <dgm:cxnLst>
    <dgm:cxn modelId="{96DC31B6-C543-4089-B87D-57D0BB7FDB80}" srcId="{9A4FCB16-D459-4069-A581-BFA86AC2A835}" destId="{40CA66A3-0353-4095-A450-5FF52145F82D}" srcOrd="0" destOrd="0" parTransId="{1E20072E-7C53-4625-87C2-8B5626386801}" sibTransId="{11FDE0BD-3820-4653-9BC2-BA5EC6DDA8A1}"/>
    <dgm:cxn modelId="{21149807-9100-4A85-AC84-AAE21A725C43}" type="presOf" srcId="{9A4FCB16-D459-4069-A581-BFA86AC2A835}" destId="{5EC45A93-53DC-405B-8CCD-95C738F17B48}" srcOrd="0" destOrd="0" presId="urn:microsoft.com/office/officeart/2005/8/layout/default#19"/>
    <dgm:cxn modelId="{68C4D997-A222-4599-BD31-05370D47C055}" type="presOf" srcId="{40CA66A3-0353-4095-A450-5FF52145F82D}" destId="{396BE25B-E6AD-4B9B-A57C-383B09F160EC}" srcOrd="0" destOrd="0" presId="urn:microsoft.com/office/officeart/2005/8/layout/default#19"/>
    <dgm:cxn modelId="{901ECDC7-6642-4C69-8978-342254FA6144}" type="presParOf" srcId="{5EC45A93-53DC-405B-8CCD-95C738F17B48}" destId="{396BE25B-E6AD-4B9B-A57C-383B09F160EC}" srcOrd="0" destOrd="0" presId="urn:microsoft.com/office/officeart/2005/8/layout/default#1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68378D3-2BF7-4D45-BD32-C59B3E5B3EB3}" type="doc">
      <dgm:prSet loTypeId="urn:microsoft.com/office/officeart/2005/8/layout/default#2" loCatId="list" qsTypeId="urn:microsoft.com/office/officeart/2005/8/quickstyle/simple1" qsCatId="simple" csTypeId="urn:microsoft.com/office/officeart/2005/8/colors/accent1_2" csCatId="accent1" phldr="1"/>
      <dgm:spPr/>
      <dgm:t>
        <a:bodyPr/>
        <a:lstStyle/>
        <a:p>
          <a:endParaRPr lang="fr-FR"/>
        </a:p>
      </dgm:t>
    </dgm:pt>
    <dgm:pt modelId="{72A64FD7-A97F-4BE8-BF4D-6E0288E6EADF}">
      <dgm:prSet phldrT="[Texte]" custT="1"/>
      <dgm:spPr/>
      <dgm:t>
        <a:bodyPr/>
        <a:lstStyle/>
        <a:p>
          <a:pPr algn="l"/>
          <a:r>
            <a:rPr lang="fr-FR" sz="1700" b="1" u="sng" dirty="0" smtClean="0"/>
            <a:t>Proportion des Personnes Handicapées selon le niveau d’instruction :</a:t>
          </a:r>
        </a:p>
        <a:p>
          <a:pPr algn="l"/>
          <a:endParaRPr lang="fr-FR" sz="1600" b="1" u="sng" dirty="0" smtClean="0"/>
        </a:p>
        <a:p>
          <a:pPr algn="ctr"/>
          <a:endParaRPr lang="fr-FR" sz="1600" u="sng" dirty="0" smtClean="0"/>
        </a:p>
        <a:p>
          <a:pPr algn="ctr"/>
          <a:endParaRPr lang="fr-FR" sz="1600" u="sng" dirty="0" smtClean="0"/>
        </a:p>
        <a:p>
          <a:pPr algn="ctr"/>
          <a:endParaRPr lang="fr-FR" sz="1600" u="sng" dirty="0" smtClean="0"/>
        </a:p>
        <a:p>
          <a:pPr algn="ctr"/>
          <a:endParaRPr lang="fr-FR" sz="1600" u="sng" dirty="0" smtClean="0"/>
        </a:p>
        <a:p>
          <a:pPr algn="ctr"/>
          <a:endParaRPr lang="fr-FR" sz="1600" u="sng" dirty="0" smtClean="0"/>
        </a:p>
        <a:p>
          <a:pPr algn="ctr"/>
          <a:endParaRPr lang="fr-FR" sz="1600" u="sng" dirty="0" smtClean="0"/>
        </a:p>
        <a:p>
          <a:pPr algn="ctr"/>
          <a:endParaRPr lang="fr-FR" sz="1600" u="sng" dirty="0" smtClean="0"/>
        </a:p>
        <a:p>
          <a:pPr algn="ctr"/>
          <a:endParaRPr lang="fr-FR" sz="1600" dirty="0"/>
        </a:p>
      </dgm:t>
    </dgm:pt>
    <dgm:pt modelId="{81EA3B19-76AE-4521-B446-46DB2DF5209B}" type="parTrans" cxnId="{642250FF-D47B-4816-A983-64699CAC6283}">
      <dgm:prSet/>
      <dgm:spPr/>
      <dgm:t>
        <a:bodyPr/>
        <a:lstStyle/>
        <a:p>
          <a:endParaRPr lang="fr-FR"/>
        </a:p>
      </dgm:t>
    </dgm:pt>
    <dgm:pt modelId="{3D234CDC-0C37-4ED9-8E40-4373C8F40B48}" type="sibTrans" cxnId="{642250FF-D47B-4816-A983-64699CAC6283}">
      <dgm:prSet/>
      <dgm:spPr/>
      <dgm:t>
        <a:bodyPr/>
        <a:lstStyle/>
        <a:p>
          <a:endParaRPr lang="fr-FR"/>
        </a:p>
      </dgm:t>
    </dgm:pt>
    <dgm:pt modelId="{EC5D13E4-57B1-4A85-95D4-2BDC3FCFB092}" type="pres">
      <dgm:prSet presAssocID="{C68378D3-2BF7-4D45-BD32-C59B3E5B3EB3}" presName="diagram" presStyleCnt="0">
        <dgm:presLayoutVars>
          <dgm:dir/>
          <dgm:resizeHandles val="exact"/>
        </dgm:presLayoutVars>
      </dgm:prSet>
      <dgm:spPr/>
      <dgm:t>
        <a:bodyPr/>
        <a:lstStyle/>
        <a:p>
          <a:endParaRPr lang="fr-FR"/>
        </a:p>
      </dgm:t>
    </dgm:pt>
    <dgm:pt modelId="{37030AFB-A194-4A54-A607-4692801A4440}" type="pres">
      <dgm:prSet presAssocID="{72A64FD7-A97F-4BE8-BF4D-6E0288E6EADF}" presName="node" presStyleLbl="node1" presStyleIdx="0" presStyleCnt="1" custScaleY="194946">
        <dgm:presLayoutVars>
          <dgm:bulletEnabled val="1"/>
        </dgm:presLayoutVars>
      </dgm:prSet>
      <dgm:spPr/>
      <dgm:t>
        <a:bodyPr/>
        <a:lstStyle/>
        <a:p>
          <a:endParaRPr lang="fr-FR"/>
        </a:p>
      </dgm:t>
    </dgm:pt>
  </dgm:ptLst>
  <dgm:cxnLst>
    <dgm:cxn modelId="{642250FF-D47B-4816-A983-64699CAC6283}" srcId="{C68378D3-2BF7-4D45-BD32-C59B3E5B3EB3}" destId="{72A64FD7-A97F-4BE8-BF4D-6E0288E6EADF}" srcOrd="0" destOrd="0" parTransId="{81EA3B19-76AE-4521-B446-46DB2DF5209B}" sibTransId="{3D234CDC-0C37-4ED9-8E40-4373C8F40B48}"/>
    <dgm:cxn modelId="{C4ADCFC0-0B86-494E-A83F-305E1E7366DA}" type="presOf" srcId="{C68378D3-2BF7-4D45-BD32-C59B3E5B3EB3}" destId="{EC5D13E4-57B1-4A85-95D4-2BDC3FCFB092}" srcOrd="0" destOrd="0" presId="urn:microsoft.com/office/officeart/2005/8/layout/default#2"/>
    <dgm:cxn modelId="{AE0C75E8-A153-4996-8AC2-F83F72B7B96A}" type="presOf" srcId="{72A64FD7-A97F-4BE8-BF4D-6E0288E6EADF}" destId="{37030AFB-A194-4A54-A607-4692801A4440}" srcOrd="0" destOrd="0" presId="urn:microsoft.com/office/officeart/2005/8/layout/default#2"/>
    <dgm:cxn modelId="{0C7028FF-8748-4170-AD2C-5BFECDB630A2}" type="presParOf" srcId="{EC5D13E4-57B1-4A85-95D4-2BDC3FCFB092}" destId="{37030AFB-A194-4A54-A607-4692801A4440}" srcOrd="0" destOrd="0" presId="urn:microsoft.com/office/officeart/2005/8/layout/defaul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278169B9-498C-43AE-B3AB-6A44EF747EC7}" type="doc">
      <dgm:prSet loTypeId="urn:microsoft.com/office/officeart/2005/8/layout/default#20" loCatId="list" qsTypeId="urn:microsoft.com/office/officeart/2005/8/quickstyle/simple1" qsCatId="simple" csTypeId="urn:microsoft.com/office/officeart/2005/8/colors/accent1_2" csCatId="accent1" phldr="1"/>
      <dgm:spPr/>
      <dgm:t>
        <a:bodyPr/>
        <a:lstStyle/>
        <a:p>
          <a:endParaRPr lang="fr-FR"/>
        </a:p>
      </dgm:t>
    </dgm:pt>
    <dgm:pt modelId="{E4B990D3-7737-4669-BF51-4E590B98B06C}">
      <dgm:prSet phldrT="[Texte]" custT="1"/>
      <dgm:spPr/>
      <dgm:t>
        <a:bodyPr/>
        <a:lstStyle/>
        <a:p>
          <a:pPr algn="l"/>
          <a:endParaRPr lang="fr-FR" sz="1600" b="1" dirty="0" smtClean="0"/>
        </a:p>
        <a:p>
          <a:pPr algn="l"/>
          <a:endParaRPr lang="fr-FR" sz="1600" b="1" dirty="0" smtClean="0"/>
        </a:p>
        <a:p>
          <a:pPr algn="l"/>
          <a:endParaRPr lang="fr-FR" sz="1600" b="1" dirty="0" smtClean="0"/>
        </a:p>
        <a:p>
          <a:pPr algn="l"/>
          <a:endParaRPr lang="fr-FR" sz="1600" b="1" dirty="0" smtClean="0"/>
        </a:p>
        <a:p>
          <a:pPr algn="l"/>
          <a:endParaRPr lang="fr-FR" sz="1600" b="1" dirty="0" smtClean="0"/>
        </a:p>
        <a:p>
          <a:pPr algn="l"/>
          <a:endParaRPr lang="fr-FR" sz="1600" b="1" dirty="0" smtClean="0"/>
        </a:p>
        <a:p>
          <a:pPr algn="l"/>
          <a:endParaRPr lang="fr-FR" sz="1600" b="1" dirty="0" smtClean="0"/>
        </a:p>
        <a:p>
          <a:pPr algn="l"/>
          <a:endParaRPr lang="fr-FR" sz="1600" b="1" dirty="0" smtClean="0"/>
        </a:p>
        <a:p>
          <a:pPr algn="l"/>
          <a:endParaRPr lang="fr-FR" sz="1800" b="1" dirty="0" smtClean="0"/>
        </a:p>
        <a:p>
          <a:pPr algn="l"/>
          <a:r>
            <a:rPr lang="fr-FR" sz="1800" b="1" dirty="0" smtClean="0"/>
            <a:t>3.1. Sur le plan  de la création d’emplois à travers le recrutement :</a:t>
          </a:r>
          <a:endParaRPr lang="fr-FR" sz="1800" dirty="0" smtClean="0"/>
        </a:p>
        <a:p>
          <a:pPr algn="l"/>
          <a:r>
            <a:rPr lang="fr-FR" sz="1800" dirty="0" smtClean="0"/>
            <a:t>Avoir des données statistiques fiables sur l’emploi des personnes handicapées </a:t>
          </a:r>
        </a:p>
        <a:p>
          <a:pPr algn="l"/>
          <a:r>
            <a:rPr lang="fr-FR" sz="1800" dirty="0" smtClean="0"/>
            <a:t>Mobiliser les ressources nécessaires à la réalisation du plan d’action du conseil multisectoriel </a:t>
          </a:r>
        </a:p>
        <a:p>
          <a:pPr algn="l"/>
          <a:r>
            <a:rPr lang="fr-FR" sz="1800" dirty="0" smtClean="0"/>
            <a:t>La mise en place de la carte de personnes handicapées sécurisées</a:t>
          </a:r>
        </a:p>
        <a:p>
          <a:pPr algn="l"/>
          <a:r>
            <a:rPr lang="fr-FR" sz="1800" dirty="0" smtClean="0"/>
            <a:t>La réactualisation et validation de la stratégie nationale de promotion des personnes handicapées pour prendre en compte les ODD et la SCAPP </a:t>
          </a:r>
        </a:p>
        <a:p>
          <a:pPr algn="l"/>
          <a:r>
            <a:rPr lang="fr-FR" sz="1800" dirty="0" smtClean="0"/>
            <a:t>Aménager et adapter les postes de travail en fonction des besoins de l’employé handicapé selon les normes internationales (bureaux, portes, toilettes, ateliers) </a:t>
          </a:r>
        </a:p>
        <a:p>
          <a:pPr algn="l"/>
          <a:r>
            <a:rPr lang="fr-FR" sz="1800" dirty="0" smtClean="0"/>
            <a:t>Promouvoir l’accès au crédit et activités génératrices de revenus permettant l’insertion des personnes handicapées dans la vie active.</a:t>
          </a:r>
        </a:p>
        <a:p>
          <a:pPr algn="l"/>
          <a:r>
            <a:rPr lang="fr-FR" sz="1800" dirty="0" smtClean="0"/>
            <a:t>Rendre les centres de formation professionnelle accessibles aux personnes handicapées sur le plan physique et des programmes pédagogiques</a:t>
          </a:r>
        </a:p>
        <a:p>
          <a:pPr algn="l"/>
          <a:r>
            <a:rPr lang="fr-FR" sz="1800" dirty="0" smtClean="0"/>
            <a:t>Le recrutement de plusieurs dizaines de personnes handicapées ayant des qualifications acquises à travers l’apprentissage de métiers</a:t>
          </a:r>
        </a:p>
        <a:p>
          <a:pPr algn="l"/>
          <a:r>
            <a:rPr lang="fr-FR" sz="1800" dirty="0" smtClean="0"/>
            <a:t>Le recrutement au niveau du secteur privé, de dizaines de diplômés handicapés atteints de limite d’âge pour entrer à la fonction publique</a:t>
          </a:r>
        </a:p>
        <a:p>
          <a:pPr algn="l"/>
          <a:endParaRPr lang="fr-FR" sz="1600" dirty="0" smtClean="0"/>
        </a:p>
        <a:p>
          <a:pPr algn="l"/>
          <a:endParaRPr lang="fr-FR" sz="1600" dirty="0" smtClean="0"/>
        </a:p>
        <a:p>
          <a:pPr algn="l"/>
          <a:endParaRPr lang="fr-FR" sz="1600" dirty="0" smtClean="0"/>
        </a:p>
        <a:p>
          <a:pPr algn="l"/>
          <a:endParaRPr lang="fr-FR" sz="1600" dirty="0" smtClean="0"/>
        </a:p>
        <a:p>
          <a:pPr algn="l"/>
          <a:endParaRPr lang="fr-FR" sz="1600" dirty="0" smtClean="0"/>
        </a:p>
        <a:p>
          <a:pPr algn="l"/>
          <a:endParaRPr lang="fr-FR" sz="1600" dirty="0" smtClean="0"/>
        </a:p>
        <a:p>
          <a:pPr algn="l"/>
          <a:endParaRPr lang="fr-FR" sz="1600" dirty="0" smtClean="0"/>
        </a:p>
        <a:p>
          <a:pPr algn="l"/>
          <a:endParaRPr lang="fr-FR" sz="1600" dirty="0" smtClean="0"/>
        </a:p>
        <a:p>
          <a:pPr algn="l"/>
          <a:endParaRPr lang="fr-FR" sz="1600" dirty="0"/>
        </a:p>
      </dgm:t>
    </dgm:pt>
    <dgm:pt modelId="{0DDB196D-D973-4AA6-A8B1-97BA24411DF5}" type="parTrans" cxnId="{1CFA8D88-B1BA-4A6C-93F3-17034AFAEB86}">
      <dgm:prSet/>
      <dgm:spPr/>
      <dgm:t>
        <a:bodyPr/>
        <a:lstStyle/>
        <a:p>
          <a:endParaRPr lang="fr-FR"/>
        </a:p>
      </dgm:t>
    </dgm:pt>
    <dgm:pt modelId="{13A13616-5538-464B-8A9F-A0278E596AB8}" type="sibTrans" cxnId="{1CFA8D88-B1BA-4A6C-93F3-17034AFAEB86}">
      <dgm:prSet/>
      <dgm:spPr/>
      <dgm:t>
        <a:bodyPr/>
        <a:lstStyle/>
        <a:p>
          <a:endParaRPr lang="fr-FR"/>
        </a:p>
      </dgm:t>
    </dgm:pt>
    <dgm:pt modelId="{B3AA724B-1E14-4094-9CA4-255BF9247674}" type="pres">
      <dgm:prSet presAssocID="{278169B9-498C-43AE-B3AB-6A44EF747EC7}" presName="diagram" presStyleCnt="0">
        <dgm:presLayoutVars>
          <dgm:dir/>
          <dgm:resizeHandles val="exact"/>
        </dgm:presLayoutVars>
      </dgm:prSet>
      <dgm:spPr/>
      <dgm:t>
        <a:bodyPr/>
        <a:lstStyle/>
        <a:p>
          <a:endParaRPr lang="fr-FR"/>
        </a:p>
      </dgm:t>
    </dgm:pt>
    <dgm:pt modelId="{5787B3F6-F4CB-4633-9DB2-992059BEA75A}" type="pres">
      <dgm:prSet presAssocID="{E4B990D3-7737-4669-BF51-4E590B98B06C}" presName="node" presStyleLbl="node1" presStyleIdx="0" presStyleCnt="1" custScaleY="137634" custLinFactNeighborX="-49" custLinFactNeighborY="-26464">
        <dgm:presLayoutVars>
          <dgm:bulletEnabled val="1"/>
        </dgm:presLayoutVars>
      </dgm:prSet>
      <dgm:spPr/>
      <dgm:t>
        <a:bodyPr/>
        <a:lstStyle/>
        <a:p>
          <a:endParaRPr lang="fr-FR"/>
        </a:p>
      </dgm:t>
    </dgm:pt>
  </dgm:ptLst>
  <dgm:cxnLst>
    <dgm:cxn modelId="{1CFA8D88-B1BA-4A6C-93F3-17034AFAEB86}" srcId="{278169B9-498C-43AE-B3AB-6A44EF747EC7}" destId="{E4B990D3-7737-4669-BF51-4E590B98B06C}" srcOrd="0" destOrd="0" parTransId="{0DDB196D-D973-4AA6-A8B1-97BA24411DF5}" sibTransId="{13A13616-5538-464B-8A9F-A0278E596AB8}"/>
    <dgm:cxn modelId="{5B215FB6-6CAC-4210-8D35-40779F8DD7B1}" type="presOf" srcId="{E4B990D3-7737-4669-BF51-4E590B98B06C}" destId="{5787B3F6-F4CB-4633-9DB2-992059BEA75A}" srcOrd="0" destOrd="0" presId="urn:microsoft.com/office/officeart/2005/8/layout/default#20"/>
    <dgm:cxn modelId="{AFEAAAF3-7D72-4069-806E-DC6BA6501E69}" type="presOf" srcId="{278169B9-498C-43AE-B3AB-6A44EF747EC7}" destId="{B3AA724B-1E14-4094-9CA4-255BF9247674}" srcOrd="0" destOrd="0" presId="urn:microsoft.com/office/officeart/2005/8/layout/default#20"/>
    <dgm:cxn modelId="{2210E077-17E6-46E2-BDE1-5AB7BE2F7E7E}" type="presParOf" srcId="{B3AA724B-1E14-4094-9CA4-255BF9247674}" destId="{5787B3F6-F4CB-4633-9DB2-992059BEA75A}" srcOrd="0" destOrd="0" presId="urn:microsoft.com/office/officeart/2005/8/layout/default#20"/>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6B20430D-8C2C-46B9-A638-3325338BAB42}" type="doc">
      <dgm:prSet loTypeId="urn:microsoft.com/office/officeart/2005/8/layout/default#21" loCatId="list" qsTypeId="urn:microsoft.com/office/officeart/2005/8/quickstyle/simple1" qsCatId="simple" csTypeId="urn:microsoft.com/office/officeart/2005/8/colors/accent1_2" csCatId="accent1" phldr="1"/>
      <dgm:spPr/>
      <dgm:t>
        <a:bodyPr/>
        <a:lstStyle/>
        <a:p>
          <a:endParaRPr lang="fr-FR"/>
        </a:p>
      </dgm:t>
    </dgm:pt>
    <dgm:pt modelId="{E83B9A1A-AE61-4F58-A4B3-0954373C896D}">
      <dgm:prSet phldrT="[Texte]" custT="1"/>
      <dgm:spPr/>
      <dgm:t>
        <a:bodyPr/>
        <a:lstStyle/>
        <a:p>
          <a:pPr algn="just"/>
          <a:endParaRPr lang="fr-FR" sz="2000" b="1" dirty="0" smtClean="0"/>
        </a:p>
        <a:p>
          <a:pPr algn="just"/>
          <a:r>
            <a:rPr lang="fr-FR" sz="1800" b="1" dirty="0" smtClean="0"/>
            <a:t>3.2. Sur le plan de la mise en place de programmes d’insertion socioéconomiques :</a:t>
          </a:r>
        </a:p>
        <a:p>
          <a:pPr algn="just"/>
          <a:endParaRPr lang="fr-FR" sz="500" dirty="0" smtClean="0"/>
        </a:p>
        <a:p>
          <a:pPr algn="just"/>
          <a:r>
            <a:rPr lang="fr-FR" sz="1800" b="1" dirty="0" smtClean="0"/>
            <a:t>-L</a:t>
          </a:r>
          <a:r>
            <a:rPr lang="fr-FR" sz="1800" dirty="0" smtClean="0"/>
            <a:t>a création d’un fonds d’insertion professionnelle des personnes handicapées</a:t>
          </a:r>
        </a:p>
        <a:p>
          <a:pPr algn="just"/>
          <a:r>
            <a:rPr lang="fr-FR" sz="1800" dirty="0" smtClean="0"/>
            <a:t>-L’accès des personnes handicapées aux systèmes de microcrédit existant.</a:t>
          </a:r>
        </a:p>
        <a:p>
          <a:pPr algn="just"/>
          <a:r>
            <a:rPr lang="fr-FR" sz="1800" dirty="0" smtClean="0"/>
            <a:t>-La promotion de la micro finance  chez les personnes handicapées </a:t>
          </a:r>
        </a:p>
        <a:p>
          <a:pPr algn="just"/>
          <a:r>
            <a:rPr lang="fr-FR" sz="1800" dirty="0" smtClean="0"/>
            <a:t>-Le choix et la gestion de microprojets par les personnes handicapées</a:t>
          </a:r>
        </a:p>
        <a:p>
          <a:pPr algn="just"/>
          <a:r>
            <a:rPr lang="fr-FR" sz="1800" dirty="0" smtClean="0"/>
            <a:t>-La contribution des personnes handicapées au financement de leur projet</a:t>
          </a:r>
        </a:p>
        <a:p>
          <a:pPr algn="just"/>
          <a:endParaRPr lang="fr-FR" sz="1800" dirty="0" smtClean="0"/>
        </a:p>
        <a:p>
          <a:pPr algn="just"/>
          <a:endParaRPr lang="fr-FR" sz="1800" dirty="0"/>
        </a:p>
      </dgm:t>
    </dgm:pt>
    <dgm:pt modelId="{1D830C91-6C4F-4628-9103-0AF7C041663D}" type="parTrans" cxnId="{20BE3211-A077-4070-A978-E317694BD0F3}">
      <dgm:prSet/>
      <dgm:spPr/>
      <dgm:t>
        <a:bodyPr/>
        <a:lstStyle/>
        <a:p>
          <a:endParaRPr lang="fr-FR"/>
        </a:p>
      </dgm:t>
    </dgm:pt>
    <dgm:pt modelId="{EF3472B6-3FC9-4F71-B988-4D56F038EB34}" type="sibTrans" cxnId="{20BE3211-A077-4070-A978-E317694BD0F3}">
      <dgm:prSet/>
      <dgm:spPr/>
      <dgm:t>
        <a:bodyPr/>
        <a:lstStyle/>
        <a:p>
          <a:endParaRPr lang="fr-FR"/>
        </a:p>
      </dgm:t>
    </dgm:pt>
    <dgm:pt modelId="{1667DC34-CE7B-4950-B774-1421D92B6105}" type="pres">
      <dgm:prSet presAssocID="{6B20430D-8C2C-46B9-A638-3325338BAB42}" presName="diagram" presStyleCnt="0">
        <dgm:presLayoutVars>
          <dgm:dir/>
          <dgm:resizeHandles val="exact"/>
        </dgm:presLayoutVars>
      </dgm:prSet>
      <dgm:spPr/>
      <dgm:t>
        <a:bodyPr/>
        <a:lstStyle/>
        <a:p>
          <a:endParaRPr lang="fr-FR"/>
        </a:p>
      </dgm:t>
    </dgm:pt>
    <dgm:pt modelId="{79404AD6-71F4-49FD-88E5-99C225FE96C2}" type="pres">
      <dgm:prSet presAssocID="{E83B9A1A-AE61-4F58-A4B3-0954373C896D}" presName="node" presStyleLbl="node1" presStyleIdx="0" presStyleCnt="1" custScaleX="104811">
        <dgm:presLayoutVars>
          <dgm:bulletEnabled val="1"/>
        </dgm:presLayoutVars>
      </dgm:prSet>
      <dgm:spPr/>
      <dgm:t>
        <a:bodyPr/>
        <a:lstStyle/>
        <a:p>
          <a:endParaRPr lang="fr-FR"/>
        </a:p>
      </dgm:t>
    </dgm:pt>
  </dgm:ptLst>
  <dgm:cxnLst>
    <dgm:cxn modelId="{6B7736E0-F60D-423F-816E-3E9ADE78DC10}" type="presOf" srcId="{E83B9A1A-AE61-4F58-A4B3-0954373C896D}" destId="{79404AD6-71F4-49FD-88E5-99C225FE96C2}" srcOrd="0" destOrd="0" presId="urn:microsoft.com/office/officeart/2005/8/layout/default#21"/>
    <dgm:cxn modelId="{1B7A18E7-A7ED-4EE9-AF57-C05785845EDC}" type="presOf" srcId="{6B20430D-8C2C-46B9-A638-3325338BAB42}" destId="{1667DC34-CE7B-4950-B774-1421D92B6105}" srcOrd="0" destOrd="0" presId="urn:microsoft.com/office/officeart/2005/8/layout/default#21"/>
    <dgm:cxn modelId="{20BE3211-A077-4070-A978-E317694BD0F3}" srcId="{6B20430D-8C2C-46B9-A638-3325338BAB42}" destId="{E83B9A1A-AE61-4F58-A4B3-0954373C896D}" srcOrd="0" destOrd="0" parTransId="{1D830C91-6C4F-4628-9103-0AF7C041663D}" sibTransId="{EF3472B6-3FC9-4F71-B988-4D56F038EB34}"/>
    <dgm:cxn modelId="{970E5547-2992-41E2-B7CD-0ADB855BA791}" type="presParOf" srcId="{1667DC34-CE7B-4950-B774-1421D92B6105}" destId="{79404AD6-71F4-49FD-88E5-99C225FE96C2}" srcOrd="0" destOrd="0" presId="urn:microsoft.com/office/officeart/2005/8/layout/default#2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EC5E1D08-6778-4F58-ABF9-1813E75B75B8}" type="doc">
      <dgm:prSet loTypeId="urn:microsoft.com/office/officeart/2005/8/layout/default#22" loCatId="list" qsTypeId="urn:microsoft.com/office/officeart/2005/8/quickstyle/simple1" qsCatId="simple" csTypeId="urn:microsoft.com/office/officeart/2005/8/colors/accent1_2" csCatId="accent1" phldr="1"/>
      <dgm:spPr/>
      <dgm:t>
        <a:bodyPr/>
        <a:lstStyle/>
        <a:p>
          <a:endParaRPr lang="fr-FR"/>
        </a:p>
      </dgm:t>
    </dgm:pt>
    <dgm:pt modelId="{F4D361E9-90A9-4EF0-B0B6-931C3EC1D402}">
      <dgm:prSet phldrT="[Texte]" custT="1"/>
      <dgm:spPr/>
      <dgm:t>
        <a:bodyPr/>
        <a:lstStyle/>
        <a:p>
          <a:pPr algn="just"/>
          <a:endParaRPr lang="fr-FR" sz="1800" b="1" dirty="0" smtClean="0"/>
        </a:p>
        <a:p>
          <a:pPr algn="just"/>
          <a:endParaRPr lang="fr-FR" sz="1800" b="1" dirty="0" smtClean="0"/>
        </a:p>
        <a:p>
          <a:pPr algn="just"/>
          <a:endParaRPr lang="fr-FR" sz="1800" b="1" dirty="0" smtClean="0"/>
        </a:p>
        <a:p>
          <a:pPr algn="just"/>
          <a:r>
            <a:rPr lang="fr-FR" sz="1600" b="1" dirty="0" smtClean="0"/>
            <a:t>4.1. Sur le plan  de la création d’emplois par  recrutement :</a:t>
          </a:r>
          <a:endParaRPr lang="fr-FR" sz="1600" dirty="0" smtClean="0"/>
        </a:p>
        <a:p>
          <a:pPr algn="just"/>
          <a:r>
            <a:rPr lang="fr-FR" sz="1600" dirty="0" smtClean="0"/>
            <a:t>Organisation d’ateliers de sensibilisation des acteurs du secteur privé sur le </a:t>
          </a:r>
        </a:p>
        <a:p>
          <a:pPr algn="just"/>
          <a:r>
            <a:rPr lang="fr-FR" sz="1600" dirty="0" smtClean="0"/>
            <a:t>décret 062/2015 relatif au quota de 5 %.</a:t>
          </a:r>
        </a:p>
        <a:p>
          <a:pPr algn="just"/>
          <a:r>
            <a:rPr lang="fr-FR" sz="1600" dirty="0" smtClean="0"/>
            <a:t>Organisation de journées portes ouvertes sur l’emploi des personnes handicapées </a:t>
          </a:r>
        </a:p>
        <a:p>
          <a:pPr algn="just"/>
          <a:r>
            <a:rPr lang="fr-FR" sz="1600" dirty="0" smtClean="0"/>
            <a:t>Organisation d’une enquête spécifique sur l’emploi des personnes handicapées pour avoir des données fiables </a:t>
          </a:r>
        </a:p>
        <a:p>
          <a:pPr algn="just"/>
          <a:r>
            <a:rPr lang="fr-FR" sz="1600" dirty="0" smtClean="0"/>
            <a:t>Campagnes de sensibilisation du public et des employeurs sur les aptitudes des personnes handicapées à travailler  </a:t>
          </a:r>
        </a:p>
        <a:p>
          <a:pPr algn="just"/>
          <a:r>
            <a:rPr lang="fr-FR" sz="1600" dirty="0" smtClean="0"/>
            <a:t>Parachèvement des procédures d'octroi des cartes de personnes handicapées :</a:t>
          </a:r>
        </a:p>
        <a:p>
          <a:pPr algn="just"/>
          <a:r>
            <a:rPr lang="fr-FR" sz="1600" dirty="0" smtClean="0"/>
            <a:t>Organisation d’un atelier de sensibilisation des partenaires techniques et financiers sur le plan d’action du conseil multisectoriel</a:t>
          </a:r>
        </a:p>
        <a:p>
          <a:pPr algn="just"/>
          <a:r>
            <a:rPr lang="fr-FR" sz="1600" dirty="0" smtClean="0"/>
            <a:t>Promouvoir auprès du secteur privé, le recrutement de personnes handicapées ayant des diplômes professionnelle ne pouvant accéder  à la fonction publique. </a:t>
          </a:r>
        </a:p>
        <a:p>
          <a:pPr algn="just"/>
          <a:r>
            <a:rPr lang="fr-FR" sz="1600" dirty="0" smtClean="0"/>
            <a:t>Subventionner les centres de formation professionnelle pour les rendre accessibles </a:t>
          </a:r>
        </a:p>
        <a:p>
          <a:pPr algn="just"/>
          <a:r>
            <a:rPr lang="fr-FR" sz="1600" dirty="0" smtClean="0"/>
            <a:t>Sensibiliser le patronat et les entreprises de construction sur le décret relatif à l’accessibilité pour réaliser les aménagements prenant en compte les besoins de l’employé handicapé (bureaux, portes, toilettes, ateliers) </a:t>
          </a:r>
        </a:p>
        <a:p>
          <a:pPr algn="just"/>
          <a:endParaRPr lang="fr-FR" sz="1600" dirty="0" smtClean="0"/>
        </a:p>
        <a:p>
          <a:pPr algn="just"/>
          <a:endParaRPr lang="fr-FR" sz="1600" dirty="0" smtClean="0"/>
        </a:p>
        <a:p>
          <a:pPr algn="just"/>
          <a:endParaRPr lang="fr-FR" sz="1600" dirty="0" smtClean="0"/>
        </a:p>
      </dgm:t>
    </dgm:pt>
    <dgm:pt modelId="{C242D5DD-69A6-4C3E-8570-5BA46D280957}" type="parTrans" cxnId="{F71B4EB5-EF74-4485-9AA1-DEE5BB3C0A72}">
      <dgm:prSet/>
      <dgm:spPr/>
      <dgm:t>
        <a:bodyPr/>
        <a:lstStyle/>
        <a:p>
          <a:endParaRPr lang="fr-FR"/>
        </a:p>
      </dgm:t>
    </dgm:pt>
    <dgm:pt modelId="{E7B36367-7C80-416A-BF78-6131EC40B2EF}" type="sibTrans" cxnId="{F71B4EB5-EF74-4485-9AA1-DEE5BB3C0A72}">
      <dgm:prSet/>
      <dgm:spPr/>
      <dgm:t>
        <a:bodyPr/>
        <a:lstStyle/>
        <a:p>
          <a:endParaRPr lang="fr-FR"/>
        </a:p>
      </dgm:t>
    </dgm:pt>
    <dgm:pt modelId="{234884DA-1C96-4A2A-B236-F815AA89A362}" type="pres">
      <dgm:prSet presAssocID="{EC5E1D08-6778-4F58-ABF9-1813E75B75B8}" presName="diagram" presStyleCnt="0">
        <dgm:presLayoutVars>
          <dgm:dir/>
          <dgm:resizeHandles val="exact"/>
        </dgm:presLayoutVars>
      </dgm:prSet>
      <dgm:spPr/>
      <dgm:t>
        <a:bodyPr/>
        <a:lstStyle/>
        <a:p>
          <a:endParaRPr lang="fr-FR"/>
        </a:p>
      </dgm:t>
    </dgm:pt>
    <dgm:pt modelId="{E585088A-4D18-4469-BDCE-B5CC7882D88A}" type="pres">
      <dgm:prSet presAssocID="{F4D361E9-90A9-4EF0-B0B6-931C3EC1D402}" presName="node" presStyleLbl="node1" presStyleIdx="0" presStyleCnt="1" custScaleX="111144" custScaleY="147919" custLinFactNeighborX="2946" custLinFactNeighborY="-35761">
        <dgm:presLayoutVars>
          <dgm:bulletEnabled val="1"/>
        </dgm:presLayoutVars>
      </dgm:prSet>
      <dgm:spPr/>
      <dgm:t>
        <a:bodyPr/>
        <a:lstStyle/>
        <a:p>
          <a:endParaRPr lang="fr-FR"/>
        </a:p>
      </dgm:t>
    </dgm:pt>
  </dgm:ptLst>
  <dgm:cxnLst>
    <dgm:cxn modelId="{F71B4EB5-EF74-4485-9AA1-DEE5BB3C0A72}" srcId="{EC5E1D08-6778-4F58-ABF9-1813E75B75B8}" destId="{F4D361E9-90A9-4EF0-B0B6-931C3EC1D402}" srcOrd="0" destOrd="0" parTransId="{C242D5DD-69A6-4C3E-8570-5BA46D280957}" sibTransId="{E7B36367-7C80-416A-BF78-6131EC40B2EF}"/>
    <dgm:cxn modelId="{8C211F11-0D7E-47D8-AE75-1F935B761872}" type="presOf" srcId="{F4D361E9-90A9-4EF0-B0B6-931C3EC1D402}" destId="{E585088A-4D18-4469-BDCE-B5CC7882D88A}" srcOrd="0" destOrd="0" presId="urn:microsoft.com/office/officeart/2005/8/layout/default#22"/>
    <dgm:cxn modelId="{BB488ED3-6AC4-4904-900D-8C3AD2AE22E5}" type="presOf" srcId="{EC5E1D08-6778-4F58-ABF9-1813E75B75B8}" destId="{234884DA-1C96-4A2A-B236-F815AA89A362}" srcOrd="0" destOrd="0" presId="urn:microsoft.com/office/officeart/2005/8/layout/default#22"/>
    <dgm:cxn modelId="{3CE31E89-E57D-4FCB-B687-F6273C92E1E6}" type="presParOf" srcId="{234884DA-1C96-4A2A-B236-F815AA89A362}" destId="{E585088A-4D18-4469-BDCE-B5CC7882D88A}" srcOrd="0" destOrd="0" presId="urn:microsoft.com/office/officeart/2005/8/layout/default#2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F28681BB-3E47-446A-98AE-4C19FC6F4413}" type="doc">
      <dgm:prSet loTypeId="urn:microsoft.com/office/officeart/2005/8/layout/default#23" loCatId="list" qsTypeId="urn:microsoft.com/office/officeart/2005/8/quickstyle/simple1" qsCatId="simple" csTypeId="urn:microsoft.com/office/officeart/2005/8/colors/accent1_2" csCatId="accent1" phldr="1"/>
      <dgm:spPr/>
      <dgm:t>
        <a:bodyPr/>
        <a:lstStyle/>
        <a:p>
          <a:endParaRPr lang="fr-FR"/>
        </a:p>
      </dgm:t>
    </dgm:pt>
    <dgm:pt modelId="{635D6559-E0B2-43E8-913E-746D118B2319}">
      <dgm:prSet phldrT="[Texte]" custT="1"/>
      <dgm:spPr/>
      <dgm:t>
        <a:bodyPr/>
        <a:lstStyle/>
        <a:p>
          <a:pPr algn="just"/>
          <a:endParaRPr lang="fr-FR" sz="1600" b="1" dirty="0" smtClean="0"/>
        </a:p>
        <a:p>
          <a:pPr algn="just"/>
          <a:endParaRPr lang="fr-FR" sz="1600" b="1" dirty="0" smtClean="0"/>
        </a:p>
        <a:p>
          <a:pPr algn="just"/>
          <a:endParaRPr lang="fr-FR" sz="1600" b="1" dirty="0" smtClean="0"/>
        </a:p>
        <a:p>
          <a:pPr algn="just"/>
          <a:endParaRPr lang="fr-FR" sz="1600" b="1" dirty="0" smtClean="0"/>
        </a:p>
        <a:p>
          <a:pPr algn="just"/>
          <a:endParaRPr lang="fr-FR" sz="1600" b="1" dirty="0" smtClean="0"/>
        </a:p>
        <a:p>
          <a:pPr algn="just"/>
          <a:endParaRPr lang="fr-FR" sz="1600" b="1" dirty="0" smtClean="0"/>
        </a:p>
        <a:p>
          <a:pPr algn="just"/>
          <a:endParaRPr lang="fr-FR" sz="1600" b="1" dirty="0" smtClean="0"/>
        </a:p>
        <a:p>
          <a:pPr algn="just"/>
          <a:r>
            <a:rPr lang="fr-FR" sz="1600" b="1" dirty="0" smtClean="0"/>
            <a:t>4.2.Sur le plan de la mise en place de programmes d’insertion socioéconomiques :</a:t>
          </a:r>
        </a:p>
        <a:p>
          <a:pPr algn="just"/>
          <a:r>
            <a:rPr lang="fr-FR" sz="1600" dirty="0" smtClean="0"/>
            <a:t>-Adoption du décret portant création du fonds de promotion et d’insertion professionnelle des personnes handicapées</a:t>
          </a:r>
        </a:p>
        <a:p>
          <a:pPr algn="just"/>
          <a:r>
            <a:rPr lang="fr-FR" sz="1600" dirty="0" smtClean="0"/>
            <a:t>-Sensibiliser les personnes handicapées sur les principes du microcrédit.</a:t>
          </a:r>
        </a:p>
        <a:p>
          <a:pPr algn="just"/>
          <a:r>
            <a:rPr lang="fr-FR" sz="1600" dirty="0" smtClean="0"/>
            <a:t>-Former les membres des associations de personnes handicapées sur le choix et la gestion des microprojets.</a:t>
          </a:r>
        </a:p>
        <a:p>
          <a:pPr algn="just"/>
          <a:r>
            <a:rPr lang="fr-FR" sz="1600" dirty="0" smtClean="0"/>
            <a:t>-Conditionner les financements à la soumission de dossiers de projets par les demandeurs</a:t>
          </a:r>
        </a:p>
        <a:p>
          <a:pPr algn="just"/>
          <a:r>
            <a:rPr lang="fr-FR" sz="1600" dirty="0" smtClean="0"/>
            <a:t>-Conditionner les financements à une contribution même modeste du bénéficiaire.</a:t>
          </a:r>
        </a:p>
        <a:p>
          <a:pPr algn="just"/>
          <a:r>
            <a:rPr lang="fr-FR" sz="1600" dirty="0" smtClean="0"/>
            <a:t>-Conditionner les financements à un remboursement partiels des financements</a:t>
          </a:r>
        </a:p>
        <a:p>
          <a:pPr algn="just"/>
          <a:r>
            <a:rPr lang="fr-FR" sz="1600" dirty="0" smtClean="0"/>
            <a:t>-Accorder des financements suffisants pour assurer la réussite des microprojets.</a:t>
          </a:r>
        </a:p>
        <a:p>
          <a:pPr algn="just"/>
          <a:endParaRPr lang="fr-FR" sz="1600" dirty="0" smtClean="0"/>
        </a:p>
        <a:p>
          <a:pPr algn="just"/>
          <a:endParaRPr lang="fr-FR" sz="1600" dirty="0" smtClean="0"/>
        </a:p>
        <a:p>
          <a:pPr algn="just"/>
          <a:endParaRPr lang="fr-FR" sz="1600" dirty="0" smtClean="0"/>
        </a:p>
        <a:p>
          <a:pPr algn="just"/>
          <a:endParaRPr lang="fr-FR" sz="1600" dirty="0" smtClean="0"/>
        </a:p>
        <a:p>
          <a:pPr algn="just"/>
          <a:endParaRPr lang="fr-FR" sz="1600" dirty="0" smtClean="0"/>
        </a:p>
        <a:p>
          <a:pPr algn="just"/>
          <a:endParaRPr lang="fr-FR" sz="1600" dirty="0" smtClean="0"/>
        </a:p>
        <a:p>
          <a:pPr algn="just"/>
          <a:endParaRPr lang="fr-FR" sz="1600" dirty="0" smtClean="0"/>
        </a:p>
        <a:p>
          <a:pPr algn="just"/>
          <a:endParaRPr lang="fr-FR" sz="1600" dirty="0"/>
        </a:p>
      </dgm:t>
    </dgm:pt>
    <dgm:pt modelId="{395BCC06-27AE-4C17-8681-FADD6B20FB75}" type="parTrans" cxnId="{FCCD10D5-9B33-4F46-827A-217FEF82448E}">
      <dgm:prSet/>
      <dgm:spPr/>
      <dgm:t>
        <a:bodyPr/>
        <a:lstStyle/>
        <a:p>
          <a:endParaRPr lang="fr-FR"/>
        </a:p>
      </dgm:t>
    </dgm:pt>
    <dgm:pt modelId="{80B688C6-E2A7-4035-A5F9-20F5DE893028}" type="sibTrans" cxnId="{FCCD10D5-9B33-4F46-827A-217FEF82448E}">
      <dgm:prSet/>
      <dgm:spPr/>
      <dgm:t>
        <a:bodyPr/>
        <a:lstStyle/>
        <a:p>
          <a:endParaRPr lang="fr-FR"/>
        </a:p>
      </dgm:t>
    </dgm:pt>
    <dgm:pt modelId="{8BDB736D-9D53-4CCF-B82C-7A23F5A52511}" type="pres">
      <dgm:prSet presAssocID="{F28681BB-3E47-446A-98AE-4C19FC6F4413}" presName="diagram" presStyleCnt="0">
        <dgm:presLayoutVars>
          <dgm:dir/>
          <dgm:resizeHandles val="exact"/>
        </dgm:presLayoutVars>
      </dgm:prSet>
      <dgm:spPr/>
      <dgm:t>
        <a:bodyPr/>
        <a:lstStyle/>
        <a:p>
          <a:endParaRPr lang="fr-FR"/>
        </a:p>
      </dgm:t>
    </dgm:pt>
    <dgm:pt modelId="{56AA0B61-0993-4512-889E-E95A8D9CA02C}" type="pres">
      <dgm:prSet presAssocID="{635D6559-E0B2-43E8-913E-746D118B2319}" presName="node" presStyleLbl="node1" presStyleIdx="0" presStyleCnt="1" custScaleX="104489" custScaleY="106942">
        <dgm:presLayoutVars>
          <dgm:bulletEnabled val="1"/>
        </dgm:presLayoutVars>
      </dgm:prSet>
      <dgm:spPr/>
      <dgm:t>
        <a:bodyPr/>
        <a:lstStyle/>
        <a:p>
          <a:endParaRPr lang="fr-FR"/>
        </a:p>
      </dgm:t>
    </dgm:pt>
  </dgm:ptLst>
  <dgm:cxnLst>
    <dgm:cxn modelId="{FCCD10D5-9B33-4F46-827A-217FEF82448E}" srcId="{F28681BB-3E47-446A-98AE-4C19FC6F4413}" destId="{635D6559-E0B2-43E8-913E-746D118B2319}" srcOrd="0" destOrd="0" parTransId="{395BCC06-27AE-4C17-8681-FADD6B20FB75}" sibTransId="{80B688C6-E2A7-4035-A5F9-20F5DE893028}"/>
    <dgm:cxn modelId="{E91AC094-0B13-46E3-AABE-A2BB5CB4F321}" type="presOf" srcId="{635D6559-E0B2-43E8-913E-746D118B2319}" destId="{56AA0B61-0993-4512-889E-E95A8D9CA02C}" srcOrd="0" destOrd="0" presId="urn:microsoft.com/office/officeart/2005/8/layout/default#23"/>
    <dgm:cxn modelId="{630F185F-DF18-47A1-839B-505598DF417C}" type="presOf" srcId="{F28681BB-3E47-446A-98AE-4C19FC6F4413}" destId="{8BDB736D-9D53-4CCF-B82C-7A23F5A52511}" srcOrd="0" destOrd="0" presId="urn:microsoft.com/office/officeart/2005/8/layout/default#23"/>
    <dgm:cxn modelId="{6CF52FE1-DF26-4CFD-829A-6059CFA49506}" type="presParOf" srcId="{8BDB736D-9D53-4CCF-B82C-7A23F5A52511}" destId="{56AA0B61-0993-4512-889E-E95A8D9CA02C}" srcOrd="0" destOrd="0" presId="urn:microsoft.com/office/officeart/2005/8/layout/default#2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7F56E1F-66F9-4DA0-BFD1-AD8F50279024}" type="doc">
      <dgm:prSet loTypeId="urn:microsoft.com/office/officeart/2005/8/layout/default#3" loCatId="list" qsTypeId="urn:microsoft.com/office/officeart/2005/8/quickstyle/simple1" qsCatId="simple" csTypeId="urn:microsoft.com/office/officeart/2005/8/colors/accent1_2" csCatId="accent1" phldr="1"/>
      <dgm:spPr/>
      <dgm:t>
        <a:bodyPr/>
        <a:lstStyle/>
        <a:p>
          <a:endParaRPr lang="fr-FR"/>
        </a:p>
      </dgm:t>
    </dgm:pt>
    <dgm:pt modelId="{CCDF757E-E41A-407C-B61B-010971D59D7D}">
      <dgm:prSet phldrT="[Texte]" custT="1"/>
      <dgm:spPr/>
      <dgm:t>
        <a:bodyPr/>
        <a:lstStyle/>
        <a:p>
          <a:pPr algn="l"/>
          <a:r>
            <a:rPr lang="fr-FR" sz="1800" b="1" u="sng" dirty="0" smtClean="0"/>
            <a:t>Statut dans  l’emploi des personnes handicapées :</a:t>
          </a:r>
        </a:p>
        <a:p>
          <a:pPr algn="l"/>
          <a:endParaRPr lang="fr-FR" sz="1000" dirty="0" smtClean="0"/>
        </a:p>
        <a:p>
          <a:pPr algn="just"/>
          <a:r>
            <a:rPr lang="fr-FR" sz="1800" dirty="0" smtClean="0"/>
            <a:t>La population active est de 26% et la population inactive est de 74%</a:t>
          </a:r>
        </a:p>
        <a:p>
          <a:pPr algn="just"/>
          <a:r>
            <a:rPr lang="fr-FR" sz="1800" dirty="0" smtClean="0"/>
            <a:t>Les personnes handicapées à la recherche de leur premier emploi représentent 26,1% de  l’ensemble de la population active </a:t>
          </a:r>
        </a:p>
        <a:p>
          <a:pPr algn="just"/>
          <a:r>
            <a:rPr lang="fr-FR" sz="1800" dirty="0" smtClean="0"/>
            <a:t>Le travail indépendant constitue le principal statut de l’emploi chez les personnes handicapées avec 59,7% qui sont des travailleurs pour leur propre compte.</a:t>
          </a:r>
        </a:p>
        <a:p>
          <a:pPr algn="just"/>
          <a:r>
            <a:rPr lang="fr-FR" sz="1800" dirty="0" smtClean="0"/>
            <a:t>Les personnes handicapées disposant d’un travail salarié sont relativement importants pour le salarié privé temporaire (14,8%) et le salarié public (13%).</a:t>
          </a:r>
          <a:endParaRPr lang="fr-FR" sz="1800" dirty="0"/>
        </a:p>
      </dgm:t>
    </dgm:pt>
    <dgm:pt modelId="{04EE0650-F34D-423B-A3A8-DD4A06F8F298}" type="parTrans" cxnId="{86C8ED57-64A6-4E32-8371-31468BF4E329}">
      <dgm:prSet/>
      <dgm:spPr/>
      <dgm:t>
        <a:bodyPr/>
        <a:lstStyle/>
        <a:p>
          <a:endParaRPr lang="fr-FR"/>
        </a:p>
      </dgm:t>
    </dgm:pt>
    <dgm:pt modelId="{41FE7AFD-BBBB-4E15-AFF6-EDFD917BEB20}" type="sibTrans" cxnId="{86C8ED57-64A6-4E32-8371-31468BF4E329}">
      <dgm:prSet/>
      <dgm:spPr/>
      <dgm:t>
        <a:bodyPr/>
        <a:lstStyle/>
        <a:p>
          <a:endParaRPr lang="fr-FR"/>
        </a:p>
      </dgm:t>
    </dgm:pt>
    <dgm:pt modelId="{DC20CBD7-E363-4155-8EDC-9967AA0872C4}" type="pres">
      <dgm:prSet presAssocID="{17F56E1F-66F9-4DA0-BFD1-AD8F50279024}" presName="diagram" presStyleCnt="0">
        <dgm:presLayoutVars>
          <dgm:dir/>
          <dgm:resizeHandles val="exact"/>
        </dgm:presLayoutVars>
      </dgm:prSet>
      <dgm:spPr/>
      <dgm:t>
        <a:bodyPr/>
        <a:lstStyle/>
        <a:p>
          <a:endParaRPr lang="fr-FR"/>
        </a:p>
      </dgm:t>
    </dgm:pt>
    <dgm:pt modelId="{63E25145-E11A-43A4-8A04-C3B249B1E8FB}" type="pres">
      <dgm:prSet presAssocID="{CCDF757E-E41A-407C-B61B-010971D59D7D}" presName="node" presStyleLbl="node1" presStyleIdx="0" presStyleCnt="1" custScaleX="107147">
        <dgm:presLayoutVars>
          <dgm:bulletEnabled val="1"/>
        </dgm:presLayoutVars>
      </dgm:prSet>
      <dgm:spPr/>
      <dgm:t>
        <a:bodyPr/>
        <a:lstStyle/>
        <a:p>
          <a:endParaRPr lang="fr-FR"/>
        </a:p>
      </dgm:t>
    </dgm:pt>
  </dgm:ptLst>
  <dgm:cxnLst>
    <dgm:cxn modelId="{D09B233F-ED7C-4289-AD50-1F277A31C9C5}" type="presOf" srcId="{17F56E1F-66F9-4DA0-BFD1-AD8F50279024}" destId="{DC20CBD7-E363-4155-8EDC-9967AA0872C4}" srcOrd="0" destOrd="0" presId="urn:microsoft.com/office/officeart/2005/8/layout/default#3"/>
    <dgm:cxn modelId="{86C8ED57-64A6-4E32-8371-31468BF4E329}" srcId="{17F56E1F-66F9-4DA0-BFD1-AD8F50279024}" destId="{CCDF757E-E41A-407C-B61B-010971D59D7D}" srcOrd="0" destOrd="0" parTransId="{04EE0650-F34D-423B-A3A8-DD4A06F8F298}" sibTransId="{41FE7AFD-BBBB-4E15-AFF6-EDFD917BEB20}"/>
    <dgm:cxn modelId="{703C952D-30A3-4E91-8BCC-917A4521A1B9}" type="presOf" srcId="{CCDF757E-E41A-407C-B61B-010971D59D7D}" destId="{63E25145-E11A-43A4-8A04-C3B249B1E8FB}" srcOrd="0" destOrd="0" presId="urn:microsoft.com/office/officeart/2005/8/layout/default#3"/>
    <dgm:cxn modelId="{E652AF90-0A06-4F92-B2D4-125229ECDBD3}" type="presParOf" srcId="{DC20CBD7-E363-4155-8EDC-9967AA0872C4}" destId="{63E25145-E11A-43A4-8A04-C3B249B1E8FB}" srcOrd="0" destOrd="0" presId="urn:microsoft.com/office/officeart/2005/8/layout/defaul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0C0FC22-467E-41A7-ADED-475944B7E015}" type="doc">
      <dgm:prSet loTypeId="urn:microsoft.com/office/officeart/2005/8/layout/default#4" loCatId="list" qsTypeId="urn:microsoft.com/office/officeart/2005/8/quickstyle/simple1" qsCatId="simple" csTypeId="urn:microsoft.com/office/officeart/2005/8/colors/accent1_2" csCatId="accent1" phldr="1"/>
      <dgm:spPr/>
      <dgm:t>
        <a:bodyPr/>
        <a:lstStyle/>
        <a:p>
          <a:endParaRPr lang="fr-FR"/>
        </a:p>
      </dgm:t>
    </dgm:pt>
    <dgm:pt modelId="{67DBA872-1DEE-470D-8B76-4B5B2F750642}">
      <dgm:prSet phldrT="[Texte]" custT="1"/>
      <dgm:spPr/>
      <dgm:t>
        <a:bodyPr/>
        <a:lstStyle/>
        <a:p>
          <a:pPr algn="just"/>
          <a:endParaRPr lang="fr-FR" sz="1600" dirty="0" smtClean="0"/>
        </a:p>
        <a:p>
          <a:pPr algn="just"/>
          <a:endParaRPr lang="fr-FR" sz="1600" dirty="0" smtClean="0"/>
        </a:p>
        <a:p>
          <a:pPr algn="just"/>
          <a:endParaRPr lang="fr-FR" sz="1600" dirty="0" smtClean="0"/>
        </a:p>
        <a:p>
          <a:pPr algn="just"/>
          <a:endParaRPr lang="fr-FR" sz="1600" dirty="0" smtClean="0"/>
        </a:p>
        <a:p>
          <a:pPr algn="just"/>
          <a:endParaRPr lang="fr-FR" sz="1600" dirty="0" smtClean="0"/>
        </a:p>
        <a:p>
          <a:pPr algn="just"/>
          <a:endParaRPr lang="fr-FR" sz="1600" dirty="0" smtClean="0"/>
        </a:p>
        <a:p>
          <a:pPr algn="just"/>
          <a:endParaRPr lang="fr-FR" sz="1600" dirty="0" smtClean="0"/>
        </a:p>
        <a:p>
          <a:pPr algn="just"/>
          <a:endParaRPr lang="fr-FR" sz="1700" dirty="0" smtClean="0"/>
        </a:p>
        <a:p>
          <a:pPr algn="just"/>
          <a:endParaRPr lang="fr-FR" sz="1700" dirty="0" smtClean="0"/>
        </a:p>
        <a:p>
          <a:pPr algn="just"/>
          <a:endParaRPr lang="fr-FR" sz="1700" dirty="0" smtClean="0"/>
        </a:p>
        <a:p>
          <a:pPr algn="just"/>
          <a:endParaRPr lang="fr-FR" sz="1700" dirty="0" smtClean="0"/>
        </a:p>
        <a:p>
          <a:pPr algn="just"/>
          <a:endParaRPr lang="fr-FR" sz="1700" dirty="0" smtClean="0"/>
        </a:p>
        <a:p>
          <a:pPr algn="just"/>
          <a:r>
            <a:rPr lang="fr-FR" sz="1800" dirty="0" smtClean="0"/>
            <a:t>La Mauritanie, peuplée de 3 537 368 habitants (recensement de 2013), avec un territoire de 1 030 700 km², et un taux de chômage de </a:t>
          </a:r>
          <a:r>
            <a:rPr lang="fr-FR" sz="1800" smtClean="0"/>
            <a:t>10,1% en 2013 </a:t>
          </a:r>
          <a:r>
            <a:rPr lang="fr-FR" sz="1800" dirty="0" smtClean="0"/>
            <a:t>(Office Nationale de la Statistique) a connu ces dernières années un exode rural massif et une sédentarisation rapide, avec une forte incidence de la pauvreté dépassant les 45% de la population(Office Nationale de la Statistique).</a:t>
          </a:r>
        </a:p>
        <a:p>
          <a:pPr algn="just"/>
          <a:endParaRPr lang="fr-FR" sz="600" dirty="0" smtClean="0"/>
        </a:p>
        <a:p>
          <a:pPr algn="just"/>
          <a:r>
            <a:rPr lang="fr-FR" sz="1800" dirty="0" smtClean="0"/>
            <a:t>Dans ce contexte difficile, les politiques et cadres stratégiques de lutte contre la pauvreté mis en place  n’ont pas permis de prendre suffisamment en compte les besoins spécifiques des personnes handicapées notamment en matière d’accès à l’éducation, à la santé, à la formation et à l’emploi.</a:t>
          </a:r>
        </a:p>
        <a:p>
          <a:pPr algn="just"/>
          <a:endParaRPr lang="fr-FR" sz="600" dirty="0" smtClean="0"/>
        </a:p>
        <a:p>
          <a:pPr algn="just"/>
          <a:r>
            <a:rPr lang="fr-FR" sz="1800" dirty="0" smtClean="0"/>
            <a:t>Les raisons sont liées, à l’absence durant longtemps d’une législation spécifiques aux personnes handicapées jusqu’en 2006, où l’ordonnance 2006/043 a été mis en place.</a:t>
          </a:r>
        </a:p>
        <a:p>
          <a:pPr algn="just"/>
          <a:endParaRPr lang="fr-FR" sz="1800" dirty="0" smtClean="0"/>
        </a:p>
        <a:p>
          <a:pPr algn="just"/>
          <a:endParaRPr lang="fr-FR" sz="1700" dirty="0" smtClean="0"/>
        </a:p>
        <a:p>
          <a:pPr algn="just"/>
          <a:endParaRPr lang="fr-FR" sz="1700" dirty="0" smtClean="0"/>
        </a:p>
        <a:p>
          <a:pPr algn="just"/>
          <a:endParaRPr lang="fr-FR" sz="1700" dirty="0" smtClean="0"/>
        </a:p>
        <a:p>
          <a:pPr algn="just"/>
          <a:endParaRPr lang="fr-FR" sz="1700" dirty="0" smtClean="0"/>
        </a:p>
        <a:p>
          <a:pPr algn="just"/>
          <a:endParaRPr lang="fr-FR" sz="1600" dirty="0" smtClean="0"/>
        </a:p>
        <a:p>
          <a:pPr algn="just"/>
          <a:endParaRPr lang="fr-FR" sz="1600" dirty="0" smtClean="0"/>
        </a:p>
        <a:p>
          <a:pPr algn="just"/>
          <a:endParaRPr lang="fr-FR" sz="1600" dirty="0" smtClean="0"/>
        </a:p>
        <a:p>
          <a:pPr algn="just"/>
          <a:endParaRPr lang="fr-FR" sz="1600" dirty="0" smtClean="0"/>
        </a:p>
        <a:p>
          <a:pPr algn="just"/>
          <a:endParaRPr lang="fr-FR" sz="1600" dirty="0" smtClean="0"/>
        </a:p>
        <a:p>
          <a:pPr algn="just"/>
          <a:endParaRPr lang="fr-FR" sz="1600" dirty="0" smtClean="0"/>
        </a:p>
        <a:p>
          <a:pPr algn="just"/>
          <a:endParaRPr lang="fr-FR" sz="1600" dirty="0"/>
        </a:p>
      </dgm:t>
    </dgm:pt>
    <dgm:pt modelId="{D9DC2F16-D3F8-4D0A-B0D5-62CE1D947017}" type="parTrans" cxnId="{EE5A233B-1C22-47D3-8431-2372A091F2EA}">
      <dgm:prSet/>
      <dgm:spPr/>
      <dgm:t>
        <a:bodyPr/>
        <a:lstStyle/>
        <a:p>
          <a:endParaRPr lang="fr-FR"/>
        </a:p>
      </dgm:t>
    </dgm:pt>
    <dgm:pt modelId="{A11F12DB-D4B4-446F-ACD1-485A78E7E184}" type="sibTrans" cxnId="{EE5A233B-1C22-47D3-8431-2372A091F2EA}">
      <dgm:prSet/>
      <dgm:spPr/>
      <dgm:t>
        <a:bodyPr/>
        <a:lstStyle/>
        <a:p>
          <a:endParaRPr lang="fr-FR"/>
        </a:p>
      </dgm:t>
    </dgm:pt>
    <dgm:pt modelId="{CA45D2EE-1BC4-4D1E-A13B-F129826FFCD6}" type="pres">
      <dgm:prSet presAssocID="{70C0FC22-467E-41A7-ADED-475944B7E015}" presName="diagram" presStyleCnt="0">
        <dgm:presLayoutVars>
          <dgm:dir/>
          <dgm:resizeHandles val="exact"/>
        </dgm:presLayoutVars>
      </dgm:prSet>
      <dgm:spPr/>
      <dgm:t>
        <a:bodyPr/>
        <a:lstStyle/>
        <a:p>
          <a:endParaRPr lang="fr-FR"/>
        </a:p>
      </dgm:t>
    </dgm:pt>
    <dgm:pt modelId="{DA562BC1-5D1C-4D6D-A02F-F9C1C8E56CDE}" type="pres">
      <dgm:prSet presAssocID="{67DBA872-1DEE-470D-8B76-4B5B2F750642}" presName="node" presStyleLbl="node1" presStyleIdx="0" presStyleCnt="1" custScaleX="130446" custScaleY="132846" custLinFactNeighborX="-98" custLinFactNeighborY="-1611">
        <dgm:presLayoutVars>
          <dgm:bulletEnabled val="1"/>
        </dgm:presLayoutVars>
      </dgm:prSet>
      <dgm:spPr/>
      <dgm:t>
        <a:bodyPr/>
        <a:lstStyle/>
        <a:p>
          <a:endParaRPr lang="fr-FR"/>
        </a:p>
      </dgm:t>
    </dgm:pt>
  </dgm:ptLst>
  <dgm:cxnLst>
    <dgm:cxn modelId="{D494D54B-D241-4021-8CA9-0FA73145C2DC}" type="presOf" srcId="{70C0FC22-467E-41A7-ADED-475944B7E015}" destId="{CA45D2EE-1BC4-4D1E-A13B-F129826FFCD6}" srcOrd="0" destOrd="0" presId="urn:microsoft.com/office/officeart/2005/8/layout/default#4"/>
    <dgm:cxn modelId="{EE5A233B-1C22-47D3-8431-2372A091F2EA}" srcId="{70C0FC22-467E-41A7-ADED-475944B7E015}" destId="{67DBA872-1DEE-470D-8B76-4B5B2F750642}" srcOrd="0" destOrd="0" parTransId="{D9DC2F16-D3F8-4D0A-B0D5-62CE1D947017}" sibTransId="{A11F12DB-D4B4-446F-ACD1-485A78E7E184}"/>
    <dgm:cxn modelId="{EC36C278-BF1C-4F5F-9ADC-2B5CD9621693}" type="presOf" srcId="{67DBA872-1DEE-470D-8B76-4B5B2F750642}" destId="{DA562BC1-5D1C-4D6D-A02F-F9C1C8E56CDE}" srcOrd="0" destOrd="0" presId="urn:microsoft.com/office/officeart/2005/8/layout/default#4"/>
    <dgm:cxn modelId="{83EAD3F1-2681-443C-9C8F-0A591144A7EA}" type="presParOf" srcId="{CA45D2EE-1BC4-4D1E-A13B-F129826FFCD6}" destId="{DA562BC1-5D1C-4D6D-A02F-F9C1C8E56CDE}" srcOrd="0" destOrd="0" presId="urn:microsoft.com/office/officeart/2005/8/layout/default#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3145113-ACC5-49CD-866C-0C2717BED5A8}" type="doc">
      <dgm:prSet loTypeId="urn:microsoft.com/office/officeart/2005/8/layout/default#5" loCatId="list" qsTypeId="urn:microsoft.com/office/officeart/2005/8/quickstyle/simple1" qsCatId="simple" csTypeId="urn:microsoft.com/office/officeart/2005/8/colors/accent1_2" csCatId="accent1" phldr="1"/>
      <dgm:spPr/>
      <dgm:t>
        <a:bodyPr/>
        <a:lstStyle/>
        <a:p>
          <a:endParaRPr lang="fr-FR"/>
        </a:p>
      </dgm:t>
    </dgm:pt>
    <dgm:pt modelId="{B80A8619-0D48-461A-A962-E24F521F2D26}">
      <dgm:prSet phldrT="[Texte]" custT="1"/>
      <dgm:spPr/>
      <dgm:t>
        <a:bodyPr/>
        <a:lstStyle/>
        <a:p>
          <a:pPr algn="l"/>
          <a:endParaRPr lang="fr-FR" sz="1600" dirty="0" smtClean="0"/>
        </a:p>
        <a:p>
          <a:pPr algn="just"/>
          <a:r>
            <a:rPr lang="fr-FR" sz="1750" dirty="0" smtClean="0"/>
            <a:t>Face à cette situation, et à partir de 2008, les pouvoirs publics ont entrepris des mesures importantes à savoir :</a:t>
          </a:r>
        </a:p>
        <a:p>
          <a:pPr algn="just"/>
          <a:endParaRPr lang="fr-FR" sz="800" dirty="0" smtClean="0"/>
        </a:p>
        <a:p>
          <a:pPr algn="just"/>
          <a:r>
            <a:rPr lang="fr-FR" sz="1750" dirty="0" smtClean="0"/>
            <a:t>-Création d’une direction chargée des personnes handicapées en 2008, </a:t>
          </a:r>
        </a:p>
        <a:p>
          <a:pPr algn="just"/>
          <a:r>
            <a:rPr lang="fr-FR" sz="1750" dirty="0" smtClean="0"/>
            <a:t>-Création d’un Conseil Multisectoriel chargé des personnes handicapées en 2010, </a:t>
          </a:r>
        </a:p>
        <a:p>
          <a:pPr algn="just"/>
          <a:r>
            <a:rPr lang="fr-FR" sz="1750" dirty="0" smtClean="0"/>
            <a:t>-Ratification de la convention des droits des personnes handicapées en 2012, </a:t>
          </a:r>
        </a:p>
        <a:p>
          <a:pPr algn="just"/>
          <a:r>
            <a:rPr lang="fr-FR" sz="1750" dirty="0" smtClean="0"/>
            <a:t>-Elaboration d’une stratégie nationale de promotion des personnes handicapées en 2013, </a:t>
          </a:r>
        </a:p>
        <a:p>
          <a:pPr algn="just"/>
          <a:r>
            <a:rPr lang="fr-FR" sz="1750" dirty="0" smtClean="0"/>
            <a:t>-Création d’un centre de formation et de promotion des enfants handicapés en 2014, </a:t>
          </a:r>
        </a:p>
        <a:p>
          <a:pPr algn="just"/>
          <a:r>
            <a:rPr lang="fr-FR" sz="1750" dirty="0" smtClean="0"/>
            <a:t>-Octroi d’une subvention annuelle aux organisations de personnes handicapées, </a:t>
          </a:r>
        </a:p>
        <a:p>
          <a:pPr algn="just"/>
          <a:r>
            <a:rPr lang="fr-FR" sz="1750" dirty="0" smtClean="0"/>
            <a:t>-Adopté du décret 2015/062 relatif au quota de recrutement de 5% en 2015.</a:t>
          </a:r>
        </a:p>
        <a:p>
          <a:pPr algn="just"/>
          <a:r>
            <a:rPr lang="fr-FR" sz="1750" dirty="0" smtClean="0"/>
            <a:t>-Adoption du plan d’action 2016-2020 du conseil multisectoriel en juillet 2016</a:t>
          </a:r>
        </a:p>
        <a:p>
          <a:pPr algn="just"/>
          <a:endParaRPr lang="fr-FR" sz="1750" dirty="0" smtClean="0"/>
        </a:p>
        <a:p>
          <a:pPr algn="just"/>
          <a:endParaRPr lang="fr-FR" sz="1750" dirty="0"/>
        </a:p>
      </dgm:t>
    </dgm:pt>
    <dgm:pt modelId="{CCF0985A-3FF4-48DF-A5A3-C0E93CCC3477}" type="parTrans" cxnId="{B2A3528A-CB7A-4842-A282-F2F86626EBB1}">
      <dgm:prSet/>
      <dgm:spPr/>
      <dgm:t>
        <a:bodyPr/>
        <a:lstStyle/>
        <a:p>
          <a:endParaRPr lang="fr-FR"/>
        </a:p>
      </dgm:t>
    </dgm:pt>
    <dgm:pt modelId="{585E05DD-85B9-400B-9C89-547C08DBF784}" type="sibTrans" cxnId="{B2A3528A-CB7A-4842-A282-F2F86626EBB1}">
      <dgm:prSet/>
      <dgm:spPr/>
      <dgm:t>
        <a:bodyPr/>
        <a:lstStyle/>
        <a:p>
          <a:endParaRPr lang="fr-FR"/>
        </a:p>
      </dgm:t>
    </dgm:pt>
    <dgm:pt modelId="{E6910492-B428-423E-A7E4-B6288C1820FB}" type="pres">
      <dgm:prSet presAssocID="{53145113-ACC5-49CD-866C-0C2717BED5A8}" presName="diagram" presStyleCnt="0">
        <dgm:presLayoutVars>
          <dgm:dir/>
          <dgm:resizeHandles val="exact"/>
        </dgm:presLayoutVars>
      </dgm:prSet>
      <dgm:spPr/>
      <dgm:t>
        <a:bodyPr/>
        <a:lstStyle/>
        <a:p>
          <a:endParaRPr lang="fr-FR"/>
        </a:p>
      </dgm:t>
    </dgm:pt>
    <dgm:pt modelId="{38FA5B24-1849-4D95-BD8B-1356358BDC9A}" type="pres">
      <dgm:prSet presAssocID="{B80A8619-0D48-461A-A962-E24F521F2D26}" presName="node" presStyleLbl="node1" presStyleIdx="0" presStyleCnt="1" custScaleX="111304" custScaleY="117399">
        <dgm:presLayoutVars>
          <dgm:bulletEnabled val="1"/>
        </dgm:presLayoutVars>
      </dgm:prSet>
      <dgm:spPr/>
      <dgm:t>
        <a:bodyPr/>
        <a:lstStyle/>
        <a:p>
          <a:endParaRPr lang="fr-FR"/>
        </a:p>
      </dgm:t>
    </dgm:pt>
  </dgm:ptLst>
  <dgm:cxnLst>
    <dgm:cxn modelId="{B8B5BBF7-5612-4304-8F00-EE3D2BC1601C}" type="presOf" srcId="{B80A8619-0D48-461A-A962-E24F521F2D26}" destId="{38FA5B24-1849-4D95-BD8B-1356358BDC9A}" srcOrd="0" destOrd="0" presId="urn:microsoft.com/office/officeart/2005/8/layout/default#5"/>
    <dgm:cxn modelId="{B2A3528A-CB7A-4842-A282-F2F86626EBB1}" srcId="{53145113-ACC5-49CD-866C-0C2717BED5A8}" destId="{B80A8619-0D48-461A-A962-E24F521F2D26}" srcOrd="0" destOrd="0" parTransId="{CCF0985A-3FF4-48DF-A5A3-C0E93CCC3477}" sibTransId="{585E05DD-85B9-400B-9C89-547C08DBF784}"/>
    <dgm:cxn modelId="{1D216366-2D90-48B6-98BC-38D7A8A71DAF}" type="presOf" srcId="{53145113-ACC5-49CD-866C-0C2717BED5A8}" destId="{E6910492-B428-423E-A7E4-B6288C1820FB}" srcOrd="0" destOrd="0" presId="urn:microsoft.com/office/officeart/2005/8/layout/default#5"/>
    <dgm:cxn modelId="{46F6DE02-FF74-45D6-8CA6-12F6B949639F}" type="presParOf" srcId="{E6910492-B428-423E-A7E4-B6288C1820FB}" destId="{38FA5B24-1849-4D95-BD8B-1356358BDC9A}" srcOrd="0" destOrd="0" presId="urn:microsoft.com/office/officeart/2005/8/layout/defaul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68ECE54-359C-4CB6-B74D-F2101133F259}" type="doc">
      <dgm:prSet loTypeId="urn:microsoft.com/office/officeart/2005/8/layout/default#6" loCatId="list" qsTypeId="urn:microsoft.com/office/officeart/2005/8/quickstyle/simple1" qsCatId="simple" csTypeId="urn:microsoft.com/office/officeart/2005/8/colors/accent1_2" csCatId="accent1" phldr="1"/>
      <dgm:spPr/>
      <dgm:t>
        <a:bodyPr/>
        <a:lstStyle/>
        <a:p>
          <a:endParaRPr lang="fr-FR"/>
        </a:p>
      </dgm:t>
    </dgm:pt>
    <dgm:pt modelId="{9EFB5C4E-A41C-44B3-8F47-2DFE3E157F85}">
      <dgm:prSet phldrT="[Texte]" custT="1"/>
      <dgm:spPr/>
      <dgm:t>
        <a:bodyPr/>
        <a:lstStyle/>
        <a:p>
          <a:pPr algn="just"/>
          <a:endParaRPr lang="fr-FR" sz="1800" dirty="0" smtClean="0"/>
        </a:p>
        <a:p>
          <a:pPr algn="just"/>
          <a:endParaRPr lang="fr-FR" sz="1800" dirty="0" smtClean="0"/>
        </a:p>
        <a:p>
          <a:pPr algn="just"/>
          <a:r>
            <a:rPr lang="fr-FR" sz="1900" dirty="0" smtClean="0"/>
            <a:t>Ces mesures ont eu des résultats positifs mais limités sur l’accès des personnes handicapées à l’emploi à cause des difficultés suivantes:</a:t>
          </a:r>
        </a:p>
        <a:p>
          <a:pPr algn="just"/>
          <a:r>
            <a:rPr lang="fr-FR" sz="1900" dirty="0" smtClean="0"/>
            <a:t>-La discrimination à liée au handicap </a:t>
          </a:r>
        </a:p>
        <a:p>
          <a:pPr algn="just"/>
          <a:r>
            <a:rPr lang="fr-FR" sz="1900" dirty="0" smtClean="0"/>
            <a:t>-Les personnes handicapées ont très peu accès au microcrédit</a:t>
          </a:r>
        </a:p>
        <a:p>
          <a:pPr algn="just"/>
          <a:r>
            <a:rPr lang="fr-FR" sz="1900" dirty="0" smtClean="0"/>
            <a:t>-L’accessibilité des personnes handicapées  n’est pas assurée </a:t>
          </a:r>
        </a:p>
        <a:p>
          <a:pPr algn="just"/>
          <a:r>
            <a:rPr lang="fr-FR" sz="1900" dirty="0" smtClean="0"/>
            <a:t>-Les postes de travail ne sont pas adaptés aux personnes handicapées.</a:t>
          </a:r>
        </a:p>
        <a:p>
          <a:pPr algn="just"/>
          <a:r>
            <a:rPr lang="fr-FR" sz="1900" dirty="0" smtClean="0"/>
            <a:t>-Les réticences des employeurs à recruter des handicapées </a:t>
          </a:r>
        </a:p>
        <a:p>
          <a:pPr algn="just"/>
          <a:endParaRPr lang="fr-FR" sz="1000" dirty="0" smtClean="0"/>
        </a:p>
        <a:p>
          <a:pPr algn="just"/>
          <a:r>
            <a:rPr lang="fr-FR" sz="1900" dirty="0" smtClean="0"/>
            <a:t>Dans le cadre des efforts des pouvoirs publics en matière d’accès des personnes handicapées à l’emploi, les mesures et actions entreprises, constituent une expérience modeste à partager avec les autres pays.</a:t>
          </a:r>
        </a:p>
        <a:p>
          <a:pPr algn="just"/>
          <a:endParaRPr lang="fr-FR" sz="1800" dirty="0" smtClean="0"/>
        </a:p>
        <a:p>
          <a:pPr algn="just"/>
          <a:endParaRPr lang="fr-FR" sz="1800" dirty="0"/>
        </a:p>
      </dgm:t>
    </dgm:pt>
    <dgm:pt modelId="{8B354E78-9F94-4D2E-814C-1700C01635A7}" type="parTrans" cxnId="{0BAF0459-D29B-4E7E-9595-2A2CB69AB2AF}">
      <dgm:prSet/>
      <dgm:spPr/>
      <dgm:t>
        <a:bodyPr/>
        <a:lstStyle/>
        <a:p>
          <a:endParaRPr lang="fr-FR"/>
        </a:p>
      </dgm:t>
    </dgm:pt>
    <dgm:pt modelId="{721CB62C-2BA3-4ACF-A7B7-E34C3EC050B7}" type="sibTrans" cxnId="{0BAF0459-D29B-4E7E-9595-2A2CB69AB2AF}">
      <dgm:prSet/>
      <dgm:spPr/>
      <dgm:t>
        <a:bodyPr/>
        <a:lstStyle/>
        <a:p>
          <a:endParaRPr lang="fr-FR"/>
        </a:p>
      </dgm:t>
    </dgm:pt>
    <dgm:pt modelId="{758A9A0C-A3B9-4801-A96A-EF4F3C692FB5}" type="pres">
      <dgm:prSet presAssocID="{668ECE54-359C-4CB6-B74D-F2101133F259}" presName="diagram" presStyleCnt="0">
        <dgm:presLayoutVars>
          <dgm:dir/>
          <dgm:resizeHandles val="exact"/>
        </dgm:presLayoutVars>
      </dgm:prSet>
      <dgm:spPr/>
      <dgm:t>
        <a:bodyPr/>
        <a:lstStyle/>
        <a:p>
          <a:endParaRPr lang="fr-FR"/>
        </a:p>
      </dgm:t>
    </dgm:pt>
    <dgm:pt modelId="{B4E09AB1-D583-499B-9257-5353FD0CC444}" type="pres">
      <dgm:prSet presAssocID="{9EFB5C4E-A41C-44B3-8F47-2DFE3E157F85}" presName="node" presStyleLbl="node1" presStyleIdx="0" presStyleCnt="1" custScaleY="109675">
        <dgm:presLayoutVars>
          <dgm:bulletEnabled val="1"/>
        </dgm:presLayoutVars>
      </dgm:prSet>
      <dgm:spPr/>
      <dgm:t>
        <a:bodyPr/>
        <a:lstStyle/>
        <a:p>
          <a:endParaRPr lang="fr-FR"/>
        </a:p>
      </dgm:t>
    </dgm:pt>
  </dgm:ptLst>
  <dgm:cxnLst>
    <dgm:cxn modelId="{6B2FD974-033C-47F9-A9DE-117DE661E45E}" type="presOf" srcId="{9EFB5C4E-A41C-44B3-8F47-2DFE3E157F85}" destId="{B4E09AB1-D583-499B-9257-5353FD0CC444}" srcOrd="0" destOrd="0" presId="urn:microsoft.com/office/officeart/2005/8/layout/default#6"/>
    <dgm:cxn modelId="{0BAF0459-D29B-4E7E-9595-2A2CB69AB2AF}" srcId="{668ECE54-359C-4CB6-B74D-F2101133F259}" destId="{9EFB5C4E-A41C-44B3-8F47-2DFE3E157F85}" srcOrd="0" destOrd="0" parTransId="{8B354E78-9F94-4D2E-814C-1700C01635A7}" sibTransId="{721CB62C-2BA3-4ACF-A7B7-E34C3EC050B7}"/>
    <dgm:cxn modelId="{9CC2E67A-217C-4A62-86E7-5A291C8D7E7C}" type="presOf" srcId="{668ECE54-359C-4CB6-B74D-F2101133F259}" destId="{758A9A0C-A3B9-4801-A96A-EF4F3C692FB5}" srcOrd="0" destOrd="0" presId="urn:microsoft.com/office/officeart/2005/8/layout/default#6"/>
    <dgm:cxn modelId="{E38DAB5F-600D-407A-85F1-2CB630391293}" type="presParOf" srcId="{758A9A0C-A3B9-4801-A96A-EF4F3C692FB5}" destId="{B4E09AB1-D583-499B-9257-5353FD0CC444}" srcOrd="0" destOrd="0" presId="urn:microsoft.com/office/officeart/2005/8/layout/defaul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0FAF913-67DE-4414-9A97-E5FCE6805F5F}" type="doc">
      <dgm:prSet loTypeId="urn:microsoft.com/office/officeart/2005/8/layout/default#7" loCatId="list" qsTypeId="urn:microsoft.com/office/officeart/2005/8/quickstyle/simple1" qsCatId="simple" csTypeId="urn:microsoft.com/office/officeart/2005/8/colors/accent1_2" csCatId="accent1" phldr="1"/>
      <dgm:spPr/>
      <dgm:t>
        <a:bodyPr/>
        <a:lstStyle/>
        <a:p>
          <a:endParaRPr lang="fr-FR"/>
        </a:p>
      </dgm:t>
    </dgm:pt>
    <dgm:pt modelId="{BE1BB437-50CF-4F5D-9664-F8B38DF46E22}">
      <dgm:prSet phldrT="[Texte]" custT="1"/>
      <dgm:spPr/>
      <dgm:t>
        <a:bodyPr/>
        <a:lstStyle/>
        <a:p>
          <a:pPr algn="just"/>
          <a:r>
            <a:rPr lang="fr-FR" sz="1800" b="1" dirty="0" smtClean="0"/>
            <a:t>2.1. Mesures prises au niveau réglementaire</a:t>
          </a:r>
          <a:endParaRPr lang="fr-FR" sz="1800" dirty="0" smtClean="0"/>
        </a:p>
        <a:p>
          <a:pPr algn="just"/>
          <a:r>
            <a:rPr lang="fr-FR" sz="1800" b="1" dirty="0" smtClean="0"/>
            <a:t>2.1.1. L’ordonnance 2006/043 :</a:t>
          </a:r>
          <a:endParaRPr lang="fr-FR" sz="1800" dirty="0" smtClean="0"/>
        </a:p>
        <a:p>
          <a:pPr algn="just"/>
          <a:r>
            <a:rPr lang="fr-FR" sz="1800" dirty="0" smtClean="0"/>
            <a:t>Cette ordonnance consacre en son chapitre II (article 46 à 51) relatif à l’accès à l’emploi et au niveau de l’article 46 le droit de la personne handicapée au travail. </a:t>
          </a:r>
        </a:p>
        <a:p>
          <a:pPr algn="just"/>
          <a:r>
            <a:rPr lang="fr-FR" sz="1800" dirty="0" smtClean="0"/>
            <a:t>Ce droit au travail se traduit par l’attribution aux personnes handicapées de 5% des recrutements au sein des administrations publiques et privées à chaque fois que l’effectif total de recrutement est supérieur ou égal à 20.</a:t>
          </a:r>
        </a:p>
        <a:p>
          <a:pPr algn="just"/>
          <a:r>
            <a:rPr lang="fr-FR" sz="1800" dirty="0" smtClean="0"/>
            <a:t>L’attribution des postes à pourvoir devra faire l’objet d’une sélection entre les personnes handicapées candidates.</a:t>
          </a:r>
        </a:p>
        <a:p>
          <a:pPr algn="just"/>
          <a:r>
            <a:rPr lang="fr-FR" sz="1800" dirty="0" smtClean="0"/>
            <a:t>Les conditions de travail devront alors être adaptées aux aptitudes des personnes handicapées sélectionnées.</a:t>
          </a:r>
        </a:p>
      </dgm:t>
    </dgm:pt>
    <dgm:pt modelId="{2FA9ADE6-7C23-4EFF-8992-C43813DA1CAF}" type="parTrans" cxnId="{FE1906C3-9B74-469E-845A-DAA9062E56FB}">
      <dgm:prSet/>
      <dgm:spPr/>
      <dgm:t>
        <a:bodyPr/>
        <a:lstStyle/>
        <a:p>
          <a:endParaRPr lang="fr-FR"/>
        </a:p>
      </dgm:t>
    </dgm:pt>
    <dgm:pt modelId="{E68D2BC5-8091-459D-8368-EDD49B586EA1}" type="sibTrans" cxnId="{FE1906C3-9B74-469E-845A-DAA9062E56FB}">
      <dgm:prSet/>
      <dgm:spPr/>
      <dgm:t>
        <a:bodyPr/>
        <a:lstStyle/>
        <a:p>
          <a:endParaRPr lang="fr-FR"/>
        </a:p>
      </dgm:t>
    </dgm:pt>
    <dgm:pt modelId="{EFD5C9F3-58F2-4E5F-8A41-70B812E09506}" type="pres">
      <dgm:prSet presAssocID="{50FAF913-67DE-4414-9A97-E5FCE6805F5F}" presName="diagram" presStyleCnt="0">
        <dgm:presLayoutVars>
          <dgm:dir/>
          <dgm:resizeHandles val="exact"/>
        </dgm:presLayoutVars>
      </dgm:prSet>
      <dgm:spPr/>
      <dgm:t>
        <a:bodyPr/>
        <a:lstStyle/>
        <a:p>
          <a:endParaRPr lang="fr-FR"/>
        </a:p>
      </dgm:t>
    </dgm:pt>
    <dgm:pt modelId="{6F545F41-4280-4B10-8918-E2B560BB43A4}" type="pres">
      <dgm:prSet presAssocID="{BE1BB437-50CF-4F5D-9664-F8B38DF46E22}" presName="node" presStyleLbl="node1" presStyleIdx="0" presStyleCnt="1" custScaleX="108705" custScaleY="112764" custLinFactNeighborY="1881">
        <dgm:presLayoutVars>
          <dgm:bulletEnabled val="1"/>
        </dgm:presLayoutVars>
      </dgm:prSet>
      <dgm:spPr/>
      <dgm:t>
        <a:bodyPr/>
        <a:lstStyle/>
        <a:p>
          <a:endParaRPr lang="fr-FR"/>
        </a:p>
      </dgm:t>
    </dgm:pt>
  </dgm:ptLst>
  <dgm:cxnLst>
    <dgm:cxn modelId="{97F74AE6-D157-4B35-B434-7E037742579A}" type="presOf" srcId="{50FAF913-67DE-4414-9A97-E5FCE6805F5F}" destId="{EFD5C9F3-58F2-4E5F-8A41-70B812E09506}" srcOrd="0" destOrd="0" presId="urn:microsoft.com/office/officeart/2005/8/layout/default#7"/>
    <dgm:cxn modelId="{FE1906C3-9B74-469E-845A-DAA9062E56FB}" srcId="{50FAF913-67DE-4414-9A97-E5FCE6805F5F}" destId="{BE1BB437-50CF-4F5D-9664-F8B38DF46E22}" srcOrd="0" destOrd="0" parTransId="{2FA9ADE6-7C23-4EFF-8992-C43813DA1CAF}" sibTransId="{E68D2BC5-8091-459D-8368-EDD49B586EA1}"/>
    <dgm:cxn modelId="{B697687F-289F-4146-B9F9-4773DB8F6F19}" type="presOf" srcId="{BE1BB437-50CF-4F5D-9664-F8B38DF46E22}" destId="{6F545F41-4280-4B10-8918-E2B560BB43A4}" srcOrd="0" destOrd="0" presId="urn:microsoft.com/office/officeart/2005/8/layout/default#7"/>
    <dgm:cxn modelId="{88128F5F-9A9F-42D1-B7AA-A6EB4285FE90}" type="presParOf" srcId="{EFD5C9F3-58F2-4E5F-8A41-70B812E09506}" destId="{6F545F41-4280-4B10-8918-E2B560BB43A4}" srcOrd="0" destOrd="0" presId="urn:microsoft.com/office/officeart/2005/8/layout/default#7"/>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F1608C5E-77B1-4474-801C-A8843DBCDBBC}" type="doc">
      <dgm:prSet loTypeId="urn:microsoft.com/office/officeart/2005/8/layout/default#8" loCatId="list" qsTypeId="urn:microsoft.com/office/officeart/2005/8/quickstyle/simple1" qsCatId="simple" csTypeId="urn:microsoft.com/office/officeart/2005/8/colors/accent1_2" csCatId="accent1" phldr="1"/>
      <dgm:spPr/>
      <dgm:t>
        <a:bodyPr/>
        <a:lstStyle/>
        <a:p>
          <a:endParaRPr lang="fr-FR"/>
        </a:p>
      </dgm:t>
    </dgm:pt>
    <dgm:pt modelId="{3946F69A-EA37-4FA2-92D3-5F536618640D}">
      <dgm:prSet phldrT="[Texte]" custT="1"/>
      <dgm:spPr/>
      <dgm:t>
        <a:bodyPr/>
        <a:lstStyle/>
        <a:p>
          <a:pPr algn="l"/>
          <a:r>
            <a:rPr lang="fr-FR" sz="1700" dirty="0" smtClean="0"/>
            <a:t>Ce décret conjoint entre le Ministère de la Fonction Publique et le Ministère des Affaires Sociales, organise l’emploi et le recrutement des personnes handicapées et comprend 6 articles et consacre de l’article premier à l’article 4 les droits et conditions de recrutements des personnes handicapées :  </a:t>
          </a:r>
        </a:p>
        <a:p>
          <a:pPr algn="l"/>
          <a:endParaRPr lang="fr-FR" sz="600" dirty="0" smtClean="0"/>
        </a:p>
        <a:p>
          <a:pPr algn="l"/>
          <a:r>
            <a:rPr lang="fr-FR" sz="1700" b="1" u="sng" dirty="0" smtClean="0"/>
            <a:t>Article premier :</a:t>
          </a:r>
          <a:r>
            <a:rPr lang="fr-FR" sz="1700" dirty="0" smtClean="0"/>
            <a:t> 5% des recrutements supérieurs ou égaux à 20 unités, est réservé aux personnes handicapées titulaires de carte de personnes handicapées et possédant les qualifications requises. </a:t>
          </a:r>
        </a:p>
        <a:p>
          <a:pPr algn="l"/>
          <a:endParaRPr lang="fr-FR" sz="600" dirty="0" smtClean="0"/>
        </a:p>
        <a:p>
          <a:pPr algn="l"/>
          <a:r>
            <a:rPr lang="fr-FR" sz="1700" b="1" u="sng" dirty="0" smtClean="0"/>
            <a:t>Article2 :</a:t>
          </a:r>
          <a:r>
            <a:rPr lang="fr-FR" sz="1700" dirty="0" smtClean="0"/>
            <a:t> les administrations, les collectivités locales et les établissements publics et privés sont astreints au respect des dispositions de l’article premier.</a:t>
          </a:r>
        </a:p>
        <a:p>
          <a:pPr algn="l"/>
          <a:endParaRPr lang="fr-FR" sz="600" dirty="0" smtClean="0"/>
        </a:p>
        <a:p>
          <a:pPr algn="l"/>
          <a:r>
            <a:rPr lang="fr-FR" sz="1700" b="1" dirty="0" smtClean="0"/>
            <a:t>Article3 :</a:t>
          </a:r>
          <a:r>
            <a:rPr lang="fr-FR" sz="1700" dirty="0" smtClean="0"/>
            <a:t> Les candidats aux emplois réservés au titre de l’article 1</a:t>
          </a:r>
          <a:r>
            <a:rPr lang="fr-FR" sz="1700" baseline="30000" dirty="0" smtClean="0"/>
            <a:t>er</a:t>
          </a:r>
          <a:r>
            <a:rPr lang="fr-FR" sz="1700" dirty="0" smtClean="0"/>
            <a:t> doivent avoir les diplômes, les capacités et compétences liés aux postes requis conformément à la liste au tableau ci-dessous :</a:t>
          </a:r>
          <a:endParaRPr lang="fr-FR" sz="1700" dirty="0"/>
        </a:p>
      </dgm:t>
    </dgm:pt>
    <dgm:pt modelId="{ACA9FD38-1258-4AC7-96C8-A625C306160E}" type="parTrans" cxnId="{B69244B8-7AB7-42AB-84E5-71CF84232543}">
      <dgm:prSet/>
      <dgm:spPr/>
      <dgm:t>
        <a:bodyPr/>
        <a:lstStyle/>
        <a:p>
          <a:endParaRPr lang="fr-FR"/>
        </a:p>
      </dgm:t>
    </dgm:pt>
    <dgm:pt modelId="{5E3213D4-C4BC-41AC-B809-A00CAE5D0EF9}" type="sibTrans" cxnId="{B69244B8-7AB7-42AB-84E5-71CF84232543}">
      <dgm:prSet/>
      <dgm:spPr/>
      <dgm:t>
        <a:bodyPr/>
        <a:lstStyle/>
        <a:p>
          <a:endParaRPr lang="fr-FR"/>
        </a:p>
      </dgm:t>
    </dgm:pt>
    <dgm:pt modelId="{34FDF248-2A31-4DB4-A1CD-ACF1DB070942}" type="pres">
      <dgm:prSet presAssocID="{F1608C5E-77B1-4474-801C-A8843DBCDBBC}" presName="diagram" presStyleCnt="0">
        <dgm:presLayoutVars>
          <dgm:dir/>
          <dgm:resizeHandles val="exact"/>
        </dgm:presLayoutVars>
      </dgm:prSet>
      <dgm:spPr/>
      <dgm:t>
        <a:bodyPr/>
        <a:lstStyle/>
        <a:p>
          <a:endParaRPr lang="fr-FR"/>
        </a:p>
      </dgm:t>
    </dgm:pt>
    <dgm:pt modelId="{E1F65FAD-BB2B-4CD4-9C4A-61D3A4BEDBA8}" type="pres">
      <dgm:prSet presAssocID="{3946F69A-EA37-4FA2-92D3-5F536618640D}" presName="node" presStyleLbl="node1" presStyleIdx="0" presStyleCnt="1">
        <dgm:presLayoutVars>
          <dgm:bulletEnabled val="1"/>
        </dgm:presLayoutVars>
      </dgm:prSet>
      <dgm:spPr/>
      <dgm:t>
        <a:bodyPr/>
        <a:lstStyle/>
        <a:p>
          <a:endParaRPr lang="fr-FR"/>
        </a:p>
      </dgm:t>
    </dgm:pt>
  </dgm:ptLst>
  <dgm:cxnLst>
    <dgm:cxn modelId="{296A9A78-021C-461B-A49B-6BF27A99BC4D}" type="presOf" srcId="{3946F69A-EA37-4FA2-92D3-5F536618640D}" destId="{E1F65FAD-BB2B-4CD4-9C4A-61D3A4BEDBA8}" srcOrd="0" destOrd="0" presId="urn:microsoft.com/office/officeart/2005/8/layout/default#8"/>
    <dgm:cxn modelId="{3F49B1CD-8FE2-4E0D-8CC9-F261FA7FEDC6}" type="presOf" srcId="{F1608C5E-77B1-4474-801C-A8843DBCDBBC}" destId="{34FDF248-2A31-4DB4-A1CD-ACF1DB070942}" srcOrd="0" destOrd="0" presId="urn:microsoft.com/office/officeart/2005/8/layout/default#8"/>
    <dgm:cxn modelId="{B69244B8-7AB7-42AB-84E5-71CF84232543}" srcId="{F1608C5E-77B1-4474-801C-A8843DBCDBBC}" destId="{3946F69A-EA37-4FA2-92D3-5F536618640D}" srcOrd="0" destOrd="0" parTransId="{ACA9FD38-1258-4AC7-96C8-A625C306160E}" sibTransId="{5E3213D4-C4BC-41AC-B809-A00CAE5D0EF9}"/>
    <dgm:cxn modelId="{FB839B54-C121-437C-894F-82EBD8AF1301}" type="presParOf" srcId="{34FDF248-2A31-4DB4-A1CD-ACF1DB070942}" destId="{E1F65FAD-BB2B-4CD4-9C4A-61D3A4BEDBA8}" srcOrd="0" destOrd="0" presId="urn:microsoft.com/office/officeart/2005/8/layout/default#8"/>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CBD20F24-39DC-414D-BEB7-3ACFC6156B31}" type="doc">
      <dgm:prSet loTypeId="urn:microsoft.com/office/officeart/2005/8/layout/default#9" loCatId="list" qsTypeId="urn:microsoft.com/office/officeart/2005/8/quickstyle/simple1" qsCatId="simple" csTypeId="urn:microsoft.com/office/officeart/2005/8/colors/accent1_2" csCatId="accent1" phldr="1"/>
      <dgm:spPr/>
      <dgm:t>
        <a:bodyPr/>
        <a:lstStyle/>
        <a:p>
          <a:endParaRPr lang="fr-FR"/>
        </a:p>
      </dgm:t>
    </dgm:pt>
    <dgm:pt modelId="{03D653FC-7658-4477-BA67-453D3C59FC05}">
      <dgm:prSet phldrT="[Texte]" custT="1"/>
      <dgm:spPr/>
      <dgm:t>
        <a:bodyPr/>
        <a:lstStyle/>
        <a:p>
          <a:pPr algn="l"/>
          <a:endParaRPr lang="fr-FR" sz="1400" b="1" dirty="0" smtClean="0"/>
        </a:p>
        <a:p>
          <a:pPr algn="just"/>
          <a:endParaRPr lang="fr-FR" sz="1800" b="1" dirty="0" smtClean="0"/>
        </a:p>
        <a:p>
          <a:pPr algn="just"/>
          <a:endParaRPr lang="fr-FR" sz="1700" b="1" u="sng" dirty="0" smtClean="0"/>
        </a:p>
        <a:p>
          <a:pPr algn="just"/>
          <a:endParaRPr lang="fr-FR" sz="1700" b="1" u="sng" dirty="0" smtClean="0"/>
        </a:p>
        <a:p>
          <a:pPr algn="just"/>
          <a:endParaRPr lang="fr-FR" sz="1700" b="1" u="sng" dirty="0" smtClean="0"/>
        </a:p>
        <a:p>
          <a:pPr algn="just"/>
          <a:endParaRPr lang="fr-FR" sz="1700" b="1" u="sng" dirty="0" smtClean="0"/>
        </a:p>
        <a:p>
          <a:pPr algn="just"/>
          <a:endParaRPr lang="fr-FR" sz="1700" b="1" u="sng" dirty="0" smtClean="0"/>
        </a:p>
        <a:p>
          <a:pPr algn="just"/>
          <a:r>
            <a:rPr lang="fr-FR" sz="1700" b="1" u="sng" dirty="0" smtClean="0"/>
            <a:t>Handicapés moteurs </a:t>
          </a:r>
        </a:p>
        <a:p>
          <a:pPr algn="just"/>
          <a:r>
            <a:rPr lang="fr-FR" sz="1700" dirty="0" smtClean="0"/>
            <a:t>Travaux administratifs</a:t>
          </a:r>
        </a:p>
        <a:p>
          <a:pPr algn="just"/>
          <a:r>
            <a:rPr lang="fr-FR" sz="1700" dirty="0" smtClean="0"/>
            <a:t>Enseignement technique et formation professionnelle</a:t>
          </a:r>
        </a:p>
        <a:p>
          <a:pPr algn="just"/>
          <a:r>
            <a:rPr lang="fr-FR" sz="1700" dirty="0" smtClean="0"/>
            <a:t>Techniciens en informatique, de santé, de laboratoires, </a:t>
          </a:r>
        </a:p>
        <a:p>
          <a:pPr algn="just"/>
          <a:r>
            <a:rPr lang="fr-FR" sz="1700" dirty="0" smtClean="0"/>
            <a:t>de cartographies, de gestions, d’encadrement et de formation</a:t>
          </a:r>
        </a:p>
        <a:p>
          <a:pPr algn="just"/>
          <a:r>
            <a:rPr lang="fr-FR" sz="1700" dirty="0" smtClean="0"/>
            <a:t>Travail journalistique (journaliste, speakers, rédacteurs, réalisateurs).</a:t>
          </a:r>
        </a:p>
        <a:p>
          <a:pPr algn="just"/>
          <a:endParaRPr lang="fr-FR" sz="200" dirty="0" smtClean="0"/>
        </a:p>
        <a:p>
          <a:pPr algn="just"/>
          <a:r>
            <a:rPr lang="fr-FR" sz="1700" b="1" u="sng" dirty="0" smtClean="0"/>
            <a:t>Handicapés visuels</a:t>
          </a:r>
        </a:p>
        <a:p>
          <a:pPr algn="just"/>
          <a:r>
            <a:rPr lang="fr-FR" sz="1700" dirty="0" smtClean="0"/>
            <a:t>Standardistes/Encadrement administratifs/Animations culturelles </a:t>
          </a:r>
        </a:p>
        <a:p>
          <a:pPr algn="just"/>
          <a:r>
            <a:rPr lang="fr-FR" sz="1700" dirty="0" smtClean="0"/>
            <a:t>Enseignement de non voyants/Massage (kinésithérapeute) ;</a:t>
          </a:r>
        </a:p>
        <a:p>
          <a:pPr algn="just"/>
          <a:r>
            <a:rPr lang="fr-FR" sz="1700" dirty="0" smtClean="0"/>
            <a:t>Travail journalistique(Radio)</a:t>
          </a:r>
        </a:p>
        <a:p>
          <a:pPr algn="just"/>
          <a:endParaRPr lang="fr-FR" sz="200" dirty="0" smtClean="0"/>
        </a:p>
        <a:p>
          <a:pPr algn="just"/>
          <a:r>
            <a:rPr lang="fr-FR" sz="1700" b="1" u="sng" dirty="0" smtClean="0"/>
            <a:t>Handicapés sourds-muets</a:t>
          </a:r>
          <a:endParaRPr lang="fr-FR" sz="1700" u="sng" dirty="0" smtClean="0"/>
        </a:p>
        <a:p>
          <a:pPr algn="just"/>
          <a:r>
            <a:rPr lang="fr-FR" sz="1700" dirty="0" smtClean="0"/>
            <a:t>Travaux techniques (dessein, peintre, typographie, plans de construction) ;</a:t>
          </a:r>
        </a:p>
        <a:p>
          <a:pPr algn="just"/>
          <a:r>
            <a:rPr lang="fr-FR" sz="1700" dirty="0" smtClean="0"/>
            <a:t>Travaux administratifs </a:t>
          </a:r>
        </a:p>
        <a:p>
          <a:pPr algn="just"/>
          <a:r>
            <a:rPr lang="fr-FR" sz="1700" b="1" dirty="0" smtClean="0"/>
            <a:t>Article4: </a:t>
          </a:r>
          <a:r>
            <a:rPr lang="fr-FR" sz="1700" dirty="0" smtClean="0"/>
            <a:t>les postes réservés aux personnes handicapées et qui n’ont pu être pourvus</a:t>
          </a:r>
        </a:p>
        <a:p>
          <a:pPr algn="just"/>
          <a:r>
            <a:rPr lang="fr-FR" sz="1700" dirty="0" smtClean="0"/>
            <a:t> seront mis en compétition au profit d’autres candidats aptes à les occuper.</a:t>
          </a:r>
        </a:p>
        <a:p>
          <a:pPr algn="just"/>
          <a:endParaRPr lang="fr-FR" sz="1700" dirty="0" smtClean="0"/>
        </a:p>
        <a:p>
          <a:pPr algn="just"/>
          <a:endParaRPr lang="fr-FR" sz="1700" dirty="0" smtClean="0"/>
        </a:p>
        <a:p>
          <a:pPr algn="just"/>
          <a:endParaRPr lang="fr-FR" sz="1700" dirty="0" smtClean="0"/>
        </a:p>
        <a:p>
          <a:pPr algn="just"/>
          <a:endParaRPr lang="fr-FR" sz="1700" dirty="0" smtClean="0"/>
        </a:p>
        <a:p>
          <a:pPr algn="just"/>
          <a:endParaRPr lang="fr-FR" sz="1650" dirty="0" smtClean="0"/>
        </a:p>
        <a:p>
          <a:pPr algn="l"/>
          <a:endParaRPr lang="fr-FR" sz="1400" dirty="0" smtClean="0"/>
        </a:p>
        <a:p>
          <a:pPr algn="l"/>
          <a:endParaRPr lang="fr-FR" sz="1400" dirty="0" smtClean="0"/>
        </a:p>
      </dgm:t>
    </dgm:pt>
    <dgm:pt modelId="{AAE0F09C-F185-4E99-BB41-0DBEEE3FD3E1}" type="parTrans" cxnId="{859BC88B-1464-4C4F-B354-36E9C13FE0FE}">
      <dgm:prSet/>
      <dgm:spPr/>
      <dgm:t>
        <a:bodyPr/>
        <a:lstStyle/>
        <a:p>
          <a:endParaRPr lang="fr-FR"/>
        </a:p>
      </dgm:t>
    </dgm:pt>
    <dgm:pt modelId="{7A2D1EA5-7E13-43FD-ADB8-6B741D7E0389}" type="sibTrans" cxnId="{859BC88B-1464-4C4F-B354-36E9C13FE0FE}">
      <dgm:prSet/>
      <dgm:spPr/>
      <dgm:t>
        <a:bodyPr/>
        <a:lstStyle/>
        <a:p>
          <a:endParaRPr lang="fr-FR"/>
        </a:p>
      </dgm:t>
    </dgm:pt>
    <dgm:pt modelId="{239174D0-0D7C-4A66-8EAB-58AACAAA67D9}" type="pres">
      <dgm:prSet presAssocID="{CBD20F24-39DC-414D-BEB7-3ACFC6156B31}" presName="diagram" presStyleCnt="0">
        <dgm:presLayoutVars>
          <dgm:dir/>
          <dgm:resizeHandles val="exact"/>
        </dgm:presLayoutVars>
      </dgm:prSet>
      <dgm:spPr/>
      <dgm:t>
        <a:bodyPr/>
        <a:lstStyle/>
        <a:p>
          <a:endParaRPr lang="fr-FR"/>
        </a:p>
      </dgm:t>
    </dgm:pt>
    <dgm:pt modelId="{DBD2543C-6B14-4066-B656-05A3D40F0D2A}" type="pres">
      <dgm:prSet presAssocID="{03D653FC-7658-4477-BA67-453D3C59FC05}" presName="node" presStyleLbl="node1" presStyleIdx="0" presStyleCnt="1" custScaleX="115837" custScaleY="142114">
        <dgm:presLayoutVars>
          <dgm:bulletEnabled val="1"/>
        </dgm:presLayoutVars>
      </dgm:prSet>
      <dgm:spPr/>
      <dgm:t>
        <a:bodyPr/>
        <a:lstStyle/>
        <a:p>
          <a:endParaRPr lang="fr-FR"/>
        </a:p>
      </dgm:t>
    </dgm:pt>
  </dgm:ptLst>
  <dgm:cxnLst>
    <dgm:cxn modelId="{14FADBEC-150C-4AB1-896C-C5870CC31098}" type="presOf" srcId="{CBD20F24-39DC-414D-BEB7-3ACFC6156B31}" destId="{239174D0-0D7C-4A66-8EAB-58AACAAA67D9}" srcOrd="0" destOrd="0" presId="urn:microsoft.com/office/officeart/2005/8/layout/default#9"/>
    <dgm:cxn modelId="{859BC88B-1464-4C4F-B354-36E9C13FE0FE}" srcId="{CBD20F24-39DC-414D-BEB7-3ACFC6156B31}" destId="{03D653FC-7658-4477-BA67-453D3C59FC05}" srcOrd="0" destOrd="0" parTransId="{AAE0F09C-F185-4E99-BB41-0DBEEE3FD3E1}" sibTransId="{7A2D1EA5-7E13-43FD-ADB8-6B741D7E0389}"/>
    <dgm:cxn modelId="{E998F8D3-EB66-4114-9309-0765C962980F}" type="presOf" srcId="{03D653FC-7658-4477-BA67-453D3C59FC05}" destId="{DBD2543C-6B14-4066-B656-05A3D40F0D2A}" srcOrd="0" destOrd="0" presId="urn:microsoft.com/office/officeart/2005/8/layout/default#9"/>
    <dgm:cxn modelId="{6CAA38CD-7AF9-468A-B793-5CA5569AFECD}" type="presParOf" srcId="{239174D0-0D7C-4A66-8EAB-58AACAAA67D9}" destId="{DBD2543C-6B14-4066-B656-05A3D40F0D2A}" srcOrd="0" destOrd="0" presId="urn:microsoft.com/office/officeart/2005/8/layout/default#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C5B2F8-98E4-4608-90E8-FA7ABFF8DD3F}">
      <dsp:nvSpPr>
        <dsp:cNvPr id="0" name=""/>
        <dsp:cNvSpPr/>
      </dsp:nvSpPr>
      <dsp:spPr>
        <a:xfrm>
          <a:off x="2009" y="163656"/>
          <a:ext cx="4112368" cy="4552662"/>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fr-FR" sz="1700" b="1" u="sng" kern="1200" dirty="0" smtClean="0"/>
            <a:t>Répartition des Personnes Handicapées par type de handicap</a:t>
          </a:r>
          <a:r>
            <a:rPr lang="fr-FR" sz="1700" b="1" u="none" kern="1200" dirty="0" smtClean="0"/>
            <a:t> :</a:t>
          </a:r>
        </a:p>
        <a:p>
          <a:pPr lvl="0" algn="l" defTabSz="755650">
            <a:lnSpc>
              <a:spcPct val="90000"/>
            </a:lnSpc>
            <a:spcBef>
              <a:spcPct val="0"/>
            </a:spcBef>
            <a:spcAft>
              <a:spcPct val="35000"/>
            </a:spcAft>
          </a:pPr>
          <a:endParaRPr lang="fr-FR" sz="1700" b="1" u="none" kern="1200" dirty="0" smtClean="0"/>
        </a:p>
        <a:p>
          <a:pPr lvl="0" algn="just" defTabSz="755650">
            <a:lnSpc>
              <a:spcPct val="90000"/>
            </a:lnSpc>
            <a:spcBef>
              <a:spcPct val="0"/>
            </a:spcBef>
            <a:spcAft>
              <a:spcPct val="35000"/>
            </a:spcAft>
          </a:pPr>
          <a:endParaRPr lang="fr-FR" sz="1600" u="none" kern="1200" dirty="0" smtClean="0"/>
        </a:p>
        <a:p>
          <a:pPr lvl="0" algn="just" defTabSz="755650">
            <a:lnSpc>
              <a:spcPct val="90000"/>
            </a:lnSpc>
            <a:spcBef>
              <a:spcPct val="0"/>
            </a:spcBef>
            <a:spcAft>
              <a:spcPct val="35000"/>
            </a:spcAft>
          </a:pPr>
          <a:endParaRPr lang="fr-FR" sz="1600" u="none" kern="1200" dirty="0" smtClean="0"/>
        </a:p>
        <a:p>
          <a:pPr lvl="0" algn="just" defTabSz="755650">
            <a:lnSpc>
              <a:spcPct val="90000"/>
            </a:lnSpc>
            <a:spcBef>
              <a:spcPct val="0"/>
            </a:spcBef>
            <a:spcAft>
              <a:spcPct val="35000"/>
            </a:spcAft>
          </a:pPr>
          <a:endParaRPr lang="fr-FR" sz="1600" u="none" kern="1200" dirty="0" smtClean="0"/>
        </a:p>
        <a:p>
          <a:pPr lvl="0" algn="just" defTabSz="755650">
            <a:lnSpc>
              <a:spcPct val="90000"/>
            </a:lnSpc>
            <a:spcBef>
              <a:spcPct val="0"/>
            </a:spcBef>
            <a:spcAft>
              <a:spcPct val="35000"/>
            </a:spcAft>
          </a:pPr>
          <a:endParaRPr lang="fr-FR" sz="1600" u="none" kern="1200" dirty="0" smtClean="0"/>
        </a:p>
        <a:p>
          <a:pPr lvl="0" algn="just" defTabSz="755650">
            <a:lnSpc>
              <a:spcPct val="90000"/>
            </a:lnSpc>
            <a:spcBef>
              <a:spcPct val="0"/>
            </a:spcBef>
            <a:spcAft>
              <a:spcPct val="35000"/>
            </a:spcAft>
          </a:pPr>
          <a:endParaRPr lang="fr-FR" sz="1600" u="none" kern="1200" dirty="0" smtClean="0"/>
        </a:p>
        <a:p>
          <a:pPr lvl="0" algn="just" defTabSz="755650">
            <a:lnSpc>
              <a:spcPct val="90000"/>
            </a:lnSpc>
            <a:spcBef>
              <a:spcPct val="0"/>
            </a:spcBef>
            <a:spcAft>
              <a:spcPct val="35000"/>
            </a:spcAft>
          </a:pPr>
          <a:endParaRPr lang="fr-FR" sz="1600" u="none" kern="1200" dirty="0" smtClean="0"/>
        </a:p>
        <a:p>
          <a:pPr lvl="0" algn="just" defTabSz="755650">
            <a:lnSpc>
              <a:spcPct val="90000"/>
            </a:lnSpc>
            <a:spcBef>
              <a:spcPct val="0"/>
            </a:spcBef>
            <a:spcAft>
              <a:spcPct val="35000"/>
            </a:spcAft>
          </a:pPr>
          <a:endParaRPr lang="fr-FR" sz="1600" u="none" kern="1200" dirty="0" smtClean="0"/>
        </a:p>
        <a:p>
          <a:pPr lvl="0" algn="just" defTabSz="755650">
            <a:lnSpc>
              <a:spcPct val="90000"/>
            </a:lnSpc>
            <a:spcBef>
              <a:spcPct val="0"/>
            </a:spcBef>
            <a:spcAft>
              <a:spcPct val="35000"/>
            </a:spcAft>
          </a:pPr>
          <a:endParaRPr lang="fr-FR" sz="1600" u="none" kern="1200" dirty="0"/>
        </a:p>
      </dsp:txBody>
      <dsp:txXfrm>
        <a:off x="2009" y="163656"/>
        <a:ext cx="4112368" cy="4552662"/>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030AFB-A194-4A54-A607-4692801A4440}">
      <dsp:nvSpPr>
        <dsp:cNvPr id="0" name=""/>
        <dsp:cNvSpPr/>
      </dsp:nvSpPr>
      <dsp:spPr>
        <a:xfrm>
          <a:off x="143355" y="766"/>
          <a:ext cx="3907463" cy="4570466"/>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fr-FR" sz="1700" b="1" u="sng" kern="1200" dirty="0" smtClean="0"/>
            <a:t>Proportion des Personnes Handicapées selon le niveau d’instruction :</a:t>
          </a:r>
        </a:p>
        <a:p>
          <a:pPr lvl="0" algn="l" defTabSz="755650">
            <a:lnSpc>
              <a:spcPct val="90000"/>
            </a:lnSpc>
            <a:spcBef>
              <a:spcPct val="0"/>
            </a:spcBef>
            <a:spcAft>
              <a:spcPct val="35000"/>
            </a:spcAft>
          </a:pPr>
          <a:endParaRPr lang="fr-FR" sz="1600" b="1" u="sng" kern="1200" dirty="0" smtClean="0"/>
        </a:p>
        <a:p>
          <a:pPr lvl="0" algn="ctr" defTabSz="755650">
            <a:lnSpc>
              <a:spcPct val="90000"/>
            </a:lnSpc>
            <a:spcBef>
              <a:spcPct val="0"/>
            </a:spcBef>
            <a:spcAft>
              <a:spcPct val="35000"/>
            </a:spcAft>
          </a:pPr>
          <a:endParaRPr lang="fr-FR" sz="1600" u="sng" kern="1200" dirty="0" smtClean="0"/>
        </a:p>
        <a:p>
          <a:pPr lvl="0" algn="ctr" defTabSz="755650">
            <a:lnSpc>
              <a:spcPct val="90000"/>
            </a:lnSpc>
            <a:spcBef>
              <a:spcPct val="0"/>
            </a:spcBef>
            <a:spcAft>
              <a:spcPct val="35000"/>
            </a:spcAft>
          </a:pPr>
          <a:endParaRPr lang="fr-FR" sz="1600" u="sng" kern="1200" dirty="0" smtClean="0"/>
        </a:p>
        <a:p>
          <a:pPr lvl="0" algn="ctr" defTabSz="755650">
            <a:lnSpc>
              <a:spcPct val="90000"/>
            </a:lnSpc>
            <a:spcBef>
              <a:spcPct val="0"/>
            </a:spcBef>
            <a:spcAft>
              <a:spcPct val="35000"/>
            </a:spcAft>
          </a:pPr>
          <a:endParaRPr lang="fr-FR" sz="1600" u="sng" kern="1200" dirty="0" smtClean="0"/>
        </a:p>
        <a:p>
          <a:pPr lvl="0" algn="ctr" defTabSz="755650">
            <a:lnSpc>
              <a:spcPct val="90000"/>
            </a:lnSpc>
            <a:spcBef>
              <a:spcPct val="0"/>
            </a:spcBef>
            <a:spcAft>
              <a:spcPct val="35000"/>
            </a:spcAft>
          </a:pPr>
          <a:endParaRPr lang="fr-FR" sz="1600" u="sng" kern="1200" dirty="0" smtClean="0"/>
        </a:p>
        <a:p>
          <a:pPr lvl="0" algn="ctr" defTabSz="755650">
            <a:lnSpc>
              <a:spcPct val="90000"/>
            </a:lnSpc>
            <a:spcBef>
              <a:spcPct val="0"/>
            </a:spcBef>
            <a:spcAft>
              <a:spcPct val="35000"/>
            </a:spcAft>
          </a:pPr>
          <a:endParaRPr lang="fr-FR" sz="1600" u="sng" kern="1200" dirty="0" smtClean="0"/>
        </a:p>
        <a:p>
          <a:pPr lvl="0" algn="ctr" defTabSz="755650">
            <a:lnSpc>
              <a:spcPct val="90000"/>
            </a:lnSpc>
            <a:spcBef>
              <a:spcPct val="0"/>
            </a:spcBef>
            <a:spcAft>
              <a:spcPct val="35000"/>
            </a:spcAft>
          </a:pPr>
          <a:endParaRPr lang="fr-FR" sz="1600" u="sng" kern="1200" dirty="0" smtClean="0"/>
        </a:p>
        <a:p>
          <a:pPr lvl="0" algn="ctr" defTabSz="755650">
            <a:lnSpc>
              <a:spcPct val="90000"/>
            </a:lnSpc>
            <a:spcBef>
              <a:spcPct val="0"/>
            </a:spcBef>
            <a:spcAft>
              <a:spcPct val="35000"/>
            </a:spcAft>
          </a:pPr>
          <a:endParaRPr lang="fr-FR" sz="1600" u="sng" kern="1200" dirty="0" smtClean="0"/>
        </a:p>
        <a:p>
          <a:pPr lvl="0" algn="ctr" defTabSz="755650">
            <a:lnSpc>
              <a:spcPct val="90000"/>
            </a:lnSpc>
            <a:spcBef>
              <a:spcPct val="0"/>
            </a:spcBef>
            <a:spcAft>
              <a:spcPct val="35000"/>
            </a:spcAft>
          </a:pPr>
          <a:endParaRPr lang="fr-FR" sz="1600" kern="1200" dirty="0"/>
        </a:p>
      </dsp:txBody>
      <dsp:txXfrm>
        <a:off x="143355" y="766"/>
        <a:ext cx="3907463" cy="4570466"/>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E25145-E11A-43A4-8A04-C3B249B1E8FB}">
      <dsp:nvSpPr>
        <dsp:cNvPr id="0" name=""/>
        <dsp:cNvSpPr/>
      </dsp:nvSpPr>
      <dsp:spPr>
        <a:xfrm>
          <a:off x="76192" y="1448"/>
          <a:ext cx="8077214" cy="4523065"/>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fr-FR" sz="1800" b="1" u="sng" kern="1200" dirty="0" smtClean="0"/>
            <a:t>Statut dans  l’emploi des personnes handicapées :</a:t>
          </a:r>
        </a:p>
        <a:p>
          <a:pPr lvl="0" algn="l" defTabSz="800100">
            <a:lnSpc>
              <a:spcPct val="90000"/>
            </a:lnSpc>
            <a:spcBef>
              <a:spcPct val="0"/>
            </a:spcBef>
            <a:spcAft>
              <a:spcPct val="35000"/>
            </a:spcAft>
          </a:pPr>
          <a:endParaRPr lang="fr-FR" sz="1000" kern="1200" dirty="0" smtClean="0"/>
        </a:p>
        <a:p>
          <a:pPr lvl="0" algn="just" defTabSz="800100">
            <a:lnSpc>
              <a:spcPct val="90000"/>
            </a:lnSpc>
            <a:spcBef>
              <a:spcPct val="0"/>
            </a:spcBef>
            <a:spcAft>
              <a:spcPct val="35000"/>
            </a:spcAft>
          </a:pPr>
          <a:r>
            <a:rPr lang="fr-FR" sz="1800" kern="1200" dirty="0" smtClean="0"/>
            <a:t>La population active est de 26% et la population inactive est de 74%</a:t>
          </a:r>
        </a:p>
        <a:p>
          <a:pPr lvl="0" algn="just" defTabSz="800100">
            <a:lnSpc>
              <a:spcPct val="90000"/>
            </a:lnSpc>
            <a:spcBef>
              <a:spcPct val="0"/>
            </a:spcBef>
            <a:spcAft>
              <a:spcPct val="35000"/>
            </a:spcAft>
          </a:pPr>
          <a:r>
            <a:rPr lang="fr-FR" sz="1800" kern="1200" dirty="0" smtClean="0"/>
            <a:t>Les personnes handicapées à la recherche de leur premier emploi représentent 26,1% de  l’ensemble de la population active </a:t>
          </a:r>
        </a:p>
        <a:p>
          <a:pPr lvl="0" algn="just" defTabSz="800100">
            <a:lnSpc>
              <a:spcPct val="90000"/>
            </a:lnSpc>
            <a:spcBef>
              <a:spcPct val="0"/>
            </a:spcBef>
            <a:spcAft>
              <a:spcPct val="35000"/>
            </a:spcAft>
          </a:pPr>
          <a:r>
            <a:rPr lang="fr-FR" sz="1800" kern="1200" dirty="0" smtClean="0"/>
            <a:t>Le travail indépendant constitue le principal statut de l’emploi chez les personnes handicapées avec 59,7% qui sont des travailleurs pour leur propre compte.</a:t>
          </a:r>
        </a:p>
        <a:p>
          <a:pPr lvl="0" algn="just" defTabSz="800100">
            <a:lnSpc>
              <a:spcPct val="90000"/>
            </a:lnSpc>
            <a:spcBef>
              <a:spcPct val="0"/>
            </a:spcBef>
            <a:spcAft>
              <a:spcPct val="35000"/>
            </a:spcAft>
          </a:pPr>
          <a:r>
            <a:rPr lang="fr-FR" sz="1800" kern="1200" dirty="0" smtClean="0"/>
            <a:t>Les personnes handicapées disposant d’un travail salarié sont relativement importants pour le salarié privé temporaire (14,8%) et le salarié public (13%).</a:t>
          </a:r>
          <a:endParaRPr lang="fr-FR" sz="1800" kern="1200" dirty="0"/>
        </a:p>
      </dsp:txBody>
      <dsp:txXfrm>
        <a:off x="76192" y="1448"/>
        <a:ext cx="8077214" cy="452306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562BC1-5D1C-4D6D-A02F-F9C1C8E56CDE}">
      <dsp:nvSpPr>
        <dsp:cNvPr id="0" name=""/>
        <dsp:cNvSpPr/>
      </dsp:nvSpPr>
      <dsp:spPr>
        <a:xfrm>
          <a:off x="112341" y="0"/>
          <a:ext cx="8221163" cy="5023452"/>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just" defTabSz="711200">
            <a:lnSpc>
              <a:spcPct val="90000"/>
            </a:lnSpc>
            <a:spcBef>
              <a:spcPct val="0"/>
            </a:spcBef>
            <a:spcAft>
              <a:spcPct val="35000"/>
            </a:spcAft>
          </a:pPr>
          <a:endParaRPr lang="fr-FR" sz="1600" kern="1200" dirty="0" smtClean="0"/>
        </a:p>
        <a:p>
          <a:pPr lvl="0" algn="just" defTabSz="711200">
            <a:lnSpc>
              <a:spcPct val="90000"/>
            </a:lnSpc>
            <a:spcBef>
              <a:spcPct val="0"/>
            </a:spcBef>
            <a:spcAft>
              <a:spcPct val="35000"/>
            </a:spcAft>
          </a:pPr>
          <a:endParaRPr lang="fr-FR" sz="1600" kern="1200" dirty="0" smtClean="0"/>
        </a:p>
        <a:p>
          <a:pPr lvl="0" algn="just" defTabSz="711200">
            <a:lnSpc>
              <a:spcPct val="90000"/>
            </a:lnSpc>
            <a:spcBef>
              <a:spcPct val="0"/>
            </a:spcBef>
            <a:spcAft>
              <a:spcPct val="35000"/>
            </a:spcAft>
          </a:pPr>
          <a:endParaRPr lang="fr-FR" sz="1600" kern="1200" dirty="0" smtClean="0"/>
        </a:p>
        <a:p>
          <a:pPr lvl="0" algn="just" defTabSz="711200">
            <a:lnSpc>
              <a:spcPct val="90000"/>
            </a:lnSpc>
            <a:spcBef>
              <a:spcPct val="0"/>
            </a:spcBef>
            <a:spcAft>
              <a:spcPct val="35000"/>
            </a:spcAft>
          </a:pPr>
          <a:endParaRPr lang="fr-FR" sz="1600" kern="1200" dirty="0" smtClean="0"/>
        </a:p>
        <a:p>
          <a:pPr lvl="0" algn="just" defTabSz="711200">
            <a:lnSpc>
              <a:spcPct val="90000"/>
            </a:lnSpc>
            <a:spcBef>
              <a:spcPct val="0"/>
            </a:spcBef>
            <a:spcAft>
              <a:spcPct val="35000"/>
            </a:spcAft>
          </a:pPr>
          <a:endParaRPr lang="fr-FR" sz="1600" kern="1200" dirty="0" smtClean="0"/>
        </a:p>
        <a:p>
          <a:pPr lvl="0" algn="just" defTabSz="711200">
            <a:lnSpc>
              <a:spcPct val="90000"/>
            </a:lnSpc>
            <a:spcBef>
              <a:spcPct val="0"/>
            </a:spcBef>
            <a:spcAft>
              <a:spcPct val="35000"/>
            </a:spcAft>
          </a:pPr>
          <a:endParaRPr lang="fr-FR" sz="1600" kern="1200" dirty="0" smtClean="0"/>
        </a:p>
        <a:p>
          <a:pPr lvl="0" algn="just" defTabSz="711200">
            <a:lnSpc>
              <a:spcPct val="90000"/>
            </a:lnSpc>
            <a:spcBef>
              <a:spcPct val="0"/>
            </a:spcBef>
            <a:spcAft>
              <a:spcPct val="35000"/>
            </a:spcAft>
          </a:pPr>
          <a:endParaRPr lang="fr-FR" sz="1600" kern="1200" dirty="0" smtClean="0"/>
        </a:p>
        <a:p>
          <a:pPr lvl="0" algn="just" defTabSz="711200">
            <a:lnSpc>
              <a:spcPct val="90000"/>
            </a:lnSpc>
            <a:spcBef>
              <a:spcPct val="0"/>
            </a:spcBef>
            <a:spcAft>
              <a:spcPct val="35000"/>
            </a:spcAft>
          </a:pPr>
          <a:endParaRPr lang="fr-FR" sz="1700" kern="1200" dirty="0" smtClean="0"/>
        </a:p>
        <a:p>
          <a:pPr lvl="0" algn="just" defTabSz="711200">
            <a:lnSpc>
              <a:spcPct val="90000"/>
            </a:lnSpc>
            <a:spcBef>
              <a:spcPct val="0"/>
            </a:spcBef>
            <a:spcAft>
              <a:spcPct val="35000"/>
            </a:spcAft>
          </a:pPr>
          <a:endParaRPr lang="fr-FR" sz="1700" kern="1200" dirty="0" smtClean="0"/>
        </a:p>
        <a:p>
          <a:pPr lvl="0" algn="just" defTabSz="711200">
            <a:lnSpc>
              <a:spcPct val="90000"/>
            </a:lnSpc>
            <a:spcBef>
              <a:spcPct val="0"/>
            </a:spcBef>
            <a:spcAft>
              <a:spcPct val="35000"/>
            </a:spcAft>
          </a:pPr>
          <a:endParaRPr lang="fr-FR" sz="1700" kern="1200" dirty="0" smtClean="0"/>
        </a:p>
        <a:p>
          <a:pPr lvl="0" algn="just" defTabSz="711200">
            <a:lnSpc>
              <a:spcPct val="90000"/>
            </a:lnSpc>
            <a:spcBef>
              <a:spcPct val="0"/>
            </a:spcBef>
            <a:spcAft>
              <a:spcPct val="35000"/>
            </a:spcAft>
          </a:pPr>
          <a:endParaRPr lang="fr-FR" sz="1700" kern="1200" dirty="0" smtClean="0"/>
        </a:p>
        <a:p>
          <a:pPr lvl="0" algn="just" defTabSz="711200">
            <a:lnSpc>
              <a:spcPct val="90000"/>
            </a:lnSpc>
            <a:spcBef>
              <a:spcPct val="0"/>
            </a:spcBef>
            <a:spcAft>
              <a:spcPct val="35000"/>
            </a:spcAft>
          </a:pPr>
          <a:endParaRPr lang="fr-FR" sz="1700" kern="1200" dirty="0" smtClean="0"/>
        </a:p>
        <a:p>
          <a:pPr lvl="0" algn="just" defTabSz="711200">
            <a:lnSpc>
              <a:spcPct val="90000"/>
            </a:lnSpc>
            <a:spcBef>
              <a:spcPct val="0"/>
            </a:spcBef>
            <a:spcAft>
              <a:spcPct val="35000"/>
            </a:spcAft>
          </a:pPr>
          <a:r>
            <a:rPr lang="fr-FR" sz="1800" kern="1200" dirty="0" smtClean="0"/>
            <a:t>La Mauritanie, peuplée de 3 537 368 habitants (recensement de 2013), avec un territoire de 1 030 700 km², et un taux de chômage de </a:t>
          </a:r>
          <a:r>
            <a:rPr lang="fr-FR" sz="1800" kern="1200" smtClean="0"/>
            <a:t>10,1% en 2013 </a:t>
          </a:r>
          <a:r>
            <a:rPr lang="fr-FR" sz="1800" kern="1200" dirty="0" smtClean="0"/>
            <a:t>(Office Nationale de la Statistique) a connu ces dernières années un exode rural massif et une sédentarisation rapide, avec une forte incidence de la pauvreté dépassant les 45% de la population(Office Nationale de la Statistique).</a:t>
          </a:r>
        </a:p>
        <a:p>
          <a:pPr lvl="0" algn="just" defTabSz="711200">
            <a:lnSpc>
              <a:spcPct val="90000"/>
            </a:lnSpc>
            <a:spcBef>
              <a:spcPct val="0"/>
            </a:spcBef>
            <a:spcAft>
              <a:spcPct val="35000"/>
            </a:spcAft>
          </a:pPr>
          <a:endParaRPr lang="fr-FR" sz="600" kern="1200" dirty="0" smtClean="0"/>
        </a:p>
        <a:p>
          <a:pPr lvl="0" algn="just" defTabSz="711200">
            <a:lnSpc>
              <a:spcPct val="90000"/>
            </a:lnSpc>
            <a:spcBef>
              <a:spcPct val="0"/>
            </a:spcBef>
            <a:spcAft>
              <a:spcPct val="35000"/>
            </a:spcAft>
          </a:pPr>
          <a:r>
            <a:rPr lang="fr-FR" sz="1800" kern="1200" dirty="0" smtClean="0"/>
            <a:t>Dans ce contexte difficile, les politiques et cadres stratégiques de lutte contre la pauvreté mis en place  n’ont pas permis de prendre suffisamment en compte les besoins spécifiques des personnes handicapées notamment en matière d’accès à l’éducation, à la santé, à la formation et à l’emploi.</a:t>
          </a:r>
        </a:p>
        <a:p>
          <a:pPr lvl="0" algn="just" defTabSz="711200">
            <a:lnSpc>
              <a:spcPct val="90000"/>
            </a:lnSpc>
            <a:spcBef>
              <a:spcPct val="0"/>
            </a:spcBef>
            <a:spcAft>
              <a:spcPct val="35000"/>
            </a:spcAft>
          </a:pPr>
          <a:endParaRPr lang="fr-FR" sz="600" kern="1200" dirty="0" smtClean="0"/>
        </a:p>
        <a:p>
          <a:pPr lvl="0" algn="just" defTabSz="711200">
            <a:lnSpc>
              <a:spcPct val="90000"/>
            </a:lnSpc>
            <a:spcBef>
              <a:spcPct val="0"/>
            </a:spcBef>
            <a:spcAft>
              <a:spcPct val="35000"/>
            </a:spcAft>
          </a:pPr>
          <a:r>
            <a:rPr lang="fr-FR" sz="1800" kern="1200" dirty="0" smtClean="0"/>
            <a:t>Les raisons sont liées, à l’absence durant longtemps d’une législation spécifiques aux personnes handicapées jusqu’en 2006, où l’ordonnance 2006/043 a été mis en place.</a:t>
          </a:r>
        </a:p>
        <a:p>
          <a:pPr lvl="0" algn="just" defTabSz="711200">
            <a:lnSpc>
              <a:spcPct val="90000"/>
            </a:lnSpc>
            <a:spcBef>
              <a:spcPct val="0"/>
            </a:spcBef>
            <a:spcAft>
              <a:spcPct val="35000"/>
            </a:spcAft>
          </a:pPr>
          <a:endParaRPr lang="fr-FR" sz="1800" kern="1200" dirty="0" smtClean="0"/>
        </a:p>
        <a:p>
          <a:pPr lvl="0" algn="just" defTabSz="711200">
            <a:lnSpc>
              <a:spcPct val="90000"/>
            </a:lnSpc>
            <a:spcBef>
              <a:spcPct val="0"/>
            </a:spcBef>
            <a:spcAft>
              <a:spcPct val="35000"/>
            </a:spcAft>
          </a:pPr>
          <a:endParaRPr lang="fr-FR" sz="1700" kern="1200" dirty="0" smtClean="0"/>
        </a:p>
        <a:p>
          <a:pPr lvl="0" algn="just" defTabSz="711200">
            <a:lnSpc>
              <a:spcPct val="90000"/>
            </a:lnSpc>
            <a:spcBef>
              <a:spcPct val="0"/>
            </a:spcBef>
            <a:spcAft>
              <a:spcPct val="35000"/>
            </a:spcAft>
          </a:pPr>
          <a:endParaRPr lang="fr-FR" sz="1700" kern="1200" dirty="0" smtClean="0"/>
        </a:p>
        <a:p>
          <a:pPr lvl="0" algn="just" defTabSz="711200">
            <a:lnSpc>
              <a:spcPct val="90000"/>
            </a:lnSpc>
            <a:spcBef>
              <a:spcPct val="0"/>
            </a:spcBef>
            <a:spcAft>
              <a:spcPct val="35000"/>
            </a:spcAft>
          </a:pPr>
          <a:endParaRPr lang="fr-FR" sz="1700" kern="1200" dirty="0" smtClean="0"/>
        </a:p>
        <a:p>
          <a:pPr lvl="0" algn="just" defTabSz="711200">
            <a:lnSpc>
              <a:spcPct val="90000"/>
            </a:lnSpc>
            <a:spcBef>
              <a:spcPct val="0"/>
            </a:spcBef>
            <a:spcAft>
              <a:spcPct val="35000"/>
            </a:spcAft>
          </a:pPr>
          <a:endParaRPr lang="fr-FR" sz="1700" kern="1200" dirty="0" smtClean="0"/>
        </a:p>
        <a:p>
          <a:pPr lvl="0" algn="just" defTabSz="711200">
            <a:lnSpc>
              <a:spcPct val="90000"/>
            </a:lnSpc>
            <a:spcBef>
              <a:spcPct val="0"/>
            </a:spcBef>
            <a:spcAft>
              <a:spcPct val="35000"/>
            </a:spcAft>
          </a:pPr>
          <a:endParaRPr lang="fr-FR" sz="1600" kern="1200" dirty="0" smtClean="0"/>
        </a:p>
        <a:p>
          <a:pPr lvl="0" algn="just" defTabSz="711200">
            <a:lnSpc>
              <a:spcPct val="90000"/>
            </a:lnSpc>
            <a:spcBef>
              <a:spcPct val="0"/>
            </a:spcBef>
            <a:spcAft>
              <a:spcPct val="35000"/>
            </a:spcAft>
          </a:pPr>
          <a:endParaRPr lang="fr-FR" sz="1600" kern="1200" dirty="0" smtClean="0"/>
        </a:p>
        <a:p>
          <a:pPr lvl="0" algn="just" defTabSz="711200">
            <a:lnSpc>
              <a:spcPct val="90000"/>
            </a:lnSpc>
            <a:spcBef>
              <a:spcPct val="0"/>
            </a:spcBef>
            <a:spcAft>
              <a:spcPct val="35000"/>
            </a:spcAft>
          </a:pPr>
          <a:endParaRPr lang="fr-FR" sz="1600" kern="1200" dirty="0" smtClean="0"/>
        </a:p>
        <a:p>
          <a:pPr lvl="0" algn="just" defTabSz="711200">
            <a:lnSpc>
              <a:spcPct val="90000"/>
            </a:lnSpc>
            <a:spcBef>
              <a:spcPct val="0"/>
            </a:spcBef>
            <a:spcAft>
              <a:spcPct val="35000"/>
            </a:spcAft>
          </a:pPr>
          <a:endParaRPr lang="fr-FR" sz="1600" kern="1200" dirty="0" smtClean="0"/>
        </a:p>
        <a:p>
          <a:pPr lvl="0" algn="just" defTabSz="711200">
            <a:lnSpc>
              <a:spcPct val="90000"/>
            </a:lnSpc>
            <a:spcBef>
              <a:spcPct val="0"/>
            </a:spcBef>
            <a:spcAft>
              <a:spcPct val="35000"/>
            </a:spcAft>
          </a:pPr>
          <a:endParaRPr lang="fr-FR" sz="1600" kern="1200" dirty="0" smtClean="0"/>
        </a:p>
        <a:p>
          <a:pPr lvl="0" algn="just" defTabSz="711200">
            <a:lnSpc>
              <a:spcPct val="90000"/>
            </a:lnSpc>
            <a:spcBef>
              <a:spcPct val="0"/>
            </a:spcBef>
            <a:spcAft>
              <a:spcPct val="35000"/>
            </a:spcAft>
          </a:pPr>
          <a:endParaRPr lang="fr-FR" sz="1600" kern="1200" dirty="0" smtClean="0"/>
        </a:p>
        <a:p>
          <a:pPr lvl="0" algn="just" defTabSz="711200">
            <a:lnSpc>
              <a:spcPct val="90000"/>
            </a:lnSpc>
            <a:spcBef>
              <a:spcPct val="0"/>
            </a:spcBef>
            <a:spcAft>
              <a:spcPct val="35000"/>
            </a:spcAft>
          </a:pPr>
          <a:endParaRPr lang="fr-FR" sz="1600" kern="1200" dirty="0"/>
        </a:p>
      </dsp:txBody>
      <dsp:txXfrm>
        <a:off x="112341" y="0"/>
        <a:ext cx="8221163" cy="502345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FA5B24-1849-4D95-BD8B-1356358BDC9A}">
      <dsp:nvSpPr>
        <dsp:cNvPr id="0" name=""/>
        <dsp:cNvSpPr/>
      </dsp:nvSpPr>
      <dsp:spPr>
        <a:xfrm>
          <a:off x="14" y="2191"/>
          <a:ext cx="9143971" cy="5786816"/>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endParaRPr lang="fr-FR" sz="1600" kern="1200" dirty="0" smtClean="0"/>
        </a:p>
        <a:p>
          <a:pPr lvl="0" algn="just" defTabSz="711200">
            <a:lnSpc>
              <a:spcPct val="90000"/>
            </a:lnSpc>
            <a:spcBef>
              <a:spcPct val="0"/>
            </a:spcBef>
            <a:spcAft>
              <a:spcPct val="35000"/>
            </a:spcAft>
          </a:pPr>
          <a:r>
            <a:rPr lang="fr-FR" sz="1750" kern="1200" dirty="0" smtClean="0"/>
            <a:t>Face à cette situation, et à partir de 2008, les pouvoirs publics ont entrepris des mesures importantes à savoir :</a:t>
          </a:r>
        </a:p>
        <a:p>
          <a:pPr lvl="0" algn="just" defTabSz="711200">
            <a:lnSpc>
              <a:spcPct val="90000"/>
            </a:lnSpc>
            <a:spcBef>
              <a:spcPct val="0"/>
            </a:spcBef>
            <a:spcAft>
              <a:spcPct val="35000"/>
            </a:spcAft>
          </a:pPr>
          <a:endParaRPr lang="fr-FR" sz="800" kern="1200" dirty="0" smtClean="0"/>
        </a:p>
        <a:p>
          <a:pPr lvl="0" algn="just" defTabSz="711200">
            <a:lnSpc>
              <a:spcPct val="90000"/>
            </a:lnSpc>
            <a:spcBef>
              <a:spcPct val="0"/>
            </a:spcBef>
            <a:spcAft>
              <a:spcPct val="35000"/>
            </a:spcAft>
          </a:pPr>
          <a:r>
            <a:rPr lang="fr-FR" sz="1750" kern="1200" dirty="0" smtClean="0"/>
            <a:t>-Création d’une direction chargée des personnes handicapées en 2008, </a:t>
          </a:r>
        </a:p>
        <a:p>
          <a:pPr lvl="0" algn="just" defTabSz="711200">
            <a:lnSpc>
              <a:spcPct val="90000"/>
            </a:lnSpc>
            <a:spcBef>
              <a:spcPct val="0"/>
            </a:spcBef>
            <a:spcAft>
              <a:spcPct val="35000"/>
            </a:spcAft>
          </a:pPr>
          <a:r>
            <a:rPr lang="fr-FR" sz="1750" kern="1200" dirty="0" smtClean="0"/>
            <a:t>-Création d’un Conseil Multisectoriel chargé des personnes handicapées en 2010, </a:t>
          </a:r>
        </a:p>
        <a:p>
          <a:pPr lvl="0" algn="just" defTabSz="711200">
            <a:lnSpc>
              <a:spcPct val="90000"/>
            </a:lnSpc>
            <a:spcBef>
              <a:spcPct val="0"/>
            </a:spcBef>
            <a:spcAft>
              <a:spcPct val="35000"/>
            </a:spcAft>
          </a:pPr>
          <a:r>
            <a:rPr lang="fr-FR" sz="1750" kern="1200" dirty="0" smtClean="0"/>
            <a:t>-Ratification de la convention des droits des personnes handicapées en 2012, </a:t>
          </a:r>
        </a:p>
        <a:p>
          <a:pPr lvl="0" algn="just" defTabSz="711200">
            <a:lnSpc>
              <a:spcPct val="90000"/>
            </a:lnSpc>
            <a:spcBef>
              <a:spcPct val="0"/>
            </a:spcBef>
            <a:spcAft>
              <a:spcPct val="35000"/>
            </a:spcAft>
          </a:pPr>
          <a:r>
            <a:rPr lang="fr-FR" sz="1750" kern="1200" dirty="0" smtClean="0"/>
            <a:t>-Elaboration d’une stratégie nationale de promotion des personnes handicapées en 2013, </a:t>
          </a:r>
        </a:p>
        <a:p>
          <a:pPr lvl="0" algn="just" defTabSz="711200">
            <a:lnSpc>
              <a:spcPct val="90000"/>
            </a:lnSpc>
            <a:spcBef>
              <a:spcPct val="0"/>
            </a:spcBef>
            <a:spcAft>
              <a:spcPct val="35000"/>
            </a:spcAft>
          </a:pPr>
          <a:r>
            <a:rPr lang="fr-FR" sz="1750" kern="1200" dirty="0" smtClean="0"/>
            <a:t>-Création d’un centre de formation et de promotion des enfants handicapés en 2014, </a:t>
          </a:r>
        </a:p>
        <a:p>
          <a:pPr lvl="0" algn="just" defTabSz="711200">
            <a:lnSpc>
              <a:spcPct val="90000"/>
            </a:lnSpc>
            <a:spcBef>
              <a:spcPct val="0"/>
            </a:spcBef>
            <a:spcAft>
              <a:spcPct val="35000"/>
            </a:spcAft>
          </a:pPr>
          <a:r>
            <a:rPr lang="fr-FR" sz="1750" kern="1200" dirty="0" smtClean="0"/>
            <a:t>-Octroi d’une subvention annuelle aux organisations de personnes handicapées, </a:t>
          </a:r>
        </a:p>
        <a:p>
          <a:pPr lvl="0" algn="just" defTabSz="711200">
            <a:lnSpc>
              <a:spcPct val="90000"/>
            </a:lnSpc>
            <a:spcBef>
              <a:spcPct val="0"/>
            </a:spcBef>
            <a:spcAft>
              <a:spcPct val="35000"/>
            </a:spcAft>
          </a:pPr>
          <a:r>
            <a:rPr lang="fr-FR" sz="1750" kern="1200" dirty="0" smtClean="0"/>
            <a:t>-Adopté du décret 2015/062 relatif au quota de recrutement de 5% en 2015.</a:t>
          </a:r>
        </a:p>
        <a:p>
          <a:pPr lvl="0" algn="just" defTabSz="711200">
            <a:lnSpc>
              <a:spcPct val="90000"/>
            </a:lnSpc>
            <a:spcBef>
              <a:spcPct val="0"/>
            </a:spcBef>
            <a:spcAft>
              <a:spcPct val="35000"/>
            </a:spcAft>
          </a:pPr>
          <a:r>
            <a:rPr lang="fr-FR" sz="1750" kern="1200" dirty="0" smtClean="0"/>
            <a:t>-Adoption du plan d’action 2016-2020 du conseil multisectoriel en juillet 2016</a:t>
          </a:r>
        </a:p>
        <a:p>
          <a:pPr lvl="0" algn="just" defTabSz="711200">
            <a:lnSpc>
              <a:spcPct val="90000"/>
            </a:lnSpc>
            <a:spcBef>
              <a:spcPct val="0"/>
            </a:spcBef>
            <a:spcAft>
              <a:spcPct val="35000"/>
            </a:spcAft>
          </a:pPr>
          <a:endParaRPr lang="fr-FR" sz="1750" kern="1200" dirty="0" smtClean="0"/>
        </a:p>
        <a:p>
          <a:pPr lvl="0" algn="just" defTabSz="711200">
            <a:lnSpc>
              <a:spcPct val="90000"/>
            </a:lnSpc>
            <a:spcBef>
              <a:spcPct val="0"/>
            </a:spcBef>
            <a:spcAft>
              <a:spcPct val="35000"/>
            </a:spcAft>
          </a:pPr>
          <a:endParaRPr lang="fr-FR" sz="1750" kern="1200" dirty="0"/>
        </a:p>
      </dsp:txBody>
      <dsp:txXfrm>
        <a:off x="14" y="2191"/>
        <a:ext cx="9143971" cy="578681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default#1">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default#10">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default#11">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default#12">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default#13">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default#14">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default#15">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default#16">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default#17">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default#18">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default#19">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2">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0.xml><?xml version="1.0" encoding="utf-8"?>
<dgm:layoutDef xmlns:dgm="http://schemas.openxmlformats.org/drawingml/2006/diagram" xmlns:a="http://schemas.openxmlformats.org/drawingml/2006/main" uniqueId="urn:microsoft.com/office/officeart/2005/8/layout/default#20">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1.xml><?xml version="1.0" encoding="utf-8"?>
<dgm:layoutDef xmlns:dgm="http://schemas.openxmlformats.org/drawingml/2006/diagram" xmlns:a="http://schemas.openxmlformats.org/drawingml/2006/main" uniqueId="urn:microsoft.com/office/officeart/2005/8/layout/default#21">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2.xml><?xml version="1.0" encoding="utf-8"?>
<dgm:layoutDef xmlns:dgm="http://schemas.openxmlformats.org/drawingml/2006/diagram" xmlns:a="http://schemas.openxmlformats.org/drawingml/2006/main" uniqueId="urn:microsoft.com/office/officeart/2005/8/layout/default#22">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3.xml><?xml version="1.0" encoding="utf-8"?>
<dgm:layoutDef xmlns:dgm="http://schemas.openxmlformats.org/drawingml/2006/diagram" xmlns:a="http://schemas.openxmlformats.org/drawingml/2006/main" uniqueId="urn:microsoft.com/office/officeart/2005/8/layout/default#23">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3">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4">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default#5">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default#6">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default#7">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default#8">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default#9">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84BFA585-F9C3-4A11-9897-5064B224D5BE}" type="datetimeFigureOut">
              <a:rPr lang="fr-FR"/>
              <a:pPr>
                <a:defRPr/>
              </a:pPr>
              <a:t>11/11/2016</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fr-FR" noProof="0" smtClean="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14AAA0BA-8A7A-4F59-BAC4-695E1831744E}" type="slidenum">
              <a:rPr lang="fr-FR"/>
              <a:pPr>
                <a:defRPr/>
              </a:pPr>
              <a:t>‹#›</a:t>
            </a:fld>
            <a:endParaRPr lang="fr-FR"/>
          </a:p>
        </p:txBody>
      </p:sp>
    </p:spTree>
    <p:extLst>
      <p:ext uri="{BB962C8B-B14F-4D97-AF65-F5344CB8AC3E}">
        <p14:creationId xmlns:p14="http://schemas.microsoft.com/office/powerpoint/2010/main" val="343753233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altLang="tr-TR" smtClean="0"/>
          </a:p>
        </p:txBody>
      </p:sp>
      <p:sp>
        <p:nvSpPr>
          <p:cNvPr id="35844"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01E4C7CB-FBDE-4640-BD10-87A2698F7CD5}" type="slidenum">
              <a:rPr lang="fr-FR" altLang="tr-TR" smtClean="0"/>
              <a:pPr eaLnBrk="1" hangingPunct="1"/>
              <a:t>1</a:t>
            </a:fld>
            <a:endParaRPr lang="fr-FR" altLang="tr-TR"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altLang="tr-TR" smtClean="0"/>
          </a:p>
        </p:txBody>
      </p:sp>
      <p:sp>
        <p:nvSpPr>
          <p:cNvPr id="45060"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97BE29AE-7CA2-4DFB-9DF1-63FACCE1D11C}" type="slidenum">
              <a:rPr lang="fr-FR" altLang="tr-TR" smtClean="0"/>
              <a:pPr eaLnBrk="1" hangingPunct="1"/>
              <a:t>10</a:t>
            </a:fld>
            <a:endParaRPr lang="fr-FR" altLang="tr-TR"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altLang="tr-TR" smtClean="0"/>
          </a:p>
        </p:txBody>
      </p:sp>
      <p:sp>
        <p:nvSpPr>
          <p:cNvPr id="46084"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3076DE7C-B6B5-4EB3-9E04-AABEDF96E65D}" type="slidenum">
              <a:rPr lang="fr-FR" altLang="tr-TR" smtClean="0"/>
              <a:pPr eaLnBrk="1" hangingPunct="1"/>
              <a:t>11</a:t>
            </a:fld>
            <a:endParaRPr lang="fr-FR" altLang="tr-TR"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altLang="tr-TR" smtClean="0"/>
          </a:p>
        </p:txBody>
      </p:sp>
      <p:sp>
        <p:nvSpPr>
          <p:cNvPr id="47108"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93D61F2C-00AF-47D4-B313-6629719C9989}" type="slidenum">
              <a:rPr lang="fr-FR" altLang="tr-TR" smtClean="0"/>
              <a:pPr eaLnBrk="1" hangingPunct="1"/>
              <a:t>12</a:t>
            </a:fld>
            <a:endParaRPr lang="fr-FR" altLang="tr-TR"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altLang="tr-TR" smtClean="0"/>
          </a:p>
        </p:txBody>
      </p:sp>
      <p:sp>
        <p:nvSpPr>
          <p:cNvPr id="48132"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AE84DEB0-D2CD-4679-AC1D-1D33F684C7FA}" type="slidenum">
              <a:rPr lang="fr-FR" altLang="tr-TR" smtClean="0"/>
              <a:pPr eaLnBrk="1" hangingPunct="1"/>
              <a:t>13</a:t>
            </a:fld>
            <a:endParaRPr lang="fr-FR" altLang="tr-TR"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altLang="tr-TR" smtClean="0"/>
          </a:p>
        </p:txBody>
      </p:sp>
      <p:sp>
        <p:nvSpPr>
          <p:cNvPr id="49156"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4522E0BD-1728-473C-B783-5CC478C6FE2D}" type="slidenum">
              <a:rPr lang="fr-FR" altLang="tr-TR" smtClean="0"/>
              <a:pPr eaLnBrk="1" hangingPunct="1"/>
              <a:t>14</a:t>
            </a:fld>
            <a:endParaRPr lang="fr-FR" altLang="tr-TR"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altLang="tr-TR" smtClean="0"/>
          </a:p>
        </p:txBody>
      </p:sp>
      <p:sp>
        <p:nvSpPr>
          <p:cNvPr id="50180"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651B303A-58B6-49F4-99E6-6596A829B147}" type="slidenum">
              <a:rPr lang="fr-FR" altLang="tr-TR" smtClean="0"/>
              <a:pPr eaLnBrk="1" hangingPunct="1"/>
              <a:t>15</a:t>
            </a:fld>
            <a:endParaRPr lang="fr-FR" altLang="tr-TR"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altLang="tr-TR" smtClean="0"/>
          </a:p>
        </p:txBody>
      </p:sp>
      <p:sp>
        <p:nvSpPr>
          <p:cNvPr id="51204"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E33B6FA3-9B35-4EB9-BEB2-31435E55EA2B}" type="slidenum">
              <a:rPr lang="fr-FR" altLang="tr-TR" smtClean="0"/>
              <a:pPr eaLnBrk="1" hangingPunct="1"/>
              <a:t>16</a:t>
            </a:fld>
            <a:endParaRPr lang="fr-FR" altLang="tr-TR"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altLang="tr-TR" smtClean="0"/>
          </a:p>
        </p:txBody>
      </p:sp>
      <p:sp>
        <p:nvSpPr>
          <p:cNvPr id="52228"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36378BCA-ABDD-4686-9ACB-B0835E0BCDF8}" type="slidenum">
              <a:rPr lang="fr-FR" altLang="tr-TR" smtClean="0"/>
              <a:pPr eaLnBrk="1" hangingPunct="1"/>
              <a:t>17</a:t>
            </a:fld>
            <a:endParaRPr lang="fr-FR" altLang="tr-TR"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altLang="tr-TR" smtClean="0"/>
          </a:p>
        </p:txBody>
      </p:sp>
      <p:sp>
        <p:nvSpPr>
          <p:cNvPr id="53252"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DAD27289-AD40-448B-926F-589A6406B645}" type="slidenum">
              <a:rPr lang="fr-FR" altLang="tr-TR" smtClean="0"/>
              <a:pPr eaLnBrk="1" hangingPunct="1"/>
              <a:t>18</a:t>
            </a:fld>
            <a:endParaRPr lang="fr-FR" altLang="tr-TR"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altLang="tr-TR" smtClean="0"/>
          </a:p>
        </p:txBody>
      </p:sp>
      <p:sp>
        <p:nvSpPr>
          <p:cNvPr id="54276"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70BF90C6-9A2E-463B-B0D2-01F8A3F87504}" type="slidenum">
              <a:rPr lang="fr-FR" altLang="tr-TR" smtClean="0"/>
              <a:pPr eaLnBrk="1" hangingPunct="1"/>
              <a:t>19</a:t>
            </a:fld>
            <a:endParaRPr lang="fr-FR" altLang="tr-T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9EAD8C57-2113-48F2-B650-191994F6F88F}" type="slidenum">
              <a:rPr lang="fr-FR" altLang="fr-FR" smtClean="0"/>
              <a:pPr eaLnBrk="1" hangingPunct="1"/>
              <a:t>2</a:t>
            </a:fld>
            <a:endParaRPr lang="fr-FR" altLang="fr-FR" smtClean="0"/>
          </a:p>
        </p:txBody>
      </p:sp>
      <p:sp>
        <p:nvSpPr>
          <p:cNvPr id="3686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altLang="fr-FR"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altLang="tr-TR" smtClean="0"/>
          </a:p>
        </p:txBody>
      </p:sp>
      <p:sp>
        <p:nvSpPr>
          <p:cNvPr id="55300"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D0A2153E-194F-4FC1-9074-FB6AD7AC3113}" type="slidenum">
              <a:rPr lang="fr-FR" altLang="tr-TR" smtClean="0"/>
              <a:pPr eaLnBrk="1" hangingPunct="1"/>
              <a:t>20</a:t>
            </a:fld>
            <a:endParaRPr lang="fr-FR" altLang="tr-TR"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altLang="tr-TR" smtClean="0"/>
          </a:p>
        </p:txBody>
      </p:sp>
      <p:sp>
        <p:nvSpPr>
          <p:cNvPr id="56324"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FA3D7670-E175-43EC-B226-5AF0D5D5C80F}" type="slidenum">
              <a:rPr lang="fr-FR" altLang="tr-TR" smtClean="0"/>
              <a:pPr eaLnBrk="1" hangingPunct="1"/>
              <a:t>21</a:t>
            </a:fld>
            <a:endParaRPr lang="fr-FR" altLang="tr-TR"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altLang="tr-TR" smtClean="0"/>
          </a:p>
        </p:txBody>
      </p:sp>
      <p:sp>
        <p:nvSpPr>
          <p:cNvPr id="57348"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8498D53D-40F6-41DD-A4A1-53C140B7AD53}" type="slidenum">
              <a:rPr lang="fr-FR" altLang="tr-TR" smtClean="0"/>
              <a:pPr eaLnBrk="1" hangingPunct="1"/>
              <a:t>22</a:t>
            </a:fld>
            <a:endParaRPr lang="fr-FR" altLang="tr-TR"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altLang="tr-TR" smtClean="0"/>
          </a:p>
        </p:txBody>
      </p:sp>
      <p:sp>
        <p:nvSpPr>
          <p:cNvPr id="58372"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A4DDC2EF-5375-4ED9-B5BB-542534965E3C}" type="slidenum">
              <a:rPr lang="fr-FR" altLang="tr-TR" smtClean="0"/>
              <a:pPr eaLnBrk="1" hangingPunct="1"/>
              <a:t>23</a:t>
            </a:fld>
            <a:endParaRPr lang="fr-FR" altLang="tr-TR"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altLang="tr-TR" smtClean="0"/>
          </a:p>
        </p:txBody>
      </p:sp>
      <p:sp>
        <p:nvSpPr>
          <p:cNvPr id="59396"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E9173FBD-6EF7-4138-8698-C7B14112BB58}" type="slidenum">
              <a:rPr lang="fr-FR" altLang="tr-TR" smtClean="0"/>
              <a:pPr eaLnBrk="1" hangingPunct="1"/>
              <a:t>24</a:t>
            </a:fld>
            <a:endParaRPr lang="fr-FR" altLang="tr-T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altLang="tr-TR" smtClean="0"/>
          </a:p>
        </p:txBody>
      </p:sp>
      <p:sp>
        <p:nvSpPr>
          <p:cNvPr id="37892"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52D8667A-07F4-4B7A-9150-CC896D0915B6}" type="slidenum">
              <a:rPr lang="fr-FR" altLang="tr-TR" smtClean="0"/>
              <a:pPr eaLnBrk="1" hangingPunct="1"/>
              <a:t>3</a:t>
            </a:fld>
            <a:endParaRPr lang="fr-FR" altLang="tr-T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altLang="tr-TR" smtClean="0"/>
          </a:p>
        </p:txBody>
      </p:sp>
      <p:sp>
        <p:nvSpPr>
          <p:cNvPr id="38916"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99D510BB-4EAA-484A-A852-6C5490049820}" type="slidenum">
              <a:rPr lang="fr-FR" altLang="tr-TR" smtClean="0"/>
              <a:pPr eaLnBrk="1" hangingPunct="1"/>
              <a:t>4</a:t>
            </a:fld>
            <a:endParaRPr lang="fr-FR" altLang="tr-T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altLang="tr-TR" smtClean="0"/>
          </a:p>
        </p:txBody>
      </p:sp>
      <p:sp>
        <p:nvSpPr>
          <p:cNvPr id="39940"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EBD8D254-4246-412B-875A-1760362616C9}" type="slidenum">
              <a:rPr lang="fr-FR" altLang="tr-TR" smtClean="0"/>
              <a:pPr eaLnBrk="1" hangingPunct="1"/>
              <a:t>5</a:t>
            </a:fld>
            <a:endParaRPr lang="fr-FR" altLang="tr-TR"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altLang="tr-TR" smtClean="0"/>
          </a:p>
        </p:txBody>
      </p:sp>
      <p:sp>
        <p:nvSpPr>
          <p:cNvPr id="40964"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3471DEA2-17B1-4A34-AFB8-E97F71A2F4A0}" type="slidenum">
              <a:rPr lang="fr-FR" altLang="tr-TR" smtClean="0"/>
              <a:pPr eaLnBrk="1" hangingPunct="1"/>
              <a:t>6</a:t>
            </a:fld>
            <a:endParaRPr lang="fr-FR" altLang="tr-T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altLang="tr-TR" smtClean="0"/>
          </a:p>
        </p:txBody>
      </p:sp>
      <p:sp>
        <p:nvSpPr>
          <p:cNvPr id="41988"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2C6F5605-BBBE-408B-BA56-81D6EB5067DD}" type="slidenum">
              <a:rPr lang="fr-FR" altLang="tr-TR" smtClean="0"/>
              <a:pPr eaLnBrk="1" hangingPunct="1"/>
              <a:t>7</a:t>
            </a:fld>
            <a:endParaRPr lang="fr-FR" altLang="tr-T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altLang="tr-TR" smtClean="0"/>
          </a:p>
        </p:txBody>
      </p:sp>
      <p:sp>
        <p:nvSpPr>
          <p:cNvPr id="43012"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3ED80852-A756-4B70-A79F-6AA9D34F495B}" type="slidenum">
              <a:rPr lang="fr-FR" altLang="tr-TR" smtClean="0"/>
              <a:pPr eaLnBrk="1" hangingPunct="1"/>
              <a:t>8</a:t>
            </a:fld>
            <a:endParaRPr lang="fr-FR" altLang="tr-TR"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altLang="tr-TR" smtClean="0"/>
          </a:p>
        </p:txBody>
      </p:sp>
      <p:sp>
        <p:nvSpPr>
          <p:cNvPr id="44036"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0EE92D0E-37AD-4511-A912-AA6DC7806BA6}" type="slidenum">
              <a:rPr lang="fr-FR" altLang="tr-TR" smtClean="0"/>
              <a:pPr eaLnBrk="1" hangingPunct="1"/>
              <a:t>9</a:t>
            </a:fld>
            <a:endParaRPr lang="fr-FR" altLang="tr-TR"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4.xml"/><Relationship Id="rId4" Type="http://schemas.openxmlformats.org/officeDocument/2006/relationships/image" Target="../media/image1.jpe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16"/>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7" name="Freeform 18"/>
            <p:cNvSpPr>
              <a:spLocks/>
            </p:cNvSpPr>
            <p:nvPr/>
          </p:nvSpPr>
          <p:spPr bwMode="auto">
            <a:xfrm>
              <a:off x="35926" y="5135025"/>
              <a:ext cx="9108074" cy="838869"/>
            </a:xfrm>
            <a:custGeom>
              <a:avLst/>
              <a:gdLst>
                <a:gd name="T0" fmla="*/ 0 w 5760"/>
                <a:gd name="T1" fmla="*/ 0 h 528"/>
                <a:gd name="T2" fmla="*/ 2147483647 w 5760"/>
                <a:gd name="T3" fmla="*/ 0 h 528"/>
                <a:gd name="T4" fmla="*/ 2147483647 w 5760"/>
                <a:gd name="T5" fmla="*/ 2147483647 h 528"/>
                <a:gd name="T6" fmla="*/ 2147483647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0" y="0"/>
                  </a:moveTo>
                  <a:lnTo>
                    <a:pt x="5760" y="0"/>
                  </a:lnTo>
                  <a:lnTo>
                    <a:pt x="5760" y="528"/>
                  </a:lnTo>
                  <a:lnTo>
                    <a:pt x="48" y="0"/>
                  </a:lnTo>
                </a:path>
              </a:pathLst>
            </a:custGeom>
            <a:solidFill>
              <a:srgbClr val="000000"/>
            </a:solidFill>
            <a:ln w="9525" cap="flat" cmpd="sng" algn="ctr">
              <a:noFill/>
              <a:prstDash val="solid"/>
              <a:round/>
              <a:headEnd type="none" w="med" len="med"/>
              <a:tailEnd type="none" w="med" len="med"/>
            </a:ln>
          </p:spPr>
          <p:txBody>
            <a:bodyPr/>
            <a:lstStyle/>
            <a:p>
              <a:pPr>
                <a:defRPr/>
              </a:pPr>
              <a:endParaRPr lang="fr-FR"/>
            </a:p>
          </p:txBody>
        </p:sp>
        <p:sp>
          <p:nvSpPr>
            <p:cNvPr id="8" name="Freeform 19"/>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0" name="Straight Connector 20"/>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tr-TR" smtClean="0"/>
              <a:t>Asıl başlık stili için tıklatın</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tr-TR" smtClean="0"/>
              <a:t>Asıl alt başlık stilini düzenlemek için tıklatın</a:t>
            </a:r>
            <a:endParaRPr lang="en-US"/>
          </a:p>
        </p:txBody>
      </p:sp>
      <p:sp>
        <p:nvSpPr>
          <p:cNvPr id="11" name="Date Placeholder 29"/>
          <p:cNvSpPr>
            <a:spLocks noGrp="1"/>
          </p:cNvSpPr>
          <p:nvPr>
            <p:ph type="dt" sz="half" idx="10"/>
          </p:nvPr>
        </p:nvSpPr>
        <p:spPr/>
        <p:txBody>
          <a:bodyPr/>
          <a:lstStyle>
            <a:lvl1pPr>
              <a:defRPr>
                <a:solidFill>
                  <a:srgbClr val="FFFFFF"/>
                </a:solidFill>
              </a:defRPr>
            </a:lvl1pPr>
            <a:extLst/>
          </a:lstStyle>
          <a:p>
            <a:pPr>
              <a:defRPr/>
            </a:pPr>
            <a:fld id="{CCC552BF-D0B0-4B56-89FB-825CB64D3E79}" type="datetimeFigureOut">
              <a:rPr lang="en-US"/>
              <a:pPr>
                <a:defRPr/>
              </a:pPr>
              <a:t>11/11/2016</a:t>
            </a:fld>
            <a:endParaRPr lang="en-US"/>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13" name="Slide Number Placeholder 26"/>
          <p:cNvSpPr>
            <a:spLocks noGrp="1"/>
          </p:cNvSpPr>
          <p:nvPr>
            <p:ph type="sldNum" sz="quarter" idx="12"/>
          </p:nvPr>
        </p:nvSpPr>
        <p:spPr/>
        <p:txBody>
          <a:bodyPr/>
          <a:lstStyle>
            <a:lvl1pPr>
              <a:defRPr>
                <a:solidFill>
                  <a:srgbClr val="FFFFFF"/>
                </a:solidFill>
              </a:defRPr>
            </a:lvl1pPr>
            <a:extLst/>
          </a:lstStyle>
          <a:p>
            <a:pPr>
              <a:defRPr/>
            </a:pPr>
            <a:fld id="{EADFDA1D-0725-4EAB-9B85-DB9E42E47285}" type="slidenum">
              <a:rPr lang="en-US"/>
              <a:pPr>
                <a:defRPr/>
              </a:pPr>
              <a:t>‹#›</a:t>
            </a:fld>
            <a:endParaRPr lang="en-US"/>
          </a:p>
        </p:txBody>
      </p:sp>
    </p:spTree>
    <p:extLst>
      <p:ext uri="{BB962C8B-B14F-4D97-AF65-F5344CB8AC3E}">
        <p14:creationId xmlns:p14="http://schemas.microsoft.com/office/powerpoint/2010/main" val="12332695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tr-TR" smtClean="0"/>
              <a:t>Asıl başlık stili için tıklatın</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9"/>
          <p:cNvSpPr>
            <a:spLocks noGrp="1"/>
          </p:cNvSpPr>
          <p:nvPr>
            <p:ph type="dt" sz="half" idx="10"/>
          </p:nvPr>
        </p:nvSpPr>
        <p:spPr/>
        <p:txBody>
          <a:bodyPr/>
          <a:lstStyle>
            <a:lvl1pPr>
              <a:defRPr/>
            </a:lvl1pPr>
          </a:lstStyle>
          <a:p>
            <a:pPr>
              <a:defRPr/>
            </a:pPr>
            <a:fld id="{07698832-DA3C-4C8A-AE1B-5CD22CE07DF3}" type="datetimeFigureOut">
              <a:rPr lang="en-US"/>
              <a:pPr>
                <a:defRPr/>
              </a:pPr>
              <a:t>11/11/2016</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A82AB2C5-49B1-44F3-93D7-3148926776D7}" type="slidenum">
              <a:rPr lang="en-US"/>
              <a:pPr>
                <a:defRPr/>
              </a:pPr>
              <a:t>‹#›</a:t>
            </a:fld>
            <a:endParaRPr lang="en-US"/>
          </a:p>
        </p:txBody>
      </p:sp>
    </p:spTree>
    <p:extLst>
      <p:ext uri="{BB962C8B-B14F-4D97-AF65-F5344CB8AC3E}">
        <p14:creationId xmlns:p14="http://schemas.microsoft.com/office/powerpoint/2010/main" val="29422226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tr-TR" smtClean="0"/>
              <a:t>Asıl başlık stili için tıklatın</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9"/>
          <p:cNvSpPr>
            <a:spLocks noGrp="1"/>
          </p:cNvSpPr>
          <p:nvPr>
            <p:ph type="dt" sz="half" idx="10"/>
          </p:nvPr>
        </p:nvSpPr>
        <p:spPr/>
        <p:txBody>
          <a:bodyPr/>
          <a:lstStyle>
            <a:lvl1pPr>
              <a:defRPr/>
            </a:lvl1pPr>
          </a:lstStyle>
          <a:p>
            <a:pPr>
              <a:defRPr/>
            </a:pPr>
            <a:fld id="{588C67AF-CB4D-492B-9E75-5F7E4CB0F335}" type="datetimeFigureOut">
              <a:rPr lang="en-US"/>
              <a:pPr>
                <a:defRPr/>
              </a:pPr>
              <a:t>11/11/2016</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12385F69-2E42-4550-979E-221BEF47646B}" type="slidenum">
              <a:rPr lang="en-US"/>
              <a:pPr>
                <a:defRPr/>
              </a:pPr>
              <a:t>‹#›</a:t>
            </a:fld>
            <a:endParaRPr lang="en-US"/>
          </a:p>
        </p:txBody>
      </p:sp>
    </p:spTree>
    <p:extLst>
      <p:ext uri="{BB962C8B-B14F-4D97-AF65-F5344CB8AC3E}">
        <p14:creationId xmlns:p14="http://schemas.microsoft.com/office/powerpoint/2010/main" val="19943887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Title 6"/>
          <p:cNvSpPr>
            <a:spLocks noGrp="1"/>
          </p:cNvSpPr>
          <p:nvPr>
            <p:ph type="title"/>
          </p:nvPr>
        </p:nvSpPr>
        <p:spPr/>
        <p:txBody>
          <a:bodyPr rtlCol="0"/>
          <a:lstStyle>
            <a:extLst/>
          </a:lstStyle>
          <a:p>
            <a:r>
              <a:rPr lang="tr-TR" smtClean="0"/>
              <a:t>Asıl başlık stili için tıklatın</a:t>
            </a:r>
            <a:endParaRPr lang="en-US"/>
          </a:p>
        </p:txBody>
      </p:sp>
      <p:sp>
        <p:nvSpPr>
          <p:cNvPr id="4" name="Date Placeholder 9"/>
          <p:cNvSpPr>
            <a:spLocks noGrp="1"/>
          </p:cNvSpPr>
          <p:nvPr>
            <p:ph type="dt" sz="half" idx="10"/>
          </p:nvPr>
        </p:nvSpPr>
        <p:spPr/>
        <p:txBody>
          <a:bodyPr/>
          <a:lstStyle>
            <a:lvl1pPr>
              <a:defRPr/>
            </a:lvl1pPr>
          </a:lstStyle>
          <a:p>
            <a:pPr>
              <a:defRPr/>
            </a:pPr>
            <a:fld id="{772B1ED0-AAF0-4F87-AE5A-FC1106F7854C}" type="datetimeFigureOut">
              <a:rPr lang="en-US"/>
              <a:pPr>
                <a:defRPr/>
              </a:pPr>
              <a:t>11/11/2016</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1B003A86-55C2-4ADD-88BD-ADBAFC2F58EE}" type="slidenum">
              <a:rPr lang="en-US"/>
              <a:pPr>
                <a:defRPr/>
              </a:pPr>
              <a:t>‹#›</a:t>
            </a:fld>
            <a:endParaRPr lang="en-US"/>
          </a:p>
        </p:txBody>
      </p:sp>
    </p:spTree>
    <p:extLst>
      <p:ext uri="{BB962C8B-B14F-4D97-AF65-F5344CB8AC3E}">
        <p14:creationId xmlns:p14="http://schemas.microsoft.com/office/powerpoint/2010/main" val="25615823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tr-TR" smtClean="0"/>
              <a:t>Asıl başlık stili için tıklatın</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tr-TR" smtClean="0"/>
              <a:t>Asıl metin stillerini düzenlemek için tıklatın</a:t>
            </a:r>
          </a:p>
        </p:txBody>
      </p:sp>
      <p:sp>
        <p:nvSpPr>
          <p:cNvPr id="6" name="Date Placeholder 3"/>
          <p:cNvSpPr>
            <a:spLocks noGrp="1"/>
          </p:cNvSpPr>
          <p:nvPr>
            <p:ph type="dt" sz="half" idx="10"/>
          </p:nvPr>
        </p:nvSpPr>
        <p:spPr/>
        <p:txBody>
          <a:bodyPr/>
          <a:lstStyle>
            <a:lvl1pPr>
              <a:defRPr/>
            </a:lvl1pPr>
            <a:extLst/>
          </a:lstStyle>
          <a:p>
            <a:pPr>
              <a:defRPr/>
            </a:pPr>
            <a:fld id="{F04AAFDF-2A46-4019-86E0-4565DD91618E}" type="datetimeFigureOut">
              <a:rPr lang="en-US"/>
              <a:pPr>
                <a:defRPr/>
              </a:pPr>
              <a:t>11/11/2016</a:t>
            </a:fld>
            <a:endParaRPr lang="en-US"/>
          </a:p>
        </p:txBody>
      </p:sp>
      <p:sp>
        <p:nvSpPr>
          <p:cNvPr id="7" name="Footer Placeholder 4"/>
          <p:cNvSpPr>
            <a:spLocks noGrp="1"/>
          </p:cNvSpPr>
          <p:nvPr>
            <p:ph type="ftr" sz="quarter" idx="11"/>
          </p:nvPr>
        </p:nvSpPr>
        <p:spPr/>
        <p:txBody>
          <a:bodyPr/>
          <a:lstStyle>
            <a:lvl1pPr>
              <a:defRPr/>
            </a:lvl1pPr>
            <a:extLst/>
          </a:lstStyle>
          <a:p>
            <a:pPr>
              <a:defRPr/>
            </a:pPr>
            <a:endParaRPr lang="en-US"/>
          </a:p>
        </p:txBody>
      </p:sp>
      <p:sp>
        <p:nvSpPr>
          <p:cNvPr id="8" name="Slide Number Placeholder 5"/>
          <p:cNvSpPr>
            <a:spLocks noGrp="1"/>
          </p:cNvSpPr>
          <p:nvPr>
            <p:ph type="sldNum" sz="quarter" idx="12"/>
          </p:nvPr>
        </p:nvSpPr>
        <p:spPr/>
        <p:txBody>
          <a:bodyPr/>
          <a:lstStyle>
            <a:lvl1pPr>
              <a:defRPr/>
            </a:lvl1pPr>
            <a:extLst/>
          </a:lstStyle>
          <a:p>
            <a:pPr>
              <a:defRPr/>
            </a:pPr>
            <a:fld id="{E78EFBBA-78FA-4C4C-B066-7122B0A33989}" type="slidenum">
              <a:rPr lang="en-US"/>
              <a:pPr>
                <a:defRPr/>
              </a:pPr>
              <a:t>‹#›</a:t>
            </a:fld>
            <a:endParaRPr lang="en-US"/>
          </a:p>
        </p:txBody>
      </p:sp>
    </p:spTree>
    <p:extLst>
      <p:ext uri="{BB962C8B-B14F-4D97-AF65-F5344CB8AC3E}">
        <p14:creationId xmlns:p14="http://schemas.microsoft.com/office/powerpoint/2010/main" val="182050160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8" name="Title 7"/>
          <p:cNvSpPr>
            <a:spLocks noGrp="1"/>
          </p:cNvSpPr>
          <p:nvPr>
            <p:ph type="title"/>
          </p:nvPr>
        </p:nvSpPr>
        <p:spPr/>
        <p:txBody>
          <a:bodyPr rtlCol="0"/>
          <a:lstStyle>
            <a:extLst/>
          </a:lstStyle>
          <a:p>
            <a:r>
              <a:rPr lang="tr-TR" smtClean="0"/>
              <a:t>Asıl başlık stili için tıklatın</a:t>
            </a:r>
            <a:endParaRPr lang="en-US"/>
          </a:p>
        </p:txBody>
      </p:sp>
      <p:sp>
        <p:nvSpPr>
          <p:cNvPr id="5" name="Date Placeholder 4"/>
          <p:cNvSpPr>
            <a:spLocks noGrp="1"/>
          </p:cNvSpPr>
          <p:nvPr>
            <p:ph type="dt" sz="half" idx="10"/>
          </p:nvPr>
        </p:nvSpPr>
        <p:spPr/>
        <p:txBody>
          <a:bodyPr/>
          <a:lstStyle>
            <a:lvl1pPr>
              <a:defRPr/>
            </a:lvl1pPr>
            <a:extLst/>
          </a:lstStyle>
          <a:p>
            <a:pPr>
              <a:defRPr/>
            </a:pPr>
            <a:fld id="{07B076A2-8BC0-4DB8-82B1-1DD7E975154D}" type="datetimeFigureOut">
              <a:rPr lang="en-US"/>
              <a:pPr>
                <a:defRPr/>
              </a:pPr>
              <a:t>11/11/2016</a:t>
            </a:fld>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09BEADD7-3277-4E27-897F-E09138815713}" type="slidenum">
              <a:rPr lang="en-US"/>
              <a:pPr>
                <a:defRPr/>
              </a:pPr>
              <a:t>‹#›</a:t>
            </a:fld>
            <a:endParaRPr lang="en-US"/>
          </a:p>
        </p:txBody>
      </p:sp>
    </p:spTree>
    <p:extLst>
      <p:ext uri="{BB962C8B-B14F-4D97-AF65-F5344CB8AC3E}">
        <p14:creationId xmlns:p14="http://schemas.microsoft.com/office/powerpoint/2010/main" val="3246394254"/>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tr-TR" smtClean="0"/>
              <a:t>Asıl başlık stili için tıklatın</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tr-TR" smtClean="0"/>
              <a:t>Asıl metin stillerini düzenlemek için tıklatın</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tr-TR" smtClean="0"/>
              <a:t>Asıl metin stillerini düzenlemek için tıklatın</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lvl1pPr>
              <a:defRPr/>
            </a:lvl1pPr>
            <a:extLst/>
          </a:lstStyle>
          <a:p>
            <a:pPr>
              <a:defRPr/>
            </a:pPr>
            <a:fld id="{1DD33F6B-8E75-4478-9709-6C4E652D127A}" type="datetimeFigureOut">
              <a:rPr lang="en-US"/>
              <a:pPr>
                <a:defRPr/>
              </a:pPr>
              <a:t>11/11/2016</a:t>
            </a:fld>
            <a:endParaRPr lang="en-US"/>
          </a:p>
        </p:txBody>
      </p:sp>
      <p:sp>
        <p:nvSpPr>
          <p:cNvPr id="8" name="Footer Placeholder 7"/>
          <p:cNvSpPr>
            <a:spLocks noGrp="1"/>
          </p:cNvSpPr>
          <p:nvPr>
            <p:ph type="ftr" sz="quarter" idx="11"/>
          </p:nvPr>
        </p:nvSpPr>
        <p:spPr/>
        <p:txBody>
          <a:bodyPr/>
          <a:lstStyle>
            <a:lvl1pPr>
              <a:defRPr/>
            </a:lvl1pPr>
            <a:extLst/>
          </a:lstStyle>
          <a:p>
            <a:pPr>
              <a:defRPr/>
            </a:pPr>
            <a:endParaRPr lang="en-US"/>
          </a:p>
        </p:txBody>
      </p:sp>
      <p:sp>
        <p:nvSpPr>
          <p:cNvPr id="9" name="Slide Number Placeholder 8"/>
          <p:cNvSpPr>
            <a:spLocks noGrp="1"/>
          </p:cNvSpPr>
          <p:nvPr>
            <p:ph type="sldNum" sz="quarter" idx="12"/>
          </p:nvPr>
        </p:nvSpPr>
        <p:spPr/>
        <p:txBody>
          <a:bodyPr/>
          <a:lstStyle>
            <a:lvl1pPr>
              <a:defRPr/>
            </a:lvl1pPr>
            <a:extLst/>
          </a:lstStyle>
          <a:p>
            <a:pPr>
              <a:defRPr/>
            </a:pPr>
            <a:fld id="{FD4DF2E2-05D4-48FD-94EF-EAE965ECA380}" type="slidenum">
              <a:rPr lang="en-US"/>
              <a:pPr>
                <a:defRPr/>
              </a:pPr>
              <a:t>‹#›</a:t>
            </a:fld>
            <a:endParaRPr lang="en-US"/>
          </a:p>
        </p:txBody>
      </p:sp>
    </p:spTree>
    <p:extLst>
      <p:ext uri="{BB962C8B-B14F-4D97-AF65-F5344CB8AC3E}">
        <p14:creationId xmlns:p14="http://schemas.microsoft.com/office/powerpoint/2010/main" val="1948686569"/>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tr-TR" smtClean="0"/>
              <a:t>Asıl başlık stili için tıklatın</a:t>
            </a:r>
            <a:endParaRPr lang="en-US"/>
          </a:p>
        </p:txBody>
      </p:sp>
      <p:sp>
        <p:nvSpPr>
          <p:cNvPr id="3" name="Date Placeholder 2"/>
          <p:cNvSpPr>
            <a:spLocks noGrp="1"/>
          </p:cNvSpPr>
          <p:nvPr>
            <p:ph type="dt" sz="half" idx="10"/>
          </p:nvPr>
        </p:nvSpPr>
        <p:spPr/>
        <p:txBody>
          <a:bodyPr/>
          <a:lstStyle>
            <a:lvl1pPr>
              <a:defRPr/>
            </a:lvl1pPr>
            <a:extLst/>
          </a:lstStyle>
          <a:p>
            <a:pPr>
              <a:defRPr/>
            </a:pPr>
            <a:fld id="{0CC972EE-A25B-4750-BF6C-984DA72DF6F9}" type="datetimeFigureOut">
              <a:rPr lang="en-US"/>
              <a:pPr>
                <a:defRPr/>
              </a:pPr>
              <a:t>11/11/2016</a:t>
            </a:fld>
            <a:endParaRPr lang="en-US"/>
          </a:p>
        </p:txBody>
      </p:sp>
      <p:sp>
        <p:nvSpPr>
          <p:cNvPr id="4" name="Footer Placeholder 3"/>
          <p:cNvSpPr>
            <a:spLocks noGrp="1"/>
          </p:cNvSpPr>
          <p:nvPr>
            <p:ph type="ftr" sz="quarter" idx="11"/>
          </p:nvPr>
        </p:nvSpPr>
        <p:spPr/>
        <p:txBody>
          <a:bodyPr/>
          <a:lstStyle>
            <a:lvl1pPr>
              <a:defRPr/>
            </a:lvl1pPr>
            <a:extLst/>
          </a:lstStyle>
          <a:p>
            <a:pPr>
              <a:defRPr/>
            </a:pPr>
            <a:endParaRPr lang="en-US"/>
          </a:p>
        </p:txBody>
      </p:sp>
      <p:sp>
        <p:nvSpPr>
          <p:cNvPr id="5" name="Slide Number Placeholder 4"/>
          <p:cNvSpPr>
            <a:spLocks noGrp="1"/>
          </p:cNvSpPr>
          <p:nvPr>
            <p:ph type="sldNum" sz="quarter" idx="12"/>
          </p:nvPr>
        </p:nvSpPr>
        <p:spPr/>
        <p:txBody>
          <a:bodyPr/>
          <a:lstStyle>
            <a:lvl1pPr>
              <a:defRPr/>
            </a:lvl1pPr>
            <a:extLst/>
          </a:lstStyle>
          <a:p>
            <a:pPr>
              <a:defRPr/>
            </a:pPr>
            <a:fld id="{7B314F8B-FD27-441D-9349-89CDF3E5A91E}" type="slidenum">
              <a:rPr lang="en-US"/>
              <a:pPr>
                <a:defRPr/>
              </a:pPr>
              <a:t>‹#›</a:t>
            </a:fld>
            <a:endParaRPr lang="en-US"/>
          </a:p>
        </p:txBody>
      </p:sp>
    </p:spTree>
    <p:extLst>
      <p:ext uri="{BB962C8B-B14F-4D97-AF65-F5344CB8AC3E}">
        <p14:creationId xmlns:p14="http://schemas.microsoft.com/office/powerpoint/2010/main" val="3237342620"/>
      </p:ext>
    </p:extLst>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F41F5EC4-F4F0-47CF-9EBA-16424BDCAFE4}" type="datetimeFigureOut">
              <a:rPr lang="en-US"/>
              <a:pPr>
                <a:defRPr/>
              </a:pPr>
              <a:t>11/11/2016</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211BC6BB-5E7B-4A04-9370-FE717766A1ED}" type="slidenum">
              <a:rPr lang="en-US"/>
              <a:pPr>
                <a:defRPr/>
              </a:pPr>
              <a:t>‹#›</a:t>
            </a:fld>
            <a:endParaRPr lang="en-US"/>
          </a:p>
        </p:txBody>
      </p:sp>
    </p:spTree>
    <p:extLst>
      <p:ext uri="{BB962C8B-B14F-4D97-AF65-F5344CB8AC3E}">
        <p14:creationId xmlns:p14="http://schemas.microsoft.com/office/powerpoint/2010/main" val="8099061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tr-TR" smtClean="0"/>
              <a:t>Asıl başlık stili için tıklatın</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tr-TR" smtClean="0"/>
              <a:t>Asıl metin stillerini düzenlemek için tıklatın</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lvl1pPr>
              <a:defRPr/>
            </a:lvl1pPr>
            <a:extLst/>
          </a:lstStyle>
          <a:p>
            <a:pPr>
              <a:defRPr/>
            </a:pPr>
            <a:fld id="{9ECA53E4-EB3A-4E86-B62A-98B3F353C935}" type="datetimeFigureOut">
              <a:rPr lang="en-US"/>
              <a:pPr>
                <a:defRPr/>
              </a:pPr>
              <a:t>11/11/2016</a:t>
            </a:fld>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3B4A8F7A-D20E-4415-BC59-C678A586F250}" type="slidenum">
              <a:rPr lang="en-US"/>
              <a:pPr>
                <a:defRPr/>
              </a:pPr>
              <a:t>‹#›</a:t>
            </a:fld>
            <a:endParaRPr lang="en-US"/>
          </a:p>
        </p:txBody>
      </p:sp>
    </p:spTree>
    <p:extLst>
      <p:ext uri="{BB962C8B-B14F-4D97-AF65-F5344CB8AC3E}">
        <p14:creationId xmlns:p14="http://schemas.microsoft.com/office/powerpoint/2010/main" val="478952295"/>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 name="Freeform 4"/>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6" name="Freeform 15"/>
          <p:cNvSpPr>
            <a:spLocks/>
          </p:cNvSpPr>
          <p:nvPr/>
        </p:nvSpPr>
        <p:spPr bwMode="auto">
          <a:xfrm>
            <a:off x="-53975" y="5784850"/>
            <a:ext cx="3802063" cy="838200"/>
          </a:xfrm>
          <a:custGeom>
            <a:avLst/>
            <a:gdLst>
              <a:gd name="T0" fmla="*/ 0 w 5760"/>
              <a:gd name="T1" fmla="*/ 0 h 528"/>
              <a:gd name="T2" fmla="*/ 2147483647 w 5760"/>
              <a:gd name="T3" fmla="*/ 0 h 528"/>
              <a:gd name="T4" fmla="*/ 2147483647 w 5760"/>
              <a:gd name="T5" fmla="*/ 2147483647 h 528"/>
              <a:gd name="T6" fmla="*/ 2147483647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817" y="97"/>
                </a:moveTo>
                <a:lnTo>
                  <a:pt x="6408" y="682"/>
                </a:lnTo>
                <a:lnTo>
                  <a:pt x="5232" y="685"/>
                </a:lnTo>
                <a:lnTo>
                  <a:pt x="829" y="101"/>
                </a:lnTo>
              </a:path>
            </a:pathLst>
          </a:custGeom>
          <a:solidFill>
            <a:srgbClr val="000000"/>
          </a:solidFill>
          <a:ln w="9525" cap="flat" cmpd="sng" algn="ctr">
            <a:noFill/>
            <a:prstDash val="solid"/>
            <a:round/>
            <a:headEnd type="none" w="med" len="med"/>
            <a:tailEnd type="none" w="med" len="med"/>
          </a:ln>
        </p:spPr>
        <p:txBody>
          <a:bodyPr/>
          <a:lstStyle/>
          <a:p>
            <a:pPr>
              <a:defRPr/>
            </a:pPr>
            <a:endParaRPr lang="fr-FR"/>
          </a:p>
        </p:txBody>
      </p:sp>
      <p:sp>
        <p:nvSpPr>
          <p:cNvPr id="7" name="Right Triangle 16"/>
          <p:cNvSpPr>
            <a:spLocks/>
          </p:cNvSpPr>
          <p:nvPr/>
        </p:nvSpPr>
        <p:spPr bwMode="auto">
          <a:xfrm>
            <a:off x="-6042" y="5791253"/>
            <a:ext cx="3402314" cy="1080868"/>
          </a:xfrm>
          <a:prstGeom prst="rtTriangle">
            <a:avLst/>
          </a:prstGeom>
          <a:blipFill>
            <a:blip r:embed="rId4"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8" name="Straight Connector 18"/>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tr-TR" smtClean="0"/>
              <a:t>Asıl metin stillerini düzenlemek için tıklatın</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tr-TR" noProof="0" smtClean="0"/>
              <a:t>Resim eklemek için simgeyi tıklatın</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tr-TR" smtClean="0"/>
              <a:t>Asıl başlık stili için tıklatın</a:t>
            </a:r>
            <a:endParaRPr lang="en-US"/>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fld id="{2876B7CC-AD74-4365-BCE6-2A71318AEBF3}" type="datetimeFigureOut">
              <a:rPr lang="en-US"/>
              <a:pPr>
                <a:defRPr/>
              </a:pPr>
              <a:t>11/11/2016</a:t>
            </a:fld>
            <a:endParaRPr lang="en-US"/>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endParaRPr lang="en-US"/>
          </a:p>
        </p:txBody>
      </p:sp>
      <p:sp>
        <p:nvSpPr>
          <p:cNvPr id="13" name="Slide Number Placeholder 6"/>
          <p:cNvSpPr>
            <a:spLocks noGrp="1"/>
          </p:cNvSpPr>
          <p:nvPr>
            <p:ph type="sldNum" sz="quarter" idx="12"/>
          </p:nvPr>
        </p:nvSpPr>
        <p:spPr/>
        <p:txBody>
          <a:bodyPr/>
          <a:lstStyle>
            <a:lvl1pPr>
              <a:defRPr>
                <a:solidFill>
                  <a:schemeClr val="tx1"/>
                </a:solidFill>
              </a:defRPr>
            </a:lvl1pPr>
            <a:extLst/>
          </a:lstStyle>
          <a:p>
            <a:pPr>
              <a:defRPr/>
            </a:pPr>
            <a:fld id="{8C2D7B96-246C-4E43-BD9F-3B38D0A08245}" type="slidenum">
              <a:rPr lang="en-US"/>
              <a:pPr>
                <a:defRPr/>
              </a:pPr>
              <a:t>‹#›</a:t>
            </a:fld>
            <a:endParaRPr lang="en-US"/>
          </a:p>
        </p:txBody>
      </p:sp>
    </p:spTree>
    <p:extLst>
      <p:ext uri="{BB962C8B-B14F-4D97-AF65-F5344CB8AC3E}">
        <p14:creationId xmlns:p14="http://schemas.microsoft.com/office/powerpoint/2010/main" val="907524340"/>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Freeform 12"/>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027" name="Freeform 11"/>
          <p:cNvSpPr>
            <a:spLocks/>
          </p:cNvSpPr>
          <p:nvPr/>
        </p:nvSpPr>
        <p:spPr bwMode="auto">
          <a:xfrm>
            <a:off x="-53975" y="5784850"/>
            <a:ext cx="3802063" cy="838200"/>
          </a:xfrm>
          <a:custGeom>
            <a:avLst/>
            <a:gdLst>
              <a:gd name="T0" fmla="*/ 0 w 5760"/>
              <a:gd name="T1" fmla="*/ 0 h 528"/>
              <a:gd name="T2" fmla="*/ 2147483647 w 5760"/>
              <a:gd name="T3" fmla="*/ 0 h 528"/>
              <a:gd name="T4" fmla="*/ 2147483647 w 5760"/>
              <a:gd name="T5" fmla="*/ 2147483647 h 528"/>
              <a:gd name="T6" fmla="*/ 2147483647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817" y="97"/>
                </a:moveTo>
                <a:lnTo>
                  <a:pt x="6408" y="682"/>
                </a:lnTo>
                <a:lnTo>
                  <a:pt x="5232" y="685"/>
                </a:lnTo>
                <a:lnTo>
                  <a:pt x="829" y="101"/>
                </a:lnTo>
              </a:path>
            </a:pathLst>
          </a:custGeom>
          <a:solidFill>
            <a:srgbClr val="000000"/>
          </a:solidFill>
          <a:ln w="9525" cap="flat" cmpd="sng" algn="ctr">
            <a:noFill/>
            <a:prstDash val="solid"/>
            <a:round/>
            <a:headEnd type="none" w="med" len="med"/>
            <a:tailEnd type="none" w="med" len="med"/>
          </a:ln>
        </p:spPr>
        <p:txBody>
          <a:bodyPr/>
          <a:lstStyle/>
          <a:p>
            <a:pPr>
              <a:defRPr/>
            </a:pPr>
            <a:endParaRPr lang="fr-FR"/>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tr-TR" smtClean="0"/>
              <a:t>Asıl başlık stili için tıklatın</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fr-FR" smtClean="0"/>
              <a:t>Asıl metin stillerini düzenlemek için tıklatın</a:t>
            </a:r>
          </a:p>
          <a:p>
            <a:pPr lvl="1"/>
            <a:r>
              <a:rPr lang="tr-TR" altLang="fr-FR" smtClean="0"/>
              <a:t>İkinci düzey</a:t>
            </a:r>
          </a:p>
          <a:p>
            <a:pPr lvl="2"/>
            <a:r>
              <a:rPr lang="tr-TR" altLang="fr-FR" smtClean="0"/>
              <a:t>Üçüncü düzey</a:t>
            </a:r>
          </a:p>
          <a:p>
            <a:pPr lvl="3"/>
            <a:r>
              <a:rPr lang="tr-TR" altLang="fr-FR" smtClean="0"/>
              <a:t>Dördüncü düzey</a:t>
            </a:r>
          </a:p>
          <a:p>
            <a:pPr lvl="4"/>
            <a:r>
              <a:rPr lang="tr-TR" altLang="fr-FR" smtClean="0"/>
              <a:t>Beşinci düzey</a:t>
            </a:r>
            <a:endParaRPr lang="en-US" altLang="fr-FR" smtClean="0"/>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fontAlgn="auto" latinLnBrk="0" hangingPunct="1">
              <a:spcBef>
                <a:spcPts val="0"/>
              </a:spcBef>
              <a:spcAft>
                <a:spcPts val="0"/>
              </a:spcAft>
              <a:defRPr kumimoji="0" sz="1000">
                <a:solidFill>
                  <a:schemeClr val="tx1"/>
                </a:solidFill>
                <a:latin typeface="+mn-lt"/>
                <a:cs typeface="+mn-cs"/>
              </a:defRPr>
            </a:lvl1pPr>
            <a:extLst/>
          </a:lstStyle>
          <a:p>
            <a:pPr>
              <a:defRPr/>
            </a:pPr>
            <a:fld id="{2B71BB90-32D7-4C32-AEE0-AF048D469BA3}" type="datetimeFigureOut">
              <a:rPr lang="en-US"/>
              <a:pPr>
                <a:defRPr/>
              </a:pPr>
              <a:t>11/11/2016</a:t>
            </a:fld>
            <a:endParaRPr lang="en-US"/>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cs typeface="+mn-cs"/>
              </a:defRPr>
            </a:lvl1pPr>
            <a:extLst/>
          </a:lstStyle>
          <a:p>
            <a:pPr>
              <a:defRPr/>
            </a:pPr>
            <a:endParaRPr lang="en-US"/>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fontAlgn="auto" latinLnBrk="0" hangingPunct="1">
              <a:spcBef>
                <a:spcPts val="0"/>
              </a:spcBef>
              <a:spcAft>
                <a:spcPts val="0"/>
              </a:spcAft>
              <a:defRPr kumimoji="0" sz="1000" b="0">
                <a:solidFill>
                  <a:schemeClr val="tx1"/>
                </a:solidFill>
                <a:latin typeface="+mn-lt"/>
                <a:cs typeface="+mn-cs"/>
              </a:defRPr>
            </a:lvl1pPr>
            <a:extLst/>
          </a:lstStyle>
          <a:p>
            <a:pPr>
              <a:defRPr/>
            </a:pPr>
            <a:fld id="{3B01F56A-12DE-438B-BDB1-9549CA66F1A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439" r:id="rId1"/>
    <p:sldLayoutId id="2147484435" r:id="rId2"/>
    <p:sldLayoutId id="2147484440" r:id="rId3"/>
    <p:sldLayoutId id="2147484441" r:id="rId4"/>
    <p:sldLayoutId id="2147484442" r:id="rId5"/>
    <p:sldLayoutId id="2147484443" r:id="rId6"/>
    <p:sldLayoutId id="2147484436" r:id="rId7"/>
    <p:sldLayoutId id="2147484444" r:id="rId8"/>
    <p:sldLayoutId id="2147484445" r:id="rId9"/>
    <p:sldLayoutId id="2147484437" r:id="rId10"/>
    <p:sldLayoutId id="2147484438" r:id="rId11"/>
  </p:sldLayoutIdLst>
  <p:txStyles>
    <p:titleStyle>
      <a:lvl1pPr algn="l" rtl="0" eaLnBrk="1" fontAlgn="base" hangingPunct="1">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1" fontAlgn="base" hangingPunct="1">
        <a:spcBef>
          <a:spcPct val="0"/>
        </a:spcBef>
        <a:spcAft>
          <a:spcPct val="0"/>
        </a:spcAft>
        <a:defRPr sz="4100" b="1">
          <a:solidFill>
            <a:schemeClr val="tx2"/>
          </a:solidFill>
          <a:latin typeface="Lucida Sans Unicode" pitchFamily="34" charset="0"/>
        </a:defRPr>
      </a:lvl2pPr>
      <a:lvl3pPr algn="l" rtl="0" eaLnBrk="1" fontAlgn="base" hangingPunct="1">
        <a:spcBef>
          <a:spcPct val="0"/>
        </a:spcBef>
        <a:spcAft>
          <a:spcPct val="0"/>
        </a:spcAft>
        <a:defRPr sz="4100" b="1">
          <a:solidFill>
            <a:schemeClr val="tx2"/>
          </a:solidFill>
          <a:latin typeface="Lucida Sans Unicode" pitchFamily="34" charset="0"/>
        </a:defRPr>
      </a:lvl3pPr>
      <a:lvl4pPr algn="l" rtl="0" eaLnBrk="1" fontAlgn="base" hangingPunct="1">
        <a:spcBef>
          <a:spcPct val="0"/>
        </a:spcBef>
        <a:spcAft>
          <a:spcPct val="0"/>
        </a:spcAft>
        <a:defRPr sz="4100" b="1">
          <a:solidFill>
            <a:schemeClr val="tx2"/>
          </a:solidFill>
          <a:latin typeface="Lucida Sans Unicode" pitchFamily="34" charset="0"/>
        </a:defRPr>
      </a:lvl4pPr>
      <a:lvl5pPr algn="l" rtl="0" eaLnBrk="1" fontAlgn="base" hangingPunct="1">
        <a:spcBef>
          <a:spcPct val="0"/>
        </a:spcBef>
        <a:spcAft>
          <a:spcPct val="0"/>
        </a:spcAft>
        <a:defRPr sz="4100" b="1">
          <a:solidFill>
            <a:schemeClr val="tx2"/>
          </a:solidFill>
          <a:latin typeface="Lucida Sans Unicode" pitchFamily="34" charset="0"/>
        </a:defRPr>
      </a:lvl5pPr>
      <a:lvl6pPr marL="457200" algn="l" rtl="0" eaLnBrk="1" fontAlgn="base" hangingPunct="1">
        <a:spcBef>
          <a:spcPct val="0"/>
        </a:spcBef>
        <a:spcAft>
          <a:spcPct val="0"/>
        </a:spcAft>
        <a:defRPr sz="4100" b="1">
          <a:solidFill>
            <a:schemeClr val="tx2"/>
          </a:solidFill>
          <a:latin typeface="Lucida Sans Unicode" pitchFamily="34" charset="0"/>
        </a:defRPr>
      </a:lvl6pPr>
      <a:lvl7pPr marL="914400" algn="l" rtl="0" eaLnBrk="1" fontAlgn="base" hangingPunct="1">
        <a:spcBef>
          <a:spcPct val="0"/>
        </a:spcBef>
        <a:spcAft>
          <a:spcPct val="0"/>
        </a:spcAft>
        <a:defRPr sz="4100" b="1">
          <a:solidFill>
            <a:schemeClr val="tx2"/>
          </a:solidFill>
          <a:latin typeface="Lucida Sans Unicode" pitchFamily="34" charset="0"/>
        </a:defRPr>
      </a:lvl7pPr>
      <a:lvl8pPr marL="1371600" algn="l" rtl="0" eaLnBrk="1" fontAlgn="base" hangingPunct="1">
        <a:spcBef>
          <a:spcPct val="0"/>
        </a:spcBef>
        <a:spcAft>
          <a:spcPct val="0"/>
        </a:spcAft>
        <a:defRPr sz="4100" b="1">
          <a:solidFill>
            <a:schemeClr val="tx2"/>
          </a:solidFill>
          <a:latin typeface="Lucida Sans Unicode" pitchFamily="34" charset="0"/>
        </a:defRPr>
      </a:lvl8pPr>
      <a:lvl9pPr marL="1828800" algn="l" rtl="0" eaLnBrk="1" fontAlgn="base" hangingPunct="1">
        <a:spcBef>
          <a:spcPct val="0"/>
        </a:spcBef>
        <a:spcAft>
          <a:spcPct val="0"/>
        </a:spcAft>
        <a:defRPr sz="4100" b="1">
          <a:solidFill>
            <a:schemeClr val="tx2"/>
          </a:solidFill>
          <a:latin typeface="Lucida Sans Unicode" pitchFamily="34" charset="0"/>
        </a:defRPr>
      </a:lvl9pPr>
      <a:extLst/>
    </p:titleStyle>
    <p:bodyStyle>
      <a:lvl1pPr marL="365125" indent="-255588" algn="l" rtl="0" eaLnBrk="1" fontAlgn="base" hangingPunct="1">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1" fontAlgn="base" hangingPunct="1">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1" fontAlgn="base" hangingPunct="1">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1" fontAlgn="base" hangingPunct="1">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1" fontAlgn="base" hangingPunct="1">
        <a:spcBef>
          <a:spcPts val="350"/>
        </a:spcBef>
        <a:spcAft>
          <a:spcPct val="0"/>
        </a:spcAft>
        <a:buClr>
          <a:schemeClr val="accent2"/>
        </a:buClr>
        <a:buFont typeface="Wingdings 2" pitchFamily="18" charset="2"/>
        <a:buChar char=""/>
        <a:defRPr sz="20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3.xml"/><Relationship Id="rId7" Type="http://schemas.microsoft.com/office/2007/relationships/diagramDrawing" Target="../diagrams/drawing13.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13.xml"/><Relationship Id="rId5" Type="http://schemas.openxmlformats.org/officeDocument/2006/relationships/diagramQuickStyle" Target="../diagrams/quickStyle13.xml"/><Relationship Id="rId4" Type="http://schemas.openxmlformats.org/officeDocument/2006/relationships/diagramLayout" Target="../diagrams/layout13.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4.xml"/><Relationship Id="rId7" Type="http://schemas.microsoft.com/office/2007/relationships/diagramDrawing" Target="../diagrams/drawing14.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14.xml"/><Relationship Id="rId5" Type="http://schemas.openxmlformats.org/officeDocument/2006/relationships/diagramQuickStyle" Target="../diagrams/quickStyle14.xml"/><Relationship Id="rId4" Type="http://schemas.openxmlformats.org/officeDocument/2006/relationships/diagramLayout" Target="../diagrams/layout14.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15.xml"/><Relationship Id="rId7" Type="http://schemas.microsoft.com/office/2007/relationships/diagramDrawing" Target="../diagrams/drawing15.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Colors" Target="../diagrams/colors15.xml"/><Relationship Id="rId5" Type="http://schemas.openxmlformats.org/officeDocument/2006/relationships/diagramQuickStyle" Target="../diagrams/quickStyle15.xml"/><Relationship Id="rId4" Type="http://schemas.openxmlformats.org/officeDocument/2006/relationships/diagramLayout" Target="../diagrams/layout15.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16.xml"/><Relationship Id="rId7" Type="http://schemas.microsoft.com/office/2007/relationships/diagramDrawing" Target="../diagrams/drawing16.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Colors" Target="../diagrams/colors16.xml"/><Relationship Id="rId5" Type="http://schemas.openxmlformats.org/officeDocument/2006/relationships/diagramQuickStyle" Target="../diagrams/quickStyle16.xml"/><Relationship Id="rId4" Type="http://schemas.openxmlformats.org/officeDocument/2006/relationships/diagramLayout" Target="../diagrams/layout16.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17.xml"/><Relationship Id="rId7" Type="http://schemas.microsoft.com/office/2007/relationships/diagramDrawing" Target="../diagrams/drawing17.xm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diagramColors" Target="../diagrams/colors17.xml"/><Relationship Id="rId5" Type="http://schemas.openxmlformats.org/officeDocument/2006/relationships/diagramQuickStyle" Target="../diagrams/quickStyle17.xml"/><Relationship Id="rId4" Type="http://schemas.openxmlformats.org/officeDocument/2006/relationships/diagramLayout" Target="../diagrams/layout17.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18.xml"/><Relationship Id="rId7" Type="http://schemas.microsoft.com/office/2007/relationships/diagramDrawing" Target="../diagrams/drawing18.xm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diagramColors" Target="../diagrams/colors18.xml"/><Relationship Id="rId5" Type="http://schemas.openxmlformats.org/officeDocument/2006/relationships/diagramQuickStyle" Target="../diagrams/quickStyle18.xml"/><Relationship Id="rId4" Type="http://schemas.openxmlformats.org/officeDocument/2006/relationships/diagramLayout" Target="../diagrams/layout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19.xml"/><Relationship Id="rId7" Type="http://schemas.microsoft.com/office/2007/relationships/diagramDrawing" Target="../diagrams/drawing19.xm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diagramColors" Target="../diagrams/colors19.xml"/><Relationship Id="rId5" Type="http://schemas.openxmlformats.org/officeDocument/2006/relationships/diagramQuickStyle" Target="../diagrams/quickStyle19.xml"/><Relationship Id="rId4" Type="http://schemas.openxmlformats.org/officeDocument/2006/relationships/diagramLayout" Target="../diagrams/layout19.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20.xml"/><Relationship Id="rId7" Type="http://schemas.microsoft.com/office/2007/relationships/diagramDrawing" Target="../diagrams/drawing20.xm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diagramColors" Target="../diagrams/colors20.xml"/><Relationship Id="rId5" Type="http://schemas.openxmlformats.org/officeDocument/2006/relationships/diagramQuickStyle" Target="../diagrams/quickStyle20.xml"/><Relationship Id="rId4" Type="http://schemas.openxmlformats.org/officeDocument/2006/relationships/diagramLayout" Target="../diagrams/layout20.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21.xml"/><Relationship Id="rId7" Type="http://schemas.microsoft.com/office/2007/relationships/diagramDrawing" Target="../diagrams/drawing21.xm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diagramColors" Target="../diagrams/colors21.xml"/><Relationship Id="rId5" Type="http://schemas.openxmlformats.org/officeDocument/2006/relationships/diagramQuickStyle" Target="../diagrams/quickStyle21.xml"/><Relationship Id="rId4" Type="http://schemas.openxmlformats.org/officeDocument/2006/relationships/diagramLayout" Target="../diagrams/layout21.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22.xml"/><Relationship Id="rId7" Type="http://schemas.microsoft.com/office/2007/relationships/diagramDrawing" Target="../diagrams/drawing22.xm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diagramColors" Target="../diagrams/colors22.xml"/><Relationship Id="rId5" Type="http://schemas.openxmlformats.org/officeDocument/2006/relationships/diagramQuickStyle" Target="../diagrams/quickStyle22.xml"/><Relationship Id="rId4" Type="http://schemas.openxmlformats.org/officeDocument/2006/relationships/diagramLayout" Target="../diagrams/layout22.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23.xml"/><Relationship Id="rId7" Type="http://schemas.microsoft.com/office/2007/relationships/diagramDrawing" Target="../diagrams/drawing23.xm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diagramColors" Target="../diagrams/colors23.xml"/><Relationship Id="rId5" Type="http://schemas.openxmlformats.org/officeDocument/2006/relationships/diagramQuickStyle" Target="../diagrams/quickStyle23.xml"/><Relationship Id="rId4" Type="http://schemas.openxmlformats.org/officeDocument/2006/relationships/diagramLayout" Target="../diagrams/layout2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5.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ubtitle 2"/>
          <p:cNvSpPr>
            <a:spLocks noGrp="1"/>
          </p:cNvSpPr>
          <p:nvPr>
            <p:ph type="subTitle" idx="1"/>
          </p:nvPr>
        </p:nvSpPr>
        <p:spPr>
          <a:xfrm>
            <a:off x="304800" y="3200400"/>
            <a:ext cx="8534400" cy="762000"/>
          </a:xfrm>
          <a:solidFill>
            <a:srgbClr val="FFC000"/>
          </a:solidFill>
          <a:ln>
            <a:solidFill>
              <a:srgbClr val="92D050"/>
            </a:solidFill>
            <a:miter lim="800000"/>
            <a:headEnd/>
            <a:tailEnd/>
          </a:ln>
        </p:spPr>
        <p:txBody>
          <a:bodyPr anchor="ctr"/>
          <a:lstStyle/>
          <a:p>
            <a:pPr marR="0" algn="ctr"/>
            <a:r>
              <a:rPr lang="fr-FR" altLang="tr-TR" sz="2000" b="1" smtClean="0"/>
              <a:t>Contribution des pouvoirs publics à l’accès des Personnes Handicapées à l’emploi en Mauritanie </a:t>
            </a:r>
            <a:endParaRPr lang="fr-FR" altLang="tr-TR" sz="2000" smtClean="0"/>
          </a:p>
        </p:txBody>
      </p:sp>
      <p:sp>
        <p:nvSpPr>
          <p:cNvPr id="9219"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fr-FR" altLang="fr-FR">
              <a:latin typeface="Lucida Sans Unicode" pitchFamily="34" charset="0"/>
            </a:endParaRPr>
          </a:p>
        </p:txBody>
      </p:sp>
      <p:pic>
        <p:nvPicPr>
          <p:cNvPr id="9220" name="Picture 1" descr="emblem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91000" y="0"/>
            <a:ext cx="11430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1" name="Rectangle 7"/>
          <p:cNvSpPr>
            <a:spLocks noChangeArrowheads="1"/>
          </p:cNvSpPr>
          <p:nvPr/>
        </p:nvSpPr>
        <p:spPr bwMode="auto">
          <a:xfrm>
            <a:off x="533400" y="1295400"/>
            <a:ext cx="7924800" cy="1462088"/>
          </a:xfrm>
          <a:prstGeom prst="rect">
            <a:avLst/>
          </a:prstGeom>
          <a:solidFill>
            <a:schemeClr val="bg1"/>
          </a:solidFill>
          <a:ln w="9525">
            <a:solidFill>
              <a:schemeClr val="bg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fr-FR" altLang="tr-TR" b="1">
                <a:latin typeface="Arial Black" pitchFamily="34" charset="0"/>
                <a:cs typeface="Aharoni" pitchFamily="2" charset="-79"/>
              </a:rPr>
              <a:t>Ministère des Affaires Sociales de l’Enfance et de la Famille</a:t>
            </a:r>
          </a:p>
          <a:p>
            <a:pPr algn="ctr" eaLnBrk="1" hangingPunct="1"/>
            <a:endParaRPr lang="fr-FR" altLang="tr-TR" sz="1100"/>
          </a:p>
          <a:p>
            <a:pPr algn="ctr" eaLnBrk="1" hangingPunct="1"/>
            <a:endParaRPr lang="fr-FR" altLang="tr-TR" sz="2000" b="1"/>
          </a:p>
          <a:p>
            <a:pPr algn="ctr" eaLnBrk="1" hangingPunct="1"/>
            <a:r>
              <a:rPr lang="fr-FR" altLang="tr-TR" sz="2000" b="1"/>
              <a:t>Conférence sur l’Emploi des Personnes Handicapées</a:t>
            </a:r>
          </a:p>
          <a:p>
            <a:pPr algn="ctr" eaLnBrk="1" hangingPunct="1"/>
            <a:r>
              <a:rPr lang="fr-FR" altLang="tr-TR" sz="2000" b="1"/>
              <a:t>Istanbul du 26 au 28 Octobre 2016</a:t>
            </a:r>
          </a:p>
        </p:txBody>
      </p:sp>
      <p:sp>
        <p:nvSpPr>
          <p:cNvPr id="9222" name="Rectangle 8"/>
          <p:cNvSpPr>
            <a:spLocks noChangeArrowheads="1"/>
          </p:cNvSpPr>
          <p:nvPr/>
        </p:nvSpPr>
        <p:spPr bwMode="auto">
          <a:xfrm>
            <a:off x="3429000" y="5562600"/>
            <a:ext cx="4876800"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buFont typeface="Wingdings" pitchFamily="2" charset="2"/>
              <a:buChar char="q"/>
            </a:pPr>
            <a:r>
              <a:rPr lang="fr-FR" altLang="fr-FR" b="1" i="1"/>
              <a:t> </a:t>
            </a:r>
            <a:r>
              <a:rPr lang="fr-FR" altLang="fr-FR" sz="1600" b="1" i="1"/>
              <a:t>Alioune Haidara Mohamed Lehbib, Directeur , des Personnes Handicapées</a:t>
            </a:r>
          </a:p>
          <a:p>
            <a:pPr eaLnBrk="1" hangingPunct="1">
              <a:buFont typeface="Wingdings" pitchFamily="2" charset="2"/>
              <a:buChar char="q"/>
            </a:pPr>
            <a:r>
              <a:rPr lang="fr-FR" altLang="fr-FR" sz="1600" b="1" i="1"/>
              <a:t>Mohamed Abderrahim Hamady, Directeur du CFPSEH</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0" y="457200"/>
          <a:ext cx="9144000" cy="7315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re 2"/>
          <p:cNvSpPr>
            <a:spLocks noGrp="1"/>
          </p:cNvSpPr>
          <p:nvPr>
            <p:ph type="title"/>
          </p:nvPr>
        </p:nvSpPr>
        <p:spPr>
          <a:xfrm>
            <a:off x="533400" y="0"/>
            <a:ext cx="8229600" cy="457200"/>
          </a:xfrm>
        </p:spPr>
        <p:txBody>
          <a:bodyPr/>
          <a:lstStyle/>
          <a:p>
            <a:pPr algn="ctr">
              <a:defRPr/>
            </a:pPr>
            <a:r>
              <a:rPr lang="fr-FR" sz="2100" dirty="0" smtClean="0"/>
              <a:t>Suite article 3: Postes par types de handicap :</a:t>
            </a:r>
            <a:endParaRPr lang="fr-FR" sz="21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457200" y="1143000"/>
          <a:ext cx="8229600" cy="48641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re 2"/>
          <p:cNvSpPr>
            <a:spLocks noGrp="1"/>
          </p:cNvSpPr>
          <p:nvPr>
            <p:ph type="title"/>
          </p:nvPr>
        </p:nvSpPr>
        <p:spPr/>
        <p:txBody>
          <a:bodyPr/>
          <a:lstStyle/>
          <a:p>
            <a:pPr algn="ctr">
              <a:defRPr/>
            </a:pPr>
            <a:r>
              <a:rPr lang="fr-FR" sz="2800" dirty="0" smtClean="0"/>
              <a:t>2.2. Activités réalisées :</a:t>
            </a:r>
            <a:br>
              <a:rPr lang="fr-FR" sz="2800" dirty="0" smtClean="0"/>
            </a:br>
            <a:endParaRPr lang="fr-FR"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304800" y="1143000"/>
          <a:ext cx="8229600" cy="5257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re 2"/>
          <p:cNvSpPr>
            <a:spLocks noGrp="1"/>
          </p:cNvSpPr>
          <p:nvPr>
            <p:ph type="title"/>
          </p:nvPr>
        </p:nvSpPr>
        <p:spPr>
          <a:xfrm>
            <a:off x="457200" y="0"/>
            <a:ext cx="8229600" cy="914400"/>
          </a:xfrm>
        </p:spPr>
        <p:txBody>
          <a:bodyPr>
            <a:normAutofit fontScale="90000"/>
          </a:bodyPr>
          <a:lstStyle/>
          <a:p>
            <a:pPr>
              <a:defRPr/>
            </a:pPr>
            <a:r>
              <a:rPr lang="fr-FR" sz="2200" dirty="0" smtClean="0"/>
              <a:t/>
            </a:r>
            <a:br>
              <a:rPr lang="fr-FR" sz="2200" dirty="0" smtClean="0"/>
            </a:br>
            <a:r>
              <a:rPr lang="fr-FR" sz="2200" dirty="0" smtClean="0"/>
              <a:t/>
            </a:r>
            <a:br>
              <a:rPr lang="fr-FR" sz="2200" dirty="0" smtClean="0"/>
            </a:br>
            <a:r>
              <a:rPr lang="fr-FR" sz="2200" dirty="0" smtClean="0"/>
              <a:t/>
            </a:r>
            <a:br>
              <a:rPr lang="fr-FR" sz="2200" dirty="0" smtClean="0"/>
            </a:br>
            <a:r>
              <a:rPr lang="fr-FR" sz="2200" dirty="0" smtClean="0"/>
              <a:t>2.2.1. Emplois crées au niveau de la fonction publique :</a:t>
            </a:r>
            <a:br>
              <a:rPr lang="fr-FR" sz="2200" dirty="0" smtClean="0"/>
            </a:br>
            <a:r>
              <a:rPr lang="fr-FR" sz="2200" dirty="0" smtClean="0"/>
              <a:t> </a:t>
            </a:r>
            <a:r>
              <a:rPr lang="fr-FR" dirty="0" smtClean="0"/>
              <a:t/>
            </a:r>
            <a:br>
              <a:rPr lang="fr-FR" dirty="0" smtClean="0"/>
            </a:br>
            <a:endParaRPr lang="fr-FR" dirty="0"/>
          </a:p>
        </p:txBody>
      </p:sp>
      <p:graphicFrame>
        <p:nvGraphicFramePr>
          <p:cNvPr id="5" name="Tableau 4"/>
          <p:cNvGraphicFramePr>
            <a:graphicFrameLocks noGrp="1"/>
          </p:cNvGraphicFramePr>
          <p:nvPr/>
        </p:nvGraphicFramePr>
        <p:xfrm>
          <a:off x="304800" y="3303588"/>
          <a:ext cx="8229600" cy="2760662"/>
        </p:xfrm>
        <a:graphic>
          <a:graphicData uri="http://schemas.openxmlformats.org/drawingml/2006/table">
            <a:tbl>
              <a:tblPr firstRow="1" bandRow="1">
                <a:tableStyleId>{5C22544A-7EE6-4342-B048-85BDC9FD1C3A}</a:tableStyleId>
              </a:tblPr>
              <a:tblGrid>
                <a:gridCol w="3886199"/>
                <a:gridCol w="1447800"/>
                <a:gridCol w="1447800"/>
                <a:gridCol w="1447800"/>
              </a:tblGrid>
              <a:tr h="774491">
                <a:tc>
                  <a:txBody>
                    <a:bodyPr/>
                    <a:lstStyle/>
                    <a:p>
                      <a:pPr marL="225425" marR="0" lvl="0" indent="0" algn="ctr"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dirty="0" smtClean="0">
                          <a:ln>
                            <a:noFill/>
                          </a:ln>
                          <a:solidFill>
                            <a:srgbClr val="FFFFFF"/>
                          </a:solidFill>
                          <a:effectLst/>
                          <a:latin typeface="Calibri" pitchFamily="34" charset="0"/>
                          <a:cs typeface="Calibri" pitchFamily="34" charset="0"/>
                        </a:rPr>
                        <a:t>Fonction </a:t>
                      </a:r>
                    </a:p>
                  </a:txBody>
                  <a:tcPr marL="68580" marR="68580" marT="0" marB="0" horzOverflow="overflow"/>
                </a:tc>
                <a:tc>
                  <a:txBody>
                    <a:bodyPr/>
                    <a:lstStyle/>
                    <a:p>
                      <a:pPr marL="225425" marR="0" lvl="0" indent="1588" algn="l"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dirty="0" smtClean="0">
                          <a:ln>
                            <a:noFill/>
                          </a:ln>
                          <a:solidFill>
                            <a:srgbClr val="FFFFFF"/>
                          </a:solidFill>
                          <a:effectLst/>
                          <a:latin typeface="Calibri" pitchFamily="34" charset="0"/>
                          <a:cs typeface="Calibri" pitchFamily="34" charset="0"/>
                        </a:rPr>
                        <a:t>Nombre de postes </a:t>
                      </a:r>
                    </a:p>
                  </a:txBody>
                  <a:tcPr marL="68580" marR="68580" marT="0" marB="0" horzOverflow="overflow"/>
                </a:tc>
                <a:tc>
                  <a:txBody>
                    <a:bodyPr/>
                    <a:lstStyle/>
                    <a:p>
                      <a:pPr marL="225425" marR="0" lvl="0" indent="0" algn="ctr"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dirty="0" smtClean="0">
                          <a:ln>
                            <a:noFill/>
                          </a:ln>
                          <a:solidFill>
                            <a:srgbClr val="FFFFFF"/>
                          </a:solidFill>
                          <a:effectLst/>
                          <a:latin typeface="Calibri" pitchFamily="34" charset="0"/>
                          <a:cs typeface="Calibri" pitchFamily="34" charset="0"/>
                        </a:rPr>
                        <a:t>Nombre d’hommes</a:t>
                      </a:r>
                    </a:p>
                  </a:txBody>
                  <a:tcPr marL="68580" marR="68580" marT="0" marB="0" horzOverflow="overflow"/>
                </a:tc>
                <a:tc>
                  <a:txBody>
                    <a:bodyPr/>
                    <a:lstStyle/>
                    <a:p>
                      <a:pPr marL="225425" marR="0" lvl="0" indent="0" algn="ctr"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dirty="0" smtClean="0">
                          <a:ln>
                            <a:noFill/>
                          </a:ln>
                          <a:solidFill>
                            <a:srgbClr val="FFFFFF"/>
                          </a:solidFill>
                          <a:effectLst/>
                          <a:latin typeface="Calibri" pitchFamily="34" charset="0"/>
                          <a:cs typeface="Calibri" pitchFamily="34" charset="0"/>
                        </a:rPr>
                        <a:t>Nombre de femmes </a:t>
                      </a:r>
                    </a:p>
                  </a:txBody>
                  <a:tcPr marL="68580" marR="68580" marT="0" marB="0" horzOverflow="overflow"/>
                </a:tc>
              </a:tr>
              <a:tr h="496543">
                <a:tc>
                  <a:txBody>
                    <a:bodyPr/>
                    <a:lstStyle/>
                    <a:p>
                      <a:pPr marL="225425" marR="0" lvl="0" indent="0" algn="just" defTabSz="914400" rtl="0" eaLnBrk="1" fontAlgn="base" latinLnBrk="0" hangingPunct="1">
                        <a:lnSpc>
                          <a:spcPct val="100000"/>
                        </a:lnSpc>
                        <a:spcBef>
                          <a:spcPct val="0"/>
                        </a:spcBef>
                        <a:spcAft>
                          <a:spcPct val="0"/>
                        </a:spcAft>
                        <a:buClrTx/>
                        <a:buSzTx/>
                        <a:buFontTx/>
                        <a:buNone/>
                        <a:tabLst/>
                      </a:pPr>
                      <a:r>
                        <a:rPr kumimoji="0" lang="fr-FR" sz="1800" b="0" i="0" u="none" strike="noStrike" cap="none" normalizeH="0" baseline="0" dirty="0" smtClean="0">
                          <a:ln>
                            <a:noFill/>
                          </a:ln>
                          <a:solidFill>
                            <a:srgbClr val="000000"/>
                          </a:solidFill>
                          <a:effectLst/>
                          <a:latin typeface="Calibri" pitchFamily="34" charset="0"/>
                          <a:cs typeface="Calibri" pitchFamily="34" charset="0"/>
                        </a:rPr>
                        <a:t>Administrateurs civils </a:t>
                      </a:r>
                    </a:p>
                  </a:txBody>
                  <a:tcPr marL="68580" marR="68580" marT="0" marB="0" horzOverflow="overflow"/>
                </a:tc>
                <a:tc>
                  <a:txBody>
                    <a:bodyPr/>
                    <a:lstStyle/>
                    <a:p>
                      <a:pPr marL="225425" marR="0" lvl="0" indent="1588" algn="ctr" defTabSz="914400" rtl="0" eaLnBrk="1" fontAlgn="base" latinLnBrk="0" hangingPunct="1">
                        <a:lnSpc>
                          <a:spcPct val="100000"/>
                        </a:lnSpc>
                        <a:spcBef>
                          <a:spcPct val="0"/>
                        </a:spcBef>
                        <a:spcAft>
                          <a:spcPct val="0"/>
                        </a:spcAft>
                        <a:buClrTx/>
                        <a:buSzTx/>
                        <a:buFontTx/>
                        <a:buNone/>
                        <a:tabLst/>
                      </a:pPr>
                      <a:r>
                        <a:rPr kumimoji="0" lang="fr-FR" sz="1800" b="0" i="0" u="none" strike="noStrike" cap="none" normalizeH="0" baseline="0" smtClean="0">
                          <a:ln>
                            <a:noFill/>
                          </a:ln>
                          <a:solidFill>
                            <a:srgbClr val="000000"/>
                          </a:solidFill>
                          <a:effectLst/>
                          <a:latin typeface="Calibri" pitchFamily="34" charset="0"/>
                          <a:cs typeface="Calibri" pitchFamily="34" charset="0"/>
                        </a:rPr>
                        <a:t>04</a:t>
                      </a:r>
                    </a:p>
                  </a:txBody>
                  <a:tcPr marL="68580" marR="68580" marT="0" marB="0" horzOverflow="overflow"/>
                </a:tc>
                <a:tc>
                  <a:txBody>
                    <a:bodyPr/>
                    <a:lstStyle/>
                    <a:p>
                      <a:pPr marL="225425" marR="0" lvl="0" indent="0" algn="ctr"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smtClean="0">
                          <a:ln>
                            <a:noFill/>
                          </a:ln>
                          <a:solidFill>
                            <a:srgbClr val="000000"/>
                          </a:solidFill>
                          <a:effectLst/>
                          <a:latin typeface="Calibri" pitchFamily="34" charset="0"/>
                          <a:cs typeface="Calibri" pitchFamily="34" charset="0"/>
                        </a:rPr>
                        <a:t>4</a:t>
                      </a:r>
                      <a:endParaRPr kumimoji="0" lang="fr-FR" sz="1800" b="0" i="0" u="none" strike="noStrike" cap="none" normalizeH="0" baseline="0" smtClean="0">
                        <a:ln>
                          <a:noFill/>
                        </a:ln>
                        <a:solidFill>
                          <a:srgbClr val="000000"/>
                        </a:solidFill>
                        <a:effectLst/>
                        <a:latin typeface="Calibri" pitchFamily="34" charset="0"/>
                        <a:cs typeface="Calibri" pitchFamily="34" charset="0"/>
                      </a:endParaRPr>
                    </a:p>
                  </a:txBody>
                  <a:tcPr marL="68580" marR="68580" marT="0" marB="0" horzOverflow="overflow"/>
                </a:tc>
                <a:tc>
                  <a:txBody>
                    <a:bodyPr/>
                    <a:lstStyle/>
                    <a:p>
                      <a:pPr marL="225425" marR="0" lvl="0" indent="0" algn="ctr"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dirty="0" smtClean="0">
                          <a:ln>
                            <a:noFill/>
                          </a:ln>
                          <a:solidFill>
                            <a:srgbClr val="000000"/>
                          </a:solidFill>
                          <a:effectLst/>
                          <a:latin typeface="Calibri" pitchFamily="34" charset="0"/>
                          <a:cs typeface="Calibri" pitchFamily="34" charset="0"/>
                        </a:rPr>
                        <a:t>0</a:t>
                      </a:r>
                      <a:endParaRPr kumimoji="0" lang="fr-FR" sz="1800" b="0" i="0" u="none" strike="noStrike" cap="none" normalizeH="0" baseline="0" dirty="0" smtClean="0">
                        <a:ln>
                          <a:noFill/>
                        </a:ln>
                        <a:solidFill>
                          <a:srgbClr val="000000"/>
                        </a:solidFill>
                        <a:effectLst/>
                        <a:latin typeface="Calibri" pitchFamily="34" charset="0"/>
                        <a:cs typeface="Calibri" pitchFamily="34" charset="0"/>
                      </a:endParaRPr>
                    </a:p>
                  </a:txBody>
                  <a:tcPr marL="68580" marR="68580" marT="0" marB="0" horzOverflow="overflow"/>
                </a:tc>
              </a:tr>
              <a:tr h="496543">
                <a:tc>
                  <a:txBody>
                    <a:bodyPr/>
                    <a:lstStyle/>
                    <a:p>
                      <a:pPr marL="225425" marR="0" lvl="0" indent="0" algn="just" defTabSz="914400" rtl="0" eaLnBrk="1" fontAlgn="base" latinLnBrk="0" hangingPunct="1">
                        <a:lnSpc>
                          <a:spcPct val="100000"/>
                        </a:lnSpc>
                        <a:spcBef>
                          <a:spcPct val="0"/>
                        </a:spcBef>
                        <a:spcAft>
                          <a:spcPct val="0"/>
                        </a:spcAft>
                        <a:buClrTx/>
                        <a:buSzTx/>
                        <a:buFontTx/>
                        <a:buNone/>
                        <a:tabLst/>
                      </a:pPr>
                      <a:r>
                        <a:rPr kumimoji="0" lang="fr-FR" sz="1800" b="0" i="0" u="none" strike="noStrike" cap="none" normalizeH="0" baseline="0" dirty="0" smtClean="0">
                          <a:ln>
                            <a:noFill/>
                          </a:ln>
                          <a:solidFill>
                            <a:srgbClr val="000000"/>
                          </a:solidFill>
                          <a:effectLst/>
                          <a:latin typeface="Calibri" pitchFamily="34" charset="0"/>
                          <a:cs typeface="Calibri" pitchFamily="34" charset="0"/>
                        </a:rPr>
                        <a:t>Attaché d’administration générale</a:t>
                      </a:r>
                    </a:p>
                  </a:txBody>
                  <a:tcPr marL="68580" marR="68580" marT="0" marB="0" horzOverflow="overflow"/>
                </a:tc>
                <a:tc>
                  <a:txBody>
                    <a:bodyPr/>
                    <a:lstStyle/>
                    <a:p>
                      <a:pPr marL="225425" marR="0" lvl="0" indent="1588" algn="ctr" defTabSz="914400" rtl="0" eaLnBrk="1" fontAlgn="base" latinLnBrk="0" hangingPunct="1">
                        <a:lnSpc>
                          <a:spcPct val="100000"/>
                        </a:lnSpc>
                        <a:spcBef>
                          <a:spcPct val="0"/>
                        </a:spcBef>
                        <a:spcAft>
                          <a:spcPct val="0"/>
                        </a:spcAft>
                        <a:buClrTx/>
                        <a:buSzTx/>
                        <a:buFontTx/>
                        <a:buNone/>
                        <a:tabLst/>
                      </a:pPr>
                      <a:r>
                        <a:rPr kumimoji="0" lang="fr-FR" sz="1800" b="0" i="0" u="none" strike="noStrike" cap="none" normalizeH="0" baseline="0" dirty="0" smtClean="0">
                          <a:ln>
                            <a:noFill/>
                          </a:ln>
                          <a:solidFill>
                            <a:srgbClr val="000000"/>
                          </a:solidFill>
                          <a:effectLst/>
                          <a:latin typeface="Calibri" pitchFamily="34" charset="0"/>
                          <a:cs typeface="Calibri" pitchFamily="34" charset="0"/>
                        </a:rPr>
                        <a:t>03</a:t>
                      </a:r>
                    </a:p>
                  </a:txBody>
                  <a:tcPr marL="68580" marR="68580" marT="0" marB="0" horzOverflow="overflow"/>
                </a:tc>
                <a:tc>
                  <a:txBody>
                    <a:bodyPr/>
                    <a:lstStyle/>
                    <a:p>
                      <a:pPr marL="225425" marR="0" lvl="0" indent="0" algn="ctr"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smtClean="0">
                          <a:ln>
                            <a:noFill/>
                          </a:ln>
                          <a:solidFill>
                            <a:srgbClr val="000000"/>
                          </a:solidFill>
                          <a:effectLst/>
                          <a:latin typeface="Calibri" pitchFamily="34" charset="0"/>
                          <a:cs typeface="Calibri" pitchFamily="34" charset="0"/>
                        </a:rPr>
                        <a:t>3</a:t>
                      </a:r>
                      <a:endParaRPr kumimoji="0" lang="fr-FR" sz="1800" b="0" i="0" u="none" strike="noStrike" cap="none" normalizeH="0" baseline="0" smtClean="0">
                        <a:ln>
                          <a:noFill/>
                        </a:ln>
                        <a:solidFill>
                          <a:srgbClr val="000000"/>
                        </a:solidFill>
                        <a:effectLst/>
                        <a:latin typeface="Calibri" pitchFamily="34" charset="0"/>
                        <a:cs typeface="Calibri" pitchFamily="34" charset="0"/>
                      </a:endParaRPr>
                    </a:p>
                  </a:txBody>
                  <a:tcPr marL="68580" marR="68580" marT="0" marB="0" horzOverflow="overflow"/>
                </a:tc>
                <a:tc>
                  <a:txBody>
                    <a:bodyPr/>
                    <a:lstStyle/>
                    <a:p>
                      <a:pPr marL="225425" marR="0" lvl="0" indent="0" algn="ctr"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dirty="0" smtClean="0">
                          <a:ln>
                            <a:noFill/>
                          </a:ln>
                          <a:solidFill>
                            <a:srgbClr val="000000"/>
                          </a:solidFill>
                          <a:effectLst/>
                          <a:latin typeface="Calibri" pitchFamily="34" charset="0"/>
                          <a:cs typeface="Calibri" pitchFamily="34" charset="0"/>
                        </a:rPr>
                        <a:t>0</a:t>
                      </a:r>
                      <a:endParaRPr kumimoji="0" lang="fr-FR" sz="1800" b="0" i="0" u="none" strike="noStrike" cap="none" normalizeH="0" baseline="0" dirty="0" smtClean="0">
                        <a:ln>
                          <a:noFill/>
                        </a:ln>
                        <a:solidFill>
                          <a:srgbClr val="000000"/>
                        </a:solidFill>
                        <a:effectLst/>
                        <a:latin typeface="Calibri" pitchFamily="34" charset="0"/>
                        <a:cs typeface="Calibri" pitchFamily="34" charset="0"/>
                      </a:endParaRPr>
                    </a:p>
                  </a:txBody>
                  <a:tcPr marL="68580" marR="68580" marT="0" marB="0" horzOverflow="overflow"/>
                </a:tc>
              </a:tr>
              <a:tr h="496543">
                <a:tc>
                  <a:txBody>
                    <a:bodyPr/>
                    <a:lstStyle/>
                    <a:p>
                      <a:pPr marL="225425" marR="0" lvl="0" indent="0" algn="just" defTabSz="914400" rtl="0" eaLnBrk="1" fontAlgn="base" latinLnBrk="0" hangingPunct="1">
                        <a:lnSpc>
                          <a:spcPct val="100000"/>
                        </a:lnSpc>
                        <a:spcBef>
                          <a:spcPct val="0"/>
                        </a:spcBef>
                        <a:spcAft>
                          <a:spcPct val="0"/>
                        </a:spcAft>
                        <a:buClrTx/>
                        <a:buSzTx/>
                        <a:buFontTx/>
                        <a:buNone/>
                        <a:tabLst/>
                      </a:pPr>
                      <a:r>
                        <a:rPr kumimoji="0" lang="fr-FR" sz="1800" b="0" i="0" u="none" strike="noStrike" cap="none" normalizeH="0" baseline="0" dirty="0" smtClean="0">
                          <a:ln>
                            <a:noFill/>
                          </a:ln>
                          <a:solidFill>
                            <a:srgbClr val="000000"/>
                          </a:solidFill>
                          <a:effectLst/>
                          <a:latin typeface="Calibri" pitchFamily="34" charset="0"/>
                          <a:cs typeface="Calibri" pitchFamily="34" charset="0"/>
                        </a:rPr>
                        <a:t>Rédacteur d’administration générale </a:t>
                      </a:r>
                    </a:p>
                  </a:txBody>
                  <a:tcPr marL="68580" marR="68580" marT="0" marB="0" horzOverflow="overflow"/>
                </a:tc>
                <a:tc>
                  <a:txBody>
                    <a:bodyPr/>
                    <a:lstStyle/>
                    <a:p>
                      <a:pPr marL="225425" marR="0" lvl="0" indent="1588" algn="ctr" defTabSz="914400" rtl="0" eaLnBrk="1" fontAlgn="base" latinLnBrk="0" hangingPunct="1">
                        <a:lnSpc>
                          <a:spcPct val="100000"/>
                        </a:lnSpc>
                        <a:spcBef>
                          <a:spcPct val="0"/>
                        </a:spcBef>
                        <a:spcAft>
                          <a:spcPct val="0"/>
                        </a:spcAft>
                        <a:buClrTx/>
                        <a:buSzTx/>
                        <a:buFontTx/>
                        <a:buNone/>
                        <a:tabLst/>
                      </a:pPr>
                      <a:r>
                        <a:rPr kumimoji="0" lang="fr-FR" sz="1800" b="0" i="0" u="none" strike="noStrike" cap="none" normalizeH="0" baseline="0" dirty="0" smtClean="0">
                          <a:ln>
                            <a:noFill/>
                          </a:ln>
                          <a:solidFill>
                            <a:srgbClr val="000000"/>
                          </a:solidFill>
                          <a:effectLst/>
                          <a:latin typeface="Calibri" pitchFamily="34" charset="0"/>
                          <a:cs typeface="Calibri" pitchFamily="34" charset="0"/>
                        </a:rPr>
                        <a:t>2</a:t>
                      </a:r>
                    </a:p>
                  </a:txBody>
                  <a:tcPr marL="68580" marR="68580" marT="0" marB="0" horzOverflow="overflow"/>
                </a:tc>
                <a:tc>
                  <a:txBody>
                    <a:bodyPr/>
                    <a:lstStyle/>
                    <a:p>
                      <a:pPr marL="225425" marR="0" lvl="0" indent="0" algn="ctr"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smtClean="0">
                          <a:ln>
                            <a:noFill/>
                          </a:ln>
                          <a:solidFill>
                            <a:srgbClr val="000000"/>
                          </a:solidFill>
                          <a:effectLst/>
                          <a:latin typeface="Calibri" pitchFamily="34" charset="0"/>
                          <a:cs typeface="Calibri" pitchFamily="34" charset="0"/>
                        </a:rPr>
                        <a:t>2</a:t>
                      </a:r>
                      <a:endParaRPr kumimoji="0" lang="fr-FR" sz="1800" b="0" i="0" u="none" strike="noStrike" cap="none" normalizeH="0" baseline="0" smtClean="0">
                        <a:ln>
                          <a:noFill/>
                        </a:ln>
                        <a:solidFill>
                          <a:srgbClr val="000000"/>
                        </a:solidFill>
                        <a:effectLst/>
                        <a:latin typeface="Calibri" pitchFamily="34" charset="0"/>
                        <a:cs typeface="Calibri" pitchFamily="34" charset="0"/>
                      </a:endParaRPr>
                    </a:p>
                  </a:txBody>
                  <a:tcPr marL="68580" marR="68580" marT="0" marB="0" horzOverflow="overflow"/>
                </a:tc>
                <a:tc>
                  <a:txBody>
                    <a:bodyPr/>
                    <a:lstStyle/>
                    <a:p>
                      <a:pPr marL="225425" marR="0" lvl="0" indent="0" algn="ctr"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dirty="0" smtClean="0">
                          <a:ln>
                            <a:noFill/>
                          </a:ln>
                          <a:solidFill>
                            <a:srgbClr val="000000"/>
                          </a:solidFill>
                          <a:effectLst/>
                          <a:latin typeface="Calibri" pitchFamily="34" charset="0"/>
                          <a:cs typeface="Calibri" pitchFamily="34" charset="0"/>
                        </a:rPr>
                        <a:t>0</a:t>
                      </a:r>
                      <a:endParaRPr kumimoji="0" lang="fr-FR" sz="1800" b="0" i="0" u="none" strike="noStrike" cap="none" normalizeH="0" baseline="0" dirty="0" smtClean="0">
                        <a:ln>
                          <a:noFill/>
                        </a:ln>
                        <a:solidFill>
                          <a:srgbClr val="000000"/>
                        </a:solidFill>
                        <a:effectLst/>
                        <a:latin typeface="Calibri" pitchFamily="34" charset="0"/>
                        <a:cs typeface="Calibri" pitchFamily="34" charset="0"/>
                      </a:endParaRPr>
                    </a:p>
                  </a:txBody>
                  <a:tcPr marL="68580" marR="68580" marT="0" marB="0" horzOverflow="overflow"/>
                </a:tc>
              </a:tr>
              <a:tr h="496543">
                <a:tc>
                  <a:txBody>
                    <a:bodyPr/>
                    <a:lstStyle/>
                    <a:p>
                      <a:pPr marL="225425" marR="0" lvl="0" indent="0" algn="ctr"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dirty="0" smtClean="0">
                          <a:ln>
                            <a:noFill/>
                          </a:ln>
                          <a:solidFill>
                            <a:srgbClr val="000000"/>
                          </a:solidFill>
                          <a:effectLst/>
                          <a:latin typeface="Calibri" pitchFamily="34" charset="0"/>
                          <a:cs typeface="Calibri" pitchFamily="34" charset="0"/>
                        </a:rPr>
                        <a:t>Total</a:t>
                      </a:r>
                      <a:endParaRPr kumimoji="0" lang="fr-FR" sz="1800" b="0" i="0" u="none" strike="noStrike" cap="none" normalizeH="0" baseline="0" dirty="0" smtClean="0">
                        <a:ln>
                          <a:noFill/>
                        </a:ln>
                        <a:solidFill>
                          <a:srgbClr val="000000"/>
                        </a:solidFill>
                        <a:effectLst/>
                        <a:latin typeface="Calibri" pitchFamily="34" charset="0"/>
                        <a:cs typeface="Calibri" pitchFamily="34" charset="0"/>
                      </a:endParaRPr>
                    </a:p>
                  </a:txBody>
                  <a:tcPr marL="68580" marR="68580" marT="0" marB="0" horzOverflow="overflow"/>
                </a:tc>
                <a:tc>
                  <a:txBody>
                    <a:bodyPr/>
                    <a:lstStyle/>
                    <a:p>
                      <a:pPr marL="225425" marR="0" lvl="0" indent="1588" algn="ctr"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dirty="0" smtClean="0">
                          <a:ln>
                            <a:noFill/>
                          </a:ln>
                          <a:solidFill>
                            <a:srgbClr val="000000"/>
                          </a:solidFill>
                          <a:effectLst/>
                          <a:latin typeface="Calibri" pitchFamily="34" charset="0"/>
                          <a:cs typeface="Calibri" pitchFamily="34" charset="0"/>
                        </a:rPr>
                        <a:t>9</a:t>
                      </a:r>
                      <a:endParaRPr kumimoji="0" lang="fr-FR" sz="1800" b="0" i="0" u="none" strike="noStrike" cap="none" normalizeH="0" baseline="0" dirty="0" smtClean="0">
                        <a:ln>
                          <a:noFill/>
                        </a:ln>
                        <a:solidFill>
                          <a:srgbClr val="000000"/>
                        </a:solidFill>
                        <a:effectLst/>
                        <a:latin typeface="Calibri" pitchFamily="34" charset="0"/>
                        <a:cs typeface="Calibri" pitchFamily="34" charset="0"/>
                      </a:endParaRPr>
                    </a:p>
                  </a:txBody>
                  <a:tcPr marL="68580" marR="68580" marT="0" marB="0" horzOverflow="overflow"/>
                </a:tc>
                <a:tc>
                  <a:txBody>
                    <a:bodyPr/>
                    <a:lstStyle/>
                    <a:p>
                      <a:pPr marL="225425" marR="0" lvl="0" indent="0" algn="ctr"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dirty="0" smtClean="0">
                          <a:ln>
                            <a:noFill/>
                          </a:ln>
                          <a:solidFill>
                            <a:srgbClr val="000000"/>
                          </a:solidFill>
                          <a:effectLst/>
                          <a:latin typeface="Calibri" pitchFamily="34" charset="0"/>
                          <a:cs typeface="Calibri" pitchFamily="34" charset="0"/>
                        </a:rPr>
                        <a:t>9</a:t>
                      </a:r>
                      <a:endParaRPr kumimoji="0" lang="fr-FR" sz="1800" b="0" i="0" u="none" strike="noStrike" cap="none" normalizeH="0" baseline="0" dirty="0" smtClean="0">
                        <a:ln>
                          <a:noFill/>
                        </a:ln>
                        <a:solidFill>
                          <a:srgbClr val="000000"/>
                        </a:solidFill>
                        <a:effectLst/>
                        <a:latin typeface="Calibri" pitchFamily="34" charset="0"/>
                        <a:cs typeface="Calibri" pitchFamily="34" charset="0"/>
                      </a:endParaRPr>
                    </a:p>
                  </a:txBody>
                  <a:tcPr marL="68580" marR="68580" marT="0" marB="0" horzOverflow="overflow"/>
                </a:tc>
                <a:tc>
                  <a:txBody>
                    <a:bodyPr/>
                    <a:lstStyle/>
                    <a:p>
                      <a:pPr marL="225425" marR="0" lvl="0" indent="0" algn="ctr"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dirty="0" smtClean="0">
                          <a:ln>
                            <a:noFill/>
                          </a:ln>
                          <a:solidFill>
                            <a:srgbClr val="000000"/>
                          </a:solidFill>
                          <a:effectLst/>
                          <a:latin typeface="Calibri" pitchFamily="34" charset="0"/>
                          <a:cs typeface="Calibri" pitchFamily="34" charset="0"/>
                        </a:rPr>
                        <a:t>0</a:t>
                      </a:r>
                      <a:endParaRPr kumimoji="0" lang="fr-FR" sz="1800" b="0" i="0" u="none" strike="noStrike" cap="none" normalizeH="0" baseline="0" dirty="0" smtClean="0">
                        <a:ln>
                          <a:noFill/>
                        </a:ln>
                        <a:solidFill>
                          <a:srgbClr val="000000"/>
                        </a:solidFill>
                        <a:effectLst/>
                        <a:latin typeface="Calibri" pitchFamily="34" charset="0"/>
                        <a:cs typeface="Calibri" pitchFamily="34" charset="0"/>
                      </a:endParaRPr>
                    </a:p>
                  </a:txBody>
                  <a:tcPr marL="68580" marR="68580" marT="0" marB="0" horzOverflow="overflow"/>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457200" y="990600"/>
          <a:ext cx="8382000" cy="533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re 2"/>
          <p:cNvSpPr>
            <a:spLocks noGrp="1"/>
          </p:cNvSpPr>
          <p:nvPr>
            <p:ph type="title"/>
          </p:nvPr>
        </p:nvSpPr>
        <p:spPr>
          <a:xfrm>
            <a:off x="457200" y="274638"/>
            <a:ext cx="8229600" cy="868362"/>
          </a:xfrm>
        </p:spPr>
        <p:txBody>
          <a:bodyPr/>
          <a:lstStyle/>
          <a:p>
            <a:pPr algn="ctr">
              <a:defRPr/>
            </a:pPr>
            <a:r>
              <a:rPr lang="fr-FR" sz="2400" dirty="0" smtClean="0"/>
              <a:t>2.2.1(suite)</a:t>
            </a:r>
            <a:endParaRPr lang="fr-FR" sz="2400" dirty="0"/>
          </a:p>
        </p:txBody>
      </p:sp>
      <p:graphicFrame>
        <p:nvGraphicFramePr>
          <p:cNvPr id="5" name="Tableau 4"/>
          <p:cNvGraphicFramePr>
            <a:graphicFrameLocks noGrp="1"/>
          </p:cNvGraphicFramePr>
          <p:nvPr/>
        </p:nvGraphicFramePr>
        <p:xfrm>
          <a:off x="762000" y="2819400"/>
          <a:ext cx="7772400" cy="3094038"/>
        </p:xfrm>
        <a:graphic>
          <a:graphicData uri="http://schemas.openxmlformats.org/drawingml/2006/table">
            <a:tbl>
              <a:tblPr/>
              <a:tblGrid>
                <a:gridCol w="3657600"/>
                <a:gridCol w="1447800"/>
                <a:gridCol w="1300163"/>
                <a:gridCol w="1366837"/>
              </a:tblGrid>
              <a:tr h="387350">
                <a:tc>
                  <a:txBody>
                    <a:bodyPr/>
                    <a:lstStyle/>
                    <a:p>
                      <a:pPr marL="20638"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smtClean="0">
                          <a:ln>
                            <a:noFill/>
                          </a:ln>
                          <a:solidFill>
                            <a:srgbClr val="FFFFFF"/>
                          </a:solidFill>
                          <a:effectLst/>
                          <a:latin typeface="Calibri" pitchFamily="34" charset="0"/>
                          <a:cs typeface="Calibri" pitchFamily="34" charset="0"/>
                        </a:rPr>
                        <a:t>Fonction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30163"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smtClean="0">
                          <a:ln>
                            <a:noFill/>
                          </a:ln>
                          <a:solidFill>
                            <a:srgbClr val="FFFFFF"/>
                          </a:solidFill>
                          <a:effectLst/>
                          <a:latin typeface="Calibri" pitchFamily="34" charset="0"/>
                          <a:cs typeface="Calibri" pitchFamily="34" charset="0"/>
                        </a:rPr>
                        <a:t>Nombre</a:t>
                      </a:r>
                    </a:p>
                    <a:p>
                      <a:pPr marL="30163"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smtClean="0">
                          <a:ln>
                            <a:noFill/>
                          </a:ln>
                          <a:solidFill>
                            <a:srgbClr val="FFFFFF"/>
                          </a:solidFill>
                          <a:effectLst/>
                          <a:latin typeface="Calibri" pitchFamily="34" charset="0"/>
                          <a:cs typeface="Calibri" pitchFamily="34" charset="0"/>
                        </a:rPr>
                        <a:t>de postes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225425" marR="0" lvl="0" indent="0" algn="l"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smtClean="0">
                          <a:ln>
                            <a:noFill/>
                          </a:ln>
                          <a:solidFill>
                            <a:srgbClr val="FFFFFF"/>
                          </a:solidFill>
                          <a:effectLst/>
                          <a:latin typeface="Calibri" pitchFamily="34" charset="0"/>
                          <a:cs typeface="Calibri" pitchFamily="34" charset="0"/>
                        </a:rPr>
                        <a:t>Nombre d’hommes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225425"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smtClean="0">
                          <a:ln>
                            <a:noFill/>
                          </a:ln>
                          <a:solidFill>
                            <a:srgbClr val="FFFFFF"/>
                          </a:solidFill>
                          <a:effectLst/>
                          <a:latin typeface="Calibri" pitchFamily="34" charset="0"/>
                          <a:cs typeface="Calibri" pitchFamily="34" charset="0"/>
                        </a:rPr>
                        <a:t>Nombre de femmes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503238">
                <a:tc>
                  <a:txBody>
                    <a:bodyPr/>
                    <a:lstStyle/>
                    <a:p>
                      <a:pPr marL="225425" marR="0" lvl="0" indent="0" algn="just" defTabSz="914400" rtl="0" eaLnBrk="1" fontAlgn="base" latinLnBrk="0" hangingPunct="1">
                        <a:lnSpc>
                          <a:spcPct val="100000"/>
                        </a:lnSpc>
                        <a:spcBef>
                          <a:spcPct val="0"/>
                        </a:spcBef>
                        <a:spcAft>
                          <a:spcPct val="0"/>
                        </a:spcAft>
                        <a:buClrTx/>
                        <a:buSzTx/>
                        <a:buFontTx/>
                        <a:buNone/>
                        <a:tabLst/>
                      </a:pPr>
                      <a:r>
                        <a:rPr kumimoji="0" lang="fr-FR" sz="1800" b="0" i="0" u="none" strike="noStrike" cap="none" normalizeH="0" baseline="0" smtClean="0">
                          <a:ln>
                            <a:noFill/>
                          </a:ln>
                          <a:solidFill>
                            <a:srgbClr val="000000"/>
                          </a:solidFill>
                          <a:effectLst/>
                          <a:latin typeface="Calibri" pitchFamily="34" charset="0"/>
                          <a:cs typeface="Calibri" pitchFamily="34" charset="0"/>
                        </a:rPr>
                        <a:t>Inspecteur du travail</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c>
                  <a:txBody>
                    <a:bodyPr/>
                    <a:lstStyle/>
                    <a:p>
                      <a:pPr marL="225425" marR="0" lvl="0" indent="0" algn="ctr" defTabSz="914400" rtl="0" eaLnBrk="1" fontAlgn="base" latinLnBrk="0" hangingPunct="1">
                        <a:lnSpc>
                          <a:spcPct val="100000"/>
                        </a:lnSpc>
                        <a:spcBef>
                          <a:spcPct val="0"/>
                        </a:spcBef>
                        <a:spcAft>
                          <a:spcPct val="0"/>
                        </a:spcAft>
                        <a:buClrTx/>
                        <a:buSzTx/>
                        <a:buFontTx/>
                        <a:buNone/>
                        <a:tabLst/>
                      </a:pPr>
                      <a:r>
                        <a:rPr kumimoji="0" lang="fr-FR" sz="1800" b="0" i="0" u="none" strike="noStrike" cap="none" normalizeH="0" baseline="0" smtClean="0">
                          <a:ln>
                            <a:noFill/>
                          </a:ln>
                          <a:solidFill>
                            <a:srgbClr val="000000"/>
                          </a:solidFill>
                          <a:effectLst/>
                          <a:latin typeface="Calibri" pitchFamily="34" charset="0"/>
                          <a:cs typeface="Calibri" pitchFamily="34" charset="0"/>
                        </a:rPr>
                        <a:t>10</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c>
                  <a:txBody>
                    <a:bodyPr/>
                    <a:lstStyle/>
                    <a:p>
                      <a:pPr marL="225425" marR="0" lvl="0" indent="0" algn="ctr" defTabSz="914400" rtl="0" eaLnBrk="1" fontAlgn="base" latinLnBrk="0" hangingPunct="1">
                        <a:lnSpc>
                          <a:spcPct val="100000"/>
                        </a:lnSpc>
                        <a:spcBef>
                          <a:spcPct val="0"/>
                        </a:spcBef>
                        <a:spcAft>
                          <a:spcPct val="0"/>
                        </a:spcAft>
                        <a:buClrTx/>
                        <a:buSzTx/>
                        <a:buFontTx/>
                        <a:buNone/>
                        <a:tabLst/>
                      </a:pPr>
                      <a:r>
                        <a:rPr kumimoji="0" lang="fr-FR" sz="1800" b="0" i="0" u="none" strike="noStrike" cap="none" normalizeH="0" baseline="0" smtClean="0">
                          <a:ln>
                            <a:noFill/>
                          </a:ln>
                          <a:solidFill>
                            <a:srgbClr val="000000"/>
                          </a:solidFill>
                          <a:effectLst/>
                          <a:latin typeface="Calibri" pitchFamily="34" charset="0"/>
                          <a:cs typeface="Calibri" pitchFamily="34" charset="0"/>
                        </a:rPr>
                        <a:t>8</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c>
                  <a:txBody>
                    <a:bodyPr/>
                    <a:lstStyle/>
                    <a:p>
                      <a:pPr marL="225425" marR="0" lvl="0" indent="4763" algn="ctr" defTabSz="914400" rtl="0" eaLnBrk="1" fontAlgn="base" latinLnBrk="0" hangingPunct="1">
                        <a:lnSpc>
                          <a:spcPct val="100000"/>
                        </a:lnSpc>
                        <a:spcBef>
                          <a:spcPct val="0"/>
                        </a:spcBef>
                        <a:spcAft>
                          <a:spcPct val="0"/>
                        </a:spcAft>
                        <a:buClrTx/>
                        <a:buSzTx/>
                        <a:buFontTx/>
                        <a:buNone/>
                        <a:tabLst/>
                      </a:pPr>
                      <a:r>
                        <a:rPr kumimoji="0" lang="fr-FR" sz="1800" b="0" i="0" u="none" strike="noStrike" cap="none" normalizeH="0" baseline="0" smtClean="0">
                          <a:ln>
                            <a:noFill/>
                          </a:ln>
                          <a:solidFill>
                            <a:srgbClr val="000000"/>
                          </a:solidFill>
                          <a:effectLst/>
                          <a:latin typeface="Calibri" pitchFamily="34" charset="0"/>
                          <a:cs typeface="Calibri" pitchFamily="34" charset="0"/>
                        </a:rPr>
                        <a:t>2</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r>
              <a:tr h="533400">
                <a:tc>
                  <a:txBody>
                    <a:bodyPr/>
                    <a:lstStyle/>
                    <a:p>
                      <a:pPr marL="225425" marR="0" lvl="0" indent="0" algn="just" defTabSz="914400" rtl="0" eaLnBrk="1" fontAlgn="base" latinLnBrk="0" hangingPunct="1">
                        <a:lnSpc>
                          <a:spcPct val="100000"/>
                        </a:lnSpc>
                        <a:spcBef>
                          <a:spcPct val="0"/>
                        </a:spcBef>
                        <a:spcAft>
                          <a:spcPct val="0"/>
                        </a:spcAft>
                        <a:buClrTx/>
                        <a:buSzTx/>
                        <a:buFontTx/>
                        <a:buNone/>
                        <a:tabLst/>
                      </a:pPr>
                      <a:r>
                        <a:rPr kumimoji="0" lang="fr-FR" sz="1800" b="0" i="0" u="none" strike="noStrike" cap="none" normalizeH="0" baseline="0" smtClean="0">
                          <a:ln>
                            <a:noFill/>
                          </a:ln>
                          <a:solidFill>
                            <a:srgbClr val="000000"/>
                          </a:solidFill>
                          <a:effectLst/>
                          <a:latin typeface="Calibri" pitchFamily="34" charset="0"/>
                          <a:cs typeface="Calibri" pitchFamily="34" charset="0"/>
                        </a:rPr>
                        <a:t>Contrôleur du travail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0F4"/>
                    </a:solidFill>
                  </a:tcPr>
                </a:tc>
                <a:tc>
                  <a:txBody>
                    <a:bodyPr/>
                    <a:lstStyle/>
                    <a:p>
                      <a:pPr marL="225425" marR="0" lvl="0" indent="0" algn="ctr" defTabSz="914400" rtl="0" eaLnBrk="1" fontAlgn="base" latinLnBrk="0" hangingPunct="1">
                        <a:lnSpc>
                          <a:spcPct val="100000"/>
                        </a:lnSpc>
                        <a:spcBef>
                          <a:spcPct val="0"/>
                        </a:spcBef>
                        <a:spcAft>
                          <a:spcPct val="0"/>
                        </a:spcAft>
                        <a:buClrTx/>
                        <a:buSzTx/>
                        <a:buFontTx/>
                        <a:buNone/>
                        <a:tabLst/>
                      </a:pPr>
                      <a:r>
                        <a:rPr kumimoji="0" lang="fr-FR" sz="1800" b="0" i="0" u="none" strike="noStrike" cap="none" normalizeH="0" baseline="0" smtClean="0">
                          <a:ln>
                            <a:noFill/>
                          </a:ln>
                          <a:solidFill>
                            <a:srgbClr val="000000"/>
                          </a:solidFill>
                          <a:effectLst/>
                          <a:latin typeface="Calibri" pitchFamily="34" charset="0"/>
                          <a:cs typeface="Calibri" pitchFamily="34" charset="0"/>
                        </a:rPr>
                        <a:t>09</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0F4"/>
                    </a:solidFill>
                  </a:tcPr>
                </a:tc>
                <a:tc>
                  <a:txBody>
                    <a:bodyPr/>
                    <a:lstStyle/>
                    <a:p>
                      <a:pPr marL="225425" marR="0" lvl="0" indent="0" algn="ctr" defTabSz="914400" rtl="0" eaLnBrk="1" fontAlgn="base" latinLnBrk="0" hangingPunct="1">
                        <a:lnSpc>
                          <a:spcPct val="100000"/>
                        </a:lnSpc>
                        <a:spcBef>
                          <a:spcPct val="0"/>
                        </a:spcBef>
                        <a:spcAft>
                          <a:spcPct val="0"/>
                        </a:spcAft>
                        <a:buClrTx/>
                        <a:buSzTx/>
                        <a:buFontTx/>
                        <a:buNone/>
                        <a:tabLst/>
                      </a:pPr>
                      <a:r>
                        <a:rPr kumimoji="0" lang="fr-FR" sz="1800" b="0" i="0" u="none" strike="noStrike" cap="none" normalizeH="0" baseline="0" smtClean="0">
                          <a:ln>
                            <a:noFill/>
                          </a:ln>
                          <a:solidFill>
                            <a:srgbClr val="000000"/>
                          </a:solidFill>
                          <a:effectLst/>
                          <a:latin typeface="Calibri" pitchFamily="34" charset="0"/>
                          <a:cs typeface="Calibri" pitchFamily="34" charset="0"/>
                        </a:rPr>
                        <a:t>8</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0F4"/>
                    </a:solidFill>
                  </a:tcPr>
                </a:tc>
                <a:tc>
                  <a:txBody>
                    <a:bodyPr/>
                    <a:lstStyle/>
                    <a:p>
                      <a:pPr marL="225425" marR="0" lvl="0" indent="4763" algn="ctr" defTabSz="914400" rtl="0" eaLnBrk="1" fontAlgn="base" latinLnBrk="0" hangingPunct="1">
                        <a:lnSpc>
                          <a:spcPct val="100000"/>
                        </a:lnSpc>
                        <a:spcBef>
                          <a:spcPct val="0"/>
                        </a:spcBef>
                        <a:spcAft>
                          <a:spcPct val="0"/>
                        </a:spcAft>
                        <a:buClrTx/>
                        <a:buSzTx/>
                        <a:buFontTx/>
                        <a:buNone/>
                        <a:tabLst/>
                      </a:pPr>
                      <a:r>
                        <a:rPr kumimoji="0" lang="fr-FR" sz="1800" b="0" i="0" u="none" strike="noStrike" cap="none" normalizeH="0" baseline="0" smtClean="0">
                          <a:ln>
                            <a:noFill/>
                          </a:ln>
                          <a:solidFill>
                            <a:srgbClr val="000000"/>
                          </a:solidFill>
                          <a:effectLst/>
                          <a:latin typeface="Calibri" pitchFamily="34" charset="0"/>
                          <a:cs typeface="Calibri" pitchFamily="34" charset="0"/>
                        </a:rPr>
                        <a:t>1</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0F4"/>
                    </a:solidFill>
                  </a:tcPr>
                </a:tc>
              </a:tr>
              <a:tr h="609600">
                <a:tc>
                  <a:txBody>
                    <a:bodyPr/>
                    <a:lstStyle/>
                    <a:p>
                      <a:pPr marL="225425" marR="0" lvl="0" indent="0" algn="just" defTabSz="914400" rtl="0" eaLnBrk="1" fontAlgn="base" latinLnBrk="0" hangingPunct="1">
                        <a:lnSpc>
                          <a:spcPct val="100000"/>
                        </a:lnSpc>
                        <a:spcBef>
                          <a:spcPct val="0"/>
                        </a:spcBef>
                        <a:spcAft>
                          <a:spcPct val="0"/>
                        </a:spcAft>
                        <a:buClrTx/>
                        <a:buSzTx/>
                        <a:buFontTx/>
                        <a:buNone/>
                        <a:tabLst/>
                      </a:pPr>
                      <a:r>
                        <a:rPr kumimoji="0" lang="fr-FR" sz="1800" b="0" i="0" u="none" strike="noStrike" cap="none" normalizeH="0" baseline="0" smtClean="0">
                          <a:ln>
                            <a:noFill/>
                          </a:ln>
                          <a:solidFill>
                            <a:srgbClr val="000000"/>
                          </a:solidFill>
                          <a:effectLst/>
                          <a:latin typeface="Calibri" pitchFamily="34" charset="0"/>
                          <a:cs typeface="Calibri" pitchFamily="34" charset="0"/>
                        </a:rPr>
                        <a:t>Documentalistes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c>
                  <a:txBody>
                    <a:bodyPr/>
                    <a:lstStyle/>
                    <a:p>
                      <a:pPr marL="225425" marR="0" lvl="0" indent="0" algn="ctr" defTabSz="914400" rtl="0" eaLnBrk="1" fontAlgn="base" latinLnBrk="0" hangingPunct="1">
                        <a:lnSpc>
                          <a:spcPct val="100000"/>
                        </a:lnSpc>
                        <a:spcBef>
                          <a:spcPct val="0"/>
                        </a:spcBef>
                        <a:spcAft>
                          <a:spcPct val="0"/>
                        </a:spcAft>
                        <a:buClrTx/>
                        <a:buSzTx/>
                        <a:buFontTx/>
                        <a:buNone/>
                        <a:tabLst/>
                      </a:pPr>
                      <a:r>
                        <a:rPr kumimoji="0" lang="fr-FR" sz="1800" b="0" i="0" u="none" strike="noStrike" cap="none" normalizeH="0" baseline="0" smtClean="0">
                          <a:ln>
                            <a:noFill/>
                          </a:ln>
                          <a:solidFill>
                            <a:srgbClr val="000000"/>
                          </a:solidFill>
                          <a:effectLst/>
                          <a:latin typeface="Calibri" pitchFamily="34" charset="0"/>
                          <a:cs typeface="Calibri" pitchFamily="34" charset="0"/>
                        </a:rPr>
                        <a:t>34</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c>
                  <a:txBody>
                    <a:bodyPr/>
                    <a:lstStyle/>
                    <a:p>
                      <a:pPr marL="225425" marR="0" lvl="0" indent="0" algn="ctr" defTabSz="914400" rtl="0" eaLnBrk="1" fontAlgn="base" latinLnBrk="0" hangingPunct="1">
                        <a:lnSpc>
                          <a:spcPct val="100000"/>
                        </a:lnSpc>
                        <a:spcBef>
                          <a:spcPct val="0"/>
                        </a:spcBef>
                        <a:spcAft>
                          <a:spcPct val="0"/>
                        </a:spcAft>
                        <a:buClrTx/>
                        <a:buSzTx/>
                        <a:buFontTx/>
                        <a:buNone/>
                        <a:tabLst/>
                      </a:pPr>
                      <a:r>
                        <a:rPr kumimoji="0" lang="fr-FR" sz="1800" b="0" i="0" u="none" strike="noStrike" cap="none" normalizeH="0" baseline="0" smtClean="0">
                          <a:ln>
                            <a:noFill/>
                          </a:ln>
                          <a:solidFill>
                            <a:srgbClr val="000000"/>
                          </a:solidFill>
                          <a:effectLst/>
                          <a:latin typeface="Calibri" pitchFamily="34" charset="0"/>
                          <a:cs typeface="Calibri" pitchFamily="34" charset="0"/>
                        </a:rPr>
                        <a:t>27</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c>
                  <a:txBody>
                    <a:bodyPr/>
                    <a:lstStyle/>
                    <a:p>
                      <a:pPr marL="225425" marR="0" lvl="0" indent="4763" algn="ctr" defTabSz="914400" rtl="0" eaLnBrk="1" fontAlgn="base" latinLnBrk="0" hangingPunct="1">
                        <a:lnSpc>
                          <a:spcPct val="100000"/>
                        </a:lnSpc>
                        <a:spcBef>
                          <a:spcPct val="0"/>
                        </a:spcBef>
                        <a:spcAft>
                          <a:spcPct val="0"/>
                        </a:spcAft>
                        <a:buClrTx/>
                        <a:buSzTx/>
                        <a:buFontTx/>
                        <a:buNone/>
                        <a:tabLst/>
                      </a:pPr>
                      <a:r>
                        <a:rPr kumimoji="0" lang="fr-FR" sz="1800" b="0" i="0" u="none" strike="noStrike" cap="none" normalizeH="0" baseline="0" smtClean="0">
                          <a:ln>
                            <a:noFill/>
                          </a:ln>
                          <a:solidFill>
                            <a:srgbClr val="000000"/>
                          </a:solidFill>
                          <a:effectLst/>
                          <a:latin typeface="Calibri" pitchFamily="34" charset="0"/>
                          <a:cs typeface="Calibri" pitchFamily="34" charset="0"/>
                        </a:rPr>
                        <a:t>7</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r>
              <a:tr h="685800">
                <a:tc>
                  <a:txBody>
                    <a:bodyPr/>
                    <a:lstStyle/>
                    <a:p>
                      <a:pPr marL="225425" marR="0" lvl="0" indent="0" algn="just" defTabSz="914400" rtl="0" eaLnBrk="1" fontAlgn="base" latinLnBrk="0" hangingPunct="1">
                        <a:lnSpc>
                          <a:spcPct val="100000"/>
                        </a:lnSpc>
                        <a:spcBef>
                          <a:spcPct val="0"/>
                        </a:spcBef>
                        <a:spcAft>
                          <a:spcPct val="0"/>
                        </a:spcAft>
                        <a:buClrTx/>
                        <a:buSzTx/>
                        <a:buFontTx/>
                        <a:buNone/>
                        <a:tabLst/>
                      </a:pPr>
                      <a:r>
                        <a:rPr kumimoji="0" lang="fr-FR" sz="1800" b="0" i="0" u="none" strike="noStrike" cap="none" normalizeH="0" baseline="0" smtClean="0">
                          <a:ln>
                            <a:noFill/>
                          </a:ln>
                          <a:solidFill>
                            <a:srgbClr val="000000"/>
                          </a:solidFill>
                          <a:effectLst/>
                          <a:latin typeface="Calibri" pitchFamily="34" charset="0"/>
                          <a:cs typeface="Calibri" pitchFamily="34" charset="0"/>
                        </a:rPr>
                        <a:t>Agents documentalistes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0F4"/>
                    </a:solidFill>
                  </a:tcPr>
                </a:tc>
                <a:tc>
                  <a:txBody>
                    <a:bodyPr/>
                    <a:lstStyle/>
                    <a:p>
                      <a:pPr marL="225425" marR="0" lvl="0" indent="0" algn="ctr" defTabSz="914400" rtl="0" eaLnBrk="1" fontAlgn="base" latinLnBrk="0" hangingPunct="1">
                        <a:lnSpc>
                          <a:spcPct val="100000"/>
                        </a:lnSpc>
                        <a:spcBef>
                          <a:spcPct val="0"/>
                        </a:spcBef>
                        <a:spcAft>
                          <a:spcPct val="0"/>
                        </a:spcAft>
                        <a:buClrTx/>
                        <a:buSzTx/>
                        <a:buFontTx/>
                        <a:buNone/>
                        <a:tabLst/>
                      </a:pPr>
                      <a:r>
                        <a:rPr kumimoji="0" lang="fr-FR" sz="1800" b="0" i="0" u="none" strike="noStrike" cap="none" normalizeH="0" baseline="0" smtClean="0">
                          <a:ln>
                            <a:noFill/>
                          </a:ln>
                          <a:solidFill>
                            <a:srgbClr val="000000"/>
                          </a:solidFill>
                          <a:effectLst/>
                          <a:latin typeface="Calibri" pitchFamily="34" charset="0"/>
                          <a:cs typeface="Calibri" pitchFamily="34" charset="0"/>
                        </a:rPr>
                        <a:t>38</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0F4"/>
                    </a:solidFill>
                  </a:tcPr>
                </a:tc>
                <a:tc>
                  <a:txBody>
                    <a:bodyPr/>
                    <a:lstStyle/>
                    <a:p>
                      <a:pPr marL="225425" marR="0" lvl="0" indent="0" algn="ctr" defTabSz="914400" rtl="0" eaLnBrk="1" fontAlgn="base" latinLnBrk="0" hangingPunct="1">
                        <a:lnSpc>
                          <a:spcPct val="100000"/>
                        </a:lnSpc>
                        <a:spcBef>
                          <a:spcPct val="0"/>
                        </a:spcBef>
                        <a:spcAft>
                          <a:spcPct val="0"/>
                        </a:spcAft>
                        <a:buClrTx/>
                        <a:buSzTx/>
                        <a:buFontTx/>
                        <a:buNone/>
                        <a:tabLst/>
                      </a:pPr>
                      <a:r>
                        <a:rPr kumimoji="0" lang="fr-FR" sz="1800" b="0" i="0" u="none" strike="noStrike" cap="none" normalizeH="0" baseline="0" smtClean="0">
                          <a:ln>
                            <a:noFill/>
                          </a:ln>
                          <a:solidFill>
                            <a:srgbClr val="000000"/>
                          </a:solidFill>
                          <a:effectLst/>
                          <a:latin typeface="Calibri" pitchFamily="34" charset="0"/>
                          <a:cs typeface="Calibri" pitchFamily="34" charset="0"/>
                        </a:rPr>
                        <a:t>22</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0F4"/>
                    </a:solidFill>
                  </a:tcPr>
                </a:tc>
                <a:tc>
                  <a:txBody>
                    <a:bodyPr/>
                    <a:lstStyle/>
                    <a:p>
                      <a:pPr marL="225425" marR="0" lvl="0" indent="4763" algn="ctr" defTabSz="914400" rtl="0" eaLnBrk="1" fontAlgn="base" latinLnBrk="0" hangingPunct="1">
                        <a:lnSpc>
                          <a:spcPct val="100000"/>
                        </a:lnSpc>
                        <a:spcBef>
                          <a:spcPct val="0"/>
                        </a:spcBef>
                        <a:spcAft>
                          <a:spcPct val="0"/>
                        </a:spcAft>
                        <a:buClrTx/>
                        <a:buSzTx/>
                        <a:buFontTx/>
                        <a:buNone/>
                        <a:tabLst/>
                      </a:pPr>
                      <a:r>
                        <a:rPr kumimoji="0" lang="fr-FR" sz="1800" b="0" i="0" u="none" strike="noStrike" cap="none" normalizeH="0" baseline="0" smtClean="0">
                          <a:ln>
                            <a:noFill/>
                          </a:ln>
                          <a:solidFill>
                            <a:srgbClr val="000000"/>
                          </a:solidFill>
                          <a:effectLst/>
                          <a:latin typeface="Calibri" pitchFamily="34" charset="0"/>
                          <a:cs typeface="Calibri" pitchFamily="34" charset="0"/>
                        </a:rPr>
                        <a:t>16</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0F4"/>
                    </a:solidFill>
                  </a:tcPr>
                </a:tc>
              </a:tr>
              <a:tr h="217488">
                <a:tc>
                  <a:txBody>
                    <a:bodyPr/>
                    <a:lstStyle/>
                    <a:p>
                      <a:pPr marL="20638" marR="0" lvl="0" indent="0" algn="ctr"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smtClean="0">
                          <a:ln>
                            <a:noFill/>
                          </a:ln>
                          <a:solidFill>
                            <a:srgbClr val="000000"/>
                          </a:solidFill>
                          <a:effectLst/>
                          <a:latin typeface="Calibri" pitchFamily="34" charset="0"/>
                          <a:cs typeface="Calibri" pitchFamily="34" charset="0"/>
                        </a:rPr>
                        <a:t>Total</a:t>
                      </a:r>
                      <a:endParaRPr kumimoji="0" lang="fr-FR" sz="1800" b="0" i="0" u="none" strike="noStrike" cap="none" normalizeH="0" baseline="0" smtClean="0">
                        <a:ln>
                          <a:noFill/>
                        </a:ln>
                        <a:solidFill>
                          <a:srgbClr val="000000"/>
                        </a:solidFill>
                        <a:effectLst/>
                        <a:latin typeface="Calibri" pitchFamily="34" charset="0"/>
                        <a:cs typeface="Calibri"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c>
                  <a:txBody>
                    <a:bodyPr/>
                    <a:lstStyle/>
                    <a:p>
                      <a:pPr marL="225425" marR="0" lvl="0" indent="0" algn="ctr"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smtClean="0">
                          <a:ln>
                            <a:noFill/>
                          </a:ln>
                          <a:solidFill>
                            <a:srgbClr val="000000"/>
                          </a:solidFill>
                          <a:effectLst/>
                          <a:latin typeface="Calibri" pitchFamily="34" charset="0"/>
                          <a:cs typeface="Calibri" pitchFamily="34" charset="0"/>
                        </a:rPr>
                        <a:t>91</a:t>
                      </a:r>
                      <a:endParaRPr kumimoji="0" lang="fr-FR" sz="1800" b="0" i="0" u="none" strike="noStrike" cap="none" normalizeH="0" baseline="0" smtClean="0">
                        <a:ln>
                          <a:noFill/>
                        </a:ln>
                        <a:solidFill>
                          <a:srgbClr val="000000"/>
                        </a:solidFill>
                        <a:effectLst/>
                        <a:latin typeface="Calibri" pitchFamily="34" charset="0"/>
                        <a:cs typeface="Calibri"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c>
                  <a:txBody>
                    <a:bodyPr/>
                    <a:lstStyle/>
                    <a:p>
                      <a:pPr marL="225425" marR="0" lvl="0" indent="0" algn="ctr"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smtClean="0">
                          <a:ln>
                            <a:noFill/>
                          </a:ln>
                          <a:solidFill>
                            <a:srgbClr val="000000"/>
                          </a:solidFill>
                          <a:effectLst/>
                          <a:latin typeface="Calibri" pitchFamily="34" charset="0"/>
                          <a:cs typeface="Calibri" pitchFamily="34" charset="0"/>
                        </a:rPr>
                        <a:t>65</a:t>
                      </a:r>
                      <a:endParaRPr kumimoji="0" lang="fr-FR" sz="1800" b="0" i="0" u="none" strike="noStrike" cap="none" normalizeH="0" baseline="0" smtClean="0">
                        <a:ln>
                          <a:noFill/>
                        </a:ln>
                        <a:solidFill>
                          <a:srgbClr val="000000"/>
                        </a:solidFill>
                        <a:effectLst/>
                        <a:latin typeface="Calibri" pitchFamily="34" charset="0"/>
                        <a:cs typeface="Calibri"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c>
                  <a:txBody>
                    <a:bodyPr/>
                    <a:lstStyle/>
                    <a:p>
                      <a:pPr marL="225425" marR="0" lvl="0" indent="4763" algn="ctr"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smtClean="0">
                          <a:ln>
                            <a:noFill/>
                          </a:ln>
                          <a:solidFill>
                            <a:srgbClr val="000000"/>
                          </a:solidFill>
                          <a:effectLst/>
                          <a:latin typeface="Calibri" pitchFamily="34" charset="0"/>
                          <a:cs typeface="Calibri" pitchFamily="34" charset="0"/>
                        </a:rPr>
                        <a:t>26</a:t>
                      </a:r>
                      <a:endParaRPr kumimoji="0" lang="fr-FR" sz="1800" b="0" i="0" u="none" strike="noStrike" cap="none" normalizeH="0" baseline="0" smtClean="0">
                        <a:ln>
                          <a:noFill/>
                        </a:ln>
                        <a:solidFill>
                          <a:srgbClr val="000000"/>
                        </a:solidFill>
                        <a:effectLst/>
                        <a:latin typeface="Calibri" pitchFamily="34" charset="0"/>
                        <a:cs typeface="Calibri"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457200" y="990600"/>
          <a:ext cx="8458200" cy="5562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re 2"/>
          <p:cNvSpPr>
            <a:spLocks noGrp="1"/>
          </p:cNvSpPr>
          <p:nvPr>
            <p:ph type="title"/>
          </p:nvPr>
        </p:nvSpPr>
        <p:spPr>
          <a:xfrm>
            <a:off x="457200" y="0"/>
            <a:ext cx="8229600" cy="1143000"/>
          </a:xfrm>
        </p:spPr>
        <p:txBody>
          <a:bodyPr>
            <a:normAutofit fontScale="90000"/>
          </a:bodyPr>
          <a:lstStyle/>
          <a:p>
            <a:pPr algn="ctr">
              <a:defRPr/>
            </a:pPr>
            <a:r>
              <a:rPr lang="fr-FR" sz="2200" dirty="0" smtClean="0"/>
              <a:t/>
            </a:r>
            <a:br>
              <a:rPr lang="fr-FR" sz="2200" dirty="0" smtClean="0"/>
            </a:br>
            <a:r>
              <a:rPr lang="fr-FR" sz="2200" dirty="0" smtClean="0"/>
              <a:t/>
            </a:r>
            <a:br>
              <a:rPr lang="fr-FR" sz="2200" dirty="0" smtClean="0"/>
            </a:br>
            <a:r>
              <a:rPr lang="fr-FR" sz="2200" dirty="0" smtClean="0"/>
              <a:t>2.2.2. Les programmes d’insertion socioéconomique </a:t>
            </a:r>
            <a:br>
              <a:rPr lang="fr-FR" sz="2200" dirty="0" smtClean="0"/>
            </a:br>
            <a:r>
              <a:rPr lang="fr-FR" sz="2200" dirty="0" smtClean="0"/>
              <a:t>mis en place :</a:t>
            </a:r>
            <a:r>
              <a:rPr lang="fr-FR" dirty="0" smtClean="0"/>
              <a:t/>
            </a:r>
            <a:br>
              <a:rPr lang="fr-FR" dirty="0" smtClean="0"/>
            </a:br>
            <a:endParaRPr lang="fr-FR" dirty="0"/>
          </a:p>
        </p:txBody>
      </p:sp>
      <p:graphicFrame>
        <p:nvGraphicFramePr>
          <p:cNvPr id="5" name="Tableau 4"/>
          <p:cNvGraphicFramePr>
            <a:graphicFrameLocks noGrp="1"/>
          </p:cNvGraphicFramePr>
          <p:nvPr/>
        </p:nvGraphicFramePr>
        <p:xfrm>
          <a:off x="685800" y="3733800"/>
          <a:ext cx="8077200" cy="2286000"/>
        </p:xfrm>
        <a:graphic>
          <a:graphicData uri="http://schemas.openxmlformats.org/drawingml/2006/table">
            <a:tbl>
              <a:tblPr/>
              <a:tblGrid>
                <a:gridCol w="4648200"/>
                <a:gridCol w="1143000"/>
                <a:gridCol w="1219200"/>
                <a:gridCol w="1066800"/>
              </a:tblGrid>
              <a:tr h="381000">
                <a:tc>
                  <a:txBody>
                    <a:bodyPr/>
                    <a:lstStyle/>
                    <a:p>
                      <a:pPr marL="225425" marR="0" lvl="0" indent="0" algn="ctr"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dirty="0" smtClean="0">
                          <a:ln>
                            <a:noFill/>
                          </a:ln>
                          <a:solidFill>
                            <a:srgbClr val="FFFFFF"/>
                          </a:solidFill>
                          <a:effectLst/>
                          <a:latin typeface="Calibri" pitchFamily="34" charset="0"/>
                          <a:cs typeface="Calibri" pitchFamily="34" charset="0"/>
                        </a:rPr>
                        <a:t>Situation AGR créées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2">
                  <a:txBody>
                    <a:bodyPr/>
                    <a:lstStyle/>
                    <a:p>
                      <a:pPr marL="225425" marR="0" lvl="0" indent="0" algn="ctr"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smtClean="0">
                          <a:ln>
                            <a:noFill/>
                          </a:ln>
                          <a:solidFill>
                            <a:srgbClr val="FFFFFF"/>
                          </a:solidFill>
                          <a:effectLst/>
                          <a:latin typeface="Calibri" pitchFamily="34" charset="0"/>
                          <a:cs typeface="Calibri" pitchFamily="34" charset="0"/>
                        </a:rPr>
                        <a:t>Années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fr-FR"/>
                    </a:p>
                  </a:txBody>
                  <a:tcPr/>
                </a:tc>
                <a:tc>
                  <a:txBody>
                    <a:bodyPr/>
                    <a:lstStyle/>
                    <a:p>
                      <a:pPr marL="20638" marR="0" lvl="0" indent="0" algn="ctr"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smtClean="0">
                          <a:ln>
                            <a:noFill/>
                          </a:ln>
                          <a:solidFill>
                            <a:srgbClr val="FFFFFF"/>
                          </a:solidFill>
                          <a:effectLst/>
                          <a:latin typeface="Calibri" pitchFamily="34" charset="0"/>
                          <a:cs typeface="Calibri" pitchFamily="34" charset="0"/>
                        </a:rPr>
                        <a:t>Total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81000">
                <a:tc>
                  <a:txBody>
                    <a:bodyPr/>
                    <a:lstStyle/>
                    <a:p>
                      <a:pPr marL="225425" marR="0" lvl="0" indent="0" algn="just" defTabSz="914400" rtl="0" eaLnBrk="1" fontAlgn="base" latinLnBrk="0" hangingPunct="1">
                        <a:lnSpc>
                          <a:spcPct val="100000"/>
                        </a:lnSpc>
                        <a:spcBef>
                          <a:spcPct val="0"/>
                        </a:spcBef>
                        <a:spcAft>
                          <a:spcPct val="0"/>
                        </a:spcAft>
                        <a:buClrTx/>
                        <a:buSzTx/>
                        <a:buFontTx/>
                        <a:buNone/>
                        <a:tabLst/>
                      </a:pPr>
                      <a:endParaRPr kumimoji="0" lang="fr-FR" sz="1600" b="1" i="0" u="none" strike="noStrike" cap="none" normalizeH="0" baseline="0" dirty="0" smtClean="0">
                        <a:ln>
                          <a:noFill/>
                        </a:ln>
                        <a:solidFill>
                          <a:srgbClr val="000000"/>
                        </a:solidFill>
                        <a:effectLst/>
                        <a:latin typeface="Calibri" pitchFamily="34" charset="0"/>
                        <a:cs typeface="Calibri"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c>
                  <a:txBody>
                    <a:bodyPr/>
                    <a:lstStyle/>
                    <a:p>
                      <a:pPr marL="20638"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smtClean="0">
                          <a:ln>
                            <a:noFill/>
                          </a:ln>
                          <a:solidFill>
                            <a:srgbClr val="000000"/>
                          </a:solidFill>
                          <a:effectLst/>
                          <a:latin typeface="Calibri" pitchFamily="34" charset="0"/>
                          <a:cs typeface="Calibri" pitchFamily="34" charset="0"/>
                        </a:rPr>
                        <a:t>2015</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c>
                  <a:txBody>
                    <a:bodyPr/>
                    <a:lstStyle/>
                    <a:p>
                      <a:pPr marL="20638"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smtClean="0">
                          <a:ln>
                            <a:noFill/>
                          </a:ln>
                          <a:solidFill>
                            <a:srgbClr val="000000"/>
                          </a:solidFill>
                          <a:effectLst/>
                          <a:latin typeface="Calibri" pitchFamily="34" charset="0"/>
                          <a:cs typeface="Calibri" pitchFamily="34" charset="0"/>
                        </a:rPr>
                        <a:t>2016</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c>
                  <a:txBody>
                    <a:bodyPr/>
                    <a:lstStyle/>
                    <a:p>
                      <a:pPr marL="20638" marR="0" lvl="0" indent="0" algn="ctr" defTabSz="914400" rtl="0" eaLnBrk="1" fontAlgn="base" latinLnBrk="0" hangingPunct="1">
                        <a:lnSpc>
                          <a:spcPct val="100000"/>
                        </a:lnSpc>
                        <a:spcBef>
                          <a:spcPct val="0"/>
                        </a:spcBef>
                        <a:spcAft>
                          <a:spcPct val="0"/>
                        </a:spcAft>
                        <a:buClrTx/>
                        <a:buSzTx/>
                        <a:buFontTx/>
                        <a:buNone/>
                        <a:tabLst/>
                      </a:pPr>
                      <a:endParaRPr kumimoji="0" lang="fr-FR" sz="1600" b="1" i="0" u="none" strike="noStrike" cap="none" normalizeH="0" baseline="0" smtClean="0">
                        <a:ln>
                          <a:noFill/>
                        </a:ln>
                        <a:solidFill>
                          <a:srgbClr val="000000"/>
                        </a:solidFill>
                        <a:effectLst/>
                        <a:latin typeface="Calibri" pitchFamily="34" charset="0"/>
                        <a:cs typeface="Calibri"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r>
              <a:tr h="381000">
                <a:tc>
                  <a:txBody>
                    <a:bodyPr/>
                    <a:lstStyle/>
                    <a:p>
                      <a:pPr marL="20638" marR="0" lvl="0" indent="0" algn="just"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dirty="0" smtClean="0">
                          <a:ln>
                            <a:noFill/>
                          </a:ln>
                          <a:solidFill>
                            <a:srgbClr val="000000"/>
                          </a:solidFill>
                          <a:effectLst/>
                          <a:latin typeface="Calibri" pitchFamily="34" charset="0"/>
                          <a:cs typeface="Calibri" pitchFamily="34" charset="0"/>
                        </a:rPr>
                        <a:t>Nombre d’AGR créés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0F4"/>
                    </a:solidFill>
                  </a:tcPr>
                </a:tc>
                <a:tc>
                  <a:txBody>
                    <a:bodyPr/>
                    <a:lstStyle/>
                    <a:p>
                      <a:pPr marL="20638" marR="0" lvl="0" indent="0" algn="r"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smtClean="0">
                          <a:ln>
                            <a:noFill/>
                          </a:ln>
                          <a:solidFill>
                            <a:srgbClr val="000000"/>
                          </a:solidFill>
                          <a:effectLst/>
                          <a:latin typeface="Calibri" pitchFamily="34" charset="0"/>
                          <a:cs typeface="Calibri" pitchFamily="34" charset="0"/>
                        </a:rPr>
                        <a:t>44</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0F4"/>
                    </a:solidFill>
                  </a:tcPr>
                </a:tc>
                <a:tc>
                  <a:txBody>
                    <a:bodyPr/>
                    <a:lstStyle/>
                    <a:p>
                      <a:pPr marL="20638" marR="0" lvl="0" indent="0" algn="r"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smtClean="0">
                          <a:ln>
                            <a:noFill/>
                          </a:ln>
                          <a:solidFill>
                            <a:srgbClr val="000000"/>
                          </a:solidFill>
                          <a:effectLst/>
                          <a:latin typeface="Calibri" pitchFamily="34" charset="0"/>
                          <a:cs typeface="Calibri" pitchFamily="34" charset="0"/>
                        </a:rPr>
                        <a:t>60</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0F4"/>
                    </a:solidFill>
                  </a:tcPr>
                </a:tc>
                <a:tc>
                  <a:txBody>
                    <a:bodyPr/>
                    <a:lstStyle/>
                    <a:p>
                      <a:pPr marL="20638" marR="0" lvl="0" indent="0" algn="r"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smtClean="0">
                          <a:ln>
                            <a:noFill/>
                          </a:ln>
                          <a:solidFill>
                            <a:srgbClr val="000000"/>
                          </a:solidFill>
                          <a:effectLst/>
                          <a:latin typeface="Calibri" pitchFamily="34" charset="0"/>
                          <a:cs typeface="Calibri" pitchFamily="34" charset="0"/>
                        </a:rPr>
                        <a:t>104</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0F4"/>
                    </a:solidFill>
                  </a:tcPr>
                </a:tc>
              </a:tr>
              <a:tr h="381000">
                <a:tc>
                  <a:txBody>
                    <a:bodyPr/>
                    <a:lstStyle/>
                    <a:p>
                      <a:pPr marL="20638" marR="0" lvl="0" indent="0" algn="just"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dirty="0" smtClean="0">
                          <a:ln>
                            <a:noFill/>
                          </a:ln>
                          <a:solidFill>
                            <a:srgbClr val="000000"/>
                          </a:solidFill>
                          <a:effectLst/>
                          <a:latin typeface="Calibri" pitchFamily="34" charset="0"/>
                          <a:cs typeface="Calibri" pitchFamily="34" charset="0"/>
                        </a:rPr>
                        <a:t>Nombre de bénéficiaires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c>
                  <a:txBody>
                    <a:bodyPr/>
                    <a:lstStyle/>
                    <a:p>
                      <a:pPr marL="20638" marR="0" lvl="0" indent="0" algn="r"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smtClean="0">
                          <a:ln>
                            <a:noFill/>
                          </a:ln>
                          <a:solidFill>
                            <a:srgbClr val="000000"/>
                          </a:solidFill>
                          <a:effectLst/>
                          <a:latin typeface="Calibri" pitchFamily="34" charset="0"/>
                          <a:cs typeface="Calibri" pitchFamily="34" charset="0"/>
                        </a:rPr>
                        <a:t>44</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c>
                  <a:txBody>
                    <a:bodyPr/>
                    <a:lstStyle/>
                    <a:p>
                      <a:pPr marL="20638" marR="0" lvl="0" indent="0" algn="r"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smtClean="0">
                          <a:ln>
                            <a:noFill/>
                          </a:ln>
                          <a:solidFill>
                            <a:srgbClr val="000000"/>
                          </a:solidFill>
                          <a:effectLst/>
                          <a:latin typeface="Calibri" pitchFamily="34" charset="0"/>
                          <a:cs typeface="Calibri" pitchFamily="34" charset="0"/>
                        </a:rPr>
                        <a:t>60</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c>
                  <a:txBody>
                    <a:bodyPr/>
                    <a:lstStyle/>
                    <a:p>
                      <a:pPr marL="20638" marR="0" lvl="0" indent="0" algn="r"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smtClean="0">
                          <a:ln>
                            <a:noFill/>
                          </a:ln>
                          <a:solidFill>
                            <a:srgbClr val="000000"/>
                          </a:solidFill>
                          <a:effectLst/>
                          <a:latin typeface="Calibri" pitchFamily="34" charset="0"/>
                          <a:cs typeface="Calibri" pitchFamily="34" charset="0"/>
                        </a:rPr>
                        <a:t>104</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r>
              <a:tr h="381000">
                <a:tc>
                  <a:txBody>
                    <a:bodyPr/>
                    <a:lstStyle/>
                    <a:p>
                      <a:pPr marL="20638" marR="0" lvl="0" indent="0" algn="just"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dirty="0" smtClean="0">
                          <a:ln>
                            <a:noFill/>
                          </a:ln>
                          <a:solidFill>
                            <a:srgbClr val="000000"/>
                          </a:solidFill>
                          <a:effectLst/>
                          <a:latin typeface="Calibri" pitchFamily="34" charset="0"/>
                          <a:cs typeface="Calibri" pitchFamily="34" charset="0"/>
                        </a:rPr>
                        <a:t> Financement remboursable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0F4"/>
                    </a:solidFill>
                  </a:tcPr>
                </a:tc>
                <a:tc>
                  <a:txBody>
                    <a:bodyPr/>
                    <a:lstStyle/>
                    <a:p>
                      <a:pPr marL="20638" marR="0" lvl="0" indent="0" algn="r"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dirty="0" smtClean="0">
                          <a:ln>
                            <a:noFill/>
                          </a:ln>
                          <a:solidFill>
                            <a:srgbClr val="000000"/>
                          </a:solidFill>
                          <a:effectLst/>
                          <a:latin typeface="Calibri" pitchFamily="34" charset="0"/>
                          <a:cs typeface="Calibri" pitchFamily="34" charset="0"/>
                        </a:rPr>
                        <a:t>Non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0F4"/>
                    </a:solidFill>
                  </a:tcPr>
                </a:tc>
                <a:tc>
                  <a:txBody>
                    <a:bodyPr/>
                    <a:lstStyle/>
                    <a:p>
                      <a:pPr marL="20638" marR="0" lvl="0" indent="0" algn="r"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dirty="0" smtClean="0">
                          <a:ln>
                            <a:noFill/>
                          </a:ln>
                          <a:solidFill>
                            <a:srgbClr val="000000"/>
                          </a:solidFill>
                          <a:effectLst/>
                          <a:latin typeface="Calibri" pitchFamily="34" charset="0"/>
                          <a:cs typeface="Calibri" pitchFamily="34" charset="0"/>
                        </a:rPr>
                        <a:t>30%</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0F4"/>
                    </a:solidFill>
                  </a:tcPr>
                </a:tc>
                <a:tc>
                  <a:txBody>
                    <a:bodyPr/>
                    <a:lstStyle/>
                    <a:p>
                      <a:pPr marL="20638" marR="0" lvl="0" indent="0" algn="r" defTabSz="914400" rtl="0" eaLnBrk="1" fontAlgn="base" latinLnBrk="0" hangingPunct="1">
                        <a:lnSpc>
                          <a:spcPct val="100000"/>
                        </a:lnSpc>
                        <a:spcBef>
                          <a:spcPct val="0"/>
                        </a:spcBef>
                        <a:spcAft>
                          <a:spcPct val="0"/>
                        </a:spcAft>
                        <a:buClrTx/>
                        <a:buSzTx/>
                        <a:buFontTx/>
                        <a:buNone/>
                        <a:tabLst/>
                      </a:pPr>
                      <a:endParaRPr kumimoji="0" lang="fr-FR" sz="1800" b="1" i="0" u="none" strike="noStrike" cap="none" normalizeH="0" baseline="0" smtClean="0">
                        <a:ln>
                          <a:noFill/>
                        </a:ln>
                        <a:solidFill>
                          <a:srgbClr val="000000"/>
                        </a:solidFill>
                        <a:effectLst/>
                        <a:latin typeface="Calibri" pitchFamily="34" charset="0"/>
                        <a:cs typeface="Calibri"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0F4"/>
                    </a:solidFill>
                  </a:tcPr>
                </a:tc>
              </a:tr>
              <a:tr h="381000">
                <a:tc>
                  <a:txBody>
                    <a:bodyPr/>
                    <a:lstStyle/>
                    <a:p>
                      <a:pPr marL="20638" marR="0" lvl="0" indent="0" algn="just"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smtClean="0">
                          <a:ln>
                            <a:noFill/>
                          </a:ln>
                          <a:solidFill>
                            <a:srgbClr val="000000"/>
                          </a:solidFill>
                          <a:effectLst/>
                          <a:latin typeface="Calibri" pitchFamily="34" charset="0"/>
                          <a:cs typeface="Calibri" pitchFamily="34" charset="0"/>
                        </a:rPr>
                        <a:t>Taux de réussite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c>
                  <a:txBody>
                    <a:bodyPr/>
                    <a:lstStyle/>
                    <a:p>
                      <a:pPr marL="20638" marR="0" lvl="0" indent="0" algn="r"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smtClean="0">
                          <a:ln>
                            <a:noFill/>
                          </a:ln>
                          <a:solidFill>
                            <a:srgbClr val="000000"/>
                          </a:solidFill>
                          <a:effectLst/>
                          <a:latin typeface="Calibri" pitchFamily="34" charset="0"/>
                          <a:cs typeface="Calibri" pitchFamily="34" charset="0"/>
                        </a:rPr>
                        <a:t>16%</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c>
                  <a:txBody>
                    <a:bodyPr/>
                    <a:lstStyle/>
                    <a:p>
                      <a:pPr marL="20638" marR="0" lvl="0" indent="0" algn="r"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dirty="0" smtClean="0">
                          <a:ln>
                            <a:noFill/>
                          </a:ln>
                          <a:solidFill>
                            <a:srgbClr val="000000"/>
                          </a:solidFill>
                          <a:effectLst/>
                          <a:latin typeface="Calibri" pitchFamily="34" charset="0"/>
                          <a:cs typeface="Calibri" pitchFamily="34" charset="0"/>
                        </a:rPr>
                        <a:t>50%</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c>
                  <a:txBody>
                    <a:bodyPr/>
                    <a:lstStyle/>
                    <a:p>
                      <a:pPr marL="20638" marR="0" lvl="0" indent="0" algn="r" defTabSz="914400" rtl="0" eaLnBrk="1" fontAlgn="base" latinLnBrk="0" hangingPunct="1">
                        <a:lnSpc>
                          <a:spcPct val="100000"/>
                        </a:lnSpc>
                        <a:spcBef>
                          <a:spcPct val="0"/>
                        </a:spcBef>
                        <a:spcAft>
                          <a:spcPct val="0"/>
                        </a:spcAft>
                        <a:buClrTx/>
                        <a:buSzTx/>
                        <a:buFontTx/>
                        <a:buNone/>
                        <a:tabLst/>
                      </a:pPr>
                      <a:endParaRPr kumimoji="0" lang="fr-FR" sz="1800" b="1" i="0" u="none" strike="noStrike" cap="none" normalizeH="0" baseline="0" dirty="0" smtClean="0">
                        <a:ln>
                          <a:noFill/>
                        </a:ln>
                        <a:solidFill>
                          <a:srgbClr val="000000"/>
                        </a:solidFill>
                        <a:effectLst/>
                        <a:latin typeface="Calibri" pitchFamily="34" charset="0"/>
                        <a:cs typeface="Calibri"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457200" y="685800"/>
          <a:ext cx="8229600" cy="5867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re 2"/>
          <p:cNvSpPr>
            <a:spLocks noGrp="1"/>
          </p:cNvSpPr>
          <p:nvPr>
            <p:ph type="title"/>
          </p:nvPr>
        </p:nvSpPr>
        <p:spPr>
          <a:xfrm>
            <a:off x="457200" y="0"/>
            <a:ext cx="8229600" cy="609600"/>
          </a:xfrm>
        </p:spPr>
        <p:txBody>
          <a:bodyPr>
            <a:normAutofit fontScale="90000"/>
          </a:bodyPr>
          <a:lstStyle/>
          <a:p>
            <a:pPr algn="ctr">
              <a:defRPr/>
            </a:pPr>
            <a:r>
              <a:rPr lang="fr-FR" sz="2000" dirty="0" smtClean="0"/>
              <a:t/>
            </a:r>
            <a:br>
              <a:rPr lang="fr-FR" sz="2000" dirty="0" smtClean="0"/>
            </a:br>
            <a:r>
              <a:rPr lang="fr-FR" sz="2000" dirty="0" smtClean="0"/>
              <a:t/>
            </a:r>
            <a:br>
              <a:rPr lang="fr-FR" sz="2000" dirty="0" smtClean="0"/>
            </a:br>
            <a:r>
              <a:rPr lang="fr-FR" sz="2000" dirty="0" smtClean="0"/>
              <a:t/>
            </a:r>
            <a:br>
              <a:rPr lang="fr-FR" sz="2000" dirty="0" smtClean="0"/>
            </a:br>
            <a:r>
              <a:rPr lang="fr-FR" sz="2000" dirty="0" smtClean="0"/>
              <a:t>Suite 2.2.2.1. Programme d’activités génératrices de revenus</a:t>
            </a:r>
            <a:br>
              <a:rPr lang="fr-FR" sz="2000" dirty="0" smtClean="0"/>
            </a:br>
            <a:r>
              <a:rPr lang="fr-FR" sz="2400" dirty="0" smtClean="0"/>
              <a:t/>
            </a:r>
            <a:br>
              <a:rPr lang="fr-FR" sz="2400" dirty="0" smtClean="0"/>
            </a:br>
            <a:endParaRPr lang="fr-FR" sz="2400" dirty="0"/>
          </a:p>
        </p:txBody>
      </p:sp>
      <p:graphicFrame>
        <p:nvGraphicFramePr>
          <p:cNvPr id="5" name="Tableau 4"/>
          <p:cNvGraphicFramePr>
            <a:graphicFrameLocks noGrp="1"/>
          </p:cNvGraphicFramePr>
          <p:nvPr/>
        </p:nvGraphicFramePr>
        <p:xfrm>
          <a:off x="762000" y="2209800"/>
          <a:ext cx="7467600" cy="3924300"/>
        </p:xfrm>
        <a:graphic>
          <a:graphicData uri="http://schemas.openxmlformats.org/drawingml/2006/table">
            <a:tbl>
              <a:tblPr/>
              <a:tblGrid>
                <a:gridCol w="4448175"/>
                <a:gridCol w="1192213"/>
                <a:gridCol w="954087"/>
                <a:gridCol w="873125"/>
              </a:tblGrid>
              <a:tr h="342900">
                <a:tc>
                  <a:txBody>
                    <a:bodyPr/>
                    <a:lstStyle/>
                    <a:p>
                      <a:pPr marL="225425" marR="0" lvl="0" indent="0" algn="ctr"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dirty="0" smtClean="0">
                          <a:ln>
                            <a:noFill/>
                          </a:ln>
                          <a:solidFill>
                            <a:srgbClr val="FFFFFF"/>
                          </a:solidFill>
                          <a:effectLst/>
                          <a:latin typeface="Calibri" pitchFamily="34" charset="0"/>
                          <a:cs typeface="Calibri" pitchFamily="34" charset="0"/>
                        </a:rPr>
                        <a:t>Nature des AGR</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2">
                  <a:txBody>
                    <a:bodyPr/>
                    <a:lstStyle/>
                    <a:p>
                      <a:pPr marL="225425" marR="0" lvl="0" indent="0" algn="ctr"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smtClean="0">
                          <a:ln>
                            <a:noFill/>
                          </a:ln>
                          <a:solidFill>
                            <a:srgbClr val="FFFFFF"/>
                          </a:solidFill>
                          <a:effectLst/>
                          <a:latin typeface="Calibri" pitchFamily="34" charset="0"/>
                          <a:cs typeface="Calibri" pitchFamily="34" charset="0"/>
                        </a:rPr>
                        <a:t>Fréquences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fr-FR"/>
                    </a:p>
                  </a:txBody>
                  <a:tcPr/>
                </a:tc>
                <a:tc>
                  <a:txBody>
                    <a:bodyPr/>
                    <a:lstStyle/>
                    <a:p>
                      <a:pPr marL="225425" marR="0" lvl="0" indent="0" algn="ctr"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smtClean="0">
                          <a:ln>
                            <a:noFill/>
                          </a:ln>
                          <a:solidFill>
                            <a:srgbClr val="FFFFFF"/>
                          </a:solidFill>
                          <a:effectLst/>
                          <a:latin typeface="Calibri" pitchFamily="34" charset="0"/>
                          <a:cs typeface="Calibri" pitchFamily="34" charset="0"/>
                        </a:rPr>
                        <a:t>Total</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274638">
                <a:tc>
                  <a:txBody>
                    <a:bodyPr/>
                    <a:lstStyle/>
                    <a:p>
                      <a:pPr marL="225425" marR="0" lvl="0" indent="0" algn="just" defTabSz="914400" rtl="0" eaLnBrk="1" fontAlgn="base" latinLnBrk="0" hangingPunct="1">
                        <a:lnSpc>
                          <a:spcPct val="100000"/>
                        </a:lnSpc>
                        <a:spcBef>
                          <a:spcPct val="0"/>
                        </a:spcBef>
                        <a:spcAft>
                          <a:spcPct val="0"/>
                        </a:spcAft>
                        <a:buClrTx/>
                        <a:buSzTx/>
                        <a:buFontTx/>
                        <a:buNone/>
                        <a:tabLst/>
                      </a:pPr>
                      <a:endParaRPr kumimoji="0" lang="fr-FR" sz="1800" b="1" i="0" u="none" strike="noStrike" cap="none" normalizeH="0" baseline="0" dirty="0" smtClean="0">
                        <a:ln>
                          <a:noFill/>
                        </a:ln>
                        <a:solidFill>
                          <a:srgbClr val="000000"/>
                        </a:solidFill>
                        <a:effectLst/>
                        <a:latin typeface="Calibri" pitchFamily="34" charset="0"/>
                        <a:cs typeface="Calibri"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c>
                  <a:txBody>
                    <a:bodyPr/>
                    <a:lstStyle/>
                    <a:p>
                      <a:pPr marL="225425" marR="0" lvl="0" indent="0" algn="ctr"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smtClean="0">
                          <a:ln>
                            <a:noFill/>
                          </a:ln>
                          <a:solidFill>
                            <a:srgbClr val="000000"/>
                          </a:solidFill>
                          <a:effectLst/>
                          <a:latin typeface="Calibri" pitchFamily="34" charset="0"/>
                          <a:cs typeface="Calibri" pitchFamily="34" charset="0"/>
                        </a:rPr>
                        <a:t>2015</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c>
                  <a:txBody>
                    <a:bodyPr/>
                    <a:lstStyle/>
                    <a:p>
                      <a:pPr marL="225425" marR="0" lvl="0" indent="0" algn="ctr"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smtClean="0">
                          <a:ln>
                            <a:noFill/>
                          </a:ln>
                          <a:solidFill>
                            <a:srgbClr val="000000"/>
                          </a:solidFill>
                          <a:effectLst/>
                          <a:latin typeface="Calibri" pitchFamily="34" charset="0"/>
                          <a:cs typeface="Calibri" pitchFamily="34" charset="0"/>
                        </a:rPr>
                        <a:t>2016</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c>
                  <a:txBody>
                    <a:bodyPr/>
                    <a:lstStyle/>
                    <a:p>
                      <a:pPr marL="225425" marR="0" lvl="0" indent="0" algn="just" defTabSz="914400" rtl="0" eaLnBrk="1" fontAlgn="base" latinLnBrk="0" hangingPunct="1">
                        <a:lnSpc>
                          <a:spcPct val="100000"/>
                        </a:lnSpc>
                        <a:spcBef>
                          <a:spcPct val="0"/>
                        </a:spcBef>
                        <a:spcAft>
                          <a:spcPct val="0"/>
                        </a:spcAft>
                        <a:buClrTx/>
                        <a:buSzTx/>
                        <a:buFontTx/>
                        <a:buNone/>
                        <a:tabLst/>
                      </a:pPr>
                      <a:endParaRPr kumimoji="0" lang="fr-FR" sz="1800" b="1" i="0" u="none" strike="noStrike" cap="none" normalizeH="0" baseline="0" smtClean="0">
                        <a:ln>
                          <a:noFill/>
                        </a:ln>
                        <a:solidFill>
                          <a:srgbClr val="000000"/>
                        </a:solidFill>
                        <a:effectLst/>
                        <a:latin typeface="Calibri" pitchFamily="34" charset="0"/>
                        <a:cs typeface="Calibri"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r>
              <a:tr h="373063">
                <a:tc>
                  <a:txBody>
                    <a:bodyPr/>
                    <a:lstStyle/>
                    <a:p>
                      <a:pPr marL="225425" marR="0" lvl="0" indent="0" algn="just"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dirty="0" smtClean="0">
                          <a:ln>
                            <a:noFill/>
                          </a:ln>
                          <a:solidFill>
                            <a:srgbClr val="000000"/>
                          </a:solidFill>
                          <a:effectLst/>
                          <a:latin typeface="Calibri" pitchFamily="34" charset="0"/>
                          <a:cs typeface="Calibri" pitchFamily="34" charset="0"/>
                        </a:rPr>
                        <a:t>Vente de carte de recharge téléphonique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0F4"/>
                    </a:solidFill>
                  </a:tcPr>
                </a:tc>
                <a:tc>
                  <a:txBody>
                    <a:bodyPr/>
                    <a:lstStyle/>
                    <a:p>
                      <a:pPr marL="225425" marR="0" lvl="0" indent="0" algn="r"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smtClean="0">
                          <a:ln>
                            <a:noFill/>
                          </a:ln>
                          <a:solidFill>
                            <a:srgbClr val="000000"/>
                          </a:solidFill>
                          <a:effectLst/>
                          <a:latin typeface="Calibri" pitchFamily="34" charset="0"/>
                          <a:cs typeface="Calibri" pitchFamily="34" charset="0"/>
                        </a:rPr>
                        <a:t>19</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0F4"/>
                    </a:solidFill>
                  </a:tcPr>
                </a:tc>
                <a:tc>
                  <a:txBody>
                    <a:bodyPr/>
                    <a:lstStyle/>
                    <a:p>
                      <a:pPr marL="225425" marR="0" lvl="0" indent="0" algn="r"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smtClean="0">
                          <a:ln>
                            <a:noFill/>
                          </a:ln>
                          <a:solidFill>
                            <a:srgbClr val="000000"/>
                          </a:solidFill>
                          <a:effectLst/>
                          <a:latin typeface="Calibri" pitchFamily="34" charset="0"/>
                          <a:cs typeface="Calibri" pitchFamily="34" charset="0"/>
                        </a:rPr>
                        <a:t>26</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0F4"/>
                    </a:solidFill>
                  </a:tcPr>
                </a:tc>
                <a:tc>
                  <a:txBody>
                    <a:bodyPr/>
                    <a:lstStyle/>
                    <a:p>
                      <a:pPr marL="225425" marR="0" lvl="0" indent="0" algn="r"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smtClean="0">
                          <a:ln>
                            <a:noFill/>
                          </a:ln>
                          <a:solidFill>
                            <a:srgbClr val="000000"/>
                          </a:solidFill>
                          <a:effectLst/>
                          <a:latin typeface="Calibri" pitchFamily="34" charset="0"/>
                          <a:cs typeface="Calibri" pitchFamily="34" charset="0"/>
                        </a:rPr>
                        <a:t>45</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0F4"/>
                    </a:solidFill>
                  </a:tcPr>
                </a:tc>
              </a:tr>
              <a:tr h="342900">
                <a:tc>
                  <a:txBody>
                    <a:bodyPr/>
                    <a:lstStyle/>
                    <a:p>
                      <a:pPr marL="225425" marR="0" lvl="0" indent="0" algn="just"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dirty="0" smtClean="0">
                          <a:ln>
                            <a:noFill/>
                          </a:ln>
                          <a:solidFill>
                            <a:srgbClr val="000000"/>
                          </a:solidFill>
                          <a:effectLst/>
                          <a:latin typeface="Calibri" pitchFamily="34" charset="0"/>
                          <a:cs typeface="Calibri" pitchFamily="34" charset="0"/>
                        </a:rPr>
                        <a:t>Vente de denrées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c>
                  <a:txBody>
                    <a:bodyPr/>
                    <a:lstStyle/>
                    <a:p>
                      <a:pPr marL="225425" marR="0" lvl="0" indent="0" algn="r"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smtClean="0">
                          <a:ln>
                            <a:noFill/>
                          </a:ln>
                          <a:solidFill>
                            <a:srgbClr val="000000"/>
                          </a:solidFill>
                          <a:effectLst/>
                          <a:latin typeface="Calibri" pitchFamily="34" charset="0"/>
                          <a:cs typeface="Calibri" pitchFamily="34" charset="0"/>
                        </a:rPr>
                        <a:t>5</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c>
                  <a:txBody>
                    <a:bodyPr/>
                    <a:lstStyle/>
                    <a:p>
                      <a:pPr marL="225425" marR="0" lvl="0" indent="0" algn="r"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smtClean="0">
                          <a:ln>
                            <a:noFill/>
                          </a:ln>
                          <a:solidFill>
                            <a:srgbClr val="000000"/>
                          </a:solidFill>
                          <a:effectLst/>
                          <a:latin typeface="Calibri" pitchFamily="34" charset="0"/>
                          <a:cs typeface="Calibri" pitchFamily="34" charset="0"/>
                        </a:rPr>
                        <a:t>20</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c>
                  <a:txBody>
                    <a:bodyPr/>
                    <a:lstStyle/>
                    <a:p>
                      <a:pPr marL="225425" marR="0" lvl="0" indent="0" algn="r"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smtClean="0">
                          <a:ln>
                            <a:noFill/>
                          </a:ln>
                          <a:solidFill>
                            <a:srgbClr val="000000"/>
                          </a:solidFill>
                          <a:effectLst/>
                          <a:latin typeface="Calibri" pitchFamily="34" charset="0"/>
                          <a:cs typeface="Calibri" pitchFamily="34" charset="0"/>
                        </a:rPr>
                        <a:t>25</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r>
              <a:tr h="352425">
                <a:tc>
                  <a:txBody>
                    <a:bodyPr/>
                    <a:lstStyle/>
                    <a:p>
                      <a:pPr marL="225425" marR="0" lvl="0" indent="0" algn="just"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dirty="0" smtClean="0">
                          <a:ln>
                            <a:noFill/>
                          </a:ln>
                          <a:solidFill>
                            <a:srgbClr val="000000"/>
                          </a:solidFill>
                          <a:effectLst/>
                          <a:latin typeface="Calibri" pitchFamily="34" charset="0"/>
                          <a:cs typeface="Calibri" pitchFamily="34" charset="0"/>
                        </a:rPr>
                        <a:t>Vente poissons, légumes et fruits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0F4"/>
                    </a:solidFill>
                  </a:tcPr>
                </a:tc>
                <a:tc>
                  <a:txBody>
                    <a:bodyPr/>
                    <a:lstStyle/>
                    <a:p>
                      <a:pPr marL="225425" marR="0" lvl="0" indent="0" algn="r"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smtClean="0">
                          <a:ln>
                            <a:noFill/>
                          </a:ln>
                          <a:solidFill>
                            <a:srgbClr val="000000"/>
                          </a:solidFill>
                          <a:effectLst/>
                          <a:latin typeface="Calibri" pitchFamily="34" charset="0"/>
                          <a:cs typeface="Calibri" pitchFamily="34" charset="0"/>
                        </a:rPr>
                        <a:t>7</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0F4"/>
                    </a:solidFill>
                  </a:tcPr>
                </a:tc>
                <a:tc>
                  <a:txBody>
                    <a:bodyPr/>
                    <a:lstStyle/>
                    <a:p>
                      <a:pPr marL="225425" marR="0" lvl="0" indent="0" algn="r"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smtClean="0">
                          <a:ln>
                            <a:noFill/>
                          </a:ln>
                          <a:solidFill>
                            <a:srgbClr val="000000"/>
                          </a:solidFill>
                          <a:effectLst/>
                          <a:latin typeface="Calibri" pitchFamily="34" charset="0"/>
                          <a:cs typeface="Calibri" pitchFamily="34" charset="0"/>
                        </a:rPr>
                        <a:t>4</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0F4"/>
                    </a:solidFill>
                  </a:tcPr>
                </a:tc>
                <a:tc>
                  <a:txBody>
                    <a:bodyPr/>
                    <a:lstStyle/>
                    <a:p>
                      <a:pPr marL="225425" marR="0" lvl="0" indent="0" algn="r"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smtClean="0">
                          <a:ln>
                            <a:noFill/>
                          </a:ln>
                          <a:solidFill>
                            <a:srgbClr val="000000"/>
                          </a:solidFill>
                          <a:effectLst/>
                          <a:latin typeface="Calibri" pitchFamily="34" charset="0"/>
                          <a:cs typeface="Calibri" pitchFamily="34" charset="0"/>
                        </a:rPr>
                        <a:t>11</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0F4"/>
                    </a:solidFill>
                  </a:tcPr>
                </a:tc>
              </a:tr>
              <a:tr h="342900">
                <a:tc>
                  <a:txBody>
                    <a:bodyPr/>
                    <a:lstStyle/>
                    <a:p>
                      <a:pPr marL="225425" marR="0" lvl="0" indent="0" algn="just"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dirty="0" smtClean="0">
                          <a:ln>
                            <a:noFill/>
                          </a:ln>
                          <a:solidFill>
                            <a:srgbClr val="000000"/>
                          </a:solidFill>
                          <a:effectLst/>
                          <a:latin typeface="Calibri" pitchFamily="34" charset="0"/>
                          <a:cs typeface="Calibri" pitchFamily="34" charset="0"/>
                        </a:rPr>
                        <a:t>Salon de coiffure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c>
                  <a:txBody>
                    <a:bodyPr/>
                    <a:lstStyle/>
                    <a:p>
                      <a:pPr marL="225425" marR="0" lvl="0" indent="0" algn="r"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smtClean="0">
                          <a:ln>
                            <a:noFill/>
                          </a:ln>
                          <a:solidFill>
                            <a:srgbClr val="000000"/>
                          </a:solidFill>
                          <a:effectLst/>
                          <a:latin typeface="Calibri" pitchFamily="34" charset="0"/>
                          <a:cs typeface="Calibri" pitchFamily="34" charset="0"/>
                        </a:rPr>
                        <a:t>2</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c>
                  <a:txBody>
                    <a:bodyPr/>
                    <a:lstStyle/>
                    <a:p>
                      <a:pPr marL="225425" marR="0" lvl="0" indent="0" algn="r" defTabSz="914400" rtl="0" eaLnBrk="1" fontAlgn="base" latinLnBrk="0" hangingPunct="1">
                        <a:lnSpc>
                          <a:spcPct val="100000"/>
                        </a:lnSpc>
                        <a:spcBef>
                          <a:spcPct val="0"/>
                        </a:spcBef>
                        <a:spcAft>
                          <a:spcPct val="0"/>
                        </a:spcAft>
                        <a:buClrTx/>
                        <a:buSzTx/>
                        <a:buFontTx/>
                        <a:buNone/>
                        <a:tabLst/>
                      </a:pPr>
                      <a:endParaRPr kumimoji="0" lang="fr-FR" sz="1800" b="1" i="0" u="none" strike="noStrike" cap="none" normalizeH="0" baseline="0" smtClean="0">
                        <a:ln>
                          <a:noFill/>
                        </a:ln>
                        <a:solidFill>
                          <a:srgbClr val="000000"/>
                        </a:solidFill>
                        <a:effectLst/>
                        <a:latin typeface="Calibri" pitchFamily="34" charset="0"/>
                        <a:cs typeface="Calibri"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c>
                  <a:txBody>
                    <a:bodyPr/>
                    <a:lstStyle/>
                    <a:p>
                      <a:pPr marL="225425" marR="0" lvl="0" indent="0" algn="r"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smtClean="0">
                          <a:ln>
                            <a:noFill/>
                          </a:ln>
                          <a:solidFill>
                            <a:srgbClr val="000000"/>
                          </a:solidFill>
                          <a:effectLst/>
                          <a:latin typeface="Calibri" pitchFamily="34" charset="0"/>
                          <a:cs typeface="Calibri" pitchFamily="34" charset="0"/>
                        </a:rPr>
                        <a:t>02</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r>
              <a:tr h="342900">
                <a:tc>
                  <a:txBody>
                    <a:bodyPr/>
                    <a:lstStyle/>
                    <a:p>
                      <a:pPr marL="225425" marR="0" lvl="0" indent="0" algn="just"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dirty="0" smtClean="0">
                          <a:ln>
                            <a:noFill/>
                          </a:ln>
                          <a:solidFill>
                            <a:srgbClr val="000000"/>
                          </a:solidFill>
                          <a:effectLst/>
                          <a:latin typeface="Calibri" pitchFamily="34" charset="0"/>
                          <a:cs typeface="Calibri" pitchFamily="34" charset="0"/>
                        </a:rPr>
                        <a:t>Vente de voiles, habits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0F4"/>
                    </a:solidFill>
                  </a:tcPr>
                </a:tc>
                <a:tc>
                  <a:txBody>
                    <a:bodyPr/>
                    <a:lstStyle/>
                    <a:p>
                      <a:pPr marL="225425" marR="0" lvl="0" indent="0" algn="r"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smtClean="0">
                          <a:ln>
                            <a:noFill/>
                          </a:ln>
                          <a:solidFill>
                            <a:srgbClr val="000000"/>
                          </a:solidFill>
                          <a:effectLst/>
                          <a:latin typeface="Calibri" pitchFamily="34" charset="0"/>
                          <a:cs typeface="Calibri" pitchFamily="34" charset="0"/>
                        </a:rPr>
                        <a:t>1</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0F4"/>
                    </a:solidFill>
                  </a:tcPr>
                </a:tc>
                <a:tc>
                  <a:txBody>
                    <a:bodyPr/>
                    <a:lstStyle/>
                    <a:p>
                      <a:pPr marL="225425" marR="0" lvl="0" indent="0" algn="r"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smtClean="0">
                          <a:ln>
                            <a:noFill/>
                          </a:ln>
                          <a:solidFill>
                            <a:srgbClr val="000000"/>
                          </a:solidFill>
                          <a:effectLst/>
                          <a:latin typeface="Calibri" pitchFamily="34" charset="0"/>
                          <a:cs typeface="Calibri" pitchFamily="34" charset="0"/>
                        </a:rPr>
                        <a:t>4</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0F4"/>
                    </a:solidFill>
                  </a:tcPr>
                </a:tc>
                <a:tc>
                  <a:txBody>
                    <a:bodyPr/>
                    <a:lstStyle/>
                    <a:p>
                      <a:pPr marL="225425" marR="0" lvl="0" indent="0" algn="r"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smtClean="0">
                          <a:ln>
                            <a:noFill/>
                          </a:ln>
                          <a:solidFill>
                            <a:srgbClr val="000000"/>
                          </a:solidFill>
                          <a:effectLst/>
                          <a:latin typeface="Calibri" pitchFamily="34" charset="0"/>
                          <a:cs typeface="Calibri" pitchFamily="34" charset="0"/>
                        </a:rPr>
                        <a:t>05</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0F4"/>
                    </a:solidFill>
                  </a:tcPr>
                </a:tc>
              </a:tr>
              <a:tr h="379413">
                <a:tc>
                  <a:txBody>
                    <a:bodyPr/>
                    <a:lstStyle/>
                    <a:p>
                      <a:pPr marL="225425" marR="0" lvl="0" indent="0" algn="just"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dirty="0" smtClean="0">
                          <a:ln>
                            <a:noFill/>
                          </a:ln>
                          <a:solidFill>
                            <a:srgbClr val="000000"/>
                          </a:solidFill>
                          <a:effectLst/>
                          <a:latin typeface="Calibri" pitchFamily="34" charset="0"/>
                          <a:cs typeface="Calibri" pitchFamily="34" charset="0"/>
                        </a:rPr>
                        <a:t>Couture, teinture et broderie</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c>
                  <a:txBody>
                    <a:bodyPr/>
                    <a:lstStyle/>
                    <a:p>
                      <a:pPr marL="225425" marR="0" lvl="0" indent="0" algn="r"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smtClean="0">
                          <a:ln>
                            <a:noFill/>
                          </a:ln>
                          <a:solidFill>
                            <a:srgbClr val="000000"/>
                          </a:solidFill>
                          <a:effectLst/>
                          <a:latin typeface="Calibri" pitchFamily="34" charset="0"/>
                          <a:cs typeface="Calibri" pitchFamily="34" charset="0"/>
                        </a:rPr>
                        <a:t>7</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c>
                  <a:txBody>
                    <a:bodyPr/>
                    <a:lstStyle/>
                    <a:p>
                      <a:pPr marL="225425" marR="0" lvl="0" indent="0" algn="r"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smtClean="0">
                          <a:ln>
                            <a:noFill/>
                          </a:ln>
                          <a:solidFill>
                            <a:srgbClr val="000000"/>
                          </a:solidFill>
                          <a:effectLst/>
                          <a:latin typeface="Calibri" pitchFamily="34" charset="0"/>
                          <a:cs typeface="Calibri" pitchFamily="34" charset="0"/>
                        </a:rPr>
                        <a:t>4</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c>
                  <a:txBody>
                    <a:bodyPr/>
                    <a:lstStyle/>
                    <a:p>
                      <a:pPr marL="225425" marR="0" lvl="0" indent="0" algn="r"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smtClean="0">
                          <a:ln>
                            <a:noFill/>
                          </a:ln>
                          <a:solidFill>
                            <a:srgbClr val="000000"/>
                          </a:solidFill>
                          <a:effectLst/>
                          <a:latin typeface="Calibri" pitchFamily="34" charset="0"/>
                          <a:cs typeface="Calibri" pitchFamily="34" charset="0"/>
                        </a:rPr>
                        <a:t>11</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r>
              <a:tr h="274638">
                <a:tc>
                  <a:txBody>
                    <a:bodyPr/>
                    <a:lstStyle/>
                    <a:p>
                      <a:pPr marL="225425" marR="0" lvl="0" indent="0" algn="just"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dirty="0" smtClean="0">
                          <a:ln>
                            <a:noFill/>
                          </a:ln>
                          <a:solidFill>
                            <a:srgbClr val="000000"/>
                          </a:solidFill>
                          <a:effectLst/>
                          <a:latin typeface="Calibri" pitchFamily="34" charset="0"/>
                          <a:cs typeface="Calibri" pitchFamily="34" charset="0"/>
                        </a:rPr>
                        <a:t>Vente charbon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0F4"/>
                    </a:solidFill>
                  </a:tcPr>
                </a:tc>
                <a:tc>
                  <a:txBody>
                    <a:bodyPr/>
                    <a:lstStyle/>
                    <a:p>
                      <a:pPr marL="225425" marR="0" lvl="0" indent="0" algn="r"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smtClean="0">
                          <a:ln>
                            <a:noFill/>
                          </a:ln>
                          <a:solidFill>
                            <a:srgbClr val="000000"/>
                          </a:solidFill>
                          <a:effectLst/>
                          <a:latin typeface="Calibri" pitchFamily="34" charset="0"/>
                          <a:cs typeface="Calibri" pitchFamily="34" charset="0"/>
                        </a:rPr>
                        <a:t>1</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0F4"/>
                    </a:solidFill>
                  </a:tcPr>
                </a:tc>
                <a:tc>
                  <a:txBody>
                    <a:bodyPr/>
                    <a:lstStyle/>
                    <a:p>
                      <a:pPr marL="225425" marR="0" lvl="0" indent="0" algn="r" defTabSz="914400" rtl="0" eaLnBrk="1" fontAlgn="base" latinLnBrk="0" hangingPunct="1">
                        <a:lnSpc>
                          <a:spcPct val="100000"/>
                        </a:lnSpc>
                        <a:spcBef>
                          <a:spcPct val="0"/>
                        </a:spcBef>
                        <a:spcAft>
                          <a:spcPct val="0"/>
                        </a:spcAft>
                        <a:buClrTx/>
                        <a:buSzTx/>
                        <a:buFontTx/>
                        <a:buNone/>
                        <a:tabLst/>
                      </a:pPr>
                      <a:endParaRPr kumimoji="0" lang="fr-FR" sz="1800" b="1" i="0" u="none" strike="noStrike" cap="none" normalizeH="0" baseline="0" smtClean="0">
                        <a:ln>
                          <a:noFill/>
                        </a:ln>
                        <a:solidFill>
                          <a:srgbClr val="000000"/>
                        </a:solidFill>
                        <a:effectLst/>
                        <a:latin typeface="Calibri" pitchFamily="34" charset="0"/>
                        <a:cs typeface="Calibri"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0F4"/>
                    </a:solidFill>
                  </a:tcPr>
                </a:tc>
                <a:tc>
                  <a:txBody>
                    <a:bodyPr/>
                    <a:lstStyle/>
                    <a:p>
                      <a:pPr marL="225425" marR="0" lvl="0" indent="0" algn="r"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smtClean="0">
                          <a:ln>
                            <a:noFill/>
                          </a:ln>
                          <a:solidFill>
                            <a:srgbClr val="000000"/>
                          </a:solidFill>
                          <a:effectLst/>
                          <a:latin typeface="Calibri" pitchFamily="34" charset="0"/>
                          <a:cs typeface="Calibri" pitchFamily="34" charset="0"/>
                        </a:rPr>
                        <a:t>01</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0F4"/>
                    </a:solidFill>
                  </a:tcPr>
                </a:tc>
              </a:tr>
              <a:tr h="349250">
                <a:tc>
                  <a:txBody>
                    <a:bodyPr/>
                    <a:lstStyle/>
                    <a:p>
                      <a:pPr marL="225425" marR="0" lvl="0" indent="0" algn="just"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dirty="0" smtClean="0">
                          <a:ln>
                            <a:noFill/>
                          </a:ln>
                          <a:solidFill>
                            <a:srgbClr val="000000"/>
                          </a:solidFill>
                          <a:effectLst/>
                          <a:latin typeface="Calibri" pitchFamily="34" charset="0"/>
                          <a:cs typeface="Calibri" pitchFamily="34" charset="0"/>
                        </a:rPr>
                        <a:t>Atelier de ferrage, grillage et soudure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c>
                  <a:txBody>
                    <a:bodyPr/>
                    <a:lstStyle/>
                    <a:p>
                      <a:pPr marL="225425" marR="0" lvl="0" indent="0" algn="r"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smtClean="0">
                          <a:ln>
                            <a:noFill/>
                          </a:ln>
                          <a:solidFill>
                            <a:srgbClr val="000000"/>
                          </a:solidFill>
                          <a:effectLst/>
                          <a:latin typeface="Calibri" pitchFamily="34" charset="0"/>
                          <a:cs typeface="Calibri" pitchFamily="34" charset="0"/>
                        </a:rPr>
                        <a:t>1</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c>
                  <a:txBody>
                    <a:bodyPr/>
                    <a:lstStyle/>
                    <a:p>
                      <a:pPr marL="225425" marR="0" lvl="0" indent="0" algn="r"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smtClean="0">
                          <a:ln>
                            <a:noFill/>
                          </a:ln>
                          <a:solidFill>
                            <a:srgbClr val="000000"/>
                          </a:solidFill>
                          <a:effectLst/>
                          <a:latin typeface="Calibri" pitchFamily="34" charset="0"/>
                          <a:cs typeface="Calibri" pitchFamily="34" charset="0"/>
                        </a:rPr>
                        <a:t>2</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c>
                  <a:txBody>
                    <a:bodyPr/>
                    <a:lstStyle/>
                    <a:p>
                      <a:pPr marL="225425" marR="0" lvl="0" indent="0" algn="r"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smtClean="0">
                          <a:ln>
                            <a:noFill/>
                          </a:ln>
                          <a:solidFill>
                            <a:srgbClr val="000000"/>
                          </a:solidFill>
                          <a:effectLst/>
                          <a:latin typeface="Calibri" pitchFamily="34" charset="0"/>
                          <a:cs typeface="Calibri" pitchFamily="34" charset="0"/>
                        </a:rPr>
                        <a:t>03</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r>
              <a:tr h="274638">
                <a:tc>
                  <a:txBody>
                    <a:bodyPr/>
                    <a:lstStyle/>
                    <a:p>
                      <a:pPr marL="225425" marR="0" lvl="0" indent="0" algn="just"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dirty="0" smtClean="0">
                          <a:ln>
                            <a:noFill/>
                          </a:ln>
                          <a:solidFill>
                            <a:srgbClr val="000000"/>
                          </a:solidFill>
                          <a:effectLst/>
                          <a:latin typeface="Calibri" pitchFamily="34" charset="0"/>
                          <a:cs typeface="Calibri" pitchFamily="34" charset="0"/>
                        </a:rPr>
                        <a:t>Vente de glace</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0F4"/>
                    </a:solidFill>
                  </a:tcPr>
                </a:tc>
                <a:tc>
                  <a:txBody>
                    <a:bodyPr/>
                    <a:lstStyle/>
                    <a:p>
                      <a:pPr marL="225425" marR="0" lvl="0" indent="0" algn="r"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smtClean="0">
                          <a:ln>
                            <a:noFill/>
                          </a:ln>
                          <a:solidFill>
                            <a:srgbClr val="000000"/>
                          </a:solidFill>
                          <a:effectLst/>
                          <a:latin typeface="Calibri" pitchFamily="34" charset="0"/>
                          <a:cs typeface="Calibri" pitchFamily="34" charset="0"/>
                        </a:rPr>
                        <a:t>1</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0F4"/>
                    </a:solidFill>
                  </a:tcPr>
                </a:tc>
                <a:tc>
                  <a:txBody>
                    <a:bodyPr/>
                    <a:lstStyle/>
                    <a:p>
                      <a:pPr marL="225425" marR="0" lvl="0" indent="0" algn="r" defTabSz="914400" rtl="0" eaLnBrk="1" fontAlgn="base" latinLnBrk="0" hangingPunct="1">
                        <a:lnSpc>
                          <a:spcPct val="100000"/>
                        </a:lnSpc>
                        <a:spcBef>
                          <a:spcPct val="0"/>
                        </a:spcBef>
                        <a:spcAft>
                          <a:spcPct val="0"/>
                        </a:spcAft>
                        <a:buClrTx/>
                        <a:buSzTx/>
                        <a:buFontTx/>
                        <a:buNone/>
                        <a:tabLst/>
                      </a:pPr>
                      <a:endParaRPr kumimoji="0" lang="fr-FR" sz="1800" b="1" i="0" u="none" strike="noStrike" cap="none" normalizeH="0" baseline="0" smtClean="0">
                        <a:ln>
                          <a:noFill/>
                        </a:ln>
                        <a:solidFill>
                          <a:srgbClr val="000000"/>
                        </a:solidFill>
                        <a:effectLst/>
                        <a:latin typeface="Calibri" pitchFamily="34" charset="0"/>
                        <a:cs typeface="Calibri"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0F4"/>
                    </a:solidFill>
                  </a:tcPr>
                </a:tc>
                <a:tc>
                  <a:txBody>
                    <a:bodyPr/>
                    <a:lstStyle/>
                    <a:p>
                      <a:pPr marL="225425" marR="0" lvl="0" indent="0" algn="r"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smtClean="0">
                          <a:ln>
                            <a:noFill/>
                          </a:ln>
                          <a:solidFill>
                            <a:srgbClr val="000000"/>
                          </a:solidFill>
                          <a:effectLst/>
                          <a:latin typeface="Calibri" pitchFamily="34" charset="0"/>
                          <a:cs typeface="Calibri" pitchFamily="34" charset="0"/>
                        </a:rPr>
                        <a:t>01</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0F4"/>
                    </a:solidFill>
                  </a:tcPr>
                </a:tc>
              </a:tr>
              <a:tr h="274638">
                <a:tc>
                  <a:txBody>
                    <a:bodyPr/>
                    <a:lstStyle/>
                    <a:p>
                      <a:pPr marL="225425" marR="0" lvl="0" indent="0" algn="ctr"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dirty="0" smtClean="0">
                          <a:ln>
                            <a:noFill/>
                          </a:ln>
                          <a:solidFill>
                            <a:srgbClr val="000000"/>
                          </a:solidFill>
                          <a:effectLst/>
                          <a:latin typeface="Calibri" pitchFamily="34" charset="0"/>
                          <a:cs typeface="Calibri" pitchFamily="34" charset="0"/>
                        </a:rPr>
                        <a:t>Total</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c>
                  <a:txBody>
                    <a:bodyPr/>
                    <a:lstStyle/>
                    <a:p>
                      <a:pPr marL="225425" marR="0" lvl="0" indent="0" algn="r"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dirty="0" smtClean="0">
                          <a:ln>
                            <a:noFill/>
                          </a:ln>
                          <a:solidFill>
                            <a:srgbClr val="000000"/>
                          </a:solidFill>
                          <a:effectLst/>
                          <a:latin typeface="Calibri" pitchFamily="34" charset="0"/>
                          <a:cs typeface="Calibri" pitchFamily="34" charset="0"/>
                        </a:rPr>
                        <a:t>44</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c>
                  <a:txBody>
                    <a:bodyPr/>
                    <a:lstStyle/>
                    <a:p>
                      <a:pPr marL="225425" marR="0" lvl="0" indent="0" algn="r"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dirty="0" smtClean="0">
                          <a:ln>
                            <a:noFill/>
                          </a:ln>
                          <a:solidFill>
                            <a:srgbClr val="000000"/>
                          </a:solidFill>
                          <a:effectLst/>
                          <a:latin typeface="Calibri" pitchFamily="34" charset="0"/>
                          <a:cs typeface="Calibri" pitchFamily="34" charset="0"/>
                        </a:rPr>
                        <a:t>60</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c>
                  <a:txBody>
                    <a:bodyPr/>
                    <a:lstStyle/>
                    <a:p>
                      <a:pPr marL="225425" marR="0" lvl="0" indent="0" algn="r"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dirty="0" smtClean="0">
                          <a:ln>
                            <a:noFill/>
                          </a:ln>
                          <a:solidFill>
                            <a:srgbClr val="000000"/>
                          </a:solidFill>
                          <a:effectLst/>
                          <a:latin typeface="Calibri" pitchFamily="34" charset="0"/>
                          <a:cs typeface="Calibri" pitchFamily="34" charset="0"/>
                        </a:rPr>
                        <a:t>104</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533400" y="1371600"/>
          <a:ext cx="8229600" cy="4953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re 2"/>
          <p:cNvSpPr>
            <a:spLocks noGrp="1"/>
          </p:cNvSpPr>
          <p:nvPr>
            <p:ph type="title"/>
          </p:nvPr>
        </p:nvSpPr>
        <p:spPr>
          <a:xfrm>
            <a:off x="609600" y="228600"/>
            <a:ext cx="8229600" cy="1066800"/>
          </a:xfrm>
        </p:spPr>
        <p:txBody>
          <a:bodyPr>
            <a:normAutofit fontScale="90000"/>
          </a:bodyPr>
          <a:lstStyle/>
          <a:p>
            <a:pPr algn="just">
              <a:defRPr/>
            </a:pPr>
            <a:r>
              <a:rPr lang="fr-FR" sz="2000" dirty="0" smtClean="0"/>
              <a:t/>
            </a:r>
            <a:br>
              <a:rPr lang="fr-FR" sz="2000" dirty="0" smtClean="0"/>
            </a:br>
            <a:r>
              <a:rPr lang="fr-FR" sz="2200" dirty="0" smtClean="0"/>
              <a:t>2.2.2.2. Programme de formation professionnelle  et d’insertion des jeunes handicapés initié par le centre de formation et de promotion sociale des enfants en situation   de handicap :</a:t>
            </a:r>
            <a:r>
              <a:rPr lang="fr-FR" sz="2400" dirty="0" smtClean="0"/>
              <a:t/>
            </a:r>
            <a:br>
              <a:rPr lang="fr-FR" sz="2400" dirty="0" smtClean="0"/>
            </a:br>
            <a:r>
              <a:rPr lang="fr-FR" sz="2000" dirty="0" smtClean="0"/>
              <a:t>)</a:t>
            </a:r>
            <a:endParaRPr lang="fr-FR" sz="20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457200" y="762000"/>
          <a:ext cx="8458200" cy="5715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re 2"/>
          <p:cNvSpPr>
            <a:spLocks noGrp="1"/>
          </p:cNvSpPr>
          <p:nvPr>
            <p:ph type="title"/>
          </p:nvPr>
        </p:nvSpPr>
        <p:spPr>
          <a:xfrm>
            <a:off x="457200" y="-228600"/>
            <a:ext cx="8229600" cy="762000"/>
          </a:xfrm>
        </p:spPr>
        <p:txBody>
          <a:bodyPr>
            <a:noAutofit/>
          </a:bodyPr>
          <a:lstStyle/>
          <a:p>
            <a:pPr>
              <a:defRPr/>
            </a:pPr>
            <a:r>
              <a:rPr lang="fr-FR" sz="2000" dirty="0" smtClean="0"/>
              <a:t/>
            </a:r>
            <a:br>
              <a:rPr lang="fr-FR" sz="2000" dirty="0" smtClean="0"/>
            </a:br>
            <a:r>
              <a:rPr lang="fr-FR" sz="2000" dirty="0" smtClean="0"/>
              <a:t>Suite 2.2.2.2. Programme de formation professionnelle  et d’insertion des jeunes handicapés</a:t>
            </a:r>
            <a:endParaRPr lang="fr-FR" sz="2000" dirty="0"/>
          </a:p>
        </p:txBody>
      </p:sp>
      <p:graphicFrame>
        <p:nvGraphicFramePr>
          <p:cNvPr id="5" name="Tableau 4"/>
          <p:cNvGraphicFramePr>
            <a:graphicFrameLocks noGrp="1"/>
          </p:cNvGraphicFramePr>
          <p:nvPr/>
        </p:nvGraphicFramePr>
        <p:xfrm>
          <a:off x="762000" y="1295400"/>
          <a:ext cx="7848600" cy="4911725"/>
        </p:xfrm>
        <a:graphic>
          <a:graphicData uri="http://schemas.openxmlformats.org/drawingml/2006/table">
            <a:tbl>
              <a:tblPr/>
              <a:tblGrid>
                <a:gridCol w="3429000"/>
                <a:gridCol w="1371600"/>
                <a:gridCol w="1371600"/>
                <a:gridCol w="1676400"/>
              </a:tblGrid>
              <a:tr h="548639">
                <a:tc>
                  <a:txBody>
                    <a:bodyPr/>
                    <a:lstStyle/>
                    <a:p>
                      <a:pPr marL="225425" marR="0" lvl="0" indent="0" algn="just"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dirty="0" smtClean="0">
                          <a:ln>
                            <a:noFill/>
                          </a:ln>
                          <a:solidFill>
                            <a:srgbClr val="FFFFFF"/>
                          </a:solidFill>
                          <a:effectLst/>
                          <a:latin typeface="Calibri" pitchFamily="34" charset="0"/>
                          <a:cs typeface="Calibri" pitchFamily="34" charset="0"/>
                        </a:rPr>
                        <a:t>Domaines des formations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2">
                  <a:txBody>
                    <a:bodyPr/>
                    <a:lstStyle/>
                    <a:p>
                      <a:pPr marL="225425" marR="0" lvl="0" indent="0" algn="just"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smtClean="0">
                          <a:ln>
                            <a:noFill/>
                          </a:ln>
                          <a:solidFill>
                            <a:srgbClr val="FFFFFF"/>
                          </a:solidFill>
                          <a:effectLst/>
                          <a:latin typeface="Calibri" pitchFamily="34" charset="0"/>
                          <a:cs typeface="Calibri" pitchFamily="34" charset="0"/>
                        </a:rPr>
                        <a:t>Nombre de bénéficiaires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fr-FR"/>
                    </a:p>
                  </a:txBody>
                  <a:tcPr/>
                </a:tc>
                <a:tc>
                  <a:txBody>
                    <a:bodyPr/>
                    <a:lstStyle/>
                    <a:p>
                      <a:pPr marL="225425" marR="0" lvl="0" indent="0" algn="just"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smtClean="0">
                          <a:ln>
                            <a:noFill/>
                          </a:ln>
                          <a:solidFill>
                            <a:srgbClr val="FFFFFF"/>
                          </a:solidFill>
                          <a:effectLst/>
                          <a:latin typeface="Calibri" pitchFamily="34" charset="0"/>
                          <a:cs typeface="Calibri" pitchFamily="34" charset="0"/>
                        </a:rPr>
                        <a:t>Durée des formations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54013">
                <a:tc>
                  <a:txBody>
                    <a:bodyPr/>
                    <a:lstStyle/>
                    <a:p>
                      <a:pPr marL="225425" marR="0" lvl="0" indent="0" algn="just" defTabSz="914400" rtl="0" eaLnBrk="1" fontAlgn="base" latinLnBrk="0" hangingPunct="1">
                        <a:lnSpc>
                          <a:spcPct val="100000"/>
                        </a:lnSpc>
                        <a:spcBef>
                          <a:spcPct val="0"/>
                        </a:spcBef>
                        <a:spcAft>
                          <a:spcPct val="0"/>
                        </a:spcAft>
                        <a:buClrTx/>
                        <a:buSzTx/>
                        <a:buFontTx/>
                        <a:buNone/>
                        <a:tabLst/>
                      </a:pPr>
                      <a:endParaRPr kumimoji="0" lang="fr-FR" sz="1800" b="1" i="0" u="none" strike="noStrike" cap="none" normalizeH="0" baseline="0" dirty="0" smtClean="0">
                        <a:ln>
                          <a:noFill/>
                        </a:ln>
                        <a:solidFill>
                          <a:srgbClr val="000000"/>
                        </a:solidFill>
                        <a:effectLst/>
                        <a:latin typeface="Calibri" pitchFamily="34" charset="0"/>
                        <a:cs typeface="Calibri"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c gridSpan="2">
                  <a:txBody>
                    <a:bodyPr/>
                    <a:lstStyle/>
                    <a:p>
                      <a:pPr marL="225425" marR="0" lvl="0" indent="0" algn="ctr"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smtClean="0">
                          <a:ln>
                            <a:noFill/>
                          </a:ln>
                          <a:solidFill>
                            <a:srgbClr val="000000"/>
                          </a:solidFill>
                          <a:effectLst/>
                          <a:latin typeface="Calibri" pitchFamily="34" charset="0"/>
                          <a:cs typeface="Calibri" pitchFamily="34" charset="0"/>
                        </a:rPr>
                        <a:t>Sourds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c hMerge="1">
                  <a:txBody>
                    <a:bodyPr/>
                    <a:lstStyle/>
                    <a:p>
                      <a:endParaRPr lang="fr-FR"/>
                    </a:p>
                  </a:txBody>
                  <a:tcPr/>
                </a:tc>
                <a:tc>
                  <a:txBody>
                    <a:bodyPr/>
                    <a:lstStyle/>
                    <a:p>
                      <a:pPr marL="225425" marR="0" lvl="0" indent="0" algn="just" defTabSz="914400" rtl="0" eaLnBrk="1" fontAlgn="base" latinLnBrk="0" hangingPunct="1">
                        <a:lnSpc>
                          <a:spcPct val="100000"/>
                        </a:lnSpc>
                        <a:spcBef>
                          <a:spcPct val="0"/>
                        </a:spcBef>
                        <a:spcAft>
                          <a:spcPct val="0"/>
                        </a:spcAft>
                        <a:buClrTx/>
                        <a:buSzTx/>
                        <a:buFontTx/>
                        <a:buNone/>
                        <a:tabLst/>
                      </a:pPr>
                      <a:endParaRPr kumimoji="0" lang="fr-FR" sz="1800" b="1" i="0" u="none" strike="noStrike" cap="none" normalizeH="0" baseline="0" smtClean="0">
                        <a:ln>
                          <a:noFill/>
                        </a:ln>
                        <a:solidFill>
                          <a:srgbClr val="000000"/>
                        </a:solidFill>
                        <a:effectLst/>
                        <a:latin typeface="Calibri" pitchFamily="34" charset="0"/>
                        <a:cs typeface="Calibri"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r>
              <a:tr h="274320">
                <a:tc>
                  <a:txBody>
                    <a:bodyPr/>
                    <a:lstStyle/>
                    <a:p>
                      <a:pPr marL="225425" marR="0" lvl="0" indent="0" algn="just" defTabSz="914400" rtl="0" eaLnBrk="1" fontAlgn="base" latinLnBrk="0" hangingPunct="1">
                        <a:lnSpc>
                          <a:spcPct val="100000"/>
                        </a:lnSpc>
                        <a:spcBef>
                          <a:spcPct val="0"/>
                        </a:spcBef>
                        <a:spcAft>
                          <a:spcPct val="0"/>
                        </a:spcAft>
                        <a:buClrTx/>
                        <a:buSzTx/>
                        <a:buFontTx/>
                        <a:buNone/>
                        <a:tabLst/>
                      </a:pPr>
                      <a:endParaRPr kumimoji="0" lang="fr-FR" sz="1800" b="1" i="0" u="none" strike="noStrike" cap="none" normalizeH="0" baseline="0" dirty="0" smtClean="0">
                        <a:ln>
                          <a:noFill/>
                        </a:ln>
                        <a:solidFill>
                          <a:srgbClr val="000000"/>
                        </a:solidFill>
                        <a:effectLst/>
                        <a:latin typeface="Calibri" pitchFamily="34" charset="0"/>
                        <a:cs typeface="Calibri"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0F4"/>
                    </a:solidFill>
                  </a:tcPr>
                </a:tc>
                <a:tc>
                  <a:txBody>
                    <a:bodyPr/>
                    <a:lstStyle/>
                    <a:p>
                      <a:pPr marL="225425" marR="0" lvl="0" indent="0" algn="just"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smtClean="0">
                          <a:ln>
                            <a:noFill/>
                          </a:ln>
                          <a:solidFill>
                            <a:srgbClr val="000000"/>
                          </a:solidFill>
                          <a:effectLst/>
                          <a:latin typeface="Calibri" pitchFamily="34" charset="0"/>
                          <a:cs typeface="Calibri" pitchFamily="34" charset="0"/>
                        </a:rPr>
                        <a:t>Garçons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0F4"/>
                    </a:solidFill>
                  </a:tcPr>
                </a:tc>
                <a:tc>
                  <a:txBody>
                    <a:bodyPr/>
                    <a:lstStyle/>
                    <a:p>
                      <a:pPr marL="225425" marR="0" lvl="0" indent="0" algn="just"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smtClean="0">
                          <a:ln>
                            <a:noFill/>
                          </a:ln>
                          <a:solidFill>
                            <a:srgbClr val="000000"/>
                          </a:solidFill>
                          <a:effectLst/>
                          <a:latin typeface="Calibri" pitchFamily="34" charset="0"/>
                          <a:cs typeface="Calibri" pitchFamily="34" charset="0"/>
                        </a:rPr>
                        <a:t>Filles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0F4"/>
                    </a:solidFill>
                  </a:tcPr>
                </a:tc>
                <a:tc>
                  <a:txBody>
                    <a:bodyPr/>
                    <a:lstStyle/>
                    <a:p>
                      <a:pPr marL="225425" marR="0" lvl="0" indent="0" algn="just" defTabSz="914400" rtl="0" eaLnBrk="1" fontAlgn="base" latinLnBrk="0" hangingPunct="1">
                        <a:lnSpc>
                          <a:spcPct val="100000"/>
                        </a:lnSpc>
                        <a:spcBef>
                          <a:spcPct val="0"/>
                        </a:spcBef>
                        <a:spcAft>
                          <a:spcPct val="0"/>
                        </a:spcAft>
                        <a:buClrTx/>
                        <a:buSzTx/>
                        <a:buFontTx/>
                        <a:buNone/>
                        <a:tabLst/>
                      </a:pPr>
                      <a:endParaRPr kumimoji="0" lang="fr-FR" sz="1800" b="1" i="0" u="none" strike="noStrike" cap="none" normalizeH="0" baseline="0" smtClean="0">
                        <a:ln>
                          <a:noFill/>
                        </a:ln>
                        <a:solidFill>
                          <a:srgbClr val="000000"/>
                        </a:solidFill>
                        <a:effectLst/>
                        <a:latin typeface="Calibri" pitchFamily="34" charset="0"/>
                        <a:cs typeface="Calibri"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0F4"/>
                    </a:solidFill>
                  </a:tcPr>
                </a:tc>
              </a:tr>
              <a:tr h="354013">
                <a:tc>
                  <a:txBody>
                    <a:bodyPr/>
                    <a:lstStyle/>
                    <a:p>
                      <a:pPr marL="225425" marR="0" lvl="0" indent="0" algn="just"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dirty="0" smtClean="0">
                          <a:ln>
                            <a:noFill/>
                          </a:ln>
                          <a:solidFill>
                            <a:srgbClr val="000000"/>
                          </a:solidFill>
                          <a:effectLst/>
                          <a:latin typeface="Calibri" pitchFamily="34" charset="0"/>
                          <a:cs typeface="Calibri" pitchFamily="34" charset="0"/>
                        </a:rPr>
                        <a:t>Couture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c>
                  <a:txBody>
                    <a:bodyPr/>
                    <a:lstStyle/>
                    <a:p>
                      <a:pPr marL="225425" marR="0" lvl="0" indent="0" algn="ctr"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smtClean="0">
                          <a:ln>
                            <a:noFill/>
                          </a:ln>
                          <a:solidFill>
                            <a:srgbClr val="000000"/>
                          </a:solidFill>
                          <a:effectLst/>
                          <a:latin typeface="Calibri" pitchFamily="34" charset="0"/>
                          <a:cs typeface="Calibri" pitchFamily="34" charset="0"/>
                        </a:rPr>
                        <a:t>00</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c>
                  <a:txBody>
                    <a:bodyPr/>
                    <a:lstStyle/>
                    <a:p>
                      <a:pPr marL="225425" marR="0" lvl="0" indent="0" algn="ctr"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smtClean="0">
                          <a:ln>
                            <a:noFill/>
                          </a:ln>
                          <a:solidFill>
                            <a:srgbClr val="000000"/>
                          </a:solidFill>
                          <a:effectLst/>
                          <a:latin typeface="Calibri" pitchFamily="34" charset="0"/>
                          <a:cs typeface="Calibri" pitchFamily="34" charset="0"/>
                        </a:rPr>
                        <a:t>10</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c>
                  <a:txBody>
                    <a:bodyPr/>
                    <a:lstStyle/>
                    <a:p>
                      <a:pPr marL="225425" marR="0" lvl="0" indent="0" algn="just"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smtClean="0">
                          <a:ln>
                            <a:noFill/>
                          </a:ln>
                          <a:solidFill>
                            <a:srgbClr val="000000"/>
                          </a:solidFill>
                          <a:effectLst/>
                          <a:latin typeface="Calibri" pitchFamily="34" charset="0"/>
                          <a:cs typeface="Calibri" pitchFamily="34" charset="0"/>
                        </a:rPr>
                        <a:t>6mois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r>
              <a:tr h="354013">
                <a:tc>
                  <a:txBody>
                    <a:bodyPr/>
                    <a:lstStyle/>
                    <a:p>
                      <a:pPr marL="225425" marR="0" lvl="0" indent="0" algn="just"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dirty="0" smtClean="0">
                          <a:ln>
                            <a:noFill/>
                          </a:ln>
                          <a:solidFill>
                            <a:srgbClr val="000000"/>
                          </a:solidFill>
                          <a:effectLst/>
                          <a:latin typeface="Calibri" pitchFamily="34" charset="0"/>
                          <a:cs typeface="Calibri" pitchFamily="34" charset="0"/>
                        </a:rPr>
                        <a:t>Menuiserie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0F4"/>
                    </a:solidFill>
                  </a:tcPr>
                </a:tc>
                <a:tc>
                  <a:txBody>
                    <a:bodyPr/>
                    <a:lstStyle/>
                    <a:p>
                      <a:pPr marL="225425" marR="0" lvl="0" indent="0" algn="ctr"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smtClean="0">
                          <a:ln>
                            <a:noFill/>
                          </a:ln>
                          <a:solidFill>
                            <a:srgbClr val="000000"/>
                          </a:solidFill>
                          <a:effectLst/>
                          <a:latin typeface="Calibri" pitchFamily="34" charset="0"/>
                          <a:cs typeface="Calibri" pitchFamily="34" charset="0"/>
                        </a:rPr>
                        <a:t>08</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0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1" i="0" u="none" strike="noStrike" cap="none" normalizeH="0" baseline="0" smtClean="0">
                        <a:ln>
                          <a:noFill/>
                        </a:ln>
                        <a:solidFill>
                          <a:srgbClr val="000000"/>
                        </a:solidFill>
                        <a:effectLst/>
                        <a:latin typeface="Lucida Sans Unicode" pitchFamily="34"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0F4"/>
                    </a:solidFill>
                  </a:tcPr>
                </a:tc>
                <a:tc>
                  <a:txBody>
                    <a:bodyPr/>
                    <a:lstStyle/>
                    <a:p>
                      <a:pPr marL="225425" marR="0" lvl="0" indent="0" algn="just"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smtClean="0">
                          <a:ln>
                            <a:noFill/>
                          </a:ln>
                          <a:solidFill>
                            <a:srgbClr val="000000"/>
                          </a:solidFill>
                          <a:effectLst/>
                          <a:latin typeface="Calibri" pitchFamily="34" charset="0"/>
                          <a:cs typeface="Calibri" pitchFamily="34" charset="0"/>
                        </a:rPr>
                        <a:t>1 mois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0F4"/>
                    </a:solidFill>
                  </a:tcPr>
                </a:tc>
              </a:tr>
              <a:tr h="354013">
                <a:tc>
                  <a:txBody>
                    <a:bodyPr/>
                    <a:lstStyle/>
                    <a:p>
                      <a:pPr marL="225425" marR="0" lvl="0" indent="0" algn="just"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dirty="0" smtClean="0">
                          <a:ln>
                            <a:noFill/>
                          </a:ln>
                          <a:solidFill>
                            <a:srgbClr val="000000"/>
                          </a:solidFill>
                          <a:effectLst/>
                          <a:latin typeface="Calibri" pitchFamily="34" charset="0"/>
                          <a:cs typeface="Calibri" pitchFamily="34" charset="0"/>
                        </a:rPr>
                        <a:t>Arts plastics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c>
                  <a:txBody>
                    <a:bodyPr/>
                    <a:lstStyle/>
                    <a:p>
                      <a:pPr marL="225425" marR="0" lvl="0" indent="0" algn="ctr"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smtClean="0">
                          <a:ln>
                            <a:noFill/>
                          </a:ln>
                          <a:solidFill>
                            <a:srgbClr val="000000"/>
                          </a:solidFill>
                          <a:effectLst/>
                          <a:latin typeface="Calibri" pitchFamily="34" charset="0"/>
                          <a:cs typeface="Calibri" pitchFamily="34" charset="0"/>
                        </a:rPr>
                        <a:t>11</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c>
                  <a:txBody>
                    <a:bodyPr/>
                    <a:lstStyle/>
                    <a:p>
                      <a:pPr marL="225425" marR="0" lvl="0" indent="0" algn="ctr"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smtClean="0">
                          <a:ln>
                            <a:noFill/>
                          </a:ln>
                          <a:solidFill>
                            <a:srgbClr val="000000"/>
                          </a:solidFill>
                          <a:effectLst/>
                          <a:latin typeface="Calibri" pitchFamily="34" charset="0"/>
                          <a:cs typeface="Calibri" pitchFamily="34" charset="0"/>
                        </a:rPr>
                        <a:t>07</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c>
                  <a:txBody>
                    <a:bodyPr/>
                    <a:lstStyle/>
                    <a:p>
                      <a:pPr marL="225425" marR="0" lvl="0" indent="0" algn="just"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smtClean="0">
                          <a:ln>
                            <a:noFill/>
                          </a:ln>
                          <a:solidFill>
                            <a:srgbClr val="000000"/>
                          </a:solidFill>
                          <a:effectLst/>
                          <a:latin typeface="Calibri" pitchFamily="34" charset="0"/>
                          <a:cs typeface="Calibri" pitchFamily="34" charset="0"/>
                        </a:rPr>
                        <a:t>6 mois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r>
              <a:tr h="354013">
                <a:tc>
                  <a:txBody>
                    <a:bodyPr/>
                    <a:lstStyle/>
                    <a:p>
                      <a:pPr marL="225425" marR="0" lvl="0" indent="0" algn="just"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dirty="0" smtClean="0">
                          <a:ln>
                            <a:noFill/>
                          </a:ln>
                          <a:solidFill>
                            <a:srgbClr val="000000"/>
                          </a:solidFill>
                          <a:effectLst/>
                          <a:latin typeface="Calibri" pitchFamily="34" charset="0"/>
                          <a:cs typeface="Calibri" pitchFamily="34" charset="0"/>
                        </a:rPr>
                        <a:t>Informatique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0F4"/>
                    </a:solidFill>
                  </a:tcPr>
                </a:tc>
                <a:tc>
                  <a:txBody>
                    <a:bodyPr/>
                    <a:lstStyle/>
                    <a:p>
                      <a:pPr marL="225425" marR="0" lvl="0" indent="0" algn="ctr"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smtClean="0">
                          <a:ln>
                            <a:noFill/>
                          </a:ln>
                          <a:solidFill>
                            <a:srgbClr val="000000"/>
                          </a:solidFill>
                          <a:effectLst/>
                          <a:latin typeface="Calibri" pitchFamily="34" charset="0"/>
                          <a:cs typeface="Calibri" pitchFamily="34" charset="0"/>
                        </a:rPr>
                        <a:t>09</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0F4"/>
                    </a:solidFill>
                  </a:tcPr>
                </a:tc>
                <a:tc>
                  <a:txBody>
                    <a:bodyPr/>
                    <a:lstStyle/>
                    <a:p>
                      <a:pPr marL="225425" marR="0" lvl="0" indent="0" algn="ctr"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smtClean="0">
                          <a:ln>
                            <a:noFill/>
                          </a:ln>
                          <a:solidFill>
                            <a:srgbClr val="000000"/>
                          </a:solidFill>
                          <a:effectLst/>
                          <a:latin typeface="Calibri" pitchFamily="34" charset="0"/>
                          <a:cs typeface="Calibri" pitchFamily="34" charset="0"/>
                        </a:rPr>
                        <a:t>09</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0F4"/>
                    </a:solidFill>
                  </a:tcPr>
                </a:tc>
                <a:tc>
                  <a:txBody>
                    <a:bodyPr/>
                    <a:lstStyle/>
                    <a:p>
                      <a:pPr marL="225425" marR="0" lvl="0" indent="0" algn="just"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smtClean="0">
                          <a:ln>
                            <a:noFill/>
                          </a:ln>
                          <a:solidFill>
                            <a:srgbClr val="000000"/>
                          </a:solidFill>
                          <a:effectLst/>
                          <a:latin typeface="Calibri" pitchFamily="34" charset="0"/>
                          <a:cs typeface="Calibri" pitchFamily="34" charset="0"/>
                        </a:rPr>
                        <a:t>6 mois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0F4"/>
                    </a:solidFill>
                  </a:tcPr>
                </a:tc>
              </a:tr>
              <a:tr h="354013">
                <a:tc>
                  <a:txBody>
                    <a:bodyPr/>
                    <a:lstStyle/>
                    <a:p>
                      <a:pPr marL="225425" marR="0" lvl="0" indent="0" algn="just" defTabSz="914400" rtl="0" eaLnBrk="1" fontAlgn="base" latinLnBrk="0" hangingPunct="1">
                        <a:lnSpc>
                          <a:spcPct val="100000"/>
                        </a:lnSpc>
                        <a:spcBef>
                          <a:spcPct val="0"/>
                        </a:spcBef>
                        <a:spcAft>
                          <a:spcPct val="0"/>
                        </a:spcAft>
                        <a:buClrTx/>
                        <a:buSzTx/>
                        <a:buFontTx/>
                        <a:buNone/>
                        <a:tabLst/>
                      </a:pPr>
                      <a:endParaRPr kumimoji="0" lang="fr-FR" sz="1800" b="1" i="0" u="none" strike="noStrike" cap="none" normalizeH="0" baseline="0" smtClean="0">
                        <a:ln>
                          <a:noFill/>
                        </a:ln>
                        <a:solidFill>
                          <a:srgbClr val="000000"/>
                        </a:solidFill>
                        <a:effectLst/>
                        <a:latin typeface="Calibri" pitchFamily="34" charset="0"/>
                        <a:cs typeface="Calibri"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c gridSpan="2">
                  <a:txBody>
                    <a:bodyPr/>
                    <a:lstStyle/>
                    <a:p>
                      <a:pPr marL="225425" marR="0" lvl="0" indent="0" algn="ctr"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smtClean="0">
                          <a:ln>
                            <a:noFill/>
                          </a:ln>
                          <a:solidFill>
                            <a:srgbClr val="000000"/>
                          </a:solidFill>
                          <a:effectLst/>
                          <a:latin typeface="Calibri" pitchFamily="34" charset="0"/>
                          <a:cs typeface="Calibri" pitchFamily="34" charset="0"/>
                        </a:rPr>
                        <a:t>Aveugles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c hMerge="1">
                  <a:txBody>
                    <a:bodyPr/>
                    <a:lstStyle/>
                    <a:p>
                      <a:endParaRPr lang="fr-FR"/>
                    </a:p>
                  </a:txBody>
                  <a:tcPr/>
                </a:tc>
                <a:tc>
                  <a:txBody>
                    <a:bodyPr/>
                    <a:lstStyle/>
                    <a:p>
                      <a:pPr marL="225425" marR="0" lvl="0" indent="0" algn="just" defTabSz="914400" rtl="0" eaLnBrk="1" fontAlgn="base" latinLnBrk="0" hangingPunct="1">
                        <a:lnSpc>
                          <a:spcPct val="100000"/>
                        </a:lnSpc>
                        <a:spcBef>
                          <a:spcPct val="0"/>
                        </a:spcBef>
                        <a:spcAft>
                          <a:spcPct val="0"/>
                        </a:spcAft>
                        <a:buClrTx/>
                        <a:buSzTx/>
                        <a:buFontTx/>
                        <a:buNone/>
                        <a:tabLst/>
                      </a:pPr>
                      <a:endParaRPr kumimoji="0" lang="fr-FR" sz="1800" b="1" i="0" u="none" strike="noStrike" cap="none" normalizeH="0" baseline="0" smtClean="0">
                        <a:ln>
                          <a:noFill/>
                        </a:ln>
                        <a:solidFill>
                          <a:srgbClr val="000000"/>
                        </a:solidFill>
                        <a:effectLst/>
                        <a:latin typeface="Calibri" pitchFamily="34" charset="0"/>
                        <a:cs typeface="Calibri"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r>
              <a:tr h="354013">
                <a:tc>
                  <a:txBody>
                    <a:bodyPr/>
                    <a:lstStyle/>
                    <a:p>
                      <a:pPr marL="225425" marR="0" lvl="0" indent="0" algn="just" defTabSz="914400" rtl="0" eaLnBrk="1" fontAlgn="base" latinLnBrk="0" hangingPunct="1">
                        <a:lnSpc>
                          <a:spcPct val="100000"/>
                        </a:lnSpc>
                        <a:spcBef>
                          <a:spcPct val="0"/>
                        </a:spcBef>
                        <a:spcAft>
                          <a:spcPct val="0"/>
                        </a:spcAft>
                        <a:buClrTx/>
                        <a:buSzTx/>
                        <a:buFontTx/>
                        <a:buNone/>
                        <a:tabLst/>
                      </a:pPr>
                      <a:endParaRPr kumimoji="0" lang="fr-FR" sz="1800" b="1" i="0" u="none" strike="noStrike" cap="none" normalizeH="0" baseline="0" dirty="0" smtClean="0">
                        <a:ln>
                          <a:noFill/>
                        </a:ln>
                        <a:solidFill>
                          <a:srgbClr val="000000"/>
                        </a:solidFill>
                        <a:effectLst/>
                        <a:latin typeface="Calibri" pitchFamily="34" charset="0"/>
                        <a:cs typeface="Calibri"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0F4"/>
                    </a:solidFill>
                  </a:tcPr>
                </a:tc>
                <a:tc>
                  <a:txBody>
                    <a:bodyPr/>
                    <a:lstStyle/>
                    <a:p>
                      <a:pPr marL="225425" marR="0" lvl="0" indent="0" algn="just"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smtClean="0">
                          <a:ln>
                            <a:noFill/>
                          </a:ln>
                          <a:solidFill>
                            <a:srgbClr val="000000"/>
                          </a:solidFill>
                          <a:effectLst/>
                          <a:latin typeface="Calibri" pitchFamily="34" charset="0"/>
                          <a:cs typeface="Calibri" pitchFamily="34" charset="0"/>
                        </a:rPr>
                        <a:t>Garçons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0F4"/>
                    </a:solidFill>
                  </a:tcPr>
                </a:tc>
                <a:tc>
                  <a:txBody>
                    <a:bodyPr/>
                    <a:lstStyle/>
                    <a:p>
                      <a:pPr marL="225425" marR="0" lvl="0" indent="0" algn="just"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smtClean="0">
                          <a:ln>
                            <a:noFill/>
                          </a:ln>
                          <a:solidFill>
                            <a:srgbClr val="000000"/>
                          </a:solidFill>
                          <a:effectLst/>
                          <a:latin typeface="Calibri" pitchFamily="34" charset="0"/>
                          <a:cs typeface="Calibri" pitchFamily="34" charset="0"/>
                        </a:rPr>
                        <a:t>filles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0F4"/>
                    </a:solidFill>
                  </a:tcPr>
                </a:tc>
                <a:tc>
                  <a:txBody>
                    <a:bodyPr/>
                    <a:lstStyle/>
                    <a:p>
                      <a:pPr marL="225425" marR="0" lvl="0" indent="0" algn="just" defTabSz="914400" rtl="0" eaLnBrk="1" fontAlgn="base" latinLnBrk="0" hangingPunct="1">
                        <a:lnSpc>
                          <a:spcPct val="100000"/>
                        </a:lnSpc>
                        <a:spcBef>
                          <a:spcPct val="0"/>
                        </a:spcBef>
                        <a:spcAft>
                          <a:spcPct val="0"/>
                        </a:spcAft>
                        <a:buClrTx/>
                        <a:buSzTx/>
                        <a:buFontTx/>
                        <a:buNone/>
                        <a:tabLst/>
                      </a:pPr>
                      <a:endParaRPr kumimoji="0" lang="fr-FR" sz="1800" b="1" i="0" u="none" strike="noStrike" cap="none" normalizeH="0" baseline="0" smtClean="0">
                        <a:ln>
                          <a:noFill/>
                        </a:ln>
                        <a:solidFill>
                          <a:srgbClr val="000000"/>
                        </a:solidFill>
                        <a:effectLst/>
                        <a:latin typeface="Calibri" pitchFamily="34" charset="0"/>
                        <a:cs typeface="Calibri"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0F4"/>
                    </a:solidFill>
                  </a:tcPr>
                </a:tc>
              </a:tr>
              <a:tr h="548639">
                <a:tc>
                  <a:txBody>
                    <a:bodyPr/>
                    <a:lstStyle/>
                    <a:p>
                      <a:pPr marL="225425" marR="0" lvl="0" indent="0" algn="just"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dirty="0" smtClean="0">
                          <a:ln>
                            <a:noFill/>
                          </a:ln>
                          <a:solidFill>
                            <a:srgbClr val="000000"/>
                          </a:solidFill>
                          <a:effectLst/>
                          <a:latin typeface="Calibri" pitchFamily="34" charset="0"/>
                          <a:cs typeface="Calibri" pitchFamily="34" charset="0"/>
                        </a:rPr>
                        <a:t>Informatique adaptée aux aveugles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c>
                  <a:txBody>
                    <a:bodyPr/>
                    <a:lstStyle/>
                    <a:p>
                      <a:pPr marL="225425" marR="0" lvl="0" indent="0" algn="ctr"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smtClean="0">
                          <a:ln>
                            <a:noFill/>
                          </a:ln>
                          <a:solidFill>
                            <a:srgbClr val="000000"/>
                          </a:solidFill>
                          <a:effectLst/>
                          <a:latin typeface="Calibri" pitchFamily="34" charset="0"/>
                          <a:cs typeface="Calibri" pitchFamily="34" charset="0"/>
                        </a:rPr>
                        <a:t>11</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c>
                  <a:txBody>
                    <a:bodyPr/>
                    <a:lstStyle/>
                    <a:p>
                      <a:pPr marL="225425" marR="0" lvl="0" indent="0" algn="ctr"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smtClean="0">
                          <a:ln>
                            <a:noFill/>
                          </a:ln>
                          <a:solidFill>
                            <a:srgbClr val="000000"/>
                          </a:solidFill>
                          <a:effectLst/>
                          <a:latin typeface="Calibri" pitchFamily="34" charset="0"/>
                          <a:cs typeface="Calibri" pitchFamily="34" charset="0"/>
                        </a:rPr>
                        <a:t>09</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c>
                  <a:txBody>
                    <a:bodyPr/>
                    <a:lstStyle/>
                    <a:p>
                      <a:pPr marL="225425" marR="0" lvl="0" indent="0" algn="just"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smtClean="0">
                          <a:ln>
                            <a:noFill/>
                          </a:ln>
                          <a:solidFill>
                            <a:srgbClr val="000000"/>
                          </a:solidFill>
                          <a:effectLst/>
                          <a:latin typeface="Calibri" pitchFamily="34" charset="0"/>
                          <a:cs typeface="Calibri" pitchFamily="34" charset="0"/>
                        </a:rPr>
                        <a:t>15 jours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r>
              <a:tr h="354013">
                <a:tc>
                  <a:txBody>
                    <a:bodyPr/>
                    <a:lstStyle/>
                    <a:p>
                      <a:pPr marL="225425" marR="0" lvl="0" indent="0" algn="just"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dirty="0" smtClean="0">
                          <a:ln>
                            <a:noFill/>
                          </a:ln>
                          <a:solidFill>
                            <a:srgbClr val="000000"/>
                          </a:solidFill>
                          <a:effectLst/>
                          <a:latin typeface="Calibri" pitchFamily="34" charset="0"/>
                          <a:cs typeface="Calibri" pitchFamily="34" charset="0"/>
                        </a:rPr>
                        <a:t>Tissage de grillage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0F4"/>
                    </a:solidFill>
                  </a:tcPr>
                </a:tc>
                <a:tc>
                  <a:txBody>
                    <a:bodyPr/>
                    <a:lstStyle/>
                    <a:p>
                      <a:pPr marL="225425" marR="0" lvl="0" indent="0" algn="ctr"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smtClean="0">
                          <a:ln>
                            <a:noFill/>
                          </a:ln>
                          <a:solidFill>
                            <a:srgbClr val="000000"/>
                          </a:solidFill>
                          <a:effectLst/>
                          <a:latin typeface="Calibri" pitchFamily="34" charset="0"/>
                          <a:cs typeface="Calibri" pitchFamily="34" charset="0"/>
                        </a:rPr>
                        <a:t>10</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0F4"/>
                    </a:solidFill>
                  </a:tcPr>
                </a:tc>
                <a:tc>
                  <a:txBody>
                    <a:bodyPr/>
                    <a:lstStyle/>
                    <a:p>
                      <a:pPr marL="225425" marR="0" lvl="0" indent="0" algn="ctr"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smtClean="0">
                          <a:ln>
                            <a:noFill/>
                          </a:ln>
                          <a:solidFill>
                            <a:srgbClr val="000000"/>
                          </a:solidFill>
                          <a:effectLst/>
                          <a:latin typeface="Calibri" pitchFamily="34" charset="0"/>
                          <a:cs typeface="Calibri" pitchFamily="34" charset="0"/>
                        </a:rPr>
                        <a:t>00</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0F4"/>
                    </a:solidFill>
                  </a:tcPr>
                </a:tc>
                <a:tc>
                  <a:txBody>
                    <a:bodyPr/>
                    <a:lstStyle/>
                    <a:p>
                      <a:pPr marL="225425" marR="0" lvl="0" indent="0" algn="just"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smtClean="0">
                          <a:ln>
                            <a:noFill/>
                          </a:ln>
                          <a:solidFill>
                            <a:srgbClr val="000000"/>
                          </a:solidFill>
                          <a:effectLst/>
                          <a:latin typeface="Calibri" pitchFamily="34" charset="0"/>
                          <a:cs typeface="Calibri" pitchFamily="34" charset="0"/>
                        </a:rPr>
                        <a:t>6 mois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0F4"/>
                    </a:solidFill>
                  </a:tcPr>
                </a:tc>
              </a:tr>
              <a:tr h="354013">
                <a:tc>
                  <a:txBody>
                    <a:bodyPr/>
                    <a:lstStyle/>
                    <a:p>
                      <a:pPr marL="225425" marR="0" lvl="0" indent="0" algn="just" defTabSz="914400" rtl="0" eaLnBrk="1" fontAlgn="base" latinLnBrk="0" hangingPunct="1">
                        <a:lnSpc>
                          <a:spcPct val="100000"/>
                        </a:lnSpc>
                        <a:spcBef>
                          <a:spcPct val="0"/>
                        </a:spcBef>
                        <a:spcAft>
                          <a:spcPct val="0"/>
                        </a:spcAft>
                        <a:buClrTx/>
                        <a:buSzTx/>
                        <a:buFontTx/>
                        <a:buNone/>
                        <a:tabLst/>
                      </a:pPr>
                      <a:endParaRPr kumimoji="0" lang="fr-FR" sz="1800" b="1" i="0" u="none" strike="noStrike" cap="none" normalizeH="0" baseline="0" dirty="0" smtClean="0">
                        <a:ln>
                          <a:noFill/>
                        </a:ln>
                        <a:solidFill>
                          <a:srgbClr val="000000"/>
                        </a:solidFill>
                        <a:effectLst/>
                        <a:latin typeface="Calibri" pitchFamily="34" charset="0"/>
                        <a:cs typeface="Calibri"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c>
                  <a:txBody>
                    <a:bodyPr/>
                    <a:lstStyle/>
                    <a:p>
                      <a:pPr marL="225425" marR="0" lvl="0" indent="0" algn="ctr"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smtClean="0">
                          <a:ln>
                            <a:noFill/>
                          </a:ln>
                          <a:solidFill>
                            <a:srgbClr val="000000"/>
                          </a:solidFill>
                          <a:effectLst/>
                          <a:latin typeface="Calibri" pitchFamily="34" charset="0"/>
                          <a:cs typeface="Calibri" pitchFamily="34" charset="0"/>
                        </a:rPr>
                        <a:t>49</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c>
                  <a:txBody>
                    <a:bodyPr/>
                    <a:lstStyle/>
                    <a:p>
                      <a:pPr marL="225425" marR="0" lvl="0" indent="0" algn="ctr"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dirty="0" smtClean="0">
                          <a:ln>
                            <a:noFill/>
                          </a:ln>
                          <a:solidFill>
                            <a:srgbClr val="000000"/>
                          </a:solidFill>
                          <a:effectLst/>
                          <a:latin typeface="Calibri" pitchFamily="34" charset="0"/>
                          <a:cs typeface="Calibri" pitchFamily="34" charset="0"/>
                        </a:rPr>
                        <a:t>35</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c>
                  <a:txBody>
                    <a:bodyPr/>
                    <a:lstStyle/>
                    <a:p>
                      <a:pPr marL="225425" marR="0" lvl="0" indent="0" algn="just" defTabSz="914400" rtl="0" eaLnBrk="1" fontAlgn="base" latinLnBrk="0" hangingPunct="1">
                        <a:lnSpc>
                          <a:spcPct val="100000"/>
                        </a:lnSpc>
                        <a:spcBef>
                          <a:spcPct val="0"/>
                        </a:spcBef>
                        <a:spcAft>
                          <a:spcPct val="0"/>
                        </a:spcAft>
                        <a:buClrTx/>
                        <a:buSzTx/>
                        <a:buFontTx/>
                        <a:buNone/>
                        <a:tabLst/>
                      </a:pPr>
                      <a:endParaRPr kumimoji="0" lang="fr-FR" sz="1800" b="1" i="0" u="none" strike="noStrike" cap="none" normalizeH="0" baseline="0" dirty="0" smtClean="0">
                        <a:ln>
                          <a:noFill/>
                        </a:ln>
                        <a:solidFill>
                          <a:srgbClr val="000000"/>
                        </a:solidFill>
                        <a:effectLst/>
                        <a:latin typeface="Calibri" pitchFamily="34" charset="0"/>
                        <a:cs typeface="Calibri"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r>
              <a:tr h="354013">
                <a:tc>
                  <a:txBody>
                    <a:bodyPr/>
                    <a:lstStyle/>
                    <a:p>
                      <a:pPr marL="225425" marR="0" lvl="0" indent="0" algn="ctr"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dirty="0" smtClean="0">
                          <a:ln>
                            <a:noFill/>
                          </a:ln>
                          <a:solidFill>
                            <a:srgbClr val="000000"/>
                          </a:solidFill>
                          <a:effectLst/>
                          <a:latin typeface="Calibri" pitchFamily="34" charset="0"/>
                          <a:cs typeface="Calibri" pitchFamily="34" charset="0"/>
                        </a:rPr>
                        <a:t>Total</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0F4"/>
                    </a:solidFill>
                  </a:tcPr>
                </a:tc>
                <a:tc gridSpan="2">
                  <a:txBody>
                    <a:bodyPr/>
                    <a:lstStyle/>
                    <a:p>
                      <a:pPr marL="225425" marR="0" lvl="0" indent="0" algn="ctr"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dirty="0" smtClean="0">
                          <a:ln>
                            <a:noFill/>
                          </a:ln>
                          <a:solidFill>
                            <a:srgbClr val="000000"/>
                          </a:solidFill>
                          <a:effectLst/>
                          <a:latin typeface="Calibri" pitchFamily="34" charset="0"/>
                          <a:cs typeface="Calibri" pitchFamily="34" charset="0"/>
                        </a:rPr>
                        <a:t>84</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0F4"/>
                    </a:solidFill>
                  </a:tcPr>
                </a:tc>
                <a:tc hMerge="1">
                  <a:txBody>
                    <a:bodyPr/>
                    <a:lstStyle/>
                    <a:p>
                      <a:endParaRPr lang="fr-FR"/>
                    </a:p>
                  </a:txBody>
                  <a:tcPr/>
                </a:tc>
                <a:tc>
                  <a:txBody>
                    <a:bodyPr/>
                    <a:lstStyle/>
                    <a:p>
                      <a:pPr marL="225425" marR="0" lvl="0" indent="0" algn="ctr" defTabSz="914400" rtl="0" eaLnBrk="1" fontAlgn="base" latinLnBrk="0" hangingPunct="1">
                        <a:lnSpc>
                          <a:spcPct val="100000"/>
                        </a:lnSpc>
                        <a:spcBef>
                          <a:spcPct val="0"/>
                        </a:spcBef>
                        <a:spcAft>
                          <a:spcPct val="0"/>
                        </a:spcAft>
                        <a:buClrTx/>
                        <a:buSzTx/>
                        <a:buFontTx/>
                        <a:buNone/>
                        <a:tabLst/>
                      </a:pPr>
                      <a:endParaRPr kumimoji="0" lang="fr-FR" sz="1800" b="1" i="0" u="none" strike="noStrike" cap="none" normalizeH="0" baseline="0" dirty="0" smtClean="0">
                        <a:ln>
                          <a:noFill/>
                        </a:ln>
                        <a:solidFill>
                          <a:srgbClr val="000000"/>
                        </a:solidFill>
                        <a:effectLst/>
                        <a:latin typeface="Calibri" pitchFamily="34" charset="0"/>
                        <a:cs typeface="Calibri"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0F4"/>
                    </a:solidFill>
                  </a:tcPr>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457200" y="1219200"/>
          <a:ext cx="8458200" cy="5410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re 2"/>
          <p:cNvSpPr>
            <a:spLocks noGrp="1"/>
          </p:cNvSpPr>
          <p:nvPr>
            <p:ph type="title"/>
          </p:nvPr>
        </p:nvSpPr>
        <p:spPr>
          <a:xfrm>
            <a:off x="457200" y="274638"/>
            <a:ext cx="8229600" cy="944562"/>
          </a:xfrm>
        </p:spPr>
        <p:txBody>
          <a:bodyPr>
            <a:normAutofit fontScale="90000"/>
          </a:bodyPr>
          <a:lstStyle/>
          <a:p>
            <a:pPr>
              <a:defRPr/>
            </a:pPr>
            <a:r>
              <a:rPr lang="fr-FR" sz="2700" dirty="0" smtClean="0"/>
              <a:t/>
            </a:r>
            <a:br>
              <a:rPr lang="fr-FR" sz="2700" dirty="0" smtClean="0"/>
            </a:br>
            <a:r>
              <a:rPr lang="fr-FR" sz="2700" dirty="0" smtClean="0"/>
              <a:t/>
            </a:r>
            <a:br>
              <a:rPr lang="fr-FR" sz="2700" dirty="0" smtClean="0"/>
            </a:br>
            <a:r>
              <a:rPr lang="fr-FR" sz="2700" dirty="0" smtClean="0"/>
              <a:t/>
            </a:r>
            <a:br>
              <a:rPr lang="fr-FR" sz="2700" dirty="0" smtClean="0"/>
            </a:br>
            <a:r>
              <a:rPr lang="fr-FR" sz="2200" dirty="0" smtClean="0"/>
              <a:t>2.2.2.3. Programmes d’insertion initiés par les organisations de personnes handicapées </a:t>
            </a:r>
            <a:r>
              <a:rPr lang="fr-FR" dirty="0" smtClean="0"/>
              <a:t/>
            </a:r>
            <a:br>
              <a:rPr lang="fr-FR" dirty="0" smtClean="0"/>
            </a:br>
            <a:r>
              <a:rPr lang="fr-FR" dirty="0" smtClean="0"/>
              <a:t> </a:t>
            </a:r>
            <a:br>
              <a:rPr lang="fr-FR" dirty="0" smtClean="0"/>
            </a:br>
            <a:endParaRPr lang="fr-F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304800" y="685800"/>
          <a:ext cx="8458200" cy="6172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re 2"/>
          <p:cNvSpPr>
            <a:spLocks noGrp="1"/>
          </p:cNvSpPr>
          <p:nvPr>
            <p:ph type="title"/>
          </p:nvPr>
        </p:nvSpPr>
        <p:spPr>
          <a:xfrm>
            <a:off x="457200" y="381000"/>
            <a:ext cx="8229600" cy="609600"/>
          </a:xfrm>
        </p:spPr>
        <p:txBody>
          <a:bodyPr>
            <a:normAutofit fontScale="90000"/>
          </a:bodyPr>
          <a:lstStyle/>
          <a:p>
            <a:pPr>
              <a:defRPr/>
            </a:pPr>
            <a:r>
              <a:rPr lang="fr-FR" sz="2400" dirty="0" smtClean="0"/>
              <a:t/>
            </a:r>
            <a:br>
              <a:rPr lang="fr-FR" sz="2400" dirty="0" smtClean="0"/>
            </a:br>
            <a:r>
              <a:rPr lang="fr-FR" sz="2400" dirty="0" smtClean="0"/>
              <a:t/>
            </a:r>
            <a:br>
              <a:rPr lang="fr-FR" sz="2400" dirty="0" smtClean="0"/>
            </a:br>
            <a:r>
              <a:rPr lang="fr-FR" sz="2200" dirty="0" smtClean="0"/>
              <a:t>2.2.3. Les activités visant à promouvoir l’accès </a:t>
            </a:r>
            <a:br>
              <a:rPr lang="fr-FR" sz="2200" dirty="0" smtClean="0"/>
            </a:br>
            <a:r>
              <a:rPr lang="fr-FR" sz="2200" dirty="0" smtClean="0"/>
              <a:t>des personnes handicapées à l’emploi :</a:t>
            </a:r>
            <a:r>
              <a:rPr lang="fr-FR" dirty="0" smtClean="0"/>
              <a:t/>
            </a:r>
            <a:br>
              <a:rPr lang="fr-FR" dirty="0" smtClean="0"/>
            </a:br>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ChangeArrowheads="1"/>
          </p:cNvSpPr>
          <p:nvPr>
            <p:ph type="title"/>
          </p:nvPr>
        </p:nvSpPr>
        <p:spPr bwMode="auto">
          <a:xfrm>
            <a:off x="0" y="0"/>
            <a:ext cx="9143999" cy="914400"/>
          </a:xfrm>
          <a:solidFill>
            <a:schemeClr val="bg2">
              <a:alpha val="68000"/>
            </a:schemeClr>
          </a:solidFill>
          <a:ln>
            <a:miter lim="800000"/>
            <a:headEnd/>
            <a:tailEnd/>
          </a:ln>
        </p:spPr>
        <p:txBody>
          <a:bodyPr wrap="square" lIns="91440" tIns="45720" rIns="91440" bIns="45720" numCol="1" anchor="t" anchorCtr="0" compatLnSpc="1">
            <a:prstTxWarp prst="textNoShape">
              <a:avLst/>
            </a:prstTxWarp>
            <a:noAutofit/>
          </a:bodyPr>
          <a:lstStyle/>
          <a:p>
            <a:pPr algn="ctr">
              <a:defRPr/>
            </a:pPr>
            <a:r>
              <a:rPr lang="fr-FR" sz="3600" dirty="0" smtClean="0">
                <a:latin typeface="Garamond" pitchFamily="18" charset="0"/>
              </a:rPr>
              <a:t> </a:t>
            </a:r>
            <a:r>
              <a:rPr lang="fr-FR" sz="3200" dirty="0" smtClean="0">
                <a:latin typeface="Garamond" pitchFamily="18" charset="0"/>
              </a:rPr>
              <a:t>Plan de la présentation</a:t>
            </a:r>
            <a:endParaRPr lang="fr-FR" sz="3200" dirty="0">
              <a:latin typeface="Garamond" pitchFamily="18" charset="0"/>
            </a:endParaRPr>
          </a:p>
        </p:txBody>
      </p:sp>
      <p:sp>
        <p:nvSpPr>
          <p:cNvPr id="166915" name="Rectangle 3"/>
          <p:cNvSpPr>
            <a:spLocks noGrp="1" noChangeArrowheads="1"/>
          </p:cNvSpPr>
          <p:nvPr>
            <p:ph type="body" idx="1"/>
          </p:nvPr>
        </p:nvSpPr>
        <p:spPr>
          <a:xfrm>
            <a:off x="0" y="990600"/>
            <a:ext cx="9144000" cy="5867400"/>
          </a:xfrm>
          <a:solidFill>
            <a:schemeClr val="bg2">
              <a:alpha val="47058"/>
            </a:schemeClr>
          </a:solidFill>
        </p:spPr>
        <p:txBody>
          <a:bodyPr/>
          <a:lstStyle/>
          <a:p>
            <a:pPr algn="just">
              <a:buFont typeface="Wingdings 3" pitchFamily="18" charset="2"/>
              <a:buNone/>
              <a:defRPr/>
            </a:pPr>
            <a:endParaRPr lang="fr-FR" sz="1050" dirty="0" smtClean="0"/>
          </a:p>
          <a:p>
            <a:pPr algn="just">
              <a:buFont typeface="Wingdings 3" pitchFamily="18" charset="2"/>
              <a:buNone/>
              <a:defRPr/>
            </a:pPr>
            <a:r>
              <a:rPr lang="fr-FR" sz="1650" b="1" dirty="0" smtClean="0"/>
              <a:t>Quelques statistiques relatives aux personnes handicapées </a:t>
            </a:r>
          </a:p>
          <a:p>
            <a:pPr algn="just">
              <a:buFont typeface="Wingdings 3" pitchFamily="18" charset="2"/>
              <a:buNone/>
              <a:defRPr/>
            </a:pPr>
            <a:endParaRPr lang="fr-FR" sz="1000" b="1" dirty="0" smtClean="0"/>
          </a:p>
          <a:p>
            <a:pPr algn="just">
              <a:buFont typeface="Wingdings 3" pitchFamily="18" charset="2"/>
              <a:buNone/>
              <a:defRPr/>
            </a:pPr>
            <a:r>
              <a:rPr lang="fr-FR" sz="1650" b="1" dirty="0" smtClean="0"/>
              <a:t>1.Introduction </a:t>
            </a:r>
          </a:p>
          <a:p>
            <a:pPr algn="just">
              <a:buFont typeface="Wingdings 3" pitchFamily="18" charset="2"/>
              <a:buNone/>
              <a:defRPr/>
            </a:pPr>
            <a:endParaRPr lang="fr-FR" sz="1000" b="1" dirty="0" smtClean="0"/>
          </a:p>
          <a:p>
            <a:pPr algn="just">
              <a:buFont typeface="Wingdings 3" pitchFamily="18" charset="2"/>
              <a:buNone/>
              <a:defRPr/>
            </a:pPr>
            <a:r>
              <a:rPr lang="fr-FR" sz="1650" b="1" dirty="0" smtClean="0"/>
              <a:t>2.Expérience en matière d’emploi des personnes handicapées</a:t>
            </a:r>
          </a:p>
          <a:p>
            <a:pPr algn="just">
              <a:buFontTx/>
              <a:buNone/>
              <a:defRPr/>
            </a:pPr>
            <a:r>
              <a:rPr lang="fr-FR" sz="1650" b="1" dirty="0" smtClean="0"/>
              <a:t>2.1Mesures prises au niveau réglementaire</a:t>
            </a:r>
          </a:p>
          <a:p>
            <a:pPr algn="just">
              <a:buFontTx/>
              <a:buNone/>
              <a:defRPr/>
            </a:pPr>
            <a:r>
              <a:rPr lang="fr-FR" altLang="fr-FR" sz="1650" b="1" dirty="0" smtClean="0"/>
              <a:t>2.2 Activités réalisées:</a:t>
            </a:r>
          </a:p>
          <a:p>
            <a:pPr algn="just">
              <a:defRPr/>
            </a:pPr>
            <a:r>
              <a:rPr lang="fr-FR" sz="1650" b="1" dirty="0" smtClean="0"/>
              <a:t>Les emplois créés au niveau de la fonction publique </a:t>
            </a:r>
          </a:p>
          <a:p>
            <a:pPr algn="just">
              <a:defRPr/>
            </a:pPr>
            <a:r>
              <a:rPr lang="fr-FR" sz="1650" b="1" dirty="0" smtClean="0"/>
              <a:t>Les programmes d’insertion socioéconomique mis en place.</a:t>
            </a:r>
          </a:p>
          <a:p>
            <a:pPr algn="just">
              <a:defRPr/>
            </a:pPr>
            <a:r>
              <a:rPr lang="fr-FR" sz="1650" b="1" dirty="0" smtClean="0"/>
              <a:t>Les activités visant à promouvoir l’accès des personnes handicapées à l’emploi</a:t>
            </a:r>
          </a:p>
          <a:p>
            <a:pPr algn="just">
              <a:buFont typeface="Wingdings 3" pitchFamily="18" charset="2"/>
              <a:buNone/>
              <a:defRPr/>
            </a:pPr>
            <a:endParaRPr lang="fr-FR" sz="1000" b="1" dirty="0" smtClean="0"/>
          </a:p>
          <a:p>
            <a:pPr algn="just">
              <a:buFont typeface="Wingdings 3" pitchFamily="18" charset="2"/>
              <a:buNone/>
              <a:defRPr/>
            </a:pPr>
            <a:r>
              <a:rPr lang="fr-FR" sz="1650" b="1" dirty="0" smtClean="0"/>
              <a:t>2.3 Défis à relever:</a:t>
            </a:r>
          </a:p>
          <a:p>
            <a:pPr algn="just">
              <a:defRPr/>
            </a:pPr>
            <a:r>
              <a:rPr lang="fr-FR" sz="1650" b="1" dirty="0" smtClean="0"/>
              <a:t>Sur le plan  de la création d’emplois à travers le recrutement </a:t>
            </a:r>
          </a:p>
          <a:p>
            <a:pPr algn="just">
              <a:defRPr/>
            </a:pPr>
            <a:r>
              <a:rPr lang="fr-FR" sz="1650" b="1" dirty="0" smtClean="0"/>
              <a:t>Sur le plan de la mise en place de programmes d’insertion socioéconomiques </a:t>
            </a:r>
          </a:p>
          <a:p>
            <a:pPr algn="just">
              <a:buFont typeface="Wingdings 3" pitchFamily="18" charset="2"/>
              <a:buNone/>
              <a:defRPr/>
            </a:pPr>
            <a:endParaRPr lang="fr-FR" sz="1000" b="1" dirty="0" smtClean="0"/>
          </a:p>
          <a:p>
            <a:pPr algn="just">
              <a:buFont typeface="Wingdings 3" pitchFamily="18" charset="2"/>
              <a:buNone/>
              <a:defRPr/>
            </a:pPr>
            <a:r>
              <a:rPr lang="fr-FR" sz="1650" b="1" dirty="0" smtClean="0"/>
              <a:t>4.Solutions possibles:</a:t>
            </a:r>
          </a:p>
          <a:p>
            <a:pPr algn="just">
              <a:defRPr/>
            </a:pPr>
            <a:r>
              <a:rPr lang="fr-FR" sz="1650" b="1" dirty="0" smtClean="0"/>
              <a:t>Sur le plan  de la création d’emplois par recrutement </a:t>
            </a:r>
          </a:p>
          <a:p>
            <a:pPr algn="just">
              <a:defRPr/>
            </a:pPr>
            <a:r>
              <a:rPr lang="fr-FR" sz="1650" b="1" dirty="0" smtClean="0"/>
              <a:t>Sur le plan de la mise en place de programmes d’insertion socioéconomiques</a:t>
            </a:r>
            <a:endParaRPr lang="fr-FR" altLang="fr-FR" sz="1650" b="1" dirty="0" smtClean="0"/>
          </a:p>
          <a:p>
            <a:pPr>
              <a:buFont typeface="Wingdings 3" pitchFamily="18" charset="2"/>
              <a:buNone/>
              <a:defRPr/>
            </a:pPr>
            <a:endParaRPr lang="fr-FR" altLang="fr-FR" sz="1800" dirty="0" smtClean="0"/>
          </a:p>
          <a:p>
            <a:pPr>
              <a:buFont typeface="Wingdings 3" pitchFamily="18" charset="2"/>
              <a:buNone/>
              <a:defRPr/>
            </a:pPr>
            <a:endParaRPr lang="fr-FR" altLang="fr-FR" sz="2000" dirty="0" smtClean="0"/>
          </a:p>
          <a:p>
            <a:pPr>
              <a:buFont typeface="Wingdings 3" pitchFamily="18" charset="2"/>
              <a:buNone/>
              <a:defRPr/>
            </a:pPr>
            <a:endParaRPr lang="fr-FR" altLang="fr-FR" sz="2000" dirty="0" smtClean="0"/>
          </a:p>
        </p:txBody>
      </p:sp>
      <p:sp>
        <p:nvSpPr>
          <p:cNvPr id="10244" name="Line 4"/>
          <p:cNvSpPr>
            <a:spLocks noChangeShapeType="1"/>
          </p:cNvSpPr>
          <p:nvPr/>
        </p:nvSpPr>
        <p:spPr bwMode="auto">
          <a:xfrm flipV="1">
            <a:off x="76200" y="1063625"/>
            <a:ext cx="9067800" cy="3175"/>
          </a:xfrm>
          <a:prstGeom prst="line">
            <a:avLst/>
          </a:prstGeom>
          <a:noFill/>
          <a:ln w="41275">
            <a:solidFill>
              <a:srgbClr val="FFFF00"/>
            </a:solidFill>
            <a:round/>
            <a:headEnd/>
            <a:tailEnd/>
          </a:ln>
          <a:extLst>
            <a:ext uri="{909E8E84-426E-40DD-AFC4-6F175D3DCCD1}">
              <a14:hiddenFill xmlns:a14="http://schemas.microsoft.com/office/drawing/2010/main">
                <a:noFill/>
              </a14:hiddenFill>
            </a:ext>
          </a:extLst>
        </p:spPr>
        <p:txBody>
          <a:bodyPr/>
          <a:lstStyle/>
          <a:p>
            <a:endParaRPr lang="tr-T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grpId="0" nodeType="withEffect">
                                  <p:stCondLst>
                                    <p:cond delay="0"/>
                                  </p:stCondLst>
                                  <p:childTnLst>
                                    <p:set>
                                      <p:cBhvr>
                                        <p:cTn id="6" dur="1" fill="hold">
                                          <p:stCondLst>
                                            <p:cond delay="0"/>
                                          </p:stCondLst>
                                        </p:cTn>
                                        <p:tgtEl>
                                          <p:spTgt spid="166915">
                                            <p:bg/>
                                          </p:spTgt>
                                        </p:tgtEl>
                                        <p:attrNameLst>
                                          <p:attrName>style.visibility</p:attrName>
                                        </p:attrNameLst>
                                      </p:cBhvr>
                                      <p:to>
                                        <p:strVal val="visible"/>
                                      </p:to>
                                    </p:set>
                                    <p:animEffect transition="in" filter="blinds(horizontal)">
                                      <p:cBhvr>
                                        <p:cTn id="7" dur="500"/>
                                        <p:tgtEl>
                                          <p:spTgt spid="166915">
                                            <p:bg/>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66915">
                                            <p:txEl>
                                              <p:pRg st="1" end="1"/>
                                            </p:txEl>
                                          </p:spTgt>
                                        </p:tgtEl>
                                        <p:attrNameLst>
                                          <p:attrName>style.visibility</p:attrName>
                                        </p:attrNameLst>
                                      </p:cBhvr>
                                      <p:to>
                                        <p:strVal val="visible"/>
                                      </p:to>
                                    </p:set>
                                    <p:animEffect transition="in" filter="blinds(horizontal)">
                                      <p:cBhvr>
                                        <p:cTn id="12" dur="500"/>
                                        <p:tgtEl>
                                          <p:spTgt spid="16691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66915">
                                            <p:txEl>
                                              <p:pRg st="3" end="3"/>
                                            </p:txEl>
                                          </p:spTgt>
                                        </p:tgtEl>
                                        <p:attrNameLst>
                                          <p:attrName>style.visibility</p:attrName>
                                        </p:attrNameLst>
                                      </p:cBhvr>
                                      <p:to>
                                        <p:strVal val="visible"/>
                                      </p:to>
                                    </p:set>
                                    <p:animEffect transition="in" filter="blinds(horizontal)">
                                      <p:cBhvr>
                                        <p:cTn id="17" dur="500"/>
                                        <p:tgtEl>
                                          <p:spTgt spid="166915">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66915">
                                            <p:txEl>
                                              <p:pRg st="5" end="5"/>
                                            </p:txEl>
                                          </p:spTgt>
                                        </p:tgtEl>
                                        <p:attrNameLst>
                                          <p:attrName>style.visibility</p:attrName>
                                        </p:attrNameLst>
                                      </p:cBhvr>
                                      <p:to>
                                        <p:strVal val="visible"/>
                                      </p:to>
                                    </p:set>
                                    <p:animEffect transition="in" filter="blinds(horizontal)">
                                      <p:cBhvr>
                                        <p:cTn id="22" dur="500"/>
                                        <p:tgtEl>
                                          <p:spTgt spid="166915">
                                            <p:txEl>
                                              <p:pRg st="5" end="5"/>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66915">
                                            <p:txEl>
                                              <p:pRg st="6" end="6"/>
                                            </p:txEl>
                                          </p:spTgt>
                                        </p:tgtEl>
                                        <p:attrNameLst>
                                          <p:attrName>style.visibility</p:attrName>
                                        </p:attrNameLst>
                                      </p:cBhvr>
                                      <p:to>
                                        <p:strVal val="visible"/>
                                      </p:to>
                                    </p:set>
                                    <p:animEffect transition="in" filter="blinds(horizontal)">
                                      <p:cBhvr>
                                        <p:cTn id="27" dur="500"/>
                                        <p:tgtEl>
                                          <p:spTgt spid="166915">
                                            <p:txEl>
                                              <p:pRg st="6" end="6"/>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66915">
                                            <p:txEl>
                                              <p:pRg st="7" end="7"/>
                                            </p:txEl>
                                          </p:spTgt>
                                        </p:tgtEl>
                                        <p:attrNameLst>
                                          <p:attrName>style.visibility</p:attrName>
                                        </p:attrNameLst>
                                      </p:cBhvr>
                                      <p:to>
                                        <p:strVal val="visible"/>
                                      </p:to>
                                    </p:set>
                                    <p:animEffect transition="in" filter="blinds(horizontal)">
                                      <p:cBhvr>
                                        <p:cTn id="32" dur="500"/>
                                        <p:tgtEl>
                                          <p:spTgt spid="166915">
                                            <p:txEl>
                                              <p:pRg st="7" end="7"/>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66915">
                                            <p:txEl>
                                              <p:pRg st="8" end="8"/>
                                            </p:txEl>
                                          </p:spTgt>
                                        </p:tgtEl>
                                        <p:attrNameLst>
                                          <p:attrName>style.visibility</p:attrName>
                                        </p:attrNameLst>
                                      </p:cBhvr>
                                      <p:to>
                                        <p:strVal val="visible"/>
                                      </p:to>
                                    </p:set>
                                    <p:animEffect transition="in" filter="blinds(horizontal)">
                                      <p:cBhvr>
                                        <p:cTn id="37" dur="500"/>
                                        <p:tgtEl>
                                          <p:spTgt spid="166915">
                                            <p:txEl>
                                              <p:pRg st="8" end="8"/>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66915">
                                            <p:txEl>
                                              <p:pRg st="9" end="9"/>
                                            </p:txEl>
                                          </p:spTgt>
                                        </p:tgtEl>
                                        <p:attrNameLst>
                                          <p:attrName>style.visibility</p:attrName>
                                        </p:attrNameLst>
                                      </p:cBhvr>
                                      <p:to>
                                        <p:strVal val="visible"/>
                                      </p:to>
                                    </p:set>
                                    <p:animEffect transition="in" filter="blinds(horizontal)">
                                      <p:cBhvr>
                                        <p:cTn id="42" dur="500"/>
                                        <p:tgtEl>
                                          <p:spTgt spid="166915">
                                            <p:txEl>
                                              <p:pRg st="9" end="9"/>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166915">
                                            <p:txEl>
                                              <p:pRg st="10" end="10"/>
                                            </p:txEl>
                                          </p:spTgt>
                                        </p:tgtEl>
                                        <p:attrNameLst>
                                          <p:attrName>style.visibility</p:attrName>
                                        </p:attrNameLst>
                                      </p:cBhvr>
                                      <p:to>
                                        <p:strVal val="visible"/>
                                      </p:to>
                                    </p:set>
                                    <p:animEffect transition="in" filter="blinds(horizontal)">
                                      <p:cBhvr>
                                        <p:cTn id="47" dur="500"/>
                                        <p:tgtEl>
                                          <p:spTgt spid="166915">
                                            <p:txEl>
                                              <p:pRg st="10" end="10"/>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166915">
                                            <p:txEl>
                                              <p:pRg st="12" end="12"/>
                                            </p:txEl>
                                          </p:spTgt>
                                        </p:tgtEl>
                                        <p:attrNameLst>
                                          <p:attrName>style.visibility</p:attrName>
                                        </p:attrNameLst>
                                      </p:cBhvr>
                                      <p:to>
                                        <p:strVal val="visible"/>
                                      </p:to>
                                    </p:set>
                                    <p:animEffect transition="in" filter="blinds(horizontal)">
                                      <p:cBhvr>
                                        <p:cTn id="52" dur="500"/>
                                        <p:tgtEl>
                                          <p:spTgt spid="166915">
                                            <p:txEl>
                                              <p:pRg st="12" end="12"/>
                                            </p:txEl>
                                          </p:spTgt>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166915">
                                            <p:txEl>
                                              <p:pRg st="13" end="13"/>
                                            </p:txEl>
                                          </p:spTgt>
                                        </p:tgtEl>
                                        <p:attrNameLst>
                                          <p:attrName>style.visibility</p:attrName>
                                        </p:attrNameLst>
                                      </p:cBhvr>
                                      <p:to>
                                        <p:strVal val="visible"/>
                                      </p:to>
                                    </p:set>
                                    <p:animEffect transition="in" filter="blinds(horizontal)">
                                      <p:cBhvr>
                                        <p:cTn id="57" dur="500"/>
                                        <p:tgtEl>
                                          <p:spTgt spid="166915">
                                            <p:txEl>
                                              <p:pRg st="13" end="13"/>
                                            </p:txEl>
                                          </p:spTgt>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166915">
                                            <p:txEl>
                                              <p:pRg st="14" end="14"/>
                                            </p:txEl>
                                          </p:spTgt>
                                        </p:tgtEl>
                                        <p:attrNameLst>
                                          <p:attrName>style.visibility</p:attrName>
                                        </p:attrNameLst>
                                      </p:cBhvr>
                                      <p:to>
                                        <p:strVal val="visible"/>
                                      </p:to>
                                    </p:set>
                                    <p:animEffect transition="in" filter="blinds(horizontal)">
                                      <p:cBhvr>
                                        <p:cTn id="62" dur="500"/>
                                        <p:tgtEl>
                                          <p:spTgt spid="166915">
                                            <p:txEl>
                                              <p:pRg st="14" end="14"/>
                                            </p:txEl>
                                          </p:spTgt>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166915">
                                            <p:txEl>
                                              <p:pRg st="16" end="16"/>
                                            </p:txEl>
                                          </p:spTgt>
                                        </p:tgtEl>
                                        <p:attrNameLst>
                                          <p:attrName>style.visibility</p:attrName>
                                        </p:attrNameLst>
                                      </p:cBhvr>
                                      <p:to>
                                        <p:strVal val="visible"/>
                                      </p:to>
                                    </p:set>
                                    <p:animEffect transition="in" filter="blinds(horizontal)">
                                      <p:cBhvr>
                                        <p:cTn id="67" dur="500"/>
                                        <p:tgtEl>
                                          <p:spTgt spid="166915">
                                            <p:txEl>
                                              <p:pRg st="16" end="16"/>
                                            </p:txEl>
                                          </p:spTgt>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3" presetClass="entr" presetSubtype="10" fill="hold" grpId="0" nodeType="clickEffect">
                                  <p:stCondLst>
                                    <p:cond delay="0"/>
                                  </p:stCondLst>
                                  <p:childTnLst>
                                    <p:set>
                                      <p:cBhvr>
                                        <p:cTn id="71" dur="1" fill="hold">
                                          <p:stCondLst>
                                            <p:cond delay="0"/>
                                          </p:stCondLst>
                                        </p:cTn>
                                        <p:tgtEl>
                                          <p:spTgt spid="166915">
                                            <p:txEl>
                                              <p:pRg st="17" end="17"/>
                                            </p:txEl>
                                          </p:spTgt>
                                        </p:tgtEl>
                                        <p:attrNameLst>
                                          <p:attrName>style.visibility</p:attrName>
                                        </p:attrNameLst>
                                      </p:cBhvr>
                                      <p:to>
                                        <p:strVal val="visible"/>
                                      </p:to>
                                    </p:set>
                                    <p:animEffect transition="in" filter="blinds(horizontal)">
                                      <p:cBhvr>
                                        <p:cTn id="72" dur="500"/>
                                        <p:tgtEl>
                                          <p:spTgt spid="166915">
                                            <p:txEl>
                                              <p:pRg st="17" end="17"/>
                                            </p:txEl>
                                          </p:spTgt>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3" presetClass="entr" presetSubtype="10" fill="hold" grpId="0" nodeType="clickEffect">
                                  <p:stCondLst>
                                    <p:cond delay="0"/>
                                  </p:stCondLst>
                                  <p:childTnLst>
                                    <p:set>
                                      <p:cBhvr>
                                        <p:cTn id="76" dur="1" fill="hold">
                                          <p:stCondLst>
                                            <p:cond delay="0"/>
                                          </p:stCondLst>
                                        </p:cTn>
                                        <p:tgtEl>
                                          <p:spTgt spid="166915">
                                            <p:txEl>
                                              <p:pRg st="18" end="18"/>
                                            </p:txEl>
                                          </p:spTgt>
                                        </p:tgtEl>
                                        <p:attrNameLst>
                                          <p:attrName>style.visibility</p:attrName>
                                        </p:attrNameLst>
                                      </p:cBhvr>
                                      <p:to>
                                        <p:strVal val="visible"/>
                                      </p:to>
                                    </p:set>
                                    <p:animEffect transition="in" filter="blinds(horizontal)">
                                      <p:cBhvr>
                                        <p:cTn id="77" dur="500"/>
                                        <p:tgtEl>
                                          <p:spTgt spid="166915">
                                            <p:txEl>
                                              <p:pRg st="18" end="1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6915" grpId="0" build="p"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457200" y="1481138"/>
          <a:ext cx="8229600" cy="56054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re 2"/>
          <p:cNvSpPr>
            <a:spLocks noGrp="1"/>
          </p:cNvSpPr>
          <p:nvPr>
            <p:ph type="title"/>
          </p:nvPr>
        </p:nvSpPr>
        <p:spPr/>
        <p:txBody>
          <a:bodyPr/>
          <a:lstStyle/>
          <a:p>
            <a:pPr>
              <a:defRPr/>
            </a:pPr>
            <a:r>
              <a:rPr lang="fr-FR" sz="2000" dirty="0" smtClean="0"/>
              <a:t>Suite 2.2.3. Les activités visant à promouvoir l’accès des personnes handicapées à l’emploi </a:t>
            </a:r>
            <a:endParaRPr lang="fr-FR" sz="20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0" y="457200"/>
          <a:ext cx="9144000" cy="7543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re 2"/>
          <p:cNvSpPr>
            <a:spLocks noGrp="1"/>
          </p:cNvSpPr>
          <p:nvPr>
            <p:ph type="title"/>
          </p:nvPr>
        </p:nvSpPr>
        <p:spPr>
          <a:xfrm>
            <a:off x="457200" y="0"/>
            <a:ext cx="8229600" cy="457200"/>
          </a:xfrm>
        </p:spPr>
        <p:txBody>
          <a:bodyPr>
            <a:normAutofit fontScale="90000"/>
          </a:bodyPr>
          <a:lstStyle/>
          <a:p>
            <a:pPr>
              <a:defRPr/>
            </a:pPr>
            <a:r>
              <a:rPr lang="fr-FR" sz="2400" dirty="0" smtClean="0"/>
              <a:t/>
            </a:r>
            <a:br>
              <a:rPr lang="fr-FR" sz="2400" dirty="0" smtClean="0"/>
            </a:br>
            <a:r>
              <a:rPr lang="fr-FR" sz="2400" dirty="0" smtClean="0"/>
              <a:t>3. Défis à relever :</a:t>
            </a:r>
            <a:br>
              <a:rPr lang="fr-FR" sz="2400" dirty="0" smtClean="0"/>
            </a:br>
            <a:endParaRPr lang="fr-FR" sz="24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457200" y="1295400"/>
          <a:ext cx="8229600" cy="47117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re 2"/>
          <p:cNvSpPr>
            <a:spLocks noGrp="1"/>
          </p:cNvSpPr>
          <p:nvPr>
            <p:ph type="title"/>
          </p:nvPr>
        </p:nvSpPr>
        <p:spPr/>
        <p:txBody>
          <a:bodyPr/>
          <a:lstStyle/>
          <a:p>
            <a:pPr>
              <a:defRPr/>
            </a:pPr>
            <a:r>
              <a:rPr lang="fr-FR" sz="2800" dirty="0" smtClean="0"/>
              <a:t>Suite 3.défis à relever </a:t>
            </a:r>
            <a:endParaRPr lang="fr-FR" sz="28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228600" y="838200"/>
          <a:ext cx="8686800" cy="9601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re 2"/>
          <p:cNvSpPr>
            <a:spLocks noGrp="1"/>
          </p:cNvSpPr>
          <p:nvPr>
            <p:ph type="title"/>
          </p:nvPr>
        </p:nvSpPr>
        <p:spPr>
          <a:xfrm>
            <a:off x="457200" y="0"/>
            <a:ext cx="8229600" cy="685800"/>
          </a:xfrm>
        </p:spPr>
        <p:txBody>
          <a:bodyPr>
            <a:normAutofit fontScale="90000"/>
          </a:bodyPr>
          <a:lstStyle/>
          <a:p>
            <a:pPr>
              <a:defRPr/>
            </a:pPr>
            <a:r>
              <a:rPr lang="fr-FR" sz="2800" dirty="0" smtClean="0"/>
              <a:t/>
            </a:r>
            <a:br>
              <a:rPr lang="fr-FR" sz="2800" dirty="0" smtClean="0"/>
            </a:br>
            <a:r>
              <a:rPr lang="fr-FR" sz="2800" dirty="0" smtClean="0"/>
              <a:t>4. Solutions possibles :</a:t>
            </a:r>
            <a:br>
              <a:rPr lang="fr-FR" sz="2800" dirty="0" smtClean="0"/>
            </a:br>
            <a:endParaRPr lang="fr-FR" sz="28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228600" y="609600"/>
          <a:ext cx="8915400" cy="5105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re 2"/>
          <p:cNvSpPr>
            <a:spLocks noGrp="1"/>
          </p:cNvSpPr>
          <p:nvPr>
            <p:ph type="title"/>
          </p:nvPr>
        </p:nvSpPr>
        <p:spPr>
          <a:xfrm>
            <a:off x="457200" y="0"/>
            <a:ext cx="8229600" cy="762000"/>
          </a:xfrm>
        </p:spPr>
        <p:txBody>
          <a:bodyPr/>
          <a:lstStyle/>
          <a:p>
            <a:pPr>
              <a:defRPr/>
            </a:pPr>
            <a:r>
              <a:rPr lang="fr-FR" sz="2200" dirty="0" smtClean="0"/>
              <a:t>Suite 4.Solutions possibles</a:t>
            </a:r>
            <a:endParaRPr lang="fr-FR" sz="22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219200" y="3048000"/>
            <a:ext cx="6934200" cy="685800"/>
          </a:xfrm>
        </p:spPr>
        <p:txBody>
          <a:bodyPr>
            <a:noAutofit/>
          </a:bodyPr>
          <a:lstStyle/>
          <a:p>
            <a:pPr algn="ctr" eaLnBrk="1" fontAlgn="auto" hangingPunct="1">
              <a:spcAft>
                <a:spcPts val="0"/>
              </a:spcAft>
              <a:defRPr/>
            </a:pPr>
            <a:r>
              <a:rPr lang="fr-FR" sz="3600" dirty="0" smtClean="0">
                <a:solidFill>
                  <a:srgbClr val="7030A0"/>
                </a:solidFill>
                <a:latin typeface="Garamond" pitchFamily="18" charset="0"/>
              </a:rPr>
              <a:t>Je vous remercie</a:t>
            </a:r>
            <a:endParaRPr lang="en-US" sz="3600" dirty="0">
              <a:solidFill>
                <a:srgbClr val="7030A0"/>
              </a:solidFill>
              <a:latin typeface="Garamond" pitchFamily="18" charset="0"/>
            </a:endParaRPr>
          </a:p>
        </p:txBody>
      </p:sp>
      <p:sp>
        <p:nvSpPr>
          <p:cNvPr id="33795" name="Line 4"/>
          <p:cNvSpPr>
            <a:spLocks noChangeShapeType="1"/>
          </p:cNvSpPr>
          <p:nvPr/>
        </p:nvSpPr>
        <p:spPr bwMode="auto">
          <a:xfrm flipV="1">
            <a:off x="1143000" y="3733800"/>
            <a:ext cx="7543800" cy="3175"/>
          </a:xfrm>
          <a:prstGeom prst="line">
            <a:avLst/>
          </a:prstGeom>
          <a:noFill/>
          <a:ln w="44450">
            <a:solidFill>
              <a:srgbClr val="FFFF00"/>
            </a:solidFill>
            <a:round/>
            <a:headEnd/>
            <a:tailEnd/>
          </a:ln>
          <a:extLst>
            <a:ext uri="{909E8E84-426E-40DD-AFC4-6F175D3DCCD1}">
              <a14:hiddenFill xmlns:a14="http://schemas.microsoft.com/office/drawing/2010/main">
                <a:noFill/>
              </a14:hiddenFill>
            </a:ext>
          </a:extLst>
        </p:spPr>
        <p:txBody>
          <a:bodyPr/>
          <a:lstStyle/>
          <a:p>
            <a:endParaRPr lang="tr-T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defRPr/>
            </a:pPr>
            <a:r>
              <a:rPr lang="fr-FR" sz="2200" dirty="0" smtClean="0">
                <a:latin typeface="Lucida Sans Typewriter" pitchFamily="49" charset="0"/>
              </a:rPr>
              <a:t>Quelques statistiques relatives </a:t>
            </a:r>
            <a:br>
              <a:rPr lang="fr-FR" sz="2200" dirty="0" smtClean="0">
                <a:latin typeface="Lucida Sans Typewriter" pitchFamily="49" charset="0"/>
              </a:rPr>
            </a:br>
            <a:r>
              <a:rPr lang="fr-FR" sz="2200" dirty="0" smtClean="0">
                <a:latin typeface="Lucida Sans Typewriter" pitchFamily="49" charset="0"/>
              </a:rPr>
              <a:t>aux personnes handicapées</a:t>
            </a:r>
            <a:endParaRPr lang="fr-FR" sz="2200" dirty="0"/>
          </a:p>
        </p:txBody>
      </p:sp>
      <p:graphicFrame>
        <p:nvGraphicFramePr>
          <p:cNvPr id="7" name="Espace réservé du contenu 6"/>
          <p:cNvGraphicFramePr>
            <a:graphicFrameLocks noGrp="1"/>
          </p:cNvGraphicFramePr>
          <p:nvPr>
            <p:ph sz="quarter" idx="2"/>
          </p:nvPr>
        </p:nvGraphicFramePr>
        <p:xfrm>
          <a:off x="381000" y="1444625"/>
          <a:ext cx="4116388" cy="48799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8" name="Espace réservé du contenu 7"/>
          <p:cNvGraphicFramePr>
            <a:graphicFrameLocks noGrp="1"/>
          </p:cNvGraphicFramePr>
          <p:nvPr>
            <p:ph sz="quarter" idx="4"/>
          </p:nvPr>
        </p:nvGraphicFramePr>
        <p:xfrm>
          <a:off x="4645025" y="1600200"/>
          <a:ext cx="4194175" cy="45720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9" name="Tableau 8"/>
          <p:cNvGraphicFramePr>
            <a:graphicFrameLocks noGrp="1"/>
          </p:cNvGraphicFramePr>
          <p:nvPr/>
        </p:nvGraphicFramePr>
        <p:xfrm>
          <a:off x="457200" y="2667000"/>
          <a:ext cx="3962400" cy="3524250"/>
        </p:xfrm>
        <a:graphic>
          <a:graphicData uri="http://schemas.openxmlformats.org/drawingml/2006/table">
            <a:tbl>
              <a:tblPr firstRow="1" bandRow="1">
                <a:tableStyleId>{5C22544A-7EE6-4342-B048-85BDC9FD1C3A}</a:tableStyleId>
              </a:tblPr>
              <a:tblGrid>
                <a:gridCol w="2971800"/>
                <a:gridCol w="990600"/>
              </a:tblGrid>
              <a:tr h="417107">
                <a:tc>
                  <a:txBody>
                    <a:bodyPr/>
                    <a:lstStyle/>
                    <a:p>
                      <a:pPr algn="ctr">
                        <a:spcAft>
                          <a:spcPts val="0"/>
                        </a:spcAft>
                      </a:pPr>
                      <a:r>
                        <a:rPr lang="fr-FR" sz="1800" b="1" dirty="0">
                          <a:solidFill>
                            <a:srgbClr val="000000"/>
                          </a:solidFill>
                          <a:latin typeface="Calibri"/>
                          <a:ea typeface="Times New Roman"/>
                          <a:cs typeface="Times New Roman"/>
                        </a:rPr>
                        <a:t>Type de handicap</a:t>
                      </a:r>
                      <a:endParaRPr lang="fr-FR" sz="1800" b="1" dirty="0">
                        <a:latin typeface="Times New Roman"/>
                        <a:ea typeface="Times New Roman"/>
                        <a:cs typeface="Times New Roman"/>
                      </a:endParaRPr>
                    </a:p>
                  </a:txBody>
                  <a:tcPr marL="68580" marR="68580" marT="0" marB="0"/>
                </a:tc>
                <a:tc>
                  <a:txBody>
                    <a:bodyPr/>
                    <a:lstStyle/>
                    <a:p>
                      <a:pPr algn="ctr">
                        <a:spcAft>
                          <a:spcPts val="0"/>
                        </a:spcAft>
                      </a:pPr>
                      <a:r>
                        <a:rPr lang="fr-FR" sz="1800" b="1">
                          <a:solidFill>
                            <a:srgbClr val="000000"/>
                          </a:solidFill>
                          <a:latin typeface="Calibri"/>
                          <a:ea typeface="Times New Roman"/>
                          <a:cs typeface="Times New Roman"/>
                        </a:rPr>
                        <a:t>%</a:t>
                      </a:r>
                      <a:endParaRPr lang="fr-FR" sz="1800" b="1">
                        <a:latin typeface="Times New Roman"/>
                        <a:ea typeface="Times New Roman"/>
                        <a:cs typeface="Times New Roman"/>
                      </a:endParaRPr>
                    </a:p>
                  </a:txBody>
                  <a:tcPr marL="68580" marR="68580" marT="0" marB="0"/>
                </a:tc>
              </a:tr>
              <a:tr h="400423">
                <a:tc>
                  <a:txBody>
                    <a:bodyPr/>
                    <a:lstStyle/>
                    <a:p>
                      <a:pPr algn="just">
                        <a:spcAft>
                          <a:spcPts val="0"/>
                        </a:spcAft>
                      </a:pPr>
                      <a:r>
                        <a:rPr lang="fr-FR" sz="1800" b="1" dirty="0">
                          <a:solidFill>
                            <a:srgbClr val="000000"/>
                          </a:solidFill>
                          <a:latin typeface="Calibri"/>
                          <a:ea typeface="Times New Roman"/>
                          <a:cs typeface="Times New Roman"/>
                        </a:rPr>
                        <a:t>Moteur</a:t>
                      </a:r>
                      <a:endParaRPr lang="fr-FR" sz="1800" b="1" dirty="0">
                        <a:latin typeface="Times New Roman"/>
                        <a:ea typeface="Times New Roman"/>
                        <a:cs typeface="Times New Roman"/>
                      </a:endParaRPr>
                    </a:p>
                  </a:txBody>
                  <a:tcPr marL="68580" marR="68580" marT="0" marB="0"/>
                </a:tc>
                <a:tc>
                  <a:txBody>
                    <a:bodyPr/>
                    <a:lstStyle/>
                    <a:p>
                      <a:pPr algn="ctr">
                        <a:spcAft>
                          <a:spcPts val="0"/>
                        </a:spcAft>
                      </a:pPr>
                      <a:r>
                        <a:rPr lang="fr-FR" sz="1800" b="1" dirty="0">
                          <a:solidFill>
                            <a:srgbClr val="000000"/>
                          </a:solidFill>
                          <a:latin typeface="Calibri"/>
                          <a:ea typeface="Times New Roman"/>
                          <a:cs typeface="Times New Roman"/>
                        </a:rPr>
                        <a:t>33,7</a:t>
                      </a:r>
                      <a:endParaRPr lang="fr-FR" sz="1800" b="1" dirty="0">
                        <a:latin typeface="Times New Roman"/>
                        <a:ea typeface="Times New Roman"/>
                        <a:cs typeface="Times New Roman"/>
                      </a:endParaRPr>
                    </a:p>
                  </a:txBody>
                  <a:tcPr marL="68580" marR="68580" marT="0" marB="0"/>
                </a:tc>
              </a:tr>
              <a:tr h="500529">
                <a:tc>
                  <a:txBody>
                    <a:bodyPr/>
                    <a:lstStyle/>
                    <a:p>
                      <a:pPr algn="just">
                        <a:spcAft>
                          <a:spcPts val="0"/>
                        </a:spcAft>
                      </a:pPr>
                      <a:r>
                        <a:rPr lang="fr-FR" sz="1800" b="1" dirty="0">
                          <a:solidFill>
                            <a:srgbClr val="000000"/>
                          </a:solidFill>
                          <a:latin typeface="Calibri"/>
                          <a:ea typeface="Times New Roman"/>
                          <a:cs typeface="Times New Roman"/>
                        </a:rPr>
                        <a:t>Visuel </a:t>
                      </a:r>
                      <a:endParaRPr lang="fr-FR" sz="1800" b="1" dirty="0">
                        <a:latin typeface="Times New Roman"/>
                        <a:ea typeface="Times New Roman"/>
                        <a:cs typeface="Times New Roman"/>
                      </a:endParaRPr>
                    </a:p>
                  </a:txBody>
                  <a:tcPr marL="68580" marR="68580" marT="0" marB="0"/>
                </a:tc>
                <a:tc>
                  <a:txBody>
                    <a:bodyPr/>
                    <a:lstStyle/>
                    <a:p>
                      <a:pPr algn="ctr">
                        <a:spcAft>
                          <a:spcPts val="0"/>
                        </a:spcAft>
                      </a:pPr>
                      <a:r>
                        <a:rPr lang="fr-FR" sz="1800" b="1" dirty="0">
                          <a:solidFill>
                            <a:srgbClr val="000000"/>
                          </a:solidFill>
                          <a:latin typeface="Calibri"/>
                          <a:ea typeface="Times New Roman"/>
                          <a:cs typeface="Times New Roman"/>
                        </a:rPr>
                        <a:t>20,2</a:t>
                      </a:r>
                      <a:endParaRPr lang="fr-FR" sz="1800" b="1" dirty="0">
                        <a:latin typeface="Times New Roman"/>
                        <a:ea typeface="Times New Roman"/>
                        <a:cs typeface="Times New Roman"/>
                      </a:endParaRPr>
                    </a:p>
                  </a:txBody>
                  <a:tcPr marL="68580" marR="68580" marT="0" marB="0"/>
                </a:tc>
              </a:tr>
              <a:tr h="417107">
                <a:tc>
                  <a:txBody>
                    <a:bodyPr/>
                    <a:lstStyle/>
                    <a:p>
                      <a:pPr algn="just">
                        <a:spcAft>
                          <a:spcPts val="0"/>
                        </a:spcAft>
                      </a:pPr>
                      <a:r>
                        <a:rPr lang="fr-FR" sz="1800" b="1" dirty="0">
                          <a:solidFill>
                            <a:srgbClr val="000000"/>
                          </a:solidFill>
                          <a:latin typeface="Calibri"/>
                          <a:ea typeface="Times New Roman"/>
                          <a:cs typeface="Times New Roman"/>
                        </a:rPr>
                        <a:t>Sourd-muet </a:t>
                      </a:r>
                      <a:endParaRPr lang="fr-FR" sz="1800" b="1" dirty="0">
                        <a:latin typeface="Times New Roman"/>
                        <a:ea typeface="Times New Roman"/>
                        <a:cs typeface="Times New Roman"/>
                      </a:endParaRPr>
                    </a:p>
                  </a:txBody>
                  <a:tcPr marL="68580" marR="68580" marT="0" marB="0"/>
                </a:tc>
                <a:tc>
                  <a:txBody>
                    <a:bodyPr/>
                    <a:lstStyle/>
                    <a:p>
                      <a:pPr algn="ctr">
                        <a:spcAft>
                          <a:spcPts val="0"/>
                        </a:spcAft>
                      </a:pPr>
                      <a:r>
                        <a:rPr lang="fr-FR" sz="1800" b="1">
                          <a:solidFill>
                            <a:srgbClr val="000000"/>
                          </a:solidFill>
                          <a:latin typeface="Calibri"/>
                          <a:ea typeface="Times New Roman"/>
                          <a:cs typeface="Times New Roman"/>
                        </a:rPr>
                        <a:t>14,1</a:t>
                      </a:r>
                      <a:endParaRPr lang="fr-FR" sz="1800" b="1">
                        <a:latin typeface="Times New Roman"/>
                        <a:ea typeface="Times New Roman"/>
                        <a:cs typeface="Times New Roman"/>
                      </a:endParaRPr>
                    </a:p>
                  </a:txBody>
                  <a:tcPr marL="68580" marR="68580" marT="0" marB="0"/>
                </a:tc>
              </a:tr>
              <a:tr h="500529">
                <a:tc>
                  <a:txBody>
                    <a:bodyPr/>
                    <a:lstStyle/>
                    <a:p>
                      <a:pPr algn="just">
                        <a:spcAft>
                          <a:spcPts val="0"/>
                        </a:spcAft>
                      </a:pPr>
                      <a:r>
                        <a:rPr lang="fr-FR" sz="1800" b="1" dirty="0">
                          <a:solidFill>
                            <a:srgbClr val="000000"/>
                          </a:solidFill>
                          <a:latin typeface="Calibri"/>
                          <a:ea typeface="Times New Roman"/>
                          <a:cs typeface="Times New Roman"/>
                        </a:rPr>
                        <a:t>Mental </a:t>
                      </a:r>
                      <a:endParaRPr lang="fr-FR" sz="1800" b="1" dirty="0">
                        <a:latin typeface="Times New Roman"/>
                        <a:ea typeface="Times New Roman"/>
                        <a:cs typeface="Times New Roman"/>
                      </a:endParaRPr>
                    </a:p>
                  </a:txBody>
                  <a:tcPr marL="68580" marR="68580" marT="0" marB="0"/>
                </a:tc>
                <a:tc>
                  <a:txBody>
                    <a:bodyPr/>
                    <a:lstStyle/>
                    <a:p>
                      <a:pPr algn="ctr">
                        <a:spcAft>
                          <a:spcPts val="0"/>
                        </a:spcAft>
                      </a:pPr>
                      <a:r>
                        <a:rPr lang="fr-FR" sz="1800" b="1">
                          <a:solidFill>
                            <a:srgbClr val="000000"/>
                          </a:solidFill>
                          <a:latin typeface="Calibri"/>
                          <a:ea typeface="Times New Roman"/>
                          <a:cs typeface="Times New Roman"/>
                        </a:rPr>
                        <a:t>13,1</a:t>
                      </a:r>
                      <a:endParaRPr lang="fr-FR" sz="1800" b="1">
                        <a:latin typeface="Times New Roman"/>
                        <a:ea typeface="Times New Roman"/>
                        <a:cs typeface="Times New Roman"/>
                      </a:endParaRPr>
                    </a:p>
                  </a:txBody>
                  <a:tcPr marL="68580" marR="68580" marT="0" marB="0"/>
                </a:tc>
              </a:tr>
              <a:tr h="667372">
                <a:tc>
                  <a:txBody>
                    <a:bodyPr/>
                    <a:lstStyle/>
                    <a:p>
                      <a:pPr algn="just">
                        <a:spcAft>
                          <a:spcPts val="0"/>
                        </a:spcAft>
                      </a:pPr>
                      <a:r>
                        <a:rPr lang="fr-FR" sz="1800" b="1" dirty="0">
                          <a:solidFill>
                            <a:srgbClr val="000000"/>
                          </a:solidFill>
                          <a:latin typeface="Calibri"/>
                          <a:ea typeface="Times New Roman"/>
                          <a:cs typeface="Times New Roman"/>
                        </a:rPr>
                        <a:t>Poly-handicap </a:t>
                      </a:r>
                      <a:endParaRPr lang="fr-FR" sz="1800" b="1" dirty="0">
                        <a:latin typeface="Times New Roman"/>
                        <a:ea typeface="Times New Roman"/>
                        <a:cs typeface="Times New Roman"/>
                      </a:endParaRPr>
                    </a:p>
                  </a:txBody>
                  <a:tcPr marL="68580" marR="68580" marT="0" marB="0"/>
                </a:tc>
                <a:tc>
                  <a:txBody>
                    <a:bodyPr/>
                    <a:lstStyle/>
                    <a:p>
                      <a:pPr algn="ctr">
                        <a:spcAft>
                          <a:spcPts val="0"/>
                        </a:spcAft>
                      </a:pPr>
                      <a:r>
                        <a:rPr lang="fr-FR" sz="1800" b="1">
                          <a:solidFill>
                            <a:srgbClr val="000000"/>
                          </a:solidFill>
                          <a:latin typeface="Calibri"/>
                          <a:ea typeface="Times New Roman"/>
                          <a:cs typeface="Times New Roman"/>
                        </a:rPr>
                        <a:t>07,5</a:t>
                      </a:r>
                      <a:endParaRPr lang="fr-FR" sz="1800" b="1">
                        <a:latin typeface="Times New Roman"/>
                        <a:ea typeface="Times New Roman"/>
                        <a:cs typeface="Times New Roman"/>
                      </a:endParaRPr>
                    </a:p>
                  </a:txBody>
                  <a:tcPr marL="68580" marR="68580" marT="0" marB="0"/>
                </a:tc>
              </a:tr>
              <a:tr h="621183">
                <a:tc>
                  <a:txBody>
                    <a:bodyPr/>
                    <a:lstStyle/>
                    <a:p>
                      <a:pPr algn="just">
                        <a:spcAft>
                          <a:spcPts val="0"/>
                        </a:spcAft>
                      </a:pPr>
                      <a:r>
                        <a:rPr lang="fr-FR" sz="1800" b="1" dirty="0">
                          <a:solidFill>
                            <a:srgbClr val="000000"/>
                          </a:solidFill>
                          <a:latin typeface="Calibri"/>
                          <a:ea typeface="Times New Roman"/>
                          <a:cs typeface="Times New Roman"/>
                        </a:rPr>
                        <a:t>Autres </a:t>
                      </a:r>
                      <a:endParaRPr lang="fr-FR" sz="1800" b="1" dirty="0">
                        <a:latin typeface="Times New Roman"/>
                        <a:ea typeface="Times New Roman"/>
                        <a:cs typeface="Times New Roman"/>
                      </a:endParaRPr>
                    </a:p>
                  </a:txBody>
                  <a:tcPr marL="68580" marR="68580" marT="0" marB="0"/>
                </a:tc>
                <a:tc>
                  <a:txBody>
                    <a:bodyPr/>
                    <a:lstStyle/>
                    <a:p>
                      <a:pPr algn="ctr">
                        <a:spcAft>
                          <a:spcPts val="0"/>
                        </a:spcAft>
                      </a:pPr>
                      <a:r>
                        <a:rPr lang="fr-FR" sz="1800" b="1" dirty="0">
                          <a:solidFill>
                            <a:srgbClr val="000000"/>
                          </a:solidFill>
                          <a:latin typeface="Calibri"/>
                          <a:ea typeface="Times New Roman"/>
                          <a:cs typeface="Times New Roman"/>
                        </a:rPr>
                        <a:t>11,3</a:t>
                      </a:r>
                      <a:endParaRPr lang="fr-FR" sz="1800" b="1" dirty="0">
                        <a:latin typeface="Times New Roman"/>
                        <a:ea typeface="Times New Roman"/>
                        <a:cs typeface="Times New Roman"/>
                      </a:endParaRPr>
                    </a:p>
                  </a:txBody>
                  <a:tcPr marL="68580" marR="68580" marT="0" marB="0"/>
                </a:tc>
              </a:tr>
            </a:tbl>
          </a:graphicData>
        </a:graphic>
      </p:graphicFrame>
      <p:graphicFrame>
        <p:nvGraphicFramePr>
          <p:cNvPr id="11" name="Tableau 10"/>
          <p:cNvGraphicFramePr>
            <a:graphicFrameLocks noGrp="1"/>
          </p:cNvGraphicFramePr>
          <p:nvPr/>
        </p:nvGraphicFramePr>
        <p:xfrm>
          <a:off x="4800600" y="2667000"/>
          <a:ext cx="3886200" cy="3527441"/>
        </p:xfrm>
        <a:graphic>
          <a:graphicData uri="http://schemas.openxmlformats.org/drawingml/2006/table">
            <a:tbl>
              <a:tblPr firstRow="1" bandRow="1">
                <a:tableStyleId>{5C22544A-7EE6-4342-B048-85BDC9FD1C3A}</a:tableStyleId>
              </a:tblPr>
              <a:tblGrid>
                <a:gridCol w="3048000"/>
                <a:gridCol w="838200"/>
              </a:tblGrid>
              <a:tr h="425543">
                <a:tc>
                  <a:txBody>
                    <a:bodyPr/>
                    <a:lstStyle/>
                    <a:p>
                      <a:pPr algn="ctr">
                        <a:spcAft>
                          <a:spcPts val="0"/>
                        </a:spcAft>
                      </a:pPr>
                      <a:r>
                        <a:rPr lang="fr-FR" sz="1800" b="1" dirty="0">
                          <a:solidFill>
                            <a:srgbClr val="000000"/>
                          </a:solidFill>
                          <a:latin typeface="Calibri"/>
                          <a:ea typeface="Times New Roman"/>
                          <a:cs typeface="Times New Roman"/>
                        </a:rPr>
                        <a:t>Niveau d’instruction </a:t>
                      </a:r>
                      <a:endParaRPr lang="fr-FR" sz="1800" b="1" dirty="0">
                        <a:latin typeface="Times New Roman"/>
                        <a:ea typeface="Times New Roman"/>
                        <a:cs typeface="Times New Roman"/>
                      </a:endParaRPr>
                    </a:p>
                  </a:txBody>
                  <a:tcPr marL="68580" marR="68580" marT="0" marB="0"/>
                </a:tc>
                <a:tc>
                  <a:txBody>
                    <a:bodyPr/>
                    <a:lstStyle/>
                    <a:p>
                      <a:pPr algn="ctr">
                        <a:spcAft>
                          <a:spcPts val="0"/>
                        </a:spcAft>
                      </a:pPr>
                      <a:r>
                        <a:rPr lang="fr-FR" sz="1800" b="1">
                          <a:solidFill>
                            <a:srgbClr val="000000"/>
                          </a:solidFill>
                          <a:latin typeface="Calibri"/>
                          <a:ea typeface="Times New Roman"/>
                          <a:cs typeface="Times New Roman"/>
                        </a:rPr>
                        <a:t>%</a:t>
                      </a:r>
                      <a:endParaRPr lang="fr-FR" sz="1800" b="1">
                        <a:latin typeface="Times New Roman"/>
                        <a:ea typeface="Times New Roman"/>
                        <a:cs typeface="Times New Roman"/>
                      </a:endParaRPr>
                    </a:p>
                  </a:txBody>
                  <a:tcPr marL="68580" marR="68580" marT="0" marB="0"/>
                </a:tc>
              </a:tr>
              <a:tr h="425543">
                <a:tc>
                  <a:txBody>
                    <a:bodyPr/>
                    <a:lstStyle/>
                    <a:p>
                      <a:pPr algn="just">
                        <a:spcAft>
                          <a:spcPts val="0"/>
                        </a:spcAft>
                      </a:pPr>
                      <a:r>
                        <a:rPr lang="fr-FR" sz="1800" b="1" dirty="0">
                          <a:solidFill>
                            <a:srgbClr val="000000"/>
                          </a:solidFill>
                          <a:latin typeface="Calibri"/>
                          <a:ea typeface="Times New Roman"/>
                          <a:cs typeface="Times New Roman"/>
                        </a:rPr>
                        <a:t>Aucun niveau </a:t>
                      </a:r>
                      <a:endParaRPr lang="fr-FR" sz="1800" b="1" dirty="0">
                        <a:latin typeface="Times New Roman"/>
                        <a:ea typeface="Times New Roman"/>
                        <a:cs typeface="Times New Roman"/>
                      </a:endParaRPr>
                    </a:p>
                  </a:txBody>
                  <a:tcPr marL="68580" marR="68580" marT="0" marB="0"/>
                </a:tc>
                <a:tc>
                  <a:txBody>
                    <a:bodyPr/>
                    <a:lstStyle/>
                    <a:p>
                      <a:pPr algn="r">
                        <a:spcAft>
                          <a:spcPts val="0"/>
                        </a:spcAft>
                      </a:pPr>
                      <a:r>
                        <a:rPr lang="fr-FR" sz="1800" b="1" dirty="0">
                          <a:solidFill>
                            <a:srgbClr val="000000"/>
                          </a:solidFill>
                          <a:latin typeface="Calibri"/>
                          <a:ea typeface="Times New Roman"/>
                          <a:cs typeface="Times New Roman"/>
                        </a:rPr>
                        <a:t>49,5</a:t>
                      </a:r>
                      <a:endParaRPr lang="fr-FR" sz="1800" b="1" dirty="0">
                        <a:latin typeface="Times New Roman"/>
                        <a:ea typeface="Times New Roman"/>
                        <a:cs typeface="Times New Roman"/>
                      </a:endParaRPr>
                    </a:p>
                  </a:txBody>
                  <a:tcPr marL="68580" marR="68580" marT="0" marB="0"/>
                </a:tc>
              </a:tr>
              <a:tr h="425543">
                <a:tc>
                  <a:txBody>
                    <a:bodyPr/>
                    <a:lstStyle/>
                    <a:p>
                      <a:pPr algn="just">
                        <a:spcAft>
                          <a:spcPts val="0"/>
                        </a:spcAft>
                      </a:pPr>
                      <a:r>
                        <a:rPr lang="fr-FR" sz="1800" b="1" dirty="0">
                          <a:solidFill>
                            <a:srgbClr val="000000"/>
                          </a:solidFill>
                          <a:latin typeface="Calibri"/>
                          <a:ea typeface="Times New Roman"/>
                          <a:cs typeface="Times New Roman"/>
                        </a:rPr>
                        <a:t>Coranique/</a:t>
                      </a:r>
                      <a:r>
                        <a:rPr lang="fr-FR" sz="1800" b="1" dirty="0" err="1">
                          <a:solidFill>
                            <a:srgbClr val="000000"/>
                          </a:solidFill>
                          <a:latin typeface="Calibri"/>
                          <a:ea typeface="Times New Roman"/>
                          <a:cs typeface="Times New Roman"/>
                        </a:rPr>
                        <a:t>Mahadra</a:t>
                      </a:r>
                      <a:endParaRPr lang="fr-FR" sz="1800" b="1" dirty="0">
                        <a:latin typeface="Times New Roman"/>
                        <a:ea typeface="Times New Roman"/>
                        <a:cs typeface="Times New Roman"/>
                      </a:endParaRPr>
                    </a:p>
                  </a:txBody>
                  <a:tcPr marL="68580" marR="68580" marT="0" marB="0"/>
                </a:tc>
                <a:tc>
                  <a:txBody>
                    <a:bodyPr/>
                    <a:lstStyle/>
                    <a:p>
                      <a:pPr algn="r">
                        <a:spcAft>
                          <a:spcPts val="0"/>
                        </a:spcAft>
                      </a:pPr>
                      <a:r>
                        <a:rPr lang="fr-FR" sz="1800" b="1" dirty="0">
                          <a:solidFill>
                            <a:srgbClr val="000000"/>
                          </a:solidFill>
                          <a:latin typeface="Calibri"/>
                          <a:ea typeface="Times New Roman"/>
                          <a:cs typeface="Times New Roman"/>
                        </a:rPr>
                        <a:t>25,9</a:t>
                      </a:r>
                      <a:endParaRPr lang="fr-FR" sz="1800" b="1" dirty="0">
                        <a:latin typeface="Times New Roman"/>
                        <a:ea typeface="Times New Roman"/>
                        <a:cs typeface="Times New Roman"/>
                      </a:endParaRPr>
                    </a:p>
                  </a:txBody>
                  <a:tcPr marL="68580" marR="68580" marT="0" marB="0"/>
                </a:tc>
              </a:tr>
              <a:tr h="425543">
                <a:tc>
                  <a:txBody>
                    <a:bodyPr/>
                    <a:lstStyle/>
                    <a:p>
                      <a:pPr algn="just">
                        <a:spcAft>
                          <a:spcPts val="0"/>
                        </a:spcAft>
                      </a:pPr>
                      <a:r>
                        <a:rPr lang="fr-FR" sz="1800" b="1" dirty="0">
                          <a:solidFill>
                            <a:srgbClr val="000000"/>
                          </a:solidFill>
                          <a:latin typeface="Calibri"/>
                          <a:ea typeface="Times New Roman"/>
                          <a:cs typeface="Times New Roman"/>
                        </a:rPr>
                        <a:t>Primaire </a:t>
                      </a:r>
                      <a:endParaRPr lang="fr-FR" sz="1800" b="1" dirty="0">
                        <a:latin typeface="Times New Roman"/>
                        <a:ea typeface="Times New Roman"/>
                        <a:cs typeface="Times New Roman"/>
                      </a:endParaRPr>
                    </a:p>
                  </a:txBody>
                  <a:tcPr marL="68580" marR="68580" marT="0" marB="0"/>
                </a:tc>
                <a:tc>
                  <a:txBody>
                    <a:bodyPr/>
                    <a:lstStyle/>
                    <a:p>
                      <a:pPr algn="r">
                        <a:spcAft>
                          <a:spcPts val="0"/>
                        </a:spcAft>
                      </a:pPr>
                      <a:r>
                        <a:rPr lang="fr-FR" sz="1800" b="1" dirty="0">
                          <a:solidFill>
                            <a:srgbClr val="000000"/>
                          </a:solidFill>
                          <a:latin typeface="Calibri"/>
                          <a:ea typeface="Times New Roman"/>
                          <a:cs typeface="Times New Roman"/>
                        </a:rPr>
                        <a:t>12,9</a:t>
                      </a:r>
                      <a:endParaRPr lang="fr-FR" sz="1800" b="1" dirty="0">
                        <a:latin typeface="Times New Roman"/>
                        <a:ea typeface="Times New Roman"/>
                        <a:cs typeface="Times New Roman"/>
                      </a:endParaRPr>
                    </a:p>
                  </a:txBody>
                  <a:tcPr marL="68580" marR="68580" marT="0" marB="0"/>
                </a:tc>
              </a:tr>
              <a:tr h="425543">
                <a:tc>
                  <a:txBody>
                    <a:bodyPr/>
                    <a:lstStyle/>
                    <a:p>
                      <a:pPr algn="just">
                        <a:spcAft>
                          <a:spcPts val="0"/>
                        </a:spcAft>
                      </a:pPr>
                      <a:r>
                        <a:rPr lang="fr-FR" sz="1800" b="1" dirty="0">
                          <a:solidFill>
                            <a:srgbClr val="000000"/>
                          </a:solidFill>
                          <a:latin typeface="Calibri"/>
                          <a:ea typeface="Times New Roman"/>
                          <a:cs typeface="Times New Roman"/>
                        </a:rPr>
                        <a:t>Secondaire général </a:t>
                      </a:r>
                      <a:endParaRPr lang="fr-FR" sz="1800" b="1" dirty="0">
                        <a:latin typeface="Times New Roman"/>
                        <a:ea typeface="Times New Roman"/>
                        <a:cs typeface="Times New Roman"/>
                      </a:endParaRPr>
                    </a:p>
                  </a:txBody>
                  <a:tcPr marL="68580" marR="68580" marT="0" marB="0"/>
                </a:tc>
                <a:tc>
                  <a:txBody>
                    <a:bodyPr/>
                    <a:lstStyle/>
                    <a:p>
                      <a:pPr algn="r">
                        <a:spcAft>
                          <a:spcPts val="0"/>
                        </a:spcAft>
                      </a:pPr>
                      <a:r>
                        <a:rPr lang="fr-FR" sz="1800" b="1" dirty="0">
                          <a:solidFill>
                            <a:srgbClr val="000000"/>
                          </a:solidFill>
                          <a:latin typeface="Calibri"/>
                          <a:ea typeface="Times New Roman"/>
                          <a:cs typeface="Times New Roman"/>
                        </a:rPr>
                        <a:t>6,7</a:t>
                      </a:r>
                      <a:endParaRPr lang="fr-FR" sz="1800" b="1" dirty="0">
                        <a:latin typeface="Times New Roman"/>
                        <a:ea typeface="Times New Roman"/>
                        <a:cs typeface="Times New Roman"/>
                      </a:endParaRPr>
                    </a:p>
                  </a:txBody>
                  <a:tcPr marL="68580" marR="68580" marT="0" marB="0"/>
                </a:tc>
              </a:tr>
              <a:tr h="425543">
                <a:tc>
                  <a:txBody>
                    <a:bodyPr/>
                    <a:lstStyle/>
                    <a:p>
                      <a:pPr algn="just">
                        <a:spcAft>
                          <a:spcPts val="0"/>
                        </a:spcAft>
                      </a:pPr>
                      <a:r>
                        <a:rPr lang="fr-FR" sz="1800" b="1" dirty="0">
                          <a:solidFill>
                            <a:srgbClr val="000000"/>
                          </a:solidFill>
                          <a:latin typeface="Calibri"/>
                          <a:ea typeface="Times New Roman"/>
                          <a:cs typeface="Times New Roman"/>
                        </a:rPr>
                        <a:t>Université </a:t>
                      </a:r>
                      <a:endParaRPr lang="fr-FR" sz="1800" b="1" dirty="0">
                        <a:latin typeface="Times New Roman"/>
                        <a:ea typeface="Times New Roman"/>
                        <a:cs typeface="Times New Roman"/>
                      </a:endParaRPr>
                    </a:p>
                  </a:txBody>
                  <a:tcPr marL="68580" marR="68580" marT="0" marB="0"/>
                </a:tc>
                <a:tc>
                  <a:txBody>
                    <a:bodyPr/>
                    <a:lstStyle/>
                    <a:p>
                      <a:pPr algn="r">
                        <a:spcAft>
                          <a:spcPts val="0"/>
                        </a:spcAft>
                      </a:pPr>
                      <a:r>
                        <a:rPr lang="fr-FR" sz="1800" b="1" dirty="0">
                          <a:solidFill>
                            <a:srgbClr val="000000"/>
                          </a:solidFill>
                          <a:latin typeface="Calibri"/>
                          <a:ea typeface="Times New Roman"/>
                          <a:cs typeface="Times New Roman"/>
                        </a:rPr>
                        <a:t>1,6</a:t>
                      </a:r>
                      <a:endParaRPr lang="fr-FR" sz="1800" b="1" dirty="0">
                        <a:latin typeface="Times New Roman"/>
                        <a:ea typeface="Times New Roman"/>
                        <a:cs typeface="Times New Roman"/>
                      </a:endParaRPr>
                    </a:p>
                  </a:txBody>
                  <a:tcPr marL="68580" marR="68580" marT="0" marB="0"/>
                </a:tc>
              </a:tr>
              <a:tr h="548621">
                <a:tc>
                  <a:txBody>
                    <a:bodyPr/>
                    <a:lstStyle/>
                    <a:p>
                      <a:pPr algn="just">
                        <a:spcAft>
                          <a:spcPts val="0"/>
                        </a:spcAft>
                      </a:pPr>
                      <a:r>
                        <a:rPr lang="fr-FR" sz="1800" b="1" dirty="0">
                          <a:solidFill>
                            <a:srgbClr val="000000"/>
                          </a:solidFill>
                          <a:latin typeface="Calibri"/>
                          <a:ea typeface="Times New Roman"/>
                          <a:cs typeface="Times New Roman"/>
                        </a:rPr>
                        <a:t>Supérieur technique ou professionnelle </a:t>
                      </a:r>
                      <a:endParaRPr lang="fr-FR" sz="1800" b="1" dirty="0">
                        <a:latin typeface="Times New Roman"/>
                        <a:ea typeface="Times New Roman"/>
                        <a:cs typeface="Times New Roman"/>
                      </a:endParaRPr>
                    </a:p>
                  </a:txBody>
                  <a:tcPr marL="68580" marR="68580" marT="0" marB="0"/>
                </a:tc>
                <a:tc>
                  <a:txBody>
                    <a:bodyPr/>
                    <a:lstStyle/>
                    <a:p>
                      <a:pPr algn="r">
                        <a:spcAft>
                          <a:spcPts val="0"/>
                        </a:spcAft>
                      </a:pPr>
                      <a:r>
                        <a:rPr lang="fr-FR" sz="1800" b="1" dirty="0">
                          <a:solidFill>
                            <a:srgbClr val="000000"/>
                          </a:solidFill>
                          <a:latin typeface="Calibri"/>
                          <a:ea typeface="Times New Roman"/>
                          <a:cs typeface="Times New Roman"/>
                        </a:rPr>
                        <a:t>0,1</a:t>
                      </a:r>
                      <a:endParaRPr lang="fr-FR" sz="1800" b="1" dirty="0">
                        <a:latin typeface="Times New Roman"/>
                        <a:ea typeface="Times New Roman"/>
                        <a:cs typeface="Times New Roman"/>
                      </a:endParaRPr>
                    </a:p>
                  </a:txBody>
                  <a:tcPr marL="68580" marR="68580" marT="0" marB="0"/>
                </a:tc>
              </a:tr>
              <a:tr h="425543">
                <a:tc>
                  <a:txBody>
                    <a:bodyPr/>
                    <a:lstStyle/>
                    <a:p>
                      <a:pPr algn="just">
                        <a:spcAft>
                          <a:spcPts val="0"/>
                        </a:spcAft>
                      </a:pPr>
                      <a:r>
                        <a:rPr lang="fr-FR" sz="1800" b="1" dirty="0">
                          <a:solidFill>
                            <a:srgbClr val="000000"/>
                          </a:solidFill>
                          <a:latin typeface="Calibri"/>
                          <a:ea typeface="Times New Roman"/>
                          <a:cs typeface="Times New Roman"/>
                        </a:rPr>
                        <a:t>Non spécifié </a:t>
                      </a:r>
                      <a:endParaRPr lang="fr-FR" sz="1800" b="1" dirty="0">
                        <a:latin typeface="Times New Roman"/>
                        <a:ea typeface="Times New Roman"/>
                        <a:cs typeface="Times New Roman"/>
                      </a:endParaRPr>
                    </a:p>
                  </a:txBody>
                  <a:tcPr marL="68580" marR="68580" marT="0" marB="0"/>
                </a:tc>
                <a:tc>
                  <a:txBody>
                    <a:bodyPr/>
                    <a:lstStyle/>
                    <a:p>
                      <a:pPr algn="r">
                        <a:spcAft>
                          <a:spcPts val="0"/>
                        </a:spcAft>
                      </a:pPr>
                      <a:r>
                        <a:rPr lang="fr-FR" sz="1800" b="1" dirty="0">
                          <a:solidFill>
                            <a:srgbClr val="000000"/>
                          </a:solidFill>
                          <a:latin typeface="Calibri"/>
                          <a:ea typeface="Times New Roman"/>
                          <a:cs typeface="Times New Roman"/>
                        </a:rPr>
                        <a:t>3,1</a:t>
                      </a:r>
                      <a:endParaRPr lang="fr-FR" sz="1800" b="1" dirty="0">
                        <a:latin typeface="Times New Roman"/>
                        <a:ea typeface="Times New Roman"/>
                        <a:cs typeface="Times New Roman"/>
                      </a:endParaRPr>
                    </a:p>
                  </a:txBody>
                  <a:tcPr marL="68580" marR="68580" marT="0" marB="0"/>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re 2"/>
          <p:cNvSpPr>
            <a:spLocks noGrp="1"/>
          </p:cNvSpPr>
          <p:nvPr>
            <p:ph type="title"/>
          </p:nvPr>
        </p:nvSpPr>
        <p:spPr/>
        <p:txBody>
          <a:bodyPr/>
          <a:lstStyle/>
          <a:p>
            <a:pPr algn="ctr">
              <a:defRPr/>
            </a:pPr>
            <a:r>
              <a:rPr lang="fr-FR" sz="2200" dirty="0" smtClean="0"/>
              <a:t>Quelques statistiques (suite)</a:t>
            </a:r>
            <a:endParaRPr lang="fr-FR" sz="2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457200" y="914400"/>
          <a:ext cx="8458200" cy="5029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re 2"/>
          <p:cNvSpPr>
            <a:spLocks noGrp="1"/>
          </p:cNvSpPr>
          <p:nvPr>
            <p:ph type="title"/>
          </p:nvPr>
        </p:nvSpPr>
        <p:spPr>
          <a:xfrm>
            <a:off x="457200" y="381000"/>
            <a:ext cx="8229600" cy="609600"/>
          </a:xfrm>
        </p:spPr>
        <p:txBody>
          <a:bodyPr/>
          <a:lstStyle/>
          <a:p>
            <a:pPr algn="ctr">
              <a:defRPr/>
            </a:pPr>
            <a:r>
              <a:rPr lang="fr-FR" sz="2800" dirty="0" smtClean="0"/>
              <a:t>1.Introduction</a:t>
            </a:r>
            <a:endParaRPr lang="fr-FR"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0" y="838200"/>
          <a:ext cx="9144000" cy="5791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re 2"/>
          <p:cNvSpPr>
            <a:spLocks noGrp="1"/>
          </p:cNvSpPr>
          <p:nvPr>
            <p:ph type="title"/>
          </p:nvPr>
        </p:nvSpPr>
        <p:spPr>
          <a:xfrm>
            <a:off x="457200" y="0"/>
            <a:ext cx="8229600" cy="685800"/>
          </a:xfrm>
        </p:spPr>
        <p:txBody>
          <a:bodyPr/>
          <a:lstStyle/>
          <a:p>
            <a:pPr algn="ctr">
              <a:defRPr/>
            </a:pPr>
            <a:r>
              <a:rPr lang="fr-FR" sz="2400" dirty="0" smtClean="0"/>
              <a:t>Introduction (suite)</a:t>
            </a:r>
            <a:endParaRPr lang="fr-FR"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457200" y="1066800"/>
          <a:ext cx="8229600" cy="5410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re 2"/>
          <p:cNvSpPr>
            <a:spLocks noGrp="1"/>
          </p:cNvSpPr>
          <p:nvPr>
            <p:ph type="title"/>
          </p:nvPr>
        </p:nvSpPr>
        <p:spPr>
          <a:xfrm>
            <a:off x="457200" y="-228600"/>
            <a:ext cx="8229600" cy="914400"/>
          </a:xfrm>
        </p:spPr>
        <p:txBody>
          <a:bodyPr/>
          <a:lstStyle/>
          <a:p>
            <a:pPr algn="ctr">
              <a:defRPr/>
            </a:pPr>
            <a:r>
              <a:rPr lang="fr-FR" sz="2400" dirty="0" smtClean="0"/>
              <a:t>Introduction (suite)</a:t>
            </a:r>
            <a:endParaRPr lang="fr-FR"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228600" y="1143000"/>
          <a:ext cx="8686800" cy="5410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re 2"/>
          <p:cNvSpPr>
            <a:spLocks noGrp="1"/>
          </p:cNvSpPr>
          <p:nvPr>
            <p:ph type="title"/>
          </p:nvPr>
        </p:nvSpPr>
        <p:spPr>
          <a:xfrm>
            <a:off x="457200" y="0"/>
            <a:ext cx="8229600" cy="1219200"/>
          </a:xfrm>
        </p:spPr>
        <p:txBody>
          <a:bodyPr>
            <a:normAutofit fontScale="90000"/>
          </a:bodyPr>
          <a:lstStyle/>
          <a:p>
            <a:pPr algn="ctr">
              <a:defRPr/>
            </a:pPr>
            <a:r>
              <a:rPr lang="fr-FR" sz="2700" dirty="0" smtClean="0"/>
              <a:t/>
            </a:r>
            <a:br>
              <a:rPr lang="fr-FR" sz="2700" dirty="0" smtClean="0"/>
            </a:br>
            <a:r>
              <a:rPr lang="fr-FR" sz="2700" dirty="0" smtClean="0"/>
              <a:t/>
            </a:r>
            <a:br>
              <a:rPr lang="fr-FR" sz="2700" dirty="0" smtClean="0"/>
            </a:br>
            <a:r>
              <a:rPr lang="fr-FR" sz="2400" dirty="0" smtClean="0"/>
              <a:t>2. Expérience en matière d’emploi des personnes handicapées</a:t>
            </a:r>
            <a:br>
              <a:rPr lang="fr-FR" sz="2400" dirty="0" smtClean="0"/>
            </a:br>
            <a:endParaRPr lang="fr-FR"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457200" y="1066800"/>
          <a:ext cx="8458200" cy="5257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re 2"/>
          <p:cNvSpPr>
            <a:spLocks noGrp="1"/>
          </p:cNvSpPr>
          <p:nvPr>
            <p:ph type="title"/>
          </p:nvPr>
        </p:nvSpPr>
        <p:spPr>
          <a:xfrm>
            <a:off x="457200" y="-228600"/>
            <a:ext cx="8229600" cy="1371600"/>
          </a:xfrm>
        </p:spPr>
        <p:txBody>
          <a:bodyPr>
            <a:normAutofit fontScale="90000"/>
          </a:bodyPr>
          <a:lstStyle/>
          <a:p>
            <a:pPr>
              <a:defRPr/>
            </a:pPr>
            <a:r>
              <a:rPr lang="fr-FR" sz="2200" dirty="0" smtClean="0"/>
              <a:t/>
            </a:r>
            <a:br>
              <a:rPr lang="fr-FR" sz="2200" dirty="0" smtClean="0"/>
            </a:br>
            <a:r>
              <a:rPr lang="fr-FR" sz="2200" dirty="0" smtClean="0"/>
              <a:t/>
            </a:r>
            <a:br>
              <a:rPr lang="fr-FR" sz="2200" dirty="0" smtClean="0"/>
            </a:br>
            <a:r>
              <a:rPr lang="fr-FR" sz="2200" dirty="0" smtClean="0"/>
              <a:t>2.1.2. Le décret 2015-062 portant application de l’article 46 de l’ordonnance 2006-043 relative à la promotion et protection des personnes handicapées </a:t>
            </a:r>
            <a:r>
              <a:rPr lang="fr-FR" dirty="0" smtClean="0"/>
              <a:t/>
            </a:r>
            <a:br>
              <a:rPr lang="fr-FR" dirty="0" smtClean="0"/>
            </a:br>
            <a:endParaRPr lang="fr-F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479_Mauritania">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1479_Mauritania</Template>
  <TotalTime>0</TotalTime>
  <Words>1041</Words>
  <Application>Microsoft Office PowerPoint</Application>
  <PresentationFormat>Ekran Gösterisi (4:3)</PresentationFormat>
  <Paragraphs>544</Paragraphs>
  <Slides>25</Slides>
  <Notes>24</Notes>
  <HiddenSlides>0</HiddenSlides>
  <MMClips>0</MMClips>
  <ScaleCrop>false</ScaleCrop>
  <HeadingPairs>
    <vt:vector size="4" baseType="variant">
      <vt:variant>
        <vt:lpstr>Tema</vt:lpstr>
      </vt:variant>
      <vt:variant>
        <vt:i4>1</vt:i4>
      </vt:variant>
      <vt:variant>
        <vt:lpstr>Slayt Başlıkları</vt:lpstr>
      </vt:variant>
      <vt:variant>
        <vt:i4>25</vt:i4>
      </vt:variant>
    </vt:vector>
  </HeadingPairs>
  <TitlesOfParts>
    <vt:vector size="26" baseType="lpstr">
      <vt:lpstr>1479_Mauritania</vt:lpstr>
      <vt:lpstr>PowerPoint Sunusu</vt:lpstr>
      <vt:lpstr> Plan de la présentation</vt:lpstr>
      <vt:lpstr>Quelques statistiques relatives  aux personnes handicapées</vt:lpstr>
      <vt:lpstr>Quelques statistiques (suite)</vt:lpstr>
      <vt:lpstr>1.Introduction</vt:lpstr>
      <vt:lpstr>Introduction (suite)</vt:lpstr>
      <vt:lpstr>Introduction (suite)</vt:lpstr>
      <vt:lpstr>  2. Expérience en matière d’emploi des personnes handicapées </vt:lpstr>
      <vt:lpstr>  2.1.2. Le décret 2015-062 portant application de l’article 46 de l’ordonnance 2006-043 relative à la promotion et protection des personnes handicapées  </vt:lpstr>
      <vt:lpstr>Suite article 3: Postes par types de handicap :</vt:lpstr>
      <vt:lpstr>2.2. Activités réalisées : </vt:lpstr>
      <vt:lpstr>   2.2.1. Emplois crées au niveau de la fonction publique :   </vt:lpstr>
      <vt:lpstr>2.2.1(suite)</vt:lpstr>
      <vt:lpstr>  2.2.2. Les programmes d’insertion socioéconomique  mis en place : </vt:lpstr>
      <vt:lpstr>   Suite 2.2.2.1. Programme d’activités génératrices de revenus  </vt:lpstr>
      <vt:lpstr> 2.2.2.2. Programme de formation professionnelle  et d’insertion des jeunes handicapés initié par le centre de formation et de promotion sociale des enfants en situation   de handicap : )</vt:lpstr>
      <vt:lpstr> Suite 2.2.2.2. Programme de formation professionnelle  et d’insertion des jeunes handicapés</vt:lpstr>
      <vt:lpstr>   2.2.2.3. Programmes d’insertion initiés par les organisations de personnes handicapées    </vt:lpstr>
      <vt:lpstr>  2.2.3. Les activités visant à promouvoir l’accès  des personnes handicapées à l’emploi : </vt:lpstr>
      <vt:lpstr>Suite 2.2.3. Les activités visant à promouvoir l’accès des personnes handicapées à l’emploi </vt:lpstr>
      <vt:lpstr> 3. Défis à relever : </vt:lpstr>
      <vt:lpstr>Suite 3.défis à relever </vt:lpstr>
      <vt:lpstr> 4. Solutions possibles : </vt:lpstr>
      <vt:lpstr>Suite 4.Solutions possibles</vt:lpstr>
      <vt:lpstr>Je vous remercie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Demet Bayrakdar</dc:creator>
  <cp:lastModifiedBy>Demet Bayrakdar</cp:lastModifiedBy>
  <cp:revision>1</cp:revision>
  <dcterms:created xsi:type="dcterms:W3CDTF">2016-11-11T07:28:31Z</dcterms:created>
  <dcterms:modified xsi:type="dcterms:W3CDTF">2016-11-11T07:29:14Z</dcterms:modified>
</cp:coreProperties>
</file>